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720" r:id="rId2"/>
    <p:sldMasterId id="2147483732" r:id="rId3"/>
    <p:sldMasterId id="2147483744" r:id="rId4"/>
    <p:sldMasterId id="2147483767" r:id="rId5"/>
    <p:sldMasterId id="2147483791" r:id="rId6"/>
    <p:sldMasterId id="2147483815" r:id="rId7"/>
    <p:sldMasterId id="2147483839" r:id="rId8"/>
    <p:sldMasterId id="2147483878" r:id="rId9"/>
  </p:sldMasterIdLst>
  <p:notesMasterIdLst>
    <p:notesMasterId r:id="rId54"/>
  </p:notesMasterIdLst>
  <p:sldIdLst>
    <p:sldId id="256" r:id="rId10"/>
    <p:sldId id="320" r:id="rId11"/>
    <p:sldId id="583" r:id="rId12"/>
    <p:sldId id="590" r:id="rId13"/>
    <p:sldId id="594" r:id="rId14"/>
    <p:sldId id="655" r:id="rId15"/>
    <p:sldId id="595" r:id="rId16"/>
    <p:sldId id="591" r:id="rId17"/>
    <p:sldId id="629" r:id="rId18"/>
    <p:sldId id="604" r:id="rId19"/>
    <p:sldId id="600" r:id="rId20"/>
    <p:sldId id="601" r:id="rId21"/>
    <p:sldId id="638" r:id="rId22"/>
    <p:sldId id="651" r:id="rId23"/>
    <p:sldId id="608" r:id="rId24"/>
    <p:sldId id="645" r:id="rId25"/>
    <p:sldId id="558" r:id="rId26"/>
    <p:sldId id="572" r:id="rId27"/>
    <p:sldId id="606" r:id="rId28"/>
    <p:sldId id="578" r:id="rId29"/>
    <p:sldId id="560" r:id="rId30"/>
    <p:sldId id="623" r:id="rId31"/>
    <p:sldId id="648" r:id="rId32"/>
    <p:sldId id="649" r:id="rId33"/>
    <p:sldId id="646" r:id="rId34"/>
    <p:sldId id="654" r:id="rId35"/>
    <p:sldId id="610" r:id="rId36"/>
    <p:sldId id="580" r:id="rId37"/>
    <p:sldId id="625" r:id="rId38"/>
    <p:sldId id="634" r:id="rId39"/>
    <p:sldId id="633" r:id="rId40"/>
    <p:sldId id="519" r:id="rId41"/>
    <p:sldId id="639" r:id="rId42"/>
    <p:sldId id="656" r:id="rId43"/>
    <p:sldId id="640" r:id="rId44"/>
    <p:sldId id="641" r:id="rId45"/>
    <p:sldId id="642" r:id="rId46"/>
    <p:sldId id="582" r:id="rId47"/>
    <p:sldId id="635" r:id="rId48"/>
    <p:sldId id="617" r:id="rId49"/>
    <p:sldId id="657" r:id="rId50"/>
    <p:sldId id="618" r:id="rId51"/>
    <p:sldId id="652" r:id="rId52"/>
    <p:sldId id="653" r:id="rId5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9238"/>
    <a:srgbClr val="0000FF"/>
    <a:srgbClr val="0000CC"/>
    <a:srgbClr val="00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4" autoAdjust="0"/>
    <p:restoredTop sz="94621" autoAdjust="0"/>
  </p:normalViewPr>
  <p:slideViewPr>
    <p:cSldViewPr>
      <p:cViewPr>
        <p:scale>
          <a:sx n="80" d="100"/>
          <a:sy n="80" d="100"/>
        </p:scale>
        <p:origin x="-1912" y="-7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2"/>
          </a:xfrm>
          <a:prstGeom prst="rect">
            <a:avLst/>
          </a:prstGeom>
        </p:spPr>
        <p:txBody>
          <a:bodyPr vert="horz" lIns="93268" tIns="46635" rIns="93268" bIns="46635" rtlCol="0"/>
          <a:lstStyle>
            <a:lvl1pPr algn="l">
              <a:defRPr sz="1300"/>
            </a:lvl1pPr>
          </a:lstStyle>
          <a:p>
            <a:endParaRPr lang="en-US" dirty="0"/>
          </a:p>
        </p:txBody>
      </p:sp>
      <p:sp>
        <p:nvSpPr>
          <p:cNvPr id="3" name="Date Placeholder 2"/>
          <p:cNvSpPr>
            <a:spLocks noGrp="1"/>
          </p:cNvSpPr>
          <p:nvPr>
            <p:ph type="dt" idx="1"/>
          </p:nvPr>
        </p:nvSpPr>
        <p:spPr>
          <a:xfrm>
            <a:off x="3850443" y="0"/>
            <a:ext cx="2945659" cy="496412"/>
          </a:xfrm>
          <a:prstGeom prst="rect">
            <a:avLst/>
          </a:prstGeom>
        </p:spPr>
        <p:txBody>
          <a:bodyPr vert="horz" lIns="93268" tIns="46635" rIns="93268" bIns="46635" rtlCol="0"/>
          <a:lstStyle>
            <a:lvl1pPr algn="r">
              <a:defRPr sz="1300"/>
            </a:lvl1pPr>
          </a:lstStyle>
          <a:p>
            <a:fld id="{76DCD4E2-8692-495E-AC42-337786FAA203}" type="datetimeFigureOut">
              <a:rPr lang="en-US" smtClean="0"/>
              <a:pPr/>
              <a:t>7/11/2018</a:t>
            </a:fld>
            <a:endParaRPr lang="en-US" dirty="0"/>
          </a:p>
        </p:txBody>
      </p:sp>
      <p:sp>
        <p:nvSpPr>
          <p:cNvPr id="4" name="Slide Image Placeholder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93268" tIns="46635" rIns="93268" bIns="46635" rtlCol="0" anchor="ctr"/>
          <a:lstStyle/>
          <a:p>
            <a:endParaRPr lang="en-US" dirty="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3268" tIns="46635" rIns="93268" bIns="466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2"/>
          </a:xfrm>
          <a:prstGeom prst="rect">
            <a:avLst/>
          </a:prstGeom>
        </p:spPr>
        <p:txBody>
          <a:bodyPr vert="horz" lIns="93268" tIns="46635" rIns="93268" bIns="46635" rtlCol="0" anchor="b"/>
          <a:lstStyle>
            <a:lvl1pPr algn="l">
              <a:defRPr sz="1300"/>
            </a:lvl1pPr>
          </a:lstStyle>
          <a:p>
            <a:endParaRPr lang="en-US" dirty="0"/>
          </a:p>
        </p:txBody>
      </p:sp>
      <p:sp>
        <p:nvSpPr>
          <p:cNvPr id="7" name="Slide Number Placeholder 6"/>
          <p:cNvSpPr>
            <a:spLocks noGrp="1"/>
          </p:cNvSpPr>
          <p:nvPr>
            <p:ph type="sldNum" sz="quarter" idx="5"/>
          </p:nvPr>
        </p:nvSpPr>
        <p:spPr>
          <a:xfrm>
            <a:off x="3850443" y="9430091"/>
            <a:ext cx="2945659" cy="496412"/>
          </a:xfrm>
          <a:prstGeom prst="rect">
            <a:avLst/>
          </a:prstGeom>
        </p:spPr>
        <p:txBody>
          <a:bodyPr vert="horz" lIns="93268" tIns="46635" rIns="93268" bIns="46635" rtlCol="0" anchor="b"/>
          <a:lstStyle>
            <a:lvl1pPr algn="r">
              <a:defRPr sz="1300"/>
            </a:lvl1pPr>
          </a:lstStyle>
          <a:p>
            <a:fld id="{3CFE7621-4FB3-473E-85A0-E26E95ADB30E}" type="slidenum">
              <a:rPr lang="en-US" smtClean="0"/>
              <a:pPr/>
              <a:t>‹#›</a:t>
            </a:fld>
            <a:endParaRPr lang="en-US" dirty="0"/>
          </a:p>
        </p:txBody>
      </p:sp>
    </p:spTree>
    <p:extLst>
      <p:ext uri="{BB962C8B-B14F-4D97-AF65-F5344CB8AC3E}">
        <p14:creationId xmlns:p14="http://schemas.microsoft.com/office/powerpoint/2010/main" xmlns="" val="71874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pPr/>
              <a:t>1</a:t>
            </a:fld>
            <a:endParaRPr lang="en-US" dirty="0"/>
          </a:p>
        </p:txBody>
      </p:sp>
    </p:spTree>
    <p:extLst>
      <p:ext uri="{BB962C8B-B14F-4D97-AF65-F5344CB8AC3E}">
        <p14:creationId xmlns:p14="http://schemas.microsoft.com/office/powerpoint/2010/main" xmlns="" val="1324007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pPr/>
              <a:t>43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54063"/>
            <a:ext cx="4960938" cy="3722687"/>
          </a:xfrm>
          <a:solidFill>
            <a:srgbClr val="4F81BD"/>
          </a:solidFill>
          <a:ln w="25402">
            <a:solidFill>
              <a:srgbClr val="385D8A"/>
            </a:solidFill>
            <a:prstDash val="solid"/>
          </a:ln>
        </p:spPr>
      </p:sp>
      <p:sp>
        <p:nvSpPr>
          <p:cNvPr id="3" name="备注占位符 2"/>
          <p:cNvSpPr txBox="1">
            <a:spLocks noGrp="1"/>
          </p:cNvSpPr>
          <p:nvPr>
            <p:ph type="body" sz="quarter"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54063"/>
            <a:ext cx="4960938" cy="3722687"/>
          </a:xfrm>
          <a:solidFill>
            <a:srgbClr val="4F81BD"/>
          </a:solidFill>
          <a:ln w="25402">
            <a:solidFill>
              <a:srgbClr val="385D8A"/>
            </a:solidFill>
            <a:prstDash val="solid"/>
          </a:ln>
        </p:spPr>
      </p:sp>
      <p:sp>
        <p:nvSpPr>
          <p:cNvPr id="3" name="备注占位符 2"/>
          <p:cNvSpPr txBox="1">
            <a:spLocks noGrp="1"/>
          </p:cNvSpPr>
          <p:nvPr>
            <p:ph type="body" sz="quarter"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D0EA5A-33A7-46AE-9646-03FE08BB12B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 val="100296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覆盖比</a:t>
            </a:r>
            <a:r>
              <a:rPr lang="en-US" altLang="zh-CN" dirty="0" smtClean="0"/>
              <a:t>BEPCII</a:t>
            </a:r>
            <a:r>
              <a:rPr lang="zh-CN" altLang="en-US" dirty="0" smtClean="0"/>
              <a:t>更宽能区</a:t>
            </a:r>
          </a:p>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solidFill>
                  <a:prstClr val="black"/>
                </a:solidFill>
              </a:rPr>
              <a:pPr/>
              <a:t>25</a:t>
            </a:fld>
            <a:endParaRPr lang="en-US" dirty="0">
              <a:solidFill>
                <a:prstClr val="black"/>
              </a:solidFill>
            </a:endParaRPr>
          </a:p>
        </p:txBody>
      </p:sp>
    </p:spTree>
    <p:extLst>
      <p:ext uri="{BB962C8B-B14F-4D97-AF65-F5344CB8AC3E}">
        <p14:creationId xmlns="" xmlns:p14="http://schemas.microsoft.com/office/powerpoint/2010/main" val="13157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覆盖比</a:t>
            </a:r>
            <a:r>
              <a:rPr lang="en-US" altLang="zh-CN" dirty="0" smtClean="0"/>
              <a:t>BEPCII</a:t>
            </a:r>
            <a:r>
              <a:rPr lang="zh-CN" altLang="en-US" dirty="0" smtClean="0"/>
              <a:t>更宽能区</a:t>
            </a:r>
          </a:p>
          <a:p>
            <a:endParaRPr lang="zh-CN" altLang="en-US" dirty="0"/>
          </a:p>
        </p:txBody>
      </p:sp>
      <p:sp>
        <p:nvSpPr>
          <p:cNvPr id="4" name="灯片编号占位符 3"/>
          <p:cNvSpPr>
            <a:spLocks noGrp="1"/>
          </p:cNvSpPr>
          <p:nvPr>
            <p:ph type="sldNum" sz="quarter" idx="10"/>
          </p:nvPr>
        </p:nvSpPr>
        <p:spPr/>
        <p:txBody>
          <a:bodyPr/>
          <a:lstStyle/>
          <a:p>
            <a:fld id="{3CFE7621-4FB3-473E-85A0-E26E95ADB30E}" type="slidenum">
              <a:rPr lang="en-US" smtClean="0">
                <a:solidFill>
                  <a:prstClr val="black"/>
                </a:solidFill>
              </a:rPr>
              <a:pPr/>
              <a:t>26</a:t>
            </a:fld>
            <a:endParaRPr lang="en-US" dirty="0">
              <a:solidFill>
                <a:prstClr val="black"/>
              </a:solidFill>
            </a:endParaRPr>
          </a:p>
        </p:txBody>
      </p:sp>
    </p:spTree>
    <p:extLst>
      <p:ext uri="{BB962C8B-B14F-4D97-AF65-F5344CB8AC3E}">
        <p14:creationId xmlns="" xmlns:p14="http://schemas.microsoft.com/office/powerpoint/2010/main" val="131577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54063"/>
            <a:ext cx="4960938" cy="3722687"/>
          </a:xfrm>
          <a:solidFill>
            <a:srgbClr val="4F81BD"/>
          </a:solidFill>
          <a:ln w="25402">
            <a:solidFill>
              <a:srgbClr val="385D8A"/>
            </a:solidFill>
            <a:prstDash val="solid"/>
          </a:ln>
        </p:spPr>
      </p:sp>
      <p:sp>
        <p:nvSpPr>
          <p:cNvPr id="3" name="备注占位符 2"/>
          <p:cNvSpPr txBox="1">
            <a:spLocks noGrp="1"/>
          </p:cNvSpPr>
          <p:nvPr>
            <p:ph type="body" sz="quarter" idx="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65225" y="1241425"/>
            <a:ext cx="4467225" cy="335121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41A53F5-0534-4B7C-866D-88710EC5A783}" type="slidenum">
              <a:rPr lang="zh-CN" altLang="en-US" smtClean="0">
                <a:solidFill>
                  <a:prstClr val="black"/>
                </a:solidFill>
              </a:rPr>
              <a:pPr/>
              <a:t>39</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54063"/>
            <a:ext cx="4960938" cy="3722687"/>
          </a:xfrm>
          <a:solidFill>
            <a:srgbClr val="4F81BD"/>
          </a:solidFill>
          <a:ln w="25402">
            <a:solidFill>
              <a:srgbClr val="385D8A"/>
            </a:solidFill>
            <a:prstDash val="solid"/>
          </a:ln>
        </p:spPr>
      </p:sp>
      <p:sp>
        <p:nvSpPr>
          <p:cNvPr id="3" name="备注占位符 2"/>
          <p:cNvSpPr txBox="1">
            <a:spLocks noGrp="1"/>
          </p:cNvSpPr>
          <p:nvPr>
            <p:ph type="body" sz="quarter"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80E37C-985E-486F-82F7-015A4A679CAA}" type="datetime1">
              <a:rPr lang="en-US" altLang="zh-CN" smtClean="0"/>
              <a:pPr/>
              <a:t>7/11/2018</a:t>
            </a:fld>
            <a:endParaRPr lang="en-US" dirty="0"/>
          </a:p>
        </p:txBody>
      </p:sp>
      <p:sp>
        <p:nvSpPr>
          <p:cNvPr id="5" name="Footer Placeholder 4"/>
          <p:cNvSpPr>
            <a:spLocks noGrp="1"/>
          </p:cNvSpPr>
          <p:nvPr>
            <p:ph type="ftr" sz="quarter" idx="11"/>
          </p:nvPr>
        </p:nvSpPr>
        <p:spPr/>
        <p:txBody>
          <a:bodyPr/>
          <a:lstStyle/>
          <a:p>
            <a:r>
              <a:rPr lang="en-US" altLang="zh-CN" smtClean="0"/>
              <a:t>2018.7.12</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3641857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CD83D7-3FD5-4063-91CA-C93C21CE489A}" type="datetime1">
              <a:rPr lang="en-US" altLang="zh-CN" smtClean="0"/>
              <a:pPr/>
              <a:t>7/11/2018</a:t>
            </a:fld>
            <a:endParaRPr lang="en-US" dirty="0"/>
          </a:p>
        </p:txBody>
      </p:sp>
      <p:sp>
        <p:nvSpPr>
          <p:cNvPr id="5" name="Footer Placeholder 4"/>
          <p:cNvSpPr>
            <a:spLocks noGrp="1"/>
          </p:cNvSpPr>
          <p:nvPr>
            <p:ph type="ftr" sz="quarter" idx="11"/>
          </p:nvPr>
        </p:nvSpPr>
        <p:spPr/>
        <p:txBody>
          <a:bodyPr/>
          <a:lstStyle/>
          <a:p>
            <a:r>
              <a:rPr lang="en-US" altLang="zh-CN" smtClean="0"/>
              <a:t>2018.7.12</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048332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62000" y="533400"/>
            <a:ext cx="7696200" cy="1143000"/>
          </a:xfrm>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a:xfrm>
            <a:off x="762000" y="1905000"/>
            <a:ext cx="7696200" cy="4038600"/>
          </a:xfrm>
        </p:spPr>
        <p:txBody>
          <a:bodyPr vert="horz" wrap="square" lIns="91440" tIns="45720" rIns="91440" bIns="45720" numCol="1" anchor="t" anchorCtr="0" compatLnSpc="1"/>
          <a:lstStyle/>
          <a:p>
            <a:pPr marL="342900" marR="0" lvl="0" indent="-342900" algn="l" defTabSz="914400" rtl="0" eaLnBrk="0" fontAlgn="base" latinLnBrk="0" hangingPunct="0">
              <a:spcBef>
                <a:spcPct val="20000"/>
              </a:spcBef>
              <a:spcAft>
                <a:spcPct val="0"/>
              </a:spcAft>
              <a:buClr>
                <a:schemeClr val="bg2"/>
              </a:buClr>
              <a:buSzPct val="70000"/>
              <a:buFont typeface="Wingdings" panose="05000000000000000000" pitchFamily="2" charset="2"/>
              <a:buChar char="l"/>
              <a:defRPr/>
            </a:pPr>
            <a:endParaRPr kumimoji="0" lang="zh-CN" altLang="en-US" sz="31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a:xfrm>
            <a:off x="628650" y="6356350"/>
            <a:ext cx="2057400" cy="365125"/>
          </a:xfrm>
          <a:prstGeom prst="rect">
            <a:avLst/>
          </a:prstGeom>
          <a:noFill/>
          <a:ln>
            <a:noFill/>
          </a:ln>
        </p:spPr>
        <p:txBody>
          <a:bodyPr vert="horz" wrap="square" lIns="91440" tIns="45720" rIns="91440" bIns="45720" numCol="1" anchor="ctr" anchorCtr="0" compatLnSpc="1"/>
          <a:lstStyle/>
          <a:p>
            <a:pPr algn="ctr" rtl="0">
              <a:buFontTx/>
              <a:buNone/>
              <a:defRPr/>
            </a:pPr>
            <a:fld id="{03535CE6-2D53-4ABC-849E-7FD144FFE832}" type="datetime1">
              <a:rPr lang="en-US" altLang="zh-CN" sz="1400" smtClean="0">
                <a:solidFill>
                  <a:srgbClr val="000000"/>
                </a:solidFill>
                <a:cs typeface="+mn-cs"/>
              </a:rPr>
              <a:pPr algn="ctr" rtl="0">
                <a:buFontTx/>
                <a:buNone/>
                <a:defRPr/>
              </a:pPr>
              <a:t>7/11/2018</a:t>
            </a:fld>
            <a:endParaRPr lang="en-US" altLang="zh-CN" sz="1400">
              <a:solidFill>
                <a:srgbClr val="000000"/>
              </a:solidFill>
              <a:cs typeface="+mn-cs"/>
            </a:endParaRPr>
          </a:p>
        </p:txBody>
      </p:sp>
      <p:sp>
        <p:nvSpPr>
          <p:cNvPr id="5" name="页脚占位符 4"/>
          <p:cNvSpPr>
            <a:spLocks noGrp="1"/>
          </p:cNvSpPr>
          <p:nvPr>
            <p:ph type="ftr" sz="quarter" idx="11"/>
          </p:nvPr>
        </p:nvSpPr>
        <p:spPr>
          <a:xfrm>
            <a:off x="3028950" y="6356350"/>
            <a:ext cx="3086100" cy="365125"/>
          </a:xfrm>
          <a:prstGeom prst="rect">
            <a:avLst/>
          </a:prstGeom>
          <a:noFill/>
          <a:ln>
            <a:noFill/>
          </a:ln>
        </p:spPr>
        <p:txBody>
          <a:bodyPr vert="horz" wrap="square" lIns="91440" tIns="45720" rIns="91440" bIns="45720" numCol="1" anchor="ctr" anchorCtr="0" compatLnSpc="1"/>
          <a:lstStyle/>
          <a:p>
            <a:pPr rtl="0">
              <a:buFontTx/>
              <a:buNone/>
              <a:defRPr/>
            </a:pPr>
            <a:r>
              <a:rPr lang="en-US" altLang="zh-CN" sz="1400" smtClean="0">
                <a:solidFill>
                  <a:srgbClr val="000000"/>
                </a:solidFill>
                <a:cs typeface="+mn-cs"/>
              </a:rPr>
              <a:t>2018.7.12</a:t>
            </a:r>
            <a:endParaRPr lang="en-US" altLang="zh-CN" sz="1400">
              <a:solidFill>
                <a:srgbClr val="000000"/>
              </a:solidFill>
              <a:cs typeface="+mn-cs"/>
            </a:endParaRPr>
          </a:p>
        </p:txBody>
      </p:sp>
      <p:sp>
        <p:nvSpPr>
          <p:cNvPr id="6" name="灯片编号占位符 5"/>
          <p:cNvSpPr>
            <a:spLocks noGrp="1"/>
          </p:cNvSpPr>
          <p:nvPr>
            <p:ph type="sldNum" sz="quarter" idx="12"/>
          </p:nvPr>
        </p:nvSpPr>
        <p:spPr>
          <a:xfrm>
            <a:off x="6457950" y="6356350"/>
            <a:ext cx="2057400" cy="365125"/>
          </a:xfrm>
          <a:prstGeom prst="rect">
            <a:avLst/>
          </a:prstGeom>
          <a:noFill/>
          <a:ln>
            <a:noFill/>
          </a:ln>
        </p:spPr>
        <p:txBody>
          <a:bodyPr vert="horz" wrap="square" lIns="91440" tIns="45720" rIns="91440" bIns="45720" numCol="1" anchor="ctr" anchorCtr="0" compatLnSpc="1"/>
          <a:lstStyle/>
          <a:p>
            <a:pPr algn="ctr"/>
            <a:fld id="{9A0DB2DC-4C9A-4742-B13C-FB6460FD3503}" type="slidenum">
              <a:rPr lang="en-US" altLang="zh-CN" sz="1400" noProof="1" dirty="0">
                <a:solidFill>
                  <a:srgbClr val="000000"/>
                </a:solidFill>
                <a:cs typeface="+mn-ea"/>
              </a:rPr>
              <a:pPr algn="ctr"/>
              <a:t>‹#›</a:t>
            </a:fld>
            <a:endParaRPr lang="en-US" altLang="zh-CN" sz="1400" noProof="1">
              <a:solidFill>
                <a:srgbClr val="000000"/>
              </a:solidFill>
            </a:endParaRPr>
          </a:p>
        </p:txBody>
      </p:sp>
    </p:spTree>
    <p:extLst>
      <p:ext uri="{BB962C8B-B14F-4D97-AF65-F5344CB8AC3E}">
        <p14:creationId xmlns:p14="http://schemas.microsoft.com/office/powerpoint/2010/main" xmlns="" val="464928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re et contenu">
    <p:bg>
      <p:bgPr>
        <a:solidFill>
          <a:srgbClr val="FFFFFF"/>
        </a:solidFill>
        <a:effectLst/>
      </p:bgPr>
    </p:bg>
    <p:spTree>
      <p:nvGrpSpPr>
        <p:cNvPr id="1" name=""/>
        <p:cNvGrpSpPr/>
        <p:nvPr/>
      </p:nvGrpSpPr>
      <p:grpSpPr>
        <a:xfrm>
          <a:off x="0" y="0"/>
          <a:ext cx="0" cy="0"/>
          <a:chOff x="0" y="0"/>
          <a:chExt cx="0" cy="0"/>
        </a:xfrm>
      </p:grpSpPr>
      <p:pic>
        <p:nvPicPr>
          <p:cNvPr id="295" name="image1.pdf" descr="bande-01.eps"/>
          <p:cNvPicPr>
            <a:picLocks noChangeAspect="1"/>
          </p:cNvPicPr>
          <p:nvPr/>
        </p:nvPicPr>
        <p:blipFill>
          <a:blip r:embed="rId2" cstate="print"/>
          <a:stretch>
            <a:fillRect/>
          </a:stretch>
        </p:blipFill>
        <p:spPr>
          <a:xfrm>
            <a:off x="-1" y="6157663"/>
            <a:ext cx="9144001" cy="707202"/>
          </a:xfrm>
          <a:prstGeom prst="rect">
            <a:avLst/>
          </a:prstGeom>
          <a:ln w="12700">
            <a:miter lim="400000"/>
            <a:headEnd/>
            <a:tailEnd/>
          </a:ln>
        </p:spPr>
      </p:pic>
      <p:sp>
        <p:nvSpPr>
          <p:cNvPr id="296" name="Shape 296"/>
          <p:cNvSpPr>
            <a:spLocks noGrp="1"/>
          </p:cNvSpPr>
          <p:nvPr>
            <p:ph type="sldNum" sz="quarter" idx="2"/>
          </p:nvPr>
        </p:nvSpPr>
        <p:spPr>
          <a:xfrm>
            <a:off x="8427509" y="6415162"/>
            <a:ext cx="259291" cy="247501"/>
          </a:xfrm>
          <a:prstGeom prst="rect">
            <a:avLst/>
          </a:prstGeom>
        </p:spPr>
        <p:txBody>
          <a:bodyPr lIns="65023" tIns="65023" rIns="65023" bIns="65023" anchor="ctr"/>
          <a:lstStyle>
            <a:lvl1pPr algn="r" defTabSz="1300480">
              <a:defRPr b="1">
                <a:solidFill>
                  <a:srgbClr val="FFFFFF"/>
                </a:solidFill>
                <a:latin typeface="Arial" panose="020B0604020202020204"/>
                <a:ea typeface="Arial" panose="020B0604020202020204"/>
                <a:cs typeface="Arial" panose="020B0604020202020204"/>
                <a:sym typeface="Arial" panose="020B0604020202020204"/>
              </a:defRPr>
            </a:lvl1pPr>
          </a:lstStyle>
          <a:p>
            <a:fld id="{86CB4B4D-7CA3-9044-876B-883B54F8677D}" type="slidenum">
              <a:rPr/>
              <a:pPr/>
              <a:t>‹#›</a:t>
            </a:fld>
            <a:endParaRPr/>
          </a:p>
        </p:txBody>
      </p:sp>
      <p:sp>
        <p:nvSpPr>
          <p:cNvPr id="297" name="Shape 297"/>
          <p:cNvSpPr/>
          <p:nvPr/>
        </p:nvSpPr>
        <p:spPr>
          <a:xfrm>
            <a:off x="626321" y="6261913"/>
            <a:ext cx="4648248" cy="541655"/>
          </a:xfrm>
          <a:prstGeom prst="rect">
            <a:avLst/>
          </a:prstGeom>
          <a:ln w="12700">
            <a:miter lim="400000"/>
          </a:ln>
        </p:spPr>
        <p:txBody>
          <a:bodyPr lIns="45719" tIns="45719" rIns="45719" bIns="45719">
            <a:spAutoFit/>
          </a:bodyPr>
          <a:lstStyle/>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Accelerator Design for Circular High-Energy  e+e- Colliders</a:t>
            </a:r>
            <a:endParaRPr sz="985" b="1">
              <a:solidFill>
                <a:srgbClr val="0C377B"/>
              </a:solidFill>
              <a:ea typeface="Arial" panose="020B0604020202020204"/>
              <a:cs typeface="Arial" panose="020B0604020202020204"/>
              <a:sym typeface="Arial" panose="020B0604020202020204"/>
            </a:endParaRPr>
          </a:p>
          <a:p>
            <a:pPr defTabSz="1300480" fontAlgn="base">
              <a:spcBef>
                <a:spcPct val="0"/>
              </a:spcBef>
              <a:spcAft>
                <a:spcPct val="0"/>
              </a:spcAft>
              <a:buFont typeface="Arial" panose="020B0604020202020204" pitchFamily="34" charset="0"/>
              <a:buNone/>
              <a:defRPr sz="1400" b="1">
                <a:solidFill>
                  <a:srgbClr val="FFFFFF"/>
                </a:solidFill>
                <a:latin typeface="Arial" panose="020B0604020202020204"/>
                <a:ea typeface="Arial" panose="020B0604020202020204"/>
                <a:cs typeface="Arial" panose="020B0604020202020204"/>
                <a:sym typeface="Arial" panose="020B0604020202020204"/>
              </a:defRPr>
            </a:pPr>
            <a:r>
              <a:rPr sz="985" b="1">
                <a:solidFill>
                  <a:srgbClr val="FFFFFF"/>
                </a:solidFill>
                <a:ea typeface="Arial" panose="020B0604020202020204"/>
                <a:cs typeface="Arial" panose="020B0604020202020204"/>
                <a:sym typeface="Arial" panose="020B0604020202020204"/>
              </a:rPr>
              <a:t>Frank Zimmermann</a:t>
            </a:r>
            <a:br>
              <a:rPr sz="985" b="1">
                <a:solidFill>
                  <a:srgbClr val="FFFFFF"/>
                </a:solidFill>
                <a:ea typeface="Arial" panose="020B0604020202020204"/>
                <a:cs typeface="Arial" panose="020B0604020202020204"/>
                <a:sym typeface="Arial" panose="020B0604020202020204"/>
              </a:rPr>
            </a:br>
            <a:r>
              <a:rPr sz="985" b="1">
                <a:solidFill>
                  <a:srgbClr val="FFFFFF"/>
                </a:solidFill>
                <a:ea typeface="Arial" panose="020B0604020202020204"/>
                <a:cs typeface="Arial" panose="020B0604020202020204"/>
                <a:sym typeface="Arial" panose="020B0604020202020204"/>
              </a:rPr>
              <a:t>CREMLIN workshop 22 August 2016</a:t>
            </a:r>
          </a:p>
        </p:txBody>
      </p:sp>
      <p:sp>
        <p:nvSpPr>
          <p:cNvPr id="298" name="Shape 298"/>
          <p:cNvSpPr>
            <a:spLocks noGrp="1"/>
          </p:cNvSpPr>
          <p:nvPr>
            <p:ph type="title" hasCustomPrompt="1"/>
          </p:nvPr>
        </p:nvSpPr>
        <p:spPr>
          <a:xfrm>
            <a:off x="457199" y="274638"/>
            <a:ext cx="7467601" cy="1143001"/>
          </a:xfrm>
          <a:prstGeom prst="rect">
            <a:avLst/>
          </a:prstGeom>
        </p:spPr>
        <p:txBody>
          <a:bodyPr lIns="65023" tIns="65023" rIns="65023" bIns="65023"/>
          <a:lstStyle>
            <a:lvl1pPr defTabSz="1300480">
              <a:defRPr sz="3515" spc="0">
                <a:solidFill>
                  <a:srgbClr val="0C377B"/>
                </a:solidFill>
                <a:latin typeface="Arial" panose="020B0604020202020204"/>
                <a:ea typeface="Arial" panose="020B0604020202020204"/>
                <a:cs typeface="Arial" panose="020B0604020202020204"/>
                <a:sym typeface="Arial" panose="020B0604020202020204"/>
              </a:defRPr>
            </a:lvl1pPr>
          </a:lstStyle>
          <a:p>
            <a:r>
              <a:t>Title Text</a:t>
            </a:r>
          </a:p>
        </p:txBody>
      </p:sp>
      <p:sp>
        <p:nvSpPr>
          <p:cNvPr id="299" name="Shape 299"/>
          <p:cNvSpPr>
            <a:spLocks noGrp="1"/>
          </p:cNvSpPr>
          <p:nvPr>
            <p:ph type="body" idx="1" hasCustomPrompt="1"/>
          </p:nvPr>
        </p:nvSpPr>
        <p:spPr>
          <a:xfrm>
            <a:off x="457199" y="1600199"/>
            <a:ext cx="7467601" cy="4525964"/>
          </a:xfrm>
          <a:prstGeom prst="rect">
            <a:avLst/>
          </a:prstGeom>
        </p:spPr>
        <p:txBody>
          <a:bodyPr lIns="65023" tIns="65023" rIns="65023" bIns="65023"/>
          <a:lstStyle>
            <a:lvl1pPr marL="481330" indent="-455295" defTabSz="1300480">
              <a:spcBef>
                <a:spcPts val="560"/>
              </a:spcBef>
              <a:buClr>
                <a:srgbClr val="DDDDDD"/>
              </a:buClr>
              <a:buSzPct val="8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1pPr>
            <a:lvl2pPr marL="861695" indent="-546735"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2pPr>
            <a:lvl3pPr marL="982980" indent="-455295" defTabSz="1300480">
              <a:spcBef>
                <a:spcPts val="560"/>
              </a:spcBef>
              <a:buClr>
                <a:srgbClr val="DDDDDD"/>
              </a:buClr>
              <a:buSzPct val="85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3pPr>
            <a:lvl4pPr marL="1245235" indent="-511810" defTabSz="1300480">
              <a:spcBef>
                <a:spcPts val="560"/>
              </a:spcBef>
              <a:buClr>
                <a:srgbClr val="DDDDDD"/>
              </a:buClr>
              <a:buSzPct val="9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4pPr>
            <a:lvl5pPr marL="1431925" indent="-511810" defTabSz="1300480">
              <a:spcBef>
                <a:spcPts val="560"/>
              </a:spcBef>
              <a:buClr>
                <a:srgbClr val="DDDDDD"/>
              </a:buClr>
              <a:buSzPct val="100000"/>
              <a:buFont typeface="Arial" panose="020B0604020202020204"/>
              <a:buChar char="•"/>
              <a:defRPr sz="2390">
                <a:solidFill>
                  <a:srgbClr val="0C377B"/>
                </a:solidFill>
                <a:latin typeface="Arial" panose="020B0604020202020204"/>
                <a:ea typeface="Arial" panose="020B0604020202020204"/>
                <a:cs typeface="Arial" panose="020B0604020202020204"/>
                <a:sym typeface="Arial" panose="020B0604020202020204"/>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xmlns="" val="682654944"/>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8"/>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2"/>
            <a:ext cx="2057400" cy="365125"/>
          </a:xfrm>
        </p:spPr>
        <p:txBody>
          <a:bodyPr/>
          <a:lstStyle>
            <a:lvl1pPr>
              <a:defRPr/>
            </a:lvl1pPr>
          </a:lstStyle>
          <a:p>
            <a:pPr defTabSz="685165" rtl="0">
              <a:buFontTx/>
              <a:buNone/>
              <a:defRPr/>
            </a:pPr>
            <a:fld id="{639A8DF1-EABB-4DC5-B6D6-63D0BDA54AD1}" type="datetime1">
              <a:rPr lang="en-US" altLang="zh-CN" sz="1200" smtClean="0">
                <a:solidFill>
                  <a:prstClr val="black">
                    <a:tint val="75000"/>
                  </a:prstClr>
                </a:solidFill>
                <a:cs typeface="+mn-cs"/>
              </a:rPr>
              <a:pPr defTabSz="685165" rtl="0">
                <a:buFontTx/>
                <a:buNone/>
                <a:defRPr/>
              </a:pPr>
              <a:t>7/11/2018</a:t>
            </a:fld>
            <a:endParaRPr lang="zh-CN" altLang="en-US" sz="1350">
              <a:solidFill>
                <a:srgbClr val="000000"/>
              </a:solidFill>
              <a:ea typeface="等线" panose="02010600030101010101" pitchFamily="2" charset="-122"/>
              <a:cs typeface="+mn-cs"/>
            </a:endParaRPr>
          </a:p>
        </p:txBody>
      </p:sp>
      <p:sp>
        <p:nvSpPr>
          <p:cNvPr id="4" name="页脚占位符 3"/>
          <p:cNvSpPr>
            <a:spLocks noGrp="1"/>
          </p:cNvSpPr>
          <p:nvPr>
            <p:ph type="ftr" sz="quarter" idx="11"/>
          </p:nvPr>
        </p:nvSpPr>
        <p:spPr>
          <a:xfrm>
            <a:off x="3028950" y="6356352"/>
            <a:ext cx="3086100" cy="365125"/>
          </a:xfrm>
        </p:spPr>
        <p:txBody>
          <a:bodyPr/>
          <a:lstStyle>
            <a:lvl1pPr>
              <a:defRPr/>
            </a:lvl1pPr>
          </a:lstStyle>
          <a:p>
            <a:pPr defTabSz="685165" rtl="0">
              <a:buFontTx/>
              <a:buNone/>
              <a:defRPr/>
            </a:pPr>
            <a:r>
              <a:rPr lang="en-US" altLang="zh-CN" sz="1200" smtClean="0">
                <a:solidFill>
                  <a:prstClr val="black">
                    <a:tint val="75000"/>
                  </a:prstClr>
                </a:solidFill>
                <a:ea typeface="等线" panose="02010600030101010101" pitchFamily="2" charset="-122"/>
                <a:cs typeface="+mn-cs"/>
              </a:rPr>
              <a:t>2018.7.12</a:t>
            </a:r>
            <a:endParaRPr lang="zh-CN" altLang="zh-CN" sz="1200">
              <a:solidFill>
                <a:prstClr val="black">
                  <a:tint val="75000"/>
                </a:prstClr>
              </a:solidFill>
              <a:ea typeface="等线" panose="02010600030101010101" pitchFamily="2" charset="-122"/>
              <a:cs typeface="+mn-cs"/>
            </a:endParaRPr>
          </a:p>
        </p:txBody>
      </p:sp>
      <p:sp>
        <p:nvSpPr>
          <p:cNvPr id="5" name="灯片编号占位符 4"/>
          <p:cNvSpPr>
            <a:spLocks noGrp="1"/>
          </p:cNvSpPr>
          <p:nvPr>
            <p:ph type="sldNum" sz="quarter" idx="12"/>
          </p:nvPr>
        </p:nvSpPr>
        <p:spPr>
          <a:xfrm>
            <a:off x="6457950" y="6356352"/>
            <a:ext cx="2057400" cy="365125"/>
          </a:xfrm>
        </p:spPr>
        <p:txBody>
          <a:bodyPr/>
          <a:lstStyle>
            <a:lvl1pPr>
              <a:defRPr/>
            </a:lvl1pPr>
          </a:lstStyle>
          <a:p>
            <a:pPr algn="r" defTabSz="685165" rtl="0">
              <a:buFontTx/>
              <a:buNone/>
              <a:defRPr/>
            </a:pPr>
            <a:fld id="{B72D8821-53A1-4D77-B236-5903F3BB02E5}" type="slidenum">
              <a:rPr lang="zh-CN" altLang="en-US" sz="1200" smtClean="0">
                <a:solidFill>
                  <a:prstClr val="black">
                    <a:tint val="75000"/>
                  </a:prstClr>
                </a:solidFill>
                <a:ea typeface="等线" panose="02010600030101010101" pitchFamily="2" charset="-122"/>
                <a:cs typeface="+mn-cs"/>
              </a:rPr>
              <a:pPr algn="r" defTabSz="685165" rtl="0">
                <a:buFontTx/>
                <a:buNone/>
                <a:defRPr/>
              </a:pPr>
              <a:t>‹#›</a:t>
            </a:fld>
            <a:endParaRPr lang="zh-CN" altLang="en-US" sz="1350">
              <a:solidFill>
                <a:srgbClr val="000000"/>
              </a:solidFill>
              <a:ea typeface="等线" panose="02010600030101010101" pitchFamily="2" charset="-122"/>
              <a:cs typeface="+mn-cs"/>
            </a:endParaRPr>
          </a:p>
        </p:txBody>
      </p:sp>
    </p:spTree>
    <p:extLst>
      <p:ext uri="{BB962C8B-B14F-4D97-AF65-F5344CB8AC3E}">
        <p14:creationId xmlns:p14="http://schemas.microsoft.com/office/powerpoint/2010/main" xmlns="" val="290708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AC169E-8C9F-4B45-AF94-92FC80D3ABC4}" type="datetime1">
              <a:rPr lang="en-US" altLang="zh-CN" smtClean="0"/>
              <a:pPr/>
              <a:t>7/11/2018</a:t>
            </a:fld>
            <a:endParaRPr lang="en-US" dirty="0"/>
          </a:p>
        </p:txBody>
      </p:sp>
      <p:sp>
        <p:nvSpPr>
          <p:cNvPr id="5" name="Footer Placeholder 4"/>
          <p:cNvSpPr>
            <a:spLocks noGrp="1"/>
          </p:cNvSpPr>
          <p:nvPr>
            <p:ph type="ftr" sz="quarter" idx="11"/>
          </p:nvPr>
        </p:nvSpPr>
        <p:spPr/>
        <p:txBody>
          <a:bodyPr/>
          <a:lstStyle/>
          <a:p>
            <a:r>
              <a:rPr lang="en-US" altLang="zh-CN" smtClean="0"/>
              <a:t>2018.7.12</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202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99FABB9-31EE-4F83-AAC4-4DE5B7A130B1}"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18216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6DA795F-E533-4742-A54B-9D9326C4A72F}"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6668548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D1439B1-2A4D-4503-A828-51114136960F}"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4294609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EA73642-4B8F-4827-819B-269771FD868A}"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204514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7B20202-4D8B-41DF-A9D8-FDB8B0F55E04}"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43729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35311562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15273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1E7F365-2F1F-471E-9425-9142975B6D24}"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71700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6FEA5C-9A9C-4238-990D-E8E6C55CB036}" type="datetime1">
              <a:rPr lang="en-US" altLang="zh-CN" smtClean="0"/>
              <a:pPr/>
              <a:t>7/11/2018</a:t>
            </a:fld>
            <a:endParaRPr lang="en-US" dirty="0"/>
          </a:p>
        </p:txBody>
      </p:sp>
      <p:sp>
        <p:nvSpPr>
          <p:cNvPr id="5" name="Footer Placeholder 4"/>
          <p:cNvSpPr>
            <a:spLocks noGrp="1"/>
          </p:cNvSpPr>
          <p:nvPr>
            <p:ph type="ftr" sz="quarter" idx="11"/>
          </p:nvPr>
        </p:nvSpPr>
        <p:spPr/>
        <p:txBody>
          <a:bodyPr/>
          <a:lstStyle/>
          <a:p>
            <a:r>
              <a:rPr lang="en-US" altLang="zh-CN" smtClean="0"/>
              <a:t>2018.7.12</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3118675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04FCEEB-0AFA-4655-AB38-1C02F4C78FCF}"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594763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A500F19-1631-41D0-8CB6-6FA6720F3925}"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441545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0E7FCFB-2878-4584-83C0-509ACF3F58B2}"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746554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2B774F5-E323-4ACE-B901-77FE65B9628F}"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4261503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F52FDEC-2D44-4B58-8684-AA49F6C678D1}"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5371127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72F98E6-1E68-4DEE-B03F-4F3317E14D9A}"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48387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C757A35B-C737-4AA7-8E32-FF1F643BE847}"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98860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4A9F670-43F6-4AEE-AE41-427EF4FFF7B2}"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989098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7311333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819468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DA16C2-AA61-4D7F-8373-A499CB4C2D7B}" type="datetime1">
              <a:rPr lang="en-US" altLang="zh-CN" smtClean="0"/>
              <a:pPr/>
              <a:t>7/11/2018</a:t>
            </a:fld>
            <a:endParaRPr lang="en-US" dirty="0"/>
          </a:p>
        </p:txBody>
      </p:sp>
      <p:sp>
        <p:nvSpPr>
          <p:cNvPr id="5" name="Footer Placeholder 4"/>
          <p:cNvSpPr>
            <a:spLocks noGrp="1"/>
          </p:cNvSpPr>
          <p:nvPr>
            <p:ph type="ftr" sz="quarter" idx="11"/>
          </p:nvPr>
        </p:nvSpPr>
        <p:spPr/>
        <p:txBody>
          <a:bodyPr/>
          <a:lstStyle/>
          <a:p>
            <a:r>
              <a:rPr lang="en-US" altLang="zh-CN" smtClean="0"/>
              <a:t>2018.7.12</a:t>
            </a:r>
            <a:endParaRPr lang="en-US" dirty="0"/>
          </a:p>
        </p:txBody>
      </p:sp>
      <p:sp>
        <p:nvSpPr>
          <p:cNvPr id="6" name="Slide Number Placeholder 5"/>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775846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2995B0F-BEB8-4163-B12D-036C794D435E}"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32761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032E4FB-A6DF-4149-9331-669C5142BE94}"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83462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B2C5FEA-6852-4BF3-BCF1-64D182C64A11}"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463281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C79AC514-4CF7-4E44-8AD1-87BF2D712C91}"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601303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5786169-01C1-49F0-9A70-B7AAAE8B2C7B}"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136414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51B69B2-FAD7-4549-9519-160CD6F8BFFE}"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2926274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C7A836A-6A64-4FE7-AA94-6279ADC34EB3}"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68365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58A94FF-37E6-4BD0-A4AE-CA75FC0F8E4D}"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4169258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99CE268-6AC2-45DE-B523-C468D4D9FE98}"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56404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xmlns="" val="27489751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97F47B-6870-41B9-A876-FDE42235C467}" type="datetime1">
              <a:rPr lang="en-US" altLang="zh-CN" smtClean="0"/>
              <a:pPr/>
              <a:t>7/11/2018</a:t>
            </a:fld>
            <a:endParaRPr lang="en-US" dirty="0"/>
          </a:p>
        </p:txBody>
      </p:sp>
      <p:sp>
        <p:nvSpPr>
          <p:cNvPr id="6" name="Footer Placeholder 5"/>
          <p:cNvSpPr>
            <a:spLocks noGrp="1"/>
          </p:cNvSpPr>
          <p:nvPr>
            <p:ph type="ftr" sz="quarter" idx="11"/>
          </p:nvPr>
        </p:nvSpPr>
        <p:spPr/>
        <p:txBody>
          <a:bodyPr/>
          <a:lstStyle/>
          <a:p>
            <a:r>
              <a:rPr lang="en-US" altLang="zh-CN" smtClean="0"/>
              <a:t>2018.7.12</a:t>
            </a:r>
            <a:endParaRPr lang="en-US" dirty="0"/>
          </a:p>
        </p:txBody>
      </p:sp>
      <p:sp>
        <p:nvSpPr>
          <p:cNvPr id="7" name="Slide Number Placeholder 6"/>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7824576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468656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157730D-B5B8-4F09-BB11-A579993DC314}"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3308363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542502B-DDC7-4DC6-8F61-504AB6C7BD66}"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2294962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8D2D6DC-F789-4E78-9507-FFE22242B2A7}"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3213591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14D189C-DBD2-485F-8ADA-6D613E883B7F}" type="datetime1">
              <a:rPr lang="en-US" altLang="zh-CN" smtClean="0">
                <a:solidFill>
                  <a:prstClr val="black">
                    <a:tint val="75000"/>
                  </a:prstClr>
                </a:solidFill>
              </a:rPr>
              <a:pPr/>
              <a:t>7/11/2018</a:t>
            </a:fld>
            <a:endParaRPr lang="zh-CN" altLang="zh-CN">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A404936-44F8-4DBD-B213-153B03CC1799}" type="slidenum">
              <a:rPr lang="en-US" altLang="zh-CN" smtClean="0">
                <a:solidFill>
                  <a:prstClr val="black">
                    <a:tint val="75000"/>
                  </a:prstClr>
                </a:solidFill>
              </a:rPr>
              <a:pPr>
                <a:defRPr/>
              </a:pPr>
              <a:t>‹#›</a:t>
            </a:fld>
            <a:endParaRPr lang="en-US" altLang="zh-CN" dirty="0">
              <a:solidFill>
                <a:prstClr val="black">
                  <a:tint val="75000"/>
                </a:prstClr>
              </a:solidFill>
            </a:endParaRPr>
          </a:p>
        </p:txBody>
      </p:sp>
    </p:spTree>
    <p:extLst>
      <p:ext uri="{BB962C8B-B14F-4D97-AF65-F5344CB8AC3E}">
        <p14:creationId xmlns:p14="http://schemas.microsoft.com/office/powerpoint/2010/main" xmlns="" val="1307535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BEE911-75D8-45F5-B53F-F481FF2A2502}"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258163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051B1E-8DD9-430E-B035-F82BE4FE88A3}"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7262833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EC090E-75AE-4149-9DF0-4C0CF27B580D}"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52826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3443E4-7D79-4DAB-A361-4B311276D7F6}"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8739460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EA4E8D-C0AF-42A6-8000-CB06334B9C6B}"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303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AC7990-4804-4376-BFC7-079D0883F5F9}" type="datetime1">
              <a:rPr lang="en-US" altLang="zh-CN" smtClean="0"/>
              <a:pPr/>
              <a:t>7/11/2018</a:t>
            </a:fld>
            <a:endParaRPr lang="en-US" dirty="0"/>
          </a:p>
        </p:txBody>
      </p:sp>
      <p:sp>
        <p:nvSpPr>
          <p:cNvPr id="8" name="Footer Placeholder 7"/>
          <p:cNvSpPr>
            <a:spLocks noGrp="1"/>
          </p:cNvSpPr>
          <p:nvPr>
            <p:ph type="ftr" sz="quarter" idx="11"/>
          </p:nvPr>
        </p:nvSpPr>
        <p:spPr/>
        <p:txBody>
          <a:bodyPr/>
          <a:lstStyle/>
          <a:p>
            <a:r>
              <a:rPr lang="en-US" altLang="zh-CN" smtClean="0"/>
              <a:t>2018.7.12</a:t>
            </a:r>
            <a:endParaRPr lang="en-US" dirty="0"/>
          </a:p>
        </p:txBody>
      </p:sp>
      <p:sp>
        <p:nvSpPr>
          <p:cNvPr id="9" name="Slide Number Placeholder 8"/>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31814866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7DACCB-4DCF-4315-9513-23239C655137}"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68011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77C5B3-B787-4DC7-9C56-50ABA6C163A1}"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58805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790B2-4887-4257-834F-193237312868}"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18755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B2555B-9135-445A-B7D2-DABBF341C1CE}"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14430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59925C-5FA8-4B71-B8CA-E3143E970A4D}"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366367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E62ED0-CBBA-47E8-89F7-D3492B2A5D55}"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494822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D0088A-8958-4782-B5AF-27E5D636A744}"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41279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1C594-E98D-4B1F-A069-86E1FB130DC4}"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108280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29E43-6FC5-4E86-9A7C-654ACE8F5A9D}"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15398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4379D1-8871-4C09-90A9-EAEB79190A86}"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39504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E680BA-958B-4EBF-B71B-E4C7B1F0803C}" type="datetime1">
              <a:rPr lang="en-US" altLang="zh-CN" smtClean="0"/>
              <a:pPr/>
              <a:t>7/11/2018</a:t>
            </a:fld>
            <a:endParaRPr lang="en-US" dirty="0"/>
          </a:p>
        </p:txBody>
      </p:sp>
      <p:sp>
        <p:nvSpPr>
          <p:cNvPr id="4" name="Footer Placeholder 3"/>
          <p:cNvSpPr>
            <a:spLocks noGrp="1"/>
          </p:cNvSpPr>
          <p:nvPr>
            <p:ph type="ftr" sz="quarter" idx="11"/>
          </p:nvPr>
        </p:nvSpPr>
        <p:spPr/>
        <p:txBody>
          <a:bodyPr/>
          <a:lstStyle/>
          <a:p>
            <a:r>
              <a:rPr lang="en-US" altLang="zh-CN" smtClean="0"/>
              <a:t>2018.7.12</a:t>
            </a:r>
            <a:endParaRPr lang="en-US" dirty="0"/>
          </a:p>
        </p:txBody>
      </p:sp>
      <p:sp>
        <p:nvSpPr>
          <p:cNvPr id="5" name="Slide Number Placeholder 4"/>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2164285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E19C80-730D-41E5-923B-EAE6FC142B50}"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40491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2323CB-87E0-4201-9B17-178C5EB3A91C}"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790183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8832D0-D54D-4872-9C3C-496BB214B581}"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77167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82F4ED-A1DB-4866-BA77-E2C485987CF9}"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077625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66B19-3922-4B14-BCF4-681AF42B6028}"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057813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5D1356-DF96-4460-89BA-38107A1D682A}"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445210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38EBD6-FABE-48D9-B005-867797BB8FD1}"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00117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1154C9-2514-4AB7-9CD0-2AD60CEC5E76}" type="datetime1">
              <a:rPr lang="en-US" altLang="zh-CN"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516896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62B3F7-DA86-4564-A999-78CC5F7B3E28}" type="datetime1">
              <a:rPr lang="en-US" altLang="zh-CN"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90725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9F371E-B0B8-49AA-AB19-17A2B5FE7B12}" type="datetime1">
              <a:rPr lang="en-US" altLang="zh-CN"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4063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4606C-BCE8-4C16-AEC2-BD1AD3D23F99}" type="datetime1">
              <a:rPr lang="en-US" altLang="zh-CN" smtClean="0"/>
              <a:pPr/>
              <a:t>7/11/2018</a:t>
            </a:fld>
            <a:endParaRPr lang="en-US" dirty="0"/>
          </a:p>
        </p:txBody>
      </p:sp>
      <p:sp>
        <p:nvSpPr>
          <p:cNvPr id="3" name="Footer Placeholder 2"/>
          <p:cNvSpPr>
            <a:spLocks noGrp="1"/>
          </p:cNvSpPr>
          <p:nvPr>
            <p:ph type="ftr" sz="quarter" idx="11"/>
          </p:nvPr>
        </p:nvSpPr>
        <p:spPr/>
        <p:txBody>
          <a:bodyPr/>
          <a:lstStyle/>
          <a:p>
            <a:r>
              <a:rPr lang="en-US" altLang="zh-CN" smtClean="0"/>
              <a:t>2018.7.12</a:t>
            </a:r>
            <a:endParaRPr lang="en-US" dirty="0"/>
          </a:p>
        </p:txBody>
      </p:sp>
      <p:sp>
        <p:nvSpPr>
          <p:cNvPr id="4" name="Slide Number Placeholder 3"/>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699813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23AAC32-DA60-4D13-AFC2-C44A292E43EA}" type="datetime1">
              <a:rPr lang="en-US" altLang="zh-CN"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45187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AE506BA-7F8F-47C6-BCA3-E778211015CF}" type="datetime1">
              <a:rPr lang="en-US" altLang="zh-CN" smtClean="0">
                <a:solidFill>
                  <a:prstClr val="black">
                    <a:tint val="75000"/>
                  </a:prstClr>
                </a:solidFill>
              </a:rPr>
              <a:pPr/>
              <a:t>7/11/2018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367577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C51C30-37BF-4C36-A754-4CDDAE4F5721}" type="datetime1">
              <a:rPr lang="en-US" altLang="zh-CN" smtClean="0">
                <a:solidFill>
                  <a:prstClr val="black">
                    <a:tint val="75000"/>
                  </a:prstClr>
                </a:solidFill>
              </a:rPr>
              <a:pPr/>
              <a:t>7/11/2018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04608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F7318-7D5A-4E54-BDDC-1D85E6E6E2F7}" type="datetime1">
              <a:rPr lang="en-US" altLang="zh-CN" smtClean="0">
                <a:solidFill>
                  <a:prstClr val="black">
                    <a:tint val="75000"/>
                  </a:prstClr>
                </a:solidFill>
              </a:rPr>
              <a:pPr/>
              <a:t>7/11/2018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19955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529C59-4710-498C-B166-C30145C6DD18}" type="datetime1">
              <a:rPr lang="en-US" altLang="zh-CN"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919320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5C6A6E-604E-43DF-A825-C0EFA381CDF6}" type="datetime1">
              <a:rPr lang="en-US" altLang="zh-CN" smtClean="0">
                <a:solidFill>
                  <a:prstClr val="black">
                    <a:tint val="75000"/>
                  </a:prstClr>
                </a:solidFill>
              </a:rPr>
              <a:pPr/>
              <a:t>7/11/2018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428366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BDDAC5-DA51-4306-9D4B-EF33E9D36B75}" type="datetime1">
              <a:rPr lang="en-US" altLang="zh-CN"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028148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3057B0-9079-48C5-93BD-35FC4F9A3941}" type="datetime1">
              <a:rPr lang="en-US" altLang="zh-CN"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388621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1003574-0196-4518-A37C-E84211465A64}"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820126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41DF5B1-202C-4F37-9E21-E88B80303CC8}"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68105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2B17BB-C245-4847-BC44-D104E34532D1}" type="datetime1">
              <a:rPr lang="en-US" altLang="zh-CN" smtClean="0"/>
              <a:pPr/>
              <a:t>7/11/2018</a:t>
            </a:fld>
            <a:endParaRPr lang="en-US" dirty="0"/>
          </a:p>
        </p:txBody>
      </p:sp>
      <p:sp>
        <p:nvSpPr>
          <p:cNvPr id="6" name="Footer Placeholder 5"/>
          <p:cNvSpPr>
            <a:spLocks noGrp="1"/>
          </p:cNvSpPr>
          <p:nvPr>
            <p:ph type="ftr" sz="quarter" idx="11"/>
          </p:nvPr>
        </p:nvSpPr>
        <p:spPr/>
        <p:txBody>
          <a:bodyPr/>
          <a:lstStyle/>
          <a:p>
            <a:r>
              <a:rPr lang="en-US" altLang="zh-CN" smtClean="0"/>
              <a:t>2018.7.12</a:t>
            </a:r>
            <a:endParaRPr lang="en-US" dirty="0"/>
          </a:p>
        </p:txBody>
      </p:sp>
      <p:sp>
        <p:nvSpPr>
          <p:cNvPr id="7" name="Slide Number Placeholder 6"/>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1700544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FE30372-6E24-4542-A008-F9C2079F097E}"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59555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F5FF023-B6E8-47C8-942F-1157ACA3235F}"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226091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A1ECC5B-7989-4A10-9E91-0461E96A0D2C}"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836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EF9B43D-1BBB-43FE-BEB0-0B87E6EBE595}"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80502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AE77D9-051A-4B12-A6D6-B00176BB2285}"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813601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C40D025-0364-40EC-A949-C0F555D8F972}"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939396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3ABBEDD-DAD6-4A97-9BE0-6AE5CAF03E09}"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438848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DE779B-988D-4699-8C49-863E74D2CC76}"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698345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2FE1237-8746-482C-99CE-2394B0160A0D}"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657335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rtl="0">
              <a:defRPr/>
            </a:pPr>
            <a:fld id="{87BB5539-1A3D-4165-8EE9-5EC8A51C0520}"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74075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078E92-C6B7-48DD-A3BF-69E64CE2E1EA}" type="datetime1">
              <a:rPr lang="en-US" altLang="zh-CN" smtClean="0"/>
              <a:pPr/>
              <a:t>7/11/2018</a:t>
            </a:fld>
            <a:endParaRPr lang="en-US" dirty="0"/>
          </a:p>
        </p:txBody>
      </p:sp>
      <p:sp>
        <p:nvSpPr>
          <p:cNvPr id="6" name="Footer Placeholder 5"/>
          <p:cNvSpPr>
            <a:spLocks noGrp="1"/>
          </p:cNvSpPr>
          <p:nvPr>
            <p:ph type="ftr" sz="quarter" idx="11"/>
          </p:nvPr>
        </p:nvSpPr>
        <p:spPr/>
        <p:txBody>
          <a:bodyPr/>
          <a:lstStyle/>
          <a:p>
            <a:r>
              <a:rPr lang="en-US" altLang="zh-CN" smtClean="0"/>
              <a:t>2018.7.12</a:t>
            </a:r>
            <a:endParaRPr lang="en-US" dirty="0"/>
          </a:p>
        </p:txBody>
      </p:sp>
      <p:sp>
        <p:nvSpPr>
          <p:cNvPr id="7" name="Slide Number Placeholder 6"/>
          <p:cNvSpPr>
            <a:spLocks noGrp="1"/>
          </p:cNvSpPr>
          <p:nvPr>
            <p:ph type="sldNum" sz="quarter" idx="12"/>
          </p:nvPr>
        </p:nvSpPr>
        <p:spPr/>
        <p:txBody>
          <a:body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119589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B977EBFC-D3D3-4145-9B92-F5B39712B45A}"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597721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rtl="0">
              <a:defRPr/>
            </a:pPr>
            <a:fld id="{F14B7BA3-0D76-487C-A2C0-BBA64CC48CDB}"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7811785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663700"/>
            <a:ext cx="3867150" cy="5057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rtl="0">
              <a:defRPr/>
            </a:pPr>
            <a:fld id="{B0506A70-A3C0-44A2-929E-7554ABB440A8}"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9549863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rtl="0">
              <a:defRPr/>
            </a:pPr>
            <a:fld id="{9134AA4D-01DF-4C5A-94F4-BD2936042E79}"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8" name="页脚占位符 7"/>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9" name="灯片编号占位符 8"/>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9824167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rtl="0">
              <a:defRPr/>
            </a:pPr>
            <a:fld id="{EC7A9D7C-DB97-4131-A427-26D8708032FA}"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4" name="页脚占位符 3"/>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5" name="灯片编号占位符 4"/>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3217067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rtl="0">
              <a:defRPr/>
            </a:pPr>
            <a:fld id="{EEFC0E79-4ADA-48CA-9694-1ED4BFA10720}"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3" name="页脚占位符 2"/>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4" name="灯片编号占位符 3"/>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1680502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8E155293-509A-4D76-8FA0-0562857C29C9}"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7938597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685800" rtl="0" eaLnBrk="0" fontAlgn="base" latinLnBrk="0" hangingPunct="0">
              <a:spcBef>
                <a:spcPts val="75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rtl="0">
              <a:defRPr/>
            </a:pPr>
            <a:fld id="{FBA0F107-783C-4451-A3AC-ED4CEBDF2396}"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6" name="页脚占位符 5"/>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7" name="灯片编号占位符 6"/>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1927860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96796EE1-B86C-4389-B5C0-1348C708A466}"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35890615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177800"/>
            <a:ext cx="1971675" cy="65436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177800"/>
            <a:ext cx="5762625" cy="654367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rtl="0">
              <a:defRPr/>
            </a:pPr>
            <a:fld id="{AD10129B-353B-412D-8FDD-1AD11681C64A}" type="datetime1">
              <a:rPr lang="en-US" altLang="zh-CN" smtClean="0">
                <a:solidFill>
                  <a:srgbClr val="000000"/>
                </a:solidFill>
                <a:cs typeface="+mn-cs"/>
              </a:rPr>
              <a:pPr rtl="0">
                <a:defRPr/>
              </a:pPr>
              <a:t>7/11/2018</a:t>
            </a:fld>
            <a:endParaRPr lang="zh-CN" altLang="en-US">
              <a:solidFill>
                <a:srgbClr val="000000"/>
              </a:solidFill>
              <a:cs typeface="+mn-cs"/>
            </a:endParaRPr>
          </a:p>
        </p:txBody>
      </p:sp>
      <p:sp>
        <p:nvSpPr>
          <p:cNvPr id="5" name="页脚占位符 4"/>
          <p:cNvSpPr>
            <a:spLocks noGrp="1"/>
          </p:cNvSpPr>
          <p:nvPr>
            <p:ph type="ftr" sz="quarter" idx="11"/>
          </p:nvPr>
        </p:nvSpPr>
        <p:spPr/>
        <p:txBody>
          <a:bodyPr/>
          <a:lstStyle/>
          <a:p>
            <a:pPr rtl="0">
              <a:defRPr/>
            </a:pPr>
            <a:r>
              <a:rPr lang="en-US" altLang="zh-CN" smtClean="0">
                <a:solidFill>
                  <a:srgbClr val="000000"/>
                </a:solidFill>
                <a:cs typeface="+mn-cs"/>
              </a:rPr>
              <a:t>2018.7.12</a:t>
            </a:r>
            <a:endParaRPr lang="zh-CN" altLang="zh-CN">
              <a:solidFill>
                <a:srgbClr val="000000"/>
              </a:solidFill>
              <a:cs typeface="+mn-cs"/>
            </a:endParaRPr>
          </a:p>
        </p:txBody>
      </p:sp>
      <p:sp>
        <p:nvSpPr>
          <p:cNvPr id="6" name="灯片编号占位符 5"/>
          <p:cNvSpPr>
            <a:spLocks noGrp="1"/>
          </p:cNvSpPr>
          <p:nvPr>
            <p:ph type="sldNum" sz="quarter" idx="12"/>
          </p:nvPr>
        </p:nvSpPr>
        <p:spPr/>
        <p:txBody>
          <a:bodyPr/>
          <a:lstStyle/>
          <a:p>
            <a:pPr algn="r"/>
            <a:fld id="{9A0DB2DC-4C9A-4742-B13C-FB6460FD3503}" type="slidenum">
              <a:rPr lang="zh-CN" altLang="en-US" sz="900" noProof="1" dirty="0">
                <a:solidFill>
                  <a:srgbClr val="000000"/>
                </a:solidFill>
                <a:cs typeface="+mn-ea"/>
                <a:sym typeface="Arial" panose="020B0604020202020204" pitchFamily="34" charset="0"/>
              </a:rPr>
              <a:pPr algn="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374351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9.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39276-F4FD-4129-9F8A-EAD263255D39}" type="datetime1">
              <a:rPr lang="en-US" altLang="zh-CN" smtClean="0"/>
              <a:pPr/>
              <a:t>7/11/2018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2018.7.12</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pPr/>
              <a:t>‹#›</a:t>
            </a:fld>
            <a:endParaRPr lang="en-US" dirty="0"/>
          </a:p>
        </p:txBody>
      </p:sp>
    </p:spTree>
    <p:extLst>
      <p:ext uri="{BB962C8B-B14F-4D97-AF65-F5344CB8AC3E}">
        <p14:creationId xmlns:p14="http://schemas.microsoft.com/office/powerpoint/2010/main" xmlns="" val="437626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25FDD2B4-381E-43B3-9EFB-A563DAEF47D8}" type="datetime1">
              <a:rPr lang="en-US" altLang="zh-CN" smtClean="0">
                <a:solidFill>
                  <a:prstClr val="black">
                    <a:tint val="75000"/>
                  </a:prstClr>
                </a:solidFill>
                <a:latin typeface="Arial" pitchFamily="34" charset="0"/>
              </a:rPr>
              <a:pPr fontAlgn="base">
                <a:spcBef>
                  <a:spcPct val="0"/>
                </a:spcBef>
                <a:spcAft>
                  <a:spcPct val="0"/>
                </a:spcAft>
              </a:pPr>
              <a:t>7/11/2018</a:t>
            </a:fld>
            <a:endParaRPr lang="zh-CN" altLang="en-US">
              <a:solidFill>
                <a:prstClr val="black">
                  <a:tint val="75000"/>
                </a:prstClr>
              </a:solidFill>
              <a:latin typeface="Arial"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CN" smtClean="0">
                <a:solidFill>
                  <a:prstClr val="black">
                    <a:tint val="75000"/>
                  </a:prstClr>
                </a:solidFill>
                <a:latin typeface="Arial" pitchFamily="34" charset="0"/>
              </a:rPr>
              <a:t>2018.7.12</a:t>
            </a:r>
            <a:endParaRPr lang="zh-CN" altLang="en-US">
              <a:solidFill>
                <a:prstClr val="black">
                  <a:tint val="75000"/>
                </a:prstClr>
              </a:solidFill>
              <a:latin typeface="Arial"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77ACDA7-738B-4119-8DF3-DED0437D19D0}" type="slidenum">
              <a:rPr lang="zh-CN" altLang="en-US" smtClean="0">
                <a:solidFill>
                  <a:prstClr val="black">
                    <a:tint val="75000"/>
                  </a:prstClr>
                </a:solidFill>
                <a:latin typeface="Arial" pitchFamily="34" charset="0"/>
              </a:rPr>
              <a:pPr fontAlgn="base">
                <a:spcBef>
                  <a:spcPct val="0"/>
                </a:spcBef>
                <a:spcAft>
                  <a:spcPct val="0"/>
                </a:spcAft>
              </a:pPr>
              <a:t>‹#›</a:t>
            </a:fld>
            <a:endParaRPr lang="zh-CN" altLang="en-US">
              <a:solidFill>
                <a:prstClr val="black">
                  <a:tint val="75000"/>
                </a:prstClr>
              </a:solidFill>
              <a:latin typeface="Arial" pitchFamily="34" charset="0"/>
            </a:endParaRPr>
          </a:p>
        </p:txBody>
      </p:sp>
      <p:sp>
        <p:nvSpPr>
          <p:cNvPr id="7" name="页脚占位符 7"/>
          <p:cNvSpPr txBox="1">
            <a:spLocks/>
          </p:cNvSpPr>
          <p:nvPr userDrawn="1"/>
        </p:nvSpPr>
        <p:spPr>
          <a:xfrm>
            <a:off x="4508376" y="6237312"/>
            <a:ext cx="4176464" cy="484163"/>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zh-CN" altLang="en-US" sz="1100" dirty="0" smtClean="0">
                <a:solidFill>
                  <a:prstClr val="black"/>
                </a:solidFill>
                <a:latin typeface="华文行楷" panose="02010800040101010101" pitchFamily="2" charset="-122"/>
                <a:ea typeface="华文行楷" panose="02010800040101010101" pitchFamily="2" charset="-122"/>
              </a:rPr>
              <a:t>核探测与核电子学国家重点实验室</a:t>
            </a:r>
            <a:endParaRPr lang="en-US" altLang="zh-CN" sz="1100" dirty="0" smtClean="0">
              <a:solidFill>
                <a:prstClr val="black"/>
              </a:solidFill>
              <a:latin typeface="华文行楷" panose="02010800040101010101" pitchFamily="2" charset="-122"/>
              <a:ea typeface="华文行楷" panose="02010800040101010101" pitchFamily="2" charset="-122"/>
            </a:endParaRPr>
          </a:p>
          <a:p>
            <a:pPr algn="r" fontAlgn="base">
              <a:spcBef>
                <a:spcPct val="0"/>
              </a:spcBef>
              <a:spcAft>
                <a:spcPct val="0"/>
              </a:spcAft>
            </a:pP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S</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tate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K</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ey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L</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aboratory of Particle Detection and Electronics</a:t>
            </a:r>
            <a:endParaRPr lang="zh-CN" altLang="en-US" sz="1000" i="1" dirty="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endParaRPr>
          </a:p>
        </p:txBody>
      </p:sp>
      <p:cxnSp>
        <p:nvCxnSpPr>
          <p:cNvPr id="8" name="直接连接符 7"/>
          <p:cNvCxnSpPr/>
          <p:nvPr userDrawn="1"/>
        </p:nvCxnSpPr>
        <p:spPr>
          <a:xfrm>
            <a:off x="4860032" y="6237312"/>
            <a:ext cx="3240360" cy="0"/>
          </a:xfrm>
          <a:prstGeom prst="line">
            <a:avLst/>
          </a:prstGeom>
          <a:ln w="15875">
            <a:gradFill flip="none" rotWithShape="1">
              <a:gsLst>
                <a:gs pos="74600">
                  <a:srgbClr val="F0A05E"/>
                </a:gs>
                <a:gs pos="22100">
                  <a:srgbClr val="F1A769"/>
                </a:gs>
                <a:gs pos="0">
                  <a:schemeClr val="bg1"/>
                </a:gs>
                <a:gs pos="50000">
                  <a:srgbClr val="FF6600"/>
                </a:gs>
                <a:gs pos="100000">
                  <a:schemeClr val="bg1"/>
                </a:gs>
              </a:gsLst>
              <a:path path="circle">
                <a:fillToRect l="100000" t="100000"/>
              </a:path>
              <a:tileRect r="-100000" b="-100000"/>
            </a:gradFill>
            <a:miter lim="800000"/>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xmlns="" val="30549772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80B6A726-69C2-4BE2-A2EC-F91014CD07A2}" type="datetime1">
              <a:rPr lang="en-US" altLang="zh-CN" smtClean="0">
                <a:solidFill>
                  <a:prstClr val="black">
                    <a:tint val="75000"/>
                  </a:prstClr>
                </a:solidFill>
                <a:latin typeface="Arial" pitchFamily="34" charset="0"/>
              </a:rPr>
              <a:pPr fontAlgn="base">
                <a:spcBef>
                  <a:spcPct val="0"/>
                </a:spcBef>
                <a:spcAft>
                  <a:spcPct val="0"/>
                </a:spcAft>
              </a:pPr>
              <a:t>7/11/2018</a:t>
            </a:fld>
            <a:endParaRPr lang="zh-CN" altLang="en-US">
              <a:solidFill>
                <a:prstClr val="black">
                  <a:tint val="75000"/>
                </a:prstClr>
              </a:solidFill>
              <a:latin typeface="Arial"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CN" smtClean="0">
                <a:solidFill>
                  <a:prstClr val="black">
                    <a:tint val="75000"/>
                  </a:prstClr>
                </a:solidFill>
                <a:latin typeface="Arial" pitchFamily="34" charset="0"/>
              </a:rPr>
              <a:t>2018.7.12</a:t>
            </a:r>
            <a:endParaRPr lang="zh-CN" altLang="en-US">
              <a:solidFill>
                <a:prstClr val="black">
                  <a:tint val="75000"/>
                </a:prstClr>
              </a:solidFill>
              <a:latin typeface="Arial"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77ACDA7-738B-4119-8DF3-DED0437D19D0}" type="slidenum">
              <a:rPr lang="zh-CN" altLang="en-US" smtClean="0">
                <a:solidFill>
                  <a:prstClr val="black">
                    <a:tint val="75000"/>
                  </a:prstClr>
                </a:solidFill>
                <a:latin typeface="Arial" pitchFamily="34" charset="0"/>
              </a:rPr>
              <a:pPr fontAlgn="base">
                <a:spcBef>
                  <a:spcPct val="0"/>
                </a:spcBef>
                <a:spcAft>
                  <a:spcPct val="0"/>
                </a:spcAft>
              </a:pPr>
              <a:t>‹#›</a:t>
            </a:fld>
            <a:endParaRPr lang="zh-CN" altLang="en-US">
              <a:solidFill>
                <a:prstClr val="black">
                  <a:tint val="75000"/>
                </a:prstClr>
              </a:solidFill>
              <a:latin typeface="Arial" pitchFamily="34" charset="0"/>
            </a:endParaRPr>
          </a:p>
        </p:txBody>
      </p:sp>
      <p:sp>
        <p:nvSpPr>
          <p:cNvPr id="7" name="页脚占位符 7"/>
          <p:cNvSpPr txBox="1">
            <a:spLocks/>
          </p:cNvSpPr>
          <p:nvPr userDrawn="1"/>
        </p:nvSpPr>
        <p:spPr>
          <a:xfrm>
            <a:off x="4508376" y="6237312"/>
            <a:ext cx="4176464" cy="484163"/>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zh-CN" altLang="en-US" sz="1100" dirty="0" smtClean="0">
                <a:solidFill>
                  <a:prstClr val="black"/>
                </a:solidFill>
                <a:latin typeface="华文行楷" panose="02010800040101010101" pitchFamily="2" charset="-122"/>
                <a:ea typeface="华文行楷" panose="02010800040101010101" pitchFamily="2" charset="-122"/>
              </a:rPr>
              <a:t>核探测与核电子学国家重点实验室</a:t>
            </a:r>
            <a:endParaRPr lang="en-US" altLang="zh-CN" sz="1100" dirty="0" smtClean="0">
              <a:solidFill>
                <a:prstClr val="black"/>
              </a:solidFill>
              <a:latin typeface="华文行楷" panose="02010800040101010101" pitchFamily="2" charset="-122"/>
              <a:ea typeface="华文行楷" panose="02010800040101010101" pitchFamily="2" charset="-122"/>
            </a:endParaRPr>
          </a:p>
          <a:p>
            <a:pPr algn="r" fontAlgn="base">
              <a:spcBef>
                <a:spcPct val="0"/>
              </a:spcBef>
              <a:spcAft>
                <a:spcPct val="0"/>
              </a:spcAft>
            </a:pP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S</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tate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K</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ey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L</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aboratory of Particle Detection and Electronics</a:t>
            </a:r>
            <a:endParaRPr lang="zh-CN" altLang="en-US" sz="1000" i="1" dirty="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endParaRPr>
          </a:p>
        </p:txBody>
      </p:sp>
      <p:cxnSp>
        <p:nvCxnSpPr>
          <p:cNvPr id="8" name="直接连接符 7"/>
          <p:cNvCxnSpPr/>
          <p:nvPr userDrawn="1"/>
        </p:nvCxnSpPr>
        <p:spPr>
          <a:xfrm>
            <a:off x="4860032" y="6237312"/>
            <a:ext cx="3240360" cy="0"/>
          </a:xfrm>
          <a:prstGeom prst="line">
            <a:avLst/>
          </a:prstGeom>
          <a:ln w="15875">
            <a:gradFill flip="none" rotWithShape="1">
              <a:gsLst>
                <a:gs pos="74600">
                  <a:srgbClr val="F0A05E"/>
                </a:gs>
                <a:gs pos="22100">
                  <a:srgbClr val="F1A769"/>
                </a:gs>
                <a:gs pos="0">
                  <a:schemeClr val="bg1"/>
                </a:gs>
                <a:gs pos="50000">
                  <a:srgbClr val="FF6600"/>
                </a:gs>
                <a:gs pos="100000">
                  <a:schemeClr val="bg1"/>
                </a:gs>
              </a:gsLst>
              <a:path path="circle">
                <a:fillToRect l="100000" t="100000"/>
              </a:path>
              <a:tileRect r="-100000" b="-100000"/>
            </a:gradFill>
            <a:miter lim="800000"/>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xmlns="" val="71092287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CE15EE94-781F-46A9-B3DB-C02856F2EE05}" type="datetime1">
              <a:rPr lang="en-US" altLang="zh-CN" smtClean="0">
                <a:solidFill>
                  <a:prstClr val="black">
                    <a:tint val="75000"/>
                  </a:prstClr>
                </a:solidFill>
                <a:latin typeface="Arial" pitchFamily="34" charset="0"/>
              </a:rPr>
              <a:pPr fontAlgn="base">
                <a:spcBef>
                  <a:spcPct val="0"/>
                </a:spcBef>
                <a:spcAft>
                  <a:spcPct val="0"/>
                </a:spcAft>
              </a:pPr>
              <a:t>7/11/2018</a:t>
            </a:fld>
            <a:endParaRPr lang="zh-CN" altLang="en-US">
              <a:solidFill>
                <a:prstClr val="black">
                  <a:tint val="75000"/>
                </a:prstClr>
              </a:solidFill>
              <a:latin typeface="Arial" pitchFamily="34" charset="0"/>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r>
              <a:rPr lang="en-US" altLang="zh-CN" smtClean="0">
                <a:solidFill>
                  <a:prstClr val="black">
                    <a:tint val="75000"/>
                  </a:prstClr>
                </a:solidFill>
                <a:latin typeface="Arial" pitchFamily="34" charset="0"/>
              </a:rPr>
              <a:t>2018.7.12</a:t>
            </a:r>
            <a:endParaRPr lang="zh-CN" altLang="en-US">
              <a:solidFill>
                <a:prstClr val="black">
                  <a:tint val="75000"/>
                </a:prstClr>
              </a:solidFill>
              <a:latin typeface="Arial" pitchFamily="34" charset="0"/>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E77ACDA7-738B-4119-8DF3-DED0437D19D0}" type="slidenum">
              <a:rPr lang="zh-CN" altLang="en-US" smtClean="0">
                <a:solidFill>
                  <a:prstClr val="black">
                    <a:tint val="75000"/>
                  </a:prstClr>
                </a:solidFill>
                <a:latin typeface="Arial" pitchFamily="34" charset="0"/>
              </a:rPr>
              <a:pPr fontAlgn="base">
                <a:spcBef>
                  <a:spcPct val="0"/>
                </a:spcBef>
                <a:spcAft>
                  <a:spcPct val="0"/>
                </a:spcAft>
              </a:pPr>
              <a:t>‹#›</a:t>
            </a:fld>
            <a:endParaRPr lang="zh-CN" altLang="en-US">
              <a:solidFill>
                <a:prstClr val="black">
                  <a:tint val="75000"/>
                </a:prstClr>
              </a:solidFill>
              <a:latin typeface="Arial" pitchFamily="34" charset="0"/>
            </a:endParaRPr>
          </a:p>
        </p:txBody>
      </p:sp>
      <p:sp>
        <p:nvSpPr>
          <p:cNvPr id="7" name="页脚占位符 7"/>
          <p:cNvSpPr txBox="1">
            <a:spLocks/>
          </p:cNvSpPr>
          <p:nvPr userDrawn="1"/>
        </p:nvSpPr>
        <p:spPr>
          <a:xfrm>
            <a:off x="4508376" y="6237312"/>
            <a:ext cx="4176464" cy="484163"/>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pPr>
            <a:r>
              <a:rPr lang="zh-CN" altLang="en-US" sz="1100" dirty="0" smtClean="0">
                <a:solidFill>
                  <a:prstClr val="black"/>
                </a:solidFill>
                <a:latin typeface="华文行楷" panose="02010800040101010101" pitchFamily="2" charset="-122"/>
                <a:ea typeface="华文行楷" panose="02010800040101010101" pitchFamily="2" charset="-122"/>
              </a:rPr>
              <a:t>核探测与核电子学国家重点实验室</a:t>
            </a:r>
            <a:endParaRPr lang="en-US" altLang="zh-CN" sz="1100" dirty="0" smtClean="0">
              <a:solidFill>
                <a:prstClr val="black"/>
              </a:solidFill>
              <a:latin typeface="华文行楷" panose="02010800040101010101" pitchFamily="2" charset="-122"/>
              <a:ea typeface="华文行楷" panose="02010800040101010101" pitchFamily="2" charset="-122"/>
            </a:endParaRPr>
          </a:p>
          <a:p>
            <a:pPr algn="r" fontAlgn="base">
              <a:spcBef>
                <a:spcPct val="0"/>
              </a:spcBef>
              <a:spcAft>
                <a:spcPct val="0"/>
              </a:spcAft>
            </a:pP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S</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tate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K</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ey </a:t>
            </a:r>
            <a:r>
              <a:rPr lang="en-US" altLang="zh-CN" sz="1000" b="1"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L</a:t>
            </a:r>
            <a:r>
              <a:rPr lang="en-US" altLang="zh-CN" sz="1000" i="1" dirty="0" smtClean="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rPr>
              <a:t>aboratory of Particle Detection and Electronics</a:t>
            </a:r>
            <a:endParaRPr lang="zh-CN" altLang="en-US" sz="1000" i="1" dirty="0">
              <a:solidFill>
                <a:prstClr val="black"/>
              </a:solidFill>
              <a:effectLst>
                <a:outerShdw blurRad="38100" dist="38100" dir="2700000" algn="tl">
                  <a:srgbClr val="000000">
                    <a:alpha val="43137"/>
                  </a:srgbClr>
                </a:outerShdw>
              </a:effectLst>
              <a:latin typeface="Arial" panose="020B0604020202020204" pitchFamily="34" charset="0"/>
              <a:ea typeface="Arial Unicode MS" panose="020B0604020202020204" pitchFamily="34" charset="-122"/>
              <a:cs typeface="Arial" panose="020B0604020202020204" pitchFamily="34" charset="0"/>
            </a:endParaRPr>
          </a:p>
        </p:txBody>
      </p:sp>
      <p:cxnSp>
        <p:nvCxnSpPr>
          <p:cNvPr id="8" name="直接连接符 7"/>
          <p:cNvCxnSpPr/>
          <p:nvPr userDrawn="1"/>
        </p:nvCxnSpPr>
        <p:spPr>
          <a:xfrm>
            <a:off x="4860032" y="6237312"/>
            <a:ext cx="3240360" cy="0"/>
          </a:xfrm>
          <a:prstGeom prst="line">
            <a:avLst/>
          </a:prstGeom>
          <a:ln w="15875">
            <a:gradFill flip="none" rotWithShape="1">
              <a:gsLst>
                <a:gs pos="74600">
                  <a:srgbClr val="F0A05E"/>
                </a:gs>
                <a:gs pos="22100">
                  <a:srgbClr val="F1A769"/>
                </a:gs>
                <a:gs pos="0">
                  <a:schemeClr val="bg1"/>
                </a:gs>
                <a:gs pos="50000">
                  <a:srgbClr val="FF6600"/>
                </a:gs>
                <a:gs pos="100000">
                  <a:schemeClr val="bg1"/>
                </a:gs>
              </a:gsLst>
              <a:path path="circle">
                <a:fillToRect l="100000" t="100000"/>
              </a:path>
              <a:tileRect r="-100000" b="-100000"/>
            </a:gradFill>
            <a:miter lim="800000"/>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xmlns="" val="15609195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32B12-700F-44B2-983D-2BE51DBDF5AB}"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971101012"/>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E129B-C938-49ED-A090-CEA202D23256}" type="datetime1">
              <a:rPr lang="en-US" altLang="zh-CN" smtClean="0">
                <a:solidFill>
                  <a:prstClr val="black">
                    <a:tint val="75000"/>
                  </a:prstClr>
                </a:solidFill>
              </a:rPr>
              <a:pPr/>
              <a:t>7/11/2018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2018.7.12</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024531752"/>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198BD-5765-4740-90D8-1D04930AB580}" type="datetime1">
              <a:rPr lang="en-US" altLang="zh-CN" smtClean="0">
                <a:solidFill>
                  <a:prstClr val="black">
                    <a:tint val="75000"/>
                  </a:prstClr>
                </a:solidFill>
              </a:rPr>
              <a:pPr/>
              <a:t>7/11/2018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2018.7.12</a:t>
            </a: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1A416-7D37-42E4-902F-021D2F7920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5489235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2A105-A99F-4933-9C95-975903C9D131}" type="datetime1">
              <a:rPr lang="en-US" altLang="zh-CN" smtClean="0">
                <a:solidFill>
                  <a:prstClr val="black">
                    <a:tint val="75000"/>
                  </a:prstClr>
                </a:solidFill>
              </a:rPr>
              <a:pPr/>
              <a:t>7/11/2018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92762858"/>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628650" y="177800"/>
            <a:ext cx="7886700" cy="1325563"/>
          </a:xfrm>
          <a:prstGeom prst="rect">
            <a:avLst/>
          </a:prstGeom>
          <a:noFill/>
          <a:ln w="9525">
            <a:noFill/>
          </a:ln>
        </p:spPr>
        <p:txBody>
          <a:bodyPr anchor="ctr"/>
          <a:lstStyle/>
          <a:p>
            <a:pPr lvl="0" indent="-685800"/>
            <a:r>
              <a:rPr lang="zh-CN" altLang="zh-CN" dirty="0"/>
              <a:t>单击此处编辑母版标题样式</a:t>
            </a:r>
          </a:p>
        </p:txBody>
      </p:sp>
      <p:sp>
        <p:nvSpPr>
          <p:cNvPr id="1027" name="文本占位符 2"/>
          <p:cNvSpPr>
            <a:spLocks noGrp="1"/>
          </p:cNvSpPr>
          <p:nvPr>
            <p:ph type="body"/>
          </p:nvPr>
        </p:nvSpPr>
        <p:spPr>
          <a:xfrm>
            <a:off x="628650" y="1663700"/>
            <a:ext cx="7886700" cy="5057775"/>
          </a:xfrm>
          <a:prstGeom prst="rect">
            <a:avLst/>
          </a:prstGeom>
          <a:noFill/>
          <a:ln w="9525">
            <a:noFill/>
          </a:ln>
        </p:spPr>
        <p:txBody>
          <a:bodyPr anchor="t"/>
          <a:lstStyle/>
          <a:p>
            <a:pPr lvl="0" indent="-171450"/>
            <a:r>
              <a:rPr lang="zh-CN" altLang="zh-CN" dirty="0"/>
              <a:t>单击此处编辑母版文本样式</a:t>
            </a:r>
          </a:p>
          <a:p>
            <a:pPr lvl="1" indent="-250825"/>
            <a:r>
              <a:rPr lang="zh-CN" altLang="zh-CN" dirty="0"/>
              <a:t>第二级</a:t>
            </a:r>
          </a:p>
          <a:p>
            <a:pPr lvl="2" indent="-250825"/>
            <a:r>
              <a:rPr lang="zh-CN" altLang="zh-CN" dirty="0"/>
              <a:t>第三级</a:t>
            </a:r>
          </a:p>
          <a:p>
            <a:pPr lvl="3" indent="-250825"/>
            <a:r>
              <a:rPr lang="zh-CN" altLang="zh-CN" dirty="0"/>
              <a:t>第四级</a:t>
            </a:r>
          </a:p>
          <a:p>
            <a:pPr lvl="4" indent="-250825"/>
            <a:r>
              <a:rPr lang="zh-CN" altLang="zh-CN" dirty="0"/>
              <a:t>第五级</a:t>
            </a:r>
          </a:p>
        </p:txBody>
      </p:sp>
      <p:sp>
        <p:nvSpPr>
          <p:cNvPr id="1028" name="日期占位符 3"/>
          <p:cNvSpPr>
            <a:spLocks noGrp="1" noChangeArrowheads="1"/>
          </p:cNvSpPr>
          <p:nvPr>
            <p:ph type="dt" sz="half" idx="2"/>
          </p:nvPr>
        </p:nvSpPr>
        <p:spPr bwMode="auto">
          <a:xfrm>
            <a:off x="6286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fld id="{973FF1DE-96AE-47B0-91FD-04510CEBC6D6}" type="datetime1">
              <a:rPr lang="en-US" altLang="zh-CN" smtClean="0">
                <a:solidFill>
                  <a:srgbClr val="000000"/>
                </a:solidFill>
              </a:rPr>
              <a:pPr fontAlgn="base">
                <a:spcBef>
                  <a:spcPct val="0"/>
                </a:spcBef>
                <a:spcAft>
                  <a:spcPct val="0"/>
                </a:spcAft>
                <a:buFont typeface="Arial" panose="020B0604020202020204" pitchFamily="34" charset="0"/>
                <a:buNone/>
                <a:defRPr/>
              </a:pPr>
              <a:t>7/11/2018</a:t>
            </a:fld>
            <a:endParaRPr lang="zh-CN" altLang="en-US">
              <a:solidFill>
                <a:srgbClr val="000000"/>
              </a:solidFill>
            </a:endParaRPr>
          </a:p>
        </p:txBody>
      </p:sp>
      <p:sp>
        <p:nvSpPr>
          <p:cNvPr id="1029" name="页脚占位符 4"/>
          <p:cNvSpPr>
            <a:spLocks noGrp="1" noChangeArrowheads="1"/>
          </p:cNvSpPr>
          <p:nvPr>
            <p:ph type="ftr" sz="quarter" idx="3"/>
          </p:nvPr>
        </p:nvSpPr>
        <p:spPr bwMode="auto">
          <a:xfrm>
            <a:off x="3028950" y="6356350"/>
            <a:ext cx="30861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ctr">
              <a:defRPr sz="900">
                <a:sym typeface="Arial" panose="020B0604020202020204" pitchFamily="34" charset="0"/>
              </a:defRPr>
            </a:lvl1pPr>
          </a:lstStyle>
          <a:p>
            <a:pPr fontAlgn="base">
              <a:spcBef>
                <a:spcPct val="0"/>
              </a:spcBef>
              <a:spcAft>
                <a:spcPct val="0"/>
              </a:spcAft>
              <a:buFont typeface="Arial" panose="020B0604020202020204" pitchFamily="34" charset="0"/>
              <a:buNone/>
              <a:defRPr/>
            </a:pPr>
            <a:r>
              <a:rPr lang="en-US" altLang="zh-CN" smtClean="0">
                <a:solidFill>
                  <a:srgbClr val="000000"/>
                </a:solidFill>
              </a:rPr>
              <a:t>2018.7.12</a:t>
            </a:r>
            <a:endParaRPr lang="zh-CN" altLang="zh-CN">
              <a:solidFill>
                <a:srgbClr val="000000"/>
              </a:solidFill>
            </a:endParaRPr>
          </a:p>
        </p:txBody>
      </p:sp>
      <p:sp>
        <p:nvSpPr>
          <p:cNvPr id="1030" name="灯片编号占位符 5"/>
          <p:cNvSpPr>
            <a:spLocks noGrp="1" noChangeArrowheads="1"/>
          </p:cNvSpPr>
          <p:nvPr>
            <p:ph type="sldNum" sz="quarter" idx="4"/>
          </p:nvPr>
        </p:nvSpPr>
        <p:spPr bwMode="auto">
          <a:xfrm>
            <a:off x="64579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algn="r" fontAlgn="base">
              <a:spcBef>
                <a:spcPct val="0"/>
              </a:spcBef>
              <a:spcAft>
                <a:spcPct val="0"/>
              </a:spcAft>
              <a:buFont typeface="Arial" panose="020B0604020202020204" pitchFamily="34" charset="0"/>
              <a:buNone/>
            </a:pPr>
            <a:fld id="{9A0DB2DC-4C9A-4742-B13C-FB6460FD3503}" type="slidenum">
              <a:rPr lang="zh-CN" altLang="en-US" sz="900" noProof="1" dirty="0">
                <a:solidFill>
                  <a:srgbClr val="000000"/>
                </a:solidFill>
                <a:cs typeface="+mn-ea"/>
                <a:sym typeface="Arial" panose="020B0604020202020204" pitchFamily="34" charset="0"/>
              </a:rPr>
              <a:pPr algn="r" fontAlgn="base">
                <a:spcBef>
                  <a:spcPct val="0"/>
                </a:spcBef>
                <a:spcAft>
                  <a:spcPct val="0"/>
                </a:spcAft>
                <a:buFont typeface="Arial" panose="020B0604020202020204" pitchFamily="34" charset="0"/>
                <a:buNone/>
              </a:pPr>
              <a:t>‹#›</a:t>
            </a:fld>
            <a:endParaRPr lang="zh-CN" altLang="en-US" sz="900" noProof="1">
              <a:solidFill>
                <a:srgbClr val="000000"/>
              </a:solidFill>
              <a:sym typeface="Arial" panose="020B0604020202020204" pitchFamily="34" charset="0"/>
            </a:endParaRPr>
          </a:p>
        </p:txBody>
      </p:sp>
    </p:spTree>
    <p:extLst>
      <p:ext uri="{BB962C8B-B14F-4D97-AF65-F5344CB8AC3E}">
        <p14:creationId xmlns:p14="http://schemas.microsoft.com/office/powerpoint/2010/main" xmlns="" val="2289340503"/>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p:hf hdr="0" dt="0"/>
  <p:txStyles>
    <p:titleStyle>
      <a:lvl1pPr marL="685800" indent="-685800" algn="ctr" rtl="0" eaLnBrk="0" fontAlgn="base" hangingPunct="0">
        <a:lnSpc>
          <a:spcPct val="90000"/>
        </a:lnSpc>
        <a:spcBef>
          <a:spcPct val="0"/>
        </a:spcBef>
        <a:spcAft>
          <a:spcPct val="0"/>
        </a:spcAft>
        <a:defRPr sz="3200" b="1">
          <a:solidFill>
            <a:srgbClr val="0070C0"/>
          </a:solidFill>
          <a:latin typeface="+mj-lt"/>
          <a:ea typeface="+mj-ea"/>
          <a:cs typeface="+mj-cs"/>
          <a:sym typeface="Arial" panose="020B0604020202020204" pitchFamily="34" charset="0"/>
        </a:defRPr>
      </a:lvl1pPr>
      <a:lvl2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2pPr>
      <a:lvl3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3pPr>
      <a:lvl4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4pPr>
      <a:lvl5pPr marL="685800" indent="-685800" algn="ctr" rtl="0" eaLnBrk="0" fontAlgn="base" hangingPunct="0">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5pPr>
      <a:lvl6pPr marL="11430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6pPr>
      <a:lvl7pPr marL="16002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7pPr>
      <a:lvl8pPr marL="20574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8pPr>
      <a:lvl9pPr marL="2514600" indent="-685800" algn="ctr" rtl="0" fontAlgn="base">
        <a:lnSpc>
          <a:spcPct val="90000"/>
        </a:lnSpc>
        <a:spcBef>
          <a:spcPct val="0"/>
        </a:spcBef>
        <a:spcAft>
          <a:spcPct val="0"/>
        </a:spcAft>
        <a:defRPr sz="3200" b="1">
          <a:solidFill>
            <a:srgbClr val="0070C0"/>
          </a:solidFill>
          <a:latin typeface="Arial" panose="020B0604020202020204" pitchFamily="34" charset="0"/>
          <a:ea typeface="宋体" panose="02010600030101010101" pitchFamily="2" charset="-122"/>
          <a:sym typeface="Arial" panose="020B0604020202020204" pitchFamily="34" charset="0"/>
        </a:defRPr>
      </a:lvl9pPr>
    </p:titleStyle>
    <p:bodyStyle>
      <a:lvl1pPr marL="171450" indent="-171450" algn="l" defTabSz="685800" rtl="0" eaLnBrk="0" fontAlgn="base" hangingPunct="0">
        <a:spcBef>
          <a:spcPts val="750"/>
        </a:spcBef>
        <a:spcAft>
          <a:spcPct val="0"/>
        </a:spcAft>
        <a:buFont typeface="Arial" panose="020B0604020202020204" pitchFamily="34" charset="0"/>
        <a:buChar char="•"/>
        <a:defRPr sz="2800">
          <a:solidFill>
            <a:schemeClr val="tx1"/>
          </a:solidFill>
          <a:latin typeface="+mn-lt"/>
          <a:ea typeface="+mn-ea"/>
          <a:cs typeface="+mn-cs"/>
          <a:sym typeface="Arial" panose="020B0604020202020204" pitchFamily="34" charset="0"/>
        </a:defRPr>
      </a:lvl1pPr>
      <a:lvl2pPr marL="5143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2pPr>
      <a:lvl3pPr marL="857250" indent="-250825" algn="l" defTabSz="685800" rtl="0" eaLnBrk="0" fontAlgn="base" hangingPunct="0">
        <a:spcBef>
          <a:spcPts val="375"/>
        </a:spcBef>
        <a:spcAft>
          <a:spcPct val="0"/>
        </a:spcAft>
        <a:buFont typeface="Arial" panose="020B0604020202020204" pitchFamily="34" charset="0"/>
        <a:buChar char="•"/>
        <a:defRPr sz="2400">
          <a:solidFill>
            <a:schemeClr val="tx1"/>
          </a:solidFill>
          <a:latin typeface="+mn-lt"/>
          <a:ea typeface="+mn-ea"/>
          <a:sym typeface="Arial" panose="020B0604020202020204" pitchFamily="34" charset="0"/>
        </a:defRPr>
      </a:lvl3pPr>
      <a:lvl4pPr marL="12001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4pPr>
      <a:lvl5pPr marL="1543050" indent="-250825" algn="l" defTabSz="685800" rtl="0" eaLnBrk="0" fontAlgn="base" hangingPunct="0">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5pPr>
      <a:lvl6pPr marL="20002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6pPr>
      <a:lvl7pPr marL="24574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7pPr>
      <a:lvl8pPr marL="29146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8pPr>
      <a:lvl9pPr marL="3371850" indent="-250825" algn="l" defTabSz="685800" rtl="0" fontAlgn="base">
        <a:spcBef>
          <a:spcPts val="375"/>
        </a:spcBef>
        <a:spcAft>
          <a:spcPct val="0"/>
        </a:spcAft>
        <a:buFont typeface="Arial" panose="020B0604020202020204" pitchFamily="34" charset="0"/>
        <a:buChar char="•"/>
        <a:defRPr sz="16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www.gov.cn/zhengce/content/2018-03/28/content_5278056.htm"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295400" y="4038600"/>
            <a:ext cx="7086600" cy="1295400"/>
          </a:xfrm>
          <a:prstGeom prst="rect">
            <a:avLst/>
          </a:prstGeom>
          <a:noFill/>
          <a:ln w="9525">
            <a:noFill/>
            <a:miter lim="800000"/>
            <a:headEnd/>
            <a:tailEnd/>
          </a:ln>
        </p:spPr>
        <p:txBody>
          <a:bodyPr/>
          <a:lstStyle/>
          <a:p>
            <a:pPr marL="342900" indent="-342900" algn="ctr">
              <a:spcBef>
                <a:spcPct val="20000"/>
              </a:spcBef>
              <a:buClr>
                <a:schemeClr val="folHlink"/>
              </a:buClr>
              <a:buSzPct val="60000"/>
              <a:buFont typeface="Wingdings" pitchFamily="2" charset="2"/>
              <a:buNone/>
            </a:pPr>
            <a:r>
              <a:rPr lang="zh-CN" altLang="en-US" sz="2400" b="1" dirty="0" smtClean="0">
                <a:solidFill>
                  <a:srgbClr val="000099"/>
                </a:solidFill>
                <a:latin typeface="+mn-ea"/>
              </a:rPr>
              <a:t>娄辛丑</a:t>
            </a:r>
            <a:endParaRPr lang="en-US" altLang="zh-CN" sz="2400" b="1" dirty="0">
              <a:solidFill>
                <a:srgbClr val="000099"/>
              </a:solidFill>
              <a:latin typeface="+mn-ea"/>
            </a:endParaRPr>
          </a:p>
          <a:p>
            <a:pPr marL="342900" indent="-342900" algn="ctr">
              <a:spcBef>
                <a:spcPct val="20000"/>
              </a:spcBef>
              <a:buClr>
                <a:schemeClr val="folHlink"/>
              </a:buClr>
              <a:buSzPct val="60000"/>
              <a:buFont typeface="Wingdings" pitchFamily="2" charset="2"/>
              <a:buNone/>
            </a:pPr>
            <a:r>
              <a:rPr lang="zh-CN" altLang="en-US" sz="2400" b="1" dirty="0" smtClean="0">
                <a:solidFill>
                  <a:srgbClr val="000099"/>
                </a:solidFill>
                <a:latin typeface="+mn-ea"/>
              </a:rPr>
              <a:t>高能物理研究所</a:t>
            </a:r>
            <a:endParaRPr lang="en-US" altLang="zh-CN" sz="2400" b="1" dirty="0" smtClean="0">
              <a:solidFill>
                <a:srgbClr val="000099"/>
              </a:solidFill>
              <a:latin typeface="+mn-ea"/>
            </a:endParaRPr>
          </a:p>
          <a:p>
            <a:pPr marL="342900" indent="-342900" algn="ctr">
              <a:spcBef>
                <a:spcPct val="20000"/>
              </a:spcBef>
              <a:buClr>
                <a:schemeClr val="folHlink"/>
              </a:buClr>
              <a:buSzPct val="60000"/>
              <a:buFont typeface="Wingdings" pitchFamily="2" charset="2"/>
              <a:buNone/>
            </a:pPr>
            <a:endParaRPr lang="en-US" altLang="zh-CN" sz="2400" b="1" dirty="0" smtClean="0">
              <a:solidFill>
                <a:srgbClr val="000099"/>
              </a:solidFill>
            </a:endParaRPr>
          </a:p>
          <a:p>
            <a:pPr marL="342900" indent="-342900" algn="ctr">
              <a:spcBef>
                <a:spcPct val="20000"/>
              </a:spcBef>
              <a:buClr>
                <a:schemeClr val="folHlink"/>
              </a:buClr>
              <a:buSzPct val="60000"/>
              <a:buFont typeface="Wingdings" pitchFamily="2" charset="2"/>
              <a:buNone/>
            </a:pPr>
            <a:r>
              <a:rPr lang="zh-CN" altLang="en-US" sz="2000" b="1" dirty="0" smtClean="0">
                <a:solidFill>
                  <a:srgbClr val="00B0F0"/>
                </a:solidFill>
              </a:rPr>
              <a:t>代表</a:t>
            </a:r>
            <a:r>
              <a:rPr lang="en-US" altLang="zh-CN" sz="2000" b="1" dirty="0" smtClean="0">
                <a:solidFill>
                  <a:srgbClr val="00B0F0"/>
                </a:solidFill>
              </a:rPr>
              <a:t>CEPC</a:t>
            </a:r>
            <a:r>
              <a:rPr lang="zh-CN" altLang="en-US" sz="2000" b="1" dirty="0" smtClean="0">
                <a:solidFill>
                  <a:srgbClr val="00B0F0"/>
                </a:solidFill>
              </a:rPr>
              <a:t>研究团队</a:t>
            </a:r>
            <a:endParaRPr lang="en-US" altLang="zh-CN" sz="2000" b="1" dirty="0" smtClean="0">
              <a:solidFill>
                <a:srgbClr val="00B0F0"/>
              </a:solidFill>
            </a:endParaRPr>
          </a:p>
        </p:txBody>
      </p:sp>
      <p:sp>
        <p:nvSpPr>
          <p:cNvPr id="6" name="Rectangle 1029"/>
          <p:cNvSpPr>
            <a:spLocks noChangeArrowheads="1"/>
          </p:cNvSpPr>
          <p:nvPr/>
        </p:nvSpPr>
        <p:spPr bwMode="auto">
          <a:xfrm>
            <a:off x="0" y="0"/>
            <a:ext cx="9144000" cy="1600200"/>
          </a:xfrm>
          <a:prstGeom prst="rect">
            <a:avLst/>
          </a:prstGeom>
          <a:gradFill rotWithShape="0">
            <a:gsLst>
              <a:gs pos="0">
                <a:srgbClr val="72CCE8"/>
              </a:gs>
              <a:gs pos="50000">
                <a:schemeClr val="bg1"/>
              </a:gs>
              <a:gs pos="100000">
                <a:srgbClr val="72CCE8"/>
              </a:gs>
            </a:gsLst>
            <a:lin ang="5400000" scaled="1"/>
          </a:gradFill>
          <a:ln w="9525">
            <a:noFill/>
            <a:miter lim="800000"/>
            <a:headEnd/>
            <a:tailEnd/>
          </a:ln>
          <a:effectLst/>
        </p:spPr>
        <p:txBody>
          <a:bodyPr anchor="ctr"/>
          <a:lstStyle/>
          <a:p>
            <a:pPr algn="ctr">
              <a:spcBef>
                <a:spcPts val="600"/>
              </a:spcBef>
              <a:spcAft>
                <a:spcPts val="600"/>
              </a:spcAft>
              <a:defRPr/>
            </a:pPr>
            <a:r>
              <a:rPr lang="en-US" altLang="zh-CN" sz="4000" b="1" dirty="0" smtClean="0">
                <a:solidFill>
                  <a:srgbClr val="0000FF"/>
                </a:solidFill>
                <a:latin typeface="+mj-ea"/>
                <a:ea typeface="+mj-ea"/>
                <a:cs typeface="Times New Roman" pitchFamily="18" charset="0"/>
              </a:rPr>
              <a:t>“</a:t>
            </a:r>
            <a:r>
              <a:rPr lang="zh-CN" altLang="en-US" sz="4000" b="1" dirty="0" smtClean="0">
                <a:solidFill>
                  <a:srgbClr val="0000FF"/>
                </a:solidFill>
                <a:latin typeface="+mj-ea"/>
                <a:ea typeface="+mj-ea"/>
                <a:cs typeface="Times New Roman" pitchFamily="18" charset="0"/>
              </a:rPr>
              <a:t>高能环形正负电子对撞机（</a:t>
            </a:r>
            <a:r>
              <a:rPr lang="en-US" altLang="zh-CN" sz="4000" b="1" dirty="0" smtClean="0">
                <a:solidFill>
                  <a:srgbClr val="0000FF"/>
                </a:solidFill>
                <a:latin typeface="+mj-ea"/>
                <a:ea typeface="+mj-ea"/>
                <a:cs typeface="Times New Roman" pitchFamily="18" charset="0"/>
              </a:rPr>
              <a:t>CEPC</a:t>
            </a:r>
            <a:r>
              <a:rPr lang="zh-CN" altLang="en-US" sz="4000" b="1" dirty="0" smtClean="0">
                <a:solidFill>
                  <a:srgbClr val="0000FF"/>
                </a:solidFill>
                <a:latin typeface="+mj-ea"/>
                <a:ea typeface="+mj-ea"/>
                <a:cs typeface="Times New Roman" pitchFamily="18" charset="0"/>
              </a:rPr>
              <a:t>）”</a:t>
            </a:r>
            <a:endParaRPr lang="en-US" altLang="zh-CN" sz="3600" b="1" dirty="0" smtClean="0">
              <a:solidFill>
                <a:srgbClr val="0000FF"/>
              </a:solidFill>
              <a:latin typeface="+mj-ea"/>
              <a:ea typeface="+mj-ea"/>
              <a:sym typeface="Symbol" pitchFamily="18" charset="2"/>
            </a:endParaRPr>
          </a:p>
          <a:p>
            <a:pPr lvl="0" algn="ctr" fontAlgn="base">
              <a:spcBef>
                <a:spcPct val="0"/>
              </a:spcBef>
              <a:spcAft>
                <a:spcPct val="0"/>
              </a:spcAft>
            </a:pPr>
            <a:r>
              <a:rPr lang="zh-CN" altLang="en-US" sz="3600" b="1" dirty="0" smtClean="0">
                <a:solidFill>
                  <a:srgbClr val="C00000"/>
                </a:solidFill>
                <a:latin typeface="+mj-ea"/>
                <a:ea typeface="+mj-ea"/>
                <a:cs typeface="Times New Roman" pitchFamily="18" charset="0"/>
              </a:rPr>
              <a:t>进展和规划汇报</a:t>
            </a:r>
            <a:endParaRPr lang="zh-CN" altLang="zh-CN" sz="3600" b="1" dirty="0" smtClean="0">
              <a:solidFill>
                <a:srgbClr val="C00000"/>
              </a:solidFill>
              <a:latin typeface="+mj-ea"/>
              <a:ea typeface="+mj-ea"/>
              <a:cs typeface="宋体" pitchFamily="2" charset="-122"/>
            </a:endParaRPr>
          </a:p>
        </p:txBody>
      </p:sp>
      <p:sp>
        <p:nvSpPr>
          <p:cNvPr id="2" name="Footer Placeholder 1"/>
          <p:cNvSpPr>
            <a:spLocks noGrp="1"/>
          </p:cNvSpPr>
          <p:nvPr>
            <p:ph type="ftr" sz="quarter" idx="11"/>
          </p:nvPr>
        </p:nvSpPr>
        <p:spPr/>
        <p:txBody>
          <a:bodyPr/>
          <a:lstStyle/>
          <a:p>
            <a:r>
              <a:rPr lang="en-US" altLang="zh-CN" b="1" dirty="0" smtClean="0">
                <a:solidFill>
                  <a:srgbClr val="00B0F0"/>
                </a:solidFill>
              </a:rPr>
              <a:t>2018.7.12</a:t>
            </a:r>
            <a:endParaRPr lang="en-US" b="1" dirty="0">
              <a:solidFill>
                <a:srgbClr val="00B0F0"/>
              </a:solidFill>
            </a:endParaRPr>
          </a:p>
        </p:txBody>
      </p:sp>
      <p:sp>
        <p:nvSpPr>
          <p:cNvPr id="5" name="TextBox 4"/>
          <p:cNvSpPr txBox="1"/>
          <p:nvPr/>
        </p:nvSpPr>
        <p:spPr>
          <a:xfrm>
            <a:off x="4343400" y="6019800"/>
            <a:ext cx="649537" cy="369332"/>
          </a:xfrm>
          <a:prstGeom prst="rect">
            <a:avLst/>
          </a:prstGeom>
          <a:noFill/>
        </p:spPr>
        <p:txBody>
          <a:bodyPr wrap="none" rtlCol="0">
            <a:spAutoFit/>
          </a:bodyPr>
          <a:lstStyle/>
          <a:p>
            <a:r>
              <a:rPr lang="zh-CN" altLang="en-US" b="1" dirty="0" smtClean="0">
                <a:solidFill>
                  <a:srgbClr val="00B050"/>
                </a:solidFill>
              </a:rPr>
              <a:t>北京</a:t>
            </a:r>
            <a:endParaRPr lang="zh-CN" altLang="en-US" b="1" dirty="0">
              <a:solidFill>
                <a:srgbClr val="00B050"/>
              </a:solidFill>
            </a:endParaRPr>
          </a:p>
        </p:txBody>
      </p:sp>
      <p:pic>
        <p:nvPicPr>
          <p:cNvPr id="2054" name="Picture 6"/>
          <p:cNvPicPr>
            <a:picLocks noChangeAspect="1" noChangeArrowheads="1"/>
          </p:cNvPicPr>
          <p:nvPr/>
        </p:nvPicPr>
        <p:blipFill>
          <a:blip r:embed="rId3" cstate="print"/>
          <a:srcRect/>
          <a:stretch>
            <a:fillRect/>
          </a:stretch>
        </p:blipFill>
        <p:spPr bwMode="auto">
          <a:xfrm>
            <a:off x="0" y="1600200"/>
            <a:ext cx="9144000" cy="2247900"/>
          </a:xfrm>
          <a:prstGeom prst="rect">
            <a:avLst/>
          </a:prstGeom>
          <a:noFill/>
          <a:ln w="9525">
            <a:noFill/>
            <a:miter lim="800000"/>
            <a:headEnd/>
            <a:tailEnd/>
          </a:ln>
          <a:effectLst/>
        </p:spPr>
      </p:pic>
      <p:sp>
        <p:nvSpPr>
          <p:cNvPr id="10" name="灯片编号占位符 9"/>
          <p:cNvSpPr>
            <a:spLocks noGrp="1"/>
          </p:cNvSpPr>
          <p:nvPr>
            <p:ph type="sldNum" sz="quarter" idx="12"/>
          </p:nvPr>
        </p:nvSpPr>
        <p:spPr/>
        <p:txBody>
          <a:bodyPr/>
          <a:lstStyle/>
          <a:p>
            <a:fld id="{0A5276BE-B8C4-4399-BEE9-C19C59FEDAF5}" type="slidenum">
              <a:rPr lang="en-US" smtClean="0"/>
              <a:pPr/>
              <a:t>1</a:t>
            </a:fld>
            <a:endParaRPr lang="en-US" dirty="0"/>
          </a:p>
        </p:txBody>
      </p:sp>
    </p:spTree>
    <p:extLst>
      <p:ext uri="{BB962C8B-B14F-4D97-AF65-F5344CB8AC3E}">
        <p14:creationId xmlns:p14="http://schemas.microsoft.com/office/powerpoint/2010/main" xmlns="" val="597118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页脚占位符 1"/>
          <p:cNvSpPr>
            <a:spLocks noGrp="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zh-CN" sz="1200" smtClean="0">
                <a:solidFill>
                  <a:srgbClr val="898989"/>
                </a:solidFill>
                <a:latin typeface="Times New Roman" pitchFamily="18" charset="0"/>
                <a:ea typeface="宋体" charset="-122"/>
              </a:rPr>
              <a:t>2018.7.12</a:t>
            </a:r>
          </a:p>
        </p:txBody>
      </p:sp>
      <p:pic>
        <p:nvPicPr>
          <p:cNvPr id="251907"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50813"/>
            <a:ext cx="4608513" cy="6707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1908"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08525" y="457200"/>
            <a:ext cx="4435475" cy="60086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51909" name="TextBox 7"/>
          <p:cNvSpPr txBox="1">
            <a:spLocks noChangeArrowheads="1"/>
          </p:cNvSpPr>
          <p:nvPr/>
        </p:nvSpPr>
        <p:spPr bwMode="auto">
          <a:xfrm>
            <a:off x="1935857" y="3962400"/>
            <a:ext cx="499040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base" hangingPunct="1">
              <a:spcBef>
                <a:spcPts val="600"/>
              </a:spcBef>
              <a:spcAft>
                <a:spcPct val="0"/>
              </a:spcAft>
              <a:buFontTx/>
              <a:buNone/>
            </a:pPr>
            <a:r>
              <a:rPr lang="en-US" altLang="zh-CN" sz="2000" b="1" dirty="0" smtClean="0">
                <a:solidFill>
                  <a:srgbClr val="3333FF"/>
                </a:solidFill>
              </a:rPr>
              <a:t>http://cepc.ihep.ac.cn/preCDR/volume.html </a:t>
            </a:r>
          </a:p>
        </p:txBody>
      </p:sp>
      <p:sp>
        <p:nvSpPr>
          <p:cNvPr id="2" name="矩形 1"/>
          <p:cNvSpPr/>
          <p:nvPr/>
        </p:nvSpPr>
        <p:spPr>
          <a:xfrm>
            <a:off x="827584" y="1268760"/>
            <a:ext cx="7344816" cy="892552"/>
          </a:xfrm>
          <a:prstGeom prst="rect">
            <a:avLst/>
          </a:prstGeom>
          <a:ln>
            <a:solidFill>
              <a:srgbClr val="C00000"/>
            </a:solidFill>
          </a:ln>
        </p:spPr>
        <p:txBody>
          <a:bodyPr wrap="square">
            <a:spAutoFit/>
          </a:bodyPr>
          <a:lstStyle/>
          <a:p>
            <a:pPr fontAlgn="base">
              <a:spcBef>
                <a:spcPts val="600"/>
              </a:spcBef>
              <a:spcAft>
                <a:spcPct val="0"/>
              </a:spcAft>
            </a:pPr>
            <a:r>
              <a:rPr lang="zh-CN" altLang="en-US" sz="2800" b="1" dirty="0">
                <a:solidFill>
                  <a:srgbClr val="0000CC"/>
                </a:solidFill>
              </a:rPr>
              <a:t>初步概念</a:t>
            </a:r>
            <a:r>
              <a:rPr lang="zh-CN" altLang="en-US" sz="2800" b="1" dirty="0" smtClean="0">
                <a:solidFill>
                  <a:srgbClr val="0000CC"/>
                </a:solidFill>
              </a:rPr>
              <a:t>设计</a:t>
            </a:r>
            <a:r>
              <a:rPr lang="zh-CN" altLang="en-US" sz="2800" b="1" dirty="0">
                <a:solidFill>
                  <a:srgbClr val="C00000"/>
                </a:solidFill>
              </a:rPr>
              <a:t> </a:t>
            </a:r>
            <a:r>
              <a:rPr lang="zh-CN" altLang="en-US" sz="2400" b="1" dirty="0" smtClean="0">
                <a:solidFill>
                  <a:srgbClr val="C00000"/>
                </a:solidFill>
              </a:rPr>
              <a:t>涵盖</a:t>
            </a:r>
            <a:r>
              <a:rPr lang="zh-CN" altLang="en-US" sz="2400" b="1" dirty="0">
                <a:solidFill>
                  <a:srgbClr val="C00000"/>
                </a:solidFill>
              </a:rPr>
              <a:t>科学目标、加速器和</a:t>
            </a:r>
            <a:r>
              <a:rPr lang="zh-CN" altLang="en-US" sz="2400" b="1" dirty="0" smtClean="0">
                <a:solidFill>
                  <a:srgbClr val="C00000"/>
                </a:solidFill>
              </a:rPr>
              <a:t>探测器、</a:t>
            </a:r>
            <a:r>
              <a:rPr lang="zh-CN" altLang="en-US" sz="2400" b="1" dirty="0">
                <a:solidFill>
                  <a:srgbClr val="C00000"/>
                </a:solidFill>
              </a:rPr>
              <a:t>初步</a:t>
            </a:r>
            <a:r>
              <a:rPr lang="zh-CN" altLang="en-US" sz="2400" b="1" dirty="0" smtClean="0">
                <a:solidFill>
                  <a:srgbClr val="C00000"/>
                </a:solidFill>
              </a:rPr>
              <a:t>地质调查、需求分析和隧道及辅助设施</a:t>
            </a:r>
            <a:endParaRPr lang="en-US" altLang="zh-CN" sz="2400" b="1" dirty="0">
              <a:solidFill>
                <a:srgbClr val="C00000"/>
              </a:solidFill>
            </a:endParaRPr>
          </a:p>
        </p:txBody>
      </p:sp>
      <p:sp>
        <p:nvSpPr>
          <p:cNvPr id="7" name="TextBox 7"/>
          <p:cNvSpPr txBox="1"/>
          <p:nvPr/>
        </p:nvSpPr>
        <p:spPr>
          <a:xfrm>
            <a:off x="667013" y="4724400"/>
            <a:ext cx="3327648" cy="646331"/>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403 pages, </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19 </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个国家</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地区</a:t>
            </a:r>
            <a:endPar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480 authors</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8"/>
          <p:cNvSpPr txBox="1"/>
          <p:nvPr/>
        </p:nvSpPr>
        <p:spPr>
          <a:xfrm>
            <a:off x="5261018" y="4713298"/>
            <a:ext cx="3234208" cy="646331"/>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328 pages, </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13</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个国家</a:t>
            </a:r>
            <a:r>
              <a:rPr lang="en-US" altLang="zh-CN"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zh-CN"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地区</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300 authors</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灯片编号占位符 2"/>
          <p:cNvSpPr>
            <a:spLocks noGrp="1"/>
          </p:cNvSpPr>
          <p:nvPr>
            <p:ph type="sldNum" sz="quarter" idx="12"/>
          </p:nvPr>
        </p:nvSpPr>
        <p:spPr/>
        <p:txBody>
          <a:bodyPr/>
          <a:lstStyle/>
          <a:p>
            <a:pPr>
              <a:defRPr/>
            </a:pPr>
            <a:fld id="{1CDEE573-2B63-40E5-A4E7-8D24F09C1958}" type="slidenum">
              <a:rPr lang="en-US" smtClean="0"/>
              <a:pPr>
                <a:defRPr/>
              </a:pPr>
              <a:t>10</a:t>
            </a:fld>
            <a:endParaRPr lang="en-US"/>
          </a:p>
        </p:txBody>
      </p:sp>
      <p:sp>
        <p:nvSpPr>
          <p:cNvPr id="10" name="标题 1"/>
          <p:cNvSpPr txBox="1">
            <a:spLocks/>
          </p:cNvSpPr>
          <p:nvPr/>
        </p:nvSpPr>
        <p:spPr>
          <a:xfrm>
            <a:off x="381000" y="990600"/>
            <a:ext cx="8382000" cy="720080"/>
          </a:xfrm>
          <a:prstGeom prst="rect">
            <a:avLst/>
          </a:prstGeom>
          <a:solidFill>
            <a:schemeClr val="bg1">
              <a:lumMod val="95000"/>
            </a:scheme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3600" b="1" i="0" u="none" strike="noStrike" kern="1200" cap="none" spc="0" normalizeH="0" baseline="0" noProof="0" dirty="0" smtClean="0">
                <a:ln>
                  <a:noFill/>
                </a:ln>
                <a:solidFill>
                  <a:srgbClr val="0000CC"/>
                </a:solidFill>
                <a:effectLst/>
                <a:uLnTx/>
                <a:uFillTx/>
                <a:latin typeface="+mj-lt"/>
                <a:ea typeface="+mj-ea"/>
                <a:cs typeface="+mj-cs"/>
              </a:rPr>
              <a:t>初步概念设计及国际评审的主要结论</a:t>
            </a:r>
            <a:endParaRPr kumimoji="0" lang="zh-CN" altLang="en-US" sz="3600" b="1" i="0" u="none" strike="noStrike" kern="1200" cap="none" spc="0" normalizeH="0" baseline="0" noProof="0" dirty="0">
              <a:ln>
                <a:noFill/>
              </a:ln>
              <a:solidFill>
                <a:srgbClr val="0000CC"/>
              </a:solidFill>
              <a:effectLst/>
              <a:uLnTx/>
              <a:uFillTx/>
              <a:latin typeface="+mj-lt"/>
              <a:ea typeface="+mj-ea"/>
              <a:cs typeface="+mj-cs"/>
            </a:endParaRPr>
          </a:p>
        </p:txBody>
      </p:sp>
      <p:sp>
        <p:nvSpPr>
          <p:cNvPr id="11" name="内容占位符 2"/>
          <p:cNvSpPr txBox="1">
            <a:spLocks/>
          </p:cNvSpPr>
          <p:nvPr/>
        </p:nvSpPr>
        <p:spPr>
          <a:xfrm>
            <a:off x="381000" y="1676400"/>
            <a:ext cx="8363272" cy="3886200"/>
          </a:xfrm>
          <a:prstGeom prst="rect">
            <a:avLst/>
          </a:prstGeom>
          <a:solidFill>
            <a:schemeClr val="bg1">
              <a:lumMod val="95000"/>
            </a:schemeClr>
          </a:solidFill>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2800" b="1" i="0" u="none" strike="noStrike" kern="1200" cap="none" spc="0" normalizeH="0" baseline="0" noProof="0" dirty="0" smtClean="0">
                <a:ln>
                  <a:noFill/>
                </a:ln>
                <a:solidFill>
                  <a:srgbClr val="7030A0"/>
                </a:solidFill>
                <a:effectLst/>
                <a:uLnTx/>
                <a:uFillTx/>
                <a:latin typeface="+mn-lt"/>
                <a:ea typeface="+mn-ea"/>
                <a:cs typeface="+mn-cs"/>
              </a:rPr>
              <a:t>科学意义重大</a:t>
            </a:r>
            <a:endParaRPr kumimoji="0" lang="en-US" altLang="zh-CN" sz="2800" b="1"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2800" b="1" i="0" u="none" strike="noStrike" kern="1200" cap="none" spc="0" normalizeH="0" baseline="0" noProof="0" dirty="0" smtClean="0">
                <a:ln>
                  <a:noFill/>
                </a:ln>
                <a:solidFill>
                  <a:srgbClr val="7030A0"/>
                </a:solidFill>
                <a:effectLst/>
                <a:uLnTx/>
                <a:uFillTx/>
                <a:latin typeface="+mn-lt"/>
                <a:ea typeface="+mn-ea"/>
                <a:cs typeface="+mn-cs"/>
              </a:rPr>
              <a:t>加速器、探测器、土建和通用系统设计完整，方案选择合理</a:t>
            </a:r>
            <a:endParaRPr kumimoji="0" lang="en-US" altLang="zh-CN" sz="2800" b="1"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2800" b="1" i="0" u="none" strike="noStrike" kern="1200" cap="none" spc="0" normalizeH="0" baseline="0" noProof="0" dirty="0" smtClean="0">
                <a:ln>
                  <a:noFill/>
                </a:ln>
                <a:solidFill>
                  <a:srgbClr val="7030A0"/>
                </a:solidFill>
                <a:effectLst/>
                <a:uLnTx/>
                <a:uFillTx/>
                <a:latin typeface="+mn-lt"/>
                <a:ea typeface="+mn-ea"/>
                <a:cs typeface="+mn-cs"/>
              </a:rPr>
              <a:t>没有不可克服的技术困难</a:t>
            </a:r>
            <a:endParaRPr kumimoji="0" lang="en-US" altLang="zh-CN" sz="2800" b="1"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2800" b="1" i="0" u="none" strike="noStrike" kern="1200" cap="none" spc="0" normalizeH="0" baseline="0" noProof="0" dirty="0" smtClean="0">
                <a:ln>
                  <a:noFill/>
                </a:ln>
                <a:solidFill>
                  <a:srgbClr val="7030A0"/>
                </a:solidFill>
                <a:effectLst/>
                <a:uLnTx/>
                <a:uFillTx/>
                <a:latin typeface="+mn-lt"/>
                <a:ea typeface="+mn-ea"/>
                <a:cs typeface="+mn-cs"/>
              </a:rPr>
              <a:t>预研项目的选择合适</a:t>
            </a:r>
            <a:endParaRPr kumimoji="0" lang="en-US" altLang="zh-CN" sz="2800" b="1"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zh-CN" altLang="en-US" sz="2800" b="1" i="0" u="none" strike="noStrike" kern="1200" cap="none" spc="0" normalizeH="0" baseline="0" noProof="0" dirty="0" smtClean="0">
                <a:ln>
                  <a:noFill/>
                </a:ln>
                <a:solidFill>
                  <a:srgbClr val="7030A0"/>
                </a:solidFill>
                <a:effectLst/>
                <a:uLnTx/>
                <a:uFillTx/>
                <a:latin typeface="+mn-lt"/>
                <a:ea typeface="+mn-ea"/>
                <a:cs typeface="+mn-cs"/>
              </a:rPr>
              <a:t>年轻的队伍成长迅速，设计、研究水</a:t>
            </a:r>
            <a:endParaRPr kumimoji="0" lang="en-US" altLang="zh-CN" sz="2800" b="1" i="0" u="none" strike="noStrike" kern="1200" cap="none" spc="0" normalizeH="0" baseline="0" noProof="0" dirty="0" smtClean="0">
              <a:ln>
                <a:noFill/>
              </a:ln>
              <a:solidFill>
                <a:srgbClr val="7030A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altLang="zh-CN" sz="2800" b="1" i="0" u="none" strike="noStrike" kern="1200" cap="none" spc="0" normalizeH="0" baseline="0" noProof="0" dirty="0" smtClean="0">
                <a:ln>
                  <a:noFill/>
                </a:ln>
                <a:solidFill>
                  <a:srgbClr val="7030A0"/>
                </a:solidFill>
                <a:effectLst/>
                <a:uLnTx/>
                <a:uFillTx/>
                <a:latin typeface="+mn-lt"/>
                <a:ea typeface="+mn-ea"/>
                <a:cs typeface="+mn-cs"/>
              </a:rPr>
              <a:t>     </a:t>
            </a:r>
            <a:r>
              <a:rPr kumimoji="0" lang="zh-CN" altLang="en-US" sz="2800" b="1" i="0" u="none" strike="noStrike" kern="1200" cap="none" spc="0" normalizeH="0" baseline="0" noProof="0" dirty="0" smtClean="0">
                <a:ln>
                  <a:noFill/>
                </a:ln>
                <a:solidFill>
                  <a:srgbClr val="7030A0"/>
                </a:solidFill>
                <a:effectLst/>
                <a:uLnTx/>
                <a:uFillTx/>
                <a:latin typeface="+mn-lt"/>
                <a:ea typeface="+mn-ea"/>
                <a:cs typeface="+mn-cs"/>
              </a:rPr>
              <a:t>平令人印象深刻</a:t>
            </a:r>
            <a:endParaRPr kumimoji="0" lang="en-US" altLang="zh-CN" sz="2800" b="1" i="0" u="none" strike="noStrike" kern="1200" cap="none" spc="0" normalizeH="0" baseline="0" noProof="0" dirty="0">
              <a:ln>
                <a:noFill/>
              </a:ln>
              <a:solidFill>
                <a:srgbClr val="7030A0"/>
              </a:solidFill>
              <a:effectLst/>
              <a:uLnTx/>
              <a:uFillTx/>
              <a:latin typeface="+mn-lt"/>
              <a:ea typeface="+mn-ea"/>
              <a:cs typeface="+mn-cs"/>
            </a:endParaRPr>
          </a:p>
        </p:txBody>
      </p:sp>
      <p:sp>
        <p:nvSpPr>
          <p:cNvPr id="12" name="TextBox 11"/>
          <p:cNvSpPr txBox="1"/>
          <p:nvPr/>
        </p:nvSpPr>
        <p:spPr>
          <a:xfrm>
            <a:off x="304800" y="228600"/>
            <a:ext cx="2278188" cy="646331"/>
          </a:xfrm>
          <a:prstGeom prst="rect">
            <a:avLst/>
          </a:prstGeom>
          <a:solidFill>
            <a:srgbClr val="FFFF00"/>
          </a:solidFill>
          <a:ln w="12700">
            <a:solidFill>
              <a:schemeClr val="tx2"/>
            </a:solidFill>
          </a:ln>
        </p:spPr>
        <p:txBody>
          <a:bodyPr wrap="none" rtlCol="0">
            <a:spAutoFit/>
          </a:bodyPr>
          <a:lstStyle/>
          <a:p>
            <a:r>
              <a:rPr lang="en-US" altLang="zh-CN" b="1" dirty="0" smtClean="0">
                <a:solidFill>
                  <a:srgbClr val="7030A0"/>
                </a:solidFill>
              </a:rPr>
              <a:t>2015.3 </a:t>
            </a:r>
            <a:r>
              <a:rPr lang="zh-CN" altLang="en-US" b="1" dirty="0" smtClean="0">
                <a:solidFill>
                  <a:srgbClr val="7030A0"/>
                </a:solidFill>
              </a:rPr>
              <a:t>发布初步概念</a:t>
            </a:r>
            <a:endParaRPr lang="en-US" altLang="zh-CN" b="1" dirty="0" smtClean="0">
              <a:solidFill>
                <a:srgbClr val="7030A0"/>
              </a:solidFill>
            </a:endParaRPr>
          </a:p>
          <a:p>
            <a:r>
              <a:rPr lang="zh-CN" altLang="en-US" b="1" dirty="0" smtClean="0">
                <a:solidFill>
                  <a:srgbClr val="7030A0"/>
                </a:solidFill>
              </a:rPr>
              <a:t>设计报告（</a:t>
            </a:r>
            <a:r>
              <a:rPr lang="en-US" altLang="zh-CN" b="1" dirty="0" smtClean="0">
                <a:solidFill>
                  <a:srgbClr val="7030A0"/>
                </a:solidFill>
              </a:rPr>
              <a:t>pre-CDR)</a:t>
            </a:r>
            <a:endParaRPr lang="zh-CN" altLang="en-US" b="1" dirty="0">
              <a:solidFill>
                <a:srgbClr val="7030A0"/>
              </a:solidFill>
            </a:endParaRPr>
          </a:p>
        </p:txBody>
      </p:sp>
    </p:spTree>
    <p:extLst>
      <p:ext uri="{BB962C8B-B14F-4D97-AF65-F5344CB8AC3E}">
        <p14:creationId xmlns:p14="http://schemas.microsoft.com/office/powerpoint/2010/main" xmlns="" val="40015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bg/>
                                          </p:spTgt>
                                        </p:tgtEl>
                                        <p:attrNameLst>
                                          <p:attrName>style.visibility</p:attrName>
                                        </p:attrNameLst>
                                      </p:cBhvr>
                                      <p:to>
                                        <p:strVal val="visible"/>
                                      </p:to>
                                    </p:set>
                                    <p:anim calcmode="lin" valueType="num">
                                      <p:cBhvr additive="base">
                                        <p:cTn id="15"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bg/>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additive="base">
                                        <p:cTn id="2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 calcmode="lin" valueType="num">
                                      <p:cBhvr additive="base">
                                        <p:cTn id="2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 calcmode="lin" valueType="num">
                                      <p:cBhvr additive="base">
                                        <p:cTn id="3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 calcmode="lin" valueType="num">
                                      <p:cBhvr additive="base">
                                        <p:cTn id="39"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685800"/>
            <a:ext cx="7598230" cy="5616922"/>
          </a:xfrm>
          <a:prstGeom prst="rect">
            <a:avLst/>
          </a:prstGeom>
        </p:spPr>
        <p:txBody>
          <a:bodyPr wrap="square">
            <a:spAutoFit/>
          </a:bodyPr>
          <a:lstStyle/>
          <a:p>
            <a:pPr algn="ctr"/>
            <a:r>
              <a:rPr lang="zh-CN" altLang="en-US" sz="4800" b="1" dirty="0" smtClean="0">
                <a:solidFill>
                  <a:srgbClr val="C00000"/>
                </a:solidFill>
                <a:latin typeface="Times New Roman" pitchFamily="18" charset="0"/>
                <a:cs typeface="Times New Roman" pitchFamily="18" charset="0"/>
              </a:rPr>
              <a:t>项目进展汇报</a:t>
            </a:r>
            <a:r>
              <a:rPr lang="en-US" altLang="zh-CN" sz="4800" b="1" dirty="0" smtClean="0">
                <a:solidFill>
                  <a:srgbClr val="C00000"/>
                </a:solidFill>
                <a:latin typeface="Times New Roman" pitchFamily="18" charset="0"/>
                <a:cs typeface="Times New Roman" pitchFamily="18" charset="0"/>
              </a:rPr>
              <a:t>-Progress</a:t>
            </a:r>
          </a:p>
          <a:p>
            <a:pPr algn="ctr"/>
            <a:r>
              <a:rPr lang="zh-CN" altLang="en-US" sz="4400" b="1" dirty="0" smtClean="0">
                <a:solidFill>
                  <a:srgbClr val="7030A0"/>
                </a:solidFill>
                <a:latin typeface="Times New Roman" pitchFamily="18" charset="0"/>
                <a:cs typeface="Times New Roman" pitchFamily="18" charset="0"/>
              </a:rPr>
              <a:t>高能</a:t>
            </a:r>
            <a:r>
              <a:rPr lang="zh-CN" altLang="en-US" sz="4400" b="1" dirty="0">
                <a:solidFill>
                  <a:srgbClr val="7030A0"/>
                </a:solidFill>
                <a:latin typeface="Times New Roman" pitchFamily="18" charset="0"/>
                <a:cs typeface="Times New Roman" pitchFamily="18" charset="0"/>
              </a:rPr>
              <a:t>环形</a:t>
            </a:r>
            <a:r>
              <a:rPr lang="zh-CN" altLang="en-US" sz="4400" b="1" dirty="0" smtClean="0">
                <a:solidFill>
                  <a:srgbClr val="7030A0"/>
                </a:solidFill>
                <a:latin typeface="Times New Roman" pitchFamily="18" charset="0"/>
                <a:cs typeface="Times New Roman" pitchFamily="18" charset="0"/>
              </a:rPr>
              <a:t>正负电子对撞机</a:t>
            </a:r>
            <a:r>
              <a:rPr lang="zh-CN" altLang="en-US" sz="3200" b="1" dirty="0" smtClean="0">
                <a:solidFill>
                  <a:srgbClr val="7030A0"/>
                </a:solidFill>
                <a:latin typeface="Times New Roman" pitchFamily="18" charset="0"/>
                <a:cs typeface="Times New Roman" pitchFamily="18" charset="0"/>
              </a:rPr>
              <a:t>（</a:t>
            </a:r>
            <a:r>
              <a:rPr lang="en-US" altLang="zh-CN" sz="3200" b="1" dirty="0" smtClean="0">
                <a:solidFill>
                  <a:srgbClr val="C00000"/>
                </a:solidFill>
                <a:latin typeface="Times New Roman" pitchFamily="18" charset="0"/>
                <a:cs typeface="Times New Roman" pitchFamily="18" charset="0"/>
              </a:rPr>
              <a:t>C</a:t>
            </a:r>
            <a:r>
              <a:rPr lang="en-US" altLang="zh-CN" sz="3200" b="1" dirty="0" smtClean="0">
                <a:solidFill>
                  <a:srgbClr val="7030A0"/>
                </a:solidFill>
                <a:latin typeface="Times New Roman" pitchFamily="18" charset="0"/>
                <a:cs typeface="Times New Roman" pitchFamily="18" charset="0"/>
              </a:rPr>
              <a:t>ircular </a:t>
            </a:r>
            <a:r>
              <a:rPr lang="en-US" altLang="zh-CN" sz="3200" b="1" dirty="0" smtClean="0">
                <a:solidFill>
                  <a:srgbClr val="C00000"/>
                </a:solidFill>
                <a:latin typeface="Times New Roman" pitchFamily="18" charset="0"/>
                <a:cs typeface="Times New Roman" pitchFamily="18" charset="0"/>
              </a:rPr>
              <a:t>E</a:t>
            </a:r>
            <a:r>
              <a:rPr lang="en-US" altLang="zh-CN" sz="3200" b="1" dirty="0" smtClean="0">
                <a:solidFill>
                  <a:srgbClr val="7030A0"/>
                </a:solidFill>
                <a:latin typeface="Times New Roman" pitchFamily="18" charset="0"/>
                <a:cs typeface="Times New Roman" pitchFamily="18" charset="0"/>
              </a:rPr>
              <a:t>lectron-</a:t>
            </a:r>
            <a:r>
              <a:rPr lang="en-US" altLang="zh-CN" sz="3200" b="1" dirty="0" smtClean="0">
                <a:solidFill>
                  <a:srgbClr val="C00000"/>
                </a:solidFill>
                <a:latin typeface="Times New Roman" pitchFamily="18" charset="0"/>
                <a:cs typeface="Times New Roman" pitchFamily="18" charset="0"/>
              </a:rPr>
              <a:t>P</a:t>
            </a:r>
            <a:r>
              <a:rPr lang="en-US" altLang="zh-CN" sz="3200" b="1" dirty="0" smtClean="0">
                <a:solidFill>
                  <a:srgbClr val="7030A0"/>
                </a:solidFill>
                <a:latin typeface="Times New Roman" pitchFamily="18" charset="0"/>
                <a:cs typeface="Times New Roman" pitchFamily="18" charset="0"/>
              </a:rPr>
              <a:t>ositron </a:t>
            </a:r>
            <a:r>
              <a:rPr lang="en-US" altLang="zh-CN" sz="3200" b="1" dirty="0" smtClean="0">
                <a:solidFill>
                  <a:srgbClr val="C00000"/>
                </a:solidFill>
                <a:latin typeface="Times New Roman" pitchFamily="18" charset="0"/>
                <a:cs typeface="Times New Roman" pitchFamily="18" charset="0"/>
              </a:rPr>
              <a:t>C</a:t>
            </a:r>
            <a:r>
              <a:rPr lang="en-US" altLang="zh-CN" sz="3200" b="1" dirty="0" smtClean="0">
                <a:solidFill>
                  <a:srgbClr val="7030A0"/>
                </a:solidFill>
                <a:latin typeface="Times New Roman" pitchFamily="18" charset="0"/>
                <a:cs typeface="Times New Roman" pitchFamily="18" charset="0"/>
              </a:rPr>
              <a:t>ollider</a:t>
            </a:r>
            <a:r>
              <a:rPr lang="zh-CN" altLang="en-US" sz="3200" b="1" dirty="0" smtClean="0">
                <a:solidFill>
                  <a:srgbClr val="7030A0"/>
                </a:solidFill>
                <a:latin typeface="Times New Roman" pitchFamily="18" charset="0"/>
                <a:cs typeface="Times New Roman" pitchFamily="18" charset="0"/>
              </a:rPr>
              <a:t>）</a:t>
            </a:r>
            <a:endParaRPr lang="en-US" altLang="zh-CN" sz="3200" b="1" dirty="0" smtClean="0">
              <a:solidFill>
                <a:srgbClr val="7030A0"/>
              </a:solidFill>
              <a:latin typeface="Times New Roman" pitchFamily="18" charset="0"/>
              <a:cs typeface="Times New Roman" pitchFamily="18" charset="0"/>
            </a:endParaRPr>
          </a:p>
          <a:p>
            <a:pPr lvl="3">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概念设计</a:t>
            </a:r>
            <a:endParaRPr lang="en-US" altLang="zh-CN" sz="3200" b="1" dirty="0" smtClean="0">
              <a:solidFill>
                <a:srgbClr val="0000FF"/>
              </a:solidFill>
              <a:latin typeface="Times New Roman" pitchFamily="18" charset="0"/>
              <a:cs typeface="Times New Roman" pitchFamily="18" charset="0"/>
            </a:endParaRPr>
          </a:p>
          <a:p>
            <a:pPr lvl="3">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关键技术预研究</a:t>
            </a:r>
            <a:endParaRPr lang="en-US" altLang="zh-CN" sz="3200" b="1" dirty="0" smtClean="0">
              <a:solidFill>
                <a:srgbClr val="0000FF"/>
              </a:solidFill>
              <a:latin typeface="Times New Roman" pitchFamily="18" charset="0"/>
              <a:cs typeface="Times New Roman" pitchFamily="18" charset="0"/>
            </a:endParaRPr>
          </a:p>
          <a:p>
            <a:pPr lvl="3">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选址及设施</a:t>
            </a:r>
            <a:endParaRPr lang="en-US" altLang="zh-CN" sz="3200" b="1" dirty="0" smtClean="0">
              <a:solidFill>
                <a:srgbClr val="0000FF"/>
              </a:solidFill>
              <a:latin typeface="Times New Roman" pitchFamily="18" charset="0"/>
              <a:cs typeface="Times New Roman" pitchFamily="18" charset="0"/>
            </a:endParaRPr>
          </a:p>
          <a:p>
            <a:pPr lvl="3">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经费、国际合作、工业联盟</a:t>
            </a:r>
            <a:endParaRPr lang="en-US" altLang="zh-CN" sz="3200" b="1" dirty="0" smtClean="0">
              <a:solidFill>
                <a:srgbClr val="0000FF"/>
              </a:solidFill>
              <a:latin typeface="Times New Roman" pitchFamily="18" charset="0"/>
              <a:cs typeface="Times New Roman" pitchFamily="18" charset="0"/>
            </a:endParaRPr>
          </a:p>
          <a:p>
            <a:pPr lvl="3">
              <a:spcBef>
                <a:spcPts val="1800"/>
              </a:spcBef>
              <a:buFont typeface="Wingdings" pitchFamily="2" charset="2"/>
              <a:buChar char="Ø"/>
            </a:pPr>
            <a:r>
              <a:rPr lang="en-US" altLang="zh-CN" sz="3200" b="1" dirty="0" smtClean="0">
                <a:solidFill>
                  <a:srgbClr val="0000FF"/>
                </a:solidFill>
                <a:latin typeface="Times New Roman" pitchFamily="18" charset="0"/>
                <a:cs typeface="Times New Roman" pitchFamily="18" charset="0"/>
              </a:rPr>
              <a:t> ……</a:t>
            </a:r>
          </a:p>
        </p:txBody>
      </p:sp>
      <p:sp>
        <p:nvSpPr>
          <p:cNvPr id="3" name="页脚占位符 2"/>
          <p:cNvSpPr>
            <a:spLocks noGrp="1"/>
          </p:cNvSpPr>
          <p:nvPr>
            <p:ph type="ftr" sz="quarter" idx="11"/>
          </p:nvPr>
        </p:nvSpPr>
        <p:spPr/>
        <p:txBody>
          <a:bodyPr/>
          <a:lstStyle/>
          <a:p>
            <a:r>
              <a:rPr lang="en-US" altLang="zh-CN" smtClean="0"/>
              <a:t>2018.7.12</a:t>
            </a:r>
            <a:endParaRPr lang="en-US"/>
          </a:p>
        </p:txBody>
      </p:sp>
      <p:sp>
        <p:nvSpPr>
          <p:cNvPr id="5" name="灯片编号占位符 4"/>
          <p:cNvSpPr>
            <a:spLocks noGrp="1"/>
          </p:cNvSpPr>
          <p:nvPr>
            <p:ph type="sldNum" sz="quarter" idx="12"/>
          </p:nvPr>
        </p:nvSpPr>
        <p:spPr/>
        <p:txBody>
          <a:bodyPr/>
          <a:lstStyle/>
          <a:p>
            <a:fld id="{0A5276BE-B8C4-4399-BEE9-C19C59FEDAF5}" type="slidenum">
              <a:rPr lang="en-US" smtClean="0"/>
              <a:pPr/>
              <a:t>11</a:t>
            </a:fld>
            <a:endParaRPr lang="en-US"/>
          </a:p>
        </p:txBody>
      </p:sp>
      <p:sp>
        <p:nvSpPr>
          <p:cNvPr id="6" name="TextBox 5"/>
          <p:cNvSpPr txBox="1"/>
          <p:nvPr/>
        </p:nvSpPr>
        <p:spPr>
          <a:xfrm>
            <a:off x="6324600" y="3124200"/>
            <a:ext cx="2350323" cy="461665"/>
          </a:xfrm>
          <a:prstGeom prst="rect">
            <a:avLst/>
          </a:prstGeom>
          <a:solidFill>
            <a:srgbClr val="FFFF00"/>
          </a:solidFill>
          <a:ln>
            <a:solidFill>
              <a:srgbClr val="000099"/>
            </a:solidFill>
          </a:ln>
        </p:spPr>
        <p:txBody>
          <a:bodyPr wrap="none" rtlCol="0">
            <a:spAutoFit/>
          </a:bodyPr>
          <a:lstStyle/>
          <a:p>
            <a:r>
              <a:rPr lang="zh-CN" altLang="en-US" sz="2400" b="1" dirty="0" smtClean="0">
                <a:solidFill>
                  <a:srgbClr val="2E9238"/>
                </a:solidFill>
              </a:rPr>
              <a:t>细节见高杰报告</a:t>
            </a:r>
            <a:endParaRPr lang="zh-CN" altLang="en-US" sz="2400" b="1" dirty="0">
              <a:solidFill>
                <a:srgbClr val="2E9238"/>
              </a:solidFill>
            </a:endParaRPr>
          </a:p>
        </p:txBody>
      </p:sp>
      <p:sp>
        <p:nvSpPr>
          <p:cNvPr id="7" name="TextBox 6"/>
          <p:cNvSpPr txBox="1"/>
          <p:nvPr/>
        </p:nvSpPr>
        <p:spPr>
          <a:xfrm>
            <a:off x="6324600" y="4191000"/>
            <a:ext cx="2350323" cy="461665"/>
          </a:xfrm>
          <a:prstGeom prst="rect">
            <a:avLst/>
          </a:prstGeom>
          <a:solidFill>
            <a:srgbClr val="FFFF00"/>
          </a:solidFill>
          <a:ln>
            <a:solidFill>
              <a:srgbClr val="000099"/>
            </a:solidFill>
          </a:ln>
        </p:spPr>
        <p:txBody>
          <a:bodyPr wrap="none" rtlCol="0">
            <a:spAutoFit/>
          </a:bodyPr>
          <a:lstStyle/>
          <a:p>
            <a:r>
              <a:rPr lang="zh-CN" altLang="en-US" sz="2400" b="1" dirty="0" smtClean="0">
                <a:solidFill>
                  <a:srgbClr val="2E9238"/>
                </a:solidFill>
              </a:rPr>
              <a:t>细节见肖豫报告</a:t>
            </a:r>
            <a:endParaRPr lang="zh-CN" altLang="en-US" sz="2400" b="1" dirty="0">
              <a:solidFill>
                <a:srgbClr val="2E9238"/>
              </a:solidFill>
            </a:endParaRPr>
          </a:p>
        </p:txBody>
      </p:sp>
      <p:sp>
        <p:nvSpPr>
          <p:cNvPr id="8" name="TextBox 7"/>
          <p:cNvSpPr txBox="1"/>
          <p:nvPr/>
        </p:nvSpPr>
        <p:spPr>
          <a:xfrm>
            <a:off x="3962400" y="5486400"/>
            <a:ext cx="2659702" cy="461665"/>
          </a:xfrm>
          <a:prstGeom prst="rect">
            <a:avLst/>
          </a:prstGeom>
          <a:solidFill>
            <a:srgbClr val="FFFF00"/>
          </a:solidFill>
          <a:ln>
            <a:solidFill>
              <a:srgbClr val="000099"/>
            </a:solidFill>
          </a:ln>
        </p:spPr>
        <p:txBody>
          <a:bodyPr wrap="none" rtlCol="0">
            <a:spAutoFit/>
          </a:bodyPr>
          <a:lstStyle/>
          <a:p>
            <a:r>
              <a:rPr lang="zh-CN" altLang="en-US" sz="2400" b="1" dirty="0" smtClean="0">
                <a:solidFill>
                  <a:srgbClr val="2E9238"/>
                </a:solidFill>
              </a:rPr>
              <a:t>细节见高原宁报告</a:t>
            </a:r>
            <a:endParaRPr lang="zh-CN" altLang="en-US" sz="2400" b="1" dirty="0">
              <a:solidFill>
                <a:srgbClr val="2E9238"/>
              </a:solidFill>
            </a:endParaRPr>
          </a:p>
        </p:txBody>
      </p:sp>
      <p:sp>
        <p:nvSpPr>
          <p:cNvPr id="9" name="右大括号 8"/>
          <p:cNvSpPr/>
          <p:nvPr/>
        </p:nvSpPr>
        <p:spPr>
          <a:xfrm>
            <a:off x="5791200" y="2895600"/>
            <a:ext cx="457200" cy="9906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a:xfrm>
            <a:off x="678180" y="882363"/>
            <a:ext cx="7991475" cy="461665"/>
          </a:xfrm>
          <a:prstGeom prst="rect">
            <a:avLst/>
          </a:prstGeom>
        </p:spPr>
        <p:txBody>
          <a:bodyPr wrap="square">
            <a:spAutoFit/>
          </a:bodyPr>
          <a:lstStyle/>
          <a:p>
            <a:pPr algn="ctr"/>
            <a:r>
              <a:rPr lang="zh-CN" altLang="en-US" sz="2400" dirty="0" smtClean="0">
                <a:solidFill>
                  <a:srgbClr val="2E9238"/>
                </a:solidFill>
                <a:latin typeface="Arial" panose="020B0604020202020204" pitchFamily="34" charset="0"/>
                <a:cs typeface="Arial" panose="020B0604020202020204" pitchFamily="34" charset="0"/>
              </a:rPr>
              <a:t>文本征求意见稿  </a:t>
            </a:r>
            <a:r>
              <a:rPr lang="en-US" altLang="zh-CN" sz="2400" dirty="0" smtClean="0">
                <a:solidFill>
                  <a:srgbClr val="2E9238"/>
                </a:solidFill>
                <a:latin typeface="Arial" panose="020B0604020202020204" pitchFamily="34" charset="0"/>
                <a:cs typeface="Arial" panose="020B0604020202020204" pitchFamily="34" charset="0"/>
              </a:rPr>
              <a:t>http</a:t>
            </a:r>
            <a:r>
              <a:rPr lang="en-US" altLang="zh-CN" sz="2400" dirty="0">
                <a:solidFill>
                  <a:srgbClr val="2E9238"/>
                </a:solidFill>
                <a:latin typeface="Arial" panose="020B0604020202020204" pitchFamily="34" charset="0"/>
                <a:cs typeface="Arial" panose="020B0604020202020204" pitchFamily="34" charset="0"/>
              </a:rPr>
              <a:t>://cepc.ihep.ac.cn</a:t>
            </a:r>
          </a:p>
        </p:txBody>
      </p:sp>
      <p:sp>
        <p:nvSpPr>
          <p:cNvPr id="9" name="文本框 8"/>
          <p:cNvSpPr txBox="1"/>
          <p:nvPr/>
        </p:nvSpPr>
        <p:spPr>
          <a:xfrm>
            <a:off x="421640" y="177165"/>
            <a:ext cx="8403099" cy="646331"/>
          </a:xfrm>
          <a:prstGeom prst="rect">
            <a:avLst/>
          </a:prstGeom>
          <a:noFill/>
        </p:spPr>
        <p:txBody>
          <a:bodyPr wrap="square" rtlCol="0">
            <a:spAutoFit/>
          </a:bodyPr>
          <a:lstStyle/>
          <a:p>
            <a:pPr algn="ctr"/>
            <a:r>
              <a:rPr lang="en-US" altLang="zh-CN" sz="3600" b="1" dirty="0" smtClean="0">
                <a:solidFill>
                  <a:srgbClr val="0000CC"/>
                </a:solidFill>
              </a:rPr>
              <a:t>CEPC </a:t>
            </a:r>
            <a:r>
              <a:rPr lang="zh-CN" altLang="en-US" sz="3600" b="1" dirty="0" smtClean="0">
                <a:solidFill>
                  <a:srgbClr val="0000CC"/>
                </a:solidFill>
              </a:rPr>
              <a:t>概念设计报告</a:t>
            </a:r>
            <a:r>
              <a:rPr lang="en-US" altLang="zh-CN" sz="3600" b="1" dirty="0" smtClean="0">
                <a:solidFill>
                  <a:srgbClr val="0000CC"/>
                </a:solidFill>
              </a:rPr>
              <a:t> </a:t>
            </a:r>
            <a:endParaRPr lang="en-US" altLang="zh-CN" sz="3600" b="1" dirty="0">
              <a:solidFill>
                <a:srgbClr val="0000CC"/>
              </a:solidFill>
            </a:endParaRPr>
          </a:p>
        </p:txBody>
      </p:sp>
      <p:sp>
        <p:nvSpPr>
          <p:cNvPr id="14" name="灯片编号占位符 13"/>
          <p:cNvSpPr>
            <a:spLocks noGrp="1"/>
          </p:cNvSpPr>
          <p:nvPr>
            <p:ph type="sldNum" sz="quarter" idx="12"/>
          </p:nvPr>
        </p:nvSpPr>
        <p:spPr/>
        <p:txBody>
          <a:bodyPr/>
          <a:lstStyle/>
          <a:p>
            <a:fld id="{0A5276BE-B8C4-4399-BEE9-C19C59FEDAF5}" type="slidenum">
              <a:rPr lang="en-US" smtClean="0">
                <a:solidFill>
                  <a:prstClr val="black">
                    <a:tint val="75000"/>
                  </a:prstClr>
                </a:solidFill>
              </a:rPr>
              <a:pPr/>
              <a:t>12</a:t>
            </a:fld>
            <a:endParaRPr lang="en-US" dirty="0">
              <a:solidFill>
                <a:prstClr val="black">
                  <a:tint val="75000"/>
                </a:prstClr>
              </a:solidFill>
            </a:endParaRPr>
          </a:p>
        </p:txBody>
      </p:sp>
      <p:pic>
        <p:nvPicPr>
          <p:cNvPr id="16" name="Picture 2"/>
          <p:cNvPicPr>
            <a:picLocks noChangeAspect="1" noChangeArrowheads="1"/>
          </p:cNvPicPr>
          <p:nvPr/>
        </p:nvPicPr>
        <p:blipFill>
          <a:blip r:embed="rId2" cstate="print"/>
          <a:srcRect/>
          <a:stretch>
            <a:fillRect/>
          </a:stretch>
        </p:blipFill>
        <p:spPr bwMode="auto">
          <a:xfrm>
            <a:off x="-1600200" y="1752600"/>
            <a:ext cx="5948175" cy="3352800"/>
          </a:xfrm>
          <a:prstGeom prst="rect">
            <a:avLst/>
          </a:prstGeom>
          <a:noFill/>
          <a:ln w="9525">
            <a:noFill/>
            <a:miter lim="800000"/>
            <a:headEnd/>
            <a:tailEnd/>
          </a:ln>
        </p:spPr>
      </p:pic>
      <p:sp>
        <p:nvSpPr>
          <p:cNvPr id="17" name="矩形 16"/>
          <p:cNvSpPr/>
          <p:nvPr/>
        </p:nvSpPr>
        <p:spPr>
          <a:xfrm>
            <a:off x="2286000" y="4648200"/>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June</a:t>
            </a:r>
            <a:endParaRPr lang="zh-CN" altLang="en-US" dirty="0"/>
          </a:p>
        </p:txBody>
      </p:sp>
      <p:graphicFrame>
        <p:nvGraphicFramePr>
          <p:cNvPr id="21" name="表格 20"/>
          <p:cNvGraphicFramePr>
            <a:graphicFrameLocks noGrp="1"/>
          </p:cNvGraphicFramePr>
          <p:nvPr/>
        </p:nvGraphicFramePr>
        <p:xfrm>
          <a:off x="4724400" y="3429000"/>
          <a:ext cx="4267200" cy="792480"/>
        </p:xfrm>
        <a:graphic>
          <a:graphicData uri="http://schemas.openxmlformats.org/drawingml/2006/table">
            <a:tbl>
              <a:tblPr firstRow="1" bandRow="1">
                <a:tableStyleId>{5C22544A-7EE6-4342-B048-85BDC9FD1C3A}</a:tableStyleId>
              </a:tblPr>
              <a:tblGrid>
                <a:gridCol w="762000"/>
                <a:gridCol w="1066800"/>
                <a:gridCol w="731520"/>
                <a:gridCol w="853440"/>
                <a:gridCol w="853440"/>
              </a:tblGrid>
              <a:tr h="0">
                <a:tc>
                  <a:txBody>
                    <a:bodyPr/>
                    <a:lstStyle/>
                    <a:p>
                      <a:r>
                        <a:rPr lang="zh-CN" altLang="en-US" sz="2000" b="1" dirty="0" smtClean="0">
                          <a:solidFill>
                            <a:schemeClr val="tx1"/>
                          </a:solidFill>
                        </a:rPr>
                        <a:t>亮度</a:t>
                      </a:r>
                      <a:endParaRPr lang="zh-CN" altLang="en-US" sz="2000" b="1" dirty="0">
                        <a:solidFill>
                          <a:schemeClr val="tx1"/>
                        </a:solidFill>
                      </a:endParaRPr>
                    </a:p>
                  </a:txBody>
                  <a:tcPr>
                    <a:solidFill>
                      <a:schemeClr val="bg1">
                        <a:lumMod val="95000"/>
                      </a:schemeClr>
                    </a:solidFill>
                  </a:tcPr>
                </a:tc>
                <a:tc>
                  <a:txBody>
                    <a:bodyPr/>
                    <a:lstStyle/>
                    <a:p>
                      <a:r>
                        <a:rPr lang="zh-CN" altLang="en-US" sz="2000" b="1" dirty="0" smtClean="0">
                          <a:solidFill>
                            <a:schemeClr val="tx1"/>
                          </a:solidFill>
                        </a:rPr>
                        <a:t>希格斯</a:t>
                      </a:r>
                      <a:endParaRPr lang="zh-CN" altLang="en-US" sz="2000" b="1" dirty="0">
                        <a:solidFill>
                          <a:schemeClr val="tx1"/>
                        </a:solidFill>
                      </a:endParaRPr>
                    </a:p>
                  </a:txBody>
                  <a:tcPr>
                    <a:solidFill>
                      <a:schemeClr val="bg1">
                        <a:lumMod val="95000"/>
                      </a:schemeClr>
                    </a:solidFill>
                  </a:tcPr>
                </a:tc>
                <a:tc>
                  <a:txBody>
                    <a:bodyPr/>
                    <a:lstStyle/>
                    <a:p>
                      <a:r>
                        <a:rPr lang="en-US" altLang="zh-CN" sz="2000" b="1" dirty="0" smtClean="0">
                          <a:solidFill>
                            <a:schemeClr val="tx1"/>
                          </a:solidFill>
                        </a:rPr>
                        <a:t>W</a:t>
                      </a:r>
                      <a:endParaRPr lang="zh-CN" altLang="en-US" sz="2000" b="1" dirty="0">
                        <a:solidFill>
                          <a:schemeClr val="tx1"/>
                        </a:solidFill>
                      </a:endParaRPr>
                    </a:p>
                  </a:txBody>
                  <a:tcPr>
                    <a:solidFill>
                      <a:schemeClr val="bg1">
                        <a:lumMod val="95000"/>
                      </a:schemeClr>
                    </a:solidFill>
                  </a:tcPr>
                </a:tc>
                <a:tc>
                  <a:txBody>
                    <a:bodyPr/>
                    <a:lstStyle/>
                    <a:p>
                      <a:r>
                        <a:rPr lang="en-US" altLang="zh-CN" sz="2000" b="1" dirty="0" smtClean="0">
                          <a:solidFill>
                            <a:schemeClr val="tx1"/>
                          </a:solidFill>
                        </a:rPr>
                        <a:t>Z</a:t>
                      </a:r>
                      <a:endParaRPr lang="zh-CN" altLang="en-US" sz="2000" b="1" dirty="0">
                        <a:solidFill>
                          <a:schemeClr val="tx1"/>
                        </a:solidFill>
                      </a:endParaRPr>
                    </a:p>
                  </a:txBody>
                  <a:tcPr>
                    <a:solidFill>
                      <a:schemeClr val="bg1">
                        <a:lumMod val="95000"/>
                      </a:schemeClr>
                    </a:solidFill>
                  </a:tcPr>
                </a:tc>
                <a:tc>
                  <a:txBody>
                    <a:bodyPr/>
                    <a:lstStyle/>
                    <a:p>
                      <a:r>
                        <a:rPr lang="en-US" altLang="zh-CN" sz="2000" b="1" dirty="0" smtClean="0">
                          <a:solidFill>
                            <a:schemeClr val="tx1"/>
                          </a:solidFill>
                        </a:rPr>
                        <a:t>Z(2T)</a:t>
                      </a:r>
                      <a:endParaRPr lang="zh-CN" altLang="en-US" sz="2000" b="1" dirty="0">
                        <a:solidFill>
                          <a:schemeClr val="tx1"/>
                        </a:solidFill>
                      </a:endParaRPr>
                    </a:p>
                  </a:txBody>
                  <a:tcPr>
                    <a:solidFill>
                      <a:schemeClr val="bg1">
                        <a:lumMod val="95000"/>
                      </a:schemeClr>
                    </a:solidFill>
                  </a:tcPr>
                </a:tc>
              </a:tr>
              <a:tr h="370840">
                <a:tc>
                  <a:txBody>
                    <a:bodyPr/>
                    <a:lstStyle/>
                    <a:p>
                      <a:r>
                        <a:rPr lang="zh-CN" altLang="en-US" sz="2000" b="1" dirty="0" smtClean="0">
                          <a:solidFill>
                            <a:srgbClr val="0070C0"/>
                          </a:solidFill>
                          <a:sym typeface="Symbol"/>
                        </a:rPr>
                        <a:t></a:t>
                      </a:r>
                      <a:r>
                        <a:rPr lang="en-US" altLang="zh-CN" sz="2000" b="1" dirty="0" smtClean="0">
                          <a:solidFill>
                            <a:srgbClr val="0070C0"/>
                          </a:solidFill>
                          <a:sym typeface="Symbol"/>
                        </a:rPr>
                        <a:t>10</a:t>
                      </a:r>
                      <a:r>
                        <a:rPr lang="en-US" altLang="zh-CN" sz="2000" b="1" baseline="30000" dirty="0" smtClean="0">
                          <a:solidFill>
                            <a:srgbClr val="0070C0"/>
                          </a:solidFill>
                          <a:sym typeface="Symbol"/>
                        </a:rPr>
                        <a:t>34</a:t>
                      </a:r>
                      <a:endParaRPr lang="zh-CN" altLang="en-US" sz="2000" b="1" baseline="30000" dirty="0">
                        <a:solidFill>
                          <a:srgbClr val="0070C0"/>
                        </a:solidFill>
                      </a:endParaRPr>
                    </a:p>
                  </a:txBody>
                  <a:tcPr>
                    <a:solidFill>
                      <a:schemeClr val="bg1">
                        <a:lumMod val="95000"/>
                      </a:schemeClr>
                    </a:solidFill>
                  </a:tcPr>
                </a:tc>
                <a:tc>
                  <a:txBody>
                    <a:bodyPr/>
                    <a:lstStyle/>
                    <a:p>
                      <a:r>
                        <a:rPr lang="en-US" altLang="zh-CN" sz="2000" b="1" dirty="0" smtClean="0">
                          <a:solidFill>
                            <a:srgbClr val="C00000"/>
                          </a:solidFill>
                        </a:rPr>
                        <a:t>  2.93</a:t>
                      </a:r>
                      <a:endParaRPr lang="zh-CN" altLang="en-US" sz="2000" b="1" dirty="0">
                        <a:solidFill>
                          <a:srgbClr val="C00000"/>
                        </a:solidFill>
                      </a:endParaRPr>
                    </a:p>
                  </a:txBody>
                  <a:tcPr>
                    <a:solidFill>
                      <a:schemeClr val="bg1">
                        <a:lumMod val="95000"/>
                      </a:schemeClr>
                    </a:solidFill>
                  </a:tcPr>
                </a:tc>
                <a:tc>
                  <a:txBody>
                    <a:bodyPr/>
                    <a:lstStyle/>
                    <a:p>
                      <a:r>
                        <a:rPr lang="en-US" altLang="zh-CN" sz="2000" b="1" dirty="0" smtClean="0">
                          <a:solidFill>
                            <a:srgbClr val="C00000"/>
                          </a:solidFill>
                        </a:rPr>
                        <a:t>11.5</a:t>
                      </a:r>
                      <a:endParaRPr lang="zh-CN" altLang="en-US" sz="2000" b="1" dirty="0">
                        <a:solidFill>
                          <a:srgbClr val="C00000"/>
                        </a:solidFill>
                      </a:endParaRPr>
                    </a:p>
                  </a:txBody>
                  <a:tcPr>
                    <a:solidFill>
                      <a:schemeClr val="bg1">
                        <a:lumMod val="95000"/>
                      </a:schemeClr>
                    </a:solidFill>
                  </a:tcPr>
                </a:tc>
                <a:tc>
                  <a:txBody>
                    <a:bodyPr/>
                    <a:lstStyle/>
                    <a:p>
                      <a:r>
                        <a:rPr lang="en-US" altLang="zh-CN" sz="2000" b="1" dirty="0" smtClean="0">
                          <a:solidFill>
                            <a:srgbClr val="C00000"/>
                          </a:solidFill>
                        </a:rPr>
                        <a:t>16.6</a:t>
                      </a:r>
                      <a:endParaRPr lang="zh-CN" altLang="en-US" sz="2000" b="1" dirty="0">
                        <a:solidFill>
                          <a:srgbClr val="C00000"/>
                        </a:solidFill>
                      </a:endParaRPr>
                    </a:p>
                  </a:txBody>
                  <a:tcPr>
                    <a:solidFill>
                      <a:schemeClr val="bg1">
                        <a:lumMod val="95000"/>
                      </a:schemeClr>
                    </a:solidFill>
                  </a:tcPr>
                </a:tc>
                <a:tc>
                  <a:txBody>
                    <a:bodyPr/>
                    <a:lstStyle/>
                    <a:p>
                      <a:r>
                        <a:rPr lang="en-US" altLang="zh-CN" sz="2000" b="1" dirty="0" smtClean="0">
                          <a:solidFill>
                            <a:srgbClr val="C00000"/>
                          </a:solidFill>
                        </a:rPr>
                        <a:t>32.1</a:t>
                      </a:r>
                      <a:endParaRPr lang="zh-CN" altLang="en-US" sz="2000" b="1" dirty="0">
                        <a:solidFill>
                          <a:srgbClr val="C00000"/>
                        </a:solidFill>
                      </a:endParaRPr>
                    </a:p>
                  </a:txBody>
                  <a:tcPr>
                    <a:solidFill>
                      <a:schemeClr val="bg1">
                        <a:lumMod val="95000"/>
                      </a:schemeClr>
                    </a:solidFill>
                  </a:tcPr>
                </a:tc>
              </a:tr>
            </a:tbl>
          </a:graphicData>
        </a:graphic>
      </p:graphicFrame>
      <p:sp>
        <p:nvSpPr>
          <p:cNvPr id="22" name="TextBox 21"/>
          <p:cNvSpPr txBox="1"/>
          <p:nvPr/>
        </p:nvSpPr>
        <p:spPr>
          <a:xfrm>
            <a:off x="457200" y="4572000"/>
            <a:ext cx="3796232" cy="2077492"/>
          </a:xfrm>
          <a:prstGeom prst="rect">
            <a:avLst/>
          </a:prstGeom>
          <a:solidFill>
            <a:schemeClr val="accent2">
              <a:lumMod val="20000"/>
              <a:lumOff val="80000"/>
            </a:schemeClr>
          </a:solidFill>
        </p:spPr>
        <p:txBody>
          <a:bodyPr wrap="none" rtlCol="0">
            <a:spAutoFit/>
          </a:bodyPr>
          <a:lstStyle/>
          <a:p>
            <a:pPr>
              <a:spcBef>
                <a:spcPts val="600"/>
              </a:spcBef>
              <a:buFont typeface="Wingdings" pitchFamily="2" charset="2"/>
              <a:buChar char="ü"/>
            </a:pPr>
            <a:r>
              <a:rPr lang="en-US" altLang="zh-CN" b="1" dirty="0" smtClean="0">
                <a:solidFill>
                  <a:srgbClr val="0000FF"/>
                </a:solidFill>
              </a:rPr>
              <a:t>  </a:t>
            </a:r>
            <a:r>
              <a:rPr lang="zh-CN" altLang="en-US" b="1" dirty="0" smtClean="0">
                <a:solidFill>
                  <a:srgbClr val="0000FF"/>
                </a:solidFill>
              </a:rPr>
              <a:t>双环基准设计</a:t>
            </a:r>
            <a:endParaRPr lang="en-US" altLang="zh-CN" b="1" dirty="0" smtClean="0">
              <a:solidFill>
                <a:srgbClr val="0000FF"/>
              </a:solidFill>
            </a:endParaRPr>
          </a:p>
          <a:p>
            <a:pPr>
              <a:spcBef>
                <a:spcPts val="600"/>
              </a:spcBef>
              <a:buFont typeface="Wingdings" pitchFamily="2" charset="2"/>
              <a:buChar char="ü"/>
            </a:pPr>
            <a:r>
              <a:rPr lang="en-US" altLang="zh-CN" b="1" dirty="0" smtClean="0">
                <a:solidFill>
                  <a:srgbClr val="0000FF"/>
                </a:solidFill>
              </a:rPr>
              <a:t>  </a:t>
            </a:r>
            <a:r>
              <a:rPr lang="zh-CN" altLang="en-US" b="1" dirty="0" smtClean="0">
                <a:solidFill>
                  <a:srgbClr val="0000FF"/>
                </a:solidFill>
              </a:rPr>
              <a:t>可在</a:t>
            </a:r>
            <a:r>
              <a:rPr lang="en-US" altLang="zh-CN" b="1" dirty="0" smtClean="0">
                <a:solidFill>
                  <a:srgbClr val="0000FF"/>
                </a:solidFill>
              </a:rPr>
              <a:t>H</a:t>
            </a:r>
            <a:r>
              <a:rPr lang="zh-CN" altLang="en-US" b="1" dirty="0" smtClean="0">
                <a:solidFill>
                  <a:srgbClr val="0000FF"/>
                </a:solidFill>
              </a:rPr>
              <a:t>及</a:t>
            </a:r>
            <a:r>
              <a:rPr lang="en-US" altLang="zh-CN" b="1" dirty="0" smtClean="0">
                <a:solidFill>
                  <a:srgbClr val="0000FF"/>
                </a:solidFill>
              </a:rPr>
              <a:t>Z/W</a:t>
            </a:r>
            <a:r>
              <a:rPr lang="zh-CN" altLang="en-US" b="1" dirty="0" smtClean="0">
                <a:solidFill>
                  <a:srgbClr val="0000FF"/>
                </a:solidFill>
              </a:rPr>
              <a:t>能区转换</a:t>
            </a:r>
            <a:endParaRPr lang="en-US" altLang="zh-CN" b="1" dirty="0" smtClean="0">
              <a:solidFill>
                <a:srgbClr val="0000FF"/>
              </a:solidFill>
            </a:endParaRPr>
          </a:p>
          <a:p>
            <a:pPr>
              <a:spcBef>
                <a:spcPts val="600"/>
              </a:spcBef>
            </a:pPr>
            <a:r>
              <a:rPr lang="en-US" altLang="zh-CN" sz="1400" b="1" dirty="0" smtClean="0">
                <a:solidFill>
                  <a:srgbClr val="0000FF"/>
                </a:solidFill>
              </a:rPr>
              <a:t>         </a:t>
            </a:r>
            <a:r>
              <a:rPr lang="zh-CN" altLang="en-US" sz="1400" b="1" dirty="0" smtClean="0">
                <a:solidFill>
                  <a:srgbClr val="0000FF"/>
                </a:solidFill>
              </a:rPr>
              <a:t>（不改动硬件基础上磁场调剂）</a:t>
            </a:r>
            <a:endParaRPr lang="en-US" altLang="zh-CN" sz="1400" b="1" dirty="0" smtClean="0">
              <a:solidFill>
                <a:srgbClr val="0000FF"/>
              </a:solidFill>
            </a:endParaRPr>
          </a:p>
          <a:p>
            <a:pPr marL="342900" indent="-342900">
              <a:spcBef>
                <a:spcPts val="600"/>
              </a:spcBef>
              <a:buFont typeface="Wingdings" pitchFamily="2" charset="2"/>
              <a:buChar char="ü"/>
            </a:pPr>
            <a:r>
              <a:rPr lang="en-US" altLang="zh-CN" b="1" dirty="0" smtClean="0">
                <a:solidFill>
                  <a:srgbClr val="0000FF"/>
                </a:solidFill>
              </a:rPr>
              <a:t>Z/W </a:t>
            </a:r>
            <a:r>
              <a:rPr lang="zh-CN" altLang="en-US" b="1" dirty="0" smtClean="0">
                <a:solidFill>
                  <a:srgbClr val="0000FF"/>
                </a:solidFill>
              </a:rPr>
              <a:t>实验功耗小，采集数据量大</a:t>
            </a:r>
            <a:endParaRPr lang="en-US" altLang="zh-CN" b="1" dirty="0" smtClean="0">
              <a:solidFill>
                <a:srgbClr val="0000FF"/>
              </a:solidFill>
            </a:endParaRPr>
          </a:p>
          <a:p>
            <a:pPr>
              <a:spcBef>
                <a:spcPts val="600"/>
              </a:spcBef>
              <a:buFont typeface="Wingdings" pitchFamily="2" charset="2"/>
              <a:buChar char="ü"/>
            </a:pPr>
            <a:r>
              <a:rPr lang="en-US" altLang="zh-CN" b="1" dirty="0" smtClean="0">
                <a:solidFill>
                  <a:srgbClr val="0000FF"/>
                </a:solidFill>
              </a:rPr>
              <a:t>  </a:t>
            </a:r>
            <a:r>
              <a:rPr lang="zh-CN" altLang="en-US" b="1" dirty="0" smtClean="0">
                <a:solidFill>
                  <a:srgbClr val="0000FF"/>
                </a:solidFill>
              </a:rPr>
              <a:t>可优化设计</a:t>
            </a:r>
            <a:r>
              <a:rPr lang="en-US" altLang="zh-CN" b="1" dirty="0" smtClean="0">
                <a:solidFill>
                  <a:srgbClr val="0000FF"/>
                </a:solidFill>
              </a:rPr>
              <a:t>-</a:t>
            </a:r>
            <a:r>
              <a:rPr lang="zh-CN" altLang="en-US" b="1" dirty="0" smtClean="0">
                <a:solidFill>
                  <a:srgbClr val="0000FF"/>
                </a:solidFill>
              </a:rPr>
              <a:t>性能（通过降低探测</a:t>
            </a:r>
            <a:endParaRPr lang="en-US" altLang="zh-CN" b="1" dirty="0" smtClean="0">
              <a:solidFill>
                <a:srgbClr val="0000FF"/>
              </a:solidFill>
            </a:endParaRPr>
          </a:p>
          <a:p>
            <a:pPr>
              <a:spcBef>
                <a:spcPts val="600"/>
              </a:spcBef>
            </a:pPr>
            <a:r>
              <a:rPr lang="en-US" altLang="zh-CN" b="1" dirty="0" smtClean="0">
                <a:solidFill>
                  <a:srgbClr val="0000FF"/>
                </a:solidFill>
              </a:rPr>
              <a:t>     </a:t>
            </a:r>
            <a:r>
              <a:rPr lang="zh-CN" altLang="en-US" b="1" dirty="0" smtClean="0">
                <a:solidFill>
                  <a:srgbClr val="0000FF"/>
                </a:solidFill>
              </a:rPr>
              <a:t>器磁场），亮度</a:t>
            </a:r>
            <a:r>
              <a:rPr lang="en-US" altLang="zh-CN" b="1" dirty="0" smtClean="0">
                <a:solidFill>
                  <a:srgbClr val="0000FF"/>
                </a:solidFill>
              </a:rPr>
              <a:t>3200</a:t>
            </a:r>
            <a:r>
              <a:rPr lang="zh-CN" altLang="en-US" b="1" dirty="0" smtClean="0">
                <a:solidFill>
                  <a:srgbClr val="0000FF"/>
                </a:solidFill>
              </a:rPr>
              <a:t>倍欧洲</a:t>
            </a:r>
            <a:r>
              <a:rPr lang="en-US" altLang="zh-CN" b="1" dirty="0" smtClean="0">
                <a:solidFill>
                  <a:srgbClr val="0000FF"/>
                </a:solidFill>
              </a:rPr>
              <a:t>LEP</a:t>
            </a:r>
          </a:p>
        </p:txBody>
      </p:sp>
      <p:sp>
        <p:nvSpPr>
          <p:cNvPr id="23" name="矩形 22"/>
          <p:cNvSpPr/>
          <p:nvPr/>
        </p:nvSpPr>
        <p:spPr>
          <a:xfrm>
            <a:off x="-1676400" y="1524000"/>
            <a:ext cx="19812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4648200" y="2286000"/>
            <a:ext cx="4253087" cy="646331"/>
          </a:xfrm>
          <a:prstGeom prst="rect">
            <a:avLst/>
          </a:prstGeom>
          <a:solidFill>
            <a:schemeClr val="bg1">
              <a:lumMod val="95000"/>
            </a:schemeClr>
          </a:solidFill>
        </p:spPr>
        <p:txBody>
          <a:bodyPr wrap="none" rtlCol="0">
            <a:spAutoFit/>
          </a:bodyPr>
          <a:lstStyle/>
          <a:p>
            <a:r>
              <a:rPr lang="zh-CN" altLang="en-US" b="1" dirty="0" smtClean="0">
                <a:solidFill>
                  <a:srgbClr val="7030A0"/>
                </a:solidFill>
              </a:rPr>
              <a:t>国际加速器专家评审委员会</a:t>
            </a:r>
            <a:r>
              <a:rPr lang="en-US" altLang="zh-CN" b="1" dirty="0" smtClean="0">
                <a:solidFill>
                  <a:srgbClr val="7030A0"/>
                </a:solidFill>
              </a:rPr>
              <a:t>6</a:t>
            </a:r>
            <a:r>
              <a:rPr lang="zh-CN" altLang="en-US" b="1" dirty="0" smtClean="0">
                <a:solidFill>
                  <a:srgbClr val="7030A0"/>
                </a:solidFill>
              </a:rPr>
              <a:t>月完成评审</a:t>
            </a:r>
            <a:endParaRPr lang="en-US" altLang="zh-CN" b="1" dirty="0" smtClean="0">
              <a:solidFill>
                <a:srgbClr val="7030A0"/>
              </a:solidFill>
            </a:endParaRPr>
          </a:p>
          <a:p>
            <a:r>
              <a:rPr lang="zh-CN" altLang="en-US" b="1" dirty="0" smtClean="0">
                <a:solidFill>
                  <a:srgbClr val="7030A0"/>
                </a:solidFill>
              </a:rPr>
              <a:t>文本更新后将于</a:t>
            </a:r>
            <a:r>
              <a:rPr lang="en-US" altLang="zh-CN" b="1" dirty="0" smtClean="0">
                <a:solidFill>
                  <a:srgbClr val="7030A0"/>
                </a:solidFill>
              </a:rPr>
              <a:t>7</a:t>
            </a:r>
            <a:r>
              <a:rPr lang="zh-CN" altLang="en-US" b="1" dirty="0" smtClean="0">
                <a:solidFill>
                  <a:srgbClr val="7030A0"/>
                </a:solidFill>
              </a:rPr>
              <a:t>月底定稿、发布</a:t>
            </a:r>
            <a:endParaRPr lang="zh-CN" altLang="en-US" b="1" dirty="0">
              <a:solidFill>
                <a:srgbClr val="7030A0"/>
              </a:solidFill>
            </a:endParaRPr>
          </a:p>
        </p:txBody>
      </p:sp>
      <p:sp>
        <p:nvSpPr>
          <p:cNvPr id="12" name="页脚占位符 11"/>
          <p:cNvSpPr>
            <a:spLocks noGrp="1"/>
          </p:cNvSpPr>
          <p:nvPr>
            <p:ph type="ftr" sz="quarter" idx="11"/>
          </p:nvPr>
        </p:nvSpPr>
        <p:spPr/>
        <p:txBody>
          <a:bodyPr/>
          <a:lstStyle/>
          <a:p>
            <a:r>
              <a:rPr lang="en-US" altLang="zh-CN" dirty="0" smtClean="0"/>
              <a:t>2018.7.12</a:t>
            </a:r>
            <a:endParaRPr lang="en-US" dirty="0"/>
          </a:p>
        </p:txBody>
      </p:sp>
      <p:graphicFrame>
        <p:nvGraphicFramePr>
          <p:cNvPr id="20" name="表格 19"/>
          <p:cNvGraphicFramePr>
            <a:graphicFrameLocks noGrp="1"/>
          </p:cNvGraphicFramePr>
          <p:nvPr/>
        </p:nvGraphicFramePr>
        <p:xfrm>
          <a:off x="4572000" y="4343400"/>
          <a:ext cx="4419600" cy="1651000"/>
        </p:xfrm>
        <a:graphic>
          <a:graphicData uri="http://schemas.openxmlformats.org/drawingml/2006/table">
            <a:tbl>
              <a:tblPr firstRow="1" bandRow="1">
                <a:tableStyleId>{5C22544A-7EE6-4342-B048-85BDC9FD1C3A}</a:tableStyleId>
              </a:tblPr>
              <a:tblGrid>
                <a:gridCol w="3048000"/>
                <a:gridCol w="1371600"/>
              </a:tblGrid>
              <a:tr h="370840">
                <a:tc>
                  <a:txBody>
                    <a:bodyPr/>
                    <a:lstStyle/>
                    <a:p>
                      <a:r>
                        <a:rPr lang="zh-CN" altLang="en-US" dirty="0" smtClean="0"/>
                        <a:t>运行方案</a:t>
                      </a:r>
                      <a:endParaRPr lang="zh-CN" altLang="en-US" dirty="0"/>
                    </a:p>
                  </a:txBody>
                  <a:tcPr/>
                </a:tc>
                <a:tc>
                  <a:txBody>
                    <a:bodyPr/>
                    <a:lstStyle/>
                    <a:p>
                      <a:r>
                        <a:rPr lang="zh-CN" altLang="en-US" dirty="0" smtClean="0"/>
                        <a:t>物理重点</a:t>
                      </a:r>
                      <a:endParaRPr lang="zh-CN" alt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7</a:t>
                      </a:r>
                      <a:r>
                        <a:rPr lang="en-US" altLang="zh-CN" baseline="0" dirty="0" smtClean="0"/>
                        <a:t> </a:t>
                      </a:r>
                      <a:r>
                        <a:rPr lang="zh-CN" altLang="en-US" baseline="0" dirty="0" smtClean="0"/>
                        <a:t>年 希格斯  </a:t>
                      </a:r>
                      <a:r>
                        <a:rPr lang="en-US" altLang="zh-CN" b="1" dirty="0" smtClean="0">
                          <a:solidFill>
                            <a:srgbClr val="2E9238"/>
                          </a:solidFill>
                        </a:rPr>
                        <a:t>~1</a:t>
                      </a:r>
                      <a:r>
                        <a:rPr lang="zh-CN" altLang="en-US" b="1" dirty="0" smtClean="0">
                          <a:solidFill>
                            <a:srgbClr val="2E9238"/>
                          </a:solidFill>
                        </a:rPr>
                        <a:t>百万事例</a:t>
                      </a:r>
                      <a:endParaRPr lang="en-US" altLang="zh-CN" b="1" dirty="0" smtClean="0">
                        <a:solidFill>
                          <a:srgbClr val="2E9238"/>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     240 GeV</a:t>
                      </a:r>
                      <a:r>
                        <a:rPr lang="en-US" altLang="zh-CN" baseline="0" dirty="0" smtClean="0"/>
                        <a:t> </a:t>
                      </a:r>
                      <a:endParaRPr lang="en-US" altLang="zh-CN" dirty="0" smtClean="0"/>
                    </a:p>
                  </a:txBody>
                  <a:tcPr/>
                </a:tc>
                <a:tc>
                  <a:txBody>
                    <a:bodyPr/>
                    <a:lstStyle/>
                    <a:p>
                      <a:r>
                        <a:rPr lang="zh-CN" altLang="en-US" dirty="0" smtClean="0"/>
                        <a:t>希格斯</a:t>
                      </a:r>
                      <a:r>
                        <a:rPr lang="en-US" altLang="zh-CN" dirty="0" smtClean="0"/>
                        <a:t>                               </a:t>
                      </a:r>
                      <a:r>
                        <a:rPr lang="zh-CN" altLang="en-US" dirty="0" smtClean="0"/>
                        <a:t>新物理</a:t>
                      </a:r>
                      <a:endParaRPr lang="en-US" altLang="zh-CN"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2 </a:t>
                      </a:r>
                      <a:r>
                        <a:rPr lang="zh-CN" altLang="en-US" dirty="0" smtClean="0"/>
                        <a:t>年</a:t>
                      </a:r>
                      <a:r>
                        <a:rPr lang="en-US" altLang="zh-CN" dirty="0" smtClean="0"/>
                        <a:t>Z    </a:t>
                      </a:r>
                      <a:r>
                        <a:rPr lang="en-US" altLang="zh-CN" baseline="0" dirty="0" smtClean="0"/>
                        <a:t> ~</a:t>
                      </a:r>
                      <a:r>
                        <a:rPr lang="en-US" altLang="zh-CN" b="1" baseline="0" dirty="0" smtClean="0">
                          <a:solidFill>
                            <a:srgbClr val="2E9238"/>
                          </a:solidFill>
                        </a:rPr>
                        <a:t> </a:t>
                      </a:r>
                      <a:r>
                        <a:rPr lang="en-US" altLang="zh-CN" b="1" dirty="0" smtClean="0">
                          <a:solidFill>
                            <a:srgbClr val="2E9238"/>
                          </a:solidFill>
                        </a:rPr>
                        <a:t>10</a:t>
                      </a:r>
                      <a:r>
                        <a:rPr lang="en-US" altLang="zh-CN" b="1" baseline="30000" dirty="0" smtClean="0">
                          <a:solidFill>
                            <a:srgbClr val="2E9238"/>
                          </a:solidFill>
                        </a:rPr>
                        <a:t>12 </a:t>
                      </a:r>
                      <a:r>
                        <a:rPr lang="zh-CN" altLang="en-US" b="1" dirty="0" smtClean="0">
                          <a:solidFill>
                            <a:srgbClr val="2E9238"/>
                          </a:solidFill>
                        </a:rPr>
                        <a:t>事例</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1 </a:t>
                      </a:r>
                      <a:r>
                        <a:rPr lang="zh-CN" altLang="en-US" dirty="0" smtClean="0"/>
                        <a:t>年</a:t>
                      </a:r>
                      <a:r>
                        <a:rPr lang="en-US" altLang="zh-CN" dirty="0" smtClean="0"/>
                        <a:t>WW  </a:t>
                      </a:r>
                      <a:r>
                        <a:rPr lang="en-US" altLang="zh-CN" baseline="0" dirty="0" smtClean="0"/>
                        <a:t> </a:t>
                      </a:r>
                      <a:r>
                        <a:rPr lang="en-US" altLang="zh-CN" b="1" baseline="0" dirty="0" smtClean="0">
                          <a:solidFill>
                            <a:srgbClr val="2E9238"/>
                          </a:solidFill>
                        </a:rPr>
                        <a:t>~</a:t>
                      </a:r>
                      <a:r>
                        <a:rPr lang="en-US" altLang="zh-CN" b="1" dirty="0" smtClean="0">
                          <a:solidFill>
                            <a:srgbClr val="2E9238"/>
                          </a:solidFill>
                        </a:rPr>
                        <a:t>2</a:t>
                      </a:r>
                      <a:r>
                        <a:rPr lang="zh-CN" altLang="en-US" b="1" dirty="0" smtClean="0">
                          <a:solidFill>
                            <a:srgbClr val="2E9238"/>
                          </a:solidFill>
                        </a:rPr>
                        <a:t>千万事例</a:t>
                      </a:r>
                      <a:endParaRPr lang="en-US" altLang="zh-CN" b="1" dirty="0" smtClean="0">
                        <a:solidFill>
                          <a:srgbClr val="2E9238"/>
                        </a:solidFill>
                      </a:endParaRPr>
                    </a:p>
                  </a:txBody>
                  <a:tcPr/>
                </a:tc>
                <a:tc>
                  <a:txBody>
                    <a:bodyPr/>
                    <a:lstStyle/>
                    <a:p>
                      <a:r>
                        <a:rPr lang="en-US" altLang="zh-CN" baseline="0" dirty="0" smtClean="0"/>
                        <a:t>Z, W </a:t>
                      </a:r>
                      <a:r>
                        <a:rPr lang="zh-CN" altLang="en-US" baseline="0" dirty="0" smtClean="0"/>
                        <a:t>玻色子</a:t>
                      </a:r>
                      <a:endParaRPr lang="en-US" altLang="zh-CN" baseline="0" dirty="0" smtClean="0"/>
                    </a:p>
                    <a:p>
                      <a:r>
                        <a:rPr lang="zh-CN" altLang="en-US" baseline="0" dirty="0" smtClean="0"/>
                        <a:t>电弱物理</a:t>
                      </a:r>
                      <a:endParaRPr lang="en-US" altLang="zh-CN" baseline="0" dirty="0" smtClean="0"/>
                    </a:p>
                  </a:txBody>
                  <a:tcPr/>
                </a:tc>
              </a:tr>
            </a:tbl>
          </a:graphicData>
        </a:graphic>
      </p:graphicFrame>
      <p:sp>
        <p:nvSpPr>
          <p:cNvPr id="15" name="TextBox 14"/>
          <p:cNvSpPr txBox="1"/>
          <p:nvPr/>
        </p:nvSpPr>
        <p:spPr>
          <a:xfrm>
            <a:off x="533400" y="1447800"/>
            <a:ext cx="3684214" cy="369332"/>
          </a:xfrm>
          <a:prstGeom prst="rect">
            <a:avLst/>
          </a:prstGeom>
          <a:noFill/>
        </p:spPr>
        <p:txBody>
          <a:bodyPr wrap="none" rtlCol="0">
            <a:spAutoFit/>
          </a:bodyPr>
          <a:lstStyle/>
          <a:p>
            <a:r>
              <a:rPr lang="en-US" altLang="zh-CN" b="1" dirty="0" smtClean="0">
                <a:solidFill>
                  <a:srgbClr val="0070C0"/>
                </a:solidFill>
              </a:rPr>
              <a:t>Pre-CDR</a:t>
            </a:r>
            <a:r>
              <a:rPr lang="zh-CN" altLang="en-US" b="1" dirty="0" smtClean="0">
                <a:solidFill>
                  <a:srgbClr val="0070C0"/>
                </a:solidFill>
              </a:rPr>
              <a:t>后</a:t>
            </a:r>
            <a:r>
              <a:rPr lang="en-US" altLang="zh-CN" b="1" dirty="0" smtClean="0">
                <a:solidFill>
                  <a:srgbClr val="0070C0"/>
                </a:solidFill>
              </a:rPr>
              <a:t>3</a:t>
            </a:r>
            <a:r>
              <a:rPr lang="zh-CN" altLang="en-US" b="1" dirty="0" smtClean="0">
                <a:solidFill>
                  <a:srgbClr val="0070C0"/>
                </a:solidFill>
              </a:rPr>
              <a:t>年认真负责的攻关</a:t>
            </a:r>
            <a:r>
              <a:rPr lang="en-US" altLang="zh-CN" b="1" dirty="0" smtClean="0">
                <a:solidFill>
                  <a:srgbClr val="0070C0"/>
                </a:solidFill>
              </a:rPr>
              <a:t>-</a:t>
            </a:r>
            <a:r>
              <a:rPr lang="zh-CN" altLang="en-US" b="1" dirty="0" smtClean="0">
                <a:solidFill>
                  <a:srgbClr val="0070C0"/>
                </a:solidFill>
              </a:rPr>
              <a:t>研究</a:t>
            </a:r>
            <a:endParaRPr lang="zh-CN" altLang="en-US" b="1" dirty="0">
              <a:solidFill>
                <a:srgbClr val="0070C0"/>
              </a:solidFill>
            </a:endParaRPr>
          </a:p>
        </p:txBody>
      </p:sp>
    </p:spTree>
    <p:extLst>
      <p:ext uri="{BB962C8B-B14F-4D97-AF65-F5344CB8AC3E}">
        <p14:creationId xmlns="" xmlns:p14="http://schemas.microsoft.com/office/powerpoint/2010/main" val="156364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21640" y="177165"/>
            <a:ext cx="8403099" cy="646331"/>
          </a:xfrm>
          <a:prstGeom prst="rect">
            <a:avLst/>
          </a:prstGeom>
          <a:noFill/>
        </p:spPr>
        <p:txBody>
          <a:bodyPr wrap="square" rtlCol="0">
            <a:spAutoFit/>
          </a:bodyPr>
          <a:lstStyle/>
          <a:p>
            <a:pPr algn="ctr"/>
            <a:r>
              <a:rPr lang="en-US" altLang="zh-CN" sz="3600" b="1" dirty="0" smtClean="0">
                <a:solidFill>
                  <a:srgbClr val="0000CC"/>
                </a:solidFill>
              </a:rPr>
              <a:t>CEPC </a:t>
            </a:r>
            <a:r>
              <a:rPr lang="zh-CN" altLang="en-US" sz="3600" b="1" dirty="0" smtClean="0">
                <a:solidFill>
                  <a:srgbClr val="0000CC"/>
                </a:solidFill>
              </a:rPr>
              <a:t>概念设计报告</a:t>
            </a:r>
            <a:r>
              <a:rPr lang="en-US" altLang="zh-CN" sz="3600" b="1" dirty="0" smtClean="0">
                <a:solidFill>
                  <a:srgbClr val="0000CC"/>
                </a:solidFill>
              </a:rPr>
              <a:t> </a:t>
            </a:r>
            <a:endParaRPr lang="en-US" altLang="zh-CN" sz="3600" b="1" dirty="0">
              <a:solidFill>
                <a:srgbClr val="0000CC"/>
              </a:solidFill>
            </a:endParaRPr>
          </a:p>
        </p:txBody>
      </p:sp>
      <p:sp>
        <p:nvSpPr>
          <p:cNvPr id="14" name="灯片编号占位符 13"/>
          <p:cNvSpPr>
            <a:spLocks noGrp="1"/>
          </p:cNvSpPr>
          <p:nvPr>
            <p:ph type="sldNum" sz="quarter" idx="12"/>
          </p:nvPr>
        </p:nvSpPr>
        <p:spPr/>
        <p:txBody>
          <a:bodyPr/>
          <a:lstStyle/>
          <a:p>
            <a:fld id="{0A5276BE-B8C4-4399-BEE9-C19C59FEDAF5}" type="slidenum">
              <a:rPr lang="en-US" smtClean="0">
                <a:solidFill>
                  <a:prstClr val="black">
                    <a:tint val="75000"/>
                  </a:prstClr>
                </a:solidFill>
              </a:rPr>
              <a:pPr/>
              <a:t>13</a:t>
            </a:fld>
            <a:endParaRPr lang="en-US" dirty="0">
              <a:solidFill>
                <a:prstClr val="black">
                  <a:tint val="75000"/>
                </a:prstClr>
              </a:solidFill>
            </a:endParaRPr>
          </a:p>
        </p:txBody>
      </p:sp>
      <p:sp>
        <p:nvSpPr>
          <p:cNvPr id="17" name="矩形 16"/>
          <p:cNvSpPr/>
          <p:nvPr/>
        </p:nvSpPr>
        <p:spPr>
          <a:xfrm>
            <a:off x="2286000" y="4648200"/>
            <a:ext cx="2133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June</a:t>
            </a:r>
            <a:endParaRPr lang="zh-CN" altLang="en-US" dirty="0"/>
          </a:p>
        </p:txBody>
      </p:sp>
      <p:sp>
        <p:nvSpPr>
          <p:cNvPr id="12" name="页脚占位符 11"/>
          <p:cNvSpPr>
            <a:spLocks noGrp="1"/>
          </p:cNvSpPr>
          <p:nvPr>
            <p:ph type="ftr" sz="quarter" idx="11"/>
          </p:nvPr>
        </p:nvSpPr>
        <p:spPr/>
        <p:txBody>
          <a:bodyPr/>
          <a:lstStyle/>
          <a:p>
            <a:r>
              <a:rPr lang="en-US" altLang="zh-CN" smtClean="0"/>
              <a:t>2018.7.12</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28600" y="1447800"/>
            <a:ext cx="5159507" cy="5092394"/>
          </a:xfrm>
          <a:prstGeom prst="rect">
            <a:avLst/>
          </a:prstGeom>
          <a:noFill/>
          <a:ln w="9525">
            <a:noFill/>
            <a:miter lim="800000"/>
            <a:headEnd/>
            <a:tailEnd/>
          </a:ln>
        </p:spPr>
      </p:pic>
      <p:sp>
        <p:nvSpPr>
          <p:cNvPr id="15" name="TextBox 14"/>
          <p:cNvSpPr txBox="1"/>
          <p:nvPr/>
        </p:nvSpPr>
        <p:spPr>
          <a:xfrm>
            <a:off x="5562600" y="1600200"/>
            <a:ext cx="3267241" cy="707886"/>
          </a:xfrm>
          <a:prstGeom prst="rect">
            <a:avLst/>
          </a:prstGeom>
          <a:solidFill>
            <a:srgbClr val="FFFF00"/>
          </a:solidFill>
        </p:spPr>
        <p:txBody>
          <a:bodyPr wrap="none" rtlCol="0">
            <a:spAutoFit/>
          </a:bodyPr>
          <a:lstStyle/>
          <a:p>
            <a:r>
              <a:rPr lang="en-US" altLang="zh-CN" sz="2000" b="1" dirty="0" smtClean="0">
                <a:solidFill>
                  <a:srgbClr val="000099"/>
                </a:solidFill>
              </a:rPr>
              <a:t>CEPC</a:t>
            </a:r>
            <a:r>
              <a:rPr lang="zh-CN" altLang="en-US" sz="2000" b="1" dirty="0" smtClean="0">
                <a:solidFill>
                  <a:srgbClr val="000099"/>
                </a:solidFill>
              </a:rPr>
              <a:t>加速器概念设计报告</a:t>
            </a:r>
            <a:endParaRPr lang="en-US" altLang="zh-CN" sz="2000" b="1" dirty="0" smtClean="0">
              <a:solidFill>
                <a:srgbClr val="000099"/>
              </a:solidFill>
            </a:endParaRPr>
          </a:p>
          <a:p>
            <a:r>
              <a:rPr lang="zh-CN" altLang="en-US" sz="2000" b="1" dirty="0" smtClean="0">
                <a:solidFill>
                  <a:srgbClr val="000099"/>
                </a:solidFill>
              </a:rPr>
              <a:t>国际评审 </a:t>
            </a:r>
            <a:r>
              <a:rPr lang="en-US" altLang="zh-CN" sz="2000" b="1" dirty="0" smtClean="0">
                <a:solidFill>
                  <a:srgbClr val="000099"/>
                </a:solidFill>
              </a:rPr>
              <a:t>– </a:t>
            </a:r>
            <a:r>
              <a:rPr lang="zh-CN" altLang="en-US" sz="2000" b="1" dirty="0" smtClean="0">
                <a:solidFill>
                  <a:srgbClr val="000099"/>
                </a:solidFill>
              </a:rPr>
              <a:t>评审委员会报告</a:t>
            </a:r>
            <a:endParaRPr lang="zh-CN" altLang="en-US" sz="2000" b="1" dirty="0">
              <a:solidFill>
                <a:srgbClr val="000099"/>
              </a:solidFill>
            </a:endParaRPr>
          </a:p>
        </p:txBody>
      </p:sp>
      <p:sp>
        <p:nvSpPr>
          <p:cNvPr id="18" name="矩形 17"/>
          <p:cNvSpPr/>
          <p:nvPr/>
        </p:nvSpPr>
        <p:spPr>
          <a:xfrm>
            <a:off x="304800" y="3505200"/>
            <a:ext cx="5105400" cy="2895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5181600" y="44196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5461582" y="2514600"/>
            <a:ext cx="3682418" cy="4047262"/>
          </a:xfrm>
          <a:prstGeom prst="rect">
            <a:avLst/>
          </a:prstGeom>
          <a:noFill/>
        </p:spPr>
        <p:txBody>
          <a:bodyPr wrap="none" rtlCol="0">
            <a:spAutoFit/>
          </a:bodyPr>
          <a:lstStyle/>
          <a:p>
            <a:pPr>
              <a:buFont typeface="Wingdings" pitchFamily="2" charset="2"/>
              <a:buChar char="ü"/>
            </a:pPr>
            <a:r>
              <a:rPr lang="zh-CN" altLang="en-US" b="1" dirty="0" smtClean="0">
                <a:solidFill>
                  <a:srgbClr val="7030A0"/>
                </a:solidFill>
              </a:rPr>
              <a:t>“</a:t>
            </a:r>
            <a:r>
              <a:rPr lang="en-US" altLang="zh-CN" b="1" dirty="0" smtClean="0">
                <a:solidFill>
                  <a:srgbClr val="7030A0"/>
                </a:solidFill>
              </a:rPr>
              <a:t>CEPC</a:t>
            </a:r>
            <a:r>
              <a:rPr lang="zh-CN" altLang="en-US" b="1" dirty="0" smtClean="0">
                <a:solidFill>
                  <a:srgbClr val="7030A0"/>
                </a:solidFill>
              </a:rPr>
              <a:t>是个有雄心的，重要的</a:t>
            </a:r>
            <a:endParaRPr lang="en-US" altLang="zh-CN" b="1" dirty="0" smtClean="0">
              <a:solidFill>
                <a:srgbClr val="7030A0"/>
              </a:solidFill>
            </a:endParaRPr>
          </a:p>
          <a:p>
            <a:r>
              <a:rPr lang="en-US" altLang="zh-CN" b="1" dirty="0" smtClean="0">
                <a:solidFill>
                  <a:srgbClr val="7030A0"/>
                </a:solidFill>
              </a:rPr>
              <a:t>        </a:t>
            </a:r>
            <a:r>
              <a:rPr lang="zh-CN" altLang="en-US" b="1" dirty="0" smtClean="0">
                <a:solidFill>
                  <a:srgbClr val="7030A0"/>
                </a:solidFill>
              </a:rPr>
              <a:t>项目”</a:t>
            </a:r>
            <a:endParaRPr lang="en-US" altLang="zh-CN" b="1" dirty="0" smtClean="0">
              <a:solidFill>
                <a:srgbClr val="7030A0"/>
              </a:solidFill>
            </a:endParaRPr>
          </a:p>
          <a:p>
            <a:endParaRPr lang="en-US" altLang="zh-CN" b="1" dirty="0" smtClean="0">
              <a:solidFill>
                <a:srgbClr val="7030A0"/>
              </a:solidFill>
            </a:endParaRPr>
          </a:p>
          <a:p>
            <a:pPr>
              <a:buFont typeface="Wingdings" pitchFamily="2" charset="2"/>
              <a:buChar char="ü"/>
            </a:pPr>
            <a:r>
              <a:rPr lang="en-US" altLang="zh-CN" b="1" dirty="0" smtClean="0">
                <a:solidFill>
                  <a:srgbClr val="7030A0"/>
                </a:solidFill>
              </a:rPr>
              <a:t> </a:t>
            </a:r>
            <a:r>
              <a:rPr lang="zh-CN" altLang="en-US" b="1" dirty="0" smtClean="0">
                <a:solidFill>
                  <a:srgbClr val="7030A0"/>
                </a:solidFill>
              </a:rPr>
              <a:t>“</a:t>
            </a:r>
            <a:r>
              <a:rPr lang="en-US" altLang="zh-CN" b="1" dirty="0" smtClean="0">
                <a:solidFill>
                  <a:srgbClr val="7030A0"/>
                </a:solidFill>
              </a:rPr>
              <a:t>CEPC</a:t>
            </a:r>
            <a:r>
              <a:rPr lang="zh-CN" altLang="en-US" b="1" dirty="0" smtClean="0">
                <a:solidFill>
                  <a:srgbClr val="7030A0"/>
                </a:solidFill>
              </a:rPr>
              <a:t>把目标瞄准了在</a:t>
            </a:r>
            <a:r>
              <a:rPr lang="en-US" altLang="zh-CN" b="1" dirty="0" smtClean="0">
                <a:solidFill>
                  <a:srgbClr val="7030A0"/>
                </a:solidFill>
              </a:rPr>
              <a:t>H,W,Z</a:t>
            </a:r>
            <a:r>
              <a:rPr lang="zh-CN" altLang="en-US" b="1" dirty="0" smtClean="0">
                <a:solidFill>
                  <a:srgbClr val="7030A0"/>
                </a:solidFill>
              </a:rPr>
              <a:t>能</a:t>
            </a:r>
            <a:endParaRPr lang="en-US" altLang="zh-CN" b="1" dirty="0" smtClean="0">
              <a:solidFill>
                <a:srgbClr val="7030A0"/>
              </a:solidFill>
            </a:endParaRPr>
          </a:p>
          <a:p>
            <a:r>
              <a:rPr lang="en-US" altLang="zh-CN" b="1" dirty="0" smtClean="0">
                <a:solidFill>
                  <a:srgbClr val="7030A0"/>
                </a:solidFill>
              </a:rPr>
              <a:t>         </a:t>
            </a:r>
            <a:r>
              <a:rPr lang="zh-CN" altLang="en-US" b="1" dirty="0" smtClean="0">
                <a:solidFill>
                  <a:srgbClr val="7030A0"/>
                </a:solidFill>
              </a:rPr>
              <a:t>区实现世界上最高亮度性能</a:t>
            </a:r>
            <a:endParaRPr lang="en-US" altLang="zh-CN" b="1" dirty="0" smtClean="0">
              <a:solidFill>
                <a:srgbClr val="7030A0"/>
              </a:solidFill>
            </a:endParaRPr>
          </a:p>
          <a:p>
            <a:r>
              <a:rPr lang="en-US" altLang="zh-CN" b="1" dirty="0" smtClean="0">
                <a:solidFill>
                  <a:srgbClr val="7030A0"/>
                </a:solidFill>
              </a:rPr>
              <a:t>         </a:t>
            </a:r>
            <a:r>
              <a:rPr lang="zh-CN" altLang="en-US" b="1" dirty="0" smtClean="0">
                <a:solidFill>
                  <a:srgbClr val="7030A0"/>
                </a:solidFill>
              </a:rPr>
              <a:t>的对撞机”</a:t>
            </a:r>
            <a:endParaRPr lang="en-US" altLang="zh-CN" b="1" dirty="0" smtClean="0">
              <a:solidFill>
                <a:srgbClr val="7030A0"/>
              </a:solidFill>
            </a:endParaRPr>
          </a:p>
          <a:p>
            <a:endParaRPr lang="en-US" altLang="zh-CN" b="1" dirty="0" smtClean="0">
              <a:solidFill>
                <a:srgbClr val="7030A0"/>
              </a:solidFill>
            </a:endParaRPr>
          </a:p>
          <a:p>
            <a:pPr>
              <a:buFont typeface="Wingdings" pitchFamily="2" charset="2"/>
              <a:buChar char="ü"/>
            </a:pPr>
            <a:r>
              <a:rPr lang="en-US" altLang="zh-CN" b="1" dirty="0" smtClean="0">
                <a:solidFill>
                  <a:srgbClr val="7030A0"/>
                </a:solidFill>
              </a:rPr>
              <a:t> </a:t>
            </a:r>
            <a:r>
              <a:rPr lang="zh-CN" altLang="en-US" b="1" dirty="0" smtClean="0">
                <a:solidFill>
                  <a:srgbClr val="7030A0"/>
                </a:solidFill>
              </a:rPr>
              <a:t>“本评审委员会一致祝贺</a:t>
            </a:r>
            <a:r>
              <a:rPr lang="en-US" altLang="zh-CN" b="1" dirty="0" smtClean="0">
                <a:solidFill>
                  <a:srgbClr val="7030A0"/>
                </a:solidFill>
              </a:rPr>
              <a:t>CEPC</a:t>
            </a:r>
          </a:p>
          <a:p>
            <a:r>
              <a:rPr lang="en-US" altLang="zh-CN" b="1" dirty="0" smtClean="0">
                <a:solidFill>
                  <a:srgbClr val="7030A0"/>
                </a:solidFill>
              </a:rPr>
              <a:t>         </a:t>
            </a:r>
            <a:r>
              <a:rPr lang="zh-CN" altLang="en-US" b="1" dirty="0" smtClean="0">
                <a:solidFill>
                  <a:srgbClr val="7030A0"/>
                </a:solidFill>
              </a:rPr>
              <a:t>团队完成这个概念设计报告。</a:t>
            </a:r>
            <a:endParaRPr lang="en-US" altLang="zh-CN" b="1" dirty="0" smtClean="0">
              <a:solidFill>
                <a:srgbClr val="7030A0"/>
              </a:solidFill>
            </a:endParaRPr>
          </a:p>
          <a:p>
            <a:r>
              <a:rPr lang="en-US" altLang="zh-CN" b="1" dirty="0" smtClean="0">
                <a:solidFill>
                  <a:srgbClr val="7030A0"/>
                </a:solidFill>
              </a:rPr>
              <a:t>         </a:t>
            </a:r>
            <a:r>
              <a:rPr lang="zh-CN" altLang="en-US" b="1" dirty="0" smtClean="0">
                <a:solidFill>
                  <a:srgbClr val="7030A0"/>
                </a:solidFill>
              </a:rPr>
              <a:t>它在各方面取得了非凡的</a:t>
            </a:r>
            <a:endParaRPr lang="en-US" altLang="zh-CN" b="1" dirty="0" smtClean="0">
              <a:solidFill>
                <a:srgbClr val="7030A0"/>
              </a:solidFill>
            </a:endParaRPr>
          </a:p>
          <a:p>
            <a:pPr>
              <a:spcAft>
                <a:spcPts val="600"/>
              </a:spcAft>
            </a:pPr>
            <a:r>
              <a:rPr lang="en-US" altLang="zh-CN" b="1" dirty="0" smtClean="0">
                <a:solidFill>
                  <a:srgbClr val="7030A0"/>
                </a:solidFill>
              </a:rPr>
              <a:t>          </a:t>
            </a:r>
            <a:r>
              <a:rPr lang="zh-CN" altLang="en-US" b="1" dirty="0" smtClean="0">
                <a:solidFill>
                  <a:srgbClr val="7030A0"/>
                </a:solidFill>
              </a:rPr>
              <a:t>成功”</a:t>
            </a:r>
            <a:endParaRPr lang="en-US" altLang="zh-CN" b="1" dirty="0" smtClean="0">
              <a:solidFill>
                <a:srgbClr val="7030A0"/>
              </a:solidFill>
            </a:endParaRPr>
          </a:p>
          <a:p>
            <a:pPr>
              <a:buFont typeface="Wingdings" pitchFamily="2" charset="2"/>
              <a:buChar char="ü"/>
            </a:pPr>
            <a:r>
              <a:rPr lang="zh-CN" altLang="en-US" b="1" dirty="0" smtClean="0">
                <a:solidFill>
                  <a:srgbClr val="7030A0"/>
                </a:solidFill>
              </a:rPr>
              <a:t>“概念设计达到了足够的成熟</a:t>
            </a:r>
            <a:endParaRPr lang="en-US" altLang="zh-CN" b="1" dirty="0" smtClean="0">
              <a:solidFill>
                <a:srgbClr val="7030A0"/>
              </a:solidFill>
            </a:endParaRPr>
          </a:p>
          <a:p>
            <a:r>
              <a:rPr lang="zh-CN" altLang="en-US" b="1" dirty="0" smtClean="0">
                <a:solidFill>
                  <a:srgbClr val="7030A0"/>
                </a:solidFill>
              </a:rPr>
              <a:t>     </a:t>
            </a:r>
            <a:r>
              <a:rPr lang="en-US" altLang="zh-CN" b="1" dirty="0" smtClean="0">
                <a:solidFill>
                  <a:srgbClr val="7030A0"/>
                </a:solidFill>
              </a:rPr>
              <a:t>   </a:t>
            </a:r>
            <a:r>
              <a:rPr lang="zh-CN" altLang="en-US" b="1" dirty="0" smtClean="0">
                <a:solidFill>
                  <a:srgbClr val="7030A0"/>
                </a:solidFill>
              </a:rPr>
              <a:t>度，</a:t>
            </a:r>
            <a:r>
              <a:rPr lang="en-US" altLang="zh-CN" b="1" dirty="0" smtClean="0">
                <a:solidFill>
                  <a:srgbClr val="7030A0"/>
                </a:solidFill>
              </a:rPr>
              <a:t>CEPC</a:t>
            </a:r>
            <a:r>
              <a:rPr lang="zh-CN" altLang="en-US" b="1" dirty="0" smtClean="0">
                <a:solidFill>
                  <a:srgbClr val="7030A0"/>
                </a:solidFill>
              </a:rPr>
              <a:t>可以迈入下一步，</a:t>
            </a:r>
            <a:endParaRPr lang="en-US" altLang="zh-CN" b="1" dirty="0" smtClean="0">
              <a:solidFill>
                <a:srgbClr val="7030A0"/>
              </a:solidFill>
            </a:endParaRPr>
          </a:p>
          <a:p>
            <a:r>
              <a:rPr lang="zh-CN" altLang="en-US" b="1" dirty="0" smtClean="0">
                <a:solidFill>
                  <a:srgbClr val="7030A0"/>
                </a:solidFill>
              </a:rPr>
              <a:t>        即技术设计阶段”</a:t>
            </a:r>
            <a:endParaRPr lang="en-US" altLang="zh-CN" b="1" dirty="0" smtClean="0">
              <a:solidFill>
                <a:srgbClr val="7030A0"/>
              </a:solidFill>
            </a:endParaRPr>
          </a:p>
        </p:txBody>
      </p:sp>
      <p:sp>
        <p:nvSpPr>
          <p:cNvPr id="28" name="标题 6"/>
          <p:cNvSpPr>
            <a:spLocks noGrp="1"/>
          </p:cNvSpPr>
          <p:nvPr>
            <p:ph type="title"/>
          </p:nvPr>
        </p:nvSpPr>
        <p:spPr>
          <a:xfrm>
            <a:off x="678180" y="882363"/>
            <a:ext cx="7991475" cy="461665"/>
          </a:xfrm>
          <a:prstGeom prst="rect">
            <a:avLst/>
          </a:prstGeom>
        </p:spPr>
        <p:txBody>
          <a:bodyPr wrap="square">
            <a:spAutoFit/>
          </a:bodyPr>
          <a:lstStyle/>
          <a:p>
            <a:pPr algn="ctr"/>
            <a:r>
              <a:rPr lang="zh-CN" altLang="en-US" sz="2400" dirty="0" smtClean="0">
                <a:solidFill>
                  <a:srgbClr val="2E9238"/>
                </a:solidFill>
                <a:latin typeface="Arial" panose="020B0604020202020204" pitchFamily="34" charset="0"/>
                <a:cs typeface="Arial" panose="020B0604020202020204" pitchFamily="34" charset="0"/>
              </a:rPr>
              <a:t>文本征求意见稿  </a:t>
            </a:r>
            <a:r>
              <a:rPr lang="en-US" altLang="zh-CN" sz="2400" dirty="0" smtClean="0">
                <a:solidFill>
                  <a:srgbClr val="2E9238"/>
                </a:solidFill>
                <a:latin typeface="Arial" panose="020B0604020202020204" pitchFamily="34" charset="0"/>
                <a:cs typeface="Arial" panose="020B0604020202020204" pitchFamily="34" charset="0"/>
              </a:rPr>
              <a:t>http</a:t>
            </a:r>
            <a:r>
              <a:rPr lang="en-US" altLang="zh-CN" sz="2400" dirty="0">
                <a:solidFill>
                  <a:srgbClr val="2E9238"/>
                </a:solidFill>
                <a:latin typeface="Arial" panose="020B0604020202020204" pitchFamily="34" charset="0"/>
                <a:cs typeface="Arial" panose="020B0604020202020204" pitchFamily="34" charset="0"/>
              </a:rPr>
              <a:t>://cepc.ihep.ac.cn</a:t>
            </a:r>
          </a:p>
        </p:txBody>
      </p:sp>
    </p:spTree>
    <p:extLst>
      <p:ext uri="{BB962C8B-B14F-4D97-AF65-F5344CB8AC3E}">
        <p14:creationId xmlns="" xmlns:p14="http://schemas.microsoft.com/office/powerpoint/2010/main" val="156364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Grp="1"/>
          </p:cNvSpPr>
          <p:nvPr>
            <p:ph type="title" idx="4294967295"/>
          </p:nvPr>
        </p:nvSpPr>
        <p:spPr>
          <a:xfrm>
            <a:off x="424800" y="525655"/>
            <a:ext cx="8228766" cy="1145004"/>
          </a:xfrm>
        </p:spPr>
        <p:txBody>
          <a:bodyPr/>
          <a:lstStyle/>
          <a:p>
            <a:pPr lvl="0">
              <a:buNone/>
            </a:pPr>
            <a:r>
              <a:rPr lang="zh-CN" altLang="en-US" sz="2500" b="1" dirty="0" smtClean="0">
                <a:solidFill>
                  <a:srgbClr val="0000FF"/>
                </a:solidFill>
              </a:rPr>
              <a:t>国家</a:t>
            </a:r>
            <a:r>
              <a:rPr lang="zh-CN" altLang="en-US" sz="2500" b="1" dirty="0">
                <a:solidFill>
                  <a:srgbClr val="0000FF"/>
                </a:solidFill>
              </a:rPr>
              <a:t>需求</a:t>
            </a:r>
            <a:r>
              <a:rPr lang="zh-CN" altLang="en-US" sz="2500" b="1" dirty="0" smtClean="0">
                <a:solidFill>
                  <a:srgbClr val="0000FF"/>
                </a:solidFill>
              </a:rPr>
              <a:t>、国内外发展态势、比较</a:t>
            </a:r>
            <a:endParaRPr lang="zh-CN" altLang="en-US" sz="2500" b="1" dirty="0">
              <a:solidFill>
                <a:srgbClr val="0000FF"/>
              </a:solidFill>
            </a:endParaRPr>
          </a:p>
        </p:txBody>
      </p:sp>
      <p:sp>
        <p:nvSpPr>
          <p:cNvPr id="3" name="文本占位符 2"/>
          <p:cNvSpPr txBox="1">
            <a:spLocks noGrp="1"/>
          </p:cNvSpPr>
          <p:nvPr>
            <p:ph type="body" idx="4294967295"/>
          </p:nvPr>
        </p:nvSpPr>
        <p:spPr>
          <a:xfrm>
            <a:off x="148320" y="1424309"/>
            <a:ext cx="8583725" cy="5253672"/>
          </a:xfrm>
        </p:spPr>
        <p:txBody>
          <a:bodyPr/>
          <a:lstStyle/>
          <a:p>
            <a:pPr lvl="0"/>
            <a:r>
              <a:rPr lang="en-US" sz="1600" dirty="0"/>
              <a:t>CEPC</a:t>
            </a:r>
            <a:r>
              <a:rPr lang="zh-CN" altLang="en-US" sz="1600" dirty="0"/>
              <a:t>项目是高能物理学科前沿，结合</a:t>
            </a:r>
            <a:r>
              <a:rPr lang="zh-CN" altLang="en-US" sz="1600" b="1" dirty="0">
                <a:solidFill>
                  <a:srgbClr val="7030A0"/>
                </a:solidFill>
              </a:rPr>
              <a:t>国家需求</a:t>
            </a:r>
            <a:r>
              <a:rPr lang="zh-CN" altLang="en-US" sz="1600" dirty="0"/>
              <a:t>，可达到下述战略目标：</a:t>
            </a:r>
          </a:p>
          <a:p>
            <a:pPr lvl="1" hangingPunct="0"/>
            <a:r>
              <a:rPr lang="zh-CN" altLang="en-US" sz="1600" dirty="0"/>
              <a:t>大大加强中国的高能物理研究，使中国在这一领域占据世界领导位置</a:t>
            </a:r>
          </a:p>
          <a:p>
            <a:pPr lvl="1" hangingPunct="0"/>
            <a:r>
              <a:rPr lang="zh-CN" altLang="en-US" sz="1600" dirty="0"/>
              <a:t>产生一批极其重要的物理观测结果</a:t>
            </a:r>
          </a:p>
          <a:p>
            <a:pPr lvl="1" hangingPunct="0"/>
            <a:r>
              <a:rPr lang="zh-CN" altLang="en-US" sz="1600" dirty="0"/>
              <a:t>激励相关关键技术的研究（包括超导、微波、低温、抗辐射、真空、电子、精密机械、大规模数据处理等关键技术），配合我国产业升级，</a:t>
            </a:r>
            <a:r>
              <a:rPr lang="en-US" sz="1600" dirty="0"/>
              <a:t>CEPC</a:t>
            </a:r>
            <a:r>
              <a:rPr lang="zh-CN" altLang="en-US" sz="1600" dirty="0"/>
              <a:t>可有效推动高新科技企业的发展，同时培养大批技术</a:t>
            </a:r>
            <a:r>
              <a:rPr lang="zh-CN" altLang="en-US" sz="1600" dirty="0" smtClean="0"/>
              <a:t>人才</a:t>
            </a:r>
            <a:r>
              <a:rPr lang="en-US" altLang="zh-CN" sz="1600" dirty="0" smtClean="0"/>
              <a:t>.</a:t>
            </a:r>
            <a:endParaRPr lang="zh-CN" altLang="en-US" sz="1600" dirty="0"/>
          </a:p>
          <a:p>
            <a:pPr lvl="0"/>
            <a:r>
              <a:rPr lang="zh-CN" altLang="en-US" sz="1600" b="1" dirty="0">
                <a:solidFill>
                  <a:srgbClr val="7030A0"/>
                </a:solidFill>
              </a:rPr>
              <a:t>发展态势：</a:t>
            </a:r>
          </a:p>
          <a:p>
            <a:pPr lvl="1" hangingPunct="0"/>
            <a:r>
              <a:rPr lang="zh-CN" altLang="en-US" sz="1600" dirty="0"/>
              <a:t>以正负电子对撞机为基础的</a:t>
            </a:r>
            <a:r>
              <a:rPr lang="en-US" sz="1600" dirty="0"/>
              <a:t>Higgs</a:t>
            </a:r>
            <a:r>
              <a:rPr lang="zh-CN" altLang="en-US" sz="1600" dirty="0"/>
              <a:t>粒子工厂、</a:t>
            </a:r>
            <a:r>
              <a:rPr lang="en-US" sz="1600" dirty="0"/>
              <a:t>Z</a:t>
            </a:r>
            <a:r>
              <a:rPr lang="zh-CN" altLang="en-US" sz="1600" dirty="0"/>
              <a:t>工厂被广泛认为是高能物理未来发展的必由之路。除</a:t>
            </a:r>
            <a:r>
              <a:rPr lang="en-US" sz="1600" dirty="0"/>
              <a:t>CEPC</a:t>
            </a:r>
            <a:r>
              <a:rPr lang="zh-CN" altLang="en-US" sz="1600" dirty="0"/>
              <a:t>外</a:t>
            </a:r>
            <a:r>
              <a:rPr lang="zh-CN" altLang="en-US" sz="1600" dirty="0" smtClean="0"/>
              <a:t>，国际上目前</a:t>
            </a:r>
            <a:r>
              <a:rPr lang="zh-CN" altLang="en-US" sz="1600" dirty="0"/>
              <a:t>有若干项目倡议</a:t>
            </a:r>
          </a:p>
          <a:p>
            <a:pPr lvl="2" hangingPunct="0"/>
            <a:r>
              <a:rPr lang="en-US" sz="1600" dirty="0"/>
              <a:t>ILC</a:t>
            </a:r>
            <a:r>
              <a:rPr lang="zh-CN" altLang="en-US" sz="1600" dirty="0"/>
              <a:t>：由国际未来加速器委员会倡议</a:t>
            </a:r>
            <a:r>
              <a:rPr lang="zh-CN" altLang="en-US" sz="1600" dirty="0" smtClean="0"/>
              <a:t>，由</a:t>
            </a:r>
            <a:r>
              <a:rPr lang="zh-CN" altLang="zh-CN" sz="1600" dirty="0" smtClean="0"/>
              <a:t>日本</a:t>
            </a:r>
            <a:r>
              <a:rPr lang="zh-CN" altLang="en-US" sz="1600" dirty="0" smtClean="0"/>
              <a:t>承建</a:t>
            </a:r>
            <a:r>
              <a:rPr lang="en-US" sz="1600" dirty="0"/>
              <a:t>				</a:t>
            </a:r>
            <a:endParaRPr lang="zh-CN" altLang="en-US" sz="1600" dirty="0"/>
          </a:p>
          <a:p>
            <a:pPr lvl="2" hangingPunct="0">
              <a:spcAft>
                <a:spcPts val="544"/>
              </a:spcAft>
            </a:pPr>
            <a:r>
              <a:rPr lang="en-US" sz="1600" dirty="0" smtClean="0"/>
              <a:t>FCC</a:t>
            </a:r>
            <a:r>
              <a:rPr lang="zh-CN" altLang="en-US" sz="1600" dirty="0" smtClean="0"/>
              <a:t>（</a:t>
            </a:r>
            <a:r>
              <a:rPr lang="en-US" altLang="zh-CN" sz="1600" dirty="0" smtClean="0"/>
              <a:t>pp</a:t>
            </a:r>
            <a:r>
              <a:rPr lang="zh-CN" altLang="en-US" sz="1600" dirty="0" smtClean="0"/>
              <a:t>）：</a:t>
            </a:r>
            <a:r>
              <a:rPr lang="zh-CN" altLang="en-US" sz="1600" dirty="0"/>
              <a:t>由</a:t>
            </a:r>
            <a:r>
              <a:rPr lang="en-US" sz="1600" dirty="0"/>
              <a:t>CERN</a:t>
            </a:r>
            <a:r>
              <a:rPr lang="zh-CN" altLang="en-US" sz="1600" dirty="0"/>
              <a:t>倡议</a:t>
            </a:r>
          </a:p>
          <a:p>
            <a:pPr lvl="2" hangingPunct="0">
              <a:spcAft>
                <a:spcPts val="544"/>
              </a:spcAft>
            </a:pPr>
            <a:r>
              <a:rPr lang="en-US" sz="1600" dirty="0" smtClean="0"/>
              <a:t>CLIC</a:t>
            </a:r>
            <a:r>
              <a:rPr lang="zh-CN" altLang="en-US" sz="1600" dirty="0" smtClean="0"/>
              <a:t>（</a:t>
            </a:r>
            <a:r>
              <a:rPr lang="en-US" altLang="zh-CN" sz="1600" dirty="0" err="1" smtClean="0"/>
              <a:t>ee</a:t>
            </a:r>
            <a:r>
              <a:rPr lang="zh-CN" altLang="en-US" sz="1600" dirty="0" smtClean="0"/>
              <a:t>）：</a:t>
            </a:r>
            <a:r>
              <a:rPr lang="zh-CN" altLang="en-US" sz="1600" dirty="0"/>
              <a:t>由</a:t>
            </a:r>
            <a:r>
              <a:rPr lang="en-US" sz="1600" dirty="0"/>
              <a:t>CERN</a:t>
            </a:r>
            <a:r>
              <a:rPr lang="zh-CN" altLang="en-US" sz="1600" dirty="0"/>
              <a:t>倡议</a:t>
            </a:r>
          </a:p>
          <a:p>
            <a:pPr lvl="1" hangingPunct="0"/>
            <a:r>
              <a:rPr lang="zh-CN" altLang="en-US" sz="1600" dirty="0"/>
              <a:t>上述项目间存在广泛的合作，同时也存在相当的竞争</a:t>
            </a:r>
          </a:p>
          <a:p>
            <a:pPr lvl="2" hangingPunct="0"/>
            <a:r>
              <a:rPr lang="zh-CN" altLang="en-US" sz="1600" dirty="0"/>
              <a:t>对比</a:t>
            </a:r>
            <a:r>
              <a:rPr lang="en-US" sz="1600" dirty="0"/>
              <a:t>FCC</a:t>
            </a:r>
            <a:r>
              <a:rPr lang="zh-CN" altLang="en-US" sz="1600" dirty="0"/>
              <a:t>和</a:t>
            </a:r>
            <a:r>
              <a:rPr lang="en-US" sz="1600" dirty="0"/>
              <a:t>CLIC</a:t>
            </a:r>
            <a:r>
              <a:rPr lang="zh-CN" altLang="en-US" sz="1600" dirty="0"/>
              <a:t>，</a:t>
            </a:r>
            <a:r>
              <a:rPr lang="en-US" sz="1600" dirty="0"/>
              <a:t>CEPC</a:t>
            </a:r>
            <a:r>
              <a:rPr lang="zh-CN" altLang="en-US" sz="1600" dirty="0"/>
              <a:t>在时间上有优势</a:t>
            </a:r>
          </a:p>
          <a:p>
            <a:pPr lvl="2" hangingPunct="0"/>
            <a:r>
              <a:rPr lang="zh-CN" altLang="en-US" sz="1600" dirty="0"/>
              <a:t>对比</a:t>
            </a:r>
            <a:r>
              <a:rPr lang="en-US" sz="1600" dirty="0"/>
              <a:t>ILC</a:t>
            </a:r>
            <a:r>
              <a:rPr lang="zh-CN" altLang="en-US" sz="1600" dirty="0"/>
              <a:t>，</a:t>
            </a:r>
            <a:r>
              <a:rPr lang="en-US" sz="1600" dirty="0"/>
              <a:t>CEPC</a:t>
            </a:r>
            <a:r>
              <a:rPr lang="zh-CN" altLang="en-US" sz="1600" dirty="0"/>
              <a:t>在物理潜力上拥有明显优势</a:t>
            </a:r>
          </a:p>
        </p:txBody>
      </p:sp>
      <p:pic>
        <p:nvPicPr>
          <p:cNvPr id="4" name="图片 3"/>
          <p:cNvPicPr>
            <a:picLocks noChangeAspect="1"/>
          </p:cNvPicPr>
          <p:nvPr/>
        </p:nvPicPr>
        <p:blipFill>
          <a:blip r:embed="rId3" cstate="print">
            <a:alphaModFix/>
            <a:lum/>
          </a:blip>
          <a:srcRect/>
          <a:stretch>
            <a:fillRect/>
          </a:stretch>
        </p:blipFill>
        <p:spPr>
          <a:xfrm>
            <a:off x="5816159" y="4258527"/>
            <a:ext cx="3036928" cy="2156770"/>
          </a:xfrm>
          <a:prstGeom prst="rect">
            <a:avLst/>
          </a:prstGeom>
          <a:noFill/>
          <a:ln>
            <a:noFill/>
          </a:ln>
        </p:spPr>
      </p:pic>
      <p:sp>
        <p:nvSpPr>
          <p:cNvPr id="5" name="TextBox 4"/>
          <p:cNvSpPr txBox="1"/>
          <p:nvPr/>
        </p:nvSpPr>
        <p:spPr>
          <a:xfrm>
            <a:off x="6251580" y="4327654"/>
            <a:ext cx="2779379" cy="314588"/>
          </a:xfrm>
          <a:prstGeom prst="rect">
            <a:avLst/>
          </a:prstGeom>
          <a:noFill/>
        </p:spPr>
        <p:txBody>
          <a:bodyPr wrap="none" lIns="82945" tIns="41473" rIns="82945" bIns="41473" rtlCol="0">
            <a:spAutoFit/>
          </a:bodyPr>
          <a:lstStyle/>
          <a:p>
            <a:r>
              <a:rPr lang="en-US" altLang="zh-CN" sz="1500" b="1" dirty="0" smtClean="0">
                <a:solidFill>
                  <a:srgbClr val="0070C0"/>
                </a:solidFill>
              </a:rPr>
              <a:t>CEPC</a:t>
            </a:r>
            <a:r>
              <a:rPr lang="zh-CN" altLang="en-US" sz="1500" b="1" dirty="0" smtClean="0">
                <a:solidFill>
                  <a:srgbClr val="0070C0"/>
                </a:solidFill>
              </a:rPr>
              <a:t>性能在</a:t>
            </a:r>
            <a:r>
              <a:rPr lang="en-US" altLang="zh-CN" sz="1500" b="1" dirty="0" smtClean="0">
                <a:solidFill>
                  <a:srgbClr val="0070C0"/>
                </a:solidFill>
              </a:rPr>
              <a:t>H,Z,W</a:t>
            </a:r>
            <a:r>
              <a:rPr lang="zh-CN" altLang="en-US" sz="1500" b="1" dirty="0" smtClean="0">
                <a:solidFill>
                  <a:srgbClr val="0070C0"/>
                </a:solidFill>
              </a:rPr>
              <a:t>能区优势巨大</a:t>
            </a:r>
            <a:endParaRPr lang="zh-CN" altLang="en-US" sz="1500" b="1" dirty="0">
              <a:solidFill>
                <a:srgbClr val="0070C0"/>
              </a:solidFill>
            </a:endParaRPr>
          </a:p>
        </p:txBody>
      </p:sp>
      <p:sp>
        <p:nvSpPr>
          <p:cNvPr id="6" name="TextBox 5"/>
          <p:cNvSpPr txBox="1"/>
          <p:nvPr/>
        </p:nvSpPr>
        <p:spPr>
          <a:xfrm>
            <a:off x="5055840" y="5779327"/>
            <a:ext cx="1199844" cy="437699"/>
          </a:xfrm>
          <a:prstGeom prst="rect">
            <a:avLst/>
          </a:prstGeom>
          <a:noFill/>
        </p:spPr>
        <p:txBody>
          <a:bodyPr wrap="none" lIns="82945" tIns="41473" rIns="82945" bIns="41473" rtlCol="0">
            <a:spAutoFit/>
          </a:bodyPr>
          <a:lstStyle/>
          <a:p>
            <a:r>
              <a:rPr lang="en-US" altLang="zh-CN" sz="1100" b="1" dirty="0" smtClean="0">
                <a:solidFill>
                  <a:srgbClr val="C00000"/>
                </a:solidFill>
              </a:rPr>
              <a:t>CERN</a:t>
            </a:r>
            <a:r>
              <a:rPr lang="zh-CN" altLang="en-US" sz="1100" b="1" dirty="0" smtClean="0">
                <a:solidFill>
                  <a:srgbClr val="C00000"/>
                </a:solidFill>
              </a:rPr>
              <a:t>的</a:t>
            </a:r>
            <a:r>
              <a:rPr lang="en-US" altLang="zh-CN" sz="1100" b="1" dirty="0" smtClean="0">
                <a:solidFill>
                  <a:srgbClr val="C00000"/>
                </a:solidFill>
              </a:rPr>
              <a:t>LHC</a:t>
            </a:r>
          </a:p>
          <a:p>
            <a:r>
              <a:rPr lang="zh-CN" altLang="en-US" sz="1100" b="1" dirty="0" smtClean="0">
                <a:solidFill>
                  <a:srgbClr val="C00000"/>
                </a:solidFill>
              </a:rPr>
              <a:t>要运行至</a:t>
            </a:r>
            <a:r>
              <a:rPr lang="en-US" altLang="zh-CN" sz="1100" b="1" dirty="0" smtClean="0">
                <a:solidFill>
                  <a:srgbClr val="C00000"/>
                </a:solidFill>
              </a:rPr>
              <a:t>2037</a:t>
            </a:r>
            <a:r>
              <a:rPr lang="zh-CN" altLang="en-US" sz="1100" b="1" dirty="0" smtClean="0">
                <a:solidFill>
                  <a:srgbClr val="C00000"/>
                </a:solidFill>
              </a:rPr>
              <a:t>年</a:t>
            </a:r>
            <a:endParaRPr lang="zh-CN" altLang="en-US" sz="1100" b="1" dirty="0">
              <a:solidFill>
                <a:srgbClr val="C00000"/>
              </a:solidFill>
            </a:endParaRPr>
          </a:p>
        </p:txBody>
      </p:sp>
      <p:sp>
        <p:nvSpPr>
          <p:cNvPr id="7" name="标题 1"/>
          <p:cNvSpPr txBox="1">
            <a:spLocks/>
          </p:cNvSpPr>
          <p:nvPr/>
        </p:nvSpPr>
        <p:spPr>
          <a:xfrm>
            <a:off x="0" y="1"/>
            <a:ext cx="9144000" cy="1145004"/>
          </a:xfrm>
          <a:prstGeom prst="rect">
            <a:avLst/>
          </a:prstGeom>
          <a:noFill/>
          <a:ln>
            <a:noFill/>
          </a:ln>
        </p:spPr>
        <p:txBody>
          <a:bodyPr vert="horz" wrap="square" lIns="0" tIns="0" rIns="0" bIns="0" anchor="ctr" anchorCtr="1" compatLnSpc="1"/>
          <a:lstStyle/>
          <a:p>
            <a:pPr algn="ctr" defTabSz="829452" hangingPunct="0">
              <a:buSzPct val="45000"/>
              <a:defRPr/>
            </a:pPr>
            <a:r>
              <a:rPr lang="zh-CN" altLang="en-US" sz="3300" b="1" dirty="0" smtClean="0">
                <a:solidFill>
                  <a:srgbClr val="0000CC"/>
                </a:solidFill>
                <a:latin typeface="Arial" pitchFamily="18"/>
                <a:ea typeface="SimSun" pitchFamily="2"/>
              </a:rPr>
              <a:t>高能环形正负电子对撞机（</a:t>
            </a:r>
            <a:r>
              <a:rPr lang="en-US" altLang="zh-CN" sz="3300" b="1" dirty="0" smtClean="0">
                <a:solidFill>
                  <a:srgbClr val="0000CC"/>
                </a:solidFill>
                <a:latin typeface="Arial" pitchFamily="18"/>
                <a:ea typeface="SimSun" pitchFamily="2"/>
              </a:rPr>
              <a:t>CEPC</a:t>
            </a:r>
            <a:r>
              <a:rPr lang="zh-CN" altLang="en-US" sz="3300" b="1" dirty="0" smtClean="0">
                <a:solidFill>
                  <a:srgbClr val="0000CC"/>
                </a:solidFill>
                <a:latin typeface="Arial" pitchFamily="18"/>
                <a:ea typeface="SimSun" pitchFamily="2"/>
              </a:rPr>
              <a:t>）</a:t>
            </a:r>
            <a:endParaRPr lang="zh-CN" altLang="en-US" sz="3300" b="1" dirty="0" smtClean="0">
              <a:solidFill>
                <a:srgbClr val="C00000"/>
              </a:solidFill>
              <a:latin typeface="Arial" pitchFamily="18"/>
              <a:ea typeface="SimSun" pitchFamily="2"/>
            </a:endParaRPr>
          </a:p>
        </p:txBody>
      </p:sp>
      <p:sp>
        <p:nvSpPr>
          <p:cNvPr id="8" name="灯片编号占位符 7"/>
          <p:cNvSpPr>
            <a:spLocks noGrp="1"/>
          </p:cNvSpPr>
          <p:nvPr>
            <p:ph type="sldNum" sz="quarter" idx="12"/>
          </p:nvPr>
        </p:nvSpPr>
        <p:spPr/>
        <p:txBody>
          <a:bodyPr/>
          <a:lstStyle/>
          <a:p>
            <a:fld id="{0A5276BE-B8C4-4399-BEE9-C19C59FEDAF5}" type="slidenum">
              <a:rPr lang="en-US" smtClean="0"/>
              <a:pPr/>
              <a:t>14</a:t>
            </a:fld>
            <a:endParaRPr lang="en-US" dirty="0"/>
          </a:p>
        </p:txBody>
      </p:sp>
      <p:sp>
        <p:nvSpPr>
          <p:cNvPr id="10" name="TextBox 9"/>
          <p:cNvSpPr txBox="1"/>
          <p:nvPr/>
        </p:nvSpPr>
        <p:spPr>
          <a:xfrm>
            <a:off x="6248400" y="4724400"/>
            <a:ext cx="292068" cy="369332"/>
          </a:xfrm>
          <a:prstGeom prst="rect">
            <a:avLst/>
          </a:prstGeom>
          <a:noFill/>
        </p:spPr>
        <p:txBody>
          <a:bodyPr wrap="none" rtlCol="0">
            <a:spAutoFit/>
          </a:bodyPr>
          <a:lstStyle/>
          <a:p>
            <a:r>
              <a:rPr lang="en-US" altLang="zh-CN" dirty="0" smtClean="0">
                <a:solidFill>
                  <a:srgbClr val="0000FF"/>
                </a:solidFill>
              </a:rPr>
              <a:t>Z</a:t>
            </a:r>
            <a:endParaRPr lang="zh-CN" altLang="en-US" dirty="0">
              <a:solidFill>
                <a:srgbClr val="0000FF"/>
              </a:solidFill>
            </a:endParaRPr>
          </a:p>
        </p:txBody>
      </p:sp>
      <p:sp>
        <p:nvSpPr>
          <p:cNvPr id="11" name="TextBox 10"/>
          <p:cNvSpPr txBox="1"/>
          <p:nvPr/>
        </p:nvSpPr>
        <p:spPr>
          <a:xfrm>
            <a:off x="6781800" y="4724400"/>
            <a:ext cx="389850" cy="369332"/>
          </a:xfrm>
          <a:prstGeom prst="rect">
            <a:avLst/>
          </a:prstGeom>
          <a:noFill/>
        </p:spPr>
        <p:txBody>
          <a:bodyPr wrap="none" rtlCol="0">
            <a:spAutoFit/>
          </a:bodyPr>
          <a:lstStyle/>
          <a:p>
            <a:r>
              <a:rPr lang="en-US" altLang="zh-CN" dirty="0" smtClean="0">
                <a:solidFill>
                  <a:srgbClr val="0000FF"/>
                </a:solidFill>
              </a:rPr>
              <a:t>W</a:t>
            </a:r>
            <a:endParaRPr lang="zh-CN" altLang="en-US" dirty="0">
              <a:solidFill>
                <a:srgbClr val="0000FF"/>
              </a:solidFill>
            </a:endParaRPr>
          </a:p>
        </p:txBody>
      </p:sp>
      <p:sp>
        <p:nvSpPr>
          <p:cNvPr id="12" name="TextBox 11"/>
          <p:cNvSpPr txBox="1"/>
          <p:nvPr/>
        </p:nvSpPr>
        <p:spPr>
          <a:xfrm>
            <a:off x="7239000" y="5257800"/>
            <a:ext cx="328936" cy="369332"/>
          </a:xfrm>
          <a:prstGeom prst="rect">
            <a:avLst/>
          </a:prstGeom>
          <a:noFill/>
        </p:spPr>
        <p:txBody>
          <a:bodyPr wrap="none" rtlCol="0">
            <a:spAutoFit/>
          </a:bodyPr>
          <a:lstStyle/>
          <a:p>
            <a:r>
              <a:rPr lang="en-US" altLang="zh-CN" dirty="0">
                <a:solidFill>
                  <a:srgbClr val="0000FF"/>
                </a:solidFill>
              </a:rPr>
              <a:t>H</a:t>
            </a:r>
            <a:endParaRPr lang="zh-CN" altLang="en-US" dirty="0">
              <a:solidFill>
                <a:srgbClr val="0000FF"/>
              </a:solidFill>
            </a:endParaRPr>
          </a:p>
        </p:txBody>
      </p:sp>
      <p:sp>
        <p:nvSpPr>
          <p:cNvPr id="13" name="矩形 12"/>
          <p:cNvSpPr/>
          <p:nvPr/>
        </p:nvSpPr>
        <p:spPr>
          <a:xfrm>
            <a:off x="304800" y="5867400"/>
            <a:ext cx="4800600" cy="784830"/>
          </a:xfrm>
          <a:prstGeom prst="rect">
            <a:avLst/>
          </a:prstGeom>
          <a:solidFill>
            <a:srgbClr val="FFFF00"/>
          </a:solidFill>
        </p:spPr>
        <p:txBody>
          <a:bodyPr wrap="square">
            <a:spAutoFit/>
          </a:bodyPr>
          <a:lstStyle/>
          <a:p>
            <a:pPr marL="457200" indent="-457200">
              <a:spcBef>
                <a:spcPts val="600"/>
              </a:spcBef>
            </a:pPr>
            <a:r>
              <a:rPr lang="en-US" altLang="zh-CN" sz="2000" b="1" dirty="0" smtClean="0">
                <a:solidFill>
                  <a:srgbClr val="7030A0"/>
                </a:solidFill>
              </a:rPr>
              <a:t>CEPC</a:t>
            </a:r>
            <a:r>
              <a:rPr lang="zh-CN" altLang="zh-CN" sz="2000" b="1" dirty="0" smtClean="0">
                <a:solidFill>
                  <a:srgbClr val="7030A0"/>
                </a:solidFill>
              </a:rPr>
              <a:t>技术成熟</a:t>
            </a:r>
            <a:r>
              <a:rPr lang="en-US" altLang="zh-CN" sz="2000" b="1" dirty="0" smtClean="0">
                <a:solidFill>
                  <a:srgbClr val="7030A0"/>
                </a:solidFill>
              </a:rPr>
              <a:t>,</a:t>
            </a:r>
            <a:r>
              <a:rPr lang="zh-CN" altLang="zh-CN" sz="2000" b="1" dirty="0" smtClean="0">
                <a:solidFill>
                  <a:srgbClr val="7030A0"/>
                </a:solidFill>
              </a:rPr>
              <a:t>有</a:t>
            </a:r>
            <a:r>
              <a:rPr lang="en-US" altLang="zh-CN" sz="2000" b="1" dirty="0" smtClean="0">
                <a:solidFill>
                  <a:srgbClr val="7030A0"/>
                </a:solidFill>
              </a:rPr>
              <a:t>Z</a:t>
            </a:r>
            <a:r>
              <a:rPr lang="zh-CN" altLang="en-US" sz="2000" b="1" dirty="0" smtClean="0">
                <a:solidFill>
                  <a:srgbClr val="7030A0"/>
                </a:solidFill>
              </a:rPr>
              <a:t>能区</a:t>
            </a:r>
            <a:r>
              <a:rPr lang="en-US" altLang="zh-CN" sz="2000" b="1" dirty="0" smtClean="0">
                <a:solidFill>
                  <a:srgbClr val="7030A0"/>
                </a:solidFill>
              </a:rPr>
              <a:t>,</a:t>
            </a:r>
            <a:r>
              <a:rPr lang="zh-CN" altLang="zh-CN" sz="2000" b="1" dirty="0" smtClean="0">
                <a:solidFill>
                  <a:srgbClr val="7030A0"/>
                </a:solidFill>
              </a:rPr>
              <a:t>高能同步辐射</a:t>
            </a:r>
            <a:r>
              <a:rPr lang="en-US" altLang="zh-CN" sz="2000" b="1" dirty="0" smtClean="0">
                <a:solidFill>
                  <a:srgbClr val="7030A0"/>
                </a:solidFill>
              </a:rPr>
              <a:t>,</a:t>
            </a:r>
            <a:r>
              <a:rPr lang="zh-CN" altLang="en-US" sz="2000" b="1" dirty="0" smtClean="0">
                <a:solidFill>
                  <a:srgbClr val="7030A0"/>
                </a:solidFill>
              </a:rPr>
              <a:t>高</a:t>
            </a:r>
            <a:endParaRPr lang="en-US" altLang="zh-CN" sz="2000" b="1" dirty="0" smtClean="0">
              <a:solidFill>
                <a:srgbClr val="7030A0"/>
              </a:solidFill>
            </a:endParaRPr>
          </a:p>
          <a:p>
            <a:pPr marL="457200" indent="-457200">
              <a:spcBef>
                <a:spcPts val="600"/>
              </a:spcBef>
            </a:pPr>
            <a:r>
              <a:rPr lang="zh-CN" altLang="en-US" sz="2000" b="1" dirty="0" smtClean="0">
                <a:solidFill>
                  <a:srgbClr val="7030A0"/>
                </a:solidFill>
              </a:rPr>
              <a:t>能</a:t>
            </a:r>
            <a:r>
              <a:rPr lang="en-US" altLang="zh-CN" sz="2000" b="1" dirty="0" smtClean="0">
                <a:solidFill>
                  <a:srgbClr val="7030A0"/>
                </a:solidFill>
              </a:rPr>
              <a:t>pp </a:t>
            </a:r>
            <a:r>
              <a:rPr lang="zh-CN" altLang="en-US" sz="2000" b="1" dirty="0" smtClean="0">
                <a:solidFill>
                  <a:srgbClr val="7030A0"/>
                </a:solidFill>
              </a:rPr>
              <a:t>升级</a:t>
            </a:r>
            <a:r>
              <a:rPr lang="zh-CN" altLang="zh-CN" sz="2000" b="1" dirty="0" smtClean="0">
                <a:solidFill>
                  <a:srgbClr val="7030A0"/>
                </a:solidFill>
              </a:rPr>
              <a:t>，</a:t>
            </a:r>
            <a:r>
              <a:rPr lang="zh-CN" altLang="en-US" sz="2000" b="1" dirty="0" smtClean="0">
                <a:solidFill>
                  <a:srgbClr val="7030A0"/>
                </a:solidFill>
              </a:rPr>
              <a:t>“</a:t>
            </a:r>
            <a:r>
              <a:rPr lang="zh-CN" altLang="en-US" sz="2000" b="1" dirty="0" smtClean="0">
                <a:solidFill>
                  <a:srgbClr val="FF0000"/>
                </a:solidFill>
              </a:rPr>
              <a:t>时间</a:t>
            </a:r>
            <a:r>
              <a:rPr lang="en-US" altLang="zh-CN" sz="2000" b="1" dirty="0" smtClean="0">
                <a:solidFill>
                  <a:srgbClr val="FF0000"/>
                </a:solidFill>
              </a:rPr>
              <a:t>-</a:t>
            </a:r>
            <a:r>
              <a:rPr lang="zh-CN" altLang="en-US" sz="2000" b="1" dirty="0" smtClean="0">
                <a:solidFill>
                  <a:srgbClr val="FF0000"/>
                </a:solidFill>
              </a:rPr>
              <a:t>亮度</a:t>
            </a:r>
            <a:r>
              <a:rPr lang="en-US" altLang="zh-CN" sz="2000" b="1" dirty="0" smtClean="0">
                <a:solidFill>
                  <a:srgbClr val="FF0000"/>
                </a:solidFill>
              </a:rPr>
              <a:t>-</a:t>
            </a:r>
            <a:r>
              <a:rPr lang="zh-CN" altLang="en-US" sz="2000" b="1" dirty="0" smtClean="0">
                <a:solidFill>
                  <a:srgbClr val="FF0000"/>
                </a:solidFill>
              </a:rPr>
              <a:t>升级优势</a:t>
            </a:r>
            <a:r>
              <a:rPr lang="zh-CN" altLang="en-US" sz="2000" b="1" dirty="0" smtClean="0">
                <a:solidFill>
                  <a:srgbClr val="7030A0"/>
                </a:solidFill>
              </a:rPr>
              <a:t>”</a:t>
            </a:r>
            <a:r>
              <a:rPr lang="zh-CN" altLang="en-US" sz="2000" b="1" dirty="0" smtClean="0">
                <a:solidFill>
                  <a:srgbClr val="FF0000"/>
                </a:solidFill>
              </a:rPr>
              <a:t>  </a:t>
            </a:r>
            <a:r>
              <a:rPr lang="en-US" altLang="zh-CN" sz="2000" b="1" dirty="0" smtClean="0">
                <a:solidFill>
                  <a:srgbClr val="7030A0"/>
                </a:solidFill>
              </a:rPr>
              <a:t> </a:t>
            </a:r>
          </a:p>
        </p:txBody>
      </p:sp>
      <p:sp>
        <p:nvSpPr>
          <p:cNvPr id="14" name="TextBox 13"/>
          <p:cNvSpPr txBox="1"/>
          <p:nvPr/>
        </p:nvSpPr>
        <p:spPr>
          <a:xfrm>
            <a:off x="0" y="1295400"/>
            <a:ext cx="9144000" cy="5632311"/>
          </a:xfrm>
          <a:prstGeom prst="rect">
            <a:avLst/>
          </a:prstGeom>
          <a:solidFill>
            <a:srgbClr val="FFC000"/>
          </a:solidFill>
        </p:spPr>
        <p:txBody>
          <a:bodyPr wrap="square" rtlCol="0">
            <a:spAutoFit/>
          </a:bodyPr>
          <a:lstStyle/>
          <a:p>
            <a:pPr>
              <a:buFont typeface="Wingdings" pitchFamily="2" charset="2"/>
              <a:buChar char="ü"/>
            </a:pPr>
            <a:r>
              <a:rPr lang="zh-CN" altLang="en-US" sz="2000" b="1" dirty="0" smtClean="0">
                <a:solidFill>
                  <a:srgbClr val="C00000"/>
                </a:solidFill>
              </a:rPr>
              <a:t>国际未来加速器委员会（</a:t>
            </a:r>
            <a:r>
              <a:rPr lang="en-US" altLang="zh-CN" sz="2000" b="1" dirty="0" smtClean="0">
                <a:solidFill>
                  <a:srgbClr val="C00000"/>
                </a:solidFill>
              </a:rPr>
              <a:t>ICFA</a:t>
            </a:r>
            <a:r>
              <a:rPr lang="zh-CN" altLang="en-US" sz="2000" b="1" dirty="0" smtClean="0">
                <a:solidFill>
                  <a:srgbClr val="C00000"/>
                </a:solidFill>
              </a:rPr>
              <a:t>）针对高能环形对撞机的决议：</a:t>
            </a:r>
            <a:endParaRPr lang="en-US" altLang="zh-CN" sz="2000" b="1" dirty="0" smtClean="0">
              <a:solidFill>
                <a:srgbClr val="C00000"/>
              </a:solidFill>
            </a:endParaRPr>
          </a:p>
          <a:p>
            <a:r>
              <a:rPr lang="zh-CN" altLang="en-US" sz="2000" b="1" dirty="0" smtClean="0">
                <a:solidFill>
                  <a:srgbClr val="FF0000"/>
                </a:solidFill>
              </a:rPr>
              <a:t>“</a:t>
            </a:r>
            <a:r>
              <a:rPr lang="en-US" altLang="zh-CN" sz="2000" dirty="0" smtClean="0"/>
              <a:t>ICFA </a:t>
            </a:r>
            <a:r>
              <a:rPr lang="en-US" altLang="zh-CN" sz="2000" dirty="0" smtClean="0"/>
              <a:t>Statement on its Support of the ILC, its Endorsement of the Strategic </a:t>
            </a:r>
            <a:r>
              <a:rPr lang="en-US" altLang="zh-CN" sz="2000" dirty="0" smtClean="0"/>
              <a:t>Plans </a:t>
            </a:r>
            <a:r>
              <a:rPr lang="en-US" altLang="zh-CN" sz="2000" dirty="0" smtClean="0"/>
              <a:t>of Europe, Asia and the United States, and </a:t>
            </a:r>
            <a:r>
              <a:rPr lang="en-US" altLang="zh-CN" sz="2000" b="1" dirty="0" smtClean="0">
                <a:solidFill>
                  <a:srgbClr val="0000FF"/>
                </a:solidFill>
              </a:rPr>
              <a:t>its Encouragement of </a:t>
            </a:r>
            <a:r>
              <a:rPr lang="en-US" altLang="zh-CN" sz="2000" b="1" dirty="0" smtClean="0">
                <a:solidFill>
                  <a:srgbClr val="0000FF"/>
                </a:solidFill>
              </a:rPr>
              <a:t>International </a:t>
            </a:r>
            <a:r>
              <a:rPr lang="en-US" altLang="zh-CN" sz="2000" b="1" dirty="0" smtClean="0">
                <a:solidFill>
                  <a:srgbClr val="0000FF"/>
                </a:solidFill>
              </a:rPr>
              <a:t>Studies of Future Circular Colliders </a:t>
            </a:r>
            <a:r>
              <a:rPr lang="zh-CN" altLang="en-US" sz="2000" b="1" dirty="0" smtClean="0">
                <a:solidFill>
                  <a:srgbClr val="FF0000"/>
                </a:solidFill>
              </a:rPr>
              <a:t>”</a:t>
            </a:r>
            <a:r>
              <a:rPr lang="en-US" altLang="zh-CN" sz="2000" b="1" dirty="0" smtClean="0">
                <a:solidFill>
                  <a:srgbClr val="2E9238"/>
                </a:solidFill>
              </a:rPr>
              <a:t>2014.7.6</a:t>
            </a:r>
          </a:p>
          <a:p>
            <a:endParaRPr lang="en-US" altLang="zh-CN" sz="2000" b="1" dirty="0" smtClean="0">
              <a:solidFill>
                <a:srgbClr val="FF0000"/>
              </a:solidFill>
            </a:endParaRPr>
          </a:p>
          <a:p>
            <a:r>
              <a:rPr lang="zh-CN" altLang="en-US" sz="2000" dirty="0" smtClean="0"/>
              <a:t>在</a:t>
            </a:r>
            <a:r>
              <a:rPr lang="en-US" altLang="zh-CN" sz="2000" dirty="0" smtClean="0"/>
              <a:t>2018.7.8</a:t>
            </a:r>
            <a:r>
              <a:rPr lang="zh-CN" altLang="en-US" sz="2000" dirty="0" smtClean="0"/>
              <a:t>在首尔举行</a:t>
            </a:r>
            <a:r>
              <a:rPr lang="zh-CN" altLang="en-US" sz="2000" dirty="0" smtClean="0"/>
              <a:t>的</a:t>
            </a:r>
            <a:r>
              <a:rPr lang="en-US" altLang="zh-CN" sz="2000" dirty="0" smtClean="0"/>
              <a:t>ICFA</a:t>
            </a:r>
            <a:r>
              <a:rPr lang="zh-CN" altLang="en-US" sz="2000" dirty="0" smtClean="0"/>
              <a:t>会上，</a:t>
            </a:r>
            <a:r>
              <a:rPr lang="zh-CN" altLang="en-US" sz="2000" b="1" dirty="0" smtClean="0">
                <a:solidFill>
                  <a:srgbClr val="0000FF"/>
                </a:solidFill>
              </a:rPr>
              <a:t>大家重申了对</a:t>
            </a:r>
            <a:r>
              <a:rPr lang="en-US" altLang="zh-CN" sz="2000" b="1" dirty="0" smtClean="0">
                <a:solidFill>
                  <a:srgbClr val="0000FF"/>
                </a:solidFill>
              </a:rPr>
              <a:t>CEPC</a:t>
            </a:r>
            <a:r>
              <a:rPr lang="zh-CN" altLang="en-US" sz="2000" b="1" dirty="0" smtClean="0">
                <a:solidFill>
                  <a:srgbClr val="0000FF"/>
                </a:solidFill>
              </a:rPr>
              <a:t>的支持，并将很快发表一个</a:t>
            </a:r>
            <a:r>
              <a:rPr lang="zh-CN" altLang="en-US" sz="2000" b="1" dirty="0" smtClean="0">
                <a:solidFill>
                  <a:srgbClr val="0000FF"/>
                </a:solidFill>
              </a:rPr>
              <a:t>声明。</a:t>
            </a:r>
            <a:endParaRPr lang="en-US" altLang="zh-CN" sz="2000" b="1" dirty="0" smtClean="0">
              <a:solidFill>
                <a:srgbClr val="0000FF"/>
              </a:solidFill>
            </a:endParaRPr>
          </a:p>
          <a:p>
            <a:endParaRPr lang="en-US" altLang="zh-CN" sz="2000" b="1" dirty="0" smtClean="0">
              <a:solidFill>
                <a:srgbClr val="0000FF"/>
              </a:solidFill>
            </a:endParaRPr>
          </a:p>
          <a:p>
            <a:pPr>
              <a:buFont typeface="Wingdings" pitchFamily="2" charset="2"/>
              <a:buChar char="ü"/>
            </a:pPr>
            <a:r>
              <a:rPr lang="en-US" altLang="zh-CN" sz="2000" b="1" dirty="0" err="1" smtClean="0">
                <a:solidFill>
                  <a:srgbClr val="C00000"/>
                </a:solidFill>
              </a:rPr>
              <a:t>AsiaHEP</a:t>
            </a:r>
            <a:r>
              <a:rPr lang="en-US" altLang="zh-CN" sz="2000" b="1" dirty="0" smtClean="0">
                <a:solidFill>
                  <a:srgbClr val="C00000"/>
                </a:solidFill>
              </a:rPr>
              <a:t>/ACFA Statement on ILC + </a:t>
            </a:r>
            <a:r>
              <a:rPr lang="en-US" altLang="zh-CN" sz="2000" b="1" dirty="0" smtClean="0">
                <a:solidFill>
                  <a:srgbClr val="C00000"/>
                </a:solidFill>
              </a:rPr>
              <a:t>CEPC/SPPC </a:t>
            </a:r>
            <a:r>
              <a:rPr lang="zh-CN" altLang="en-US" sz="2000" b="1" dirty="0" smtClean="0">
                <a:solidFill>
                  <a:srgbClr val="C00000"/>
                </a:solidFill>
              </a:rPr>
              <a:t>亚洲高能物理</a:t>
            </a:r>
            <a:r>
              <a:rPr lang="en-US" altLang="zh-CN" sz="2000" b="1" dirty="0" smtClean="0">
                <a:solidFill>
                  <a:srgbClr val="C00000"/>
                </a:solidFill>
              </a:rPr>
              <a:t>-</a:t>
            </a:r>
            <a:r>
              <a:rPr lang="zh-CN" altLang="en-US" sz="2000" b="1" dirty="0" smtClean="0">
                <a:solidFill>
                  <a:srgbClr val="C00000"/>
                </a:solidFill>
              </a:rPr>
              <a:t>加速器委员会：</a:t>
            </a:r>
            <a:endParaRPr lang="en-US" altLang="zh-CN" sz="2000" b="1" dirty="0" smtClean="0">
              <a:solidFill>
                <a:srgbClr val="C00000"/>
              </a:solidFill>
            </a:endParaRPr>
          </a:p>
          <a:p>
            <a:r>
              <a:rPr lang="zh-CN" altLang="en-US" sz="2000" dirty="0" smtClean="0"/>
              <a:t>“</a:t>
            </a:r>
            <a:r>
              <a:rPr lang="en-US" altLang="zh-CN" sz="2000" dirty="0" smtClean="0"/>
              <a:t>… The </a:t>
            </a:r>
            <a:r>
              <a:rPr lang="en-US" altLang="zh-CN" sz="2000" dirty="0" smtClean="0"/>
              <a:t>past </a:t>
            </a:r>
            <a:r>
              <a:rPr lang="en-US" altLang="zh-CN" sz="2000" dirty="0" smtClean="0"/>
              <a:t>few years </a:t>
            </a:r>
            <a:r>
              <a:rPr lang="en-US" altLang="zh-CN" sz="2000" dirty="0" smtClean="0"/>
              <a:t>have seen growing interest in a large radius circular </a:t>
            </a:r>
            <a:r>
              <a:rPr lang="en-US" altLang="zh-CN" sz="2000" dirty="0" smtClean="0"/>
              <a:t>collider, first </a:t>
            </a:r>
            <a:r>
              <a:rPr lang="en-US" altLang="zh-CN" sz="2000" dirty="0" smtClean="0"/>
              <a:t>focused as a “Higgs factory", and ultimately for </a:t>
            </a:r>
            <a:r>
              <a:rPr lang="en-US" altLang="zh-CN" sz="2000" dirty="0" smtClean="0"/>
              <a:t>proton-proton collisions </a:t>
            </a:r>
            <a:r>
              <a:rPr lang="en-US" altLang="zh-CN" sz="2000" dirty="0" smtClean="0"/>
              <a:t>at the high energy frontier. We encourage the effort </a:t>
            </a:r>
            <a:r>
              <a:rPr lang="en-US" altLang="zh-CN" sz="2000" dirty="0" smtClean="0"/>
              <a:t>lead by </a:t>
            </a:r>
            <a:r>
              <a:rPr lang="en-US" altLang="zh-CN" sz="2000" dirty="0" smtClean="0"/>
              <a:t>China in this direction, and look forward to the completion of </a:t>
            </a:r>
            <a:r>
              <a:rPr lang="en-US" altLang="zh-CN" sz="2000" dirty="0" smtClean="0"/>
              <a:t>the technical </a:t>
            </a:r>
            <a:r>
              <a:rPr lang="en-US" altLang="zh-CN" sz="2000" dirty="0" smtClean="0"/>
              <a:t>design in a timely manner</a:t>
            </a:r>
            <a:r>
              <a:rPr lang="en-US" altLang="zh-CN" sz="2000" dirty="0" smtClean="0"/>
              <a:t>. </a:t>
            </a:r>
            <a:r>
              <a:rPr lang="en-US" altLang="zh-CN" sz="2000" b="1" dirty="0" smtClean="0">
                <a:solidFill>
                  <a:srgbClr val="2E9238"/>
                </a:solidFill>
              </a:rPr>
              <a:t>2016.3.10</a:t>
            </a:r>
          </a:p>
          <a:p>
            <a:endParaRPr lang="en-US" altLang="zh-CN" sz="2000" b="1" dirty="0" smtClean="0">
              <a:solidFill>
                <a:srgbClr val="2E9238"/>
              </a:solidFill>
            </a:endParaRPr>
          </a:p>
          <a:p>
            <a:pPr>
              <a:buFont typeface="Wingdings" pitchFamily="2" charset="2"/>
              <a:buChar char="ü"/>
            </a:pPr>
            <a:r>
              <a:rPr lang="zh-CN" altLang="en-US" sz="2000" b="1" dirty="0" smtClean="0">
                <a:solidFill>
                  <a:srgbClr val="7030A0"/>
                </a:solidFill>
              </a:rPr>
              <a:t>来自中国的</a:t>
            </a:r>
            <a:r>
              <a:rPr lang="en-US" altLang="zh-CN" sz="2000" b="1" dirty="0" smtClean="0">
                <a:solidFill>
                  <a:srgbClr val="7030A0"/>
                </a:solidFill>
              </a:rPr>
              <a:t>CEPC</a:t>
            </a:r>
            <a:r>
              <a:rPr lang="zh-CN" altLang="en-US" sz="2000" b="1" dirty="0" smtClean="0">
                <a:solidFill>
                  <a:srgbClr val="7030A0"/>
                </a:solidFill>
              </a:rPr>
              <a:t>方案和设计，技术研究进展在国际上备受关注和支持。</a:t>
            </a:r>
            <a:endParaRPr lang="en-US" altLang="zh-CN" sz="2000" b="1" dirty="0" smtClean="0">
              <a:solidFill>
                <a:srgbClr val="7030A0"/>
              </a:solidFill>
            </a:endParaRPr>
          </a:p>
          <a:p>
            <a:endParaRPr lang="en-US" altLang="zh-CN" sz="2000" b="1" dirty="0" smtClean="0">
              <a:solidFill>
                <a:srgbClr val="2E9238"/>
              </a:solidFill>
            </a:endParaRPr>
          </a:p>
          <a:p>
            <a:endParaRPr lang="en-US" altLang="zh-CN" sz="2000" b="1" dirty="0" smtClean="0">
              <a:solidFill>
                <a:srgbClr val="2E9238"/>
              </a:solidFill>
            </a:endParaRPr>
          </a:p>
          <a:p>
            <a:endParaRPr lang="en-US" altLang="zh-CN" sz="2000" b="1" dirty="0" smtClean="0">
              <a:solidFill>
                <a:srgbClr val="2E9238"/>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 calcmode="lin" valueType="num">
                                      <p:cBhvr additive="base">
                                        <p:cTn id="7"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 calcmode="lin" valueType="num">
                                      <p:cBhvr additive="base">
                                        <p:cTn id="1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anim calcmode="lin" valueType="num">
                                      <p:cBhvr additive="base">
                                        <p:cTn id="23"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 calcmode="lin" valueType="num">
                                      <p:cBhvr additive="base">
                                        <p:cTn id="27"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xEl>
                                              <p:pRg st="8" end="8"/>
                                            </p:txEl>
                                          </p:spTgt>
                                        </p:tgtEl>
                                        <p:attrNameLst>
                                          <p:attrName>style.visibility</p:attrName>
                                        </p:attrNameLst>
                                      </p:cBhvr>
                                      <p:to>
                                        <p:strVal val="visible"/>
                                      </p:to>
                                    </p:set>
                                    <p:anim calcmode="lin" valueType="num">
                                      <p:cBhvr additive="base">
                                        <p:cTn id="31" dur="500" fill="hold"/>
                                        <p:tgtEl>
                                          <p:spTgt spid="14">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pPr/>
              <a:t>15</a:t>
            </a:fld>
            <a:endParaRPr lang="zh-CN" altLang="en-US"/>
          </a:p>
        </p:txBody>
      </p:sp>
      <p:sp>
        <p:nvSpPr>
          <p:cNvPr id="4" name="TextBox 3"/>
          <p:cNvSpPr txBox="1"/>
          <p:nvPr/>
        </p:nvSpPr>
        <p:spPr>
          <a:xfrm>
            <a:off x="323528" y="188640"/>
            <a:ext cx="8454559" cy="584775"/>
          </a:xfrm>
          <a:prstGeom prst="rect">
            <a:avLst/>
          </a:prstGeom>
          <a:noFill/>
        </p:spPr>
        <p:txBody>
          <a:bodyPr wrap="none" rtlCol="0">
            <a:spAutoFit/>
          </a:bodyPr>
          <a:lstStyle/>
          <a:p>
            <a:r>
              <a:rPr lang="zh-CN" altLang="en-US" sz="3200" b="1" dirty="0" smtClean="0">
                <a:solidFill>
                  <a:srgbClr val="000099"/>
                </a:solidFill>
              </a:rPr>
              <a:t>高能环形正负对撞机（</a:t>
            </a:r>
            <a:r>
              <a:rPr lang="en-US" altLang="zh-CN" sz="3200" b="1" dirty="0" smtClean="0">
                <a:solidFill>
                  <a:srgbClr val="000099"/>
                </a:solidFill>
              </a:rPr>
              <a:t>CEPC</a:t>
            </a:r>
            <a:r>
              <a:rPr lang="zh-CN" altLang="en-US" sz="3200" b="1" dirty="0" smtClean="0">
                <a:solidFill>
                  <a:srgbClr val="000099"/>
                </a:solidFill>
              </a:rPr>
              <a:t>）加速器预研进展</a:t>
            </a:r>
            <a:endParaRPr lang="zh-CN" altLang="en-US" sz="3200" b="1" dirty="0">
              <a:solidFill>
                <a:srgbClr val="000099"/>
              </a:solidFill>
            </a:endParaRPr>
          </a:p>
        </p:txBody>
      </p:sp>
      <p:pic>
        <p:nvPicPr>
          <p:cNvPr id="3074" name="Picture 2"/>
          <p:cNvPicPr>
            <a:picLocks noChangeAspect="1" noChangeArrowheads="1"/>
          </p:cNvPicPr>
          <p:nvPr/>
        </p:nvPicPr>
        <p:blipFill>
          <a:blip r:embed="rId2" cstate="print"/>
          <a:srcRect/>
          <a:stretch>
            <a:fillRect/>
          </a:stretch>
        </p:blipFill>
        <p:spPr bwMode="auto">
          <a:xfrm>
            <a:off x="251520" y="836712"/>
            <a:ext cx="8636647" cy="3816424"/>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107504" y="4535199"/>
            <a:ext cx="3610546" cy="2322801"/>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6444208" y="4221088"/>
            <a:ext cx="2265611" cy="1382905"/>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6228184" y="5471968"/>
            <a:ext cx="2636540" cy="1386032"/>
          </a:xfrm>
          <a:prstGeom prst="rect">
            <a:avLst/>
          </a:prstGeom>
          <a:noFill/>
          <a:ln w="9525">
            <a:noFill/>
            <a:miter lim="800000"/>
            <a:headEnd/>
            <a:tailEnd/>
          </a:ln>
        </p:spPr>
      </p:pic>
      <p:sp>
        <p:nvSpPr>
          <p:cNvPr id="13" name="TextBox 12"/>
          <p:cNvSpPr txBox="1"/>
          <p:nvPr/>
        </p:nvSpPr>
        <p:spPr>
          <a:xfrm>
            <a:off x="5364088" y="4149080"/>
            <a:ext cx="516488" cy="369332"/>
          </a:xfrm>
          <a:prstGeom prst="rect">
            <a:avLst/>
          </a:prstGeom>
          <a:noFill/>
        </p:spPr>
        <p:txBody>
          <a:bodyPr wrap="none" rtlCol="0">
            <a:spAutoFit/>
          </a:bodyPr>
          <a:lstStyle/>
          <a:p>
            <a:r>
              <a:rPr lang="en-US" altLang="zh-CN" b="1" dirty="0" smtClean="0">
                <a:solidFill>
                  <a:srgbClr val="00B050"/>
                </a:solidFill>
              </a:rPr>
              <a:t>……</a:t>
            </a:r>
            <a:endParaRPr lang="zh-CN" altLang="en-US" b="1" dirty="0">
              <a:solidFill>
                <a:srgbClr val="00B050"/>
              </a:solidFill>
            </a:endParaRPr>
          </a:p>
        </p:txBody>
      </p:sp>
      <p:pic>
        <p:nvPicPr>
          <p:cNvPr id="3080" name="Picture 8"/>
          <p:cNvPicPr>
            <a:picLocks noChangeAspect="1" noChangeArrowheads="1"/>
          </p:cNvPicPr>
          <p:nvPr/>
        </p:nvPicPr>
        <p:blipFill>
          <a:blip r:embed="rId6" cstate="print"/>
          <a:srcRect/>
          <a:stretch>
            <a:fillRect/>
          </a:stretch>
        </p:blipFill>
        <p:spPr bwMode="auto">
          <a:xfrm>
            <a:off x="3995936" y="4653136"/>
            <a:ext cx="2088232" cy="1885209"/>
          </a:xfrm>
          <a:prstGeom prst="rect">
            <a:avLst/>
          </a:prstGeom>
          <a:noFill/>
          <a:ln w="9525">
            <a:noFill/>
            <a:miter lim="800000"/>
            <a:headEnd/>
            <a:tailEnd/>
          </a:ln>
        </p:spPr>
      </p:pic>
      <p:sp>
        <p:nvSpPr>
          <p:cNvPr id="17" name="矩形 16"/>
          <p:cNvSpPr/>
          <p:nvPr/>
        </p:nvSpPr>
        <p:spPr>
          <a:xfrm>
            <a:off x="6012160" y="6309320"/>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页脚占位符 10"/>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14" name="矩形 13"/>
          <p:cNvSpPr/>
          <p:nvPr/>
        </p:nvSpPr>
        <p:spPr>
          <a:xfrm>
            <a:off x="304800" y="914400"/>
            <a:ext cx="8534400" cy="3352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2590800" y="2362200"/>
            <a:ext cx="4354077" cy="646331"/>
          </a:xfrm>
          <a:prstGeom prst="rect">
            <a:avLst/>
          </a:prstGeom>
          <a:solidFill>
            <a:schemeClr val="accent2">
              <a:lumMod val="20000"/>
              <a:lumOff val="80000"/>
            </a:schemeClr>
          </a:solidFill>
        </p:spPr>
        <p:txBody>
          <a:bodyPr wrap="none" rtlCol="0">
            <a:spAutoFit/>
          </a:bodyPr>
          <a:lstStyle/>
          <a:p>
            <a:r>
              <a:rPr lang="zh-CN" altLang="en-US" sz="3600" b="1" dirty="0" smtClean="0">
                <a:solidFill>
                  <a:srgbClr val="7030A0"/>
                </a:solidFill>
              </a:rPr>
              <a:t>见高杰研究员的报告</a:t>
            </a:r>
            <a:endParaRPr lang="zh-CN" altLang="en-US" sz="3600" b="1" dirty="0">
              <a:solidFill>
                <a:srgbClr val="7030A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3" name="灯片编号占位符 2"/>
          <p:cNvSpPr>
            <a:spLocks noGrp="1"/>
          </p:cNvSpPr>
          <p:nvPr>
            <p:ph type="sldNum" sz="quarter" idx="12"/>
          </p:nvPr>
        </p:nvSpPr>
        <p:spPr/>
        <p:txBody>
          <a:bodyPr/>
          <a:lstStyle/>
          <a:p>
            <a:fld id="{0A5276BE-B8C4-4399-BEE9-C19C59FEDAF5}" type="slidenum">
              <a:rPr lang="en-US" smtClean="0">
                <a:solidFill>
                  <a:prstClr val="black">
                    <a:tint val="75000"/>
                  </a:prstClr>
                </a:solidFill>
              </a:rPr>
              <a:pPr/>
              <a:t>16</a:t>
            </a:fld>
            <a:endParaRPr lang="en-US" dirty="0">
              <a:solidFill>
                <a:prstClr val="black">
                  <a:tint val="75000"/>
                </a:prstClr>
              </a:solidFill>
            </a:endParaRPr>
          </a:p>
        </p:txBody>
      </p:sp>
      <p:pic>
        <p:nvPicPr>
          <p:cNvPr id="2051" name="Picture 3"/>
          <p:cNvPicPr>
            <a:picLocks noChangeAspect="1" noChangeArrowheads="1"/>
          </p:cNvPicPr>
          <p:nvPr/>
        </p:nvPicPr>
        <p:blipFill>
          <a:blip r:embed="rId2" cstate="print"/>
          <a:srcRect/>
          <a:stretch>
            <a:fillRect/>
          </a:stretch>
        </p:blipFill>
        <p:spPr bwMode="auto">
          <a:xfrm>
            <a:off x="381000" y="1066799"/>
            <a:ext cx="8229600" cy="5382975"/>
          </a:xfrm>
          <a:prstGeom prst="rect">
            <a:avLst/>
          </a:prstGeom>
          <a:noFill/>
          <a:ln w="9525">
            <a:noFill/>
            <a:miter lim="800000"/>
            <a:headEnd/>
            <a:tailEnd/>
          </a:ln>
        </p:spPr>
      </p:pic>
      <p:sp>
        <p:nvSpPr>
          <p:cNvPr id="6" name="TextBox 5"/>
          <p:cNvSpPr txBox="1"/>
          <p:nvPr/>
        </p:nvSpPr>
        <p:spPr>
          <a:xfrm>
            <a:off x="1600200" y="533400"/>
            <a:ext cx="6750566" cy="584775"/>
          </a:xfrm>
          <a:prstGeom prst="rect">
            <a:avLst/>
          </a:prstGeom>
          <a:noFill/>
        </p:spPr>
        <p:txBody>
          <a:bodyPr wrap="none" rtlCol="0">
            <a:spAutoFit/>
          </a:bodyPr>
          <a:lstStyle/>
          <a:p>
            <a:r>
              <a:rPr lang="zh-CN" altLang="en-US" sz="3200" b="1" dirty="0" smtClean="0">
                <a:solidFill>
                  <a:srgbClr val="0000CC"/>
                </a:solidFill>
              </a:rPr>
              <a:t>功率源研发、联合企业进行效率提升</a:t>
            </a:r>
            <a:endParaRPr lang="zh-CN" altLang="en-US" sz="3200" b="1" dirty="0">
              <a:solidFill>
                <a:srgbClr val="0000CC"/>
              </a:solidFill>
            </a:endParaRPr>
          </a:p>
        </p:txBody>
      </p:sp>
      <p:sp>
        <p:nvSpPr>
          <p:cNvPr id="7" name="矩形 6"/>
          <p:cNvSpPr/>
          <p:nvPr/>
        </p:nvSpPr>
        <p:spPr>
          <a:xfrm>
            <a:off x="1219200" y="3200400"/>
            <a:ext cx="4724400" cy="3048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3248056" y="3945069"/>
            <a:ext cx="2936592" cy="1993044"/>
            <a:chOff x="6514354" y="4116307"/>
            <a:chExt cx="2469094" cy="1737093"/>
          </a:xfrm>
        </p:grpSpPr>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4354" y="4116307"/>
              <a:ext cx="2469094" cy="173709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36553" y="4154202"/>
              <a:ext cx="761686" cy="751921"/>
            </a:xfrm>
            <a:prstGeom prst="rect">
              <a:avLst/>
            </a:prstGeom>
            <a:ln w="9525">
              <a:solidFill>
                <a:schemeClr val="tx1"/>
              </a:solidFill>
            </a:ln>
          </p:spPr>
        </p:pic>
      </p:grpSp>
      <p:sp>
        <p:nvSpPr>
          <p:cNvPr id="2" name="Title 1"/>
          <p:cNvSpPr>
            <a:spLocks noGrp="1"/>
          </p:cNvSpPr>
          <p:nvPr>
            <p:ph type="title"/>
          </p:nvPr>
        </p:nvSpPr>
        <p:spPr>
          <a:xfrm>
            <a:off x="628650" y="251574"/>
            <a:ext cx="7886700" cy="644897"/>
          </a:xfrm>
        </p:spPr>
        <p:txBody>
          <a:bodyPr>
            <a:noAutofit/>
          </a:bodyPr>
          <a:lstStyle/>
          <a:p>
            <a:pPr algn="ctr"/>
            <a:r>
              <a:rPr lang="zh-CN" altLang="en-US" sz="2800" b="1" dirty="0" smtClean="0">
                <a:solidFill>
                  <a:srgbClr val="0000CC"/>
                </a:solidFill>
                <a:latin typeface="+mn-ea"/>
                <a:ea typeface="+mn-ea"/>
              </a:rPr>
              <a:t>先自主研发高精度，低物质量像素探测器芯片</a:t>
            </a:r>
            <a:endParaRPr lang="en-US" sz="2800" b="1" dirty="0">
              <a:solidFill>
                <a:srgbClr val="0000CC"/>
              </a:solidFill>
              <a:latin typeface="+mn-ea"/>
              <a:ea typeface="+mn-ea"/>
            </a:endParaRPr>
          </a:p>
        </p:txBody>
      </p:sp>
      <p:sp>
        <p:nvSpPr>
          <p:cNvPr id="3" name="Content Placeholder 2"/>
          <p:cNvSpPr>
            <a:spLocks noGrp="1"/>
          </p:cNvSpPr>
          <p:nvPr>
            <p:ph idx="1"/>
          </p:nvPr>
        </p:nvSpPr>
        <p:spPr>
          <a:xfrm>
            <a:off x="438042" y="881251"/>
            <a:ext cx="8267916" cy="2800404"/>
          </a:xfrm>
        </p:spPr>
        <p:txBody>
          <a:bodyPr>
            <a:noAutofit/>
          </a:bodyPr>
          <a:lstStyle/>
          <a:p>
            <a:pPr>
              <a:lnSpc>
                <a:spcPct val="100000"/>
              </a:lnSpc>
              <a:spcBef>
                <a:spcPts val="600"/>
              </a:spcBef>
            </a:pPr>
            <a:r>
              <a:rPr lang="zh-CN" altLang="en-US" sz="2000" b="1" dirty="0" smtClean="0">
                <a:latin typeface="Microsoft JhengHei" panose="020B0604030504040204" pitchFamily="34" charset="-120"/>
                <a:ea typeface="Microsoft JhengHei" panose="020B0604030504040204" pitchFamily="34" charset="-120"/>
              </a:rPr>
              <a:t>硅像素探测器需要实现高位置分辨率</a:t>
            </a:r>
            <a:r>
              <a:rPr lang="en-US" altLang="zh-CN" sz="2000" b="1" dirty="0" smtClean="0">
                <a:latin typeface="Microsoft JhengHei" panose="020B0604030504040204" pitchFamily="34" charset="-120"/>
                <a:ea typeface="Microsoft JhengHei" panose="020B0604030504040204" pitchFamily="34" charset="-120"/>
              </a:rPr>
              <a:t>(3-5</a:t>
            </a:r>
            <a:r>
              <a:rPr lang="zh-CN" altLang="en-US" sz="2000" b="1" dirty="0" smtClean="0">
                <a:latin typeface="Microsoft JhengHei" panose="020B0604030504040204" pitchFamily="34" charset="-120"/>
                <a:ea typeface="Microsoft JhengHei" panose="020B0604030504040204" pitchFamily="34" charset="-120"/>
              </a:rPr>
              <a:t>微米</a:t>
            </a:r>
            <a:r>
              <a:rPr lang="en-US" altLang="zh-CN" sz="2000" b="1" dirty="0" smtClean="0">
                <a:latin typeface="Microsoft JhengHei" panose="020B0604030504040204" pitchFamily="34" charset="-120"/>
                <a:ea typeface="Microsoft JhengHei" panose="020B0604030504040204" pitchFamily="34" charset="-120"/>
              </a:rPr>
              <a:t>), </a:t>
            </a:r>
            <a:r>
              <a:rPr lang="zh-CN" altLang="en-US" sz="2000" b="1" dirty="0" smtClean="0">
                <a:latin typeface="Microsoft JhengHei" panose="020B0604030504040204" pitchFamily="34" charset="-120"/>
                <a:ea typeface="Microsoft JhengHei" panose="020B0604030504040204" pitchFamily="34" charset="-120"/>
              </a:rPr>
              <a:t>同时兼顾抗强辐照、低功耗、低物质量等要求。</a:t>
            </a:r>
            <a:r>
              <a:rPr lang="zh-CN" altLang="en-US" sz="2000" b="1" dirty="0" smtClean="0">
                <a:solidFill>
                  <a:schemeClr val="accent2"/>
                </a:solidFill>
                <a:latin typeface="Microsoft JhengHei" panose="020B0604030504040204" pitchFamily="34" charset="-120"/>
                <a:ea typeface="Microsoft JhengHei" panose="020B0604030504040204" pitchFamily="34" charset="-120"/>
              </a:rPr>
              <a:t>可以应用于航空航天、安全检测等重要领域。</a:t>
            </a:r>
            <a:endParaRPr lang="en-US" altLang="zh-CN" sz="2000" b="1" dirty="0" smtClean="0">
              <a:solidFill>
                <a:schemeClr val="accent2"/>
              </a:solidFill>
              <a:latin typeface="Microsoft JhengHei" panose="020B0604030504040204" pitchFamily="34" charset="-120"/>
              <a:ea typeface="Microsoft JhengHei" panose="020B0604030504040204" pitchFamily="34" charset="-120"/>
            </a:endParaRPr>
          </a:p>
          <a:p>
            <a:pPr>
              <a:lnSpc>
                <a:spcPct val="100000"/>
              </a:lnSpc>
              <a:spcBef>
                <a:spcPts val="600"/>
              </a:spcBef>
            </a:pPr>
            <a:r>
              <a:rPr lang="zh-CN" altLang="en-US" sz="2000" dirty="0">
                <a:latin typeface="Microsoft JhengHei" panose="020B0604030504040204" pitchFamily="34" charset="-120"/>
                <a:ea typeface="Microsoft JhengHei" panose="020B0604030504040204" pitchFamily="34" charset="-120"/>
              </a:rPr>
              <a:t>瞄准</a:t>
            </a:r>
            <a:r>
              <a:rPr lang="zh-CN" altLang="en-US" sz="2000" dirty="0" smtClean="0">
                <a:latin typeface="Microsoft JhengHei" panose="020B0604030504040204" pitchFamily="34" charset="-120"/>
                <a:ea typeface="Microsoft JhengHei" panose="020B0604030504040204" pitchFamily="34" charset="-120"/>
              </a:rPr>
              <a:t>国际前沿技术</a:t>
            </a:r>
            <a:r>
              <a:rPr lang="zh-CN" altLang="en-US" sz="2000" dirty="0">
                <a:latin typeface="Microsoft JhengHei" panose="020B0604030504040204" pitchFamily="34" charset="-120"/>
                <a:ea typeface="Microsoft JhengHei" panose="020B0604030504040204" pitchFamily="34" charset="-120"/>
              </a:rPr>
              <a:t>发展方向，基于新型</a:t>
            </a:r>
            <a:r>
              <a:rPr lang="en-US" altLang="zh-CN" sz="2000" dirty="0" smtClean="0">
                <a:latin typeface="Microsoft JhengHei" panose="020B0604030504040204" pitchFamily="34" charset="-120"/>
                <a:ea typeface="Microsoft JhengHei" panose="020B0604030504040204" pitchFamily="34" charset="-120"/>
              </a:rPr>
              <a:t>CMOS</a:t>
            </a:r>
            <a:r>
              <a:rPr lang="zh-CN" altLang="en-US" sz="2000" dirty="0" smtClean="0">
                <a:latin typeface="Microsoft JhengHei" panose="020B0604030504040204" pitchFamily="34" charset="-120"/>
                <a:ea typeface="Microsoft JhengHei" panose="020B0604030504040204" pitchFamily="34" charset="-120"/>
              </a:rPr>
              <a:t>工艺，设计高度集成的硅像素探测器（</a:t>
            </a:r>
            <a:r>
              <a:rPr lang="zh-CN" altLang="en-US" sz="1800" dirty="0" smtClean="0">
                <a:solidFill>
                  <a:srgbClr val="0070C0"/>
                </a:solidFill>
                <a:latin typeface="Microsoft JhengHei" panose="020B0604030504040204" pitchFamily="34" charset="-120"/>
                <a:ea typeface="Microsoft JhengHei" panose="020B0604030504040204" pitchFamily="34" charset="-120"/>
              </a:rPr>
              <a:t>高分辨率、低功耗、低物质量</a:t>
            </a:r>
            <a:r>
              <a:rPr lang="zh-CN" altLang="en-US" sz="2000" dirty="0" smtClean="0">
                <a:latin typeface="Microsoft JhengHei" panose="020B0604030504040204" pitchFamily="34" charset="-120"/>
                <a:ea typeface="Microsoft JhengHei" panose="020B0604030504040204" pitchFamily="34" charset="-120"/>
              </a:rPr>
              <a:t>）。交付流片成功。</a:t>
            </a:r>
            <a:endParaRPr lang="en-US" altLang="zh-CN" sz="2000" dirty="0" smtClean="0">
              <a:latin typeface="Microsoft JhengHei" panose="020B0604030504040204" pitchFamily="34" charset="-120"/>
              <a:ea typeface="Microsoft JhengHei" panose="020B0604030504040204" pitchFamily="34" charset="-120"/>
            </a:endParaRPr>
          </a:p>
          <a:p>
            <a:pPr>
              <a:lnSpc>
                <a:spcPct val="100000"/>
              </a:lnSpc>
              <a:spcBef>
                <a:spcPts val="600"/>
              </a:spcBef>
            </a:pPr>
            <a:r>
              <a:rPr lang="zh-CN" altLang="en-US" sz="2000" dirty="0" smtClean="0">
                <a:solidFill>
                  <a:prstClr val="black"/>
                </a:solidFill>
                <a:latin typeface="Microsoft JhengHei" panose="020B0604030504040204" pitchFamily="34" charset="-120"/>
                <a:ea typeface="Microsoft JhengHei" panose="020B0604030504040204" pitchFamily="34" charset="-120"/>
              </a:rPr>
              <a:t>在</a:t>
            </a:r>
            <a:r>
              <a:rPr lang="zh-CN" altLang="en-US" sz="2000" dirty="0">
                <a:solidFill>
                  <a:prstClr val="black"/>
                </a:solidFill>
                <a:latin typeface="Microsoft JhengHei" panose="020B0604030504040204" pitchFamily="34" charset="-120"/>
                <a:ea typeface="Microsoft JhengHei" panose="020B0604030504040204" pitchFamily="34" charset="-120"/>
              </a:rPr>
              <a:t>首次流片基础上，探索</a:t>
            </a:r>
            <a:r>
              <a:rPr lang="zh-CN" altLang="en-US" sz="2000" dirty="0">
                <a:solidFill>
                  <a:srgbClr val="0070C0"/>
                </a:solidFill>
                <a:latin typeface="Microsoft JhengHei" panose="020B0604030504040204" pitchFamily="34" charset="-120"/>
                <a:ea typeface="Microsoft JhengHei" panose="020B0604030504040204" pitchFamily="34" charset="-120"/>
              </a:rPr>
              <a:t>耗尽型像素结构</a:t>
            </a:r>
            <a:r>
              <a:rPr lang="zh-CN" altLang="en-US" sz="2000" dirty="0">
                <a:solidFill>
                  <a:prstClr val="black"/>
                </a:solidFill>
                <a:latin typeface="Microsoft JhengHei" panose="020B0604030504040204" pitchFamily="34" charset="-120"/>
                <a:ea typeface="Microsoft JhengHei" panose="020B0604030504040204" pitchFamily="34" charset="-120"/>
              </a:rPr>
              <a:t>和</a:t>
            </a:r>
            <a:r>
              <a:rPr lang="zh-CN" altLang="en-US" sz="2000" dirty="0">
                <a:solidFill>
                  <a:srgbClr val="0070C0"/>
                </a:solidFill>
                <a:latin typeface="Microsoft JhengHei" panose="020B0604030504040204" pitchFamily="34" charset="-120"/>
                <a:ea typeface="Microsoft JhengHei" panose="020B0604030504040204" pitchFamily="34" charset="-120"/>
              </a:rPr>
              <a:t>新型读出架构</a:t>
            </a:r>
            <a:r>
              <a:rPr lang="zh-CN" altLang="en-US" sz="2000" dirty="0">
                <a:solidFill>
                  <a:prstClr val="black"/>
                </a:solidFill>
                <a:latin typeface="Microsoft JhengHei" panose="020B0604030504040204" pitchFamily="34" charset="-120"/>
                <a:ea typeface="Microsoft JhengHei" panose="020B0604030504040204" pitchFamily="34" charset="-120"/>
              </a:rPr>
              <a:t>，设计紧凑型像素内电路和外围读出电路</a:t>
            </a:r>
            <a:r>
              <a:rPr lang="zh-CN" altLang="en-US" sz="2000" dirty="0" smtClean="0">
                <a:solidFill>
                  <a:prstClr val="black"/>
                </a:solidFill>
                <a:latin typeface="Microsoft JhengHei" panose="020B0604030504040204" pitchFamily="34" charset="-120"/>
                <a:ea typeface="Microsoft JhengHei" panose="020B0604030504040204" pitchFamily="34" charset="-120"/>
              </a:rPr>
              <a:t>。</a:t>
            </a:r>
            <a:endParaRPr lang="en-US" altLang="zh-CN" sz="2000" dirty="0" smtClean="0">
              <a:solidFill>
                <a:prstClr val="black"/>
              </a:solidFill>
              <a:latin typeface="Microsoft JhengHei" panose="020B0604030504040204" pitchFamily="34" charset="-120"/>
              <a:ea typeface="Microsoft JhengHei" panose="020B0604030504040204" pitchFamily="34" charset="-120"/>
            </a:endParaRPr>
          </a:p>
          <a:p>
            <a:pPr>
              <a:lnSpc>
                <a:spcPct val="100000"/>
              </a:lnSpc>
              <a:spcBef>
                <a:spcPts val="600"/>
              </a:spcBef>
            </a:pPr>
            <a:r>
              <a:rPr lang="zh-CN" altLang="en-US" sz="2000" dirty="0">
                <a:solidFill>
                  <a:prstClr val="black"/>
                </a:solidFill>
                <a:latin typeface="Microsoft JhengHei" panose="020B0604030504040204" pitchFamily="34" charset="-120"/>
                <a:ea typeface="Microsoft JhengHei" panose="020B0604030504040204" pitchFamily="34" charset="-120"/>
              </a:rPr>
              <a:t>继续</a:t>
            </a:r>
            <a:r>
              <a:rPr lang="zh-CN" altLang="en-US" sz="2000" dirty="0" smtClean="0">
                <a:solidFill>
                  <a:prstClr val="black"/>
                </a:solidFill>
                <a:latin typeface="Microsoft JhengHei" panose="020B0604030504040204" pitchFamily="34" charset="-120"/>
                <a:ea typeface="Microsoft JhengHei" panose="020B0604030504040204" pitchFamily="34" charset="-120"/>
              </a:rPr>
              <a:t>提高芯片性能，</a:t>
            </a:r>
            <a:r>
              <a:rPr lang="zh-CN" altLang="en-US" sz="2000" dirty="0">
                <a:solidFill>
                  <a:prstClr val="black"/>
                </a:solidFill>
                <a:latin typeface="Microsoft JhengHei" panose="020B0604030504040204" pitchFamily="34" charset="-120"/>
                <a:ea typeface="Microsoft JhengHei" panose="020B0604030504040204" pitchFamily="34" charset="-120"/>
              </a:rPr>
              <a:t>逐渐过渡到</a:t>
            </a:r>
            <a:r>
              <a:rPr lang="zh-CN" altLang="en-US" sz="2000" dirty="0" smtClean="0">
                <a:solidFill>
                  <a:prstClr val="black"/>
                </a:solidFill>
                <a:latin typeface="Microsoft JhengHei" panose="020B0604030504040204" pitchFamily="34" charset="-120"/>
                <a:ea typeface="Microsoft JhengHei" panose="020B0604030504040204" pitchFamily="34" charset="-120"/>
              </a:rPr>
              <a:t>大面积原型</a:t>
            </a:r>
            <a:r>
              <a:rPr lang="zh-CN" altLang="en-US" sz="2000" dirty="0">
                <a:solidFill>
                  <a:prstClr val="black"/>
                </a:solidFill>
                <a:latin typeface="Microsoft JhengHei" panose="020B0604030504040204" pitchFamily="34" charset="-120"/>
                <a:ea typeface="Microsoft JhengHei" panose="020B0604030504040204" pitchFamily="34" charset="-120"/>
              </a:rPr>
              <a:t>样机研制（</a:t>
            </a:r>
            <a:r>
              <a:rPr lang="zh-CN" altLang="en-US" sz="1800" dirty="0">
                <a:solidFill>
                  <a:srgbClr val="0070C0"/>
                </a:solidFill>
                <a:latin typeface="Microsoft JhengHei" panose="020B0604030504040204" pitchFamily="34" charset="-120"/>
                <a:ea typeface="Microsoft JhengHei" panose="020B0604030504040204" pitchFamily="34" charset="-120"/>
              </a:rPr>
              <a:t>高速读出、碳纤维支撑结构、高精度组装工艺等</a:t>
            </a:r>
            <a:r>
              <a:rPr lang="zh-CN" altLang="en-US" sz="2000" dirty="0">
                <a:solidFill>
                  <a:prstClr val="black"/>
                </a:solidFill>
                <a:latin typeface="Microsoft JhengHei" panose="020B0604030504040204" pitchFamily="34" charset="-120"/>
                <a:ea typeface="Microsoft JhengHei" panose="020B0604030504040204" pitchFamily="34" charset="-120"/>
              </a:rPr>
              <a:t>）</a:t>
            </a:r>
            <a:endParaRPr lang="en-US" altLang="zh-CN" sz="2000" dirty="0">
              <a:solidFill>
                <a:prstClr val="black"/>
              </a:solidFill>
              <a:latin typeface="Microsoft JhengHei" panose="020B0604030504040204" pitchFamily="34" charset="-120"/>
              <a:ea typeface="Microsoft JhengHei" panose="020B0604030504040204" pitchFamily="34" charset="-120"/>
            </a:endParaRPr>
          </a:p>
        </p:txBody>
      </p:sp>
      <p:sp>
        <p:nvSpPr>
          <p:cNvPr id="19" name="TextBox 18"/>
          <p:cNvSpPr txBox="1"/>
          <p:nvPr/>
        </p:nvSpPr>
        <p:spPr>
          <a:xfrm>
            <a:off x="3459017" y="3681655"/>
            <a:ext cx="2669475" cy="307777"/>
          </a:xfrm>
          <a:prstGeom prst="rect">
            <a:avLst/>
          </a:prstGeom>
          <a:noFill/>
        </p:spPr>
        <p:txBody>
          <a:bodyPr wrap="square" rtlCol="0">
            <a:spAutoFit/>
          </a:bodyPr>
          <a:lstStyle/>
          <a:p>
            <a:pPr algn="r"/>
            <a:r>
              <a:rPr lang="en-US" altLang="zh-CN" sz="1400" baseline="30000" dirty="0">
                <a:solidFill>
                  <a:srgbClr val="0070C0"/>
                </a:solidFill>
                <a:latin typeface="SimHei" panose="02010609060101010101" pitchFamily="49" charset="-122"/>
                <a:ea typeface="SimHei" panose="02010609060101010101" pitchFamily="49" charset="-122"/>
              </a:rPr>
              <a:t>55</a:t>
            </a:r>
            <a:r>
              <a:rPr lang="en-US" altLang="zh-CN" sz="1400" dirty="0">
                <a:solidFill>
                  <a:srgbClr val="0070C0"/>
                </a:solidFill>
                <a:latin typeface="SimHei" panose="02010609060101010101" pitchFamily="49" charset="-122"/>
                <a:ea typeface="SimHei" panose="02010609060101010101" pitchFamily="49" charset="-122"/>
              </a:rPr>
              <a:t>Fe</a:t>
            </a:r>
            <a:r>
              <a:rPr lang="zh-CN" altLang="en-US" sz="1400" dirty="0">
                <a:solidFill>
                  <a:srgbClr val="0070C0"/>
                </a:solidFill>
                <a:latin typeface="SimHei" panose="02010609060101010101" pitchFamily="49" charset="-122"/>
                <a:ea typeface="SimHei" panose="02010609060101010101" pitchFamily="49" charset="-122"/>
              </a:rPr>
              <a:t>源测试，</a:t>
            </a:r>
            <a:r>
              <a:rPr lang="en-US" altLang="zh-CN" sz="1400" dirty="0">
                <a:solidFill>
                  <a:srgbClr val="0070C0"/>
                </a:solidFill>
                <a:latin typeface="SimHei" panose="02010609060101010101" pitchFamily="49" charset="-122"/>
                <a:ea typeface="SimHei" panose="02010609060101010101" pitchFamily="49" charset="-122"/>
              </a:rPr>
              <a:t>k</a:t>
            </a:r>
            <a:r>
              <a:rPr lang="el-GR" altLang="zh-CN" sz="1400" baseline="-25000" dirty="0">
                <a:solidFill>
                  <a:srgbClr val="0070C0"/>
                </a:solidFill>
                <a:latin typeface="SimHei" panose="02010609060101010101" pitchFamily="49" charset="-122"/>
                <a:ea typeface="SimHei" panose="02010609060101010101" pitchFamily="49" charset="-122"/>
              </a:rPr>
              <a:t>α</a:t>
            </a:r>
            <a:r>
              <a:rPr lang="en-US" altLang="zh-CN" sz="1400" dirty="0">
                <a:solidFill>
                  <a:srgbClr val="0070C0"/>
                </a:solidFill>
                <a:latin typeface="SimHei" panose="02010609060101010101" pitchFamily="49" charset="-122"/>
                <a:ea typeface="SimHei" panose="02010609060101010101" pitchFamily="49" charset="-122"/>
              </a:rPr>
              <a:t>/k</a:t>
            </a:r>
            <a:r>
              <a:rPr lang="el-GR" altLang="zh-CN" sz="1400" baseline="-25000" dirty="0">
                <a:solidFill>
                  <a:srgbClr val="0070C0"/>
                </a:solidFill>
                <a:latin typeface="SimHei" panose="02010609060101010101" pitchFamily="49" charset="-122"/>
                <a:ea typeface="SimHei" panose="02010609060101010101" pitchFamily="49" charset="-122"/>
              </a:rPr>
              <a:t>β</a:t>
            </a:r>
            <a:r>
              <a:rPr lang="zh-CN" altLang="en-US" sz="1400" dirty="0">
                <a:solidFill>
                  <a:srgbClr val="0070C0"/>
                </a:solidFill>
                <a:latin typeface="SimHei" panose="02010609060101010101" pitchFamily="49" charset="-122"/>
                <a:ea typeface="SimHei" panose="02010609060101010101" pitchFamily="49" charset="-122"/>
              </a:rPr>
              <a:t>峰清晰可见</a:t>
            </a:r>
            <a:endParaRPr lang="en-US" sz="1400" dirty="0">
              <a:solidFill>
                <a:srgbClr val="0070C0"/>
              </a:solidFill>
              <a:latin typeface="SimHei" panose="02010609060101010101" pitchFamily="49" charset="-122"/>
              <a:ea typeface="SimHei" panose="02010609060101010101" pitchFamily="49" charset="-122"/>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xmlns="" val="0"/>
              </a:ext>
            </a:extLst>
          </a:blip>
          <a:srcRect l="36751" t="26417" r="29215" b="30928"/>
          <a:stretch/>
        </p:blipFill>
        <p:spPr>
          <a:xfrm>
            <a:off x="126618" y="3706195"/>
            <a:ext cx="3077230" cy="2892373"/>
          </a:xfrm>
          <a:prstGeom prst="roundRect">
            <a:avLst>
              <a:gd name="adj" fmla="val 8594"/>
            </a:avLst>
          </a:prstGeom>
          <a:solidFill>
            <a:srgbClr val="FFFFFF">
              <a:shade val="85000"/>
            </a:srgbClr>
          </a:solidFill>
          <a:ln>
            <a:noFill/>
          </a:ln>
          <a:effectLst/>
        </p:spPr>
      </p:pic>
      <p:sp>
        <p:nvSpPr>
          <p:cNvPr id="17" name="TextBox 16"/>
          <p:cNvSpPr txBox="1"/>
          <p:nvPr/>
        </p:nvSpPr>
        <p:spPr>
          <a:xfrm>
            <a:off x="979433" y="3742289"/>
            <a:ext cx="1371600" cy="369332"/>
          </a:xfrm>
          <a:prstGeom prst="rect">
            <a:avLst/>
          </a:prstGeom>
          <a:solidFill>
            <a:schemeClr val="bg1"/>
          </a:solidFill>
        </p:spPr>
        <p:txBody>
          <a:bodyPr wrap="square" rtlCol="0">
            <a:spAutoFit/>
          </a:bodyPr>
          <a:lstStyle/>
          <a:p>
            <a:r>
              <a:rPr lang="en-US" altLang="zh-CN" dirty="0">
                <a:solidFill>
                  <a:srgbClr val="ED7D31"/>
                </a:solidFill>
              </a:rPr>
              <a:t>JadePix 1.0</a:t>
            </a:r>
            <a:endParaRPr lang="en-US" dirty="0">
              <a:solidFill>
                <a:srgbClr val="ED7D31"/>
              </a:solidFill>
            </a:endParaRPr>
          </a:p>
        </p:txBody>
      </p:sp>
      <p:sp>
        <p:nvSpPr>
          <p:cNvPr id="26" name="TextBox 25"/>
          <p:cNvSpPr txBox="1"/>
          <p:nvPr/>
        </p:nvSpPr>
        <p:spPr>
          <a:xfrm>
            <a:off x="341847" y="4507215"/>
            <a:ext cx="3236888" cy="748923"/>
          </a:xfrm>
          <a:prstGeom prst="rect">
            <a:avLst/>
          </a:prstGeom>
          <a:noFill/>
        </p:spPr>
        <p:txBody>
          <a:bodyPr wrap="square" rtlCol="0">
            <a:spAutoFit/>
          </a:bodyPr>
          <a:lstStyle/>
          <a:p>
            <a:r>
              <a:rPr lang="zh-CN" altLang="en-US" sz="1600" dirty="0">
                <a:solidFill>
                  <a:prstClr val="white"/>
                </a:solidFill>
                <a:latin typeface="SimHei" panose="02010609060101010101" pitchFamily="49" charset="-122"/>
                <a:ea typeface="SimHei" panose="02010609060101010101" pitchFamily="49" charset="-122"/>
              </a:rPr>
              <a:t>像素尺寸：</a:t>
            </a:r>
            <a:r>
              <a:rPr lang="en-US" altLang="zh-CN" sz="1600" dirty="0">
                <a:solidFill>
                  <a:prstClr val="white"/>
                </a:solidFill>
                <a:latin typeface="SimHei" panose="02010609060101010101" pitchFamily="49" charset="-122"/>
                <a:ea typeface="SimHei" panose="02010609060101010101" pitchFamily="49" charset="-122"/>
              </a:rPr>
              <a:t>33×33</a:t>
            </a:r>
            <a:r>
              <a:rPr lang="zh-CN" altLang="en-US" sz="1600" dirty="0">
                <a:solidFill>
                  <a:prstClr val="white"/>
                </a:solidFill>
                <a:latin typeface="SimHei" panose="02010609060101010101" pitchFamily="49" charset="-122"/>
                <a:ea typeface="SimHei" panose="02010609060101010101" pitchFamily="49" charset="-122"/>
              </a:rPr>
              <a:t>或</a:t>
            </a:r>
            <a:r>
              <a:rPr lang="en-US" altLang="zh-CN" sz="1600" dirty="0">
                <a:solidFill>
                  <a:prstClr val="white"/>
                </a:solidFill>
                <a:latin typeface="SimHei" panose="02010609060101010101" pitchFamily="49" charset="-122"/>
                <a:ea typeface="SimHei" panose="02010609060101010101" pitchFamily="49" charset="-122"/>
              </a:rPr>
              <a:t>16×16 </a:t>
            </a:r>
            <a:r>
              <a:rPr lang="el-GR" altLang="zh-CN" sz="1600" dirty="0">
                <a:solidFill>
                  <a:prstClr val="white"/>
                </a:solidFill>
                <a:latin typeface="SimHei" panose="02010609060101010101" pitchFamily="49" charset="-122"/>
                <a:ea typeface="SimHei" panose="02010609060101010101" pitchFamily="49" charset="-122"/>
              </a:rPr>
              <a:t>μ</a:t>
            </a:r>
            <a:r>
              <a:rPr lang="en-US" altLang="zh-CN" sz="1600" dirty="0">
                <a:solidFill>
                  <a:prstClr val="white"/>
                </a:solidFill>
                <a:latin typeface="SimHei" panose="02010609060101010101" pitchFamily="49" charset="-122"/>
                <a:ea typeface="SimHei" panose="02010609060101010101" pitchFamily="49" charset="-122"/>
              </a:rPr>
              <a:t>m</a:t>
            </a:r>
            <a:r>
              <a:rPr lang="en-US" altLang="zh-CN" sz="1600" baseline="30000" dirty="0">
                <a:solidFill>
                  <a:prstClr val="white"/>
                </a:solidFill>
                <a:latin typeface="SimHei" panose="02010609060101010101" pitchFamily="49" charset="-122"/>
                <a:ea typeface="SimHei" panose="02010609060101010101" pitchFamily="49" charset="-122"/>
              </a:rPr>
              <a:t>2</a:t>
            </a:r>
          </a:p>
          <a:p>
            <a:endParaRPr lang="en-US" sz="1600" baseline="30000" dirty="0">
              <a:solidFill>
                <a:prstClr val="white"/>
              </a:solidFill>
              <a:latin typeface="SimHei" panose="02010609060101010101" pitchFamily="49" charset="-122"/>
              <a:ea typeface="SimHei" panose="02010609060101010101" pitchFamily="49" charset="-122"/>
            </a:endParaRPr>
          </a:p>
          <a:p>
            <a:r>
              <a:rPr lang="zh-CN" altLang="en-US" sz="1600" dirty="0">
                <a:solidFill>
                  <a:prstClr val="white"/>
                </a:solidFill>
                <a:latin typeface="SimHei" panose="02010609060101010101" pitchFamily="49" charset="-122"/>
                <a:ea typeface="SimHei" panose="02010609060101010101" pitchFamily="49" charset="-122"/>
              </a:rPr>
              <a:t>芯片大小：</a:t>
            </a:r>
            <a:r>
              <a:rPr lang="en-US" altLang="zh-CN" sz="1600" dirty="0">
                <a:solidFill>
                  <a:prstClr val="white"/>
                </a:solidFill>
                <a:latin typeface="SimHei" panose="02010609060101010101" pitchFamily="49" charset="-122"/>
                <a:ea typeface="SimHei" panose="02010609060101010101" pitchFamily="49" charset="-122"/>
              </a:rPr>
              <a:t>7.88×3.8 mm</a:t>
            </a:r>
            <a:r>
              <a:rPr lang="en-US" altLang="zh-CN" sz="1600" baseline="30000" dirty="0">
                <a:solidFill>
                  <a:prstClr val="white"/>
                </a:solidFill>
                <a:latin typeface="SimHei" panose="02010609060101010101" pitchFamily="49" charset="-122"/>
                <a:ea typeface="SimHei" panose="02010609060101010101" pitchFamily="49" charset="-122"/>
              </a:rPr>
              <a:t>2</a:t>
            </a:r>
          </a:p>
        </p:txBody>
      </p:sp>
      <p:sp>
        <p:nvSpPr>
          <p:cNvPr id="28" name="Content Placeholder 2"/>
          <p:cNvSpPr txBox="1">
            <a:spLocks/>
          </p:cNvSpPr>
          <p:nvPr/>
        </p:nvSpPr>
        <p:spPr>
          <a:xfrm>
            <a:off x="3436957" y="5877272"/>
            <a:ext cx="2786407" cy="9728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Font typeface="Arial" panose="020B0604020202020204" pitchFamily="34" charset="0"/>
              <a:buNone/>
            </a:pPr>
            <a:r>
              <a:rPr lang="zh-CN" altLang="en-US" sz="1600" b="1" dirty="0" smtClean="0">
                <a:solidFill>
                  <a:prstClr val="black"/>
                </a:solidFill>
                <a:latin typeface="Microsoft JhengHei" panose="020B0604030504040204" pitchFamily="34" charset="-120"/>
                <a:ea typeface="Microsoft JhengHei" panose="020B0604030504040204" pitchFamily="34" charset="-120"/>
              </a:rPr>
              <a:t>今年</a:t>
            </a:r>
            <a:r>
              <a:rPr lang="en-US" altLang="zh-CN" sz="1600" b="1" dirty="0" smtClean="0">
                <a:solidFill>
                  <a:prstClr val="black"/>
                </a:solidFill>
                <a:latin typeface="Microsoft JhengHei" panose="020B0604030504040204" pitchFamily="34" charset="-120"/>
                <a:ea typeface="Microsoft JhengHei" panose="020B0604030504040204" pitchFamily="34" charset="-120"/>
              </a:rPr>
              <a:t>8</a:t>
            </a:r>
            <a:r>
              <a:rPr lang="zh-CN" altLang="en-US" sz="1600" b="1" dirty="0" smtClean="0">
                <a:solidFill>
                  <a:prstClr val="black"/>
                </a:solidFill>
                <a:latin typeface="Microsoft JhengHei" panose="020B0604030504040204" pitchFamily="34" charset="-120"/>
                <a:ea typeface="Microsoft JhengHei" panose="020B0604030504040204" pitchFamily="34" charset="-120"/>
              </a:rPr>
              <a:t>月底德国</a:t>
            </a:r>
            <a:r>
              <a:rPr lang="en-US" altLang="zh-CN" sz="1600" b="1" dirty="0" smtClean="0">
                <a:solidFill>
                  <a:prstClr val="black"/>
                </a:solidFill>
                <a:latin typeface="Microsoft JhengHei" panose="020B0604030504040204" pitchFamily="34" charset="-120"/>
                <a:ea typeface="Microsoft JhengHei" panose="020B0604030504040204" pitchFamily="34" charset="-120"/>
              </a:rPr>
              <a:t>DESY</a:t>
            </a:r>
            <a:r>
              <a:rPr lang="zh-CN" altLang="en-US" sz="1600" b="1" dirty="0" smtClean="0">
                <a:solidFill>
                  <a:prstClr val="black"/>
                </a:solidFill>
                <a:latin typeface="Microsoft JhengHei" panose="020B0604030504040204" pitchFamily="34" charset="-120"/>
                <a:ea typeface="Microsoft JhengHei" panose="020B0604030504040204" pitchFamily="34" charset="-120"/>
              </a:rPr>
              <a:t>束流测试，标定芯片位置分辨率等关键性能。</a:t>
            </a:r>
            <a:endParaRPr lang="en-US" altLang="zh-CN" sz="1600" b="1" dirty="0" smtClean="0">
              <a:solidFill>
                <a:prstClr val="black"/>
              </a:solidFill>
              <a:latin typeface="Microsoft JhengHei" panose="020B0604030504040204" pitchFamily="34" charset="-120"/>
              <a:ea typeface="Microsoft JhengHei" panose="020B0604030504040204" pitchFamily="34" charset="-120"/>
            </a:endParaRPr>
          </a:p>
        </p:txBody>
      </p:sp>
      <p:sp>
        <p:nvSpPr>
          <p:cNvPr id="29" name="TextBox 28"/>
          <p:cNvSpPr txBox="1"/>
          <p:nvPr/>
        </p:nvSpPr>
        <p:spPr>
          <a:xfrm>
            <a:off x="82409" y="6028898"/>
            <a:ext cx="3165647" cy="307777"/>
          </a:xfrm>
          <a:prstGeom prst="rect">
            <a:avLst/>
          </a:prstGeom>
          <a:solidFill>
            <a:schemeClr val="bg1">
              <a:lumMod val="95000"/>
            </a:schemeClr>
          </a:solidFill>
        </p:spPr>
        <p:txBody>
          <a:bodyPr wrap="square" rtlCol="0">
            <a:spAutoFit/>
          </a:bodyPr>
          <a:lstStyle/>
          <a:p>
            <a:r>
              <a:rPr lang="zh-CN" altLang="en-US" sz="1400" dirty="0">
                <a:solidFill>
                  <a:srgbClr val="C00000"/>
                </a:solidFill>
                <a:latin typeface="SimHei" panose="02010609060101010101" pitchFamily="49" charset="-122"/>
                <a:ea typeface="SimHei" panose="02010609060101010101" pitchFamily="49" charset="-122"/>
              </a:rPr>
              <a:t>芯片正常工作，与设计预期基本一致！</a:t>
            </a:r>
            <a:endParaRPr lang="en-US" sz="1400" dirty="0">
              <a:solidFill>
                <a:srgbClr val="C00000"/>
              </a:solidFill>
              <a:latin typeface="SimHei" panose="02010609060101010101" pitchFamily="49" charset="-122"/>
              <a:ea typeface="SimHei" panose="02010609060101010101" pitchFamily="49" charset="-122"/>
            </a:endParaRPr>
          </a:p>
        </p:txBody>
      </p:sp>
      <p:grpSp>
        <p:nvGrpSpPr>
          <p:cNvPr id="20" name="Group 7"/>
          <p:cNvGrpSpPr/>
          <p:nvPr/>
        </p:nvGrpSpPr>
        <p:grpSpPr>
          <a:xfrm>
            <a:off x="6527808" y="3770915"/>
            <a:ext cx="2412601" cy="2106357"/>
            <a:chOff x="3625942" y="1734571"/>
            <a:chExt cx="2570248" cy="2246414"/>
          </a:xfrm>
        </p:grpSpPr>
        <p:pic>
          <p:nvPicPr>
            <p:cNvPr id="21" name="图片 4"/>
            <p:cNvPicPr>
              <a:picLocks noChangeAspect="1"/>
            </p:cNvPicPr>
            <p:nvPr/>
          </p:nvPicPr>
          <p:blipFill>
            <a:blip r:embed="rId6" cstate="print"/>
            <a:stretch>
              <a:fillRect/>
            </a:stretch>
          </p:blipFill>
          <p:spPr>
            <a:xfrm>
              <a:off x="3625942" y="1734571"/>
              <a:ext cx="2570248" cy="2246414"/>
            </a:xfrm>
            <a:prstGeom prst="rect">
              <a:avLst/>
            </a:prstGeom>
          </p:spPr>
        </p:pic>
        <p:sp>
          <p:nvSpPr>
            <p:cNvPr id="23" name="TextBox 22"/>
            <p:cNvSpPr txBox="1"/>
            <p:nvPr/>
          </p:nvSpPr>
          <p:spPr>
            <a:xfrm>
              <a:off x="4295305" y="1799582"/>
              <a:ext cx="1482983" cy="523220"/>
            </a:xfrm>
            <a:prstGeom prst="rect">
              <a:avLst/>
            </a:prstGeom>
            <a:solidFill>
              <a:schemeClr val="bg1"/>
            </a:solidFill>
          </p:spPr>
          <p:txBody>
            <a:bodyPr wrap="square" rtlCol="0">
              <a:spAutoFit/>
            </a:bodyPr>
            <a:lstStyle/>
            <a:p>
              <a:r>
                <a:rPr lang="en-US" altLang="zh-CN" sz="1400" dirty="0">
                  <a:solidFill>
                    <a:srgbClr val="ED7D31"/>
                  </a:solidFill>
                </a:rPr>
                <a:t>JadePix 2.0 </a:t>
              </a:r>
              <a:r>
                <a:rPr lang="zh-CN" altLang="en-US" sz="1400" dirty="0">
                  <a:solidFill>
                    <a:srgbClr val="ED7D31"/>
                  </a:solidFill>
                </a:rPr>
                <a:t>版图</a:t>
              </a:r>
              <a:endParaRPr lang="en-US" altLang="zh-CN" sz="1400" dirty="0">
                <a:solidFill>
                  <a:srgbClr val="ED7D31"/>
                </a:solidFill>
              </a:endParaRPr>
            </a:p>
            <a:p>
              <a:r>
                <a:rPr lang="zh-CN" altLang="en-US" sz="1400" dirty="0">
                  <a:solidFill>
                    <a:srgbClr val="ED7D31"/>
                  </a:solidFill>
                </a:rPr>
                <a:t>（样片已返回）</a:t>
              </a:r>
              <a:endParaRPr lang="en-US" sz="1400" dirty="0">
                <a:solidFill>
                  <a:srgbClr val="ED7D31"/>
                </a:solidFill>
              </a:endParaRPr>
            </a:p>
          </p:txBody>
        </p:sp>
        <p:sp>
          <p:nvSpPr>
            <p:cNvPr id="24" name="TextBox 23"/>
            <p:cNvSpPr txBox="1"/>
            <p:nvPr/>
          </p:nvSpPr>
          <p:spPr>
            <a:xfrm>
              <a:off x="3846439" y="2857779"/>
              <a:ext cx="2307303" cy="640070"/>
            </a:xfrm>
            <a:prstGeom prst="rect">
              <a:avLst/>
            </a:prstGeom>
            <a:noFill/>
          </p:spPr>
          <p:txBody>
            <a:bodyPr wrap="square" rtlCol="0">
              <a:spAutoFit/>
            </a:bodyPr>
            <a:lstStyle/>
            <a:p>
              <a:r>
                <a:rPr lang="zh-CN" altLang="en-US" sz="1400" dirty="0">
                  <a:solidFill>
                    <a:prstClr val="white"/>
                  </a:solidFill>
                  <a:latin typeface="SimHei" panose="02010609060101010101" pitchFamily="49" charset="-122"/>
                  <a:ea typeface="SimHei" panose="02010609060101010101" pitchFamily="49" charset="-122"/>
                </a:rPr>
                <a:t>像素尺寸：</a:t>
              </a:r>
              <a:r>
                <a:rPr lang="en-US" altLang="zh-CN" sz="1400" dirty="0">
                  <a:solidFill>
                    <a:prstClr val="white"/>
                  </a:solidFill>
                  <a:latin typeface="SimHei" panose="02010609060101010101" pitchFamily="49" charset="-122"/>
                  <a:ea typeface="SimHei" panose="02010609060101010101" pitchFamily="49" charset="-122"/>
                </a:rPr>
                <a:t>22×22 </a:t>
              </a:r>
              <a:r>
                <a:rPr lang="el-GR" altLang="zh-CN" sz="1400" dirty="0">
                  <a:solidFill>
                    <a:prstClr val="white"/>
                  </a:solidFill>
                  <a:latin typeface="SimHei" panose="02010609060101010101" pitchFamily="49" charset="-122"/>
                  <a:ea typeface="SimHei" panose="02010609060101010101" pitchFamily="49" charset="-122"/>
                </a:rPr>
                <a:t>μ</a:t>
              </a:r>
              <a:r>
                <a:rPr lang="en-US" altLang="zh-CN" sz="1400" dirty="0">
                  <a:solidFill>
                    <a:prstClr val="white"/>
                  </a:solidFill>
                  <a:latin typeface="SimHei" panose="02010609060101010101" pitchFamily="49" charset="-122"/>
                  <a:ea typeface="SimHei" panose="02010609060101010101" pitchFamily="49" charset="-122"/>
                </a:rPr>
                <a:t>m</a:t>
              </a:r>
              <a:r>
                <a:rPr lang="en-US" altLang="zh-CN" sz="1400" baseline="30000" dirty="0">
                  <a:solidFill>
                    <a:prstClr val="white"/>
                  </a:solidFill>
                  <a:latin typeface="SimHei" panose="02010609060101010101" pitchFamily="49" charset="-122"/>
                  <a:ea typeface="SimHei" panose="02010609060101010101" pitchFamily="49" charset="-122"/>
                </a:rPr>
                <a:t>2</a:t>
              </a:r>
            </a:p>
            <a:p>
              <a:endParaRPr lang="en-US" altLang="zh-CN" sz="500" dirty="0">
                <a:solidFill>
                  <a:prstClr val="white"/>
                </a:solidFill>
                <a:latin typeface="SimHei" panose="02010609060101010101" pitchFamily="49" charset="-122"/>
                <a:ea typeface="SimHei" panose="02010609060101010101" pitchFamily="49" charset="-122"/>
              </a:endParaRPr>
            </a:p>
            <a:p>
              <a:r>
                <a:rPr lang="zh-CN" altLang="en-US" sz="1400" dirty="0">
                  <a:solidFill>
                    <a:prstClr val="white"/>
                  </a:solidFill>
                  <a:latin typeface="SimHei" panose="02010609060101010101" pitchFamily="49" charset="-122"/>
                  <a:ea typeface="SimHei" panose="02010609060101010101" pitchFamily="49" charset="-122"/>
                </a:rPr>
                <a:t>芯片大小：</a:t>
              </a:r>
              <a:r>
                <a:rPr lang="en-US" altLang="zh-CN" sz="1400" dirty="0">
                  <a:solidFill>
                    <a:prstClr val="white"/>
                  </a:solidFill>
                  <a:latin typeface="SimHei" panose="02010609060101010101" pitchFamily="49" charset="-122"/>
                  <a:ea typeface="SimHei" panose="02010609060101010101" pitchFamily="49" charset="-122"/>
                </a:rPr>
                <a:t>3.3×3 mm</a:t>
              </a:r>
              <a:r>
                <a:rPr lang="en-US" altLang="zh-CN" sz="1400" baseline="30000" dirty="0">
                  <a:solidFill>
                    <a:prstClr val="white"/>
                  </a:solidFill>
                  <a:latin typeface="SimHei" panose="02010609060101010101" pitchFamily="49" charset="-122"/>
                  <a:ea typeface="SimHei" panose="02010609060101010101" pitchFamily="49" charset="-122"/>
                </a:rPr>
                <a:t>2</a:t>
              </a:r>
            </a:p>
          </p:txBody>
        </p:sp>
      </p:grpSp>
      <p:sp>
        <p:nvSpPr>
          <p:cNvPr id="18" name="页脚占位符 17"/>
          <p:cNvSpPr>
            <a:spLocks noGrp="1"/>
          </p:cNvSpPr>
          <p:nvPr>
            <p:ph type="ftr" sz="quarter" idx="11"/>
          </p:nvPr>
        </p:nvSpPr>
        <p:spPr/>
        <p:txBody>
          <a:bodyPr/>
          <a:lstStyle/>
          <a:p>
            <a:r>
              <a:rPr lang="en-US" altLang="zh-CN" smtClean="0">
                <a:solidFill>
                  <a:prstClr val="black">
                    <a:tint val="75000"/>
                  </a:prstClr>
                </a:solidFill>
              </a:rPr>
              <a:t>2018.7.12</a:t>
            </a:r>
            <a:endParaRPr lang="en-US">
              <a:solidFill>
                <a:prstClr val="black">
                  <a:tint val="75000"/>
                </a:prstClr>
              </a:solidFill>
            </a:endParaRPr>
          </a:p>
        </p:txBody>
      </p:sp>
      <p:sp>
        <p:nvSpPr>
          <p:cNvPr id="22" name="灯片编号占位符 21"/>
          <p:cNvSpPr>
            <a:spLocks noGrp="1"/>
          </p:cNvSpPr>
          <p:nvPr>
            <p:ph type="sldNum" sz="quarter" idx="12"/>
          </p:nvPr>
        </p:nvSpPr>
        <p:spPr/>
        <p:txBody>
          <a:bodyPr/>
          <a:lstStyle/>
          <a:p>
            <a:fld id="{AC01A416-7D37-42E4-902F-021D2F792083}" type="slidenum">
              <a:rPr lang="en-US" smtClean="0">
                <a:solidFill>
                  <a:prstClr val="black">
                    <a:tint val="75000"/>
                  </a:prstClr>
                </a:solidFill>
              </a:rPr>
              <a:pPr/>
              <a:t>17</a:t>
            </a:fld>
            <a:endParaRPr lang="en-US">
              <a:solidFill>
                <a:prstClr val="black">
                  <a:tint val="75000"/>
                </a:prstClr>
              </a:solidFill>
            </a:endParaRPr>
          </a:p>
        </p:txBody>
      </p:sp>
      <p:sp>
        <p:nvSpPr>
          <p:cNvPr id="27" name="TextBox 26"/>
          <p:cNvSpPr txBox="1"/>
          <p:nvPr/>
        </p:nvSpPr>
        <p:spPr>
          <a:xfrm>
            <a:off x="6147667" y="6096000"/>
            <a:ext cx="2996333" cy="461665"/>
          </a:xfrm>
          <a:prstGeom prst="rect">
            <a:avLst/>
          </a:prstGeom>
          <a:solidFill>
            <a:schemeClr val="bg1">
              <a:lumMod val="95000"/>
            </a:schemeClr>
          </a:solidFill>
        </p:spPr>
        <p:txBody>
          <a:bodyPr wrap="none" rtlCol="0">
            <a:spAutoFit/>
          </a:bodyPr>
          <a:lstStyle/>
          <a:p>
            <a:r>
              <a:rPr lang="zh-CN" altLang="en-US" sz="2400" b="1" dirty="0" smtClean="0">
                <a:solidFill>
                  <a:srgbClr val="7030A0"/>
                </a:solidFill>
              </a:rPr>
              <a:t>中国</a:t>
            </a:r>
            <a:r>
              <a:rPr lang="en-US" altLang="zh-CN" sz="2400" b="1" dirty="0" err="1" smtClean="0">
                <a:solidFill>
                  <a:srgbClr val="7030A0"/>
                </a:solidFill>
              </a:rPr>
              <a:t>JadePix</a:t>
            </a:r>
            <a:r>
              <a:rPr lang="zh-CN" altLang="en-US" sz="2400" b="1" dirty="0" smtClean="0">
                <a:solidFill>
                  <a:srgbClr val="7030A0"/>
                </a:solidFill>
              </a:rPr>
              <a:t>芯片系列</a:t>
            </a:r>
            <a:endParaRPr lang="zh-CN" altLang="en-US" sz="2400" b="1" dirty="0">
              <a:solidFill>
                <a:srgbClr val="7030A0"/>
              </a:solidFill>
            </a:endParaRPr>
          </a:p>
        </p:txBody>
      </p:sp>
    </p:spTree>
    <p:extLst>
      <p:ext uri="{BB962C8B-B14F-4D97-AF65-F5344CB8AC3E}">
        <p14:creationId xmlns:p14="http://schemas.microsoft.com/office/powerpoint/2010/main" xmlns="" val="1914664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391400" y="9144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7467600" y="3505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2400" b="1" dirty="0" smtClean="0">
                <a:solidFill>
                  <a:srgbClr val="0000FF"/>
                </a:solidFill>
              </a:rPr>
              <a:t>CEPC Detector performance &amp; physics measurement</a:t>
            </a:r>
          </a:p>
        </p:txBody>
      </p:sp>
      <p:sp>
        <p:nvSpPr>
          <p:cNvPr id="7" name="页脚占位符 6"/>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8" name="矩形 7"/>
          <p:cNvSpPr/>
          <p:nvPr/>
        </p:nvSpPr>
        <p:spPr>
          <a:xfrm>
            <a:off x="5410200" y="3810000"/>
            <a:ext cx="2971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5029200" y="5486400"/>
            <a:ext cx="3200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074" name="Picture 2"/>
          <p:cNvPicPr>
            <a:picLocks noChangeAspect="1" noChangeArrowheads="1"/>
          </p:cNvPicPr>
          <p:nvPr/>
        </p:nvPicPr>
        <p:blipFill>
          <a:blip r:embed="rId2" cstate="print"/>
          <a:srcRect/>
          <a:stretch>
            <a:fillRect/>
          </a:stretch>
        </p:blipFill>
        <p:spPr bwMode="auto">
          <a:xfrm>
            <a:off x="304800" y="1066800"/>
            <a:ext cx="8605715" cy="5638800"/>
          </a:xfrm>
          <a:prstGeom prst="rect">
            <a:avLst/>
          </a:prstGeom>
          <a:noFill/>
          <a:ln w="9525">
            <a:noFill/>
            <a:miter lim="800000"/>
            <a:headEnd/>
            <a:tailEnd/>
          </a:ln>
        </p:spPr>
      </p:pic>
      <p:sp>
        <p:nvSpPr>
          <p:cNvPr id="10" name="灯片编号占位符 9"/>
          <p:cNvSpPr>
            <a:spLocks noGrp="1"/>
          </p:cNvSpPr>
          <p:nvPr>
            <p:ph type="sldNum" sz="quarter" idx="12"/>
          </p:nvPr>
        </p:nvSpPr>
        <p:spPr/>
        <p:txBody>
          <a:bodyPr/>
          <a:lstStyle/>
          <a:p>
            <a:fld id="{0A5276BE-B8C4-4399-BEE9-C19C59FEDAF5}" type="slidenum">
              <a:rPr lang="en-US" smtClean="0">
                <a:solidFill>
                  <a:prstClr val="black">
                    <a:tint val="75000"/>
                  </a:prstClr>
                </a:solidFill>
              </a:rPr>
              <a:pPr/>
              <a:t>18</a:t>
            </a:fld>
            <a:endParaRPr lang="en-US" dirty="0">
              <a:solidFill>
                <a:prstClr val="black">
                  <a:tint val="75000"/>
                </a:prstClr>
              </a:solidFill>
            </a:endParaRPr>
          </a:p>
        </p:txBody>
      </p:sp>
      <p:sp>
        <p:nvSpPr>
          <p:cNvPr id="11" name="矩形 10"/>
          <p:cNvSpPr/>
          <p:nvPr/>
        </p:nvSpPr>
        <p:spPr>
          <a:xfrm>
            <a:off x="5562600" y="1828800"/>
            <a:ext cx="3429000" cy="4648200"/>
          </a:xfrm>
          <a:prstGeom prst="rect">
            <a:avLst/>
          </a:prstGeom>
          <a:noFill/>
          <a:ln w="3810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544775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smtClean="0"/>
              <a:pPr/>
              <a:t>19</a:t>
            </a:fld>
            <a:endParaRPr lang="zh-CN" altLang="en-US"/>
          </a:p>
        </p:txBody>
      </p:sp>
      <p:sp>
        <p:nvSpPr>
          <p:cNvPr id="4" name="TextBox 3"/>
          <p:cNvSpPr txBox="1"/>
          <p:nvPr/>
        </p:nvSpPr>
        <p:spPr>
          <a:xfrm>
            <a:off x="1907704" y="188640"/>
            <a:ext cx="5570756" cy="584775"/>
          </a:xfrm>
          <a:prstGeom prst="rect">
            <a:avLst/>
          </a:prstGeom>
          <a:noFill/>
        </p:spPr>
        <p:txBody>
          <a:bodyPr wrap="none" rtlCol="0">
            <a:spAutoFit/>
          </a:bodyPr>
          <a:lstStyle/>
          <a:p>
            <a:r>
              <a:rPr lang="zh-CN" altLang="en-US" sz="3200" b="1" dirty="0" smtClean="0">
                <a:solidFill>
                  <a:srgbClr val="000099"/>
                </a:solidFill>
              </a:rPr>
              <a:t>高能环形正负对撞机（</a:t>
            </a:r>
            <a:r>
              <a:rPr lang="en-US" altLang="zh-CN" sz="3200" b="1" dirty="0" smtClean="0">
                <a:solidFill>
                  <a:srgbClr val="000099"/>
                </a:solidFill>
              </a:rPr>
              <a:t>CEPC</a:t>
            </a:r>
            <a:r>
              <a:rPr lang="zh-CN" altLang="en-US" sz="3200" b="1" dirty="0" smtClean="0">
                <a:solidFill>
                  <a:srgbClr val="000099"/>
                </a:solidFill>
              </a:rPr>
              <a:t>）</a:t>
            </a:r>
            <a:endParaRPr lang="zh-CN" altLang="en-US" sz="3200" b="1" dirty="0">
              <a:solidFill>
                <a:srgbClr val="000099"/>
              </a:solidFill>
            </a:endParaRPr>
          </a:p>
        </p:txBody>
      </p:sp>
      <p:pic>
        <p:nvPicPr>
          <p:cNvPr id="2051" name="Picture 3"/>
          <p:cNvPicPr>
            <a:picLocks noChangeAspect="1" noChangeArrowheads="1"/>
          </p:cNvPicPr>
          <p:nvPr/>
        </p:nvPicPr>
        <p:blipFill>
          <a:blip r:embed="rId2" cstate="print"/>
          <a:srcRect/>
          <a:stretch>
            <a:fillRect/>
          </a:stretch>
        </p:blipFill>
        <p:spPr bwMode="auto">
          <a:xfrm>
            <a:off x="467544" y="908720"/>
            <a:ext cx="6196335" cy="3048657"/>
          </a:xfrm>
          <a:prstGeom prst="rect">
            <a:avLst/>
          </a:prstGeom>
          <a:noFill/>
          <a:ln w="9525">
            <a:noFill/>
            <a:miter lim="800000"/>
            <a:headEnd/>
            <a:tailEnd/>
          </a:ln>
        </p:spPr>
      </p:pic>
      <p:sp>
        <p:nvSpPr>
          <p:cNvPr id="10" name="TextBox 9"/>
          <p:cNvSpPr txBox="1"/>
          <p:nvPr/>
        </p:nvSpPr>
        <p:spPr>
          <a:xfrm>
            <a:off x="6660232" y="908720"/>
            <a:ext cx="2383986" cy="1200329"/>
          </a:xfrm>
          <a:prstGeom prst="rect">
            <a:avLst/>
          </a:prstGeom>
          <a:solidFill>
            <a:schemeClr val="accent2">
              <a:lumMod val="20000"/>
              <a:lumOff val="80000"/>
            </a:schemeClr>
          </a:solidFill>
        </p:spPr>
        <p:txBody>
          <a:bodyPr wrap="square" rtlCol="0">
            <a:spAutoFit/>
          </a:bodyPr>
          <a:lstStyle/>
          <a:p>
            <a:pPr>
              <a:buFont typeface="Wingdings" pitchFamily="2" charset="2"/>
              <a:buChar char="ü"/>
            </a:pPr>
            <a:r>
              <a:rPr lang="en-US" altLang="zh-CN" b="1" dirty="0" smtClean="0">
                <a:solidFill>
                  <a:srgbClr val="0000FF"/>
                </a:solidFill>
              </a:rPr>
              <a:t>   </a:t>
            </a:r>
            <a:r>
              <a:rPr lang="zh-CN" altLang="en-US" b="1" dirty="0" smtClean="0">
                <a:solidFill>
                  <a:srgbClr val="0000FF"/>
                </a:solidFill>
              </a:rPr>
              <a:t>积极进行选址工作</a:t>
            </a:r>
            <a:endParaRPr lang="en-US" altLang="zh-CN" b="1" dirty="0" smtClean="0">
              <a:solidFill>
                <a:srgbClr val="0000FF"/>
              </a:solidFill>
            </a:endParaRPr>
          </a:p>
          <a:p>
            <a:pPr>
              <a:buFont typeface="Wingdings" pitchFamily="2" charset="2"/>
              <a:buChar char="ü"/>
            </a:pPr>
            <a:r>
              <a:rPr lang="en-US" altLang="zh-CN" b="1" dirty="0" smtClean="0">
                <a:solidFill>
                  <a:srgbClr val="0000FF"/>
                </a:solidFill>
              </a:rPr>
              <a:t>  </a:t>
            </a:r>
            <a:r>
              <a:rPr lang="zh-CN" altLang="en-US" b="1" dirty="0" smtClean="0">
                <a:solidFill>
                  <a:srgbClr val="0000FF"/>
                </a:solidFill>
              </a:rPr>
              <a:t>设施设计</a:t>
            </a:r>
            <a:endParaRPr lang="en-US" altLang="zh-CN" b="1" dirty="0" smtClean="0">
              <a:solidFill>
                <a:srgbClr val="0000FF"/>
              </a:solidFill>
            </a:endParaRPr>
          </a:p>
          <a:p>
            <a:pPr>
              <a:buFont typeface="Wingdings" pitchFamily="2" charset="2"/>
              <a:buChar char="ü"/>
            </a:pPr>
            <a:r>
              <a:rPr lang="en-US" altLang="zh-CN" b="1" dirty="0" smtClean="0">
                <a:solidFill>
                  <a:srgbClr val="0000FF"/>
                </a:solidFill>
              </a:rPr>
              <a:t>   </a:t>
            </a:r>
            <a:r>
              <a:rPr lang="zh-CN" altLang="en-US" b="1" dirty="0" smtClean="0">
                <a:solidFill>
                  <a:srgbClr val="0000FF"/>
                </a:solidFill>
              </a:rPr>
              <a:t>施工方案</a:t>
            </a:r>
            <a:endParaRPr lang="en-US" altLang="zh-CN" b="1" dirty="0" smtClean="0">
              <a:solidFill>
                <a:srgbClr val="0000FF"/>
              </a:solidFill>
            </a:endParaRPr>
          </a:p>
          <a:p>
            <a:r>
              <a:rPr lang="en-US" altLang="zh-CN" b="1" dirty="0" smtClean="0">
                <a:solidFill>
                  <a:srgbClr val="0000FF"/>
                </a:solidFill>
              </a:rPr>
              <a:t>      ….</a:t>
            </a:r>
          </a:p>
        </p:txBody>
      </p:sp>
      <p:pic>
        <p:nvPicPr>
          <p:cNvPr id="4098" name="Picture 2"/>
          <p:cNvPicPr>
            <a:picLocks noChangeAspect="1" noChangeArrowheads="1"/>
          </p:cNvPicPr>
          <p:nvPr/>
        </p:nvPicPr>
        <p:blipFill>
          <a:blip r:embed="rId3" cstate="print"/>
          <a:srcRect/>
          <a:stretch>
            <a:fillRect/>
          </a:stretch>
        </p:blipFill>
        <p:spPr bwMode="auto">
          <a:xfrm>
            <a:off x="6876256" y="2132856"/>
            <a:ext cx="2088232" cy="1885679"/>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395536" y="4221088"/>
            <a:ext cx="8522667" cy="2454398"/>
          </a:xfrm>
          <a:prstGeom prst="rect">
            <a:avLst/>
          </a:prstGeom>
          <a:noFill/>
          <a:ln w="9525">
            <a:noFill/>
            <a:miter lim="800000"/>
            <a:headEnd/>
            <a:tailEnd/>
          </a:ln>
        </p:spPr>
      </p:pic>
      <p:sp>
        <p:nvSpPr>
          <p:cNvPr id="11" name="矩形 10"/>
          <p:cNvSpPr/>
          <p:nvPr/>
        </p:nvSpPr>
        <p:spPr>
          <a:xfrm>
            <a:off x="323528" y="4149080"/>
            <a:ext cx="86409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52400" y="3352800"/>
            <a:ext cx="8991600" cy="954107"/>
          </a:xfrm>
          <a:prstGeom prst="rect">
            <a:avLst/>
          </a:prstGeom>
          <a:solidFill>
            <a:schemeClr val="accent6">
              <a:lumMod val="20000"/>
              <a:lumOff val="80000"/>
            </a:schemeClr>
          </a:solidFill>
        </p:spPr>
        <p:txBody>
          <a:bodyPr wrap="square" rtlCol="0">
            <a:spAutoFit/>
          </a:bodyPr>
          <a:lstStyle/>
          <a:p>
            <a:r>
              <a:rPr lang="en-US" altLang="zh-CN" sz="2800" b="1" dirty="0" smtClean="0">
                <a:solidFill>
                  <a:srgbClr val="7030A0"/>
                </a:solidFill>
              </a:rPr>
              <a:t>CEPC</a:t>
            </a:r>
            <a:r>
              <a:rPr lang="zh-CN" altLang="zh-CN" sz="2800" b="1" dirty="0" smtClean="0">
                <a:solidFill>
                  <a:srgbClr val="7030A0"/>
                </a:solidFill>
              </a:rPr>
              <a:t>在多省市进行了实地选址勘探工作，获得了当地政府的欢迎和支持，获得了选址地的实际勘探一手资料。</a:t>
            </a:r>
          </a:p>
        </p:txBody>
      </p:sp>
      <p:sp>
        <p:nvSpPr>
          <p:cNvPr id="12" name="页脚占位符 11"/>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5699333"/>
            <a:ext cx="1104900" cy="110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31302" y="5943600"/>
            <a:ext cx="1139395" cy="766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altLang="zh-CN" smtClean="0"/>
              <a:t>2018.7.12</a:t>
            </a:r>
            <a:endParaRPr lang="en-US" dirty="0"/>
          </a:p>
        </p:txBody>
      </p:sp>
      <p:sp>
        <p:nvSpPr>
          <p:cNvPr id="3" name="TextBox 2"/>
          <p:cNvSpPr txBox="1"/>
          <p:nvPr/>
        </p:nvSpPr>
        <p:spPr>
          <a:xfrm>
            <a:off x="1524000" y="2286000"/>
            <a:ext cx="6400800" cy="2970044"/>
          </a:xfrm>
          <a:prstGeom prst="rect">
            <a:avLst/>
          </a:prstGeom>
          <a:noFill/>
        </p:spPr>
        <p:txBody>
          <a:bodyPr wrap="square" rtlCol="0">
            <a:spAutoFit/>
          </a:bodyPr>
          <a:lstStyle/>
          <a:p>
            <a:pPr>
              <a:spcBef>
                <a:spcPts val="3000"/>
              </a:spcBef>
              <a:buFont typeface="Wingdings" pitchFamily="2" charset="2"/>
              <a:buChar char="p"/>
            </a:pPr>
            <a:r>
              <a:rPr lang="zh-CN" altLang="en-US" sz="2000" b="1" dirty="0" smtClean="0">
                <a:solidFill>
                  <a:srgbClr val="0000FF"/>
                </a:solidFill>
                <a:latin typeface="Times New Roman" pitchFamily="18" charset="0"/>
                <a:ea typeface="仿宋_GB2312"/>
                <a:cs typeface="Times New Roman" pitchFamily="18" charset="0"/>
              </a:rPr>
              <a:t> </a:t>
            </a:r>
            <a:r>
              <a:rPr lang="zh-CN" altLang="en-US" sz="2800" b="1" dirty="0" smtClean="0">
                <a:solidFill>
                  <a:srgbClr val="0000FF"/>
                </a:solidFill>
                <a:latin typeface="Times New Roman" pitchFamily="18" charset="0"/>
                <a:ea typeface="仿宋_GB2312"/>
                <a:cs typeface="Times New Roman" pitchFamily="18" charset="0"/>
              </a:rPr>
              <a:t>介绍 </a:t>
            </a:r>
            <a:r>
              <a:rPr lang="en-US" altLang="zh-CN" sz="2800" dirty="0" smtClean="0">
                <a:solidFill>
                  <a:srgbClr val="0000FF"/>
                </a:solidFill>
                <a:latin typeface="Times New Roman" pitchFamily="18" charset="0"/>
                <a:ea typeface="仿宋_GB2312"/>
                <a:cs typeface="Times New Roman" pitchFamily="18" charset="0"/>
              </a:rPr>
              <a:t>Introduction &amp; Reminder </a:t>
            </a:r>
            <a:endParaRPr lang="en-US" altLang="zh-CN" sz="2800" dirty="0" smtClean="0">
              <a:solidFill>
                <a:srgbClr val="C00000"/>
              </a:solidFill>
              <a:latin typeface="Times New Roman" pitchFamily="18" charset="0"/>
              <a:ea typeface="仿宋_GB2312"/>
              <a:cs typeface="Times New Roman" pitchFamily="18" charset="0"/>
            </a:endParaRPr>
          </a:p>
          <a:p>
            <a:pPr>
              <a:spcBef>
                <a:spcPts val="3000"/>
              </a:spcBef>
              <a:buFont typeface="Wingdings" pitchFamily="2" charset="2"/>
              <a:buChar char="p"/>
            </a:pPr>
            <a:r>
              <a:rPr lang="zh-CN" altLang="en-US" sz="2000" b="1" dirty="0" smtClean="0">
                <a:solidFill>
                  <a:srgbClr val="C00000"/>
                </a:solidFill>
                <a:latin typeface="Times New Roman" pitchFamily="18" charset="0"/>
                <a:ea typeface="仿宋_GB2312"/>
                <a:cs typeface="Times New Roman" pitchFamily="18" charset="0"/>
              </a:rPr>
              <a:t> </a:t>
            </a:r>
            <a:r>
              <a:rPr lang="zh-CN" altLang="en-US" sz="2800" b="1" dirty="0" smtClean="0">
                <a:solidFill>
                  <a:srgbClr val="C00000"/>
                </a:solidFill>
                <a:latin typeface="Times New Roman" pitchFamily="18" charset="0"/>
                <a:ea typeface="仿宋_GB2312"/>
                <a:cs typeface="Times New Roman" pitchFamily="18" charset="0"/>
              </a:rPr>
              <a:t>项目进展汇报 </a:t>
            </a:r>
            <a:r>
              <a:rPr lang="en-US" altLang="zh-CN" sz="2800" dirty="0" smtClean="0">
                <a:solidFill>
                  <a:srgbClr val="C00000"/>
                </a:solidFill>
                <a:latin typeface="Times New Roman" pitchFamily="18" charset="0"/>
                <a:ea typeface="仿宋_GB2312"/>
                <a:cs typeface="Times New Roman" pitchFamily="18" charset="0"/>
              </a:rPr>
              <a:t>Progress in CEPC</a:t>
            </a:r>
          </a:p>
          <a:p>
            <a:pPr>
              <a:spcBef>
                <a:spcPts val="3000"/>
              </a:spcBef>
              <a:buFont typeface="Wingdings" pitchFamily="2" charset="2"/>
              <a:buChar char="p"/>
            </a:pPr>
            <a:r>
              <a:rPr lang="zh-CN" altLang="en-US" sz="2000" b="1" dirty="0" smtClean="0">
                <a:solidFill>
                  <a:srgbClr val="C00000"/>
                </a:solidFill>
                <a:latin typeface="Times New Roman" pitchFamily="18" charset="0"/>
                <a:ea typeface="仿宋_GB2312"/>
                <a:cs typeface="Times New Roman" pitchFamily="18" charset="0"/>
              </a:rPr>
              <a:t> </a:t>
            </a:r>
            <a:r>
              <a:rPr lang="zh-CN" altLang="en-US" sz="2800" b="1" dirty="0" smtClean="0">
                <a:solidFill>
                  <a:srgbClr val="C00000"/>
                </a:solidFill>
                <a:latin typeface="Times New Roman" pitchFamily="18" charset="0"/>
                <a:ea typeface="仿宋_GB2312"/>
                <a:cs typeface="Times New Roman" pitchFamily="18" charset="0"/>
              </a:rPr>
              <a:t>项目规划 </a:t>
            </a:r>
            <a:r>
              <a:rPr lang="en-US" altLang="zh-CN" sz="2800" dirty="0" smtClean="0">
                <a:solidFill>
                  <a:srgbClr val="C00000"/>
                </a:solidFill>
                <a:latin typeface="Times New Roman" pitchFamily="18" charset="0"/>
                <a:ea typeface="仿宋_GB2312"/>
                <a:cs typeface="Times New Roman" pitchFamily="18" charset="0"/>
              </a:rPr>
              <a:t>Project Development</a:t>
            </a:r>
          </a:p>
          <a:p>
            <a:pPr>
              <a:spcBef>
                <a:spcPts val="3000"/>
              </a:spcBef>
              <a:buFont typeface="Wingdings" pitchFamily="2" charset="2"/>
              <a:buChar char="p"/>
            </a:pPr>
            <a:r>
              <a:rPr lang="zh-CN" altLang="en-US" sz="2000" b="1" dirty="0" smtClean="0">
                <a:solidFill>
                  <a:srgbClr val="0000FF"/>
                </a:solidFill>
                <a:latin typeface="Times New Roman" pitchFamily="18" charset="0"/>
                <a:ea typeface="仿宋_GB2312"/>
                <a:cs typeface="Times New Roman" pitchFamily="18" charset="0"/>
              </a:rPr>
              <a:t> </a:t>
            </a:r>
            <a:r>
              <a:rPr lang="zh-CN" altLang="en-US" sz="2800" b="1" dirty="0" smtClean="0">
                <a:solidFill>
                  <a:srgbClr val="0000FF"/>
                </a:solidFill>
                <a:latin typeface="Times New Roman" pitchFamily="18" charset="0"/>
                <a:ea typeface="仿宋_GB2312"/>
                <a:cs typeface="Times New Roman" pitchFamily="18" charset="0"/>
              </a:rPr>
              <a:t>讨论 </a:t>
            </a:r>
            <a:r>
              <a:rPr lang="en-US" altLang="zh-CN" sz="2800" dirty="0" smtClean="0">
                <a:solidFill>
                  <a:srgbClr val="0000FF"/>
                </a:solidFill>
                <a:latin typeface="Times New Roman" pitchFamily="18" charset="0"/>
                <a:ea typeface="仿宋_GB2312"/>
                <a:cs typeface="Times New Roman" pitchFamily="18" charset="0"/>
              </a:rPr>
              <a:t>Discussion</a:t>
            </a:r>
          </a:p>
        </p:txBody>
      </p:sp>
      <p:sp>
        <p:nvSpPr>
          <p:cNvPr id="4" name="Rectangle 3"/>
          <p:cNvSpPr/>
          <p:nvPr/>
        </p:nvSpPr>
        <p:spPr>
          <a:xfrm>
            <a:off x="762000" y="457200"/>
            <a:ext cx="1213794" cy="707886"/>
          </a:xfrm>
          <a:prstGeom prst="rect">
            <a:avLst/>
          </a:prstGeom>
        </p:spPr>
        <p:txBody>
          <a:bodyPr wrap="none">
            <a:spAutoFit/>
          </a:bodyPr>
          <a:lstStyle/>
          <a:p>
            <a:r>
              <a:rPr lang="zh-CN" altLang="en-US" sz="4000" b="1" dirty="0" smtClean="0">
                <a:solidFill>
                  <a:srgbClr val="FF0000"/>
                </a:solidFill>
                <a:latin typeface="Times New Roman" pitchFamily="18" charset="0"/>
                <a:cs typeface="Times New Roman" pitchFamily="18" charset="0"/>
              </a:rPr>
              <a:t>内容</a:t>
            </a:r>
            <a:endParaRPr lang="en-US" sz="4000" b="1" dirty="0">
              <a:solidFill>
                <a:srgbClr val="FF0000"/>
              </a:solidFill>
              <a:latin typeface="Times New Roman" pitchFamily="18" charset="0"/>
              <a:cs typeface="Times New Roman" pitchFamily="18" charset="0"/>
            </a:endParaRPr>
          </a:p>
        </p:txBody>
      </p:sp>
      <p:sp>
        <p:nvSpPr>
          <p:cNvPr id="8" name="TextBox 7"/>
          <p:cNvSpPr txBox="1"/>
          <p:nvPr/>
        </p:nvSpPr>
        <p:spPr>
          <a:xfrm>
            <a:off x="1524000" y="1295400"/>
            <a:ext cx="6157455" cy="584775"/>
          </a:xfrm>
          <a:prstGeom prst="rect">
            <a:avLst/>
          </a:prstGeom>
          <a:noFill/>
        </p:spPr>
        <p:txBody>
          <a:bodyPr wrap="none" rtlCol="0">
            <a:spAutoFit/>
          </a:bodyPr>
          <a:lstStyle/>
          <a:p>
            <a:r>
              <a:rPr lang="zh-CN" altLang="en-US" sz="3200" b="1" dirty="0" smtClean="0">
                <a:solidFill>
                  <a:srgbClr val="7030A0"/>
                </a:solidFill>
                <a:latin typeface="Times New Roman" pitchFamily="18" charset="0"/>
                <a:ea typeface="仿宋_GB2312"/>
                <a:cs typeface="Times New Roman" pitchFamily="18" charset="0"/>
              </a:rPr>
              <a:t>高能环形正负电子对撞机 </a:t>
            </a:r>
            <a:r>
              <a:rPr lang="en-US" altLang="zh-CN" sz="3200" b="1" dirty="0" smtClean="0">
                <a:solidFill>
                  <a:srgbClr val="7030A0"/>
                </a:solidFill>
                <a:latin typeface="Times New Roman" pitchFamily="18" charset="0"/>
                <a:ea typeface="仿宋_GB2312"/>
                <a:cs typeface="Times New Roman" pitchFamily="18" charset="0"/>
              </a:rPr>
              <a:t>- CEPC</a:t>
            </a:r>
            <a:endParaRPr lang="zh-CN" altLang="en-US" sz="3200" b="1" dirty="0">
              <a:solidFill>
                <a:srgbClr val="7030A0"/>
              </a:solidFill>
            </a:endParaRPr>
          </a:p>
        </p:txBody>
      </p:sp>
      <p:sp>
        <p:nvSpPr>
          <p:cNvPr id="10" name="灯片编号占位符 9"/>
          <p:cNvSpPr>
            <a:spLocks noGrp="1"/>
          </p:cNvSpPr>
          <p:nvPr>
            <p:ph type="sldNum" sz="quarter" idx="12"/>
          </p:nvPr>
        </p:nvSpPr>
        <p:spPr/>
        <p:txBody>
          <a:bodyPr/>
          <a:lstStyle/>
          <a:p>
            <a:fld id="{0A5276BE-B8C4-4399-BEE9-C19C59FEDAF5}" type="slidenum">
              <a:rPr lang="en-US" smtClean="0"/>
              <a:pPr/>
              <a:t>2</a:t>
            </a:fld>
            <a:endParaRPr lang="en-US" dirty="0"/>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ltLang="zh-CN" smtClean="0"/>
              <a:t>2018.7.12</a:t>
            </a:r>
            <a:endParaRPr lang="en-US" dirty="0"/>
          </a:p>
        </p:txBody>
      </p:sp>
      <p:sp>
        <p:nvSpPr>
          <p:cNvPr id="4"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zh-CN" altLang="en-US" sz="2400" b="1" dirty="0" smtClean="0">
                <a:solidFill>
                  <a:srgbClr val="0000CC"/>
                </a:solidFill>
              </a:rPr>
              <a:t>项目规划 </a:t>
            </a:r>
            <a:r>
              <a:rPr lang="en-US" altLang="zh-CN" sz="2400" b="1" dirty="0" smtClean="0">
                <a:solidFill>
                  <a:srgbClr val="0000CC"/>
                </a:solidFill>
              </a:rPr>
              <a:t>Project Development </a:t>
            </a:r>
            <a:r>
              <a:rPr lang="zh-CN" altLang="en-US" sz="2400" b="1" dirty="0" smtClean="0">
                <a:solidFill>
                  <a:srgbClr val="0000CC"/>
                </a:solidFill>
              </a:rPr>
              <a:t>：</a:t>
            </a:r>
            <a:r>
              <a:rPr lang="zh-CN" altLang="en-US" sz="2400" b="1" dirty="0" smtClean="0">
                <a:solidFill>
                  <a:srgbClr val="FF0000"/>
                </a:solidFill>
              </a:rPr>
              <a:t>高能伽马同步光源 </a:t>
            </a:r>
            <a:r>
              <a:rPr lang="en-US" altLang="zh-CN" sz="2400" b="1" dirty="0" smtClean="0">
                <a:solidFill>
                  <a:srgbClr val="FF0000"/>
                </a:solidFill>
                <a:latin typeface="Symbol" pitchFamily="18" charset="2"/>
              </a:rPr>
              <a:t>g</a:t>
            </a:r>
            <a:r>
              <a:rPr lang="en-US" altLang="zh-CN" sz="2400" b="1" dirty="0" smtClean="0">
                <a:solidFill>
                  <a:srgbClr val="FF0000"/>
                </a:solidFill>
              </a:rPr>
              <a:t> light</a:t>
            </a:r>
          </a:p>
        </p:txBody>
      </p:sp>
      <p:pic>
        <p:nvPicPr>
          <p:cNvPr id="2050" name="Picture 2"/>
          <p:cNvPicPr>
            <a:picLocks noChangeAspect="1" noChangeArrowheads="1"/>
          </p:cNvPicPr>
          <p:nvPr/>
        </p:nvPicPr>
        <p:blipFill>
          <a:blip r:embed="rId2" cstate="print"/>
          <a:srcRect/>
          <a:stretch>
            <a:fillRect/>
          </a:stretch>
        </p:blipFill>
        <p:spPr bwMode="auto">
          <a:xfrm>
            <a:off x="457200" y="1524000"/>
            <a:ext cx="5156048" cy="3810000"/>
          </a:xfrm>
          <a:prstGeom prst="rect">
            <a:avLst/>
          </a:prstGeom>
          <a:noFill/>
          <a:ln w="9525">
            <a:noFill/>
            <a:miter lim="800000"/>
            <a:headEnd/>
            <a:tailEnd/>
          </a:ln>
        </p:spPr>
      </p:pic>
      <p:sp>
        <p:nvSpPr>
          <p:cNvPr id="5" name="TextBox 4"/>
          <p:cNvSpPr txBox="1"/>
          <p:nvPr/>
        </p:nvSpPr>
        <p:spPr>
          <a:xfrm>
            <a:off x="5562600" y="2667000"/>
            <a:ext cx="3105337" cy="2554545"/>
          </a:xfrm>
          <a:prstGeom prst="rect">
            <a:avLst/>
          </a:prstGeom>
          <a:solidFill>
            <a:schemeClr val="accent3">
              <a:lumMod val="20000"/>
              <a:lumOff val="80000"/>
            </a:schemeClr>
          </a:solidFill>
        </p:spPr>
        <p:txBody>
          <a:bodyPr wrap="none" rtlCol="0">
            <a:spAutoFit/>
          </a:bodyPr>
          <a:lstStyle/>
          <a:p>
            <a:r>
              <a:rPr lang="zh-CN" altLang="en-US" sz="2000" b="1" dirty="0" smtClean="0">
                <a:solidFill>
                  <a:srgbClr val="7030A0"/>
                </a:solidFill>
              </a:rPr>
              <a:t>高能所组织</a:t>
            </a:r>
            <a:r>
              <a:rPr lang="en-US" altLang="zh-CN" sz="2000" b="1" dirty="0" smtClean="0">
                <a:solidFill>
                  <a:srgbClr val="7030A0"/>
                </a:solidFill>
              </a:rPr>
              <a:t>BEPCII</a:t>
            </a:r>
            <a:r>
              <a:rPr lang="zh-CN" altLang="en-US" sz="2000" b="1" dirty="0" smtClean="0">
                <a:solidFill>
                  <a:srgbClr val="7030A0"/>
                </a:solidFill>
              </a:rPr>
              <a:t>上研究</a:t>
            </a:r>
            <a:endParaRPr lang="en-US" altLang="zh-CN" sz="2000" b="1" dirty="0" smtClean="0">
              <a:solidFill>
                <a:srgbClr val="7030A0"/>
              </a:solidFill>
            </a:endParaRPr>
          </a:p>
          <a:p>
            <a:r>
              <a:rPr lang="en-US" altLang="zh-CN" sz="2000" b="1" dirty="0" smtClean="0">
                <a:solidFill>
                  <a:srgbClr val="7030A0"/>
                </a:solidFill>
                <a:latin typeface="Symbol" pitchFamily="18" charset="2"/>
              </a:rPr>
              <a:t>g</a:t>
            </a:r>
            <a:r>
              <a:rPr lang="zh-CN" altLang="en-US" sz="2000" b="1" dirty="0" smtClean="0">
                <a:solidFill>
                  <a:srgbClr val="7030A0"/>
                </a:solidFill>
              </a:rPr>
              <a:t>光源探索</a:t>
            </a:r>
            <a:endParaRPr lang="en-US" altLang="zh-CN" sz="2000" dirty="0" smtClean="0"/>
          </a:p>
          <a:p>
            <a:pPr lvl="1">
              <a:buFont typeface="Arial" pitchFamily="34" charset="0"/>
              <a:buChar char="•"/>
            </a:pPr>
            <a:r>
              <a:rPr lang="zh-CN" altLang="en-US" sz="2000" b="1" dirty="0" smtClean="0">
                <a:solidFill>
                  <a:srgbClr val="0000CC"/>
                </a:solidFill>
              </a:rPr>
              <a:t>  规划实验</a:t>
            </a:r>
            <a:endParaRPr lang="en-US" altLang="zh-CN" sz="2000" b="1" dirty="0" smtClean="0">
              <a:solidFill>
                <a:srgbClr val="0000CC"/>
              </a:solidFill>
            </a:endParaRPr>
          </a:p>
          <a:p>
            <a:pPr lvl="1">
              <a:buFont typeface="Arial" pitchFamily="34" charset="0"/>
              <a:buChar char="•"/>
            </a:pPr>
            <a:r>
              <a:rPr lang="zh-CN" altLang="en-US" sz="2000" b="1" dirty="0" smtClean="0">
                <a:solidFill>
                  <a:srgbClr val="0000CC"/>
                </a:solidFill>
              </a:rPr>
              <a:t>  申请经费</a:t>
            </a:r>
            <a:endParaRPr lang="en-US" altLang="zh-CN" sz="2000" b="1" dirty="0" smtClean="0">
              <a:solidFill>
                <a:srgbClr val="0000CC"/>
              </a:solidFill>
            </a:endParaRPr>
          </a:p>
          <a:p>
            <a:pPr lvl="1">
              <a:buFont typeface="Arial" pitchFamily="34" charset="0"/>
              <a:buChar char="•"/>
            </a:pPr>
            <a:r>
              <a:rPr lang="zh-CN" altLang="en-US" sz="2000" b="1" dirty="0" smtClean="0">
                <a:solidFill>
                  <a:srgbClr val="0000CC"/>
                </a:solidFill>
              </a:rPr>
              <a:t>  引进人才</a:t>
            </a:r>
            <a:endParaRPr lang="en-US" altLang="zh-CN" sz="2000" b="1" dirty="0" smtClean="0">
              <a:solidFill>
                <a:srgbClr val="0000CC"/>
              </a:solidFill>
            </a:endParaRPr>
          </a:p>
          <a:p>
            <a:pPr lvl="1">
              <a:buFont typeface="Arial" pitchFamily="34" charset="0"/>
              <a:buChar char="•"/>
            </a:pPr>
            <a:r>
              <a:rPr lang="en-US" altLang="zh-CN" sz="2000" b="1" dirty="0" smtClean="0">
                <a:solidFill>
                  <a:srgbClr val="0000CC"/>
                </a:solidFill>
              </a:rPr>
              <a:t>  </a:t>
            </a:r>
            <a:r>
              <a:rPr lang="zh-CN" altLang="en-US" sz="2000" b="1" dirty="0" smtClean="0">
                <a:solidFill>
                  <a:srgbClr val="0000CC"/>
                </a:solidFill>
              </a:rPr>
              <a:t>理论</a:t>
            </a:r>
            <a:r>
              <a:rPr lang="en-US" altLang="zh-CN" sz="2000" b="1" dirty="0" smtClean="0">
                <a:solidFill>
                  <a:srgbClr val="0000CC"/>
                </a:solidFill>
              </a:rPr>
              <a:t>-</a:t>
            </a:r>
            <a:r>
              <a:rPr lang="zh-CN" altLang="en-US" sz="2000" b="1" dirty="0" smtClean="0">
                <a:solidFill>
                  <a:srgbClr val="0000CC"/>
                </a:solidFill>
              </a:rPr>
              <a:t>实验探索</a:t>
            </a:r>
            <a:endParaRPr lang="en-US" altLang="zh-CN" sz="2000" b="1" dirty="0" smtClean="0">
              <a:solidFill>
                <a:srgbClr val="0000CC"/>
              </a:solidFill>
            </a:endParaRPr>
          </a:p>
          <a:p>
            <a:pPr lvl="1">
              <a:buFont typeface="Arial" pitchFamily="34" charset="0"/>
              <a:buChar char="•"/>
            </a:pPr>
            <a:endParaRPr lang="en-US" altLang="zh-CN" sz="2000" b="1" dirty="0">
              <a:solidFill>
                <a:srgbClr val="0000CC"/>
              </a:solidFill>
            </a:endParaRPr>
          </a:p>
          <a:p>
            <a:pPr lvl="1"/>
            <a:r>
              <a:rPr lang="zh-CN" altLang="en-US" sz="2000" b="1" dirty="0" smtClean="0">
                <a:solidFill>
                  <a:srgbClr val="0000CC"/>
                </a:solidFill>
              </a:rPr>
              <a:t>第一次国内研讨会</a:t>
            </a:r>
            <a:endParaRPr lang="en-US" altLang="zh-CN" sz="2000" b="1" dirty="0" smtClean="0">
              <a:solidFill>
                <a:srgbClr val="0000CC"/>
              </a:solidFill>
            </a:endParaRPr>
          </a:p>
        </p:txBody>
      </p:sp>
      <p:sp>
        <p:nvSpPr>
          <p:cNvPr id="6" name="TextBox 5"/>
          <p:cNvSpPr txBox="1"/>
          <p:nvPr/>
        </p:nvSpPr>
        <p:spPr>
          <a:xfrm>
            <a:off x="1752600" y="5562600"/>
            <a:ext cx="2249334" cy="400110"/>
          </a:xfrm>
          <a:prstGeom prst="rect">
            <a:avLst/>
          </a:prstGeom>
          <a:solidFill>
            <a:schemeClr val="bg1">
              <a:lumMod val="95000"/>
            </a:schemeClr>
          </a:solidFill>
        </p:spPr>
        <p:txBody>
          <a:bodyPr wrap="none" rtlCol="0">
            <a:spAutoFit/>
          </a:bodyPr>
          <a:lstStyle/>
          <a:p>
            <a:r>
              <a:rPr lang="zh-CN" altLang="en-US" sz="2000" b="1" dirty="0" smtClean="0">
                <a:solidFill>
                  <a:srgbClr val="C00000"/>
                </a:solidFill>
              </a:rPr>
              <a:t>开辟新的科研手段</a:t>
            </a:r>
            <a:endParaRPr lang="zh-CN" altLang="en-US" sz="2000" b="1" dirty="0">
              <a:solidFill>
                <a:srgbClr val="C00000"/>
              </a:solidFill>
            </a:endParaRPr>
          </a:p>
        </p:txBody>
      </p:sp>
      <p:sp>
        <p:nvSpPr>
          <p:cNvPr id="3" name="TextBox 2"/>
          <p:cNvSpPr txBox="1"/>
          <p:nvPr/>
        </p:nvSpPr>
        <p:spPr>
          <a:xfrm>
            <a:off x="5366386" y="5380167"/>
            <a:ext cx="3528530" cy="830997"/>
          </a:xfrm>
          <a:prstGeom prst="rect">
            <a:avLst/>
          </a:prstGeom>
          <a:noFill/>
        </p:spPr>
        <p:txBody>
          <a:bodyPr wrap="none" rtlCol="0">
            <a:spAutoFit/>
          </a:bodyPr>
          <a:lstStyle/>
          <a:p>
            <a:r>
              <a:rPr lang="zh-CN" altLang="en-US" sz="1600" b="1" dirty="0" smtClean="0">
                <a:solidFill>
                  <a:srgbClr val="2E9238"/>
                </a:solidFill>
              </a:rPr>
              <a:t>第一</a:t>
            </a:r>
            <a:r>
              <a:rPr lang="zh-CN" altLang="en-US" sz="1600" b="1" dirty="0">
                <a:solidFill>
                  <a:srgbClr val="2E9238"/>
                </a:solidFill>
              </a:rPr>
              <a:t>届</a:t>
            </a:r>
            <a:r>
              <a:rPr lang="en-US" altLang="zh-CN" sz="1600" b="1" dirty="0">
                <a:solidFill>
                  <a:srgbClr val="2E9238"/>
                </a:solidFill>
              </a:rPr>
              <a:t>CEPC</a:t>
            </a:r>
            <a:r>
              <a:rPr lang="zh-CN" altLang="en-US" sz="1600" b="1" dirty="0">
                <a:solidFill>
                  <a:srgbClr val="2E9238"/>
                </a:solidFill>
              </a:rPr>
              <a:t>同步辐射光源应用研讨会 </a:t>
            </a:r>
            <a:endParaRPr lang="en-US" altLang="zh-CN" sz="1600" b="1" dirty="0" smtClean="0">
              <a:solidFill>
                <a:srgbClr val="2E9238"/>
              </a:solidFill>
            </a:endParaRPr>
          </a:p>
          <a:p>
            <a:r>
              <a:rPr lang="zh-CN" altLang="en-US" sz="1600" b="1" dirty="0" smtClean="0">
                <a:solidFill>
                  <a:srgbClr val="2E9238"/>
                </a:solidFill>
              </a:rPr>
              <a:t>（</a:t>
            </a:r>
            <a:r>
              <a:rPr lang="en-US" altLang="zh-CN" sz="1600" b="1" dirty="0">
                <a:solidFill>
                  <a:srgbClr val="2E9238"/>
                </a:solidFill>
              </a:rPr>
              <a:t>6-8 Dec, 2017, IHEP, Beijing</a:t>
            </a:r>
            <a:r>
              <a:rPr lang="zh-CN" altLang="en-US" sz="1600" b="1" dirty="0" smtClean="0">
                <a:solidFill>
                  <a:srgbClr val="2E9238"/>
                </a:solidFill>
              </a:rPr>
              <a:t>）</a:t>
            </a:r>
            <a:endParaRPr lang="en-US" altLang="zh-CN" sz="1600" b="1" dirty="0" smtClean="0">
              <a:solidFill>
                <a:srgbClr val="2E9238"/>
              </a:solidFill>
            </a:endParaRPr>
          </a:p>
          <a:p>
            <a:r>
              <a:rPr lang="en-US" altLang="zh-CN" sz="1600" b="1" dirty="0">
                <a:solidFill>
                  <a:srgbClr val="2E9238"/>
                </a:solidFill>
              </a:rPr>
              <a:t>http://indico.ihep.ac.cn/event/7186/</a:t>
            </a:r>
            <a:endParaRPr lang="zh-CN" altLang="en-US" sz="1600" b="1" dirty="0">
              <a:solidFill>
                <a:srgbClr val="2E9238"/>
              </a:solidFill>
            </a:endParaRPr>
          </a:p>
        </p:txBody>
      </p:sp>
      <p:sp>
        <p:nvSpPr>
          <p:cNvPr id="8" name="矩形 7"/>
          <p:cNvSpPr/>
          <p:nvPr/>
        </p:nvSpPr>
        <p:spPr bwMode="auto">
          <a:xfrm>
            <a:off x="5410200" y="4800600"/>
            <a:ext cx="3581400" cy="1676400"/>
          </a:xfrm>
          <a:prstGeom prst="rect">
            <a:avLst/>
          </a:prstGeom>
          <a:noFill/>
          <a:ln w="38100" cap="flat" cmpd="sng" algn="ctr">
            <a:solidFill>
              <a:srgbClr val="C0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9" name="灯片编号占位符 8"/>
          <p:cNvSpPr>
            <a:spLocks noGrp="1"/>
          </p:cNvSpPr>
          <p:nvPr>
            <p:ph type="sldNum" sz="quarter" idx="12"/>
          </p:nvPr>
        </p:nvSpPr>
        <p:spPr/>
        <p:txBody>
          <a:bodyPr/>
          <a:lstStyle/>
          <a:p>
            <a:pPr algn="r"/>
            <a:fld id="{9A0DB2DC-4C9A-4742-B13C-FB6460FD3503}" type="slidenum">
              <a:rPr lang="zh-CN" altLang="en-US" sz="900" noProof="1" smtClean="0">
                <a:solidFill>
                  <a:srgbClr val="000000"/>
                </a:solidFill>
                <a:cs typeface="+mn-ea"/>
                <a:sym typeface="Arial" panose="020B0604020202020204" pitchFamily="34" charset="0"/>
              </a:rPr>
              <a:pPr algn="r"/>
              <a:t>20</a:t>
            </a:fld>
            <a:endParaRPr lang="zh-CN" altLang="en-US" sz="900" noProof="1">
              <a:solidFill>
                <a:srgbClr val="000000"/>
              </a:solidFill>
              <a:sym typeface="Arial" panose="020B0604020202020204" pitchFamily="34" charset="0"/>
            </a:endParaRPr>
          </a:p>
        </p:txBody>
      </p:sp>
      <p:pic>
        <p:nvPicPr>
          <p:cNvPr id="10" name="Picture 2" descr="http://scienceblogs.com/startswithabang/files/2011/05/synch_rad.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00800" y="990600"/>
            <a:ext cx="1862975" cy="146027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198756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SC_3021-0  产业促进会合影"/>
          <p:cNvPicPr>
            <a:picLocks noChangeAspect="1"/>
          </p:cNvPicPr>
          <p:nvPr/>
        </p:nvPicPr>
        <p:blipFill>
          <a:blip r:embed="rId2" cstate="print"/>
          <a:stretch>
            <a:fillRect/>
          </a:stretch>
        </p:blipFill>
        <p:spPr>
          <a:xfrm>
            <a:off x="657225" y="1376045"/>
            <a:ext cx="3288665" cy="2189480"/>
          </a:xfrm>
          <a:prstGeom prst="rect">
            <a:avLst/>
          </a:prstGeom>
        </p:spPr>
      </p:pic>
      <p:sp>
        <p:nvSpPr>
          <p:cNvPr id="2" name="文本框 1"/>
          <p:cNvSpPr txBox="1"/>
          <p:nvPr/>
        </p:nvSpPr>
        <p:spPr>
          <a:xfrm>
            <a:off x="430867" y="237490"/>
            <a:ext cx="7973658" cy="1384995"/>
          </a:xfrm>
          <a:prstGeom prst="rect">
            <a:avLst/>
          </a:prstGeom>
          <a:noFill/>
        </p:spPr>
        <p:txBody>
          <a:bodyPr wrap="none" rtlCol="0">
            <a:spAutoFit/>
          </a:bodyPr>
          <a:lstStyle/>
          <a:p>
            <a:pPr algn="ctr"/>
            <a:r>
              <a:rPr lang="en-US" altLang="zh-CN" sz="2800" b="1" dirty="0" smtClean="0">
                <a:solidFill>
                  <a:srgbClr val="C00000"/>
                </a:solidFill>
                <a:latin typeface="宋体" panose="02010600030101010101" pitchFamily="2" charset="-122"/>
              </a:rPr>
              <a:t>CEPC </a:t>
            </a:r>
            <a:r>
              <a:rPr lang="en-US" altLang="zh-CN" sz="2800" b="1" dirty="0">
                <a:solidFill>
                  <a:srgbClr val="C00000"/>
                </a:solidFill>
                <a:latin typeface="宋体" panose="02010600030101010101" pitchFamily="2" charset="-122"/>
              </a:rPr>
              <a:t>Industrial Promotion Consortium (CIPC</a:t>
            </a:r>
            <a:r>
              <a:rPr lang="en-US" altLang="zh-CN" sz="2800" b="1" dirty="0" smtClean="0">
                <a:solidFill>
                  <a:srgbClr val="C00000"/>
                </a:solidFill>
                <a:latin typeface="宋体" panose="02010600030101010101" pitchFamily="2" charset="-122"/>
              </a:rPr>
              <a:t>)</a:t>
            </a:r>
          </a:p>
          <a:p>
            <a:pPr algn="ctr"/>
            <a:r>
              <a:rPr lang="en-US" altLang="zh-CN" sz="2800" b="1" dirty="0">
                <a:solidFill>
                  <a:srgbClr val="0070C0"/>
                </a:solidFill>
                <a:latin typeface="宋体" panose="02010600030101010101" pitchFamily="2" charset="-122"/>
              </a:rPr>
              <a:t>CEPC</a:t>
            </a:r>
            <a:r>
              <a:rPr lang="zh-CN" altLang="en-US" sz="2800" b="1" dirty="0">
                <a:solidFill>
                  <a:srgbClr val="0070C0"/>
                </a:solidFill>
                <a:latin typeface="宋体" panose="02010600030101010101" pitchFamily="2" charset="-122"/>
              </a:rPr>
              <a:t>产业促进会成立 </a:t>
            </a:r>
            <a:r>
              <a:rPr lang="en-US" altLang="zh-CN" sz="2800" b="1" dirty="0">
                <a:solidFill>
                  <a:srgbClr val="0070C0"/>
                </a:solidFill>
                <a:latin typeface="宋体" panose="02010600030101010101" pitchFamily="2" charset="-122"/>
              </a:rPr>
              <a:t>(2017</a:t>
            </a:r>
            <a:r>
              <a:rPr lang="zh-CN" altLang="en-US" sz="2800" b="1" dirty="0">
                <a:solidFill>
                  <a:srgbClr val="0070C0"/>
                </a:solidFill>
                <a:latin typeface="宋体" panose="02010600030101010101" pitchFamily="2" charset="-122"/>
              </a:rPr>
              <a:t>年</a:t>
            </a:r>
            <a:r>
              <a:rPr lang="en-US" altLang="zh-CN" sz="2800" b="1" dirty="0">
                <a:solidFill>
                  <a:srgbClr val="0070C0"/>
                </a:solidFill>
                <a:latin typeface="宋体" panose="02010600030101010101" pitchFamily="2" charset="-122"/>
              </a:rPr>
              <a:t>11</a:t>
            </a:r>
            <a:r>
              <a:rPr lang="zh-CN" altLang="en-US" sz="2800" b="1" dirty="0">
                <a:solidFill>
                  <a:srgbClr val="0070C0"/>
                </a:solidFill>
                <a:latin typeface="宋体" panose="02010600030101010101" pitchFamily="2" charset="-122"/>
              </a:rPr>
              <a:t>月</a:t>
            </a:r>
            <a:r>
              <a:rPr lang="en-US" altLang="zh-CN" sz="2800" b="1" dirty="0">
                <a:solidFill>
                  <a:srgbClr val="0070C0"/>
                </a:solidFill>
                <a:latin typeface="宋体" panose="02010600030101010101" pitchFamily="2" charset="-122"/>
              </a:rPr>
              <a:t>71</a:t>
            </a:r>
            <a:r>
              <a:rPr lang="zh-CN" altLang="en-US" sz="2800" b="1" dirty="0">
                <a:solidFill>
                  <a:srgbClr val="0070C0"/>
                </a:solidFill>
                <a:latin typeface="宋体" panose="02010600030101010101" pitchFamily="2" charset="-122"/>
              </a:rPr>
              <a:t>日）</a:t>
            </a:r>
          </a:p>
          <a:p>
            <a:pPr algn="ctr"/>
            <a:endParaRPr lang="en-US" altLang="zh-CN" sz="2800" b="1" dirty="0">
              <a:solidFill>
                <a:srgbClr val="C00000"/>
              </a:solidFill>
              <a:latin typeface="宋体" panose="02010600030101010101" pitchFamily="2" charset="-122"/>
            </a:endParaRPr>
          </a:p>
        </p:txBody>
      </p:sp>
      <p:pic>
        <p:nvPicPr>
          <p:cNvPr id="3" name="图片 2" descr="mmexport1510839057766"/>
          <p:cNvPicPr>
            <a:picLocks noChangeAspect="1"/>
          </p:cNvPicPr>
          <p:nvPr/>
        </p:nvPicPr>
        <p:blipFill>
          <a:blip r:embed="rId3" cstate="print"/>
          <a:stretch>
            <a:fillRect/>
          </a:stretch>
        </p:blipFill>
        <p:spPr>
          <a:xfrm>
            <a:off x="4712335" y="1376045"/>
            <a:ext cx="3288665" cy="219011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2915" y="3835400"/>
            <a:ext cx="2231390" cy="1750695"/>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xmlns="" val="0"/>
              </a:ext>
            </a:extLst>
          </a:blip>
          <a:srcRect t="7610" b="16453"/>
          <a:stretch>
            <a:fillRect/>
          </a:stretch>
        </p:blipFill>
        <p:spPr>
          <a:xfrm>
            <a:off x="3069358" y="4121564"/>
            <a:ext cx="5694912" cy="1177549"/>
          </a:xfrm>
          <a:prstGeom prst="rect">
            <a:avLst/>
          </a:prstGeom>
        </p:spPr>
      </p:pic>
      <p:pic>
        <p:nvPicPr>
          <p:cNvPr id="9" name="图片 8"/>
          <p:cNvPicPr>
            <a:picLocks noChangeAspect="1"/>
          </p:cNvPicPr>
          <p:nvPr/>
        </p:nvPicPr>
        <p:blipFill>
          <a:blip r:embed="rId6" cstate="print"/>
          <a:stretch>
            <a:fillRect/>
          </a:stretch>
        </p:blipFill>
        <p:spPr>
          <a:xfrm>
            <a:off x="281940" y="5763895"/>
            <a:ext cx="3465195" cy="1014730"/>
          </a:xfrm>
          <a:prstGeom prst="rect">
            <a:avLst/>
          </a:prstGeom>
        </p:spPr>
      </p:pic>
      <p:pic>
        <p:nvPicPr>
          <p:cNvPr id="921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48735" y="5401945"/>
            <a:ext cx="2179955" cy="11563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图片 7" descr="C:\Users\zhai\Desktop\FullSizeRender.jpg"/>
          <p:cNvPicPr/>
          <p:nvPr/>
        </p:nvPicPr>
        <p:blipFill>
          <a:blip r:embed="rId8" cstate="print">
            <a:extLst>
              <a:ext uri="{28A0092B-C50C-407E-A947-70E740481C1C}">
                <a14:useLocalDpi xmlns:a14="http://schemas.microsoft.com/office/drawing/2010/main" xmlns="" val="0"/>
              </a:ext>
            </a:extLst>
          </a:blip>
          <a:srcRect b="5443"/>
          <a:stretch>
            <a:fillRect/>
          </a:stretch>
        </p:blipFill>
        <p:spPr bwMode="auto">
          <a:xfrm>
            <a:off x="6153669" y="5586313"/>
            <a:ext cx="2871051" cy="787163"/>
          </a:xfrm>
          <a:prstGeom prst="rect">
            <a:avLst/>
          </a:prstGeom>
          <a:noFill/>
          <a:ln>
            <a:noFill/>
          </a:ln>
        </p:spPr>
      </p:pic>
      <p:sp>
        <p:nvSpPr>
          <p:cNvPr id="10" name="页脚占位符 9"/>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11" name="灯片编号占位符 10"/>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21</a:t>
            </a:fld>
            <a:endParaRPr lang="zh-CN" altLang="en-US">
              <a:solidFill>
                <a:prstClr val="black">
                  <a:tint val="75000"/>
                </a:prstClr>
              </a:solidFill>
            </a:endParaRPr>
          </a:p>
        </p:txBody>
      </p:sp>
    </p:spTree>
    <p:extLst>
      <p:ext uri="{BB962C8B-B14F-4D97-AF65-F5344CB8AC3E}">
        <p14:creationId xmlns:p14="http://schemas.microsoft.com/office/powerpoint/2010/main" xmlns="" val="1520489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23357"/>
          </a:xfrm>
          <a:prstGeom prst="rect">
            <a:avLst/>
          </a:prstGeom>
          <a:no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3200" b="1" dirty="0" smtClean="0">
                <a:solidFill>
                  <a:srgbClr val="0000CC"/>
                </a:solidFill>
              </a:rPr>
              <a:t>CEPC </a:t>
            </a:r>
            <a:r>
              <a:rPr lang="zh-CN" altLang="en-US" sz="3200" b="1" dirty="0" smtClean="0">
                <a:solidFill>
                  <a:srgbClr val="0000CC"/>
                </a:solidFill>
              </a:rPr>
              <a:t>设计</a:t>
            </a:r>
            <a:r>
              <a:rPr lang="en-US" altLang="zh-CN" sz="3200" b="1" dirty="0" smtClean="0">
                <a:solidFill>
                  <a:srgbClr val="0000CC"/>
                </a:solidFill>
              </a:rPr>
              <a:t>-</a:t>
            </a:r>
            <a:r>
              <a:rPr lang="zh-CN" altLang="en-US" sz="3200" b="1" dirty="0" smtClean="0">
                <a:solidFill>
                  <a:srgbClr val="0000CC"/>
                </a:solidFill>
              </a:rPr>
              <a:t>预研究经费</a:t>
            </a:r>
            <a:r>
              <a:rPr lang="en-US" altLang="zh-CN" sz="3200" b="1" dirty="0" smtClean="0">
                <a:solidFill>
                  <a:srgbClr val="0000CC"/>
                </a:solidFill>
              </a:rPr>
              <a:t> </a:t>
            </a: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219200"/>
            <a:ext cx="3500595" cy="285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667000"/>
            <a:ext cx="4442000" cy="324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矩形 14"/>
          <p:cNvSpPr/>
          <p:nvPr/>
        </p:nvSpPr>
        <p:spPr>
          <a:xfrm>
            <a:off x="457200" y="1295400"/>
            <a:ext cx="3921998" cy="11001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algn="ctr">
              <a:spcBef>
                <a:spcPts val="1200"/>
              </a:spcBef>
            </a:pPr>
            <a:r>
              <a:rPr lang="zh-CN" altLang="en-US" sz="2000" b="1" dirty="0" smtClean="0">
                <a:solidFill>
                  <a:srgbClr val="0000CC"/>
                </a:solidFill>
              </a:rPr>
              <a:t>高能所自筹</a:t>
            </a:r>
            <a:r>
              <a:rPr lang="en-US" altLang="zh-CN" sz="2000" b="1" dirty="0" smtClean="0">
                <a:solidFill>
                  <a:srgbClr val="0000CC"/>
                </a:solidFill>
              </a:rPr>
              <a:t>1.1</a:t>
            </a:r>
            <a:r>
              <a:rPr lang="zh-CN" altLang="en-US" sz="2000" b="1" dirty="0" smtClean="0">
                <a:solidFill>
                  <a:srgbClr val="0000CC"/>
                </a:solidFill>
              </a:rPr>
              <a:t>千万</a:t>
            </a:r>
            <a:r>
              <a:rPr lang="en-US" altLang="zh-CN" sz="2000" b="1" dirty="0" smtClean="0">
                <a:solidFill>
                  <a:srgbClr val="0000CC"/>
                </a:solidFill>
              </a:rPr>
              <a:t>/4 years (2015-2018</a:t>
            </a:r>
            <a:r>
              <a:rPr lang="en-US" altLang="zh-CN" b="1" dirty="0" smtClean="0">
                <a:solidFill>
                  <a:srgbClr val="0070C0"/>
                </a:solidFill>
              </a:rPr>
              <a:t>) </a:t>
            </a:r>
            <a:endParaRPr lang="zh-CN" altLang="en-US" sz="1600" b="1" dirty="0">
              <a:solidFill>
                <a:srgbClr val="C00000"/>
              </a:solidFill>
            </a:endParaRPr>
          </a:p>
        </p:txBody>
      </p:sp>
      <p:sp>
        <p:nvSpPr>
          <p:cNvPr id="16" name="TextBox 15"/>
          <p:cNvSpPr txBox="1"/>
          <p:nvPr/>
        </p:nvSpPr>
        <p:spPr>
          <a:xfrm>
            <a:off x="4495800" y="3657600"/>
            <a:ext cx="4648200" cy="1338828"/>
          </a:xfrm>
          <a:prstGeom prst="rect">
            <a:avLst/>
          </a:prstGeom>
          <a:solidFill>
            <a:schemeClr val="accent1">
              <a:lumMod val="20000"/>
              <a:lumOff val="80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defRPr/>
            </a:pPr>
            <a:r>
              <a:rPr lang="en-US" altLang="zh-CN" b="1" dirty="0" smtClean="0">
                <a:solidFill>
                  <a:srgbClr val="0000CC"/>
                </a:solidFill>
              </a:rPr>
              <a:t>~6</a:t>
            </a:r>
            <a:r>
              <a:rPr lang="zh-CN" altLang="en-US" b="1" dirty="0" smtClean="0">
                <a:solidFill>
                  <a:srgbClr val="0000CC"/>
                </a:solidFill>
              </a:rPr>
              <a:t>千万</a:t>
            </a:r>
            <a:r>
              <a:rPr lang="en-US" altLang="zh-CN" b="1" dirty="0" smtClean="0">
                <a:solidFill>
                  <a:srgbClr val="0000CC"/>
                </a:solidFill>
              </a:rPr>
              <a:t>     </a:t>
            </a:r>
            <a:r>
              <a:rPr lang="zh-CN" altLang="en-US" b="1" dirty="0" smtClean="0">
                <a:solidFill>
                  <a:srgbClr val="0000CC"/>
                </a:solidFill>
              </a:rPr>
              <a:t>科学院，北京市，及人才计划</a:t>
            </a:r>
            <a:endParaRPr lang="en-US" altLang="zh-CN" b="1" dirty="0" smtClean="0">
              <a:solidFill>
                <a:srgbClr val="7030A0"/>
              </a:solidFill>
            </a:endParaRPr>
          </a:p>
          <a:p>
            <a:pPr marL="342900" indent="-342900">
              <a:lnSpc>
                <a:spcPct val="150000"/>
              </a:lnSpc>
              <a:defRPr/>
            </a:pPr>
            <a:r>
              <a:rPr lang="en-US" altLang="zh-CN" b="1" dirty="0" smtClean="0">
                <a:solidFill>
                  <a:srgbClr val="7030A0"/>
                </a:solidFill>
              </a:rPr>
              <a:t>              </a:t>
            </a:r>
            <a:r>
              <a:rPr lang="zh-CN" altLang="en-US" b="1" dirty="0" smtClean="0">
                <a:solidFill>
                  <a:srgbClr val="7030A0"/>
                </a:solidFill>
              </a:rPr>
              <a:t>（</a:t>
            </a:r>
            <a:r>
              <a:rPr lang="zh-CN" altLang="en-US" b="1" dirty="0" smtClean="0">
                <a:solidFill>
                  <a:srgbClr val="C00000"/>
                </a:solidFill>
              </a:rPr>
              <a:t>包括科学院国际大科学培育项目</a:t>
            </a:r>
            <a:r>
              <a:rPr lang="zh-CN" altLang="en-US" b="1" dirty="0" smtClean="0">
                <a:solidFill>
                  <a:srgbClr val="7030A0"/>
                </a:solidFill>
              </a:rPr>
              <a:t>）</a:t>
            </a:r>
            <a:endParaRPr lang="en-US" altLang="zh-CN" b="1" dirty="0" smtClean="0">
              <a:solidFill>
                <a:srgbClr val="7030A0"/>
              </a:solidFill>
            </a:endParaRPr>
          </a:p>
          <a:p>
            <a:pPr marL="342900" indent="-342900">
              <a:lnSpc>
                <a:spcPct val="150000"/>
              </a:lnSpc>
              <a:defRPr/>
            </a:pPr>
            <a:r>
              <a:rPr lang="en-US" altLang="zh-CN" b="1" dirty="0" smtClean="0">
                <a:solidFill>
                  <a:srgbClr val="0000CC"/>
                </a:solidFill>
              </a:rPr>
              <a:t>~5</a:t>
            </a:r>
            <a:r>
              <a:rPr lang="zh-CN" altLang="en-US" b="1" dirty="0" smtClean="0">
                <a:solidFill>
                  <a:srgbClr val="0000CC"/>
                </a:solidFill>
              </a:rPr>
              <a:t>亿元</a:t>
            </a:r>
            <a:r>
              <a:rPr lang="en-US" altLang="zh-CN" b="1" dirty="0" smtClean="0">
                <a:solidFill>
                  <a:srgbClr val="0000CC"/>
                </a:solidFill>
              </a:rPr>
              <a:t>   </a:t>
            </a:r>
            <a:r>
              <a:rPr lang="zh-CN" altLang="en-US" b="1" dirty="0" smtClean="0">
                <a:solidFill>
                  <a:srgbClr val="7030A0"/>
                </a:solidFill>
              </a:rPr>
              <a:t>北京先进光源平台</a:t>
            </a:r>
            <a:r>
              <a:rPr lang="en-US" altLang="zh-CN" b="1" dirty="0" smtClean="0">
                <a:solidFill>
                  <a:srgbClr val="7030A0"/>
                </a:solidFill>
              </a:rPr>
              <a:t> (</a:t>
            </a:r>
            <a:r>
              <a:rPr lang="zh-CN" altLang="en-US" b="1" dirty="0" smtClean="0">
                <a:solidFill>
                  <a:srgbClr val="7030A0"/>
                </a:solidFill>
              </a:rPr>
              <a:t>部分加速器</a:t>
            </a:r>
            <a:r>
              <a:rPr lang="en-US" altLang="zh-CN" b="1" dirty="0" smtClean="0">
                <a:solidFill>
                  <a:srgbClr val="7030A0"/>
                </a:solidFill>
              </a:rPr>
              <a:t>)</a:t>
            </a:r>
          </a:p>
        </p:txBody>
      </p:sp>
      <p:sp>
        <p:nvSpPr>
          <p:cNvPr id="8" name="TextBox 7"/>
          <p:cNvSpPr txBox="1"/>
          <p:nvPr/>
        </p:nvSpPr>
        <p:spPr>
          <a:xfrm>
            <a:off x="7696200" y="1219200"/>
            <a:ext cx="931665" cy="369332"/>
          </a:xfrm>
          <a:prstGeom prst="rect">
            <a:avLst/>
          </a:prstGeom>
          <a:noFill/>
        </p:spPr>
        <p:txBody>
          <a:bodyPr wrap="none" rtlCol="0">
            <a:spAutoFit/>
          </a:bodyPr>
          <a:lstStyle/>
          <a:p>
            <a:r>
              <a:rPr lang="en-US" altLang="zh-CN" b="1" dirty="0" smtClean="0">
                <a:solidFill>
                  <a:srgbClr val="0070C0"/>
                </a:solidFill>
              </a:rPr>
              <a:t>FY 2016</a:t>
            </a:r>
            <a:endParaRPr lang="zh-CN" altLang="en-US" b="1" dirty="0">
              <a:solidFill>
                <a:srgbClr val="0070C0"/>
              </a:solidFill>
            </a:endParaRPr>
          </a:p>
        </p:txBody>
      </p:sp>
      <p:sp>
        <p:nvSpPr>
          <p:cNvPr id="9" name="TextBox 8"/>
          <p:cNvSpPr txBox="1"/>
          <p:nvPr/>
        </p:nvSpPr>
        <p:spPr>
          <a:xfrm>
            <a:off x="4495800" y="5038130"/>
            <a:ext cx="4648201" cy="400110"/>
          </a:xfrm>
          <a:prstGeom prst="rect">
            <a:avLst/>
          </a:prstGeom>
          <a:solidFill>
            <a:schemeClr val="accent3">
              <a:lumMod val="20000"/>
              <a:lumOff val="80000"/>
            </a:schemeClr>
          </a:solidFill>
          <a:ln>
            <a:solidFill>
              <a:schemeClr val="accent3">
                <a:lumMod val="40000"/>
                <a:lumOff val="60000"/>
              </a:schemeClr>
            </a:solidFill>
          </a:ln>
        </p:spPr>
        <p:txBody>
          <a:bodyPr wrap="square" rtlCol="0">
            <a:spAutoFit/>
          </a:bodyPr>
          <a:lstStyle/>
          <a:p>
            <a:r>
              <a:rPr lang="zh-CN" altLang="en-US" sz="2000" b="1" dirty="0" smtClean="0">
                <a:solidFill>
                  <a:srgbClr val="7030A0"/>
                </a:solidFill>
              </a:rPr>
              <a:t>科技部</a:t>
            </a:r>
            <a:r>
              <a:rPr lang="en-US" altLang="zh-CN" sz="2000" b="1" dirty="0" smtClean="0">
                <a:solidFill>
                  <a:srgbClr val="7030A0"/>
                </a:solidFill>
              </a:rPr>
              <a:t>2017</a:t>
            </a:r>
            <a:r>
              <a:rPr lang="zh-CN" altLang="en-US" sz="2000" b="1" dirty="0" smtClean="0">
                <a:solidFill>
                  <a:srgbClr val="7030A0"/>
                </a:solidFill>
              </a:rPr>
              <a:t>重点研发计划 </a:t>
            </a:r>
            <a:r>
              <a:rPr lang="en-US" altLang="zh-CN" sz="2000" b="1" dirty="0" smtClean="0">
                <a:solidFill>
                  <a:srgbClr val="7030A0"/>
                </a:solidFill>
              </a:rPr>
              <a:t>II</a:t>
            </a:r>
            <a:r>
              <a:rPr lang="zh-CN" altLang="en-US" sz="2000" b="1" dirty="0" smtClean="0">
                <a:solidFill>
                  <a:srgbClr val="7030A0"/>
                </a:solidFill>
              </a:rPr>
              <a:t>期</a:t>
            </a:r>
            <a:r>
              <a:rPr lang="en-US" altLang="zh-CN" sz="2000" b="1" dirty="0" smtClean="0">
                <a:solidFill>
                  <a:srgbClr val="7030A0"/>
                </a:solidFill>
              </a:rPr>
              <a:t>~3.1</a:t>
            </a:r>
            <a:r>
              <a:rPr lang="zh-CN" altLang="en-US" sz="2000" b="1" dirty="0" smtClean="0">
                <a:solidFill>
                  <a:srgbClr val="7030A0"/>
                </a:solidFill>
              </a:rPr>
              <a:t>千万</a:t>
            </a:r>
            <a:endParaRPr lang="zh-CN" altLang="en-US" sz="2000" b="1" dirty="0">
              <a:solidFill>
                <a:srgbClr val="7030A0"/>
              </a:solidFill>
            </a:endParaRPr>
          </a:p>
        </p:txBody>
      </p:sp>
      <p:sp>
        <p:nvSpPr>
          <p:cNvPr id="10" name="TextBox 9"/>
          <p:cNvSpPr txBox="1"/>
          <p:nvPr/>
        </p:nvSpPr>
        <p:spPr>
          <a:xfrm>
            <a:off x="304800" y="6096000"/>
            <a:ext cx="4589718" cy="707886"/>
          </a:xfrm>
          <a:prstGeom prst="rect">
            <a:avLst/>
          </a:prstGeom>
          <a:solidFill>
            <a:schemeClr val="tx2">
              <a:lumMod val="20000"/>
              <a:lumOff val="80000"/>
            </a:schemeClr>
          </a:solidFill>
        </p:spPr>
        <p:txBody>
          <a:bodyPr wrap="none" rtlCol="0">
            <a:spAutoFit/>
          </a:bodyPr>
          <a:lstStyle/>
          <a:p>
            <a:r>
              <a:rPr lang="en-US" altLang="zh-CN" sz="2000" b="1" dirty="0" smtClean="0">
                <a:solidFill>
                  <a:srgbClr val="C00000"/>
                </a:solidFill>
              </a:rPr>
              <a:t>CEPC</a:t>
            </a:r>
            <a:r>
              <a:rPr lang="zh-CN" altLang="en-US" sz="2000" b="1" dirty="0" smtClean="0">
                <a:solidFill>
                  <a:srgbClr val="C00000"/>
                </a:solidFill>
              </a:rPr>
              <a:t>团队利用各类经费全面开展设计、</a:t>
            </a:r>
            <a:endParaRPr lang="en-US" altLang="zh-CN" sz="2000" b="1" dirty="0" smtClean="0">
              <a:solidFill>
                <a:srgbClr val="C00000"/>
              </a:solidFill>
            </a:endParaRPr>
          </a:p>
          <a:p>
            <a:r>
              <a:rPr lang="zh-CN" altLang="en-US" sz="2000" b="1" dirty="0" smtClean="0">
                <a:solidFill>
                  <a:srgbClr val="C00000"/>
                </a:solidFill>
              </a:rPr>
              <a:t>关键技术预研究、选址等重要工作</a:t>
            </a:r>
            <a:endParaRPr lang="zh-CN" altLang="en-US" sz="2000" b="1" dirty="0">
              <a:solidFill>
                <a:srgbClr val="C00000"/>
              </a:solidFill>
            </a:endParaRPr>
          </a:p>
        </p:txBody>
      </p:sp>
      <p:sp>
        <p:nvSpPr>
          <p:cNvPr id="11" name="TextBox 10"/>
          <p:cNvSpPr txBox="1"/>
          <p:nvPr/>
        </p:nvSpPr>
        <p:spPr>
          <a:xfrm>
            <a:off x="5035183" y="5867400"/>
            <a:ext cx="4108817" cy="923330"/>
          </a:xfrm>
          <a:prstGeom prst="rect">
            <a:avLst/>
          </a:prstGeom>
          <a:noFill/>
        </p:spPr>
        <p:txBody>
          <a:bodyPr wrap="none" rtlCol="0">
            <a:spAutoFit/>
          </a:bodyPr>
          <a:lstStyle/>
          <a:p>
            <a:r>
              <a:rPr lang="zh-CN" altLang="en-US" b="1" dirty="0" smtClean="0">
                <a:solidFill>
                  <a:srgbClr val="2E9238"/>
                </a:solidFill>
              </a:rPr>
              <a:t>清华大学， 中国科技大学，山东大学</a:t>
            </a:r>
            <a:endParaRPr lang="en-US" altLang="zh-CN" b="1" dirty="0" smtClean="0">
              <a:solidFill>
                <a:srgbClr val="2E9238"/>
              </a:solidFill>
            </a:endParaRPr>
          </a:p>
          <a:p>
            <a:r>
              <a:rPr lang="zh-CN" altLang="en-US" b="1" dirty="0" smtClean="0">
                <a:solidFill>
                  <a:srgbClr val="2E9238"/>
                </a:solidFill>
              </a:rPr>
              <a:t>上海交大，南京大学，西北工业大学，</a:t>
            </a:r>
            <a:endParaRPr lang="en-US" altLang="zh-CN" b="1" dirty="0" smtClean="0">
              <a:solidFill>
                <a:srgbClr val="2E9238"/>
              </a:solidFill>
            </a:endParaRPr>
          </a:p>
          <a:p>
            <a:r>
              <a:rPr lang="zh-CN" altLang="en-US" b="1" dirty="0" smtClean="0">
                <a:solidFill>
                  <a:srgbClr val="2E9238"/>
                </a:solidFill>
              </a:rPr>
              <a:t>华师，高能所等单位</a:t>
            </a:r>
            <a:endParaRPr lang="zh-CN" altLang="en-US" b="1" dirty="0">
              <a:solidFill>
                <a:srgbClr val="2E9238"/>
              </a:solidFill>
            </a:endParaRPr>
          </a:p>
        </p:txBody>
      </p:sp>
      <p:sp>
        <p:nvSpPr>
          <p:cNvPr id="14" name="灯片编号占位符 13"/>
          <p:cNvSpPr>
            <a:spLocks noGrp="1"/>
          </p:cNvSpPr>
          <p:nvPr>
            <p:ph type="sldNum" sz="quarter" idx="12"/>
          </p:nvPr>
        </p:nvSpPr>
        <p:spPr/>
        <p:txBody>
          <a:bodyPr/>
          <a:lstStyle/>
          <a:p>
            <a:fld id="{0A5276BE-B8C4-4399-BEE9-C19C59FEDAF5}" type="slidenum">
              <a:rPr lang="en-US" smtClean="0"/>
              <a:pPr/>
              <a:t>22</a:t>
            </a:fld>
            <a:endParaRPr lang="en-US" dirty="0"/>
          </a:p>
        </p:txBody>
      </p:sp>
      <p:sp>
        <p:nvSpPr>
          <p:cNvPr id="17" name="页脚占位符 16"/>
          <p:cNvSpPr>
            <a:spLocks noGrp="1"/>
          </p:cNvSpPr>
          <p:nvPr>
            <p:ph type="ftr" sz="quarter" idx="11"/>
          </p:nvPr>
        </p:nvSpPr>
        <p:spPr/>
        <p:txBody>
          <a:bodyPr/>
          <a:lstStyle/>
          <a:p>
            <a:r>
              <a:rPr lang="en-US" altLang="zh-CN" smtClean="0"/>
              <a:t>2018.7.12</a:t>
            </a:r>
            <a:endParaRPr lang="en-US" dirty="0"/>
          </a:p>
        </p:txBody>
      </p:sp>
      <p:sp>
        <p:nvSpPr>
          <p:cNvPr id="18" name="矩形 17"/>
          <p:cNvSpPr/>
          <p:nvPr/>
        </p:nvSpPr>
        <p:spPr>
          <a:xfrm>
            <a:off x="2286000" y="2667000"/>
            <a:ext cx="2514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486400" y="1828800"/>
            <a:ext cx="3124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351147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r>
              <a:rPr lang="zh-CN" altLang="en-US" smtClean="0">
                <a:solidFill>
                  <a:prstClr val="black">
                    <a:tint val="75000"/>
                  </a:prstClr>
                </a:solidFill>
              </a:rPr>
              <a:t>北京，</a:t>
            </a:r>
            <a:r>
              <a:rPr lang="en-US" altLang="zh-CN" smtClean="0">
                <a:solidFill>
                  <a:prstClr val="black">
                    <a:tint val="75000"/>
                  </a:prstClr>
                </a:solidFill>
              </a:rPr>
              <a:t>2017.05.04</a:t>
            </a:r>
            <a:endParaRPr lang="zh-CN" altLang="en-US">
              <a:solidFill>
                <a:prstClr val="black">
                  <a:tint val="75000"/>
                </a:prstClr>
              </a:solidFill>
            </a:endParaRPr>
          </a:p>
        </p:txBody>
      </p:sp>
      <p:sp>
        <p:nvSpPr>
          <p:cNvPr id="9" name="标题 1"/>
          <p:cNvSpPr>
            <a:spLocks noGrp="1"/>
          </p:cNvSpPr>
          <p:nvPr>
            <p:ph type="title"/>
          </p:nvPr>
        </p:nvSpPr>
        <p:spPr>
          <a:xfrm>
            <a:off x="381000" y="228600"/>
            <a:ext cx="8229600" cy="1371600"/>
          </a:xfrm>
        </p:spPr>
        <p:txBody>
          <a:bodyPr>
            <a:normAutofit fontScale="90000"/>
          </a:bodyPr>
          <a:lstStyle/>
          <a:p>
            <a:r>
              <a:rPr lang="zh-CN" altLang="en-US" b="1" dirty="0" smtClean="0">
                <a:solidFill>
                  <a:srgbClr val="C00000"/>
                </a:solidFill>
              </a:rPr>
              <a:t>科学院“国际大科学培育项目”</a:t>
            </a:r>
            <a:r>
              <a:rPr lang="en-US" altLang="zh-CN" b="1" dirty="0" smtClean="0">
                <a:solidFill>
                  <a:srgbClr val="C00000"/>
                </a:solidFill>
              </a:rPr>
              <a:t/>
            </a:r>
            <a:br>
              <a:rPr lang="en-US" altLang="zh-CN" b="1" dirty="0" smtClean="0">
                <a:solidFill>
                  <a:srgbClr val="C00000"/>
                </a:solidFill>
              </a:rPr>
            </a:br>
            <a:r>
              <a:rPr lang="zh-CN" altLang="en-US" b="1" dirty="0" smtClean="0">
                <a:solidFill>
                  <a:srgbClr val="0000CC"/>
                </a:solidFill>
              </a:rPr>
              <a:t>任务分工和中外</a:t>
            </a:r>
            <a:r>
              <a:rPr lang="zh-CN" altLang="en-US" b="1" dirty="0">
                <a:solidFill>
                  <a:srgbClr val="0000CC"/>
                </a:solidFill>
              </a:rPr>
              <a:t>团队</a:t>
            </a:r>
            <a:r>
              <a:rPr lang="zh-CN" altLang="en-US" b="1" dirty="0" smtClean="0">
                <a:solidFill>
                  <a:srgbClr val="0000CC"/>
                </a:solidFill>
              </a:rPr>
              <a:t>实力</a:t>
            </a:r>
            <a:endParaRPr lang="zh-CN" altLang="en-US" b="1" dirty="0">
              <a:solidFill>
                <a:srgbClr val="0000CC"/>
              </a:solidFill>
            </a:endParaRPr>
          </a:p>
        </p:txBody>
      </p:sp>
      <p:sp>
        <p:nvSpPr>
          <p:cNvPr id="2" name="TextBox 1"/>
          <p:cNvSpPr txBox="1"/>
          <p:nvPr/>
        </p:nvSpPr>
        <p:spPr>
          <a:xfrm>
            <a:off x="228600" y="1676400"/>
            <a:ext cx="9105378" cy="4078039"/>
          </a:xfrm>
          <a:prstGeom prst="rect">
            <a:avLst/>
          </a:prstGeom>
          <a:noFill/>
        </p:spPr>
        <p:txBody>
          <a:bodyPr wrap="none" rtlCol="0">
            <a:spAutoFit/>
          </a:bodyPr>
          <a:lstStyle/>
          <a:p>
            <a:r>
              <a:rPr lang="zh-CN" altLang="en-US" sz="2000" b="1" dirty="0" smtClean="0">
                <a:solidFill>
                  <a:srgbClr val="FF0000"/>
                </a:solidFill>
              </a:rPr>
              <a:t>该</a:t>
            </a:r>
            <a:r>
              <a:rPr lang="zh-CN" altLang="en-US" sz="2000" b="1" dirty="0">
                <a:solidFill>
                  <a:srgbClr val="FF0000"/>
                </a:solidFill>
              </a:rPr>
              <a:t>培育</a:t>
            </a:r>
            <a:r>
              <a:rPr lang="zh-CN" altLang="en-US" sz="2000" b="1" dirty="0" smtClean="0">
                <a:solidFill>
                  <a:srgbClr val="FF0000"/>
                </a:solidFill>
              </a:rPr>
              <a:t>项目管理团队</a:t>
            </a:r>
            <a:endParaRPr lang="en-US" altLang="zh-CN" sz="2000" b="1" dirty="0" smtClean="0">
              <a:solidFill>
                <a:srgbClr val="FF0000"/>
              </a:solidFill>
            </a:endParaRPr>
          </a:p>
          <a:p>
            <a:pPr marL="285750" indent="-285750">
              <a:spcBef>
                <a:spcPts val="1200"/>
              </a:spcBef>
              <a:buFont typeface="Wingdings" panose="05000000000000000000" pitchFamily="2" charset="2"/>
              <a:buChar char="Ø"/>
            </a:pPr>
            <a:r>
              <a:rPr lang="zh-CN" altLang="en-US" b="1" dirty="0">
                <a:solidFill>
                  <a:srgbClr val="C00000"/>
                </a:solidFill>
              </a:rPr>
              <a:t>项目</a:t>
            </a:r>
            <a:r>
              <a:rPr lang="zh-CN" altLang="en-US" b="1" dirty="0" smtClean="0">
                <a:solidFill>
                  <a:srgbClr val="C00000"/>
                </a:solidFill>
              </a:rPr>
              <a:t>团队</a:t>
            </a:r>
            <a:r>
              <a:rPr lang="zh-CN" altLang="en-US" b="1" dirty="0">
                <a:solidFill>
                  <a:srgbClr val="C00000"/>
                </a:solidFill>
              </a:rPr>
              <a:t>组织和管理</a:t>
            </a:r>
            <a:r>
              <a:rPr lang="zh-CN" altLang="en-US" b="1" dirty="0" smtClean="0">
                <a:solidFill>
                  <a:srgbClr val="C00000"/>
                </a:solidFill>
              </a:rPr>
              <a:t>负责人</a:t>
            </a:r>
            <a:r>
              <a:rPr lang="zh-CN" altLang="en-US" b="1" dirty="0" smtClean="0">
                <a:solidFill>
                  <a:srgbClr val="0070C0"/>
                </a:solidFill>
              </a:rPr>
              <a:t>     </a:t>
            </a:r>
            <a:r>
              <a:rPr lang="zh-CN" altLang="en-US" b="1" dirty="0" smtClean="0">
                <a:solidFill>
                  <a:srgbClr val="0000CC"/>
                </a:solidFill>
              </a:rPr>
              <a:t>娄</a:t>
            </a:r>
            <a:r>
              <a:rPr lang="zh-CN" altLang="en-US" b="1" dirty="0">
                <a:solidFill>
                  <a:srgbClr val="0000CC"/>
                </a:solidFill>
              </a:rPr>
              <a:t>辛丑研究员</a:t>
            </a:r>
            <a:r>
              <a:rPr lang="zh-CN" altLang="en-US" b="1" dirty="0">
                <a:solidFill>
                  <a:srgbClr val="0070C0"/>
                </a:solidFill>
              </a:rPr>
              <a:t>，池云龙</a:t>
            </a:r>
            <a:r>
              <a:rPr lang="zh-CN" altLang="en-US" b="1" dirty="0" smtClean="0">
                <a:solidFill>
                  <a:srgbClr val="0070C0"/>
                </a:solidFill>
              </a:rPr>
              <a:t>研究员（加速器</a:t>
            </a:r>
            <a:r>
              <a:rPr lang="zh-CN" altLang="en-US" b="1" dirty="0">
                <a:solidFill>
                  <a:srgbClr val="0070C0"/>
                </a:solidFill>
              </a:rPr>
              <a:t>中心副</a:t>
            </a:r>
            <a:r>
              <a:rPr lang="zh-CN" altLang="en-US" b="1" dirty="0" smtClean="0">
                <a:solidFill>
                  <a:srgbClr val="0070C0"/>
                </a:solidFill>
              </a:rPr>
              <a:t>主任），</a:t>
            </a:r>
            <a:endParaRPr lang="en-US" altLang="zh-CN" b="1" dirty="0" smtClean="0">
              <a:solidFill>
                <a:srgbClr val="0070C0"/>
              </a:solidFill>
            </a:endParaRPr>
          </a:p>
          <a:p>
            <a:pPr>
              <a:spcBef>
                <a:spcPts val="600"/>
              </a:spcBef>
            </a:pPr>
            <a:r>
              <a:rPr lang="en-US" altLang="zh-CN" b="1" dirty="0" smtClean="0">
                <a:solidFill>
                  <a:srgbClr val="0070C0"/>
                </a:solidFill>
              </a:rPr>
              <a:t>                                                                Joao </a:t>
            </a:r>
            <a:r>
              <a:rPr lang="en-US" altLang="zh-CN" b="1" dirty="0">
                <a:solidFill>
                  <a:srgbClr val="0070C0"/>
                </a:solidFill>
              </a:rPr>
              <a:t>Barreiro </a:t>
            </a:r>
            <a:r>
              <a:rPr lang="en-US" altLang="zh-CN" b="1" dirty="0" err="1">
                <a:solidFill>
                  <a:srgbClr val="0070C0"/>
                </a:solidFill>
              </a:rPr>
              <a:t>Guimaraes</a:t>
            </a:r>
            <a:r>
              <a:rPr lang="en-US" altLang="zh-CN" b="1" dirty="0">
                <a:solidFill>
                  <a:srgbClr val="0070C0"/>
                </a:solidFill>
              </a:rPr>
              <a:t> Costa</a:t>
            </a:r>
            <a:r>
              <a:rPr lang="zh-CN" altLang="en-US" b="1" dirty="0" smtClean="0">
                <a:solidFill>
                  <a:srgbClr val="0070C0"/>
                </a:solidFill>
              </a:rPr>
              <a:t>研究员（外</a:t>
            </a:r>
            <a:r>
              <a:rPr lang="zh-CN" altLang="en-US" b="1" dirty="0">
                <a:solidFill>
                  <a:srgbClr val="0070C0"/>
                </a:solidFill>
              </a:rPr>
              <a:t>专千</a:t>
            </a:r>
            <a:r>
              <a:rPr lang="zh-CN" altLang="en-US" b="1" dirty="0" smtClean="0">
                <a:solidFill>
                  <a:srgbClr val="0070C0"/>
                </a:solidFill>
              </a:rPr>
              <a:t>人）</a:t>
            </a:r>
            <a:endParaRPr lang="zh-CN" altLang="en-US" b="1" dirty="0">
              <a:solidFill>
                <a:srgbClr val="0070C0"/>
              </a:solidFill>
            </a:endParaRPr>
          </a:p>
          <a:p>
            <a:pPr marL="285750" indent="-285750">
              <a:spcBef>
                <a:spcPts val="600"/>
              </a:spcBef>
              <a:buFont typeface="Wingdings" panose="05000000000000000000" pitchFamily="2" charset="2"/>
              <a:buChar char="Ø"/>
            </a:pPr>
            <a:r>
              <a:rPr lang="zh-CN" altLang="en-US" b="1" dirty="0">
                <a:solidFill>
                  <a:srgbClr val="C00000"/>
                </a:solidFill>
              </a:rPr>
              <a:t>国际合作</a:t>
            </a:r>
            <a:r>
              <a:rPr lang="zh-CN" altLang="en-US" b="1" dirty="0" smtClean="0">
                <a:solidFill>
                  <a:srgbClr val="C00000"/>
                </a:solidFill>
              </a:rPr>
              <a:t>负责人</a:t>
            </a:r>
            <a:r>
              <a:rPr lang="zh-CN" altLang="en-US" b="1" dirty="0">
                <a:solidFill>
                  <a:srgbClr val="0070C0"/>
                </a:solidFill>
              </a:rPr>
              <a:t> </a:t>
            </a:r>
            <a:r>
              <a:rPr lang="zh-CN" altLang="en-US" b="1" dirty="0" smtClean="0">
                <a:solidFill>
                  <a:srgbClr val="0070C0"/>
                </a:solidFill>
              </a:rPr>
              <a:t>             高杰研究员（杰青）</a:t>
            </a:r>
            <a:endParaRPr lang="zh-CN" altLang="en-US" b="1" dirty="0">
              <a:solidFill>
                <a:srgbClr val="0070C0"/>
              </a:solidFill>
            </a:endParaRPr>
          </a:p>
          <a:p>
            <a:pPr marL="285750" indent="-285750">
              <a:spcBef>
                <a:spcPts val="600"/>
              </a:spcBef>
              <a:buFont typeface="Wingdings" panose="05000000000000000000" pitchFamily="2" charset="2"/>
              <a:buChar char="Ø"/>
            </a:pPr>
            <a:r>
              <a:rPr lang="zh-CN" altLang="en-US" b="1" dirty="0">
                <a:solidFill>
                  <a:srgbClr val="C00000"/>
                </a:solidFill>
              </a:rPr>
              <a:t>新兴技术培育</a:t>
            </a:r>
            <a:r>
              <a:rPr lang="zh-CN" altLang="en-US" b="1" dirty="0" smtClean="0">
                <a:solidFill>
                  <a:srgbClr val="C00000"/>
                </a:solidFill>
              </a:rPr>
              <a:t>负责人</a:t>
            </a:r>
            <a:r>
              <a:rPr lang="en-US" altLang="zh-CN" b="1" dirty="0">
                <a:solidFill>
                  <a:srgbClr val="0070C0"/>
                </a:solidFill>
              </a:rPr>
              <a:t> </a:t>
            </a:r>
            <a:r>
              <a:rPr lang="en-US" altLang="zh-CN" b="1" dirty="0" smtClean="0">
                <a:solidFill>
                  <a:srgbClr val="0070C0"/>
                </a:solidFill>
              </a:rPr>
              <a:t>    </a:t>
            </a:r>
            <a:r>
              <a:rPr lang="zh-CN" altLang="en-US" b="1" dirty="0" smtClean="0">
                <a:solidFill>
                  <a:srgbClr val="0070C0"/>
                </a:solidFill>
              </a:rPr>
              <a:t>胡涛研究员</a:t>
            </a:r>
            <a:endParaRPr lang="zh-CN" altLang="en-US" b="1" dirty="0">
              <a:solidFill>
                <a:srgbClr val="0070C0"/>
              </a:solidFill>
            </a:endParaRPr>
          </a:p>
          <a:p>
            <a:pPr marL="285750" indent="-285750">
              <a:spcBef>
                <a:spcPts val="600"/>
              </a:spcBef>
              <a:buFont typeface="Wingdings" panose="05000000000000000000" pitchFamily="2" charset="2"/>
              <a:buChar char="Ø"/>
            </a:pPr>
            <a:r>
              <a:rPr lang="en-US" altLang="zh-CN" b="1" dirty="0">
                <a:solidFill>
                  <a:srgbClr val="C00000"/>
                </a:solidFill>
              </a:rPr>
              <a:t>CEPC</a:t>
            </a:r>
            <a:r>
              <a:rPr lang="zh-CN" altLang="en-US" b="1" dirty="0">
                <a:solidFill>
                  <a:srgbClr val="C00000"/>
                </a:solidFill>
              </a:rPr>
              <a:t>人才</a:t>
            </a:r>
            <a:r>
              <a:rPr lang="zh-CN" altLang="en-US" b="1" dirty="0" smtClean="0">
                <a:solidFill>
                  <a:srgbClr val="C00000"/>
                </a:solidFill>
              </a:rPr>
              <a:t>负责人</a:t>
            </a:r>
            <a:r>
              <a:rPr lang="en-US" altLang="zh-CN" b="1" dirty="0">
                <a:solidFill>
                  <a:srgbClr val="0070C0"/>
                </a:solidFill>
              </a:rPr>
              <a:t> </a:t>
            </a:r>
            <a:r>
              <a:rPr lang="en-US" altLang="zh-CN" b="1" dirty="0" smtClean="0">
                <a:solidFill>
                  <a:srgbClr val="0070C0"/>
                </a:solidFill>
              </a:rPr>
              <a:t>             </a:t>
            </a:r>
            <a:r>
              <a:rPr lang="zh-CN" altLang="en-US" b="1" dirty="0" smtClean="0">
                <a:solidFill>
                  <a:srgbClr val="0070C0"/>
                </a:solidFill>
              </a:rPr>
              <a:t>秦庆研究员（加速器</a:t>
            </a:r>
            <a:r>
              <a:rPr lang="zh-CN" altLang="en-US" b="1" dirty="0">
                <a:solidFill>
                  <a:srgbClr val="0070C0"/>
                </a:solidFill>
              </a:rPr>
              <a:t>中心</a:t>
            </a:r>
            <a:r>
              <a:rPr lang="zh-CN" altLang="en-US" b="1" dirty="0" smtClean="0">
                <a:solidFill>
                  <a:srgbClr val="0070C0"/>
                </a:solidFill>
              </a:rPr>
              <a:t>主任，杰青）和</a:t>
            </a:r>
            <a:endParaRPr lang="en-US" altLang="zh-CN" b="1" dirty="0" smtClean="0">
              <a:solidFill>
                <a:srgbClr val="0070C0"/>
              </a:solidFill>
            </a:endParaRPr>
          </a:p>
          <a:p>
            <a:pPr>
              <a:spcBef>
                <a:spcPts val="600"/>
              </a:spcBef>
            </a:pPr>
            <a:r>
              <a:rPr lang="en-US" altLang="zh-CN" b="1" dirty="0" smtClean="0">
                <a:solidFill>
                  <a:srgbClr val="0070C0"/>
                </a:solidFill>
              </a:rPr>
              <a:t>                                                   </a:t>
            </a:r>
            <a:r>
              <a:rPr lang="zh-CN" altLang="en-US" b="1" dirty="0" smtClean="0">
                <a:solidFill>
                  <a:srgbClr val="0070C0"/>
                </a:solidFill>
              </a:rPr>
              <a:t>娄</a:t>
            </a:r>
            <a:r>
              <a:rPr lang="zh-CN" altLang="en-US" b="1" dirty="0">
                <a:solidFill>
                  <a:srgbClr val="0070C0"/>
                </a:solidFill>
              </a:rPr>
              <a:t>辛丑</a:t>
            </a:r>
            <a:r>
              <a:rPr lang="zh-CN" altLang="en-US" b="1" dirty="0" smtClean="0">
                <a:solidFill>
                  <a:srgbClr val="0070C0"/>
                </a:solidFill>
              </a:rPr>
              <a:t>研究员（实验物理中心主任，千人</a:t>
            </a:r>
            <a:r>
              <a:rPr lang="en-US" altLang="zh-CN" b="1" dirty="0" smtClean="0">
                <a:solidFill>
                  <a:srgbClr val="0070C0"/>
                </a:solidFill>
              </a:rPr>
              <a:t>A</a:t>
            </a:r>
            <a:r>
              <a:rPr lang="zh-CN" altLang="en-US" b="1" dirty="0" smtClean="0">
                <a:solidFill>
                  <a:srgbClr val="0070C0"/>
                </a:solidFill>
              </a:rPr>
              <a:t>）。</a:t>
            </a:r>
            <a:endParaRPr lang="en-US" altLang="zh-CN" b="1" dirty="0" smtClean="0">
              <a:solidFill>
                <a:srgbClr val="0070C0"/>
              </a:solidFill>
            </a:endParaRPr>
          </a:p>
          <a:p>
            <a:pPr algn="ctr">
              <a:spcBef>
                <a:spcPts val="600"/>
              </a:spcBef>
            </a:pPr>
            <a:endParaRPr lang="en-US" altLang="zh-CN" b="1" dirty="0" smtClean="0">
              <a:solidFill>
                <a:srgbClr val="0070C0"/>
              </a:solidFill>
            </a:endParaRPr>
          </a:p>
          <a:p>
            <a:pPr>
              <a:spcBef>
                <a:spcPts val="600"/>
              </a:spcBef>
            </a:pPr>
            <a:endParaRPr lang="en-US" altLang="zh-CN" sz="2000" b="1" dirty="0" smtClean="0">
              <a:solidFill>
                <a:srgbClr val="7030A0"/>
              </a:solidFill>
            </a:endParaRPr>
          </a:p>
          <a:p>
            <a:pPr>
              <a:spcBef>
                <a:spcPts val="600"/>
              </a:spcBef>
            </a:pPr>
            <a:r>
              <a:rPr lang="zh-CN" altLang="en-US" sz="2000" b="1" dirty="0" smtClean="0">
                <a:solidFill>
                  <a:srgbClr val="7030A0"/>
                </a:solidFill>
              </a:rPr>
              <a:t>                     我们将</a:t>
            </a:r>
            <a:r>
              <a:rPr lang="zh-CN" altLang="en-US" sz="2000" b="1" dirty="0">
                <a:solidFill>
                  <a:srgbClr val="7030A0"/>
                </a:solidFill>
              </a:rPr>
              <a:t>同</a:t>
            </a:r>
            <a:r>
              <a:rPr lang="en-US" altLang="zh-CN" sz="2000" b="1" dirty="0">
                <a:solidFill>
                  <a:srgbClr val="7030A0"/>
                </a:solidFill>
              </a:rPr>
              <a:t>CEPC</a:t>
            </a:r>
            <a:r>
              <a:rPr lang="zh-CN" altLang="en-US" sz="2000" b="1" dirty="0">
                <a:solidFill>
                  <a:srgbClr val="7030A0"/>
                </a:solidFill>
              </a:rPr>
              <a:t>研究团队紧密合作， 高质量完成任务</a:t>
            </a:r>
          </a:p>
          <a:p>
            <a:pPr>
              <a:spcBef>
                <a:spcPts val="600"/>
              </a:spcBef>
            </a:pPr>
            <a:endParaRPr lang="en-US" altLang="zh-CN" b="1" dirty="0" smtClean="0">
              <a:solidFill>
                <a:srgbClr val="0070C0"/>
              </a:solidFill>
            </a:endParaRPr>
          </a:p>
        </p:txBody>
      </p:sp>
      <p:sp>
        <p:nvSpPr>
          <p:cNvPr id="3" name="TextBox 2"/>
          <p:cNvSpPr txBox="1"/>
          <p:nvPr/>
        </p:nvSpPr>
        <p:spPr>
          <a:xfrm>
            <a:off x="2780761" y="5278094"/>
            <a:ext cx="4055919" cy="707886"/>
          </a:xfrm>
          <a:prstGeom prst="rect">
            <a:avLst/>
          </a:prstGeom>
          <a:solidFill>
            <a:schemeClr val="accent3"/>
          </a:solidFill>
        </p:spPr>
        <p:txBody>
          <a:bodyPr wrap="none" rtlCol="0">
            <a:spAutoFit/>
          </a:bodyPr>
          <a:lstStyle/>
          <a:p>
            <a:r>
              <a:rPr lang="zh-CN" altLang="en-US" sz="2000" b="1" dirty="0">
                <a:solidFill>
                  <a:srgbClr val="C00000"/>
                </a:solidFill>
              </a:rPr>
              <a:t>我国的高能物理队伍较</a:t>
            </a:r>
            <a:r>
              <a:rPr lang="zh-CN" altLang="en-US" sz="2000" b="1" dirty="0" smtClean="0">
                <a:solidFill>
                  <a:srgbClr val="C00000"/>
                </a:solidFill>
              </a:rPr>
              <a:t>年轻，能干</a:t>
            </a:r>
            <a:endParaRPr lang="en-US" altLang="zh-CN" sz="2000" b="1" dirty="0" smtClean="0">
              <a:solidFill>
                <a:srgbClr val="C00000"/>
              </a:solidFill>
            </a:endParaRPr>
          </a:p>
          <a:p>
            <a:r>
              <a:rPr lang="zh-CN" altLang="en-US" sz="2000" b="1" dirty="0">
                <a:solidFill>
                  <a:srgbClr val="000099"/>
                </a:solidFill>
              </a:rPr>
              <a:t>缺少经验</a:t>
            </a:r>
            <a:r>
              <a:rPr lang="zh-CN" altLang="en-US" sz="2000" b="1" dirty="0" smtClean="0">
                <a:solidFill>
                  <a:srgbClr val="000099"/>
                </a:solidFill>
              </a:rPr>
              <a:t>，</a:t>
            </a:r>
            <a:r>
              <a:rPr lang="zh-CN" altLang="en-US" sz="2000" b="1" dirty="0">
                <a:solidFill>
                  <a:srgbClr val="000099"/>
                </a:solidFill>
              </a:rPr>
              <a:t>关键技术</a:t>
            </a:r>
          </a:p>
        </p:txBody>
      </p:sp>
    </p:spTree>
    <p:extLst>
      <p:ext uri="{BB962C8B-B14F-4D97-AF65-F5344CB8AC3E}">
        <p14:creationId xmlns="" xmlns:p14="http://schemas.microsoft.com/office/powerpoint/2010/main" val="1087234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r>
              <a:rPr lang="zh-CN" altLang="en-US" smtClean="0">
                <a:solidFill>
                  <a:prstClr val="black">
                    <a:tint val="75000"/>
                  </a:prstClr>
                </a:solidFill>
              </a:rPr>
              <a:t>北京，</a:t>
            </a:r>
            <a:r>
              <a:rPr lang="en-US" altLang="zh-CN" smtClean="0">
                <a:solidFill>
                  <a:prstClr val="black">
                    <a:tint val="75000"/>
                  </a:prstClr>
                </a:solidFill>
              </a:rPr>
              <a:t>2017.05.04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24</a:t>
            </a:fld>
            <a:endParaRPr lang="zh-CN" altLang="en-US" dirty="0">
              <a:solidFill>
                <a:prstClr val="black">
                  <a:tint val="75000"/>
                </a:prstClr>
              </a:solidFill>
            </a:endParaRPr>
          </a:p>
        </p:txBody>
      </p:sp>
      <p:sp>
        <p:nvSpPr>
          <p:cNvPr id="2" name="TextBox 1"/>
          <p:cNvSpPr txBox="1"/>
          <p:nvPr/>
        </p:nvSpPr>
        <p:spPr>
          <a:xfrm>
            <a:off x="228600" y="1600200"/>
            <a:ext cx="8719054" cy="4970591"/>
          </a:xfrm>
          <a:prstGeom prst="rect">
            <a:avLst/>
          </a:prstGeom>
          <a:noFill/>
        </p:spPr>
        <p:txBody>
          <a:bodyPr wrap="none" rtlCol="0">
            <a:spAutoFit/>
          </a:bodyPr>
          <a:lstStyle/>
          <a:p>
            <a:r>
              <a:rPr lang="zh-CN" altLang="en-US" sz="2000" b="1" dirty="0">
                <a:solidFill>
                  <a:srgbClr val="FF0000"/>
                </a:solidFill>
              </a:rPr>
              <a:t>先进的</a:t>
            </a:r>
            <a:r>
              <a:rPr lang="en-US" altLang="zh-CN" sz="2000" b="1" dirty="0">
                <a:solidFill>
                  <a:srgbClr val="FF0000"/>
                </a:solidFill>
              </a:rPr>
              <a:t>CEPC</a:t>
            </a:r>
            <a:r>
              <a:rPr lang="zh-CN" altLang="en-US" sz="2000" b="1" dirty="0">
                <a:solidFill>
                  <a:srgbClr val="FF0000"/>
                </a:solidFill>
              </a:rPr>
              <a:t>具有很强的挑战性，因此，在设计、预研、建造和运行过程中</a:t>
            </a:r>
            <a:r>
              <a:rPr lang="zh-CN" altLang="en-US" sz="2000" b="1" dirty="0" smtClean="0">
                <a:solidFill>
                  <a:srgbClr val="FF0000"/>
                </a:solidFill>
              </a:rPr>
              <a:t>，</a:t>
            </a:r>
            <a:endParaRPr lang="en-US" altLang="zh-CN" sz="2000" b="1" dirty="0" smtClean="0">
              <a:solidFill>
                <a:srgbClr val="FF0000"/>
              </a:solidFill>
            </a:endParaRPr>
          </a:p>
          <a:p>
            <a:r>
              <a:rPr lang="zh-CN" altLang="en-US" sz="2000" b="1" dirty="0" smtClean="0">
                <a:solidFill>
                  <a:srgbClr val="FF0000"/>
                </a:solidFill>
              </a:rPr>
              <a:t>必须</a:t>
            </a:r>
            <a:r>
              <a:rPr lang="zh-CN" altLang="en-US" sz="2000" b="1" dirty="0">
                <a:solidFill>
                  <a:srgbClr val="FF0000"/>
                </a:solidFill>
              </a:rPr>
              <a:t>采用世界最先进技术。国际合作是关键。</a:t>
            </a:r>
            <a:endParaRPr lang="en-US" altLang="zh-CN" sz="2000" b="1" dirty="0" smtClean="0">
              <a:solidFill>
                <a:srgbClr val="FF0000"/>
              </a:solidFill>
            </a:endParaRPr>
          </a:p>
          <a:p>
            <a:endParaRPr lang="zh-CN" altLang="en-US" b="1" dirty="0">
              <a:solidFill>
                <a:srgbClr val="0070C0"/>
              </a:solidFill>
            </a:endParaRPr>
          </a:p>
          <a:p>
            <a:r>
              <a:rPr lang="zh-CN" altLang="en-US" sz="2000" b="1" dirty="0" smtClean="0">
                <a:solidFill>
                  <a:srgbClr val="C00000"/>
                </a:solidFill>
              </a:rPr>
              <a:t>外方以各种形式参加</a:t>
            </a:r>
            <a:r>
              <a:rPr lang="en-US" altLang="zh-CN" sz="2000" b="1" dirty="0" smtClean="0">
                <a:solidFill>
                  <a:srgbClr val="C00000"/>
                </a:solidFill>
              </a:rPr>
              <a:t>CEPC</a:t>
            </a:r>
            <a:r>
              <a:rPr lang="zh-CN" altLang="en-US" sz="2000" b="1" dirty="0" smtClean="0">
                <a:solidFill>
                  <a:srgbClr val="C00000"/>
                </a:solidFill>
              </a:rPr>
              <a:t>项目</a:t>
            </a:r>
            <a:endParaRPr lang="en-US" altLang="zh-CN" sz="2000" b="1" dirty="0" smtClean="0">
              <a:solidFill>
                <a:srgbClr val="C00000"/>
              </a:solidFill>
            </a:endParaRPr>
          </a:p>
          <a:p>
            <a:pPr marL="285750" indent="-285750">
              <a:spcBef>
                <a:spcPts val="1200"/>
              </a:spcBef>
              <a:buFont typeface="Wingdings" panose="05000000000000000000" pitchFamily="2" charset="2"/>
              <a:buChar char="Ø"/>
            </a:pPr>
            <a:r>
              <a:rPr lang="zh-CN" altLang="en-US" sz="1600" b="1" dirty="0" smtClean="0">
                <a:solidFill>
                  <a:srgbClr val="0070C0"/>
                </a:solidFill>
              </a:rPr>
              <a:t>按</a:t>
            </a:r>
            <a:r>
              <a:rPr lang="zh-CN" altLang="en-US" sz="1600" b="1" dirty="0">
                <a:solidFill>
                  <a:srgbClr val="0070C0"/>
                </a:solidFill>
              </a:rPr>
              <a:t>国际顾问委员会的指导</a:t>
            </a:r>
            <a:r>
              <a:rPr lang="zh-CN" altLang="en-US" sz="1600" b="1" dirty="0" smtClean="0">
                <a:solidFill>
                  <a:srgbClr val="0070C0"/>
                </a:solidFill>
              </a:rPr>
              <a:t>，将大力加强国际合作，吸引高水平国际科学家进入，</a:t>
            </a:r>
            <a:endParaRPr lang="en-US" altLang="zh-CN" sz="1600" b="1" dirty="0" smtClean="0">
              <a:solidFill>
                <a:srgbClr val="0070C0"/>
              </a:solidFill>
            </a:endParaRPr>
          </a:p>
          <a:p>
            <a:r>
              <a:rPr lang="en-US" altLang="zh-CN" sz="1600" b="1" dirty="0">
                <a:solidFill>
                  <a:srgbClr val="0070C0"/>
                </a:solidFill>
              </a:rPr>
              <a:t> </a:t>
            </a:r>
            <a:r>
              <a:rPr lang="en-US" altLang="zh-CN" sz="1600" b="1" dirty="0" smtClean="0">
                <a:solidFill>
                  <a:srgbClr val="0070C0"/>
                </a:solidFill>
              </a:rPr>
              <a:t>     </a:t>
            </a:r>
            <a:r>
              <a:rPr lang="zh-CN" altLang="en-US" sz="1600" b="1" dirty="0" smtClean="0">
                <a:solidFill>
                  <a:srgbClr val="0070C0"/>
                </a:solidFill>
              </a:rPr>
              <a:t>形成一个大型国际合作团体。</a:t>
            </a:r>
            <a:endParaRPr lang="en-US" altLang="zh-CN" sz="1600" b="1" dirty="0" smtClean="0">
              <a:solidFill>
                <a:srgbClr val="0070C0"/>
              </a:solidFill>
            </a:endParaRPr>
          </a:p>
          <a:p>
            <a:pPr marL="285750" indent="-285750">
              <a:spcBef>
                <a:spcPts val="600"/>
              </a:spcBef>
              <a:buFont typeface="Wingdings" pitchFamily="2" charset="2"/>
              <a:buChar char="Ø"/>
            </a:pPr>
            <a:r>
              <a:rPr lang="zh-CN" altLang="en-US" sz="1600" b="1" dirty="0" smtClean="0">
                <a:solidFill>
                  <a:srgbClr val="0070C0"/>
                </a:solidFill>
              </a:rPr>
              <a:t>基于中美、中意、中日等现有高能物理合作框架深入开展国际交流与合作；</a:t>
            </a:r>
            <a:endParaRPr lang="en-US" altLang="zh-CN" sz="1600" b="1" dirty="0" smtClean="0">
              <a:solidFill>
                <a:srgbClr val="0070C0"/>
              </a:solidFill>
            </a:endParaRPr>
          </a:p>
          <a:p>
            <a:pPr marL="285750" indent="-285750">
              <a:spcBef>
                <a:spcPts val="600"/>
              </a:spcBef>
              <a:buFont typeface="Wingdings" pitchFamily="2" charset="2"/>
              <a:buChar char="Ø"/>
            </a:pPr>
            <a:r>
              <a:rPr lang="zh-CN" altLang="en-US" sz="1600" b="1" dirty="0" smtClean="0">
                <a:solidFill>
                  <a:srgbClr val="0070C0"/>
                </a:solidFill>
              </a:rPr>
              <a:t>通过国际合作项目与英国</a:t>
            </a:r>
            <a:r>
              <a:rPr lang="en-US" altLang="zh-CN" sz="1600" b="1" dirty="0" smtClean="0">
                <a:solidFill>
                  <a:srgbClr val="0070C0"/>
                </a:solidFill>
              </a:rPr>
              <a:t>RAL</a:t>
            </a:r>
            <a:r>
              <a:rPr lang="zh-CN" altLang="en-US" sz="1600" b="1" dirty="0" smtClean="0">
                <a:solidFill>
                  <a:srgbClr val="0070C0"/>
                </a:solidFill>
              </a:rPr>
              <a:t>、德国</a:t>
            </a:r>
            <a:r>
              <a:rPr lang="en-US" altLang="zh-CN" sz="1600" b="1" dirty="0" smtClean="0">
                <a:solidFill>
                  <a:srgbClr val="0070C0"/>
                </a:solidFill>
              </a:rPr>
              <a:t>DESY</a:t>
            </a:r>
            <a:r>
              <a:rPr lang="zh-CN" altLang="en-US" sz="1600" b="1" dirty="0" smtClean="0">
                <a:solidFill>
                  <a:srgbClr val="0070C0"/>
                </a:solidFill>
              </a:rPr>
              <a:t>等国外著名研究单位不断加强合作。</a:t>
            </a:r>
          </a:p>
          <a:p>
            <a:pPr marL="285750" lvl="0" indent="-285750">
              <a:spcBef>
                <a:spcPts val="600"/>
              </a:spcBef>
              <a:buFont typeface="Wingdings" panose="05000000000000000000" pitchFamily="2" charset="2"/>
              <a:buChar char="Ø"/>
            </a:pPr>
            <a:r>
              <a:rPr lang="zh-CN" altLang="en-US" sz="1600" b="1" dirty="0" smtClean="0">
                <a:solidFill>
                  <a:srgbClr val="0070C0"/>
                </a:solidFill>
              </a:rPr>
              <a:t>和</a:t>
            </a:r>
            <a:r>
              <a:rPr lang="zh-CN" altLang="en-US" sz="1600" b="1" dirty="0">
                <a:solidFill>
                  <a:srgbClr val="0070C0"/>
                </a:solidFill>
              </a:rPr>
              <a:t>国外机构建立</a:t>
            </a:r>
            <a:r>
              <a:rPr lang="en-US" altLang="zh-CN" sz="1600" b="1" dirty="0">
                <a:solidFill>
                  <a:srgbClr val="0070C0"/>
                </a:solidFill>
              </a:rPr>
              <a:t>MOU</a:t>
            </a:r>
            <a:r>
              <a:rPr lang="zh-CN" altLang="en-US" sz="1600" b="1" dirty="0">
                <a:solidFill>
                  <a:srgbClr val="0070C0"/>
                </a:solidFill>
              </a:rPr>
              <a:t>， 联合博士后，和</a:t>
            </a:r>
            <a:r>
              <a:rPr lang="en-US" altLang="zh-CN" sz="1600" b="1" dirty="0">
                <a:solidFill>
                  <a:srgbClr val="0070C0"/>
                </a:solidFill>
              </a:rPr>
              <a:t>ILC-TPC, HL-LHC</a:t>
            </a:r>
            <a:r>
              <a:rPr lang="zh-CN" altLang="en-US" sz="1600" b="1" dirty="0">
                <a:solidFill>
                  <a:srgbClr val="0070C0"/>
                </a:solidFill>
              </a:rPr>
              <a:t>建立</a:t>
            </a:r>
            <a:r>
              <a:rPr lang="zh-CN" altLang="en-US" sz="1600" b="1" dirty="0" smtClean="0">
                <a:solidFill>
                  <a:srgbClr val="0070C0"/>
                </a:solidFill>
              </a:rPr>
              <a:t>合作 </a:t>
            </a:r>
            <a:r>
              <a:rPr lang="en-US" altLang="zh-CN" sz="1600" b="1" dirty="0" smtClean="0">
                <a:solidFill>
                  <a:srgbClr val="0070C0"/>
                </a:solidFill>
              </a:rPr>
              <a:t>(</a:t>
            </a:r>
            <a:r>
              <a:rPr lang="zh-CN" altLang="en-US" sz="1600" b="1" dirty="0" smtClean="0">
                <a:solidFill>
                  <a:srgbClr val="7030A0"/>
                </a:solidFill>
              </a:rPr>
              <a:t>外方部分资助</a:t>
            </a:r>
            <a:r>
              <a:rPr lang="en-US" altLang="zh-CN" sz="1600" b="1" dirty="0" smtClean="0">
                <a:solidFill>
                  <a:srgbClr val="0070C0"/>
                </a:solidFill>
              </a:rPr>
              <a:t>)</a:t>
            </a:r>
          </a:p>
          <a:p>
            <a:pPr marL="285750" indent="-285750">
              <a:spcBef>
                <a:spcPts val="600"/>
              </a:spcBef>
              <a:buFont typeface="Wingdings" panose="05000000000000000000" pitchFamily="2" charset="2"/>
              <a:buChar char="Ø"/>
            </a:pPr>
            <a:r>
              <a:rPr lang="en-US" altLang="zh-CN" sz="1600" b="1" dirty="0">
                <a:solidFill>
                  <a:srgbClr val="0070C0"/>
                </a:solidFill>
              </a:rPr>
              <a:t> </a:t>
            </a:r>
            <a:r>
              <a:rPr lang="zh-CN" altLang="en-US" sz="1600" b="1" dirty="0" smtClean="0">
                <a:solidFill>
                  <a:srgbClr val="0070C0"/>
                </a:solidFill>
              </a:rPr>
              <a:t>通过合作、学习力争关键部件达到国际前沿水平。</a:t>
            </a:r>
            <a:endParaRPr lang="en-US" altLang="zh-CN" sz="1600" b="1" dirty="0">
              <a:solidFill>
                <a:srgbClr val="0070C0"/>
              </a:solidFill>
            </a:endParaRPr>
          </a:p>
          <a:p>
            <a:pPr marL="285750" indent="-285750">
              <a:spcBef>
                <a:spcPts val="600"/>
              </a:spcBef>
              <a:buFont typeface="Wingdings" panose="05000000000000000000" pitchFamily="2" charset="2"/>
              <a:buChar char="Ø"/>
            </a:pPr>
            <a:r>
              <a:rPr lang="zh-CN" altLang="en-US" sz="1600" b="1" dirty="0" smtClean="0">
                <a:solidFill>
                  <a:srgbClr val="0070C0"/>
                </a:solidFill>
              </a:rPr>
              <a:t>国际</a:t>
            </a:r>
            <a:r>
              <a:rPr lang="zh-CN" altLang="en-US" sz="1600" b="1" dirty="0">
                <a:solidFill>
                  <a:srgbClr val="0070C0"/>
                </a:solidFill>
              </a:rPr>
              <a:t>研讨会：围绕概念设计和物理目标召开了多次次国际研讨会，请进了</a:t>
            </a:r>
            <a:r>
              <a:rPr lang="zh-CN" altLang="en-US" sz="1600" b="1" dirty="0" smtClean="0">
                <a:solidFill>
                  <a:srgbClr val="0070C0"/>
                </a:solidFill>
              </a:rPr>
              <a:t>国际</a:t>
            </a:r>
            <a:endParaRPr lang="en-US" altLang="zh-CN" sz="1600" b="1" dirty="0" smtClean="0">
              <a:solidFill>
                <a:srgbClr val="0070C0"/>
              </a:solidFill>
            </a:endParaRPr>
          </a:p>
          <a:p>
            <a:pPr>
              <a:spcBef>
                <a:spcPts val="600"/>
              </a:spcBef>
            </a:pPr>
            <a:r>
              <a:rPr lang="en-US" altLang="zh-CN" sz="1600" b="1" dirty="0" smtClean="0">
                <a:solidFill>
                  <a:srgbClr val="0070C0"/>
                </a:solidFill>
              </a:rPr>
              <a:t>     </a:t>
            </a:r>
            <a:r>
              <a:rPr lang="zh-CN" altLang="en-US" sz="1600" b="1" dirty="0" smtClean="0">
                <a:solidFill>
                  <a:srgbClr val="0070C0"/>
                </a:solidFill>
              </a:rPr>
              <a:t>领域</a:t>
            </a:r>
            <a:r>
              <a:rPr lang="zh-CN" altLang="en-US" sz="1600" b="1" dirty="0">
                <a:solidFill>
                  <a:srgbClr val="0070C0"/>
                </a:solidFill>
              </a:rPr>
              <a:t>专家进行深入的交流、探讨。我们也走出去进行学术交流。</a:t>
            </a:r>
          </a:p>
          <a:p>
            <a:pPr marL="285750" lvl="0" indent="-285750">
              <a:spcBef>
                <a:spcPts val="600"/>
              </a:spcBef>
              <a:buFont typeface="Wingdings" pitchFamily="2" charset="2"/>
              <a:buChar char="Ø"/>
            </a:pPr>
            <a:r>
              <a:rPr lang="zh-CN" altLang="en-US" sz="1600" b="1" dirty="0" smtClean="0">
                <a:solidFill>
                  <a:srgbClr val="0070C0"/>
                </a:solidFill>
              </a:rPr>
              <a:t>国际</a:t>
            </a:r>
            <a:r>
              <a:rPr lang="zh-CN" altLang="en-US" sz="1600" b="1" dirty="0">
                <a:solidFill>
                  <a:srgbClr val="0070C0"/>
                </a:solidFill>
              </a:rPr>
              <a:t>合作</a:t>
            </a:r>
            <a:r>
              <a:rPr lang="en-US" altLang="zh-CN" sz="1600" b="1" dirty="0" err="1">
                <a:solidFill>
                  <a:srgbClr val="0070C0"/>
                </a:solidFill>
              </a:rPr>
              <a:t>TeV</a:t>
            </a:r>
            <a:r>
              <a:rPr lang="zh-CN" altLang="en-US" sz="1600" b="1" dirty="0">
                <a:solidFill>
                  <a:srgbClr val="0070C0"/>
                </a:solidFill>
              </a:rPr>
              <a:t>队伍 高能所和合作单位活跃在</a:t>
            </a:r>
            <a:r>
              <a:rPr lang="en-US" altLang="zh-CN" sz="1600" b="1" dirty="0">
                <a:solidFill>
                  <a:srgbClr val="0070C0"/>
                </a:solidFill>
              </a:rPr>
              <a:t>LHC</a:t>
            </a:r>
            <a:r>
              <a:rPr lang="zh-CN" altLang="en-US" sz="1600" b="1" dirty="0">
                <a:solidFill>
                  <a:srgbClr val="0070C0"/>
                </a:solidFill>
              </a:rPr>
              <a:t>实验，为</a:t>
            </a:r>
            <a:r>
              <a:rPr lang="en-US" altLang="zh-CN" sz="1600" b="1" dirty="0">
                <a:solidFill>
                  <a:srgbClr val="0070C0"/>
                </a:solidFill>
              </a:rPr>
              <a:t>CEPC</a:t>
            </a:r>
            <a:r>
              <a:rPr lang="zh-CN" altLang="en-US" sz="1600" b="1" dirty="0">
                <a:solidFill>
                  <a:srgbClr val="0070C0"/>
                </a:solidFill>
              </a:rPr>
              <a:t>培养人才</a:t>
            </a:r>
            <a:r>
              <a:rPr lang="zh-CN" altLang="en-US" sz="1600" b="1" dirty="0" smtClean="0">
                <a:solidFill>
                  <a:srgbClr val="0070C0"/>
                </a:solidFill>
              </a:rPr>
              <a:t>。</a:t>
            </a:r>
            <a:endParaRPr lang="en-US" altLang="zh-CN" sz="1600" b="1" dirty="0" smtClean="0">
              <a:solidFill>
                <a:srgbClr val="0070C0"/>
              </a:solidFill>
            </a:endParaRPr>
          </a:p>
          <a:p>
            <a:pPr marL="285750" lvl="0" indent="-285750">
              <a:spcBef>
                <a:spcPts val="600"/>
              </a:spcBef>
              <a:buFont typeface="Wingdings" pitchFamily="2" charset="2"/>
              <a:buChar char="Ø"/>
            </a:pPr>
            <a:r>
              <a:rPr lang="zh-CN" altLang="en-US" sz="1600" b="1" dirty="0" smtClean="0">
                <a:solidFill>
                  <a:srgbClr val="7030A0"/>
                </a:solidFill>
              </a:rPr>
              <a:t>专人负责国际合作（高杰）</a:t>
            </a:r>
            <a:r>
              <a:rPr lang="zh-CN" altLang="en-US" sz="1600" b="1" dirty="0" smtClean="0">
                <a:solidFill>
                  <a:srgbClr val="0070C0"/>
                </a:solidFill>
              </a:rPr>
              <a:t>：</a:t>
            </a:r>
            <a:r>
              <a:rPr lang="zh-CN" altLang="en-US" sz="1600" b="1" dirty="0" smtClean="0">
                <a:solidFill>
                  <a:srgbClr val="2E9238"/>
                </a:solidFill>
              </a:rPr>
              <a:t>国际（单位，专家）合作潜力表， </a:t>
            </a:r>
            <a:r>
              <a:rPr lang="en-US" altLang="zh-CN" sz="1600" b="1" dirty="0" smtClean="0">
                <a:solidFill>
                  <a:srgbClr val="2E9238"/>
                </a:solidFill>
              </a:rPr>
              <a:t>…</a:t>
            </a:r>
            <a:r>
              <a:rPr lang="zh-CN" altLang="en-US" sz="1600" b="1" dirty="0" smtClean="0">
                <a:solidFill>
                  <a:srgbClr val="2E9238"/>
                </a:solidFill>
              </a:rPr>
              <a:t> </a:t>
            </a:r>
            <a:endParaRPr lang="en-US" altLang="zh-CN" sz="1600" b="1" dirty="0" smtClean="0">
              <a:solidFill>
                <a:srgbClr val="2E9238"/>
              </a:solidFill>
            </a:endParaRPr>
          </a:p>
          <a:p>
            <a:pPr marL="285750" indent="-285750">
              <a:spcBef>
                <a:spcPts val="600"/>
              </a:spcBef>
              <a:buFont typeface="Wingdings" pitchFamily="2" charset="2"/>
              <a:buChar char="Ø"/>
            </a:pPr>
            <a:endParaRPr lang="zh-CN" altLang="en-US" b="1" dirty="0">
              <a:solidFill>
                <a:srgbClr val="7030A0"/>
              </a:solidFill>
            </a:endParaRPr>
          </a:p>
        </p:txBody>
      </p:sp>
      <p:sp>
        <p:nvSpPr>
          <p:cNvPr id="7" name="TextBox 6"/>
          <p:cNvSpPr txBox="1"/>
          <p:nvPr/>
        </p:nvSpPr>
        <p:spPr>
          <a:xfrm>
            <a:off x="3810000" y="2286000"/>
            <a:ext cx="2249334" cy="707886"/>
          </a:xfrm>
          <a:prstGeom prst="rect">
            <a:avLst/>
          </a:prstGeom>
          <a:solidFill>
            <a:schemeClr val="accent3"/>
          </a:solidFill>
        </p:spPr>
        <p:txBody>
          <a:bodyPr wrap="none" rtlCol="0">
            <a:spAutoFit/>
          </a:bodyPr>
          <a:lstStyle/>
          <a:p>
            <a:r>
              <a:rPr lang="zh-CN" altLang="en-US" sz="2000" b="1" dirty="0" smtClean="0">
                <a:solidFill>
                  <a:srgbClr val="002060"/>
                </a:solidFill>
              </a:rPr>
              <a:t>较为年长</a:t>
            </a:r>
            <a:endParaRPr lang="en-US" altLang="zh-CN" sz="2000" b="1" dirty="0" smtClean="0">
              <a:solidFill>
                <a:srgbClr val="002060"/>
              </a:solidFill>
            </a:endParaRPr>
          </a:p>
          <a:p>
            <a:r>
              <a:rPr lang="zh-CN" altLang="en-US" sz="2000" b="1" dirty="0">
                <a:solidFill>
                  <a:srgbClr val="C00000"/>
                </a:solidFill>
              </a:rPr>
              <a:t>有</a:t>
            </a:r>
            <a:r>
              <a:rPr lang="zh-CN" altLang="en-US" sz="2000" b="1" dirty="0" smtClean="0">
                <a:solidFill>
                  <a:srgbClr val="C00000"/>
                </a:solidFill>
              </a:rPr>
              <a:t>经验，</a:t>
            </a:r>
            <a:r>
              <a:rPr lang="zh-CN" altLang="en-US" sz="2000" b="1" dirty="0">
                <a:solidFill>
                  <a:srgbClr val="C00000"/>
                </a:solidFill>
              </a:rPr>
              <a:t>关键技术</a:t>
            </a:r>
          </a:p>
        </p:txBody>
      </p:sp>
      <p:sp>
        <p:nvSpPr>
          <p:cNvPr id="10" name="标题 1"/>
          <p:cNvSpPr>
            <a:spLocks noGrp="1"/>
          </p:cNvSpPr>
          <p:nvPr>
            <p:ph type="title"/>
          </p:nvPr>
        </p:nvSpPr>
        <p:spPr>
          <a:xfrm>
            <a:off x="381000" y="228600"/>
            <a:ext cx="8229600" cy="1371600"/>
          </a:xfrm>
        </p:spPr>
        <p:txBody>
          <a:bodyPr>
            <a:normAutofit fontScale="90000"/>
          </a:bodyPr>
          <a:lstStyle/>
          <a:p>
            <a:r>
              <a:rPr lang="zh-CN" altLang="en-US" b="1" dirty="0" smtClean="0">
                <a:solidFill>
                  <a:srgbClr val="C00000"/>
                </a:solidFill>
              </a:rPr>
              <a:t>科学院“国际大科学培育项目”</a:t>
            </a:r>
            <a:r>
              <a:rPr lang="en-US" altLang="zh-CN" b="1" dirty="0" smtClean="0">
                <a:solidFill>
                  <a:srgbClr val="C00000"/>
                </a:solidFill>
              </a:rPr>
              <a:t/>
            </a:r>
            <a:br>
              <a:rPr lang="en-US" altLang="zh-CN" b="1" dirty="0" smtClean="0">
                <a:solidFill>
                  <a:srgbClr val="C00000"/>
                </a:solidFill>
              </a:rPr>
            </a:br>
            <a:r>
              <a:rPr lang="zh-CN" altLang="en-US" b="1" dirty="0" smtClean="0">
                <a:solidFill>
                  <a:srgbClr val="0000CC"/>
                </a:solidFill>
              </a:rPr>
              <a:t>任务分工和中外</a:t>
            </a:r>
            <a:r>
              <a:rPr lang="zh-CN" altLang="en-US" b="1" dirty="0">
                <a:solidFill>
                  <a:srgbClr val="0000CC"/>
                </a:solidFill>
              </a:rPr>
              <a:t>团队</a:t>
            </a:r>
            <a:r>
              <a:rPr lang="zh-CN" altLang="en-US" b="1" dirty="0" smtClean="0">
                <a:solidFill>
                  <a:srgbClr val="0000CC"/>
                </a:solidFill>
              </a:rPr>
              <a:t>实力</a:t>
            </a:r>
            <a:endParaRPr lang="zh-CN" altLang="en-US" b="1" dirty="0">
              <a:solidFill>
                <a:srgbClr val="0000CC"/>
              </a:solidFill>
            </a:endParaRPr>
          </a:p>
        </p:txBody>
      </p:sp>
    </p:spTree>
    <p:extLst>
      <p:ext uri="{BB962C8B-B14F-4D97-AF65-F5344CB8AC3E}">
        <p14:creationId xmlns="" xmlns:p14="http://schemas.microsoft.com/office/powerpoint/2010/main" val="3390246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04800"/>
            <a:ext cx="8229600" cy="1024880"/>
          </a:xfrm>
        </p:spPr>
        <p:txBody>
          <a:bodyPr>
            <a:noAutofit/>
          </a:bodyPr>
          <a:lstStyle/>
          <a:p>
            <a:r>
              <a:rPr lang="zh-CN" altLang="en-US" b="1" dirty="0">
                <a:solidFill>
                  <a:srgbClr val="C00000"/>
                </a:solidFill>
              </a:rPr>
              <a:t>大型环形</a:t>
            </a:r>
            <a:r>
              <a:rPr lang="zh-CN" altLang="en-US" b="1" dirty="0" smtClean="0">
                <a:solidFill>
                  <a:srgbClr val="C00000"/>
                </a:solidFill>
              </a:rPr>
              <a:t>正负电子对撞机</a:t>
            </a:r>
            <a:r>
              <a:rPr lang="en-US" altLang="zh-CN" b="1" dirty="0" smtClean="0">
                <a:solidFill>
                  <a:srgbClr val="C00000"/>
                </a:solidFill>
              </a:rPr>
              <a:t/>
            </a:r>
            <a:br>
              <a:rPr lang="en-US" altLang="zh-CN" b="1" dirty="0" smtClean="0">
                <a:solidFill>
                  <a:srgbClr val="C00000"/>
                </a:solidFill>
              </a:rPr>
            </a:br>
            <a:endParaRPr lang="zh-CN" altLang="en-US" b="1" dirty="0">
              <a:solidFill>
                <a:srgbClr val="0000CC"/>
              </a:solidFill>
            </a:endParaRPr>
          </a:p>
        </p:txBody>
      </p:sp>
      <p:sp>
        <p:nvSpPr>
          <p:cNvPr id="3" name="内容占位符 2"/>
          <p:cNvSpPr>
            <a:spLocks noGrp="1"/>
          </p:cNvSpPr>
          <p:nvPr>
            <p:ph idx="1"/>
          </p:nvPr>
        </p:nvSpPr>
        <p:spPr>
          <a:xfrm>
            <a:off x="348139" y="838200"/>
            <a:ext cx="8784975" cy="558318"/>
          </a:xfrm>
        </p:spPr>
        <p:txBody>
          <a:bodyPr>
            <a:normAutofit/>
          </a:bodyPr>
          <a:lstStyle/>
          <a:p>
            <a:pPr marL="0" indent="0" algn="ctr">
              <a:lnSpc>
                <a:spcPct val="120000"/>
              </a:lnSpc>
              <a:spcBef>
                <a:spcPts val="600"/>
              </a:spcBef>
              <a:buNone/>
            </a:pPr>
            <a:r>
              <a:rPr lang="en-US" altLang="zh-CN" sz="2200" b="1" dirty="0" smtClean="0">
                <a:solidFill>
                  <a:srgbClr val="7030A0"/>
                </a:solidFill>
                <a:latin typeface="+mj-ea"/>
                <a:ea typeface="+mj-ea"/>
              </a:rPr>
              <a:t>2016</a:t>
            </a:r>
            <a:r>
              <a:rPr lang="zh-CN" altLang="en-US" sz="2200" b="1" dirty="0" smtClean="0">
                <a:solidFill>
                  <a:srgbClr val="7030A0"/>
                </a:solidFill>
                <a:latin typeface="+mj-ea"/>
                <a:ea typeface="+mj-ea"/>
              </a:rPr>
              <a:t>年中国物理协会高能物理分会达成共识</a:t>
            </a:r>
            <a:endParaRPr lang="en-US" altLang="zh-CN" sz="2200" b="1" dirty="0">
              <a:solidFill>
                <a:srgbClr val="7030A0"/>
              </a:solidFill>
              <a:latin typeface="+mj-ea"/>
              <a:ea typeface="+mj-ea"/>
            </a:endParaRPr>
          </a:p>
        </p:txBody>
      </p:sp>
      <p:sp>
        <p:nvSpPr>
          <p:cNvPr id="9" name="灯片编号占位符 8"/>
          <p:cNvSpPr>
            <a:spLocks noGrp="1"/>
          </p:cNvSpPr>
          <p:nvPr>
            <p:ph type="sldNum" sz="quarter" idx="12"/>
          </p:nvPr>
        </p:nvSpPr>
        <p:spPr>
          <a:xfrm>
            <a:off x="6553200" y="6324600"/>
            <a:ext cx="2133600" cy="365125"/>
          </a:xfrm>
        </p:spPr>
        <p:txBody>
          <a:bodyPr/>
          <a:lstStyle/>
          <a:p>
            <a:fld id="{0C913308-F349-4B6D-A68A-DD1791B4A57B}" type="slidenum">
              <a:rPr lang="zh-CN" altLang="en-US" smtClean="0">
                <a:solidFill>
                  <a:prstClr val="black">
                    <a:tint val="75000"/>
                  </a:prstClr>
                </a:solidFill>
              </a:rPr>
              <a:pPr/>
              <a:t>25</a:t>
            </a:fld>
            <a:endParaRPr lang="zh-CN" altLang="en-US">
              <a:solidFill>
                <a:prstClr val="black">
                  <a:tint val="75000"/>
                </a:prstClr>
              </a:solidFill>
            </a:endParaRPr>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 y="1447800"/>
            <a:ext cx="4657725" cy="20332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67631" y="2805255"/>
            <a:ext cx="4876369" cy="35744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矩形 12"/>
          <p:cNvSpPr/>
          <p:nvPr/>
        </p:nvSpPr>
        <p:spPr>
          <a:xfrm>
            <a:off x="381000" y="3248127"/>
            <a:ext cx="2895600" cy="232969"/>
          </a:xfrm>
          <a:prstGeom prst="rect">
            <a:avLst/>
          </a:prstGeom>
          <a:noFill/>
          <a:ln w="3810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4234974" y="3657600"/>
            <a:ext cx="4680426" cy="457200"/>
          </a:xfrm>
          <a:prstGeom prst="rect">
            <a:avLst/>
          </a:prstGeom>
          <a:noFill/>
          <a:ln w="3810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5867400" y="4345368"/>
            <a:ext cx="3048000" cy="232969"/>
          </a:xfrm>
          <a:prstGeom prst="rect">
            <a:avLst/>
          </a:prstGeom>
          <a:noFill/>
          <a:ln w="38100">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0481" name="Picture 1" descr="C:\Users\apple\Desktop\CAS\presentations\香山会议\2016\W020160830598361634946.jpg"/>
          <p:cNvPicPr>
            <a:picLocks noChangeAspect="1" noChangeArrowheads="1"/>
          </p:cNvPicPr>
          <p:nvPr/>
        </p:nvPicPr>
        <p:blipFill>
          <a:blip r:embed="rId5" cstate="print"/>
          <a:srcRect/>
          <a:stretch>
            <a:fillRect/>
          </a:stretch>
        </p:blipFill>
        <p:spPr bwMode="auto">
          <a:xfrm>
            <a:off x="152400" y="3810000"/>
            <a:ext cx="3974770" cy="2209800"/>
          </a:xfrm>
          <a:prstGeom prst="rect">
            <a:avLst/>
          </a:prstGeom>
          <a:noFill/>
        </p:spPr>
      </p:pic>
      <p:sp>
        <p:nvSpPr>
          <p:cNvPr id="17" name="TextBox 16"/>
          <p:cNvSpPr txBox="1"/>
          <p:nvPr/>
        </p:nvSpPr>
        <p:spPr>
          <a:xfrm>
            <a:off x="12268200" y="1143000"/>
            <a:ext cx="1816523" cy="369332"/>
          </a:xfrm>
          <a:prstGeom prst="rect">
            <a:avLst/>
          </a:prstGeom>
          <a:noFill/>
        </p:spPr>
        <p:txBody>
          <a:bodyPr wrap="none" rtlCol="0">
            <a:spAutoFit/>
          </a:bodyPr>
          <a:lstStyle/>
          <a:p>
            <a:r>
              <a:rPr lang="zh-CN" altLang="en-US" dirty="0" smtClean="0"/>
              <a:t>有关</a:t>
            </a:r>
            <a:r>
              <a:rPr lang="en-US" altLang="zh-CN" dirty="0" smtClean="0"/>
              <a:t>CEPC</a:t>
            </a:r>
            <a:r>
              <a:rPr lang="zh-CN" altLang="en-US" dirty="0" smtClean="0"/>
              <a:t>的部分</a:t>
            </a:r>
            <a:endParaRPr lang="zh-CN" altLang="en-US" dirty="0"/>
          </a:p>
        </p:txBody>
      </p:sp>
    </p:spTree>
    <p:extLst>
      <p:ext uri="{BB962C8B-B14F-4D97-AF65-F5344CB8AC3E}">
        <p14:creationId xmlns="" xmlns:p14="http://schemas.microsoft.com/office/powerpoint/2010/main" val="1263682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04800"/>
            <a:ext cx="8229600" cy="1024880"/>
          </a:xfrm>
        </p:spPr>
        <p:txBody>
          <a:bodyPr>
            <a:noAutofit/>
          </a:bodyPr>
          <a:lstStyle/>
          <a:p>
            <a:r>
              <a:rPr lang="zh-CN" altLang="en-US" b="1" dirty="0">
                <a:solidFill>
                  <a:srgbClr val="C00000"/>
                </a:solidFill>
              </a:rPr>
              <a:t>大型环形</a:t>
            </a:r>
            <a:r>
              <a:rPr lang="zh-CN" altLang="en-US" b="1" dirty="0" smtClean="0">
                <a:solidFill>
                  <a:srgbClr val="C00000"/>
                </a:solidFill>
              </a:rPr>
              <a:t>正负电子对撞机</a:t>
            </a:r>
            <a:r>
              <a:rPr lang="en-US" altLang="zh-CN" b="1" dirty="0" smtClean="0">
                <a:solidFill>
                  <a:srgbClr val="C00000"/>
                </a:solidFill>
              </a:rPr>
              <a:t/>
            </a:r>
            <a:br>
              <a:rPr lang="en-US" altLang="zh-CN" b="1" dirty="0" smtClean="0">
                <a:solidFill>
                  <a:srgbClr val="C00000"/>
                </a:solidFill>
              </a:rPr>
            </a:br>
            <a:endParaRPr lang="zh-CN" altLang="en-US" b="1" dirty="0">
              <a:solidFill>
                <a:srgbClr val="0000CC"/>
              </a:solidFill>
            </a:endParaRPr>
          </a:p>
        </p:txBody>
      </p:sp>
      <p:sp>
        <p:nvSpPr>
          <p:cNvPr id="3" name="内容占位符 2"/>
          <p:cNvSpPr>
            <a:spLocks noGrp="1"/>
          </p:cNvSpPr>
          <p:nvPr>
            <p:ph idx="1"/>
          </p:nvPr>
        </p:nvSpPr>
        <p:spPr>
          <a:xfrm>
            <a:off x="348139" y="838200"/>
            <a:ext cx="8784975" cy="558318"/>
          </a:xfrm>
        </p:spPr>
        <p:txBody>
          <a:bodyPr>
            <a:normAutofit/>
          </a:bodyPr>
          <a:lstStyle/>
          <a:p>
            <a:pPr marL="0" indent="0" algn="ctr">
              <a:lnSpc>
                <a:spcPct val="120000"/>
              </a:lnSpc>
              <a:spcBef>
                <a:spcPts val="600"/>
              </a:spcBef>
              <a:buNone/>
            </a:pPr>
            <a:r>
              <a:rPr lang="zh-CN" altLang="en-US" sz="2200" b="1" dirty="0" smtClean="0">
                <a:solidFill>
                  <a:srgbClr val="7030A0"/>
                </a:solidFill>
                <a:latin typeface="+mj-ea"/>
                <a:ea typeface="+mj-ea"/>
              </a:rPr>
              <a:t>中国物理协会高能物理分会达成共识</a:t>
            </a:r>
            <a:endParaRPr lang="en-US" altLang="zh-CN" sz="2200" b="1" dirty="0">
              <a:solidFill>
                <a:srgbClr val="7030A0"/>
              </a:solidFill>
              <a:latin typeface="+mj-ea"/>
              <a:ea typeface="+mj-ea"/>
            </a:endParaRPr>
          </a:p>
        </p:txBody>
      </p:sp>
      <p:sp>
        <p:nvSpPr>
          <p:cNvPr id="9" name="灯片编号占位符 8"/>
          <p:cNvSpPr>
            <a:spLocks noGrp="1"/>
          </p:cNvSpPr>
          <p:nvPr>
            <p:ph type="sldNum" sz="quarter" idx="12"/>
          </p:nvPr>
        </p:nvSpPr>
        <p:spPr>
          <a:xfrm>
            <a:off x="6553200" y="6324600"/>
            <a:ext cx="2133600" cy="365125"/>
          </a:xfrm>
        </p:spPr>
        <p:txBody>
          <a:bodyPr/>
          <a:lstStyle/>
          <a:p>
            <a:fld id="{0C913308-F349-4B6D-A68A-DD1791B4A57B}" type="slidenum">
              <a:rPr lang="zh-CN" altLang="en-US" smtClean="0">
                <a:solidFill>
                  <a:prstClr val="black">
                    <a:tint val="75000"/>
                  </a:prstClr>
                </a:solidFill>
              </a:rPr>
              <a:pPr/>
              <a:t>26</a:t>
            </a:fld>
            <a:endParaRPr lang="zh-CN" altLang="en-US">
              <a:solidFill>
                <a:prstClr val="black">
                  <a:tint val="75000"/>
                </a:prstClr>
              </a:solidFill>
            </a:endParaRPr>
          </a:p>
        </p:txBody>
      </p:sp>
      <p:pic>
        <p:nvPicPr>
          <p:cNvPr id="1026" name="Picture 2"/>
          <p:cNvPicPr>
            <a:picLocks noChangeAspect="1" noChangeArrowheads="1"/>
          </p:cNvPicPr>
          <p:nvPr/>
        </p:nvPicPr>
        <p:blipFill>
          <a:blip r:embed="rId3" cstate="print"/>
          <a:srcRect/>
          <a:stretch>
            <a:fillRect/>
          </a:stretch>
        </p:blipFill>
        <p:spPr bwMode="auto">
          <a:xfrm>
            <a:off x="533400" y="762000"/>
            <a:ext cx="8305800" cy="5479161"/>
          </a:xfrm>
          <a:prstGeom prst="rect">
            <a:avLst/>
          </a:prstGeom>
          <a:noFill/>
          <a:ln w="9525">
            <a:noFill/>
            <a:miter lim="800000"/>
            <a:headEnd/>
            <a:tailEnd/>
          </a:ln>
        </p:spPr>
      </p:pic>
      <p:sp>
        <p:nvSpPr>
          <p:cNvPr id="16" name="矩形 15"/>
          <p:cNvSpPr/>
          <p:nvPr/>
        </p:nvSpPr>
        <p:spPr>
          <a:xfrm>
            <a:off x="533400" y="3505200"/>
            <a:ext cx="8229600" cy="1066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标注 17"/>
          <p:cNvSpPr/>
          <p:nvPr/>
        </p:nvSpPr>
        <p:spPr>
          <a:xfrm>
            <a:off x="5181600" y="2438400"/>
            <a:ext cx="3124200" cy="685800"/>
          </a:xfrm>
          <a:prstGeom prst="wedgeRectCallout">
            <a:avLst>
              <a:gd name="adj1" fmla="val -18394"/>
              <a:gd name="adj2" fmla="val 10472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7030A0"/>
                </a:solidFill>
              </a:rPr>
              <a:t>有关</a:t>
            </a:r>
            <a:r>
              <a:rPr lang="en-US" altLang="zh-CN" sz="2800" b="1" dirty="0" smtClean="0">
                <a:solidFill>
                  <a:srgbClr val="7030A0"/>
                </a:solidFill>
              </a:rPr>
              <a:t>CEPC</a:t>
            </a:r>
            <a:r>
              <a:rPr lang="zh-CN" altLang="en-US" sz="2800" b="1" dirty="0" smtClean="0">
                <a:solidFill>
                  <a:srgbClr val="7030A0"/>
                </a:solidFill>
              </a:rPr>
              <a:t>的部分</a:t>
            </a:r>
            <a:endParaRPr lang="zh-CN" altLang="en-US" sz="2800" b="1" dirty="0">
              <a:solidFill>
                <a:srgbClr val="7030A0"/>
              </a:solidFill>
            </a:endParaRPr>
          </a:p>
        </p:txBody>
      </p:sp>
    </p:spTree>
    <p:extLst>
      <p:ext uri="{BB962C8B-B14F-4D97-AF65-F5344CB8AC3E}">
        <p14:creationId xmlns="" xmlns:p14="http://schemas.microsoft.com/office/powerpoint/2010/main" val="1263682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533400"/>
            <a:ext cx="8534400" cy="5616922"/>
          </a:xfrm>
          <a:prstGeom prst="rect">
            <a:avLst/>
          </a:prstGeom>
        </p:spPr>
        <p:txBody>
          <a:bodyPr wrap="square">
            <a:spAutoFit/>
          </a:bodyPr>
          <a:lstStyle/>
          <a:p>
            <a:pPr algn="ctr"/>
            <a:r>
              <a:rPr lang="zh-CN" altLang="en-US" sz="4800" b="1" dirty="0" smtClean="0">
                <a:solidFill>
                  <a:srgbClr val="C00000"/>
                </a:solidFill>
                <a:latin typeface="Times New Roman" pitchFamily="18" charset="0"/>
                <a:cs typeface="Times New Roman" pitchFamily="18" charset="0"/>
              </a:rPr>
              <a:t>项目规划</a:t>
            </a:r>
            <a:r>
              <a:rPr lang="en-US" altLang="zh-CN" sz="4800" b="1" dirty="0" smtClean="0">
                <a:solidFill>
                  <a:srgbClr val="C00000"/>
                </a:solidFill>
                <a:latin typeface="Times New Roman" pitchFamily="18" charset="0"/>
                <a:cs typeface="Times New Roman" pitchFamily="18" charset="0"/>
              </a:rPr>
              <a:t>- Future Development</a:t>
            </a:r>
          </a:p>
          <a:p>
            <a:pPr algn="ctr"/>
            <a:r>
              <a:rPr lang="zh-CN" altLang="en-US" sz="4400" b="1" dirty="0" smtClean="0">
                <a:solidFill>
                  <a:srgbClr val="7030A0"/>
                </a:solidFill>
                <a:latin typeface="Times New Roman" pitchFamily="18" charset="0"/>
                <a:cs typeface="Times New Roman" pitchFamily="18" charset="0"/>
              </a:rPr>
              <a:t>高能</a:t>
            </a:r>
            <a:r>
              <a:rPr lang="zh-CN" altLang="en-US" sz="4400" b="1" dirty="0">
                <a:solidFill>
                  <a:srgbClr val="7030A0"/>
                </a:solidFill>
                <a:latin typeface="Times New Roman" pitchFamily="18" charset="0"/>
                <a:cs typeface="Times New Roman" pitchFamily="18" charset="0"/>
              </a:rPr>
              <a:t>环形</a:t>
            </a:r>
            <a:r>
              <a:rPr lang="zh-CN" altLang="en-US" sz="4400" b="1" dirty="0" smtClean="0">
                <a:solidFill>
                  <a:srgbClr val="7030A0"/>
                </a:solidFill>
                <a:latin typeface="Times New Roman" pitchFamily="18" charset="0"/>
                <a:cs typeface="Times New Roman" pitchFamily="18" charset="0"/>
              </a:rPr>
              <a:t>正负电子对撞机</a:t>
            </a:r>
            <a:endParaRPr lang="en-US" altLang="zh-CN" sz="4400" b="1" dirty="0" smtClean="0">
              <a:solidFill>
                <a:srgbClr val="7030A0"/>
              </a:solidFill>
              <a:latin typeface="Times New Roman" pitchFamily="18" charset="0"/>
              <a:cs typeface="Times New Roman" pitchFamily="18" charset="0"/>
            </a:endParaRPr>
          </a:p>
          <a:p>
            <a:pPr algn="ctr"/>
            <a:r>
              <a:rPr lang="zh-CN" altLang="en-US" sz="3200" b="1" dirty="0" smtClean="0">
                <a:solidFill>
                  <a:srgbClr val="7030A0"/>
                </a:solidFill>
                <a:latin typeface="Times New Roman" pitchFamily="18" charset="0"/>
                <a:cs typeface="Times New Roman" pitchFamily="18" charset="0"/>
              </a:rPr>
              <a:t>（</a:t>
            </a:r>
            <a:r>
              <a:rPr lang="en-US" altLang="zh-CN" sz="3200" b="1" dirty="0" smtClean="0">
                <a:solidFill>
                  <a:srgbClr val="C00000"/>
                </a:solidFill>
                <a:latin typeface="Times New Roman" pitchFamily="18" charset="0"/>
                <a:cs typeface="Times New Roman" pitchFamily="18" charset="0"/>
              </a:rPr>
              <a:t>C</a:t>
            </a:r>
            <a:r>
              <a:rPr lang="en-US" altLang="zh-CN" sz="3200" b="1" dirty="0" smtClean="0">
                <a:solidFill>
                  <a:srgbClr val="7030A0"/>
                </a:solidFill>
                <a:latin typeface="Times New Roman" pitchFamily="18" charset="0"/>
                <a:cs typeface="Times New Roman" pitchFamily="18" charset="0"/>
              </a:rPr>
              <a:t>ircular </a:t>
            </a:r>
            <a:r>
              <a:rPr lang="en-US" altLang="zh-CN" sz="3200" b="1" dirty="0" smtClean="0">
                <a:solidFill>
                  <a:srgbClr val="C00000"/>
                </a:solidFill>
                <a:latin typeface="Times New Roman" pitchFamily="18" charset="0"/>
                <a:cs typeface="Times New Roman" pitchFamily="18" charset="0"/>
              </a:rPr>
              <a:t>E</a:t>
            </a:r>
            <a:r>
              <a:rPr lang="en-US" altLang="zh-CN" sz="3200" b="1" dirty="0" smtClean="0">
                <a:solidFill>
                  <a:srgbClr val="7030A0"/>
                </a:solidFill>
                <a:latin typeface="Times New Roman" pitchFamily="18" charset="0"/>
                <a:cs typeface="Times New Roman" pitchFamily="18" charset="0"/>
              </a:rPr>
              <a:t>lectron-</a:t>
            </a:r>
            <a:r>
              <a:rPr lang="en-US" altLang="zh-CN" sz="3200" b="1" dirty="0" smtClean="0">
                <a:solidFill>
                  <a:srgbClr val="C00000"/>
                </a:solidFill>
                <a:latin typeface="Times New Roman" pitchFamily="18" charset="0"/>
                <a:cs typeface="Times New Roman" pitchFamily="18" charset="0"/>
              </a:rPr>
              <a:t>P</a:t>
            </a:r>
            <a:r>
              <a:rPr lang="en-US" altLang="zh-CN" sz="3200" b="1" dirty="0" smtClean="0">
                <a:solidFill>
                  <a:srgbClr val="7030A0"/>
                </a:solidFill>
                <a:latin typeface="Times New Roman" pitchFamily="18" charset="0"/>
                <a:cs typeface="Times New Roman" pitchFamily="18" charset="0"/>
              </a:rPr>
              <a:t>ositron </a:t>
            </a:r>
            <a:r>
              <a:rPr lang="en-US" altLang="zh-CN" sz="3200" b="1" dirty="0" smtClean="0">
                <a:solidFill>
                  <a:srgbClr val="C00000"/>
                </a:solidFill>
                <a:latin typeface="Times New Roman" pitchFamily="18" charset="0"/>
                <a:cs typeface="Times New Roman" pitchFamily="18" charset="0"/>
              </a:rPr>
              <a:t>C</a:t>
            </a:r>
            <a:r>
              <a:rPr lang="en-US" altLang="zh-CN" sz="3200" b="1" dirty="0" smtClean="0">
                <a:solidFill>
                  <a:srgbClr val="7030A0"/>
                </a:solidFill>
                <a:latin typeface="Times New Roman" pitchFamily="18" charset="0"/>
                <a:cs typeface="Times New Roman" pitchFamily="18" charset="0"/>
              </a:rPr>
              <a:t>ollider</a:t>
            </a:r>
            <a:r>
              <a:rPr lang="zh-CN" altLang="en-US" sz="3200" b="1" dirty="0" smtClean="0">
                <a:solidFill>
                  <a:srgbClr val="7030A0"/>
                </a:solidFill>
                <a:latin typeface="Times New Roman" pitchFamily="18" charset="0"/>
                <a:cs typeface="Times New Roman" pitchFamily="18" charset="0"/>
              </a:rPr>
              <a:t>）</a:t>
            </a:r>
            <a:endParaRPr lang="en-US" altLang="zh-CN" sz="3200" b="1" dirty="0" smtClean="0">
              <a:solidFill>
                <a:srgbClr val="7030A0"/>
              </a:solidFill>
              <a:latin typeface="Times New Roman" pitchFamily="18" charset="0"/>
              <a:cs typeface="Times New Roman" pitchFamily="18" charset="0"/>
            </a:endParaRPr>
          </a:p>
          <a:p>
            <a:pPr lvl="3">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关键技术预研究、 样机建造</a:t>
            </a:r>
            <a:endParaRPr lang="en-US" altLang="zh-CN" sz="3200" b="1" dirty="0" smtClean="0">
              <a:solidFill>
                <a:srgbClr val="0000FF"/>
              </a:solidFill>
              <a:latin typeface="Times New Roman" pitchFamily="18" charset="0"/>
              <a:cs typeface="Times New Roman" pitchFamily="18" charset="0"/>
            </a:endParaRPr>
          </a:p>
          <a:p>
            <a:pPr lvl="3">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选址及设施</a:t>
            </a:r>
            <a:endParaRPr lang="en-US" altLang="zh-CN" sz="3200" b="1" dirty="0" smtClean="0">
              <a:solidFill>
                <a:srgbClr val="0000FF"/>
              </a:solidFill>
              <a:latin typeface="Times New Roman" pitchFamily="18" charset="0"/>
              <a:cs typeface="Times New Roman" pitchFamily="18" charset="0"/>
            </a:endParaRPr>
          </a:p>
          <a:p>
            <a:pPr lvl="3">
              <a:spcBef>
                <a:spcPts val="1800"/>
              </a:spcBef>
              <a:buFont typeface="Wingdings" pitchFamily="2" charset="2"/>
              <a:buChar char="Ø"/>
            </a:pPr>
            <a:r>
              <a:rPr lang="en-US" altLang="zh-CN" sz="3200" b="1" dirty="0" smtClean="0">
                <a:solidFill>
                  <a:srgbClr val="0000FF"/>
                </a:solidFill>
                <a:latin typeface="Times New Roman" pitchFamily="18" charset="0"/>
                <a:cs typeface="Times New Roman" pitchFamily="18" charset="0"/>
              </a:rPr>
              <a:t> </a:t>
            </a:r>
            <a:r>
              <a:rPr lang="zh-CN" altLang="en-US" sz="3200" b="1" dirty="0" smtClean="0">
                <a:solidFill>
                  <a:srgbClr val="0000FF"/>
                </a:solidFill>
                <a:latin typeface="Times New Roman" pitchFamily="18" charset="0"/>
                <a:cs typeface="Times New Roman" pitchFamily="18" charset="0"/>
              </a:rPr>
              <a:t>技术设计报告 </a:t>
            </a:r>
            <a:r>
              <a:rPr lang="en-US" altLang="zh-CN" sz="3200" b="1" dirty="0" smtClean="0">
                <a:solidFill>
                  <a:srgbClr val="0000FF"/>
                </a:solidFill>
                <a:latin typeface="Times New Roman" pitchFamily="18" charset="0"/>
                <a:cs typeface="Times New Roman" pitchFamily="18" charset="0"/>
              </a:rPr>
              <a:t>TDR</a:t>
            </a:r>
          </a:p>
          <a:p>
            <a:pPr lvl="3">
              <a:spcBef>
                <a:spcPts val="1800"/>
              </a:spcBef>
              <a:buFont typeface="Wingdings" pitchFamily="2" charset="2"/>
              <a:buChar char="Ø"/>
            </a:pPr>
            <a:r>
              <a:rPr lang="en-US" altLang="zh-CN" sz="3200" b="1" dirty="0" smtClean="0">
                <a:solidFill>
                  <a:srgbClr val="0000FF"/>
                </a:solidFill>
                <a:latin typeface="Times New Roman" pitchFamily="18" charset="0"/>
                <a:cs typeface="Times New Roman" pitchFamily="18" charset="0"/>
              </a:rPr>
              <a:t> CEPC</a:t>
            </a:r>
            <a:r>
              <a:rPr lang="zh-CN" altLang="en-US" sz="3200" b="1" dirty="0" smtClean="0">
                <a:solidFill>
                  <a:srgbClr val="0000FF"/>
                </a:solidFill>
                <a:latin typeface="Times New Roman" pitchFamily="18" charset="0"/>
                <a:cs typeface="Times New Roman" pitchFamily="18" charset="0"/>
              </a:rPr>
              <a:t>项目培育</a:t>
            </a:r>
            <a:endParaRPr lang="en-US" altLang="zh-CN" sz="3200" b="1" dirty="0" smtClean="0">
              <a:solidFill>
                <a:srgbClr val="0000FF"/>
              </a:solidFill>
              <a:latin typeface="Times New Roman" pitchFamily="18" charset="0"/>
              <a:cs typeface="Times New Roman" pitchFamily="18" charset="0"/>
            </a:endParaRPr>
          </a:p>
          <a:p>
            <a:pPr lvl="3">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经费、国际合作、工业联盟</a:t>
            </a:r>
            <a:endParaRPr lang="en-US" altLang="zh-CN" sz="3200" b="1" dirty="0" smtClean="0">
              <a:solidFill>
                <a:srgbClr val="0000FF"/>
              </a:solidFill>
              <a:latin typeface="Times New Roman" pitchFamily="18" charset="0"/>
              <a:cs typeface="Times New Roman" pitchFamily="18" charset="0"/>
            </a:endParaRPr>
          </a:p>
        </p:txBody>
      </p:sp>
      <p:sp>
        <p:nvSpPr>
          <p:cNvPr id="3" name="页脚占位符 2"/>
          <p:cNvSpPr>
            <a:spLocks noGrp="1"/>
          </p:cNvSpPr>
          <p:nvPr>
            <p:ph type="ftr" sz="quarter" idx="11"/>
          </p:nvPr>
        </p:nvSpPr>
        <p:spPr/>
        <p:txBody>
          <a:bodyPr/>
          <a:lstStyle/>
          <a:p>
            <a:r>
              <a:rPr lang="en-US" altLang="zh-CN" smtClean="0"/>
              <a:t>2018.7.12</a:t>
            </a:r>
            <a:endParaRPr lang="en-US"/>
          </a:p>
        </p:txBody>
      </p:sp>
      <p:sp>
        <p:nvSpPr>
          <p:cNvPr id="5" name="灯片编号占位符 4"/>
          <p:cNvSpPr>
            <a:spLocks noGrp="1"/>
          </p:cNvSpPr>
          <p:nvPr>
            <p:ph type="sldNum" sz="quarter" idx="12"/>
          </p:nvPr>
        </p:nvSpPr>
        <p:spPr/>
        <p:txBody>
          <a:bodyPr/>
          <a:lstStyle/>
          <a:p>
            <a:fld id="{0A5276BE-B8C4-4399-BEE9-C19C59FEDAF5}" type="slidenum">
              <a:rPr lang="en-US" smtClean="0"/>
              <a:pPr/>
              <a:t>27</a:t>
            </a:fld>
            <a:endParaRPr lang="en-US"/>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r>
              <a:rPr lang="en-US" altLang="zh-CN" smtClean="0">
                <a:solidFill>
                  <a:prstClr val="black">
                    <a:tint val="75000"/>
                  </a:prstClr>
                </a:solidFill>
              </a:rPr>
              <a:t>2018.7.12</a:t>
            </a:r>
            <a:endParaRPr lang="zh-CN" altLang="en-US">
              <a:solidFill>
                <a:prstClr val="black">
                  <a:tint val="75000"/>
                </a:prstClr>
              </a:solidFill>
            </a:endParaRPr>
          </a:p>
        </p:txBody>
      </p:sp>
      <p:sp>
        <p:nvSpPr>
          <p:cNvPr id="247809" name="Rectangle 1"/>
          <p:cNvSpPr>
            <a:spLocks noChangeArrowheads="1"/>
          </p:cNvSpPr>
          <p:nvPr/>
        </p:nvSpPr>
        <p:spPr bwMode="auto">
          <a:xfrm>
            <a:off x="3270245" y="274023"/>
            <a:ext cx="290496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rgbClr val="000099"/>
                </a:solidFill>
                <a:effectLst/>
                <a:latin typeface="Calibri" pitchFamily="34" charset="0"/>
                <a:ea typeface="宋体" pitchFamily="2" charset="-122"/>
                <a:cs typeface="Times New Roman" pitchFamily="18" charset="0"/>
              </a:rPr>
              <a:t>CEPC </a:t>
            </a:r>
            <a:r>
              <a:rPr kumimoji="0" lang="zh-CN" altLang="en-US" sz="3200" b="1" i="0" u="none" strike="noStrike" cap="none" normalizeH="0" baseline="0" dirty="0" smtClean="0">
                <a:ln>
                  <a:noFill/>
                </a:ln>
                <a:solidFill>
                  <a:srgbClr val="000099"/>
                </a:solidFill>
                <a:effectLst/>
                <a:latin typeface="Calibri" pitchFamily="34" charset="0"/>
                <a:ea typeface="宋体" pitchFamily="2" charset="-122"/>
                <a:cs typeface="Times New Roman" pitchFamily="18" charset="0"/>
              </a:rPr>
              <a:t>设想</a:t>
            </a:r>
            <a:r>
              <a:rPr kumimoji="0" lang="en-US" altLang="zh-CN" sz="3200" b="1" i="0" u="none" strike="noStrike" cap="none" normalizeH="0" baseline="0" dirty="0" smtClean="0">
                <a:ln>
                  <a:noFill/>
                </a:ln>
                <a:solidFill>
                  <a:srgbClr val="000099"/>
                </a:solidFill>
                <a:effectLst/>
                <a:latin typeface="Calibri" pitchFamily="34" charset="0"/>
                <a:ea typeface="宋体" pitchFamily="2" charset="-122"/>
                <a:cs typeface="Times New Roman" pitchFamily="18" charset="0"/>
              </a:rPr>
              <a:t>-</a:t>
            </a:r>
            <a:r>
              <a:rPr kumimoji="0" lang="zh-CN" altLang="en-US" sz="3200" b="1" i="0" u="none" strike="noStrike" cap="none" normalizeH="0" baseline="0" dirty="0" smtClean="0">
                <a:ln>
                  <a:noFill/>
                </a:ln>
                <a:solidFill>
                  <a:srgbClr val="000099"/>
                </a:solidFill>
                <a:effectLst/>
                <a:latin typeface="Calibri" pitchFamily="34" charset="0"/>
                <a:ea typeface="宋体" pitchFamily="2" charset="-122"/>
                <a:cs typeface="Times New Roman" pitchFamily="18" charset="0"/>
              </a:rPr>
              <a:t>规划</a:t>
            </a:r>
            <a:endParaRPr kumimoji="0" lang="zh-CN" sz="4000" b="0" i="0" u="none" strike="noStrike" cap="none" normalizeH="0" baseline="0" dirty="0" smtClean="0">
              <a:ln>
                <a:noFill/>
              </a:ln>
              <a:solidFill>
                <a:srgbClr val="000099"/>
              </a:solidFill>
              <a:effectLst/>
              <a:latin typeface="Arial" pitchFamily="34" charset="0"/>
              <a:ea typeface="宋体" pitchFamily="2" charset="-122"/>
              <a:cs typeface="宋体" pitchFamily="2" charset="-122"/>
            </a:endParaRPr>
          </a:p>
        </p:txBody>
      </p:sp>
      <p:sp>
        <p:nvSpPr>
          <p:cNvPr id="12" name="TextBox 11"/>
          <p:cNvSpPr txBox="1"/>
          <p:nvPr/>
        </p:nvSpPr>
        <p:spPr>
          <a:xfrm>
            <a:off x="1371600" y="4724400"/>
            <a:ext cx="6373091" cy="1169551"/>
          </a:xfrm>
          <a:prstGeom prst="rect">
            <a:avLst/>
          </a:prstGeom>
          <a:noFill/>
        </p:spPr>
        <p:txBody>
          <a:bodyPr wrap="none" rtlCol="0">
            <a:spAutoFit/>
          </a:bodyPr>
          <a:lstStyle/>
          <a:p>
            <a:pPr>
              <a:spcBef>
                <a:spcPts val="600"/>
              </a:spcBef>
              <a:buFont typeface="Arial" pitchFamily="34" charset="0"/>
              <a:buChar char="•"/>
            </a:pPr>
            <a:r>
              <a:rPr lang="en-US" altLang="zh-CN" sz="2000" b="1" dirty="0" smtClean="0">
                <a:solidFill>
                  <a:srgbClr val="000099"/>
                </a:solidFill>
              </a:rPr>
              <a:t>  CEPC </a:t>
            </a:r>
            <a:r>
              <a:rPr lang="zh-CN" altLang="en-US" sz="2000" b="1" dirty="0" smtClean="0">
                <a:solidFill>
                  <a:srgbClr val="000099"/>
                </a:solidFill>
              </a:rPr>
              <a:t>应该在</a:t>
            </a:r>
            <a:r>
              <a:rPr lang="en-US" altLang="zh-CN" sz="2000" b="1" dirty="0" smtClean="0">
                <a:solidFill>
                  <a:srgbClr val="000099"/>
                </a:solidFill>
              </a:rPr>
              <a:t>LHC</a:t>
            </a:r>
            <a:r>
              <a:rPr lang="zh-CN" altLang="en-US" sz="2000" b="1" dirty="0" smtClean="0">
                <a:solidFill>
                  <a:srgbClr val="000099"/>
                </a:solidFill>
              </a:rPr>
              <a:t>结束之前开始</a:t>
            </a:r>
            <a:endParaRPr lang="en-US" altLang="zh-CN" sz="2000" b="1" dirty="0" smtClean="0">
              <a:solidFill>
                <a:srgbClr val="000099"/>
              </a:solidFill>
            </a:endParaRPr>
          </a:p>
          <a:p>
            <a:pPr>
              <a:spcBef>
                <a:spcPts val="600"/>
              </a:spcBef>
              <a:buFont typeface="Arial" pitchFamily="34" charset="0"/>
              <a:buChar char="•"/>
            </a:pPr>
            <a:r>
              <a:rPr lang="en-US" altLang="zh-CN" sz="2000" b="1" dirty="0" smtClean="0">
                <a:solidFill>
                  <a:srgbClr val="000099"/>
                </a:solidFill>
              </a:rPr>
              <a:t>  </a:t>
            </a:r>
            <a:r>
              <a:rPr lang="zh-CN" altLang="en-US" sz="2000" b="1" dirty="0" smtClean="0">
                <a:solidFill>
                  <a:srgbClr val="000099"/>
                </a:solidFill>
              </a:rPr>
              <a:t>早于欧洲的</a:t>
            </a:r>
            <a:r>
              <a:rPr lang="en-US" altLang="zh-CN" sz="2000" b="1" dirty="0" smtClean="0">
                <a:solidFill>
                  <a:srgbClr val="000099"/>
                </a:solidFill>
              </a:rPr>
              <a:t>FCC</a:t>
            </a:r>
            <a:r>
              <a:rPr lang="zh-CN" altLang="en-US" sz="2000" b="1" dirty="0" smtClean="0">
                <a:solidFill>
                  <a:srgbClr val="000099"/>
                </a:solidFill>
              </a:rPr>
              <a:t>（</a:t>
            </a:r>
            <a:r>
              <a:rPr lang="en-US" altLang="zh-CN" sz="2000" b="1" dirty="0" err="1" smtClean="0">
                <a:solidFill>
                  <a:srgbClr val="000099"/>
                </a:solidFill>
              </a:rPr>
              <a:t>ee</a:t>
            </a:r>
            <a:r>
              <a:rPr lang="zh-CN" altLang="en-US" sz="2000" b="1" dirty="0" smtClean="0">
                <a:solidFill>
                  <a:srgbClr val="000099"/>
                </a:solidFill>
              </a:rPr>
              <a:t>）</a:t>
            </a:r>
            <a:endParaRPr lang="en-US" altLang="zh-CN" sz="2000" b="1" dirty="0" smtClean="0">
              <a:solidFill>
                <a:srgbClr val="000099"/>
              </a:solidFill>
            </a:endParaRPr>
          </a:p>
          <a:p>
            <a:pPr>
              <a:spcBef>
                <a:spcPts val="600"/>
              </a:spcBef>
              <a:buFont typeface="Arial" pitchFamily="34" charset="0"/>
              <a:buChar char="•"/>
            </a:pPr>
            <a:r>
              <a:rPr lang="en-US" altLang="zh-CN" sz="2000" b="1" dirty="0" smtClean="0">
                <a:solidFill>
                  <a:srgbClr val="000099"/>
                </a:solidFill>
              </a:rPr>
              <a:t>  </a:t>
            </a:r>
            <a:r>
              <a:rPr lang="zh-CN" altLang="en-US" sz="2000" b="1" dirty="0" smtClean="0">
                <a:solidFill>
                  <a:srgbClr val="000099"/>
                </a:solidFill>
              </a:rPr>
              <a:t>可能和</a:t>
            </a:r>
            <a:r>
              <a:rPr lang="en-US" altLang="zh-CN" sz="2000" b="1" dirty="0" smtClean="0">
                <a:solidFill>
                  <a:srgbClr val="000099"/>
                </a:solidFill>
              </a:rPr>
              <a:t>ILC</a:t>
            </a:r>
            <a:r>
              <a:rPr lang="zh-CN" altLang="en-US" sz="2000" b="1" dirty="0" smtClean="0">
                <a:solidFill>
                  <a:srgbClr val="000099"/>
                </a:solidFill>
              </a:rPr>
              <a:t>时间上较近， 但是在</a:t>
            </a:r>
            <a:r>
              <a:rPr lang="en-US" altLang="zh-CN" sz="2000" b="1" dirty="0" smtClean="0">
                <a:solidFill>
                  <a:srgbClr val="000099"/>
                </a:solidFill>
              </a:rPr>
              <a:t>H,Z,W CEPC</a:t>
            </a:r>
            <a:r>
              <a:rPr lang="zh-CN" altLang="en-US" sz="2000" b="1" dirty="0" smtClean="0">
                <a:solidFill>
                  <a:srgbClr val="000099"/>
                </a:solidFill>
              </a:rPr>
              <a:t>巨大优势。</a:t>
            </a:r>
            <a:endParaRPr lang="en-US" altLang="zh-CN" sz="2000" b="1" dirty="0" smtClean="0">
              <a:solidFill>
                <a:srgbClr val="000099"/>
              </a:solidFill>
            </a:endParaRPr>
          </a:p>
        </p:txBody>
      </p:sp>
      <p:pic>
        <p:nvPicPr>
          <p:cNvPr id="7" name="Picture 3"/>
          <p:cNvPicPr>
            <a:picLocks noChangeAspect="1" noChangeArrowheads="1"/>
          </p:cNvPicPr>
          <p:nvPr/>
        </p:nvPicPr>
        <p:blipFill>
          <a:blip r:embed="rId2" cstate="print"/>
          <a:srcRect/>
          <a:stretch>
            <a:fillRect/>
          </a:stretch>
        </p:blipFill>
        <p:spPr bwMode="auto">
          <a:xfrm>
            <a:off x="381000" y="1371600"/>
            <a:ext cx="8458200" cy="1716986"/>
          </a:xfrm>
          <a:prstGeom prst="rect">
            <a:avLst/>
          </a:prstGeom>
          <a:noFill/>
          <a:ln w="9525">
            <a:noFill/>
            <a:miter lim="800000"/>
            <a:headEnd/>
            <a:tailEnd/>
          </a:ln>
        </p:spPr>
      </p:pic>
      <p:sp>
        <p:nvSpPr>
          <p:cNvPr id="9" name="TextBox 8"/>
          <p:cNvSpPr txBox="1"/>
          <p:nvPr/>
        </p:nvSpPr>
        <p:spPr>
          <a:xfrm>
            <a:off x="228600" y="3124200"/>
            <a:ext cx="1346844" cy="923330"/>
          </a:xfrm>
          <a:prstGeom prst="rect">
            <a:avLst/>
          </a:prstGeom>
          <a:solidFill>
            <a:schemeClr val="accent3">
              <a:lumMod val="20000"/>
              <a:lumOff val="80000"/>
            </a:schemeClr>
          </a:solidFill>
        </p:spPr>
        <p:txBody>
          <a:bodyPr wrap="none" rtlCol="0">
            <a:spAutoFit/>
          </a:bodyPr>
          <a:lstStyle/>
          <a:p>
            <a:r>
              <a:rPr lang="zh-CN" altLang="en-US" b="1" dirty="0" smtClean="0">
                <a:solidFill>
                  <a:srgbClr val="7030A0"/>
                </a:solidFill>
              </a:rPr>
              <a:t>加速器物理</a:t>
            </a:r>
            <a:endParaRPr lang="en-US" altLang="zh-CN" b="1" dirty="0" smtClean="0">
              <a:solidFill>
                <a:srgbClr val="7030A0"/>
              </a:solidFill>
            </a:endParaRPr>
          </a:p>
          <a:p>
            <a:r>
              <a:rPr lang="zh-CN" altLang="en-US" b="1" dirty="0" smtClean="0">
                <a:solidFill>
                  <a:srgbClr val="7030A0"/>
                </a:solidFill>
              </a:rPr>
              <a:t>初步设计</a:t>
            </a:r>
            <a:endParaRPr lang="en-US" altLang="zh-CN" b="1" dirty="0" smtClean="0">
              <a:solidFill>
                <a:srgbClr val="7030A0"/>
              </a:solidFill>
            </a:endParaRPr>
          </a:p>
          <a:p>
            <a:r>
              <a:rPr lang="zh-CN" altLang="en-US" b="1" dirty="0" smtClean="0">
                <a:solidFill>
                  <a:srgbClr val="7030A0"/>
                </a:solidFill>
              </a:rPr>
              <a:t>预研究项目</a:t>
            </a:r>
            <a:endParaRPr lang="en-US" altLang="zh-CN" b="1" dirty="0" smtClean="0">
              <a:solidFill>
                <a:srgbClr val="7030A0"/>
              </a:solidFill>
            </a:endParaRPr>
          </a:p>
        </p:txBody>
      </p:sp>
      <p:sp>
        <p:nvSpPr>
          <p:cNvPr id="10" name="TextBox 9"/>
          <p:cNvSpPr txBox="1"/>
          <p:nvPr/>
        </p:nvSpPr>
        <p:spPr>
          <a:xfrm>
            <a:off x="1828800" y="3124200"/>
            <a:ext cx="1811714" cy="1200329"/>
          </a:xfrm>
          <a:prstGeom prst="rect">
            <a:avLst/>
          </a:prstGeom>
          <a:solidFill>
            <a:schemeClr val="accent3">
              <a:lumMod val="40000"/>
              <a:lumOff val="60000"/>
            </a:schemeClr>
          </a:solidFill>
        </p:spPr>
        <p:txBody>
          <a:bodyPr wrap="none" rtlCol="0">
            <a:spAutoFit/>
          </a:bodyPr>
          <a:lstStyle/>
          <a:p>
            <a:r>
              <a:rPr lang="zh-CN" altLang="en-US" b="1" dirty="0" smtClean="0">
                <a:solidFill>
                  <a:srgbClr val="7030A0"/>
                </a:solidFill>
              </a:rPr>
              <a:t>设计报告，经费</a:t>
            </a:r>
            <a:endParaRPr lang="en-US" altLang="zh-CN" b="1" dirty="0" smtClean="0">
              <a:solidFill>
                <a:srgbClr val="7030A0"/>
              </a:solidFill>
            </a:endParaRPr>
          </a:p>
          <a:p>
            <a:r>
              <a:rPr lang="zh-CN" altLang="en-US" b="1" dirty="0" smtClean="0">
                <a:solidFill>
                  <a:srgbClr val="7030A0"/>
                </a:solidFill>
              </a:rPr>
              <a:t>预研究</a:t>
            </a:r>
            <a:endParaRPr lang="en-US" altLang="zh-CN" b="1" dirty="0" smtClean="0">
              <a:solidFill>
                <a:srgbClr val="7030A0"/>
              </a:solidFill>
            </a:endParaRPr>
          </a:p>
          <a:p>
            <a:r>
              <a:rPr lang="zh-CN" altLang="en-US" b="1" dirty="0" smtClean="0">
                <a:solidFill>
                  <a:srgbClr val="7030A0"/>
                </a:solidFill>
              </a:rPr>
              <a:t>国际合作</a:t>
            </a:r>
            <a:endParaRPr lang="en-US" altLang="zh-CN" b="1" dirty="0" smtClean="0">
              <a:solidFill>
                <a:srgbClr val="7030A0"/>
              </a:solidFill>
            </a:endParaRPr>
          </a:p>
          <a:p>
            <a:r>
              <a:rPr lang="zh-CN" altLang="en-US" b="1" dirty="0" smtClean="0">
                <a:solidFill>
                  <a:srgbClr val="7030A0"/>
                </a:solidFill>
              </a:rPr>
              <a:t>选址，建设方案</a:t>
            </a:r>
            <a:endParaRPr lang="en-US" altLang="zh-CN" b="1" dirty="0" smtClean="0">
              <a:solidFill>
                <a:srgbClr val="7030A0"/>
              </a:solidFill>
            </a:endParaRPr>
          </a:p>
        </p:txBody>
      </p:sp>
      <p:sp>
        <p:nvSpPr>
          <p:cNvPr id="11" name="TextBox 10"/>
          <p:cNvSpPr txBox="1"/>
          <p:nvPr/>
        </p:nvSpPr>
        <p:spPr>
          <a:xfrm>
            <a:off x="3810000" y="3124200"/>
            <a:ext cx="2819400" cy="1200329"/>
          </a:xfrm>
          <a:prstGeom prst="rect">
            <a:avLst/>
          </a:prstGeom>
          <a:solidFill>
            <a:schemeClr val="accent3">
              <a:lumMod val="40000"/>
              <a:lumOff val="60000"/>
            </a:schemeClr>
          </a:solidFill>
        </p:spPr>
        <p:txBody>
          <a:bodyPr wrap="square" rtlCol="0">
            <a:spAutoFit/>
          </a:bodyPr>
          <a:lstStyle/>
          <a:p>
            <a:r>
              <a:rPr lang="zh-CN" altLang="en-US" b="1" dirty="0" smtClean="0">
                <a:solidFill>
                  <a:srgbClr val="7030A0"/>
                </a:solidFill>
              </a:rPr>
              <a:t>寻求国家批准，落户地点</a:t>
            </a:r>
            <a:endParaRPr lang="en-US" altLang="zh-CN" b="1" dirty="0" smtClean="0">
              <a:solidFill>
                <a:srgbClr val="7030A0"/>
              </a:solidFill>
            </a:endParaRPr>
          </a:p>
          <a:p>
            <a:r>
              <a:rPr lang="zh-CN" altLang="en-US" b="1" dirty="0" smtClean="0">
                <a:solidFill>
                  <a:srgbClr val="7030A0"/>
                </a:solidFill>
              </a:rPr>
              <a:t>建设</a:t>
            </a:r>
            <a:r>
              <a:rPr lang="en-US" altLang="zh-CN" b="1" dirty="0" smtClean="0">
                <a:solidFill>
                  <a:srgbClr val="7030A0"/>
                </a:solidFill>
              </a:rPr>
              <a:t>CEPC – 14-5</a:t>
            </a:r>
            <a:r>
              <a:rPr lang="zh-CN" altLang="en-US" b="1" dirty="0" smtClean="0">
                <a:solidFill>
                  <a:srgbClr val="7030A0"/>
                </a:solidFill>
              </a:rPr>
              <a:t>期间</a:t>
            </a:r>
            <a:endParaRPr lang="en-US" altLang="zh-CN" b="1" dirty="0" smtClean="0">
              <a:solidFill>
                <a:srgbClr val="7030A0"/>
              </a:solidFill>
            </a:endParaRPr>
          </a:p>
          <a:p>
            <a:r>
              <a:rPr lang="zh-CN" altLang="en-US" b="1" dirty="0" smtClean="0">
                <a:solidFill>
                  <a:srgbClr val="7030A0"/>
                </a:solidFill>
              </a:rPr>
              <a:t>形成国际合作组织</a:t>
            </a:r>
            <a:endParaRPr lang="en-US" altLang="zh-CN" b="1" dirty="0" smtClean="0">
              <a:solidFill>
                <a:srgbClr val="7030A0"/>
              </a:solidFill>
            </a:endParaRPr>
          </a:p>
          <a:p>
            <a:r>
              <a:rPr lang="zh-CN" altLang="en-US" b="1" dirty="0" smtClean="0">
                <a:solidFill>
                  <a:srgbClr val="7030A0"/>
                </a:solidFill>
              </a:rPr>
              <a:t>启动设施</a:t>
            </a:r>
            <a:endParaRPr lang="en-US" altLang="zh-CN" b="1" dirty="0" smtClean="0">
              <a:solidFill>
                <a:srgbClr val="7030A0"/>
              </a:solidFill>
            </a:endParaRPr>
          </a:p>
        </p:txBody>
      </p:sp>
      <p:sp>
        <p:nvSpPr>
          <p:cNvPr id="13" name="灯片编号占位符 12"/>
          <p:cNvSpPr>
            <a:spLocks noGrp="1"/>
          </p:cNvSpPr>
          <p:nvPr>
            <p:ph type="sldNum" sz="quarter" idx="12"/>
          </p:nvPr>
        </p:nvSpPr>
        <p:spPr/>
        <p:txBody>
          <a:bodyPr/>
          <a:lstStyle/>
          <a:p>
            <a:fld id="{0A5276BE-B8C4-4399-BEE9-C19C59FEDAF5}" type="slidenum">
              <a:rPr lang="en-US" smtClean="0"/>
              <a:pPr/>
              <a:t>28</a:t>
            </a:fld>
            <a:endParaRPr lang="en-US" dirty="0"/>
          </a:p>
        </p:txBody>
      </p:sp>
      <p:sp>
        <p:nvSpPr>
          <p:cNvPr id="14" name="TextBox 13"/>
          <p:cNvSpPr txBox="1"/>
          <p:nvPr/>
        </p:nvSpPr>
        <p:spPr>
          <a:xfrm>
            <a:off x="6705600" y="3124200"/>
            <a:ext cx="2470548" cy="369332"/>
          </a:xfrm>
          <a:prstGeom prst="rect">
            <a:avLst/>
          </a:prstGeom>
          <a:solidFill>
            <a:schemeClr val="accent3">
              <a:lumMod val="40000"/>
              <a:lumOff val="60000"/>
            </a:schemeClr>
          </a:solidFill>
        </p:spPr>
        <p:txBody>
          <a:bodyPr wrap="none" rtlCol="0">
            <a:spAutoFit/>
          </a:bodyPr>
          <a:lstStyle/>
          <a:p>
            <a:r>
              <a:rPr lang="zh-CN" altLang="en-US" b="1" dirty="0" smtClean="0">
                <a:solidFill>
                  <a:srgbClr val="7030A0"/>
                </a:solidFill>
              </a:rPr>
              <a:t>科学实验</a:t>
            </a:r>
            <a:r>
              <a:rPr lang="en-US" altLang="zh-CN" b="1" dirty="0" smtClean="0">
                <a:solidFill>
                  <a:srgbClr val="7030A0"/>
                </a:solidFill>
              </a:rPr>
              <a:t>-</a:t>
            </a:r>
            <a:r>
              <a:rPr lang="zh-CN" altLang="en-US" b="1" dirty="0" smtClean="0">
                <a:solidFill>
                  <a:srgbClr val="7030A0"/>
                </a:solidFill>
              </a:rPr>
              <a:t>探索</a:t>
            </a:r>
            <a:r>
              <a:rPr lang="en-US" altLang="zh-CN" b="1" dirty="0" smtClean="0">
                <a:solidFill>
                  <a:srgbClr val="7030A0"/>
                </a:solidFill>
              </a:rPr>
              <a:t>-</a:t>
            </a:r>
            <a:r>
              <a:rPr lang="zh-CN" altLang="en-US" b="1" dirty="0" smtClean="0">
                <a:solidFill>
                  <a:srgbClr val="7030A0"/>
                </a:solidFill>
              </a:rPr>
              <a:t>发现</a:t>
            </a:r>
            <a:r>
              <a:rPr lang="en-US" altLang="zh-CN" b="1" dirty="0" smtClean="0">
                <a:solidFill>
                  <a:srgbClr val="7030A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2018.7.12</a:t>
            </a:r>
            <a:endParaRPr lang="en-US" dirty="0"/>
          </a:p>
        </p:txBody>
      </p:sp>
      <p:sp>
        <p:nvSpPr>
          <p:cNvPr id="3" name="灯片编号占位符 2"/>
          <p:cNvSpPr>
            <a:spLocks noGrp="1"/>
          </p:cNvSpPr>
          <p:nvPr>
            <p:ph type="sldNum" sz="quarter" idx="12"/>
          </p:nvPr>
        </p:nvSpPr>
        <p:spPr/>
        <p:txBody>
          <a:bodyPr/>
          <a:lstStyle/>
          <a:p>
            <a:fld id="{0A5276BE-B8C4-4399-BEE9-C19C59FEDAF5}" type="slidenum">
              <a:rPr lang="en-US" smtClean="0"/>
              <a:pPr/>
              <a:t>29</a:t>
            </a:fld>
            <a:endParaRPr lang="en-US" dirty="0"/>
          </a:p>
        </p:txBody>
      </p:sp>
      <p:sp>
        <p:nvSpPr>
          <p:cNvPr id="4" name="Rectangle 1"/>
          <p:cNvSpPr>
            <a:spLocks noChangeArrowheads="1"/>
          </p:cNvSpPr>
          <p:nvPr/>
        </p:nvSpPr>
        <p:spPr bwMode="auto">
          <a:xfrm>
            <a:off x="3855339" y="304800"/>
            <a:ext cx="1734770"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rgbClr val="0000CC"/>
                </a:solidFill>
                <a:effectLst/>
                <a:latin typeface="Calibri" pitchFamily="34" charset="0"/>
                <a:ea typeface="宋体" pitchFamily="2" charset="-122"/>
                <a:cs typeface="Times New Roman" pitchFamily="18" charset="0"/>
              </a:rPr>
              <a:t>CEPC </a:t>
            </a:r>
            <a:r>
              <a:rPr kumimoji="0" lang="zh-CN" altLang="en-US" sz="2800" b="1" i="0" u="none" strike="noStrike" cap="none" normalizeH="0" baseline="0" dirty="0" smtClean="0">
                <a:ln>
                  <a:noFill/>
                </a:ln>
                <a:solidFill>
                  <a:srgbClr val="0000CC"/>
                </a:solidFill>
                <a:effectLst/>
                <a:latin typeface="Calibri" pitchFamily="34" charset="0"/>
                <a:ea typeface="宋体" pitchFamily="2" charset="-122"/>
                <a:cs typeface="Times New Roman" pitchFamily="18" charset="0"/>
              </a:rPr>
              <a:t>规划</a:t>
            </a:r>
            <a:endParaRPr kumimoji="0" lang="zh-CN" sz="3600" b="0" i="0" u="none" strike="noStrike" cap="none" normalizeH="0" baseline="0" dirty="0" smtClean="0">
              <a:ln>
                <a:noFill/>
              </a:ln>
              <a:solidFill>
                <a:srgbClr val="0000CC"/>
              </a:solidFill>
              <a:effectLst/>
              <a:latin typeface="Arial" pitchFamily="34" charset="0"/>
              <a:ea typeface="宋体" pitchFamily="2" charset="-122"/>
              <a:cs typeface="宋体" pitchFamily="2" charset="-122"/>
            </a:endParaRPr>
          </a:p>
        </p:txBody>
      </p:sp>
      <p:sp>
        <p:nvSpPr>
          <p:cNvPr id="5" name="TextBox 4"/>
          <p:cNvSpPr txBox="1"/>
          <p:nvPr/>
        </p:nvSpPr>
        <p:spPr>
          <a:xfrm>
            <a:off x="381000" y="1219200"/>
            <a:ext cx="8408071" cy="4985980"/>
          </a:xfrm>
          <a:prstGeom prst="rect">
            <a:avLst/>
          </a:prstGeom>
          <a:noFill/>
        </p:spPr>
        <p:txBody>
          <a:bodyPr wrap="none" rtlCol="0">
            <a:spAutoFit/>
          </a:bodyPr>
          <a:lstStyle/>
          <a:p>
            <a:pPr>
              <a:spcBef>
                <a:spcPts val="600"/>
              </a:spcBef>
              <a:buFont typeface="Wingdings" pitchFamily="2" charset="2"/>
              <a:buChar char="Ø"/>
            </a:pPr>
            <a:r>
              <a:rPr lang="zh-CN" altLang="en-US" sz="2400" b="1" dirty="0" smtClean="0">
                <a:solidFill>
                  <a:srgbClr val="000099"/>
                </a:solidFill>
              </a:rPr>
              <a:t> 关键技术预研、样机项目 </a:t>
            </a:r>
            <a:r>
              <a:rPr lang="en-US" altLang="zh-CN" sz="2400" b="1" dirty="0" smtClean="0">
                <a:solidFill>
                  <a:srgbClr val="000099"/>
                </a:solidFill>
              </a:rPr>
              <a:t>– </a:t>
            </a:r>
            <a:r>
              <a:rPr lang="zh-CN" altLang="en-US" sz="2400" b="1" dirty="0" smtClean="0">
                <a:solidFill>
                  <a:srgbClr val="000099"/>
                </a:solidFill>
              </a:rPr>
              <a:t>高质量进行</a:t>
            </a:r>
            <a:endParaRPr lang="en-US" altLang="zh-CN" sz="2400" b="1" dirty="0" smtClean="0">
              <a:solidFill>
                <a:srgbClr val="000099"/>
              </a:solidFill>
            </a:endParaRPr>
          </a:p>
          <a:p>
            <a:pPr>
              <a:spcBef>
                <a:spcPts val="600"/>
              </a:spcBef>
              <a:buFont typeface="Wingdings" pitchFamily="2" charset="2"/>
              <a:buChar char="Ø"/>
            </a:pPr>
            <a:r>
              <a:rPr lang="en-US" altLang="zh-CN" sz="2400" b="1" dirty="0" smtClean="0">
                <a:solidFill>
                  <a:srgbClr val="000099"/>
                </a:solidFill>
              </a:rPr>
              <a:t>  </a:t>
            </a:r>
            <a:r>
              <a:rPr lang="zh-CN" altLang="en-US" sz="2400" b="1" dirty="0" smtClean="0">
                <a:solidFill>
                  <a:srgbClr val="000099"/>
                </a:solidFill>
              </a:rPr>
              <a:t>国际合作 </a:t>
            </a:r>
            <a:r>
              <a:rPr lang="en-US" altLang="zh-CN" sz="2400" b="1" dirty="0" smtClean="0">
                <a:solidFill>
                  <a:srgbClr val="000099"/>
                </a:solidFill>
              </a:rPr>
              <a:t>– </a:t>
            </a:r>
          </a:p>
          <a:p>
            <a:pPr lvl="1">
              <a:buFont typeface="Arial" pitchFamily="34" charset="0"/>
              <a:buChar char="•"/>
            </a:pPr>
            <a:r>
              <a:rPr lang="zh-CN" altLang="en-US" sz="2400" b="1" dirty="0" smtClean="0">
                <a:solidFill>
                  <a:srgbClr val="000099"/>
                </a:solidFill>
              </a:rPr>
              <a:t> 争取更多国际参加； </a:t>
            </a:r>
            <a:endParaRPr lang="en-US" altLang="zh-CN" sz="2400" b="1" dirty="0" smtClean="0">
              <a:solidFill>
                <a:srgbClr val="000099"/>
              </a:solidFill>
            </a:endParaRPr>
          </a:p>
          <a:p>
            <a:pPr lvl="1">
              <a:buFont typeface="Arial" pitchFamily="34" charset="0"/>
              <a:buChar char="•"/>
            </a:pPr>
            <a:r>
              <a:rPr lang="zh-CN" altLang="en-US" sz="2400" b="1" dirty="0" smtClean="0">
                <a:solidFill>
                  <a:srgbClr val="000099"/>
                </a:solidFill>
              </a:rPr>
              <a:t> 争取进入欧洲粒子物理战略规划，美国</a:t>
            </a:r>
            <a:r>
              <a:rPr lang="en-US" altLang="zh-CN" sz="2400" b="1" dirty="0" smtClean="0">
                <a:solidFill>
                  <a:srgbClr val="000099"/>
                </a:solidFill>
              </a:rPr>
              <a:t>P5</a:t>
            </a:r>
            <a:r>
              <a:rPr lang="zh-CN" altLang="en-US" sz="2400" b="1" dirty="0" smtClean="0">
                <a:solidFill>
                  <a:srgbClr val="000099"/>
                </a:solidFill>
              </a:rPr>
              <a:t>； </a:t>
            </a:r>
            <a:endParaRPr lang="en-US" altLang="zh-CN" sz="2400" b="1" dirty="0" smtClean="0">
              <a:solidFill>
                <a:srgbClr val="000099"/>
              </a:solidFill>
            </a:endParaRPr>
          </a:p>
          <a:p>
            <a:pPr lvl="1">
              <a:buFont typeface="Arial" pitchFamily="34" charset="0"/>
              <a:buChar char="•"/>
            </a:pPr>
            <a:r>
              <a:rPr lang="zh-CN" altLang="en-US" sz="2400" b="1" dirty="0" smtClean="0">
                <a:solidFill>
                  <a:srgbClr val="000099"/>
                </a:solidFill>
              </a:rPr>
              <a:t> 走出去进行</a:t>
            </a:r>
            <a:r>
              <a:rPr lang="en-US" altLang="zh-CN" sz="2400" b="1" dirty="0" smtClean="0">
                <a:solidFill>
                  <a:srgbClr val="000099"/>
                </a:solidFill>
              </a:rPr>
              <a:t>CEPC</a:t>
            </a:r>
            <a:r>
              <a:rPr lang="zh-CN" altLang="en-US" sz="2400" b="1" dirty="0" smtClean="0">
                <a:solidFill>
                  <a:srgbClr val="000099"/>
                </a:solidFill>
              </a:rPr>
              <a:t>工作 （科学院国际大科学培育项目）； </a:t>
            </a:r>
            <a:endParaRPr lang="en-US" altLang="zh-CN" sz="2400" b="1" dirty="0" smtClean="0">
              <a:solidFill>
                <a:srgbClr val="000099"/>
              </a:solidFill>
            </a:endParaRPr>
          </a:p>
          <a:p>
            <a:pPr lvl="1">
              <a:buFont typeface="Arial" pitchFamily="34" charset="0"/>
              <a:buChar char="•"/>
            </a:pPr>
            <a:r>
              <a:rPr lang="zh-CN" altLang="en-US" sz="2400" b="1" dirty="0" smtClean="0">
                <a:solidFill>
                  <a:srgbClr val="000099"/>
                </a:solidFill>
              </a:rPr>
              <a:t> 做好</a:t>
            </a:r>
            <a:r>
              <a:rPr lang="en-US" altLang="zh-CN" sz="2400" b="1" dirty="0" smtClean="0">
                <a:solidFill>
                  <a:srgbClr val="000099"/>
                </a:solidFill>
              </a:rPr>
              <a:t>LHC</a:t>
            </a:r>
            <a:r>
              <a:rPr lang="zh-CN" altLang="en-US" sz="2400" b="1" dirty="0" smtClean="0">
                <a:solidFill>
                  <a:srgbClr val="000099"/>
                </a:solidFill>
              </a:rPr>
              <a:t>各个实验。</a:t>
            </a:r>
            <a:endParaRPr lang="en-US" altLang="zh-CN" sz="2400" b="1" dirty="0" smtClean="0">
              <a:solidFill>
                <a:srgbClr val="000099"/>
              </a:solidFill>
            </a:endParaRPr>
          </a:p>
          <a:p>
            <a:pPr lvl="1">
              <a:buFont typeface="Arial" pitchFamily="34" charset="0"/>
              <a:buChar char="•"/>
            </a:pPr>
            <a:r>
              <a:rPr lang="en-US" altLang="zh-CN" sz="2400" b="1" dirty="0" smtClean="0">
                <a:solidFill>
                  <a:srgbClr val="000099"/>
                </a:solidFill>
              </a:rPr>
              <a:t>  ……</a:t>
            </a:r>
          </a:p>
          <a:p>
            <a:pPr>
              <a:spcBef>
                <a:spcPts val="600"/>
              </a:spcBef>
              <a:buFont typeface="Wingdings" pitchFamily="2" charset="2"/>
              <a:buChar char="Ø"/>
            </a:pPr>
            <a:r>
              <a:rPr lang="en-US" altLang="zh-CN" sz="2400" b="1" dirty="0" smtClean="0">
                <a:solidFill>
                  <a:srgbClr val="000099"/>
                </a:solidFill>
              </a:rPr>
              <a:t> </a:t>
            </a:r>
            <a:r>
              <a:rPr lang="zh-CN" altLang="en-US" sz="2400" b="1" dirty="0" smtClean="0">
                <a:solidFill>
                  <a:srgbClr val="000099"/>
                </a:solidFill>
              </a:rPr>
              <a:t>开展技术设计</a:t>
            </a:r>
            <a:r>
              <a:rPr lang="en-US" altLang="zh-CN" sz="2400" b="1" dirty="0" smtClean="0">
                <a:solidFill>
                  <a:srgbClr val="000099"/>
                </a:solidFill>
              </a:rPr>
              <a:t>TDR </a:t>
            </a:r>
            <a:r>
              <a:rPr lang="zh-CN" altLang="en-US" sz="2400" b="1" dirty="0" smtClean="0">
                <a:solidFill>
                  <a:srgbClr val="000099"/>
                </a:solidFill>
              </a:rPr>
              <a:t>工作</a:t>
            </a:r>
            <a:endParaRPr lang="en-US" altLang="zh-CN" sz="2400" b="1" dirty="0" smtClean="0">
              <a:solidFill>
                <a:srgbClr val="000099"/>
              </a:solidFill>
            </a:endParaRPr>
          </a:p>
          <a:p>
            <a:pPr>
              <a:spcBef>
                <a:spcPts val="600"/>
              </a:spcBef>
              <a:buFont typeface="Wingdings" pitchFamily="2" charset="2"/>
              <a:buChar char="Ø"/>
            </a:pPr>
            <a:r>
              <a:rPr lang="en-US" altLang="zh-CN" sz="2400" b="1" dirty="0" smtClean="0">
                <a:solidFill>
                  <a:srgbClr val="000099"/>
                </a:solidFill>
              </a:rPr>
              <a:t>  ……</a:t>
            </a:r>
          </a:p>
          <a:p>
            <a:pPr>
              <a:spcBef>
                <a:spcPts val="600"/>
              </a:spcBef>
              <a:buFont typeface="Wingdings" pitchFamily="2" charset="2"/>
              <a:buChar char="Ø"/>
            </a:pPr>
            <a:r>
              <a:rPr lang="en-US" altLang="zh-CN" sz="2400" b="1" dirty="0" smtClean="0">
                <a:solidFill>
                  <a:srgbClr val="000099"/>
                </a:solidFill>
              </a:rPr>
              <a:t>  </a:t>
            </a:r>
            <a:r>
              <a:rPr lang="zh-CN" altLang="en-US" sz="2400" b="1" dirty="0" smtClean="0">
                <a:solidFill>
                  <a:srgbClr val="000099"/>
                </a:solidFill>
              </a:rPr>
              <a:t>推动</a:t>
            </a:r>
            <a:r>
              <a:rPr lang="en-US" altLang="zh-CN" sz="2400" b="1" dirty="0" smtClean="0">
                <a:solidFill>
                  <a:srgbClr val="000099"/>
                </a:solidFill>
              </a:rPr>
              <a:t>CEPC</a:t>
            </a:r>
            <a:r>
              <a:rPr lang="zh-CN" altLang="en-US" sz="2400" b="1" dirty="0" smtClean="0">
                <a:solidFill>
                  <a:srgbClr val="000099"/>
                </a:solidFill>
              </a:rPr>
              <a:t>进入“我国发起的国际大科学计划”培育项目</a:t>
            </a:r>
            <a:endParaRPr lang="en-US" altLang="zh-CN" sz="2400" b="1" dirty="0" smtClean="0">
              <a:solidFill>
                <a:srgbClr val="000099"/>
              </a:solidFill>
            </a:endParaRPr>
          </a:p>
          <a:p>
            <a:pPr>
              <a:spcBef>
                <a:spcPts val="600"/>
              </a:spcBef>
              <a:buFont typeface="Wingdings" pitchFamily="2" charset="2"/>
              <a:buChar char="Ø"/>
            </a:pPr>
            <a:r>
              <a:rPr lang="en-US" altLang="zh-CN" sz="2400" b="1" dirty="0" smtClean="0">
                <a:solidFill>
                  <a:srgbClr val="000099"/>
                </a:solidFill>
              </a:rPr>
              <a:t>  ……</a:t>
            </a:r>
          </a:p>
          <a:p>
            <a:pPr>
              <a:spcBef>
                <a:spcPts val="600"/>
              </a:spcBef>
              <a:buFont typeface="Wingdings" pitchFamily="2" charset="2"/>
              <a:buChar char="Ø"/>
            </a:pPr>
            <a:r>
              <a:rPr lang="en-US" altLang="zh-CN" sz="2400" b="1" dirty="0" smtClean="0">
                <a:solidFill>
                  <a:srgbClr val="000099"/>
                </a:solidFill>
              </a:rPr>
              <a:t>  </a:t>
            </a:r>
            <a:r>
              <a:rPr lang="zh-CN" altLang="en-US" sz="2400" b="1" dirty="0" smtClean="0">
                <a:solidFill>
                  <a:srgbClr val="000099"/>
                </a:solidFill>
              </a:rPr>
              <a:t>完善</a:t>
            </a:r>
            <a:r>
              <a:rPr lang="en-US" altLang="zh-CN" sz="2400" b="1" dirty="0" smtClean="0">
                <a:solidFill>
                  <a:srgbClr val="000099"/>
                </a:solidFill>
              </a:rPr>
              <a:t>CEPC</a:t>
            </a:r>
            <a:r>
              <a:rPr lang="zh-CN" altLang="en-US" sz="2400" b="1" dirty="0" smtClean="0">
                <a:solidFill>
                  <a:srgbClr val="000099"/>
                </a:solidFill>
              </a:rPr>
              <a:t>各方面， 为国家选择、实施做好充分的准备。</a:t>
            </a:r>
            <a:endParaRPr lang="zh-CN" altLang="en-US" sz="2400" b="1" dirty="0">
              <a:solidFill>
                <a:srgbClr val="000099"/>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447800"/>
            <a:ext cx="7598230" cy="4170372"/>
          </a:xfrm>
          <a:prstGeom prst="rect">
            <a:avLst/>
          </a:prstGeom>
        </p:spPr>
        <p:txBody>
          <a:bodyPr wrap="square">
            <a:spAutoFit/>
          </a:bodyPr>
          <a:lstStyle/>
          <a:p>
            <a:pPr algn="ctr"/>
            <a:r>
              <a:rPr lang="zh-CN" altLang="en-US" sz="4800" b="1" dirty="0" smtClean="0">
                <a:solidFill>
                  <a:srgbClr val="C00000"/>
                </a:solidFill>
                <a:latin typeface="Times New Roman" pitchFamily="18" charset="0"/>
                <a:cs typeface="Times New Roman" pitchFamily="18" charset="0"/>
              </a:rPr>
              <a:t>简介 </a:t>
            </a:r>
            <a:r>
              <a:rPr lang="en-US" altLang="zh-CN" sz="4800" b="1" dirty="0" smtClean="0">
                <a:solidFill>
                  <a:srgbClr val="C00000"/>
                </a:solidFill>
                <a:latin typeface="Times New Roman" pitchFamily="18" charset="0"/>
                <a:cs typeface="Times New Roman" pitchFamily="18" charset="0"/>
              </a:rPr>
              <a:t>- Introduction</a:t>
            </a:r>
            <a:endParaRPr lang="en-US" altLang="zh-CN" sz="4800" b="1" dirty="0">
              <a:solidFill>
                <a:srgbClr val="C00000"/>
              </a:solidFill>
              <a:latin typeface="Times New Roman" pitchFamily="18" charset="0"/>
              <a:cs typeface="Times New Roman" pitchFamily="18" charset="0"/>
            </a:endParaRPr>
          </a:p>
          <a:p>
            <a:pPr algn="ctr"/>
            <a:r>
              <a:rPr lang="zh-CN" altLang="en-US" sz="4400" b="1" dirty="0" smtClean="0">
                <a:solidFill>
                  <a:srgbClr val="7030A0"/>
                </a:solidFill>
                <a:latin typeface="Times New Roman" pitchFamily="18" charset="0"/>
                <a:cs typeface="Times New Roman" pitchFamily="18" charset="0"/>
              </a:rPr>
              <a:t>高能</a:t>
            </a:r>
            <a:r>
              <a:rPr lang="zh-CN" altLang="en-US" sz="4400" b="1" dirty="0">
                <a:solidFill>
                  <a:srgbClr val="7030A0"/>
                </a:solidFill>
                <a:latin typeface="Times New Roman" pitchFamily="18" charset="0"/>
                <a:cs typeface="Times New Roman" pitchFamily="18" charset="0"/>
              </a:rPr>
              <a:t>环形</a:t>
            </a:r>
            <a:r>
              <a:rPr lang="zh-CN" altLang="en-US" sz="4400" b="1" dirty="0" smtClean="0">
                <a:solidFill>
                  <a:srgbClr val="7030A0"/>
                </a:solidFill>
                <a:latin typeface="Times New Roman" pitchFamily="18" charset="0"/>
                <a:cs typeface="Times New Roman" pitchFamily="18" charset="0"/>
              </a:rPr>
              <a:t>正负电子对撞机</a:t>
            </a:r>
            <a:r>
              <a:rPr lang="zh-CN" altLang="en-US" sz="3200" b="1" dirty="0" smtClean="0">
                <a:solidFill>
                  <a:srgbClr val="7030A0"/>
                </a:solidFill>
                <a:latin typeface="Times New Roman" pitchFamily="18" charset="0"/>
                <a:cs typeface="Times New Roman" pitchFamily="18" charset="0"/>
              </a:rPr>
              <a:t>（</a:t>
            </a:r>
            <a:r>
              <a:rPr lang="en-US" altLang="zh-CN" sz="3200" b="1" dirty="0" smtClean="0">
                <a:solidFill>
                  <a:srgbClr val="C00000"/>
                </a:solidFill>
                <a:latin typeface="Times New Roman" pitchFamily="18" charset="0"/>
                <a:cs typeface="Times New Roman" pitchFamily="18" charset="0"/>
              </a:rPr>
              <a:t>C</a:t>
            </a:r>
            <a:r>
              <a:rPr lang="en-US" altLang="zh-CN" sz="3200" b="1" dirty="0" smtClean="0">
                <a:solidFill>
                  <a:srgbClr val="7030A0"/>
                </a:solidFill>
                <a:latin typeface="Times New Roman" pitchFamily="18" charset="0"/>
                <a:cs typeface="Times New Roman" pitchFamily="18" charset="0"/>
              </a:rPr>
              <a:t>ircular </a:t>
            </a:r>
            <a:r>
              <a:rPr lang="en-US" altLang="zh-CN" sz="3200" b="1" dirty="0" smtClean="0">
                <a:solidFill>
                  <a:srgbClr val="C00000"/>
                </a:solidFill>
                <a:latin typeface="Times New Roman" pitchFamily="18" charset="0"/>
                <a:cs typeface="Times New Roman" pitchFamily="18" charset="0"/>
              </a:rPr>
              <a:t>E</a:t>
            </a:r>
            <a:r>
              <a:rPr lang="en-US" altLang="zh-CN" sz="3200" b="1" dirty="0" smtClean="0">
                <a:solidFill>
                  <a:srgbClr val="7030A0"/>
                </a:solidFill>
                <a:latin typeface="Times New Roman" pitchFamily="18" charset="0"/>
                <a:cs typeface="Times New Roman" pitchFamily="18" charset="0"/>
              </a:rPr>
              <a:t>lectron-</a:t>
            </a:r>
            <a:r>
              <a:rPr lang="en-US" altLang="zh-CN" sz="3200" b="1" dirty="0" smtClean="0">
                <a:solidFill>
                  <a:srgbClr val="C00000"/>
                </a:solidFill>
                <a:latin typeface="Times New Roman" pitchFamily="18" charset="0"/>
                <a:cs typeface="Times New Roman" pitchFamily="18" charset="0"/>
              </a:rPr>
              <a:t>P</a:t>
            </a:r>
            <a:r>
              <a:rPr lang="en-US" altLang="zh-CN" sz="3200" b="1" dirty="0" smtClean="0">
                <a:solidFill>
                  <a:srgbClr val="7030A0"/>
                </a:solidFill>
                <a:latin typeface="Times New Roman" pitchFamily="18" charset="0"/>
                <a:cs typeface="Times New Roman" pitchFamily="18" charset="0"/>
              </a:rPr>
              <a:t>ositron </a:t>
            </a:r>
            <a:r>
              <a:rPr lang="en-US" altLang="zh-CN" sz="3200" b="1" dirty="0" smtClean="0">
                <a:solidFill>
                  <a:srgbClr val="C00000"/>
                </a:solidFill>
                <a:latin typeface="Times New Roman" pitchFamily="18" charset="0"/>
                <a:cs typeface="Times New Roman" pitchFamily="18" charset="0"/>
              </a:rPr>
              <a:t>C</a:t>
            </a:r>
            <a:r>
              <a:rPr lang="en-US" altLang="zh-CN" sz="3200" b="1" dirty="0" smtClean="0">
                <a:solidFill>
                  <a:srgbClr val="7030A0"/>
                </a:solidFill>
                <a:latin typeface="Times New Roman" pitchFamily="18" charset="0"/>
                <a:cs typeface="Times New Roman" pitchFamily="18" charset="0"/>
              </a:rPr>
              <a:t>ollider</a:t>
            </a:r>
            <a:r>
              <a:rPr lang="zh-CN" altLang="en-US" sz="3200" b="1" dirty="0" smtClean="0">
                <a:solidFill>
                  <a:srgbClr val="7030A0"/>
                </a:solidFill>
                <a:latin typeface="Times New Roman" pitchFamily="18" charset="0"/>
                <a:cs typeface="Times New Roman" pitchFamily="18" charset="0"/>
              </a:rPr>
              <a:t>）</a:t>
            </a:r>
            <a:endParaRPr lang="en-US" altLang="zh-CN" sz="3200" b="1" dirty="0" smtClean="0">
              <a:solidFill>
                <a:srgbClr val="7030A0"/>
              </a:solidFill>
              <a:latin typeface="Times New Roman" pitchFamily="18" charset="0"/>
              <a:cs typeface="Times New Roman" pitchFamily="18" charset="0"/>
            </a:endParaRPr>
          </a:p>
          <a:p>
            <a:pPr lvl="2">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战略需求和设计要求</a:t>
            </a:r>
            <a:endParaRPr lang="en-US" altLang="zh-CN" sz="3200" b="1" dirty="0" smtClean="0">
              <a:solidFill>
                <a:srgbClr val="0000FF"/>
              </a:solidFill>
              <a:latin typeface="Times New Roman" pitchFamily="18" charset="0"/>
              <a:cs typeface="Times New Roman" pitchFamily="18" charset="0"/>
            </a:endParaRPr>
          </a:p>
          <a:p>
            <a:pPr lvl="2">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科学目标、定位及意义</a:t>
            </a:r>
            <a:endParaRPr lang="en-US" altLang="zh-CN" sz="3200" b="1" dirty="0" smtClean="0">
              <a:solidFill>
                <a:srgbClr val="0000FF"/>
              </a:solidFill>
              <a:latin typeface="Times New Roman" pitchFamily="18" charset="0"/>
              <a:cs typeface="Times New Roman" pitchFamily="18" charset="0"/>
            </a:endParaRPr>
          </a:p>
          <a:p>
            <a:pPr lvl="2">
              <a:spcBef>
                <a:spcPts val="1800"/>
              </a:spcBef>
              <a:buFont typeface="Wingdings" pitchFamily="2" charset="2"/>
              <a:buChar char="Ø"/>
            </a:pPr>
            <a:r>
              <a:rPr lang="zh-CN" altLang="en-US" sz="3200" b="1" dirty="0" smtClean="0">
                <a:solidFill>
                  <a:srgbClr val="0000FF"/>
                </a:solidFill>
                <a:latin typeface="Times New Roman" pitchFamily="18" charset="0"/>
                <a:cs typeface="Times New Roman" pitchFamily="18" charset="0"/>
              </a:rPr>
              <a:t>  方案、研究团队组织</a:t>
            </a:r>
            <a:endParaRPr lang="en-US" altLang="zh-CN" sz="3200" b="1" dirty="0" smtClean="0">
              <a:solidFill>
                <a:srgbClr val="0000FF"/>
              </a:solidFill>
              <a:latin typeface="Times New Roman" pitchFamily="18" charset="0"/>
              <a:cs typeface="Times New Roman" pitchFamily="18" charset="0"/>
            </a:endParaRPr>
          </a:p>
        </p:txBody>
      </p:sp>
      <p:sp>
        <p:nvSpPr>
          <p:cNvPr id="3" name="页脚占位符 2"/>
          <p:cNvSpPr>
            <a:spLocks noGrp="1"/>
          </p:cNvSpPr>
          <p:nvPr>
            <p:ph type="ftr" sz="quarter" idx="11"/>
          </p:nvPr>
        </p:nvSpPr>
        <p:spPr/>
        <p:txBody>
          <a:bodyPr/>
          <a:lstStyle/>
          <a:p>
            <a:r>
              <a:rPr lang="en-US" altLang="zh-CN" smtClean="0"/>
              <a:t>2018.7.12</a:t>
            </a:r>
            <a:endParaRPr lang="en-US"/>
          </a:p>
        </p:txBody>
      </p:sp>
      <p:sp>
        <p:nvSpPr>
          <p:cNvPr id="5" name="灯片编号占位符 4"/>
          <p:cNvSpPr>
            <a:spLocks noGrp="1"/>
          </p:cNvSpPr>
          <p:nvPr>
            <p:ph type="sldNum" sz="quarter" idx="12"/>
          </p:nvPr>
        </p:nvSpPr>
        <p:spPr/>
        <p:txBody>
          <a:bodyPr/>
          <a:lstStyle/>
          <a:p>
            <a:fld id="{0A5276BE-B8C4-4399-BEE9-C19C59FEDAF5}" type="slidenum">
              <a:rPr lang="en-US" smtClean="0"/>
              <a:pPr/>
              <a:t>3</a:t>
            </a:fld>
            <a:endParaRPr lang="en-US"/>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r>
              <a:rPr lang="en-US" altLang="zh-CN" smtClean="0">
                <a:solidFill>
                  <a:prstClr val="black">
                    <a:tint val="75000"/>
                  </a:prstClr>
                </a:solidFill>
              </a:rPr>
              <a:t>2018.7.12</a:t>
            </a:r>
            <a:endParaRPr lang="zh-CN" altLang="en-US">
              <a:solidFill>
                <a:prstClr val="black">
                  <a:tint val="75000"/>
                </a:prstClr>
              </a:solidFill>
            </a:endParaRPr>
          </a:p>
        </p:txBody>
      </p:sp>
      <p:sp>
        <p:nvSpPr>
          <p:cNvPr id="247809" name="Rectangle 1"/>
          <p:cNvSpPr>
            <a:spLocks noChangeArrowheads="1"/>
          </p:cNvSpPr>
          <p:nvPr/>
        </p:nvSpPr>
        <p:spPr bwMode="auto">
          <a:xfrm>
            <a:off x="2379781" y="212468"/>
            <a:ext cx="468589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rPr>
              <a:t>实现</a:t>
            </a:r>
            <a:r>
              <a:rPr kumimoji="0" lang="en-US" altLang="zh-CN"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rPr>
              <a:t>CEPC</a:t>
            </a:r>
            <a:r>
              <a:rPr kumimoji="0" lang="zh-CN" altLang="en-US"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rPr>
              <a:t>的路径？</a:t>
            </a:r>
            <a:endParaRPr kumimoji="0" lang="zh-CN" sz="4000" b="1" i="0" u="none" strike="noStrike" cap="none" normalizeH="0" baseline="0" dirty="0" smtClean="0">
              <a:ln>
                <a:noFill/>
              </a:ln>
              <a:solidFill>
                <a:srgbClr val="000099"/>
              </a:solidFill>
              <a:effectLst/>
              <a:latin typeface="Arial" pitchFamily="34" charset="0"/>
              <a:ea typeface="宋体" pitchFamily="2" charset="-122"/>
              <a:cs typeface="宋体" pitchFamily="2" charset="-122"/>
            </a:endParaRPr>
          </a:p>
        </p:txBody>
      </p:sp>
      <p:sp>
        <p:nvSpPr>
          <p:cNvPr id="6" name="TextBox 5"/>
          <p:cNvSpPr txBox="1"/>
          <p:nvPr/>
        </p:nvSpPr>
        <p:spPr>
          <a:xfrm>
            <a:off x="304800" y="914400"/>
            <a:ext cx="8686800" cy="6832640"/>
          </a:xfrm>
          <a:prstGeom prst="rect">
            <a:avLst/>
          </a:prstGeom>
          <a:noFill/>
        </p:spPr>
        <p:txBody>
          <a:bodyPr wrap="square" rtlCol="0">
            <a:spAutoFit/>
          </a:bodyPr>
          <a:lstStyle/>
          <a:p>
            <a:r>
              <a:rPr lang="zh-CN" altLang="en-US" sz="2400" b="1" dirty="0" smtClean="0">
                <a:solidFill>
                  <a:srgbClr val="002060"/>
                </a:solidFill>
              </a:rPr>
              <a:t>国务院： “积极牵头组织国际大科学计划和大科学工程”</a:t>
            </a:r>
            <a:endParaRPr lang="en-US" altLang="zh-CN" sz="2400" b="1" dirty="0" smtClean="0">
              <a:solidFill>
                <a:srgbClr val="002060"/>
              </a:solidFill>
            </a:endParaRPr>
          </a:p>
          <a:p>
            <a:pPr algn="ctr"/>
            <a:r>
              <a:rPr lang="zh-CN" altLang="en-US" sz="1600" b="1" dirty="0" smtClean="0">
                <a:solidFill>
                  <a:srgbClr val="2E9238"/>
                </a:solidFill>
              </a:rPr>
              <a:t>国发</a:t>
            </a:r>
            <a:r>
              <a:rPr lang="en-US" altLang="zh-CN" sz="1600" b="1" dirty="0" smtClean="0">
                <a:solidFill>
                  <a:srgbClr val="2E9238"/>
                </a:solidFill>
              </a:rPr>
              <a:t>〔2018〕5</a:t>
            </a:r>
            <a:r>
              <a:rPr lang="zh-CN" altLang="en-US" sz="1600" b="1" dirty="0" smtClean="0">
                <a:solidFill>
                  <a:srgbClr val="2E9238"/>
                </a:solidFill>
              </a:rPr>
              <a:t>号 （</a:t>
            </a:r>
            <a:r>
              <a:rPr lang="en-US" altLang="zh-CN" sz="1600" b="1" dirty="0" smtClean="0">
                <a:solidFill>
                  <a:srgbClr val="2E9238"/>
                </a:solidFill>
              </a:rPr>
              <a:t>2018.3.14</a:t>
            </a:r>
            <a:r>
              <a:rPr lang="zh-CN" altLang="en-US" sz="1600" b="1" dirty="0" smtClean="0">
                <a:solidFill>
                  <a:srgbClr val="2E9238"/>
                </a:solidFill>
              </a:rPr>
              <a:t>）</a:t>
            </a:r>
            <a:endParaRPr lang="en-US" altLang="zh-CN" sz="1600" b="1" dirty="0" smtClean="0">
              <a:solidFill>
                <a:srgbClr val="2E9238"/>
              </a:solidFill>
            </a:endParaRPr>
          </a:p>
          <a:p>
            <a:pPr algn="ctr"/>
            <a:r>
              <a:rPr lang="en-US" altLang="zh-CN" sz="1200" b="1" dirty="0" smtClean="0">
                <a:solidFill>
                  <a:srgbClr val="00B0F0"/>
                </a:solidFill>
                <a:hlinkClick r:id="rId2"/>
              </a:rPr>
              <a:t>http://www.gov.cn/zhengce/content/2018-03/28/content_5278056.htm</a:t>
            </a:r>
            <a:endParaRPr lang="en-US" altLang="zh-CN" sz="1200" b="1" dirty="0" smtClean="0">
              <a:solidFill>
                <a:srgbClr val="00B0F0"/>
              </a:solidFill>
            </a:endParaRPr>
          </a:p>
          <a:p>
            <a:pPr algn="ctr"/>
            <a:endParaRPr lang="en-US" altLang="zh-CN" sz="1200" b="1" dirty="0" smtClean="0">
              <a:solidFill>
                <a:srgbClr val="2E9238"/>
              </a:solidFill>
            </a:endParaRPr>
          </a:p>
          <a:p>
            <a:r>
              <a:rPr lang="en-US" altLang="zh-CN" b="1" dirty="0" smtClean="0">
                <a:solidFill>
                  <a:srgbClr val="002060"/>
                </a:solidFill>
              </a:rPr>
              <a:t>“</a:t>
            </a:r>
            <a:r>
              <a:rPr lang="zh-CN" altLang="en-US" b="1" dirty="0" smtClean="0">
                <a:solidFill>
                  <a:srgbClr val="0070C0"/>
                </a:solidFill>
              </a:rPr>
              <a:t>国际尖端，科学前沿。适应大科学计划基础性、战略性和前瞻性特点，聚焦国际科技界普遍关注、</a:t>
            </a:r>
            <a:r>
              <a:rPr lang="en-US" altLang="zh-CN" b="1" dirty="0" smtClean="0">
                <a:solidFill>
                  <a:srgbClr val="0070C0"/>
                </a:solidFill>
              </a:rPr>
              <a:t>…”, “</a:t>
            </a:r>
            <a:r>
              <a:rPr lang="zh-CN" altLang="en-US" b="1" dirty="0" smtClean="0">
                <a:solidFill>
                  <a:srgbClr val="0070C0"/>
                </a:solidFill>
              </a:rPr>
              <a:t>战略导向，提升能力。</a:t>
            </a:r>
            <a:r>
              <a:rPr lang="en-US" altLang="zh-CN" b="1" dirty="0" smtClean="0">
                <a:solidFill>
                  <a:srgbClr val="0070C0"/>
                </a:solidFill>
              </a:rPr>
              <a:t>”, “</a:t>
            </a:r>
            <a:r>
              <a:rPr lang="zh-CN" altLang="en-US" b="1" dirty="0" smtClean="0">
                <a:solidFill>
                  <a:srgbClr val="0070C0"/>
                </a:solidFill>
              </a:rPr>
              <a:t>中方主导，合作共赢。</a:t>
            </a:r>
            <a:r>
              <a:rPr lang="en-US" altLang="zh-CN" b="1" dirty="0" smtClean="0">
                <a:solidFill>
                  <a:srgbClr val="0070C0"/>
                </a:solidFill>
              </a:rPr>
              <a:t> ”, “</a:t>
            </a:r>
            <a:r>
              <a:rPr lang="zh-CN" altLang="en-US" b="1" dirty="0" smtClean="0">
                <a:solidFill>
                  <a:srgbClr val="0070C0"/>
                </a:solidFill>
              </a:rPr>
              <a:t>创新机制</a:t>
            </a:r>
            <a:r>
              <a:rPr lang="en-US" altLang="zh-CN" dirty="0" smtClean="0">
                <a:solidFill>
                  <a:srgbClr val="002060"/>
                </a:solidFill>
              </a:rPr>
              <a:t>”</a:t>
            </a:r>
          </a:p>
          <a:p>
            <a:pPr>
              <a:spcBef>
                <a:spcPts val="600"/>
              </a:spcBef>
            </a:pPr>
            <a:r>
              <a:rPr lang="en-US" altLang="zh-CN" sz="2400" dirty="0" smtClean="0">
                <a:solidFill>
                  <a:srgbClr val="002060"/>
                </a:solidFill>
              </a:rPr>
              <a:t>“</a:t>
            </a:r>
            <a:r>
              <a:rPr lang="zh-CN" altLang="en-US" b="1" dirty="0" smtClean="0">
                <a:solidFill>
                  <a:srgbClr val="C00000"/>
                </a:solidFill>
              </a:rPr>
              <a:t>主要目标</a:t>
            </a:r>
            <a:r>
              <a:rPr lang="en-US" altLang="zh-CN" dirty="0" smtClean="0"/>
              <a:t>:</a:t>
            </a:r>
            <a:endParaRPr lang="zh-CN" altLang="en-US" dirty="0" smtClean="0"/>
          </a:p>
          <a:p>
            <a:r>
              <a:rPr lang="zh-CN" altLang="en-US" b="1" dirty="0" smtClean="0">
                <a:solidFill>
                  <a:srgbClr val="7030A0"/>
                </a:solidFill>
              </a:rPr>
              <a:t>总体目标</a:t>
            </a:r>
            <a:r>
              <a:rPr lang="zh-CN" altLang="en-US" dirty="0" smtClean="0"/>
              <a:t>：通过牵头组织大科学计划，在世界科技前沿和驱动经济社会发展的关键领域，形成具有全球影响力的大科学计划布局，开展高水平科学研究，培养引进顶尖科技人才，增强凝聚国际共识和合作创新能力，提升我国科技创新和高端制造水平，推动科技创新合作再上新台阶，努力成为国际重大科技议题和规则的倡导者、推动者和制定者，提升在全球科技创新领域的核心竞争力和话语权。</a:t>
            </a:r>
          </a:p>
          <a:p>
            <a:pPr>
              <a:spcBef>
                <a:spcPts val="600"/>
              </a:spcBef>
            </a:pPr>
            <a:r>
              <a:rPr lang="zh-CN" altLang="en-US" b="1" dirty="0" smtClean="0">
                <a:solidFill>
                  <a:srgbClr val="7030A0"/>
                </a:solidFill>
              </a:rPr>
              <a:t>近期目标</a:t>
            </a:r>
            <a:r>
              <a:rPr lang="zh-CN" altLang="en-US" dirty="0" smtClean="0"/>
              <a:t>：</a:t>
            </a:r>
            <a:r>
              <a:rPr lang="zh-CN" altLang="en-US" b="1" dirty="0" smtClean="0">
                <a:solidFill>
                  <a:srgbClr val="0000FF"/>
                </a:solidFill>
              </a:rPr>
              <a:t>到</a:t>
            </a:r>
            <a:r>
              <a:rPr lang="en-US" altLang="zh-CN" b="1" dirty="0" smtClean="0">
                <a:solidFill>
                  <a:srgbClr val="0000FF"/>
                </a:solidFill>
              </a:rPr>
              <a:t>2020</a:t>
            </a:r>
            <a:r>
              <a:rPr lang="zh-CN" altLang="en-US" b="1" dirty="0" smtClean="0">
                <a:solidFill>
                  <a:srgbClr val="0000FF"/>
                </a:solidFill>
              </a:rPr>
              <a:t>年，培育</a:t>
            </a:r>
            <a:r>
              <a:rPr lang="en-US" altLang="zh-CN" b="1" dirty="0" smtClean="0">
                <a:solidFill>
                  <a:srgbClr val="0000FF"/>
                </a:solidFill>
              </a:rPr>
              <a:t>3—5</a:t>
            </a:r>
            <a:r>
              <a:rPr lang="zh-CN" altLang="en-US" b="1" dirty="0" smtClean="0">
                <a:solidFill>
                  <a:srgbClr val="0000FF"/>
                </a:solidFill>
              </a:rPr>
              <a:t>个项目，研究遴选并启动</a:t>
            </a:r>
            <a:r>
              <a:rPr lang="en-US" altLang="zh-CN" b="1" dirty="0" smtClean="0">
                <a:solidFill>
                  <a:srgbClr val="0000FF"/>
                </a:solidFill>
              </a:rPr>
              <a:t>1—2</a:t>
            </a:r>
            <a:r>
              <a:rPr lang="zh-CN" altLang="en-US" b="1" dirty="0" smtClean="0">
                <a:solidFill>
                  <a:srgbClr val="0000FF"/>
                </a:solidFill>
              </a:rPr>
              <a:t>个我国牵头组织的大科学计划</a:t>
            </a:r>
            <a:r>
              <a:rPr lang="zh-CN" altLang="en-US" dirty="0" smtClean="0"/>
              <a:t>，初步形成牵头组织大科学计划的机制做法，为后续工作探索积累有益经验。</a:t>
            </a:r>
          </a:p>
          <a:p>
            <a:pPr>
              <a:spcBef>
                <a:spcPts val="600"/>
              </a:spcBef>
            </a:pPr>
            <a:r>
              <a:rPr lang="zh-CN" altLang="en-US" b="1" dirty="0" smtClean="0">
                <a:solidFill>
                  <a:srgbClr val="7030A0"/>
                </a:solidFill>
              </a:rPr>
              <a:t>中期目标：</a:t>
            </a:r>
            <a:r>
              <a:rPr lang="zh-CN" altLang="en-US" b="1" dirty="0" smtClean="0">
                <a:solidFill>
                  <a:srgbClr val="0000FF"/>
                </a:solidFill>
              </a:rPr>
              <a:t>到</a:t>
            </a:r>
            <a:r>
              <a:rPr lang="en-US" altLang="zh-CN" b="1" dirty="0" smtClean="0">
                <a:solidFill>
                  <a:srgbClr val="0000FF"/>
                </a:solidFill>
              </a:rPr>
              <a:t>2035</a:t>
            </a:r>
            <a:r>
              <a:rPr lang="zh-CN" altLang="en-US" b="1" dirty="0" smtClean="0">
                <a:solidFill>
                  <a:srgbClr val="0000FF"/>
                </a:solidFill>
              </a:rPr>
              <a:t>年，培育</a:t>
            </a:r>
            <a:r>
              <a:rPr lang="en-US" altLang="zh-CN" b="1" dirty="0" smtClean="0">
                <a:solidFill>
                  <a:srgbClr val="0000FF"/>
                </a:solidFill>
              </a:rPr>
              <a:t>6—10</a:t>
            </a:r>
            <a:r>
              <a:rPr lang="zh-CN" altLang="en-US" b="1" dirty="0" smtClean="0">
                <a:solidFill>
                  <a:srgbClr val="0000FF"/>
                </a:solidFill>
              </a:rPr>
              <a:t>个项目，启动培育成熟项目</a:t>
            </a:r>
            <a:r>
              <a:rPr lang="zh-CN" altLang="en-US" dirty="0" smtClean="0"/>
              <a:t>，形成我国牵头组织的大科学计划初期布局，提升在全球若干科技领域的影响力。</a:t>
            </a:r>
          </a:p>
          <a:p>
            <a:pPr>
              <a:spcBef>
                <a:spcPts val="600"/>
              </a:spcBef>
            </a:pPr>
            <a:r>
              <a:rPr lang="zh-CN" altLang="en-US" b="1" dirty="0" smtClean="0">
                <a:solidFill>
                  <a:srgbClr val="7030A0"/>
                </a:solidFill>
              </a:rPr>
              <a:t>远期目标</a:t>
            </a:r>
            <a:r>
              <a:rPr lang="zh-CN" altLang="en-US" dirty="0" smtClean="0"/>
              <a:t>：到本世纪中叶，培育若干项目，启动培育成熟项目，我国原始科技创新能力显著提高，在国际科技创新治理体系中发挥重要作用，持续为全球重大科技议题作出贡献。</a:t>
            </a:r>
            <a:r>
              <a:rPr lang="en-US" altLang="zh-CN" sz="2400" dirty="0" smtClean="0">
                <a:solidFill>
                  <a:srgbClr val="002060"/>
                </a:solidFill>
              </a:rPr>
              <a:t>”</a:t>
            </a:r>
          </a:p>
          <a:p>
            <a:endParaRPr lang="en-US" altLang="zh-CN" sz="2400" dirty="0" smtClean="0">
              <a:solidFill>
                <a:srgbClr val="002060"/>
              </a:solidFill>
            </a:endParaRPr>
          </a:p>
          <a:p>
            <a:endParaRPr lang="zh-CN" altLang="en-US" sz="2400" dirty="0" smtClean="0">
              <a:solidFill>
                <a:srgbClr val="002060"/>
              </a:solidFill>
            </a:endParaRPr>
          </a:p>
          <a:p>
            <a:endParaRPr lang="zh-CN" altLang="en-US" sz="2400" dirty="0">
              <a:solidFill>
                <a:srgbClr val="002060"/>
              </a:solidFill>
            </a:endParaRPr>
          </a:p>
        </p:txBody>
      </p:sp>
      <p:sp>
        <p:nvSpPr>
          <p:cNvPr id="7" name="TextBox 6"/>
          <p:cNvSpPr txBox="1"/>
          <p:nvPr/>
        </p:nvSpPr>
        <p:spPr>
          <a:xfrm>
            <a:off x="2895600" y="2743200"/>
            <a:ext cx="5158785" cy="1077218"/>
          </a:xfrm>
          <a:prstGeom prst="rect">
            <a:avLst/>
          </a:prstGeom>
          <a:solidFill>
            <a:schemeClr val="bg1">
              <a:lumMod val="85000"/>
            </a:schemeClr>
          </a:solidFill>
        </p:spPr>
        <p:txBody>
          <a:bodyPr wrap="none" rtlCol="0">
            <a:spAutoFit/>
          </a:bodyPr>
          <a:lstStyle/>
          <a:p>
            <a:r>
              <a:rPr lang="zh-CN" altLang="en-US" sz="3200" b="1" dirty="0" smtClean="0">
                <a:solidFill>
                  <a:srgbClr val="C00000"/>
                </a:solidFill>
              </a:rPr>
              <a:t>实现</a:t>
            </a:r>
            <a:r>
              <a:rPr lang="en-US" altLang="zh-CN" sz="3200" b="1" dirty="0" smtClean="0">
                <a:solidFill>
                  <a:srgbClr val="C00000"/>
                </a:solidFill>
              </a:rPr>
              <a:t>CEPC</a:t>
            </a:r>
            <a:r>
              <a:rPr lang="zh-CN" altLang="en-US" sz="3200" b="1" dirty="0" smtClean="0">
                <a:solidFill>
                  <a:srgbClr val="C00000"/>
                </a:solidFill>
              </a:rPr>
              <a:t>的一个可能的通道</a:t>
            </a:r>
            <a:endParaRPr lang="en-US" altLang="zh-CN" sz="3200" b="1" dirty="0" smtClean="0">
              <a:solidFill>
                <a:srgbClr val="C00000"/>
              </a:solidFill>
            </a:endParaRPr>
          </a:p>
          <a:p>
            <a:r>
              <a:rPr lang="zh-CN" altLang="en-US" sz="3200" b="1" dirty="0" smtClean="0">
                <a:solidFill>
                  <a:srgbClr val="2E9238"/>
                </a:solidFill>
              </a:rPr>
              <a:t>科学院支持至关重要</a:t>
            </a:r>
            <a:endParaRPr lang="zh-CN" altLang="en-US" sz="3200" b="1" dirty="0">
              <a:solidFill>
                <a:srgbClr val="2E9238"/>
              </a:solidFill>
            </a:endParaRPr>
          </a:p>
        </p:txBody>
      </p:sp>
      <p:sp>
        <p:nvSpPr>
          <p:cNvPr id="8" name="灯片编号占位符 7"/>
          <p:cNvSpPr>
            <a:spLocks noGrp="1"/>
          </p:cNvSpPr>
          <p:nvPr>
            <p:ph type="sldNum" sz="quarter" idx="12"/>
          </p:nvPr>
        </p:nvSpPr>
        <p:spPr/>
        <p:txBody>
          <a:bodyPr/>
          <a:lstStyle/>
          <a:p>
            <a:fld id="{0A5276BE-B8C4-4399-BEE9-C19C59FEDAF5}" type="slidenum">
              <a:rPr lang="en-US" smtClean="0"/>
              <a:pPr/>
              <a:t>30</a:t>
            </a:fld>
            <a:endParaRPr lang="en-US" dirty="0"/>
          </a:p>
        </p:txBody>
      </p:sp>
    </p:spTree>
    <p:extLst>
      <p:ext uri="{BB962C8B-B14F-4D97-AF65-F5344CB8AC3E}">
        <p14:creationId xmlns="" xmlns:p14="http://schemas.microsoft.com/office/powerpoint/2010/main" val="17084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2018.7.12</a:t>
            </a:r>
            <a:endParaRPr lang="en-US" dirty="0"/>
          </a:p>
        </p:txBody>
      </p:sp>
      <p:sp>
        <p:nvSpPr>
          <p:cNvPr id="3" name="灯片编号占位符 2"/>
          <p:cNvSpPr>
            <a:spLocks noGrp="1"/>
          </p:cNvSpPr>
          <p:nvPr>
            <p:ph type="sldNum" sz="quarter" idx="12"/>
          </p:nvPr>
        </p:nvSpPr>
        <p:spPr/>
        <p:txBody>
          <a:bodyPr/>
          <a:lstStyle/>
          <a:p>
            <a:fld id="{0A5276BE-B8C4-4399-BEE9-C19C59FEDAF5}" type="slidenum">
              <a:rPr lang="en-US" smtClean="0"/>
              <a:pPr/>
              <a:t>31</a:t>
            </a:fld>
            <a:endParaRPr lang="en-US" dirty="0"/>
          </a:p>
        </p:txBody>
      </p:sp>
      <p:sp>
        <p:nvSpPr>
          <p:cNvPr id="4" name="Rectangle 1"/>
          <p:cNvSpPr>
            <a:spLocks noChangeArrowheads="1"/>
          </p:cNvSpPr>
          <p:nvPr/>
        </p:nvSpPr>
        <p:spPr bwMode="auto">
          <a:xfrm>
            <a:off x="3810000" y="381000"/>
            <a:ext cx="121058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4000" b="1" i="0" u="none" strike="noStrike" cap="none" normalizeH="0" baseline="0" dirty="0" smtClean="0">
                <a:ln>
                  <a:noFill/>
                </a:ln>
                <a:solidFill>
                  <a:srgbClr val="0000CC"/>
                </a:solidFill>
                <a:effectLst/>
                <a:latin typeface="Arial" pitchFamily="34" charset="0"/>
                <a:ea typeface="宋体" pitchFamily="2" charset="-122"/>
                <a:cs typeface="宋体" pitchFamily="2" charset="-122"/>
              </a:rPr>
              <a:t>小结</a:t>
            </a:r>
            <a:endParaRPr kumimoji="0" lang="zh-CN" sz="4000" b="1" i="0" u="none" strike="noStrike" cap="none" normalizeH="0" baseline="0" dirty="0" smtClean="0">
              <a:ln>
                <a:noFill/>
              </a:ln>
              <a:solidFill>
                <a:srgbClr val="0000CC"/>
              </a:solidFill>
              <a:effectLst/>
              <a:latin typeface="Arial" pitchFamily="34" charset="0"/>
              <a:ea typeface="宋体" pitchFamily="2" charset="-122"/>
              <a:cs typeface="宋体" pitchFamily="2" charset="-122"/>
            </a:endParaRPr>
          </a:p>
        </p:txBody>
      </p:sp>
      <p:sp>
        <p:nvSpPr>
          <p:cNvPr id="5" name="TextBox 4"/>
          <p:cNvSpPr txBox="1"/>
          <p:nvPr/>
        </p:nvSpPr>
        <p:spPr>
          <a:xfrm>
            <a:off x="253425" y="1219200"/>
            <a:ext cx="8837676" cy="4801314"/>
          </a:xfrm>
          <a:prstGeom prst="rect">
            <a:avLst/>
          </a:prstGeom>
          <a:noFill/>
        </p:spPr>
        <p:txBody>
          <a:bodyPr wrap="none" rtlCol="0">
            <a:spAutoFit/>
          </a:bodyPr>
          <a:lstStyle/>
          <a:p>
            <a:pPr>
              <a:buFont typeface="Wingdings" pitchFamily="2" charset="2"/>
              <a:buChar char="Ø"/>
            </a:pPr>
            <a:r>
              <a:rPr lang="en-US" altLang="zh-CN" b="1" dirty="0" smtClean="0">
                <a:solidFill>
                  <a:srgbClr val="0000CC"/>
                </a:solidFill>
              </a:rPr>
              <a:t> CEPC</a:t>
            </a:r>
          </a:p>
          <a:p>
            <a:pPr lvl="1">
              <a:buFont typeface="Arial" pitchFamily="34" charset="0"/>
              <a:buChar char="•"/>
            </a:pPr>
            <a:r>
              <a:rPr lang="zh-CN" altLang="zh-CN" b="1" dirty="0" smtClean="0">
                <a:solidFill>
                  <a:srgbClr val="0000CC"/>
                </a:solidFill>
              </a:rPr>
              <a:t>在希格斯、</a:t>
            </a:r>
            <a:r>
              <a:rPr lang="en-US" altLang="zh-CN" b="1" dirty="0" smtClean="0">
                <a:solidFill>
                  <a:srgbClr val="0000CC"/>
                </a:solidFill>
              </a:rPr>
              <a:t>Z</a:t>
            </a:r>
            <a:r>
              <a:rPr lang="zh-CN" altLang="zh-CN" b="1" dirty="0" smtClean="0">
                <a:solidFill>
                  <a:srgbClr val="0000CC"/>
                </a:solidFill>
              </a:rPr>
              <a:t>、</a:t>
            </a:r>
            <a:r>
              <a:rPr lang="en-US" altLang="zh-CN" b="1" dirty="0" smtClean="0">
                <a:solidFill>
                  <a:srgbClr val="0000CC"/>
                </a:solidFill>
              </a:rPr>
              <a:t>W</a:t>
            </a:r>
            <a:r>
              <a:rPr lang="zh-CN" altLang="zh-CN" b="1" dirty="0" smtClean="0">
                <a:solidFill>
                  <a:srgbClr val="0000CC"/>
                </a:solidFill>
              </a:rPr>
              <a:t>玻色子研究和国际竞争中其优越性能和时间节点上都</a:t>
            </a:r>
            <a:r>
              <a:rPr lang="zh-CN" altLang="en-US" b="1" dirty="0" smtClean="0">
                <a:solidFill>
                  <a:srgbClr val="0000CC"/>
                </a:solidFill>
              </a:rPr>
              <a:t>处优势。</a:t>
            </a:r>
            <a:endParaRPr lang="en-US" altLang="zh-CN" b="1" dirty="0" smtClean="0">
              <a:solidFill>
                <a:srgbClr val="0000CC"/>
              </a:solidFill>
            </a:endParaRPr>
          </a:p>
          <a:p>
            <a:pPr lvl="1">
              <a:buFont typeface="Arial" pitchFamily="34" charset="0"/>
              <a:buChar char="•"/>
            </a:pPr>
            <a:r>
              <a:rPr lang="zh-CN" altLang="zh-CN" b="1" dirty="0" smtClean="0">
                <a:solidFill>
                  <a:srgbClr val="0000CC"/>
                </a:solidFill>
              </a:rPr>
              <a:t>以希格斯，</a:t>
            </a:r>
            <a:r>
              <a:rPr lang="en-US" altLang="zh-CN" b="1" dirty="0" smtClean="0">
                <a:solidFill>
                  <a:srgbClr val="0000CC"/>
                </a:solidFill>
              </a:rPr>
              <a:t>Z</a:t>
            </a:r>
            <a:r>
              <a:rPr lang="zh-CN" altLang="zh-CN" b="1" dirty="0" smtClean="0">
                <a:solidFill>
                  <a:srgbClr val="0000CC"/>
                </a:solidFill>
              </a:rPr>
              <a:t>和</a:t>
            </a:r>
            <a:r>
              <a:rPr lang="en-US" altLang="zh-CN" b="1" dirty="0" smtClean="0">
                <a:solidFill>
                  <a:srgbClr val="0000CC"/>
                </a:solidFill>
              </a:rPr>
              <a:t>W</a:t>
            </a:r>
            <a:r>
              <a:rPr lang="zh-CN" altLang="zh-CN" b="1" dirty="0" smtClean="0">
                <a:solidFill>
                  <a:srgbClr val="0000CC"/>
                </a:solidFill>
              </a:rPr>
              <a:t>粒子为窗口，深入研究标准模型并寻找新物理和新现象</a:t>
            </a:r>
            <a:r>
              <a:rPr lang="zh-CN" altLang="en-US" b="1" dirty="0" smtClean="0">
                <a:solidFill>
                  <a:srgbClr val="0000CC"/>
                </a:solidFill>
              </a:rPr>
              <a:t>。</a:t>
            </a:r>
            <a:endParaRPr lang="en-US" altLang="zh-CN" b="1" dirty="0" smtClean="0">
              <a:solidFill>
                <a:srgbClr val="0000CC"/>
              </a:solidFill>
            </a:endParaRPr>
          </a:p>
          <a:p>
            <a:pPr lvl="1">
              <a:buFont typeface="Arial" pitchFamily="34" charset="0"/>
              <a:buChar char="•"/>
            </a:pPr>
            <a:r>
              <a:rPr lang="zh-CN" altLang="zh-CN" b="1" dirty="0" smtClean="0">
                <a:solidFill>
                  <a:srgbClr val="0000CC"/>
                </a:solidFill>
              </a:rPr>
              <a:t>是基于我国高能物理三十多年来的发展和积累而提出</a:t>
            </a:r>
            <a:r>
              <a:rPr lang="zh-CN" altLang="en-US" b="1" dirty="0" smtClean="0">
                <a:solidFill>
                  <a:srgbClr val="0000CC"/>
                </a:solidFill>
              </a:rPr>
              <a:t>。</a:t>
            </a:r>
            <a:r>
              <a:rPr lang="en-US" altLang="zh-CN" b="1" dirty="0" smtClean="0">
                <a:solidFill>
                  <a:srgbClr val="0000CC"/>
                </a:solidFill>
              </a:rPr>
              <a:t> </a:t>
            </a:r>
          </a:p>
          <a:p>
            <a:pPr lvl="1">
              <a:buFont typeface="Arial" pitchFamily="34" charset="0"/>
              <a:buChar char="•"/>
            </a:pPr>
            <a:r>
              <a:rPr lang="en-US" altLang="zh-CN" b="1" dirty="0" smtClean="0">
                <a:solidFill>
                  <a:srgbClr val="0000CC"/>
                </a:solidFill>
              </a:rPr>
              <a:t>CEPC</a:t>
            </a:r>
            <a:r>
              <a:rPr lang="zh-CN" altLang="zh-CN" b="1" dirty="0" smtClean="0">
                <a:solidFill>
                  <a:srgbClr val="0000CC"/>
                </a:solidFill>
              </a:rPr>
              <a:t>的设计保留了多种升级可能，可长期引领世界高能物理前沿。</a:t>
            </a:r>
            <a:endParaRPr lang="en-US" altLang="zh-CN" b="1" dirty="0" smtClean="0">
              <a:solidFill>
                <a:srgbClr val="0000CC"/>
              </a:solidFill>
            </a:endParaRPr>
          </a:p>
          <a:p>
            <a:pPr lvl="1">
              <a:buFont typeface="Arial" pitchFamily="34" charset="0"/>
              <a:buChar char="•"/>
            </a:pPr>
            <a:r>
              <a:rPr lang="zh-CN" altLang="zh-CN" b="1" dirty="0" smtClean="0">
                <a:solidFill>
                  <a:srgbClr val="0000CC"/>
                </a:solidFill>
              </a:rPr>
              <a:t>通过</a:t>
            </a:r>
            <a:r>
              <a:rPr lang="en-US" altLang="zh-CN" b="1" dirty="0" smtClean="0">
                <a:solidFill>
                  <a:srgbClr val="0000CC"/>
                </a:solidFill>
              </a:rPr>
              <a:t>CEPC</a:t>
            </a:r>
            <a:r>
              <a:rPr lang="zh-CN" altLang="zh-CN" b="1" dirty="0" smtClean="0">
                <a:solidFill>
                  <a:srgbClr val="0000CC"/>
                </a:solidFill>
              </a:rPr>
              <a:t>我们可以实现一系列重大技术领先，高端推动高新科技企业的发展</a:t>
            </a:r>
            <a:r>
              <a:rPr lang="zh-CN" altLang="en-US" dirty="0" smtClean="0"/>
              <a:t>。</a:t>
            </a:r>
            <a:r>
              <a:rPr lang="en-US" altLang="zh-CN" dirty="0" smtClean="0"/>
              <a:t> </a:t>
            </a:r>
          </a:p>
          <a:p>
            <a:endParaRPr lang="en-US" altLang="zh-CN" dirty="0" smtClean="0"/>
          </a:p>
          <a:p>
            <a:pPr>
              <a:buFont typeface="Wingdings" pitchFamily="2" charset="2"/>
              <a:buChar char="Ø"/>
            </a:pPr>
            <a:r>
              <a:rPr lang="en-US" altLang="zh-CN" dirty="0" smtClean="0"/>
              <a:t> </a:t>
            </a:r>
            <a:r>
              <a:rPr lang="en-US" altLang="zh-CN" b="1" dirty="0" smtClean="0">
                <a:solidFill>
                  <a:srgbClr val="7030A0"/>
                </a:solidFill>
              </a:rPr>
              <a:t>CEPC</a:t>
            </a:r>
            <a:r>
              <a:rPr lang="zh-CN" altLang="zh-CN" b="1" dirty="0" smtClean="0">
                <a:solidFill>
                  <a:srgbClr val="7030A0"/>
                </a:solidFill>
              </a:rPr>
              <a:t>团队</a:t>
            </a:r>
            <a:r>
              <a:rPr lang="zh-CN" altLang="en-US" b="1" dirty="0" smtClean="0">
                <a:solidFill>
                  <a:srgbClr val="7030A0"/>
                </a:solidFill>
              </a:rPr>
              <a:t>开展</a:t>
            </a:r>
            <a:r>
              <a:rPr lang="zh-CN" altLang="zh-CN" b="1" dirty="0" smtClean="0">
                <a:solidFill>
                  <a:srgbClr val="7030A0"/>
                </a:solidFill>
              </a:rPr>
              <a:t>设计</a:t>
            </a:r>
            <a:r>
              <a:rPr lang="zh-CN" altLang="en-US" b="1" dirty="0" smtClean="0">
                <a:solidFill>
                  <a:srgbClr val="7030A0"/>
                </a:solidFill>
              </a:rPr>
              <a:t>（</a:t>
            </a:r>
            <a:r>
              <a:rPr lang="en-US" altLang="zh-CN" b="1" dirty="0" smtClean="0">
                <a:solidFill>
                  <a:srgbClr val="7030A0"/>
                </a:solidFill>
              </a:rPr>
              <a:t>2018</a:t>
            </a:r>
            <a:r>
              <a:rPr lang="zh-CN" altLang="en-US" b="1" dirty="0" smtClean="0">
                <a:solidFill>
                  <a:srgbClr val="7030A0"/>
                </a:solidFill>
              </a:rPr>
              <a:t>完成）</a:t>
            </a:r>
            <a:r>
              <a:rPr lang="zh-CN" altLang="zh-CN" b="1" dirty="0" smtClean="0">
                <a:solidFill>
                  <a:srgbClr val="7030A0"/>
                </a:solidFill>
              </a:rPr>
              <a:t>、关键技术预研究、国际科学技术合作、以及</a:t>
            </a:r>
            <a:endParaRPr lang="en-US" altLang="zh-CN" b="1" dirty="0" smtClean="0">
              <a:solidFill>
                <a:srgbClr val="7030A0"/>
              </a:solidFill>
            </a:endParaRPr>
          </a:p>
          <a:p>
            <a:r>
              <a:rPr lang="zh-CN" altLang="zh-CN" b="1" dirty="0" smtClean="0">
                <a:solidFill>
                  <a:srgbClr val="7030A0"/>
                </a:solidFill>
              </a:rPr>
              <a:t>联合了</a:t>
            </a:r>
            <a:r>
              <a:rPr lang="en-US" altLang="zh-CN" b="1" dirty="0" smtClean="0">
                <a:solidFill>
                  <a:srgbClr val="7030A0"/>
                </a:solidFill>
              </a:rPr>
              <a:t>50</a:t>
            </a:r>
            <a:r>
              <a:rPr lang="zh-CN" altLang="zh-CN" b="1" dirty="0" smtClean="0">
                <a:solidFill>
                  <a:srgbClr val="7030A0"/>
                </a:solidFill>
              </a:rPr>
              <a:t>多家公司成立了产业联盟，推动预研成果在我国的产业化，为建设</a:t>
            </a:r>
            <a:r>
              <a:rPr lang="en-US" altLang="zh-CN" b="1" dirty="0" smtClean="0">
                <a:solidFill>
                  <a:srgbClr val="7030A0"/>
                </a:solidFill>
              </a:rPr>
              <a:t>CEPC</a:t>
            </a:r>
            <a:r>
              <a:rPr lang="zh-CN" altLang="zh-CN" b="1" dirty="0" smtClean="0">
                <a:solidFill>
                  <a:srgbClr val="7030A0"/>
                </a:solidFill>
              </a:rPr>
              <a:t>做</a:t>
            </a:r>
            <a:endParaRPr lang="en-US" altLang="zh-CN" b="1" dirty="0" smtClean="0">
              <a:solidFill>
                <a:srgbClr val="7030A0"/>
              </a:solidFill>
            </a:endParaRPr>
          </a:p>
          <a:p>
            <a:r>
              <a:rPr lang="zh-CN" altLang="zh-CN" b="1" dirty="0" smtClean="0">
                <a:solidFill>
                  <a:srgbClr val="7030A0"/>
                </a:solidFill>
              </a:rPr>
              <a:t>工程准备。</a:t>
            </a:r>
            <a:endParaRPr lang="en-US" altLang="zh-CN" b="1" dirty="0" smtClean="0">
              <a:solidFill>
                <a:srgbClr val="7030A0"/>
              </a:solidFill>
            </a:endParaRPr>
          </a:p>
          <a:p>
            <a:endParaRPr lang="en-US" altLang="zh-CN" b="1" dirty="0" smtClean="0">
              <a:solidFill>
                <a:srgbClr val="7030A0"/>
              </a:solidFill>
            </a:endParaRPr>
          </a:p>
          <a:p>
            <a:pPr>
              <a:buFont typeface="Wingdings" pitchFamily="2" charset="2"/>
              <a:buChar char="Ø"/>
            </a:pPr>
            <a:r>
              <a:rPr lang="en-US" altLang="zh-CN" b="1" dirty="0" smtClean="0">
                <a:solidFill>
                  <a:srgbClr val="7030A0"/>
                </a:solidFill>
              </a:rPr>
              <a:t> </a:t>
            </a:r>
            <a:r>
              <a:rPr lang="zh-CN" altLang="zh-CN" b="1" dirty="0" smtClean="0">
                <a:solidFill>
                  <a:srgbClr val="7030A0"/>
                </a:solidFill>
              </a:rPr>
              <a:t>在多省市进行了实地选址勘探工作，获得了当地政府的欢迎和支持，获得了</a:t>
            </a:r>
            <a:endParaRPr lang="en-US" altLang="zh-CN" b="1" dirty="0" smtClean="0">
              <a:solidFill>
                <a:srgbClr val="7030A0"/>
              </a:solidFill>
            </a:endParaRPr>
          </a:p>
          <a:p>
            <a:r>
              <a:rPr lang="zh-CN" altLang="zh-CN" b="1" dirty="0" smtClean="0">
                <a:solidFill>
                  <a:srgbClr val="7030A0"/>
                </a:solidFill>
              </a:rPr>
              <a:t>选址地的实际勘探一手资料。</a:t>
            </a:r>
            <a:r>
              <a:rPr lang="zh-CN" altLang="en-US" b="1" dirty="0" smtClean="0">
                <a:solidFill>
                  <a:srgbClr val="C00000"/>
                </a:solidFill>
              </a:rPr>
              <a:t>团队对雄安地区展开了调研， 提出方案。（肖总报告）</a:t>
            </a:r>
            <a:endParaRPr lang="en-US" altLang="zh-CN" b="1" dirty="0" smtClean="0">
              <a:solidFill>
                <a:srgbClr val="C00000"/>
              </a:solidFill>
            </a:endParaRPr>
          </a:p>
          <a:p>
            <a:endParaRPr lang="en-US" altLang="zh-CN" b="1" dirty="0" smtClean="0">
              <a:solidFill>
                <a:srgbClr val="7030A0"/>
              </a:solidFill>
            </a:endParaRPr>
          </a:p>
          <a:p>
            <a:pPr>
              <a:buFont typeface="Wingdings" pitchFamily="2" charset="2"/>
              <a:buChar char="Ø"/>
            </a:pPr>
            <a:r>
              <a:rPr lang="en-US" altLang="zh-CN" b="1" dirty="0" smtClean="0">
                <a:solidFill>
                  <a:srgbClr val="7030A0"/>
                </a:solidFill>
              </a:rPr>
              <a:t> CEPC</a:t>
            </a:r>
            <a:r>
              <a:rPr lang="zh-CN" altLang="en-US" b="1" dirty="0" smtClean="0">
                <a:solidFill>
                  <a:srgbClr val="7030A0"/>
                </a:solidFill>
              </a:rPr>
              <a:t>规划和发展顺应国家大科学战略布局。</a:t>
            </a:r>
            <a:endParaRPr lang="en-US" altLang="zh-CN" b="1" dirty="0" smtClean="0">
              <a:solidFill>
                <a:srgbClr val="7030A0"/>
              </a:solidFill>
            </a:endParaRPr>
          </a:p>
          <a:p>
            <a:endParaRPr lang="en-US" altLang="zh-CN" dirty="0" smtClean="0"/>
          </a:p>
          <a:p>
            <a:endParaRPr lang="zh-CN" altLang="en-US" dirty="0"/>
          </a:p>
        </p:txBody>
      </p:sp>
      <p:sp>
        <p:nvSpPr>
          <p:cNvPr id="7" name="TextBox 6"/>
          <p:cNvSpPr txBox="1"/>
          <p:nvPr/>
        </p:nvSpPr>
        <p:spPr>
          <a:xfrm>
            <a:off x="1371600" y="5715000"/>
            <a:ext cx="6341801" cy="523220"/>
          </a:xfrm>
          <a:prstGeom prst="rect">
            <a:avLst/>
          </a:prstGeom>
          <a:solidFill>
            <a:schemeClr val="bg1">
              <a:lumMod val="95000"/>
            </a:schemeClr>
          </a:solidFill>
        </p:spPr>
        <p:txBody>
          <a:bodyPr wrap="none" rtlCol="0">
            <a:spAutoFit/>
          </a:bodyPr>
          <a:lstStyle/>
          <a:p>
            <a:r>
              <a:rPr lang="zh-CN" altLang="en-US" sz="2800" b="1" dirty="0" smtClean="0">
                <a:solidFill>
                  <a:srgbClr val="C00000"/>
                </a:solidFill>
              </a:rPr>
              <a:t>感谢大家对</a:t>
            </a:r>
            <a:r>
              <a:rPr lang="en-US" altLang="zh-CN" sz="2800" b="1" dirty="0" smtClean="0">
                <a:solidFill>
                  <a:srgbClr val="C00000"/>
                </a:solidFill>
              </a:rPr>
              <a:t>CEPC</a:t>
            </a:r>
            <a:r>
              <a:rPr lang="zh-CN" altLang="en-US" sz="2800" b="1" dirty="0" smtClean="0">
                <a:solidFill>
                  <a:srgbClr val="C00000"/>
                </a:solidFill>
              </a:rPr>
              <a:t>的投入、关心和指导。</a:t>
            </a:r>
            <a:endParaRPr lang="zh-CN" altLang="en-US" sz="2800" b="1" dirty="0">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smtClean="0"/>
              <a:t>2018.7.12</a:t>
            </a:r>
            <a:endParaRPr lang="en-US" dirty="0"/>
          </a:p>
        </p:txBody>
      </p:sp>
      <p:sp>
        <p:nvSpPr>
          <p:cNvPr id="3" name="TextBox 2"/>
          <p:cNvSpPr txBox="1"/>
          <p:nvPr/>
        </p:nvSpPr>
        <p:spPr>
          <a:xfrm>
            <a:off x="3429000" y="3124200"/>
            <a:ext cx="2791918" cy="646331"/>
          </a:xfrm>
          <a:prstGeom prst="rect">
            <a:avLst/>
          </a:prstGeom>
          <a:noFill/>
        </p:spPr>
        <p:txBody>
          <a:bodyPr wrap="none" rtlCol="0">
            <a:spAutoFit/>
          </a:bodyPr>
          <a:lstStyle/>
          <a:p>
            <a:r>
              <a:rPr lang="en-US" altLang="zh-CN" sz="3600" b="1" dirty="0" smtClean="0">
                <a:solidFill>
                  <a:srgbClr val="00B050"/>
                </a:solidFill>
              </a:rPr>
              <a:t>Backup Slides</a:t>
            </a:r>
            <a:endParaRPr lang="zh-CN" altLang="en-US" sz="3600" b="1" dirty="0">
              <a:solidFill>
                <a:srgbClr val="00B050"/>
              </a:solidFill>
            </a:endParaRPr>
          </a:p>
        </p:txBody>
      </p:sp>
      <p:sp>
        <p:nvSpPr>
          <p:cNvPr id="4" name="灯片编号占位符 3"/>
          <p:cNvSpPr>
            <a:spLocks noGrp="1"/>
          </p:cNvSpPr>
          <p:nvPr>
            <p:ph type="sldNum" sz="quarter" idx="12"/>
          </p:nvPr>
        </p:nvSpPr>
        <p:spPr/>
        <p:txBody>
          <a:bodyPr/>
          <a:lstStyle/>
          <a:p>
            <a:fld id="{0A5276BE-B8C4-4399-BEE9-C19C59FEDAF5}"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88640"/>
            <a:ext cx="8229600" cy="755975"/>
          </a:xfrm>
        </p:spPr>
        <p:txBody>
          <a:bodyPr>
            <a:noAutofit/>
          </a:bodyPr>
          <a:lstStyle/>
          <a:p>
            <a:r>
              <a:rPr lang="zh-CN" altLang="en-US" sz="3600" b="1" dirty="0">
                <a:solidFill>
                  <a:srgbClr val="0000CC"/>
                </a:solidFill>
                <a:latin typeface="宋体" panose="02010600030101010101" pitchFamily="2" charset="-122"/>
                <a:ea typeface="宋体" panose="02010600030101010101" pitchFamily="2" charset="-122"/>
              </a:rPr>
              <a:t>粒子</a:t>
            </a:r>
            <a:r>
              <a:rPr lang="zh-CN" altLang="en-US" sz="3600" b="1" dirty="0" smtClean="0">
                <a:solidFill>
                  <a:srgbClr val="0000CC"/>
                </a:solidFill>
                <a:latin typeface="宋体" panose="02010600030101010101" pitchFamily="2" charset="-122"/>
                <a:ea typeface="宋体" panose="02010600030101010101" pitchFamily="2" charset="-122"/>
              </a:rPr>
              <a:t>物理研究的当前目标及我国现状</a:t>
            </a:r>
            <a:endParaRPr lang="zh-CN" altLang="en-US" sz="3600" b="1" dirty="0">
              <a:solidFill>
                <a:srgbClr val="0000CC"/>
              </a:solidFill>
              <a:latin typeface="宋体" panose="02010600030101010101" pitchFamily="2" charset="-122"/>
              <a:ea typeface="宋体" panose="02010600030101010101" pitchFamily="2" charset="-122"/>
            </a:endParaRPr>
          </a:p>
        </p:txBody>
      </p:sp>
      <p:grpSp>
        <p:nvGrpSpPr>
          <p:cNvPr id="4" name="组合 3"/>
          <p:cNvGrpSpPr/>
          <p:nvPr/>
        </p:nvGrpSpPr>
        <p:grpSpPr>
          <a:xfrm>
            <a:off x="0" y="1052736"/>
            <a:ext cx="9201009" cy="5985328"/>
            <a:chOff x="0" y="1052736"/>
            <a:chExt cx="9201009" cy="5985328"/>
          </a:xfrm>
        </p:grpSpPr>
        <p:grpSp>
          <p:nvGrpSpPr>
            <p:cNvPr id="5" name="Group 31"/>
            <p:cNvGrpSpPr>
              <a:grpSpLocks/>
            </p:cNvGrpSpPr>
            <p:nvPr/>
          </p:nvGrpSpPr>
          <p:grpSpPr bwMode="auto">
            <a:xfrm rot="16800000">
              <a:off x="59408" y="5163227"/>
              <a:ext cx="1973263" cy="1776412"/>
              <a:chOff x="474" y="338"/>
              <a:chExt cx="1243" cy="1119"/>
            </a:xfrm>
          </p:grpSpPr>
          <p:sp>
            <p:nvSpPr>
              <p:cNvPr id="41" name="Freeform 32"/>
              <p:cNvSpPr>
                <a:spLocks/>
              </p:cNvSpPr>
              <p:nvPr/>
            </p:nvSpPr>
            <p:spPr bwMode="auto">
              <a:xfrm rot="18921570">
                <a:off x="878" y="338"/>
                <a:ext cx="839" cy="720"/>
              </a:xfrm>
              <a:custGeom>
                <a:avLst/>
                <a:gdLst/>
                <a:ahLst/>
                <a:cxnLst>
                  <a:cxn ang="0">
                    <a:pos x="923" y="56"/>
                  </a:cxn>
                  <a:cxn ang="0">
                    <a:pos x="992" y="169"/>
                  </a:cxn>
                  <a:cxn ang="0">
                    <a:pos x="1070" y="284"/>
                  </a:cxn>
                  <a:cxn ang="0">
                    <a:pos x="1158" y="401"/>
                  </a:cxn>
                  <a:cxn ang="0">
                    <a:pos x="1255" y="520"/>
                  </a:cxn>
                  <a:cxn ang="0">
                    <a:pos x="1359" y="638"/>
                  </a:cxn>
                  <a:cxn ang="0">
                    <a:pos x="1471" y="756"/>
                  </a:cxn>
                  <a:cxn ang="0">
                    <a:pos x="1588" y="873"/>
                  </a:cxn>
                  <a:cxn ang="0">
                    <a:pos x="1712" y="988"/>
                  </a:cxn>
                  <a:cxn ang="0">
                    <a:pos x="1841" y="1101"/>
                  </a:cxn>
                  <a:cxn ang="0">
                    <a:pos x="1974" y="1211"/>
                  </a:cxn>
                  <a:cxn ang="0">
                    <a:pos x="2110" y="1317"/>
                  </a:cxn>
                  <a:cxn ang="0">
                    <a:pos x="2250" y="1419"/>
                  </a:cxn>
                  <a:cxn ang="0">
                    <a:pos x="2391" y="1516"/>
                  </a:cxn>
                  <a:cxn ang="0">
                    <a:pos x="2534" y="1608"/>
                  </a:cxn>
                  <a:cxn ang="0">
                    <a:pos x="2678" y="1693"/>
                  </a:cxn>
                  <a:cxn ang="0">
                    <a:pos x="838" y="1733"/>
                  </a:cxn>
                  <a:cxn ang="0">
                    <a:pos x="771" y="1640"/>
                  </a:cxn>
                  <a:cxn ang="0">
                    <a:pos x="705" y="1542"/>
                  </a:cxn>
                  <a:cxn ang="0">
                    <a:pos x="640" y="1441"/>
                  </a:cxn>
                  <a:cxn ang="0">
                    <a:pos x="576" y="1336"/>
                  </a:cxn>
                  <a:cxn ang="0">
                    <a:pos x="514" y="1227"/>
                  </a:cxn>
                  <a:cxn ang="0">
                    <a:pos x="453" y="1117"/>
                  </a:cxn>
                  <a:cxn ang="0">
                    <a:pos x="421" y="1004"/>
                  </a:cxn>
                  <a:cxn ang="0">
                    <a:pos x="355" y="890"/>
                  </a:cxn>
                  <a:cxn ang="0">
                    <a:pos x="301" y="779"/>
                  </a:cxn>
                  <a:cxn ang="0">
                    <a:pos x="254" y="661"/>
                  </a:cxn>
                  <a:cxn ang="0">
                    <a:pos x="205" y="551"/>
                  </a:cxn>
                  <a:cxn ang="0">
                    <a:pos x="163" y="437"/>
                  </a:cxn>
                  <a:cxn ang="0">
                    <a:pos x="116" y="320"/>
                  </a:cxn>
                  <a:cxn ang="0">
                    <a:pos x="76" y="211"/>
                  </a:cxn>
                  <a:cxn ang="0">
                    <a:pos x="40" y="106"/>
                  </a:cxn>
                  <a:cxn ang="0">
                    <a:pos x="0" y="0"/>
                  </a:cxn>
                </a:cxnLst>
                <a:rect l="0" t="0" r="r" b="b"/>
                <a:pathLst>
                  <a:path w="2750" h="1733">
                    <a:moveTo>
                      <a:pt x="892" y="0"/>
                    </a:moveTo>
                    <a:lnTo>
                      <a:pt x="923" y="56"/>
                    </a:lnTo>
                    <a:lnTo>
                      <a:pt x="956" y="112"/>
                    </a:lnTo>
                    <a:lnTo>
                      <a:pt x="992" y="169"/>
                    </a:lnTo>
                    <a:lnTo>
                      <a:pt x="1030" y="226"/>
                    </a:lnTo>
                    <a:lnTo>
                      <a:pt x="1070" y="284"/>
                    </a:lnTo>
                    <a:lnTo>
                      <a:pt x="1113" y="343"/>
                    </a:lnTo>
                    <a:lnTo>
                      <a:pt x="1158" y="401"/>
                    </a:lnTo>
                    <a:lnTo>
                      <a:pt x="1206" y="461"/>
                    </a:lnTo>
                    <a:lnTo>
                      <a:pt x="1255" y="520"/>
                    </a:lnTo>
                    <a:lnTo>
                      <a:pt x="1306" y="579"/>
                    </a:lnTo>
                    <a:lnTo>
                      <a:pt x="1359" y="638"/>
                    </a:lnTo>
                    <a:lnTo>
                      <a:pt x="1414" y="697"/>
                    </a:lnTo>
                    <a:lnTo>
                      <a:pt x="1471" y="756"/>
                    </a:lnTo>
                    <a:lnTo>
                      <a:pt x="1529" y="815"/>
                    </a:lnTo>
                    <a:lnTo>
                      <a:pt x="1588" y="873"/>
                    </a:lnTo>
                    <a:lnTo>
                      <a:pt x="1650" y="931"/>
                    </a:lnTo>
                    <a:lnTo>
                      <a:pt x="1712" y="988"/>
                    </a:lnTo>
                    <a:lnTo>
                      <a:pt x="1776" y="1045"/>
                    </a:lnTo>
                    <a:lnTo>
                      <a:pt x="1841" y="1101"/>
                    </a:lnTo>
                    <a:lnTo>
                      <a:pt x="1907" y="1157"/>
                    </a:lnTo>
                    <a:lnTo>
                      <a:pt x="1974" y="1211"/>
                    </a:lnTo>
                    <a:lnTo>
                      <a:pt x="2041" y="1265"/>
                    </a:lnTo>
                    <a:lnTo>
                      <a:pt x="2110" y="1317"/>
                    </a:lnTo>
                    <a:lnTo>
                      <a:pt x="2180" y="1369"/>
                    </a:lnTo>
                    <a:lnTo>
                      <a:pt x="2250" y="1419"/>
                    </a:lnTo>
                    <a:lnTo>
                      <a:pt x="2320" y="1469"/>
                    </a:lnTo>
                    <a:lnTo>
                      <a:pt x="2391" y="1516"/>
                    </a:lnTo>
                    <a:lnTo>
                      <a:pt x="2462" y="1563"/>
                    </a:lnTo>
                    <a:lnTo>
                      <a:pt x="2534" y="1608"/>
                    </a:lnTo>
                    <a:lnTo>
                      <a:pt x="2606" y="1651"/>
                    </a:lnTo>
                    <a:lnTo>
                      <a:pt x="2678" y="1693"/>
                    </a:lnTo>
                    <a:lnTo>
                      <a:pt x="2750" y="1733"/>
                    </a:lnTo>
                    <a:lnTo>
                      <a:pt x="838" y="1733"/>
                    </a:lnTo>
                    <a:lnTo>
                      <a:pt x="805" y="1687"/>
                    </a:lnTo>
                    <a:lnTo>
                      <a:pt x="771" y="1640"/>
                    </a:lnTo>
                    <a:lnTo>
                      <a:pt x="738" y="1592"/>
                    </a:lnTo>
                    <a:lnTo>
                      <a:pt x="705" y="1542"/>
                    </a:lnTo>
                    <a:lnTo>
                      <a:pt x="672" y="1492"/>
                    </a:lnTo>
                    <a:lnTo>
                      <a:pt x="640" y="1441"/>
                    </a:lnTo>
                    <a:lnTo>
                      <a:pt x="608" y="1389"/>
                    </a:lnTo>
                    <a:lnTo>
                      <a:pt x="576" y="1336"/>
                    </a:lnTo>
                    <a:lnTo>
                      <a:pt x="545" y="1282"/>
                    </a:lnTo>
                    <a:lnTo>
                      <a:pt x="514" y="1227"/>
                    </a:lnTo>
                    <a:lnTo>
                      <a:pt x="483" y="1172"/>
                    </a:lnTo>
                    <a:lnTo>
                      <a:pt x="453" y="1117"/>
                    </a:lnTo>
                    <a:lnTo>
                      <a:pt x="427" y="1057"/>
                    </a:lnTo>
                    <a:lnTo>
                      <a:pt x="421" y="1004"/>
                    </a:lnTo>
                    <a:lnTo>
                      <a:pt x="386" y="947"/>
                    </a:lnTo>
                    <a:lnTo>
                      <a:pt x="355" y="890"/>
                    </a:lnTo>
                    <a:lnTo>
                      <a:pt x="329" y="832"/>
                    </a:lnTo>
                    <a:lnTo>
                      <a:pt x="301" y="779"/>
                    </a:lnTo>
                    <a:lnTo>
                      <a:pt x="277" y="719"/>
                    </a:lnTo>
                    <a:lnTo>
                      <a:pt x="254" y="661"/>
                    </a:lnTo>
                    <a:lnTo>
                      <a:pt x="227" y="607"/>
                    </a:lnTo>
                    <a:lnTo>
                      <a:pt x="205" y="551"/>
                    </a:lnTo>
                    <a:lnTo>
                      <a:pt x="182" y="491"/>
                    </a:lnTo>
                    <a:lnTo>
                      <a:pt x="163" y="437"/>
                    </a:lnTo>
                    <a:lnTo>
                      <a:pt x="140" y="380"/>
                    </a:lnTo>
                    <a:lnTo>
                      <a:pt x="116" y="320"/>
                    </a:lnTo>
                    <a:lnTo>
                      <a:pt x="94" y="268"/>
                    </a:lnTo>
                    <a:lnTo>
                      <a:pt x="76" y="211"/>
                    </a:lnTo>
                    <a:lnTo>
                      <a:pt x="55" y="158"/>
                    </a:lnTo>
                    <a:lnTo>
                      <a:pt x="40" y="106"/>
                    </a:lnTo>
                    <a:lnTo>
                      <a:pt x="25" y="50"/>
                    </a:lnTo>
                    <a:lnTo>
                      <a:pt x="0" y="0"/>
                    </a:lnTo>
                    <a:lnTo>
                      <a:pt x="892" y="0"/>
                    </a:lnTo>
                    <a:close/>
                  </a:path>
                </a:pathLst>
              </a:custGeom>
              <a:gradFill rotWithShape="1">
                <a:gsLst>
                  <a:gs pos="0">
                    <a:srgbClr val="66FFFF"/>
                  </a:gs>
                  <a:gs pos="100000">
                    <a:srgbClr val="66FFFF">
                      <a:gamma/>
                      <a:tint val="0"/>
                      <a:invGamma/>
                    </a:srgbClr>
                  </a:gs>
                </a:gsLst>
                <a:lin ang="5400000" scaled="1"/>
              </a:gra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sp>
            <p:nvSpPr>
              <p:cNvPr id="42" name="Freeform 33"/>
              <p:cNvSpPr>
                <a:spLocks/>
              </p:cNvSpPr>
              <p:nvPr/>
            </p:nvSpPr>
            <p:spPr bwMode="auto">
              <a:xfrm rot="18921570">
                <a:off x="499" y="403"/>
                <a:ext cx="493" cy="278"/>
              </a:xfrm>
              <a:custGeom>
                <a:avLst/>
                <a:gdLst/>
                <a:ahLst/>
                <a:cxnLst>
                  <a:cxn ang="0">
                    <a:pos x="0" y="2485"/>
                  </a:cxn>
                  <a:cxn ang="0">
                    <a:pos x="6472" y="2485"/>
                  </a:cxn>
                  <a:cxn ang="0">
                    <a:pos x="3236" y="0"/>
                  </a:cxn>
                  <a:cxn ang="0">
                    <a:pos x="0" y="2485"/>
                  </a:cxn>
                </a:cxnLst>
                <a:rect l="0" t="0" r="r" b="b"/>
                <a:pathLst>
                  <a:path w="6472" h="2485">
                    <a:moveTo>
                      <a:pt x="0" y="2485"/>
                    </a:moveTo>
                    <a:lnTo>
                      <a:pt x="6472" y="2485"/>
                    </a:lnTo>
                    <a:lnTo>
                      <a:pt x="3236" y="0"/>
                    </a:lnTo>
                    <a:lnTo>
                      <a:pt x="0" y="2485"/>
                    </a:lnTo>
                    <a:close/>
                  </a:path>
                </a:pathLst>
              </a:custGeom>
              <a:solidFill>
                <a:srgbClr val="66FFFF"/>
              </a:soli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sp>
            <p:nvSpPr>
              <p:cNvPr id="43" name="Freeform 34"/>
              <p:cNvSpPr>
                <a:spLocks/>
              </p:cNvSpPr>
              <p:nvPr/>
            </p:nvSpPr>
            <p:spPr bwMode="auto">
              <a:xfrm rot="18921570">
                <a:off x="474" y="737"/>
                <a:ext cx="839" cy="720"/>
              </a:xfrm>
              <a:custGeom>
                <a:avLst/>
                <a:gdLst/>
                <a:ahLst/>
                <a:cxnLst>
                  <a:cxn ang="0">
                    <a:pos x="7309" y="222"/>
                  </a:cxn>
                  <a:cxn ang="0">
                    <a:pos x="7034" y="675"/>
                  </a:cxn>
                  <a:cxn ang="0">
                    <a:pos x="6720" y="1137"/>
                  </a:cxn>
                  <a:cxn ang="0">
                    <a:pos x="6367" y="1605"/>
                  </a:cxn>
                  <a:cxn ang="0">
                    <a:pos x="5981" y="2078"/>
                  </a:cxn>
                  <a:cxn ang="0">
                    <a:pos x="5564" y="2551"/>
                  </a:cxn>
                  <a:cxn ang="0">
                    <a:pos x="5118" y="3023"/>
                  </a:cxn>
                  <a:cxn ang="0">
                    <a:pos x="4647" y="3491"/>
                  </a:cxn>
                  <a:cxn ang="0">
                    <a:pos x="4152" y="3953"/>
                  </a:cxn>
                  <a:cxn ang="0">
                    <a:pos x="3638" y="4405"/>
                  </a:cxn>
                  <a:cxn ang="0">
                    <a:pos x="3106" y="4844"/>
                  </a:cxn>
                  <a:cxn ang="0">
                    <a:pos x="2560" y="5269"/>
                  </a:cxn>
                  <a:cxn ang="0">
                    <a:pos x="2002" y="5677"/>
                  </a:cxn>
                  <a:cxn ang="0">
                    <a:pos x="1437" y="6065"/>
                  </a:cxn>
                  <a:cxn ang="0">
                    <a:pos x="864" y="6431"/>
                  </a:cxn>
                  <a:cxn ang="0">
                    <a:pos x="288" y="6771"/>
                  </a:cxn>
                  <a:cxn ang="0">
                    <a:pos x="7647" y="6931"/>
                  </a:cxn>
                  <a:cxn ang="0">
                    <a:pos x="7915" y="6560"/>
                  </a:cxn>
                  <a:cxn ang="0">
                    <a:pos x="8180" y="6169"/>
                  </a:cxn>
                  <a:cxn ang="0">
                    <a:pos x="8442" y="5762"/>
                  </a:cxn>
                  <a:cxn ang="0">
                    <a:pos x="8696" y="5342"/>
                  </a:cxn>
                  <a:cxn ang="0">
                    <a:pos x="8946" y="4909"/>
                  </a:cxn>
                  <a:cxn ang="0">
                    <a:pos x="9188" y="4468"/>
                  </a:cxn>
                  <a:cxn ang="0">
                    <a:pos x="9422" y="4019"/>
                  </a:cxn>
                  <a:cxn ang="0">
                    <a:pos x="9647" y="3563"/>
                  </a:cxn>
                  <a:cxn ang="0">
                    <a:pos x="9862" y="3106"/>
                  </a:cxn>
                  <a:cxn ang="0">
                    <a:pos x="10066" y="2647"/>
                  </a:cxn>
                  <a:cxn ang="0">
                    <a:pos x="10257" y="2190"/>
                  </a:cxn>
                  <a:cxn ang="0">
                    <a:pos x="10436" y="1735"/>
                  </a:cxn>
                  <a:cxn ang="0">
                    <a:pos x="10601" y="1287"/>
                  </a:cxn>
                  <a:cxn ang="0">
                    <a:pos x="10750" y="847"/>
                  </a:cxn>
                  <a:cxn ang="0">
                    <a:pos x="10884" y="417"/>
                  </a:cxn>
                  <a:cxn ang="0">
                    <a:pos x="11000" y="0"/>
                  </a:cxn>
                </a:cxnLst>
                <a:rect l="0" t="0" r="r" b="b"/>
                <a:pathLst>
                  <a:path w="11000" h="6931">
                    <a:moveTo>
                      <a:pt x="7432" y="0"/>
                    </a:moveTo>
                    <a:lnTo>
                      <a:pt x="7309" y="222"/>
                    </a:lnTo>
                    <a:lnTo>
                      <a:pt x="7177" y="447"/>
                    </a:lnTo>
                    <a:lnTo>
                      <a:pt x="7034" y="675"/>
                    </a:lnTo>
                    <a:lnTo>
                      <a:pt x="6882" y="905"/>
                    </a:lnTo>
                    <a:lnTo>
                      <a:pt x="6720" y="1137"/>
                    </a:lnTo>
                    <a:lnTo>
                      <a:pt x="6548" y="1370"/>
                    </a:lnTo>
                    <a:lnTo>
                      <a:pt x="6367" y="1605"/>
                    </a:lnTo>
                    <a:lnTo>
                      <a:pt x="6178" y="1842"/>
                    </a:lnTo>
                    <a:lnTo>
                      <a:pt x="5981" y="2078"/>
                    </a:lnTo>
                    <a:lnTo>
                      <a:pt x="5776" y="2315"/>
                    </a:lnTo>
                    <a:lnTo>
                      <a:pt x="5564" y="2551"/>
                    </a:lnTo>
                    <a:lnTo>
                      <a:pt x="5344" y="2788"/>
                    </a:lnTo>
                    <a:lnTo>
                      <a:pt x="5118" y="3023"/>
                    </a:lnTo>
                    <a:lnTo>
                      <a:pt x="4886" y="3258"/>
                    </a:lnTo>
                    <a:lnTo>
                      <a:pt x="4647" y="3491"/>
                    </a:lnTo>
                    <a:lnTo>
                      <a:pt x="4402" y="3722"/>
                    </a:lnTo>
                    <a:lnTo>
                      <a:pt x="4152" y="3953"/>
                    </a:lnTo>
                    <a:lnTo>
                      <a:pt x="3897" y="4180"/>
                    </a:lnTo>
                    <a:lnTo>
                      <a:pt x="3638" y="4405"/>
                    </a:lnTo>
                    <a:lnTo>
                      <a:pt x="3374" y="4626"/>
                    </a:lnTo>
                    <a:lnTo>
                      <a:pt x="3106" y="4844"/>
                    </a:lnTo>
                    <a:lnTo>
                      <a:pt x="2835" y="5058"/>
                    </a:lnTo>
                    <a:lnTo>
                      <a:pt x="2560" y="5269"/>
                    </a:lnTo>
                    <a:lnTo>
                      <a:pt x="2282" y="5475"/>
                    </a:lnTo>
                    <a:lnTo>
                      <a:pt x="2002" y="5677"/>
                    </a:lnTo>
                    <a:lnTo>
                      <a:pt x="1720" y="5874"/>
                    </a:lnTo>
                    <a:lnTo>
                      <a:pt x="1437" y="6065"/>
                    </a:lnTo>
                    <a:lnTo>
                      <a:pt x="1151" y="6251"/>
                    </a:lnTo>
                    <a:lnTo>
                      <a:pt x="864" y="6431"/>
                    </a:lnTo>
                    <a:lnTo>
                      <a:pt x="576" y="6604"/>
                    </a:lnTo>
                    <a:lnTo>
                      <a:pt x="288" y="6771"/>
                    </a:lnTo>
                    <a:lnTo>
                      <a:pt x="0" y="6931"/>
                    </a:lnTo>
                    <a:lnTo>
                      <a:pt x="7647" y="6931"/>
                    </a:lnTo>
                    <a:lnTo>
                      <a:pt x="7782" y="6748"/>
                    </a:lnTo>
                    <a:lnTo>
                      <a:pt x="7915" y="6560"/>
                    </a:lnTo>
                    <a:lnTo>
                      <a:pt x="8049" y="6366"/>
                    </a:lnTo>
                    <a:lnTo>
                      <a:pt x="8180" y="6169"/>
                    </a:lnTo>
                    <a:lnTo>
                      <a:pt x="8312" y="5968"/>
                    </a:lnTo>
                    <a:lnTo>
                      <a:pt x="8442" y="5762"/>
                    </a:lnTo>
                    <a:lnTo>
                      <a:pt x="8570" y="5554"/>
                    </a:lnTo>
                    <a:lnTo>
                      <a:pt x="8696" y="5342"/>
                    </a:lnTo>
                    <a:lnTo>
                      <a:pt x="8822" y="5127"/>
                    </a:lnTo>
                    <a:lnTo>
                      <a:pt x="8946" y="4909"/>
                    </a:lnTo>
                    <a:lnTo>
                      <a:pt x="9069" y="4689"/>
                    </a:lnTo>
                    <a:lnTo>
                      <a:pt x="9188" y="4468"/>
                    </a:lnTo>
                    <a:lnTo>
                      <a:pt x="9307" y="4243"/>
                    </a:lnTo>
                    <a:lnTo>
                      <a:pt x="9422" y="4019"/>
                    </a:lnTo>
                    <a:lnTo>
                      <a:pt x="9536" y="3792"/>
                    </a:lnTo>
                    <a:lnTo>
                      <a:pt x="9647" y="3563"/>
                    </a:lnTo>
                    <a:lnTo>
                      <a:pt x="9756" y="3335"/>
                    </a:lnTo>
                    <a:lnTo>
                      <a:pt x="9862" y="3106"/>
                    </a:lnTo>
                    <a:lnTo>
                      <a:pt x="9966" y="2876"/>
                    </a:lnTo>
                    <a:lnTo>
                      <a:pt x="10066" y="2647"/>
                    </a:lnTo>
                    <a:lnTo>
                      <a:pt x="10163" y="2418"/>
                    </a:lnTo>
                    <a:lnTo>
                      <a:pt x="10257" y="2190"/>
                    </a:lnTo>
                    <a:lnTo>
                      <a:pt x="10348" y="1963"/>
                    </a:lnTo>
                    <a:lnTo>
                      <a:pt x="10436" y="1735"/>
                    </a:lnTo>
                    <a:lnTo>
                      <a:pt x="10520" y="1511"/>
                    </a:lnTo>
                    <a:lnTo>
                      <a:pt x="10601" y="1287"/>
                    </a:lnTo>
                    <a:lnTo>
                      <a:pt x="10677" y="1066"/>
                    </a:lnTo>
                    <a:lnTo>
                      <a:pt x="10750" y="847"/>
                    </a:lnTo>
                    <a:lnTo>
                      <a:pt x="10818" y="631"/>
                    </a:lnTo>
                    <a:lnTo>
                      <a:pt x="10884" y="417"/>
                    </a:lnTo>
                    <a:lnTo>
                      <a:pt x="10944" y="207"/>
                    </a:lnTo>
                    <a:lnTo>
                      <a:pt x="11000" y="0"/>
                    </a:lnTo>
                    <a:lnTo>
                      <a:pt x="7432" y="0"/>
                    </a:lnTo>
                    <a:close/>
                  </a:path>
                </a:pathLst>
              </a:custGeom>
              <a:gradFill rotWithShape="1">
                <a:gsLst>
                  <a:gs pos="0">
                    <a:srgbClr val="66FFFF"/>
                  </a:gs>
                  <a:gs pos="100000">
                    <a:srgbClr val="66FFFF">
                      <a:gamma/>
                      <a:tint val="0"/>
                      <a:invGamma/>
                    </a:srgbClr>
                  </a:gs>
                </a:gsLst>
                <a:lin ang="5400000" scaled="1"/>
              </a:gra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grpSp>
        <p:grpSp>
          <p:nvGrpSpPr>
            <p:cNvPr id="6" name="Group 35"/>
            <p:cNvGrpSpPr>
              <a:grpSpLocks/>
            </p:cNvGrpSpPr>
            <p:nvPr/>
          </p:nvGrpSpPr>
          <p:grpSpPr bwMode="auto">
            <a:xfrm rot="8277826">
              <a:off x="5562904" y="3619858"/>
              <a:ext cx="1331913" cy="1706563"/>
              <a:chOff x="820" y="-30"/>
              <a:chExt cx="839" cy="1075"/>
            </a:xfrm>
          </p:grpSpPr>
          <p:sp>
            <p:nvSpPr>
              <p:cNvPr id="39" name="Freeform 37"/>
              <p:cNvSpPr>
                <a:spLocks/>
              </p:cNvSpPr>
              <p:nvPr/>
            </p:nvSpPr>
            <p:spPr bwMode="auto">
              <a:xfrm rot="18921570">
                <a:off x="872" y="-30"/>
                <a:ext cx="493" cy="278"/>
              </a:xfrm>
              <a:custGeom>
                <a:avLst/>
                <a:gdLst/>
                <a:ahLst/>
                <a:cxnLst>
                  <a:cxn ang="0">
                    <a:pos x="0" y="2485"/>
                  </a:cxn>
                  <a:cxn ang="0">
                    <a:pos x="6472" y="2485"/>
                  </a:cxn>
                  <a:cxn ang="0">
                    <a:pos x="3236" y="0"/>
                  </a:cxn>
                  <a:cxn ang="0">
                    <a:pos x="0" y="2485"/>
                  </a:cxn>
                </a:cxnLst>
                <a:rect l="0" t="0" r="r" b="b"/>
                <a:pathLst>
                  <a:path w="6472" h="2485">
                    <a:moveTo>
                      <a:pt x="0" y="2485"/>
                    </a:moveTo>
                    <a:lnTo>
                      <a:pt x="6472" y="2485"/>
                    </a:lnTo>
                    <a:lnTo>
                      <a:pt x="3236" y="0"/>
                    </a:lnTo>
                    <a:lnTo>
                      <a:pt x="0" y="2485"/>
                    </a:lnTo>
                    <a:close/>
                  </a:path>
                </a:pathLst>
              </a:custGeom>
              <a:solidFill>
                <a:srgbClr val="66FFFF"/>
              </a:soli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sp>
            <p:nvSpPr>
              <p:cNvPr id="40" name="Freeform 38"/>
              <p:cNvSpPr>
                <a:spLocks/>
              </p:cNvSpPr>
              <p:nvPr/>
            </p:nvSpPr>
            <p:spPr bwMode="auto">
              <a:xfrm rot="18921570">
                <a:off x="820" y="325"/>
                <a:ext cx="839" cy="720"/>
              </a:xfrm>
              <a:custGeom>
                <a:avLst/>
                <a:gdLst/>
                <a:ahLst/>
                <a:cxnLst>
                  <a:cxn ang="0">
                    <a:pos x="7309" y="222"/>
                  </a:cxn>
                  <a:cxn ang="0">
                    <a:pos x="7034" y="675"/>
                  </a:cxn>
                  <a:cxn ang="0">
                    <a:pos x="6720" y="1137"/>
                  </a:cxn>
                  <a:cxn ang="0">
                    <a:pos x="6367" y="1605"/>
                  </a:cxn>
                  <a:cxn ang="0">
                    <a:pos x="5981" y="2078"/>
                  </a:cxn>
                  <a:cxn ang="0">
                    <a:pos x="5564" y="2551"/>
                  </a:cxn>
                  <a:cxn ang="0">
                    <a:pos x="5118" y="3023"/>
                  </a:cxn>
                  <a:cxn ang="0">
                    <a:pos x="4647" y="3491"/>
                  </a:cxn>
                  <a:cxn ang="0">
                    <a:pos x="4152" y="3953"/>
                  </a:cxn>
                  <a:cxn ang="0">
                    <a:pos x="3638" y="4405"/>
                  </a:cxn>
                  <a:cxn ang="0">
                    <a:pos x="3106" y="4844"/>
                  </a:cxn>
                  <a:cxn ang="0">
                    <a:pos x="2560" y="5269"/>
                  </a:cxn>
                  <a:cxn ang="0">
                    <a:pos x="2002" y="5677"/>
                  </a:cxn>
                  <a:cxn ang="0">
                    <a:pos x="1437" y="6065"/>
                  </a:cxn>
                  <a:cxn ang="0">
                    <a:pos x="864" y="6431"/>
                  </a:cxn>
                  <a:cxn ang="0">
                    <a:pos x="288" y="6771"/>
                  </a:cxn>
                  <a:cxn ang="0">
                    <a:pos x="7647" y="6931"/>
                  </a:cxn>
                  <a:cxn ang="0">
                    <a:pos x="7915" y="6560"/>
                  </a:cxn>
                  <a:cxn ang="0">
                    <a:pos x="8180" y="6169"/>
                  </a:cxn>
                  <a:cxn ang="0">
                    <a:pos x="8442" y="5762"/>
                  </a:cxn>
                  <a:cxn ang="0">
                    <a:pos x="8696" y="5342"/>
                  </a:cxn>
                  <a:cxn ang="0">
                    <a:pos x="8946" y="4909"/>
                  </a:cxn>
                  <a:cxn ang="0">
                    <a:pos x="9188" y="4468"/>
                  </a:cxn>
                  <a:cxn ang="0">
                    <a:pos x="9422" y="4019"/>
                  </a:cxn>
                  <a:cxn ang="0">
                    <a:pos x="9647" y="3563"/>
                  </a:cxn>
                  <a:cxn ang="0">
                    <a:pos x="9862" y="3106"/>
                  </a:cxn>
                  <a:cxn ang="0">
                    <a:pos x="10066" y="2647"/>
                  </a:cxn>
                  <a:cxn ang="0">
                    <a:pos x="10257" y="2190"/>
                  </a:cxn>
                  <a:cxn ang="0">
                    <a:pos x="10436" y="1735"/>
                  </a:cxn>
                  <a:cxn ang="0">
                    <a:pos x="10601" y="1287"/>
                  </a:cxn>
                  <a:cxn ang="0">
                    <a:pos x="10750" y="847"/>
                  </a:cxn>
                  <a:cxn ang="0">
                    <a:pos x="10884" y="417"/>
                  </a:cxn>
                  <a:cxn ang="0">
                    <a:pos x="11000" y="0"/>
                  </a:cxn>
                </a:cxnLst>
                <a:rect l="0" t="0" r="r" b="b"/>
                <a:pathLst>
                  <a:path w="11000" h="6931">
                    <a:moveTo>
                      <a:pt x="7432" y="0"/>
                    </a:moveTo>
                    <a:lnTo>
                      <a:pt x="7309" y="222"/>
                    </a:lnTo>
                    <a:lnTo>
                      <a:pt x="7177" y="447"/>
                    </a:lnTo>
                    <a:lnTo>
                      <a:pt x="7034" y="675"/>
                    </a:lnTo>
                    <a:lnTo>
                      <a:pt x="6882" y="905"/>
                    </a:lnTo>
                    <a:lnTo>
                      <a:pt x="6720" y="1137"/>
                    </a:lnTo>
                    <a:lnTo>
                      <a:pt x="6548" y="1370"/>
                    </a:lnTo>
                    <a:lnTo>
                      <a:pt x="6367" y="1605"/>
                    </a:lnTo>
                    <a:lnTo>
                      <a:pt x="6178" y="1842"/>
                    </a:lnTo>
                    <a:lnTo>
                      <a:pt x="5981" y="2078"/>
                    </a:lnTo>
                    <a:lnTo>
                      <a:pt x="5776" y="2315"/>
                    </a:lnTo>
                    <a:lnTo>
                      <a:pt x="5564" y="2551"/>
                    </a:lnTo>
                    <a:lnTo>
                      <a:pt x="5344" y="2788"/>
                    </a:lnTo>
                    <a:lnTo>
                      <a:pt x="5118" y="3023"/>
                    </a:lnTo>
                    <a:lnTo>
                      <a:pt x="4886" y="3258"/>
                    </a:lnTo>
                    <a:lnTo>
                      <a:pt x="4647" y="3491"/>
                    </a:lnTo>
                    <a:lnTo>
                      <a:pt x="4402" y="3722"/>
                    </a:lnTo>
                    <a:lnTo>
                      <a:pt x="4152" y="3953"/>
                    </a:lnTo>
                    <a:lnTo>
                      <a:pt x="3897" y="4180"/>
                    </a:lnTo>
                    <a:lnTo>
                      <a:pt x="3638" y="4405"/>
                    </a:lnTo>
                    <a:lnTo>
                      <a:pt x="3374" y="4626"/>
                    </a:lnTo>
                    <a:lnTo>
                      <a:pt x="3106" y="4844"/>
                    </a:lnTo>
                    <a:lnTo>
                      <a:pt x="2835" y="5058"/>
                    </a:lnTo>
                    <a:lnTo>
                      <a:pt x="2560" y="5269"/>
                    </a:lnTo>
                    <a:lnTo>
                      <a:pt x="2282" y="5475"/>
                    </a:lnTo>
                    <a:lnTo>
                      <a:pt x="2002" y="5677"/>
                    </a:lnTo>
                    <a:lnTo>
                      <a:pt x="1720" y="5874"/>
                    </a:lnTo>
                    <a:lnTo>
                      <a:pt x="1437" y="6065"/>
                    </a:lnTo>
                    <a:lnTo>
                      <a:pt x="1151" y="6251"/>
                    </a:lnTo>
                    <a:lnTo>
                      <a:pt x="864" y="6431"/>
                    </a:lnTo>
                    <a:lnTo>
                      <a:pt x="576" y="6604"/>
                    </a:lnTo>
                    <a:lnTo>
                      <a:pt x="288" y="6771"/>
                    </a:lnTo>
                    <a:lnTo>
                      <a:pt x="0" y="6931"/>
                    </a:lnTo>
                    <a:lnTo>
                      <a:pt x="7647" y="6931"/>
                    </a:lnTo>
                    <a:lnTo>
                      <a:pt x="7782" y="6748"/>
                    </a:lnTo>
                    <a:lnTo>
                      <a:pt x="7915" y="6560"/>
                    </a:lnTo>
                    <a:lnTo>
                      <a:pt x="8049" y="6366"/>
                    </a:lnTo>
                    <a:lnTo>
                      <a:pt x="8180" y="6169"/>
                    </a:lnTo>
                    <a:lnTo>
                      <a:pt x="8312" y="5968"/>
                    </a:lnTo>
                    <a:lnTo>
                      <a:pt x="8442" y="5762"/>
                    </a:lnTo>
                    <a:lnTo>
                      <a:pt x="8570" y="5554"/>
                    </a:lnTo>
                    <a:lnTo>
                      <a:pt x="8696" y="5342"/>
                    </a:lnTo>
                    <a:lnTo>
                      <a:pt x="8822" y="5127"/>
                    </a:lnTo>
                    <a:lnTo>
                      <a:pt x="8946" y="4909"/>
                    </a:lnTo>
                    <a:lnTo>
                      <a:pt x="9069" y="4689"/>
                    </a:lnTo>
                    <a:lnTo>
                      <a:pt x="9188" y="4468"/>
                    </a:lnTo>
                    <a:lnTo>
                      <a:pt x="9307" y="4243"/>
                    </a:lnTo>
                    <a:lnTo>
                      <a:pt x="9422" y="4019"/>
                    </a:lnTo>
                    <a:lnTo>
                      <a:pt x="9536" y="3792"/>
                    </a:lnTo>
                    <a:lnTo>
                      <a:pt x="9647" y="3563"/>
                    </a:lnTo>
                    <a:lnTo>
                      <a:pt x="9756" y="3335"/>
                    </a:lnTo>
                    <a:lnTo>
                      <a:pt x="9862" y="3106"/>
                    </a:lnTo>
                    <a:lnTo>
                      <a:pt x="9966" y="2876"/>
                    </a:lnTo>
                    <a:lnTo>
                      <a:pt x="10066" y="2647"/>
                    </a:lnTo>
                    <a:lnTo>
                      <a:pt x="10163" y="2418"/>
                    </a:lnTo>
                    <a:lnTo>
                      <a:pt x="10257" y="2190"/>
                    </a:lnTo>
                    <a:lnTo>
                      <a:pt x="10348" y="1963"/>
                    </a:lnTo>
                    <a:lnTo>
                      <a:pt x="10436" y="1735"/>
                    </a:lnTo>
                    <a:lnTo>
                      <a:pt x="10520" y="1511"/>
                    </a:lnTo>
                    <a:lnTo>
                      <a:pt x="10601" y="1287"/>
                    </a:lnTo>
                    <a:lnTo>
                      <a:pt x="10677" y="1066"/>
                    </a:lnTo>
                    <a:lnTo>
                      <a:pt x="10750" y="847"/>
                    </a:lnTo>
                    <a:lnTo>
                      <a:pt x="10818" y="631"/>
                    </a:lnTo>
                    <a:lnTo>
                      <a:pt x="10884" y="417"/>
                    </a:lnTo>
                    <a:lnTo>
                      <a:pt x="10944" y="207"/>
                    </a:lnTo>
                    <a:lnTo>
                      <a:pt x="11000" y="0"/>
                    </a:lnTo>
                    <a:lnTo>
                      <a:pt x="7432" y="0"/>
                    </a:lnTo>
                    <a:close/>
                  </a:path>
                </a:pathLst>
              </a:custGeom>
              <a:gradFill rotWithShape="1">
                <a:gsLst>
                  <a:gs pos="0">
                    <a:srgbClr val="66FFFF"/>
                  </a:gs>
                  <a:gs pos="100000">
                    <a:srgbClr val="66FFFF">
                      <a:gamma/>
                      <a:tint val="0"/>
                      <a:invGamma/>
                    </a:srgbClr>
                  </a:gs>
                </a:gsLst>
                <a:lin ang="5400000" scaled="1"/>
              </a:gra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grpSp>
        <p:grpSp>
          <p:nvGrpSpPr>
            <p:cNvPr id="7" name="Group 26"/>
            <p:cNvGrpSpPr>
              <a:grpSpLocks/>
            </p:cNvGrpSpPr>
            <p:nvPr/>
          </p:nvGrpSpPr>
          <p:grpSpPr bwMode="auto">
            <a:xfrm>
              <a:off x="0" y="1052736"/>
              <a:ext cx="1973262" cy="1776412"/>
              <a:chOff x="474" y="338"/>
              <a:chExt cx="1243" cy="1119"/>
            </a:xfrm>
          </p:grpSpPr>
          <p:sp>
            <p:nvSpPr>
              <p:cNvPr id="35" name="Freeform 27"/>
              <p:cNvSpPr>
                <a:spLocks/>
              </p:cNvSpPr>
              <p:nvPr/>
            </p:nvSpPr>
            <p:spPr bwMode="auto">
              <a:xfrm rot="18921570">
                <a:off x="878" y="338"/>
                <a:ext cx="839" cy="720"/>
              </a:xfrm>
              <a:custGeom>
                <a:avLst/>
                <a:gdLst/>
                <a:ahLst/>
                <a:cxnLst>
                  <a:cxn ang="0">
                    <a:pos x="923" y="56"/>
                  </a:cxn>
                  <a:cxn ang="0">
                    <a:pos x="992" y="169"/>
                  </a:cxn>
                  <a:cxn ang="0">
                    <a:pos x="1070" y="284"/>
                  </a:cxn>
                  <a:cxn ang="0">
                    <a:pos x="1158" y="401"/>
                  </a:cxn>
                  <a:cxn ang="0">
                    <a:pos x="1255" y="520"/>
                  </a:cxn>
                  <a:cxn ang="0">
                    <a:pos x="1359" y="638"/>
                  </a:cxn>
                  <a:cxn ang="0">
                    <a:pos x="1471" y="756"/>
                  </a:cxn>
                  <a:cxn ang="0">
                    <a:pos x="1588" y="873"/>
                  </a:cxn>
                  <a:cxn ang="0">
                    <a:pos x="1712" y="988"/>
                  </a:cxn>
                  <a:cxn ang="0">
                    <a:pos x="1841" y="1101"/>
                  </a:cxn>
                  <a:cxn ang="0">
                    <a:pos x="1974" y="1211"/>
                  </a:cxn>
                  <a:cxn ang="0">
                    <a:pos x="2110" y="1317"/>
                  </a:cxn>
                  <a:cxn ang="0">
                    <a:pos x="2250" y="1419"/>
                  </a:cxn>
                  <a:cxn ang="0">
                    <a:pos x="2391" y="1516"/>
                  </a:cxn>
                  <a:cxn ang="0">
                    <a:pos x="2534" y="1608"/>
                  </a:cxn>
                  <a:cxn ang="0">
                    <a:pos x="2678" y="1693"/>
                  </a:cxn>
                  <a:cxn ang="0">
                    <a:pos x="838" y="1733"/>
                  </a:cxn>
                  <a:cxn ang="0">
                    <a:pos x="771" y="1640"/>
                  </a:cxn>
                  <a:cxn ang="0">
                    <a:pos x="705" y="1542"/>
                  </a:cxn>
                  <a:cxn ang="0">
                    <a:pos x="640" y="1441"/>
                  </a:cxn>
                  <a:cxn ang="0">
                    <a:pos x="576" y="1336"/>
                  </a:cxn>
                  <a:cxn ang="0">
                    <a:pos x="514" y="1227"/>
                  </a:cxn>
                  <a:cxn ang="0">
                    <a:pos x="453" y="1117"/>
                  </a:cxn>
                  <a:cxn ang="0">
                    <a:pos x="421" y="1004"/>
                  </a:cxn>
                  <a:cxn ang="0">
                    <a:pos x="355" y="890"/>
                  </a:cxn>
                  <a:cxn ang="0">
                    <a:pos x="301" y="779"/>
                  </a:cxn>
                  <a:cxn ang="0">
                    <a:pos x="254" y="661"/>
                  </a:cxn>
                  <a:cxn ang="0">
                    <a:pos x="205" y="551"/>
                  </a:cxn>
                  <a:cxn ang="0">
                    <a:pos x="163" y="437"/>
                  </a:cxn>
                  <a:cxn ang="0">
                    <a:pos x="116" y="320"/>
                  </a:cxn>
                  <a:cxn ang="0">
                    <a:pos x="76" y="211"/>
                  </a:cxn>
                  <a:cxn ang="0">
                    <a:pos x="40" y="106"/>
                  </a:cxn>
                  <a:cxn ang="0">
                    <a:pos x="0" y="0"/>
                  </a:cxn>
                </a:cxnLst>
                <a:rect l="0" t="0" r="r" b="b"/>
                <a:pathLst>
                  <a:path w="2750" h="1733">
                    <a:moveTo>
                      <a:pt x="892" y="0"/>
                    </a:moveTo>
                    <a:lnTo>
                      <a:pt x="923" y="56"/>
                    </a:lnTo>
                    <a:lnTo>
                      <a:pt x="956" y="112"/>
                    </a:lnTo>
                    <a:lnTo>
                      <a:pt x="992" y="169"/>
                    </a:lnTo>
                    <a:lnTo>
                      <a:pt x="1030" y="226"/>
                    </a:lnTo>
                    <a:lnTo>
                      <a:pt x="1070" y="284"/>
                    </a:lnTo>
                    <a:lnTo>
                      <a:pt x="1113" y="343"/>
                    </a:lnTo>
                    <a:lnTo>
                      <a:pt x="1158" y="401"/>
                    </a:lnTo>
                    <a:lnTo>
                      <a:pt x="1206" y="461"/>
                    </a:lnTo>
                    <a:lnTo>
                      <a:pt x="1255" y="520"/>
                    </a:lnTo>
                    <a:lnTo>
                      <a:pt x="1306" y="579"/>
                    </a:lnTo>
                    <a:lnTo>
                      <a:pt x="1359" y="638"/>
                    </a:lnTo>
                    <a:lnTo>
                      <a:pt x="1414" y="697"/>
                    </a:lnTo>
                    <a:lnTo>
                      <a:pt x="1471" y="756"/>
                    </a:lnTo>
                    <a:lnTo>
                      <a:pt x="1529" y="815"/>
                    </a:lnTo>
                    <a:lnTo>
                      <a:pt x="1588" y="873"/>
                    </a:lnTo>
                    <a:lnTo>
                      <a:pt x="1650" y="931"/>
                    </a:lnTo>
                    <a:lnTo>
                      <a:pt x="1712" y="988"/>
                    </a:lnTo>
                    <a:lnTo>
                      <a:pt x="1776" y="1045"/>
                    </a:lnTo>
                    <a:lnTo>
                      <a:pt x="1841" y="1101"/>
                    </a:lnTo>
                    <a:lnTo>
                      <a:pt x="1907" y="1157"/>
                    </a:lnTo>
                    <a:lnTo>
                      <a:pt x="1974" y="1211"/>
                    </a:lnTo>
                    <a:lnTo>
                      <a:pt x="2041" y="1265"/>
                    </a:lnTo>
                    <a:lnTo>
                      <a:pt x="2110" y="1317"/>
                    </a:lnTo>
                    <a:lnTo>
                      <a:pt x="2180" y="1369"/>
                    </a:lnTo>
                    <a:lnTo>
                      <a:pt x="2250" y="1419"/>
                    </a:lnTo>
                    <a:lnTo>
                      <a:pt x="2320" y="1469"/>
                    </a:lnTo>
                    <a:lnTo>
                      <a:pt x="2391" y="1516"/>
                    </a:lnTo>
                    <a:lnTo>
                      <a:pt x="2462" y="1563"/>
                    </a:lnTo>
                    <a:lnTo>
                      <a:pt x="2534" y="1608"/>
                    </a:lnTo>
                    <a:lnTo>
                      <a:pt x="2606" y="1651"/>
                    </a:lnTo>
                    <a:lnTo>
                      <a:pt x="2678" y="1693"/>
                    </a:lnTo>
                    <a:lnTo>
                      <a:pt x="2750" y="1733"/>
                    </a:lnTo>
                    <a:lnTo>
                      <a:pt x="838" y="1733"/>
                    </a:lnTo>
                    <a:lnTo>
                      <a:pt x="805" y="1687"/>
                    </a:lnTo>
                    <a:lnTo>
                      <a:pt x="771" y="1640"/>
                    </a:lnTo>
                    <a:lnTo>
                      <a:pt x="738" y="1592"/>
                    </a:lnTo>
                    <a:lnTo>
                      <a:pt x="705" y="1542"/>
                    </a:lnTo>
                    <a:lnTo>
                      <a:pt x="672" y="1492"/>
                    </a:lnTo>
                    <a:lnTo>
                      <a:pt x="640" y="1441"/>
                    </a:lnTo>
                    <a:lnTo>
                      <a:pt x="608" y="1389"/>
                    </a:lnTo>
                    <a:lnTo>
                      <a:pt x="576" y="1336"/>
                    </a:lnTo>
                    <a:lnTo>
                      <a:pt x="545" y="1282"/>
                    </a:lnTo>
                    <a:lnTo>
                      <a:pt x="514" y="1227"/>
                    </a:lnTo>
                    <a:lnTo>
                      <a:pt x="483" y="1172"/>
                    </a:lnTo>
                    <a:lnTo>
                      <a:pt x="453" y="1117"/>
                    </a:lnTo>
                    <a:lnTo>
                      <a:pt x="427" y="1057"/>
                    </a:lnTo>
                    <a:lnTo>
                      <a:pt x="421" y="1004"/>
                    </a:lnTo>
                    <a:lnTo>
                      <a:pt x="386" y="947"/>
                    </a:lnTo>
                    <a:lnTo>
                      <a:pt x="355" y="890"/>
                    </a:lnTo>
                    <a:lnTo>
                      <a:pt x="329" y="832"/>
                    </a:lnTo>
                    <a:lnTo>
                      <a:pt x="301" y="779"/>
                    </a:lnTo>
                    <a:lnTo>
                      <a:pt x="277" y="719"/>
                    </a:lnTo>
                    <a:lnTo>
                      <a:pt x="254" y="661"/>
                    </a:lnTo>
                    <a:lnTo>
                      <a:pt x="227" y="607"/>
                    </a:lnTo>
                    <a:lnTo>
                      <a:pt x="205" y="551"/>
                    </a:lnTo>
                    <a:lnTo>
                      <a:pt x="182" y="491"/>
                    </a:lnTo>
                    <a:lnTo>
                      <a:pt x="163" y="437"/>
                    </a:lnTo>
                    <a:lnTo>
                      <a:pt x="140" y="380"/>
                    </a:lnTo>
                    <a:lnTo>
                      <a:pt x="116" y="320"/>
                    </a:lnTo>
                    <a:lnTo>
                      <a:pt x="94" y="268"/>
                    </a:lnTo>
                    <a:lnTo>
                      <a:pt x="76" y="211"/>
                    </a:lnTo>
                    <a:lnTo>
                      <a:pt x="55" y="158"/>
                    </a:lnTo>
                    <a:lnTo>
                      <a:pt x="40" y="106"/>
                    </a:lnTo>
                    <a:lnTo>
                      <a:pt x="25" y="50"/>
                    </a:lnTo>
                    <a:lnTo>
                      <a:pt x="0" y="0"/>
                    </a:lnTo>
                    <a:lnTo>
                      <a:pt x="892" y="0"/>
                    </a:lnTo>
                    <a:close/>
                  </a:path>
                </a:pathLst>
              </a:custGeom>
              <a:gradFill rotWithShape="1">
                <a:gsLst>
                  <a:gs pos="0">
                    <a:srgbClr val="66FFFF"/>
                  </a:gs>
                  <a:gs pos="100000">
                    <a:srgbClr val="66FFFF">
                      <a:gamma/>
                      <a:tint val="0"/>
                      <a:invGamma/>
                    </a:srgbClr>
                  </a:gs>
                </a:gsLst>
                <a:lin ang="5400000" scaled="1"/>
              </a:gra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sp>
            <p:nvSpPr>
              <p:cNvPr id="36" name="Freeform 28"/>
              <p:cNvSpPr>
                <a:spLocks/>
              </p:cNvSpPr>
              <p:nvPr/>
            </p:nvSpPr>
            <p:spPr bwMode="auto">
              <a:xfrm rot="18921570">
                <a:off x="499" y="403"/>
                <a:ext cx="493" cy="278"/>
              </a:xfrm>
              <a:custGeom>
                <a:avLst/>
                <a:gdLst/>
                <a:ahLst/>
                <a:cxnLst>
                  <a:cxn ang="0">
                    <a:pos x="0" y="2485"/>
                  </a:cxn>
                  <a:cxn ang="0">
                    <a:pos x="6472" y="2485"/>
                  </a:cxn>
                  <a:cxn ang="0">
                    <a:pos x="3236" y="0"/>
                  </a:cxn>
                  <a:cxn ang="0">
                    <a:pos x="0" y="2485"/>
                  </a:cxn>
                </a:cxnLst>
                <a:rect l="0" t="0" r="r" b="b"/>
                <a:pathLst>
                  <a:path w="6472" h="2485">
                    <a:moveTo>
                      <a:pt x="0" y="2485"/>
                    </a:moveTo>
                    <a:lnTo>
                      <a:pt x="6472" y="2485"/>
                    </a:lnTo>
                    <a:lnTo>
                      <a:pt x="3236" y="0"/>
                    </a:lnTo>
                    <a:lnTo>
                      <a:pt x="0" y="2485"/>
                    </a:lnTo>
                    <a:close/>
                  </a:path>
                </a:pathLst>
              </a:custGeom>
              <a:solidFill>
                <a:srgbClr val="66FFFF"/>
              </a:soli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sp>
            <p:nvSpPr>
              <p:cNvPr id="37" name="Freeform 29"/>
              <p:cNvSpPr>
                <a:spLocks/>
              </p:cNvSpPr>
              <p:nvPr/>
            </p:nvSpPr>
            <p:spPr bwMode="auto">
              <a:xfrm rot="18921570">
                <a:off x="474" y="737"/>
                <a:ext cx="839" cy="720"/>
              </a:xfrm>
              <a:custGeom>
                <a:avLst/>
                <a:gdLst/>
                <a:ahLst/>
                <a:cxnLst>
                  <a:cxn ang="0">
                    <a:pos x="7309" y="222"/>
                  </a:cxn>
                  <a:cxn ang="0">
                    <a:pos x="7034" y="675"/>
                  </a:cxn>
                  <a:cxn ang="0">
                    <a:pos x="6720" y="1137"/>
                  </a:cxn>
                  <a:cxn ang="0">
                    <a:pos x="6367" y="1605"/>
                  </a:cxn>
                  <a:cxn ang="0">
                    <a:pos x="5981" y="2078"/>
                  </a:cxn>
                  <a:cxn ang="0">
                    <a:pos x="5564" y="2551"/>
                  </a:cxn>
                  <a:cxn ang="0">
                    <a:pos x="5118" y="3023"/>
                  </a:cxn>
                  <a:cxn ang="0">
                    <a:pos x="4647" y="3491"/>
                  </a:cxn>
                  <a:cxn ang="0">
                    <a:pos x="4152" y="3953"/>
                  </a:cxn>
                  <a:cxn ang="0">
                    <a:pos x="3638" y="4405"/>
                  </a:cxn>
                  <a:cxn ang="0">
                    <a:pos x="3106" y="4844"/>
                  </a:cxn>
                  <a:cxn ang="0">
                    <a:pos x="2560" y="5269"/>
                  </a:cxn>
                  <a:cxn ang="0">
                    <a:pos x="2002" y="5677"/>
                  </a:cxn>
                  <a:cxn ang="0">
                    <a:pos x="1437" y="6065"/>
                  </a:cxn>
                  <a:cxn ang="0">
                    <a:pos x="864" y="6431"/>
                  </a:cxn>
                  <a:cxn ang="0">
                    <a:pos x="288" y="6771"/>
                  </a:cxn>
                  <a:cxn ang="0">
                    <a:pos x="7647" y="6931"/>
                  </a:cxn>
                  <a:cxn ang="0">
                    <a:pos x="7915" y="6560"/>
                  </a:cxn>
                  <a:cxn ang="0">
                    <a:pos x="8180" y="6169"/>
                  </a:cxn>
                  <a:cxn ang="0">
                    <a:pos x="8442" y="5762"/>
                  </a:cxn>
                  <a:cxn ang="0">
                    <a:pos x="8696" y="5342"/>
                  </a:cxn>
                  <a:cxn ang="0">
                    <a:pos x="8946" y="4909"/>
                  </a:cxn>
                  <a:cxn ang="0">
                    <a:pos x="9188" y="4468"/>
                  </a:cxn>
                  <a:cxn ang="0">
                    <a:pos x="9422" y="4019"/>
                  </a:cxn>
                  <a:cxn ang="0">
                    <a:pos x="9647" y="3563"/>
                  </a:cxn>
                  <a:cxn ang="0">
                    <a:pos x="9862" y="3106"/>
                  </a:cxn>
                  <a:cxn ang="0">
                    <a:pos x="10066" y="2647"/>
                  </a:cxn>
                  <a:cxn ang="0">
                    <a:pos x="10257" y="2190"/>
                  </a:cxn>
                  <a:cxn ang="0">
                    <a:pos x="10436" y="1735"/>
                  </a:cxn>
                  <a:cxn ang="0">
                    <a:pos x="10601" y="1287"/>
                  </a:cxn>
                  <a:cxn ang="0">
                    <a:pos x="10750" y="847"/>
                  </a:cxn>
                  <a:cxn ang="0">
                    <a:pos x="10884" y="417"/>
                  </a:cxn>
                  <a:cxn ang="0">
                    <a:pos x="11000" y="0"/>
                  </a:cxn>
                </a:cxnLst>
                <a:rect l="0" t="0" r="r" b="b"/>
                <a:pathLst>
                  <a:path w="11000" h="6931">
                    <a:moveTo>
                      <a:pt x="7432" y="0"/>
                    </a:moveTo>
                    <a:lnTo>
                      <a:pt x="7309" y="222"/>
                    </a:lnTo>
                    <a:lnTo>
                      <a:pt x="7177" y="447"/>
                    </a:lnTo>
                    <a:lnTo>
                      <a:pt x="7034" y="675"/>
                    </a:lnTo>
                    <a:lnTo>
                      <a:pt x="6882" y="905"/>
                    </a:lnTo>
                    <a:lnTo>
                      <a:pt x="6720" y="1137"/>
                    </a:lnTo>
                    <a:lnTo>
                      <a:pt x="6548" y="1370"/>
                    </a:lnTo>
                    <a:lnTo>
                      <a:pt x="6367" y="1605"/>
                    </a:lnTo>
                    <a:lnTo>
                      <a:pt x="6178" y="1842"/>
                    </a:lnTo>
                    <a:lnTo>
                      <a:pt x="5981" y="2078"/>
                    </a:lnTo>
                    <a:lnTo>
                      <a:pt x="5776" y="2315"/>
                    </a:lnTo>
                    <a:lnTo>
                      <a:pt x="5564" y="2551"/>
                    </a:lnTo>
                    <a:lnTo>
                      <a:pt x="5344" y="2788"/>
                    </a:lnTo>
                    <a:lnTo>
                      <a:pt x="5118" y="3023"/>
                    </a:lnTo>
                    <a:lnTo>
                      <a:pt x="4886" y="3258"/>
                    </a:lnTo>
                    <a:lnTo>
                      <a:pt x="4647" y="3491"/>
                    </a:lnTo>
                    <a:lnTo>
                      <a:pt x="4402" y="3722"/>
                    </a:lnTo>
                    <a:lnTo>
                      <a:pt x="4152" y="3953"/>
                    </a:lnTo>
                    <a:lnTo>
                      <a:pt x="3897" y="4180"/>
                    </a:lnTo>
                    <a:lnTo>
                      <a:pt x="3638" y="4405"/>
                    </a:lnTo>
                    <a:lnTo>
                      <a:pt x="3374" y="4626"/>
                    </a:lnTo>
                    <a:lnTo>
                      <a:pt x="3106" y="4844"/>
                    </a:lnTo>
                    <a:lnTo>
                      <a:pt x="2835" y="5058"/>
                    </a:lnTo>
                    <a:lnTo>
                      <a:pt x="2560" y="5269"/>
                    </a:lnTo>
                    <a:lnTo>
                      <a:pt x="2282" y="5475"/>
                    </a:lnTo>
                    <a:lnTo>
                      <a:pt x="2002" y="5677"/>
                    </a:lnTo>
                    <a:lnTo>
                      <a:pt x="1720" y="5874"/>
                    </a:lnTo>
                    <a:lnTo>
                      <a:pt x="1437" y="6065"/>
                    </a:lnTo>
                    <a:lnTo>
                      <a:pt x="1151" y="6251"/>
                    </a:lnTo>
                    <a:lnTo>
                      <a:pt x="864" y="6431"/>
                    </a:lnTo>
                    <a:lnTo>
                      <a:pt x="576" y="6604"/>
                    </a:lnTo>
                    <a:lnTo>
                      <a:pt x="288" y="6771"/>
                    </a:lnTo>
                    <a:lnTo>
                      <a:pt x="0" y="6931"/>
                    </a:lnTo>
                    <a:lnTo>
                      <a:pt x="7647" y="6931"/>
                    </a:lnTo>
                    <a:lnTo>
                      <a:pt x="7782" y="6748"/>
                    </a:lnTo>
                    <a:lnTo>
                      <a:pt x="7915" y="6560"/>
                    </a:lnTo>
                    <a:lnTo>
                      <a:pt x="8049" y="6366"/>
                    </a:lnTo>
                    <a:lnTo>
                      <a:pt x="8180" y="6169"/>
                    </a:lnTo>
                    <a:lnTo>
                      <a:pt x="8312" y="5968"/>
                    </a:lnTo>
                    <a:lnTo>
                      <a:pt x="8442" y="5762"/>
                    </a:lnTo>
                    <a:lnTo>
                      <a:pt x="8570" y="5554"/>
                    </a:lnTo>
                    <a:lnTo>
                      <a:pt x="8696" y="5342"/>
                    </a:lnTo>
                    <a:lnTo>
                      <a:pt x="8822" y="5127"/>
                    </a:lnTo>
                    <a:lnTo>
                      <a:pt x="8946" y="4909"/>
                    </a:lnTo>
                    <a:lnTo>
                      <a:pt x="9069" y="4689"/>
                    </a:lnTo>
                    <a:lnTo>
                      <a:pt x="9188" y="4468"/>
                    </a:lnTo>
                    <a:lnTo>
                      <a:pt x="9307" y="4243"/>
                    </a:lnTo>
                    <a:lnTo>
                      <a:pt x="9422" y="4019"/>
                    </a:lnTo>
                    <a:lnTo>
                      <a:pt x="9536" y="3792"/>
                    </a:lnTo>
                    <a:lnTo>
                      <a:pt x="9647" y="3563"/>
                    </a:lnTo>
                    <a:lnTo>
                      <a:pt x="9756" y="3335"/>
                    </a:lnTo>
                    <a:lnTo>
                      <a:pt x="9862" y="3106"/>
                    </a:lnTo>
                    <a:lnTo>
                      <a:pt x="9966" y="2876"/>
                    </a:lnTo>
                    <a:lnTo>
                      <a:pt x="10066" y="2647"/>
                    </a:lnTo>
                    <a:lnTo>
                      <a:pt x="10163" y="2418"/>
                    </a:lnTo>
                    <a:lnTo>
                      <a:pt x="10257" y="2190"/>
                    </a:lnTo>
                    <a:lnTo>
                      <a:pt x="10348" y="1963"/>
                    </a:lnTo>
                    <a:lnTo>
                      <a:pt x="10436" y="1735"/>
                    </a:lnTo>
                    <a:lnTo>
                      <a:pt x="10520" y="1511"/>
                    </a:lnTo>
                    <a:lnTo>
                      <a:pt x="10601" y="1287"/>
                    </a:lnTo>
                    <a:lnTo>
                      <a:pt x="10677" y="1066"/>
                    </a:lnTo>
                    <a:lnTo>
                      <a:pt x="10750" y="847"/>
                    </a:lnTo>
                    <a:lnTo>
                      <a:pt x="10818" y="631"/>
                    </a:lnTo>
                    <a:lnTo>
                      <a:pt x="10884" y="417"/>
                    </a:lnTo>
                    <a:lnTo>
                      <a:pt x="10944" y="207"/>
                    </a:lnTo>
                    <a:lnTo>
                      <a:pt x="11000" y="0"/>
                    </a:lnTo>
                    <a:lnTo>
                      <a:pt x="7432" y="0"/>
                    </a:lnTo>
                    <a:close/>
                  </a:path>
                </a:pathLst>
              </a:custGeom>
              <a:gradFill rotWithShape="1">
                <a:gsLst>
                  <a:gs pos="0">
                    <a:srgbClr val="66FFFF"/>
                  </a:gs>
                  <a:gs pos="100000">
                    <a:srgbClr val="66FFFF">
                      <a:gamma/>
                      <a:tint val="0"/>
                      <a:invGamma/>
                    </a:srgbClr>
                  </a:gs>
                </a:gsLst>
                <a:lin ang="5400000" scaled="1"/>
              </a:gradFill>
              <a:ln w="9525" cap="flat" cmpd="sng">
                <a:noFill/>
                <a:prstDash val="solid"/>
                <a:round/>
                <a:headEnd type="none" w="med" len="med"/>
                <a:tailEnd type="none" w="med" len="med"/>
              </a:ln>
              <a:effectLst/>
            </p:spPr>
            <p:txBody>
              <a:bodyPr/>
              <a:lstStyle/>
              <a:p>
                <a:endParaRPr lang="zh-CN" altLang="en-US">
                  <a:solidFill>
                    <a:prstClr val="black"/>
                  </a:solidFill>
                  <a:latin typeface="Arial Narrow" pitchFamily="34" charset="0"/>
                </a:endParaRPr>
              </a:p>
            </p:txBody>
          </p:sp>
        </p:grpSp>
        <p:sp>
          <p:nvSpPr>
            <p:cNvPr id="8" name="同心圆 9"/>
            <p:cNvSpPr>
              <a:spLocks noChangeArrowheads="1"/>
            </p:cNvSpPr>
            <p:nvPr/>
          </p:nvSpPr>
          <p:spPr bwMode="auto">
            <a:xfrm>
              <a:off x="747712" y="1560736"/>
              <a:ext cx="4681538" cy="4508500"/>
            </a:xfrm>
            <a:custGeom>
              <a:avLst/>
              <a:gdLst>
                <a:gd name="T0" fmla="*/ 1928826 w 3857652"/>
                <a:gd name="T1" fmla="*/ 0 h 3714776"/>
                <a:gd name="T2" fmla="*/ 564940 w 3857652"/>
                <a:gd name="T3" fmla="*/ 544016 h 3714776"/>
                <a:gd name="T4" fmla="*/ 0 w 3857652"/>
                <a:gd name="T5" fmla="*/ 1857388 h 3714776"/>
                <a:gd name="T6" fmla="*/ 564940 w 3857652"/>
                <a:gd name="T7" fmla="*/ 3170760 h 3714776"/>
                <a:gd name="T8" fmla="*/ 1928826 w 3857652"/>
                <a:gd name="T9" fmla="*/ 3714776 h 3714776"/>
                <a:gd name="T10" fmla="*/ 3292712 w 3857652"/>
                <a:gd name="T11" fmla="*/ 3170760 h 3714776"/>
                <a:gd name="T12" fmla="*/ 3857652 w 3857652"/>
                <a:gd name="T13" fmla="*/ 1857388 h 3714776"/>
                <a:gd name="T14" fmla="*/ 3292712 w 3857652"/>
                <a:gd name="T15" fmla="*/ 544016 h 3714776"/>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564940 w 3857652"/>
                <a:gd name="T25" fmla="*/ 544016 h 3714776"/>
                <a:gd name="T26" fmla="*/ 3292712 w 3857652"/>
                <a:gd name="T27" fmla="*/ 3170760 h 37147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57652" h="3714776">
                  <a:moveTo>
                    <a:pt x="0" y="1857388"/>
                  </a:moveTo>
                  <a:lnTo>
                    <a:pt x="0" y="1857388"/>
                  </a:lnTo>
                  <a:cubicBezTo>
                    <a:pt x="1" y="831581"/>
                    <a:pt x="863565" y="1"/>
                    <a:pt x="1928826" y="2"/>
                  </a:cubicBezTo>
                  <a:cubicBezTo>
                    <a:pt x="1928826" y="2"/>
                    <a:pt x="1928827" y="2"/>
                    <a:pt x="1928828" y="2"/>
                  </a:cubicBezTo>
                  <a:cubicBezTo>
                    <a:pt x="2994089" y="3"/>
                    <a:pt x="3857653" y="831583"/>
                    <a:pt x="3857653" y="1857390"/>
                  </a:cubicBezTo>
                  <a:cubicBezTo>
                    <a:pt x="3857653" y="1857390"/>
                    <a:pt x="3857652" y="1857391"/>
                    <a:pt x="3857652" y="1857392"/>
                  </a:cubicBezTo>
                  <a:lnTo>
                    <a:pt x="3857653" y="1857393"/>
                  </a:lnTo>
                  <a:cubicBezTo>
                    <a:pt x="3857653" y="2883200"/>
                    <a:pt x="2994088" y="3714781"/>
                    <a:pt x="1928827" y="3714781"/>
                  </a:cubicBezTo>
                  <a:cubicBezTo>
                    <a:pt x="1928826" y="3714781"/>
                    <a:pt x="1928826" y="3714780"/>
                    <a:pt x="1928826" y="3714780"/>
                  </a:cubicBezTo>
                  <a:cubicBezTo>
                    <a:pt x="863565" y="3714780"/>
                    <a:pt x="1" y="2883199"/>
                    <a:pt x="1" y="1857393"/>
                  </a:cubicBezTo>
                  <a:cubicBezTo>
                    <a:pt x="0" y="1857392"/>
                    <a:pt x="1" y="1857391"/>
                    <a:pt x="1" y="1857391"/>
                  </a:cubicBezTo>
                  <a:close/>
                  <a:moveTo>
                    <a:pt x="928694" y="1857388"/>
                  </a:moveTo>
                  <a:lnTo>
                    <a:pt x="928694" y="1857388"/>
                  </a:lnTo>
                  <a:cubicBezTo>
                    <a:pt x="928694" y="1857388"/>
                    <a:pt x="928694" y="1857388"/>
                    <a:pt x="928694" y="1857388"/>
                  </a:cubicBezTo>
                  <a:cubicBezTo>
                    <a:pt x="928693" y="2370292"/>
                    <a:pt x="1376467" y="2786082"/>
                    <a:pt x="1928825" y="2786082"/>
                  </a:cubicBezTo>
                  <a:cubicBezTo>
                    <a:pt x="1928825" y="2786082"/>
                    <a:pt x="1928825" y="2786083"/>
                    <a:pt x="1928826" y="2786083"/>
                  </a:cubicBezTo>
                  <a:cubicBezTo>
                    <a:pt x="2481183" y="2786082"/>
                    <a:pt x="2928957" y="2370293"/>
                    <a:pt x="2928957" y="1857389"/>
                  </a:cubicBezTo>
                  <a:lnTo>
                    <a:pt x="2928958" y="1857390"/>
                  </a:lnTo>
                  <a:cubicBezTo>
                    <a:pt x="2928958" y="1344486"/>
                    <a:pt x="2481183" y="928696"/>
                    <a:pt x="1928826" y="928696"/>
                  </a:cubicBezTo>
                  <a:lnTo>
                    <a:pt x="1928825" y="928696"/>
                  </a:lnTo>
                  <a:cubicBezTo>
                    <a:pt x="1928825" y="928696"/>
                    <a:pt x="1928825" y="928696"/>
                    <a:pt x="1928825" y="928696"/>
                  </a:cubicBezTo>
                  <a:cubicBezTo>
                    <a:pt x="1376467" y="928695"/>
                    <a:pt x="928693" y="1344485"/>
                    <a:pt x="928693" y="1857389"/>
                  </a:cubicBezTo>
                  <a:close/>
                </a:path>
              </a:pathLst>
            </a:custGeom>
            <a:solidFill>
              <a:srgbClr val="FFFFF3">
                <a:alpha val="55000"/>
              </a:srgbClr>
            </a:solidFill>
            <a:ln w="76200" algn="ctr">
              <a:solidFill>
                <a:srgbClr val="00FFFF"/>
              </a:solidFill>
              <a:prstDash val="sysDot"/>
              <a:miter lim="800000"/>
              <a:headEnd/>
              <a:tailEnd/>
            </a:ln>
          </p:spPr>
          <p:txBody>
            <a:bodyPr anchor="ctr"/>
            <a:lstStyle/>
            <a:p>
              <a:pPr algn="ctr"/>
              <a:endParaRPr lang="zh-CN" altLang="en-US" sz="1400">
                <a:solidFill>
                  <a:prstClr val="black"/>
                </a:solidFill>
                <a:latin typeface="Arial Narrow" pitchFamily="34" charset="0"/>
                <a:ea typeface="楷体_GB2312" pitchFamily="49" charset="-122"/>
              </a:endParaRPr>
            </a:p>
          </p:txBody>
        </p:sp>
        <p:sp>
          <p:nvSpPr>
            <p:cNvPr id="9" name="同心圆 9"/>
            <p:cNvSpPr>
              <a:spLocks noChangeArrowheads="1"/>
            </p:cNvSpPr>
            <p:nvPr/>
          </p:nvSpPr>
          <p:spPr bwMode="auto">
            <a:xfrm>
              <a:off x="1614487" y="2427511"/>
              <a:ext cx="2879725" cy="2776537"/>
            </a:xfrm>
            <a:custGeom>
              <a:avLst/>
              <a:gdLst>
                <a:gd name="T0" fmla="*/ 1928826 w 3857652"/>
                <a:gd name="T1" fmla="*/ 0 h 3714776"/>
                <a:gd name="T2" fmla="*/ 564940 w 3857652"/>
                <a:gd name="T3" fmla="*/ 544016 h 3714776"/>
                <a:gd name="T4" fmla="*/ 0 w 3857652"/>
                <a:gd name="T5" fmla="*/ 1857388 h 3714776"/>
                <a:gd name="T6" fmla="*/ 564940 w 3857652"/>
                <a:gd name="T7" fmla="*/ 3170760 h 3714776"/>
                <a:gd name="T8" fmla="*/ 1928826 w 3857652"/>
                <a:gd name="T9" fmla="*/ 3714776 h 3714776"/>
                <a:gd name="T10" fmla="*/ 3292712 w 3857652"/>
                <a:gd name="T11" fmla="*/ 3170760 h 3714776"/>
                <a:gd name="T12" fmla="*/ 3857652 w 3857652"/>
                <a:gd name="T13" fmla="*/ 1857388 h 3714776"/>
                <a:gd name="T14" fmla="*/ 3292712 w 3857652"/>
                <a:gd name="T15" fmla="*/ 544016 h 3714776"/>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564940 w 3857652"/>
                <a:gd name="T25" fmla="*/ 544016 h 3714776"/>
                <a:gd name="T26" fmla="*/ 3292712 w 3857652"/>
                <a:gd name="T27" fmla="*/ 3170760 h 371477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57652" h="3714776">
                  <a:moveTo>
                    <a:pt x="0" y="1857388"/>
                  </a:moveTo>
                  <a:lnTo>
                    <a:pt x="0" y="1857388"/>
                  </a:lnTo>
                  <a:cubicBezTo>
                    <a:pt x="1" y="831581"/>
                    <a:pt x="863565" y="1"/>
                    <a:pt x="1928826" y="2"/>
                  </a:cubicBezTo>
                  <a:cubicBezTo>
                    <a:pt x="1928826" y="2"/>
                    <a:pt x="1928827" y="2"/>
                    <a:pt x="1928828" y="2"/>
                  </a:cubicBezTo>
                  <a:cubicBezTo>
                    <a:pt x="2994089" y="3"/>
                    <a:pt x="3857653" y="831583"/>
                    <a:pt x="3857653" y="1857390"/>
                  </a:cubicBezTo>
                  <a:cubicBezTo>
                    <a:pt x="3857653" y="1857390"/>
                    <a:pt x="3857652" y="1857391"/>
                    <a:pt x="3857652" y="1857392"/>
                  </a:cubicBezTo>
                  <a:lnTo>
                    <a:pt x="3857653" y="1857393"/>
                  </a:lnTo>
                  <a:cubicBezTo>
                    <a:pt x="3857653" y="2883200"/>
                    <a:pt x="2994088" y="3714781"/>
                    <a:pt x="1928827" y="3714781"/>
                  </a:cubicBezTo>
                  <a:cubicBezTo>
                    <a:pt x="1928826" y="3714781"/>
                    <a:pt x="1928826" y="3714780"/>
                    <a:pt x="1928826" y="3714780"/>
                  </a:cubicBezTo>
                  <a:cubicBezTo>
                    <a:pt x="863565" y="3714780"/>
                    <a:pt x="1" y="2883199"/>
                    <a:pt x="1" y="1857393"/>
                  </a:cubicBezTo>
                  <a:cubicBezTo>
                    <a:pt x="0" y="1857392"/>
                    <a:pt x="1" y="1857391"/>
                    <a:pt x="1" y="1857391"/>
                  </a:cubicBezTo>
                  <a:close/>
                  <a:moveTo>
                    <a:pt x="928694" y="1857388"/>
                  </a:moveTo>
                  <a:lnTo>
                    <a:pt x="928694" y="1857388"/>
                  </a:lnTo>
                  <a:cubicBezTo>
                    <a:pt x="928694" y="1857388"/>
                    <a:pt x="928694" y="1857388"/>
                    <a:pt x="928694" y="1857388"/>
                  </a:cubicBezTo>
                  <a:cubicBezTo>
                    <a:pt x="928693" y="2370292"/>
                    <a:pt x="1376467" y="2786082"/>
                    <a:pt x="1928825" y="2786082"/>
                  </a:cubicBezTo>
                  <a:cubicBezTo>
                    <a:pt x="1928825" y="2786082"/>
                    <a:pt x="1928825" y="2786083"/>
                    <a:pt x="1928826" y="2786083"/>
                  </a:cubicBezTo>
                  <a:cubicBezTo>
                    <a:pt x="2481183" y="2786082"/>
                    <a:pt x="2928957" y="2370293"/>
                    <a:pt x="2928957" y="1857389"/>
                  </a:cubicBezTo>
                  <a:lnTo>
                    <a:pt x="2928958" y="1857390"/>
                  </a:lnTo>
                  <a:cubicBezTo>
                    <a:pt x="2928958" y="1344486"/>
                    <a:pt x="2481183" y="928696"/>
                    <a:pt x="1928826" y="928696"/>
                  </a:cubicBezTo>
                  <a:lnTo>
                    <a:pt x="1928825" y="928696"/>
                  </a:lnTo>
                  <a:cubicBezTo>
                    <a:pt x="1928825" y="928696"/>
                    <a:pt x="1928825" y="928696"/>
                    <a:pt x="1928825" y="928696"/>
                  </a:cubicBezTo>
                  <a:cubicBezTo>
                    <a:pt x="1376467" y="928695"/>
                    <a:pt x="928693" y="1344485"/>
                    <a:pt x="928693" y="1857389"/>
                  </a:cubicBezTo>
                  <a:close/>
                </a:path>
              </a:pathLst>
            </a:custGeom>
            <a:solidFill>
              <a:srgbClr val="FFFFE5"/>
            </a:solidFill>
            <a:ln w="101600" algn="ctr">
              <a:solidFill>
                <a:srgbClr val="669900"/>
              </a:solidFill>
              <a:miter lim="800000"/>
              <a:headEnd/>
              <a:tailEnd/>
            </a:ln>
          </p:spPr>
          <p:txBody>
            <a:bodyPr anchor="ctr"/>
            <a:lstStyle/>
            <a:p>
              <a:pPr algn="ctr"/>
              <a:endParaRPr lang="zh-CN" altLang="en-US" sz="1400">
                <a:solidFill>
                  <a:prstClr val="black"/>
                </a:solidFill>
                <a:latin typeface="Arial Narrow" pitchFamily="34" charset="0"/>
                <a:ea typeface="楷体_GB2312" pitchFamily="49" charset="-122"/>
              </a:endParaRPr>
            </a:p>
          </p:txBody>
        </p:sp>
        <p:sp>
          <p:nvSpPr>
            <p:cNvPr id="10" name="Oval 4"/>
            <p:cNvSpPr>
              <a:spLocks noChangeArrowheads="1"/>
            </p:cNvSpPr>
            <p:nvPr/>
          </p:nvSpPr>
          <p:spPr bwMode="auto">
            <a:xfrm>
              <a:off x="2260600" y="3045048"/>
              <a:ext cx="1550987" cy="1522413"/>
            </a:xfrm>
            <a:prstGeom prst="ellipse">
              <a:avLst/>
            </a:prstGeom>
            <a:solidFill>
              <a:srgbClr val="FFFFCC"/>
            </a:solidFill>
            <a:ln w="76200">
              <a:solidFill>
                <a:srgbClr val="FFCC00"/>
              </a:solidFill>
              <a:round/>
              <a:headEnd/>
              <a:tailEnd/>
            </a:ln>
            <a:effectLst/>
          </p:spPr>
          <p:txBody>
            <a:bodyPr wrap="none" anchor="ctr"/>
            <a:lstStyle/>
            <a:p>
              <a:endParaRPr lang="zh-CN" altLang="en-US">
                <a:solidFill>
                  <a:prstClr val="black"/>
                </a:solidFill>
                <a:latin typeface="Arial Narrow" pitchFamily="34" charset="0"/>
              </a:endParaRPr>
            </a:p>
          </p:txBody>
        </p:sp>
        <p:sp>
          <p:nvSpPr>
            <p:cNvPr id="11" name="矩形 5"/>
            <p:cNvSpPr>
              <a:spLocks noChangeArrowheads="1"/>
            </p:cNvSpPr>
            <p:nvPr/>
          </p:nvSpPr>
          <p:spPr bwMode="auto">
            <a:xfrm>
              <a:off x="2483768" y="3388271"/>
              <a:ext cx="1143000" cy="923330"/>
            </a:xfrm>
            <a:prstGeom prst="rect">
              <a:avLst/>
            </a:prstGeom>
            <a:noFill/>
            <a:ln w="9525">
              <a:noFill/>
              <a:miter lim="800000"/>
              <a:headEnd/>
              <a:tailEnd/>
            </a:ln>
          </p:spPr>
          <p:txBody>
            <a:bodyPr>
              <a:spAutoFit/>
            </a:bodyPr>
            <a:lstStyle/>
            <a:p>
              <a:pPr algn="ctr"/>
              <a:r>
                <a:rPr lang="zh-CN" altLang="en-US" b="1" dirty="0">
                  <a:solidFill>
                    <a:srgbClr val="0070C0"/>
                  </a:solidFill>
                  <a:latin typeface="Arial Narrow" pitchFamily="34" charset="0"/>
                  <a:ea typeface="楷体_GB2312" pitchFamily="49" charset="-122"/>
                </a:rPr>
                <a:t>粒子物理</a:t>
              </a:r>
            </a:p>
            <a:p>
              <a:pPr algn="ctr"/>
              <a:r>
                <a:rPr lang="zh-CN" altLang="en-US" b="1" dirty="0">
                  <a:solidFill>
                    <a:srgbClr val="0070C0"/>
                  </a:solidFill>
                  <a:latin typeface="Arial Narrow" pitchFamily="34" charset="0"/>
                  <a:ea typeface="楷体_GB2312" pitchFamily="49" charset="-122"/>
                </a:rPr>
                <a:t>标准模型</a:t>
              </a:r>
            </a:p>
            <a:p>
              <a:pPr algn="ctr"/>
              <a:r>
                <a:rPr lang="zh-CN" altLang="en-US" b="1" dirty="0">
                  <a:solidFill>
                    <a:srgbClr val="0070C0"/>
                  </a:solidFill>
                  <a:latin typeface="Arial Narrow" pitchFamily="34" charset="0"/>
                  <a:ea typeface="楷体_GB2312" pitchFamily="49" charset="-122"/>
                </a:rPr>
                <a:t>（</a:t>
              </a:r>
              <a:r>
                <a:rPr lang="en-US" altLang="zh-CN" b="1" dirty="0">
                  <a:solidFill>
                    <a:srgbClr val="0070C0"/>
                  </a:solidFill>
                  <a:latin typeface="Arial Narrow" pitchFamily="34" charset="0"/>
                  <a:ea typeface="楷体_GB2312" pitchFamily="49" charset="-122"/>
                </a:rPr>
                <a:t>SM</a:t>
              </a:r>
              <a:r>
                <a:rPr lang="zh-CN" altLang="en-US" b="1" dirty="0">
                  <a:solidFill>
                    <a:srgbClr val="0070C0"/>
                  </a:solidFill>
                  <a:latin typeface="Arial Narrow" pitchFamily="34" charset="0"/>
                  <a:ea typeface="楷体_GB2312" pitchFamily="49" charset="-122"/>
                </a:rPr>
                <a:t>）</a:t>
              </a:r>
              <a:endParaRPr lang="zh-CN" altLang="en-US" sz="1400" b="1" dirty="0">
                <a:solidFill>
                  <a:srgbClr val="0070C0"/>
                </a:solidFill>
                <a:latin typeface="Arial Narrow" pitchFamily="34" charset="0"/>
                <a:ea typeface="楷体_GB2312" pitchFamily="49" charset="-122"/>
              </a:endParaRPr>
            </a:p>
          </p:txBody>
        </p:sp>
        <p:sp>
          <p:nvSpPr>
            <p:cNvPr id="12" name="矩形 11"/>
            <p:cNvSpPr>
              <a:spLocks noChangeArrowheads="1"/>
            </p:cNvSpPr>
            <p:nvPr/>
          </p:nvSpPr>
          <p:spPr bwMode="auto">
            <a:xfrm>
              <a:off x="2350470" y="4653984"/>
              <a:ext cx="1407758" cy="307777"/>
            </a:xfrm>
            <a:prstGeom prst="rect">
              <a:avLst/>
            </a:prstGeom>
            <a:noFill/>
            <a:ln w="9525">
              <a:noFill/>
              <a:miter lim="800000"/>
              <a:headEnd/>
              <a:tailEnd/>
            </a:ln>
          </p:spPr>
          <p:txBody>
            <a:bodyPr wrap="none">
              <a:spAutoFit/>
            </a:bodyPr>
            <a:lstStyle/>
            <a:p>
              <a:r>
                <a:rPr lang="zh-CN" altLang="en-US" sz="1400" b="1" dirty="0" smtClean="0">
                  <a:solidFill>
                    <a:prstClr val="black"/>
                  </a:solidFill>
                  <a:latin typeface="Arial Narrow" pitchFamily="34" charset="0"/>
                  <a:ea typeface="楷体_GB2312" pitchFamily="49" charset="-122"/>
                </a:rPr>
                <a:t>强子物理及</a:t>
              </a:r>
              <a:r>
                <a:rPr lang="en-US" altLang="zh-CN" sz="1400" b="1" dirty="0" smtClean="0">
                  <a:solidFill>
                    <a:prstClr val="black"/>
                  </a:solidFill>
                  <a:latin typeface="Arial Narrow" pitchFamily="34" charset="0"/>
                  <a:ea typeface="楷体_GB2312" pitchFamily="49" charset="-122"/>
                </a:rPr>
                <a:t>QCD</a:t>
              </a:r>
              <a:endParaRPr lang="zh-CN" altLang="en-US" sz="1400" dirty="0">
                <a:solidFill>
                  <a:prstClr val="black"/>
                </a:solidFill>
                <a:latin typeface="Arial Narrow" pitchFamily="34" charset="0"/>
                <a:ea typeface="楷体_GB2312" pitchFamily="49" charset="-122"/>
              </a:endParaRPr>
            </a:p>
          </p:txBody>
        </p:sp>
        <p:sp>
          <p:nvSpPr>
            <p:cNvPr id="14" name="矩形 13"/>
            <p:cNvSpPr>
              <a:spLocks noChangeArrowheads="1"/>
            </p:cNvSpPr>
            <p:nvPr/>
          </p:nvSpPr>
          <p:spPr bwMode="auto">
            <a:xfrm>
              <a:off x="3741366" y="3661097"/>
              <a:ext cx="792162" cy="307777"/>
            </a:xfrm>
            <a:prstGeom prst="rect">
              <a:avLst/>
            </a:prstGeom>
            <a:noFill/>
            <a:ln w="9525">
              <a:noFill/>
              <a:miter lim="800000"/>
              <a:headEnd/>
              <a:tailEnd/>
            </a:ln>
          </p:spPr>
          <p:txBody>
            <a:bodyPr>
              <a:spAutoFit/>
            </a:bodyPr>
            <a:lstStyle/>
            <a:p>
              <a:r>
                <a:rPr lang="zh-CN" altLang="en-US" sz="1400" b="1" dirty="0" smtClean="0">
                  <a:solidFill>
                    <a:prstClr val="black"/>
                  </a:solidFill>
                  <a:effectLst>
                    <a:outerShdw blurRad="38100" dist="38100" dir="2700000" algn="tl">
                      <a:srgbClr val="C0C0C0"/>
                    </a:outerShdw>
                  </a:effectLst>
                  <a:latin typeface="Arial Narrow" pitchFamily="34" charset="0"/>
                  <a:ea typeface="楷体_GB2312" pitchFamily="49" charset="-122"/>
                </a:rPr>
                <a:t>中微子</a:t>
              </a:r>
              <a:endParaRPr lang="zh-CN" altLang="en-US" sz="1400" b="1" dirty="0">
                <a:solidFill>
                  <a:prstClr val="black"/>
                </a:solidFill>
                <a:effectLst>
                  <a:outerShdw blurRad="38100" dist="38100" dir="2700000" algn="tl">
                    <a:srgbClr val="C0C0C0"/>
                  </a:outerShdw>
                </a:effectLst>
                <a:latin typeface="Arial Narrow" pitchFamily="34" charset="0"/>
                <a:ea typeface="楷体_GB2312" pitchFamily="49" charset="-122"/>
              </a:endParaRPr>
            </a:p>
          </p:txBody>
        </p:sp>
        <p:sp>
          <p:nvSpPr>
            <p:cNvPr id="16" name="矩形 15"/>
            <p:cNvSpPr>
              <a:spLocks noChangeArrowheads="1"/>
            </p:cNvSpPr>
            <p:nvPr/>
          </p:nvSpPr>
          <p:spPr bwMode="auto">
            <a:xfrm>
              <a:off x="3082325" y="2721593"/>
              <a:ext cx="813043" cy="307777"/>
            </a:xfrm>
            <a:prstGeom prst="rect">
              <a:avLst/>
            </a:prstGeom>
            <a:noFill/>
            <a:ln w="9525">
              <a:noFill/>
              <a:miter lim="800000"/>
              <a:headEnd/>
              <a:tailEnd/>
            </a:ln>
          </p:spPr>
          <p:txBody>
            <a:bodyPr wrap="none">
              <a:spAutoFit/>
            </a:bodyPr>
            <a:lstStyle/>
            <a:p>
              <a:r>
                <a:rPr lang="en-US" altLang="zh-CN" sz="1400" b="1" dirty="0" smtClean="0">
                  <a:solidFill>
                    <a:prstClr val="black"/>
                  </a:solidFill>
                  <a:latin typeface="Arial Narrow" pitchFamily="34" charset="0"/>
                  <a:ea typeface="楷体_GB2312" pitchFamily="49" charset="-122"/>
                </a:rPr>
                <a:t>CP </a:t>
              </a:r>
              <a:r>
                <a:rPr lang="zh-CN" altLang="en-US" sz="1400" b="1" dirty="0" smtClean="0">
                  <a:solidFill>
                    <a:prstClr val="black"/>
                  </a:solidFill>
                  <a:latin typeface="Arial Narrow" pitchFamily="34" charset="0"/>
                  <a:ea typeface="楷体_GB2312" pitchFamily="49" charset="-122"/>
                </a:rPr>
                <a:t>破</a:t>
              </a:r>
              <a:r>
                <a:rPr lang="zh-CN" altLang="en-US" sz="1400" b="1" dirty="0">
                  <a:solidFill>
                    <a:prstClr val="black"/>
                  </a:solidFill>
                  <a:latin typeface="Arial Narrow" pitchFamily="34" charset="0"/>
                  <a:ea typeface="楷体_GB2312" pitchFamily="49" charset="-122"/>
                </a:rPr>
                <a:t>缺</a:t>
              </a:r>
              <a:endParaRPr lang="zh-CN" altLang="en-US" sz="1400" dirty="0">
                <a:solidFill>
                  <a:prstClr val="black"/>
                </a:solidFill>
                <a:latin typeface="Arial Narrow" pitchFamily="34" charset="0"/>
                <a:ea typeface="楷体_GB2312" pitchFamily="49" charset="-122"/>
              </a:endParaRPr>
            </a:p>
          </p:txBody>
        </p:sp>
        <p:sp>
          <p:nvSpPr>
            <p:cNvPr id="17" name="矩形 16"/>
            <p:cNvSpPr>
              <a:spLocks noChangeArrowheads="1"/>
            </p:cNvSpPr>
            <p:nvPr/>
          </p:nvSpPr>
          <p:spPr bwMode="auto">
            <a:xfrm>
              <a:off x="1658318" y="3585027"/>
              <a:ext cx="543739" cy="523220"/>
            </a:xfrm>
            <a:prstGeom prst="rect">
              <a:avLst/>
            </a:prstGeom>
            <a:noFill/>
            <a:ln w="9525">
              <a:noFill/>
              <a:miter lim="800000"/>
              <a:headEnd/>
              <a:tailEnd/>
            </a:ln>
          </p:spPr>
          <p:txBody>
            <a:bodyPr wrap="none">
              <a:spAutoFit/>
            </a:bodyPr>
            <a:lstStyle/>
            <a:p>
              <a:r>
                <a:rPr lang="zh-CN" altLang="en-US" sz="1400" b="1" dirty="0" smtClean="0">
                  <a:solidFill>
                    <a:prstClr val="black"/>
                  </a:solidFill>
                  <a:latin typeface="Arial Narrow" pitchFamily="34" charset="0"/>
                  <a:ea typeface="楷体_GB2312" pitchFamily="49" charset="-122"/>
                </a:rPr>
                <a:t>精确</a:t>
              </a:r>
              <a:endParaRPr lang="en-US" altLang="zh-CN" sz="1400" b="1" dirty="0" smtClean="0">
                <a:solidFill>
                  <a:prstClr val="black"/>
                </a:solidFill>
                <a:latin typeface="Arial Narrow" pitchFamily="34" charset="0"/>
                <a:ea typeface="楷体_GB2312" pitchFamily="49" charset="-122"/>
              </a:endParaRPr>
            </a:p>
            <a:p>
              <a:r>
                <a:rPr lang="zh-CN" altLang="en-US" sz="1400" b="1" dirty="0" smtClean="0">
                  <a:solidFill>
                    <a:prstClr val="black"/>
                  </a:solidFill>
                  <a:latin typeface="Arial Narrow" pitchFamily="34" charset="0"/>
                  <a:ea typeface="楷体_GB2312" pitchFamily="49" charset="-122"/>
                </a:rPr>
                <a:t>测量</a:t>
              </a:r>
              <a:endParaRPr lang="zh-CN" altLang="en-US" sz="1400" b="1" dirty="0">
                <a:solidFill>
                  <a:prstClr val="black"/>
                </a:solidFill>
                <a:latin typeface="Arial Narrow" pitchFamily="34" charset="0"/>
                <a:ea typeface="楷体_GB2312" pitchFamily="49" charset="-122"/>
              </a:endParaRPr>
            </a:p>
          </p:txBody>
        </p:sp>
        <p:sp>
          <p:nvSpPr>
            <p:cNvPr id="18" name="矩形 63"/>
            <p:cNvSpPr>
              <a:spLocks noChangeArrowheads="1"/>
            </p:cNvSpPr>
            <p:nvPr/>
          </p:nvSpPr>
          <p:spPr bwMode="auto">
            <a:xfrm>
              <a:off x="468164" y="1532384"/>
              <a:ext cx="1079500" cy="369332"/>
            </a:xfrm>
            <a:prstGeom prst="rect">
              <a:avLst/>
            </a:prstGeom>
            <a:noFill/>
            <a:ln w="9525">
              <a:noFill/>
              <a:miter lim="800000"/>
              <a:headEnd/>
              <a:tailEnd/>
            </a:ln>
          </p:spPr>
          <p:txBody>
            <a:bodyPr>
              <a:spAutoFit/>
            </a:bodyPr>
            <a:lstStyle/>
            <a:p>
              <a:r>
                <a:rPr lang="zh-CN" altLang="en-US" b="1" dirty="0" smtClean="0">
                  <a:solidFill>
                    <a:srgbClr val="C00000"/>
                  </a:solidFill>
                  <a:latin typeface="Arial Narrow" pitchFamily="34" charset="0"/>
                  <a:ea typeface="楷体_GB2312" pitchFamily="49" charset="-122"/>
                </a:rPr>
                <a:t>高</a:t>
              </a:r>
              <a:r>
                <a:rPr lang="zh-CN" altLang="en-US" b="1" dirty="0">
                  <a:solidFill>
                    <a:srgbClr val="C00000"/>
                  </a:solidFill>
                  <a:latin typeface="Arial Narrow" pitchFamily="34" charset="0"/>
                  <a:ea typeface="楷体_GB2312" pitchFamily="49" charset="-122"/>
                </a:rPr>
                <a:t>能量</a:t>
              </a:r>
              <a:endParaRPr lang="zh-CN" altLang="en-US" dirty="0">
                <a:solidFill>
                  <a:prstClr val="black"/>
                </a:solidFill>
                <a:latin typeface="Arial Narrow" pitchFamily="34" charset="0"/>
                <a:ea typeface="楷体_GB2312" pitchFamily="49" charset="-122"/>
              </a:endParaRPr>
            </a:p>
          </p:txBody>
        </p:sp>
        <p:sp>
          <p:nvSpPr>
            <p:cNvPr id="19" name="矩形 71"/>
            <p:cNvSpPr>
              <a:spLocks noChangeArrowheads="1"/>
            </p:cNvSpPr>
            <p:nvPr/>
          </p:nvSpPr>
          <p:spPr bwMode="auto">
            <a:xfrm>
              <a:off x="539552" y="5980559"/>
              <a:ext cx="936104" cy="369332"/>
            </a:xfrm>
            <a:prstGeom prst="rect">
              <a:avLst/>
            </a:prstGeom>
            <a:noFill/>
            <a:ln w="9525">
              <a:noFill/>
              <a:miter lim="800000"/>
              <a:headEnd/>
              <a:tailEnd/>
            </a:ln>
          </p:spPr>
          <p:txBody>
            <a:bodyPr wrap="square">
              <a:spAutoFit/>
            </a:bodyPr>
            <a:lstStyle/>
            <a:p>
              <a:r>
                <a:rPr lang="zh-CN" altLang="en-US" b="1" dirty="0" smtClean="0">
                  <a:solidFill>
                    <a:srgbClr val="C00000"/>
                  </a:solidFill>
                  <a:latin typeface="Arial Narrow" pitchFamily="34" charset="0"/>
                  <a:ea typeface="楷体_GB2312" pitchFamily="49" charset="-122"/>
                </a:rPr>
                <a:t>高强度</a:t>
              </a:r>
              <a:endParaRPr lang="en-US" altLang="zh-CN" dirty="0">
                <a:solidFill>
                  <a:prstClr val="black"/>
                </a:solidFill>
                <a:latin typeface="Arial Narrow" pitchFamily="34" charset="0"/>
                <a:ea typeface="楷体_GB2312" pitchFamily="49" charset="-122"/>
              </a:endParaRPr>
            </a:p>
          </p:txBody>
        </p:sp>
        <p:sp>
          <p:nvSpPr>
            <p:cNvPr id="20" name="矩形 79"/>
            <p:cNvSpPr>
              <a:spLocks noChangeArrowheads="1"/>
            </p:cNvSpPr>
            <p:nvPr/>
          </p:nvSpPr>
          <p:spPr bwMode="auto">
            <a:xfrm>
              <a:off x="5776251" y="4485709"/>
              <a:ext cx="1056945" cy="400110"/>
            </a:xfrm>
            <a:prstGeom prst="rect">
              <a:avLst/>
            </a:prstGeom>
            <a:noFill/>
            <a:ln w="9525">
              <a:noFill/>
              <a:miter lim="800000"/>
              <a:headEnd/>
              <a:tailEnd/>
            </a:ln>
          </p:spPr>
          <p:txBody>
            <a:bodyPr wrap="square">
              <a:spAutoFit/>
            </a:bodyPr>
            <a:lstStyle/>
            <a:p>
              <a:r>
                <a:rPr lang="zh-CN" altLang="en-US" sz="2000" b="1" dirty="0">
                  <a:solidFill>
                    <a:srgbClr val="C00000"/>
                  </a:solidFill>
                  <a:latin typeface="Arial Narrow" pitchFamily="34" charset="0"/>
                  <a:ea typeface="楷体_GB2312" pitchFamily="49" charset="-122"/>
                </a:rPr>
                <a:t>宇宙学</a:t>
              </a:r>
              <a:endParaRPr lang="zh-CN" altLang="en-US" sz="2000" dirty="0">
                <a:solidFill>
                  <a:prstClr val="black"/>
                </a:solidFill>
                <a:latin typeface="Arial Narrow" pitchFamily="34" charset="0"/>
                <a:ea typeface="楷体_GB2312" pitchFamily="49" charset="-122"/>
              </a:endParaRPr>
            </a:p>
          </p:txBody>
        </p:sp>
        <p:sp>
          <p:nvSpPr>
            <p:cNvPr id="21" name="Rectangle 16"/>
            <p:cNvSpPr>
              <a:spLocks noChangeArrowheads="1"/>
            </p:cNvSpPr>
            <p:nvPr/>
          </p:nvSpPr>
          <p:spPr bwMode="auto">
            <a:xfrm>
              <a:off x="1005386" y="4317434"/>
              <a:ext cx="649537" cy="369332"/>
            </a:xfrm>
            <a:prstGeom prst="rect">
              <a:avLst/>
            </a:prstGeom>
            <a:noFill/>
            <a:ln w="9525">
              <a:noFill/>
              <a:miter lim="800000"/>
              <a:headEnd/>
              <a:tailEnd/>
            </a:ln>
            <a:effectLst/>
          </p:spPr>
          <p:txBody>
            <a:bodyPr wrap="none">
              <a:spAutoFit/>
            </a:bodyPr>
            <a:lstStyle/>
            <a:p>
              <a:r>
                <a:rPr lang="zh-CN" altLang="en-US" b="1" dirty="0">
                  <a:solidFill>
                    <a:prstClr val="black"/>
                  </a:solidFill>
                  <a:latin typeface="Arial Narrow" pitchFamily="34" charset="0"/>
                  <a:ea typeface="楷体_GB2312" pitchFamily="49" charset="-122"/>
                </a:rPr>
                <a:t>轴子</a:t>
              </a:r>
            </a:p>
          </p:txBody>
        </p:sp>
        <p:sp>
          <p:nvSpPr>
            <p:cNvPr id="22" name="Rectangle 17"/>
            <p:cNvSpPr>
              <a:spLocks noChangeArrowheads="1"/>
            </p:cNvSpPr>
            <p:nvPr/>
          </p:nvSpPr>
          <p:spPr bwMode="auto">
            <a:xfrm>
              <a:off x="4561302" y="3692956"/>
              <a:ext cx="881973" cy="369332"/>
            </a:xfrm>
            <a:prstGeom prst="rect">
              <a:avLst/>
            </a:prstGeom>
            <a:noFill/>
            <a:ln w="9525">
              <a:noFill/>
              <a:miter lim="800000"/>
              <a:headEnd/>
              <a:tailEnd/>
            </a:ln>
            <a:effectLst/>
          </p:spPr>
          <p:txBody>
            <a:bodyPr wrap="none">
              <a:spAutoFit/>
            </a:bodyPr>
            <a:lstStyle/>
            <a:p>
              <a:r>
                <a:rPr lang="zh-CN" altLang="en-US" b="1" dirty="0" smtClean="0">
                  <a:solidFill>
                    <a:prstClr val="black"/>
                  </a:solidFill>
                  <a:latin typeface="Arial Narrow" pitchFamily="34" charset="0"/>
                  <a:ea typeface="楷体_GB2312" pitchFamily="49" charset="-122"/>
                </a:rPr>
                <a:t>中微子</a:t>
              </a:r>
              <a:endParaRPr lang="zh-CN" altLang="en-US" b="1" dirty="0">
                <a:solidFill>
                  <a:prstClr val="black"/>
                </a:solidFill>
                <a:latin typeface="Arial Narrow" pitchFamily="34" charset="0"/>
                <a:ea typeface="楷体_GB2312" pitchFamily="49" charset="-122"/>
              </a:endParaRPr>
            </a:p>
          </p:txBody>
        </p:sp>
        <p:sp>
          <p:nvSpPr>
            <p:cNvPr id="23" name="Rectangle 18"/>
            <p:cNvSpPr>
              <a:spLocks noChangeArrowheads="1"/>
            </p:cNvSpPr>
            <p:nvPr/>
          </p:nvSpPr>
          <p:spPr bwMode="auto">
            <a:xfrm>
              <a:off x="3923928" y="5044455"/>
              <a:ext cx="881973" cy="369332"/>
            </a:xfrm>
            <a:prstGeom prst="rect">
              <a:avLst/>
            </a:prstGeom>
            <a:noFill/>
            <a:ln w="9525">
              <a:noFill/>
              <a:miter lim="800000"/>
              <a:headEnd/>
              <a:tailEnd/>
            </a:ln>
            <a:effectLst/>
          </p:spPr>
          <p:txBody>
            <a:bodyPr wrap="none">
              <a:spAutoFit/>
            </a:bodyPr>
            <a:lstStyle/>
            <a:p>
              <a:r>
                <a:rPr lang="zh-CN" altLang="en-US" b="1" dirty="0">
                  <a:solidFill>
                    <a:prstClr val="black"/>
                  </a:solidFill>
                  <a:latin typeface="Arial Narrow" pitchFamily="34" charset="0"/>
                  <a:ea typeface="楷体_GB2312" pitchFamily="49" charset="-122"/>
                </a:rPr>
                <a:t>暗物质</a:t>
              </a:r>
            </a:p>
          </p:txBody>
        </p:sp>
        <p:sp>
          <p:nvSpPr>
            <p:cNvPr id="26" name="Rectangle 21"/>
            <p:cNvSpPr>
              <a:spLocks noChangeArrowheads="1"/>
            </p:cNvSpPr>
            <p:nvPr/>
          </p:nvSpPr>
          <p:spPr bwMode="auto">
            <a:xfrm>
              <a:off x="4209064" y="2619365"/>
              <a:ext cx="881973" cy="369332"/>
            </a:xfrm>
            <a:prstGeom prst="rect">
              <a:avLst/>
            </a:prstGeom>
            <a:noFill/>
            <a:ln w="9525">
              <a:noFill/>
              <a:miter lim="800000"/>
              <a:headEnd/>
              <a:tailEnd/>
            </a:ln>
            <a:effectLst/>
          </p:spPr>
          <p:txBody>
            <a:bodyPr wrap="none">
              <a:spAutoFit/>
            </a:bodyPr>
            <a:lstStyle/>
            <a:p>
              <a:r>
                <a:rPr lang="zh-CN" altLang="en-US" b="1" dirty="0">
                  <a:solidFill>
                    <a:prstClr val="black"/>
                  </a:solidFill>
                  <a:latin typeface="Arial Narrow" pitchFamily="34" charset="0"/>
                  <a:ea typeface="楷体_GB2312" pitchFamily="49" charset="-122"/>
                </a:rPr>
                <a:t>反物质</a:t>
              </a:r>
            </a:p>
          </p:txBody>
        </p:sp>
        <p:sp>
          <p:nvSpPr>
            <p:cNvPr id="28" name="Rectangle 23"/>
            <p:cNvSpPr>
              <a:spLocks noChangeArrowheads="1"/>
            </p:cNvSpPr>
            <p:nvPr/>
          </p:nvSpPr>
          <p:spPr bwMode="auto">
            <a:xfrm>
              <a:off x="1161681" y="2473129"/>
              <a:ext cx="881973" cy="369332"/>
            </a:xfrm>
            <a:prstGeom prst="rect">
              <a:avLst/>
            </a:prstGeom>
            <a:noFill/>
            <a:ln w="9525">
              <a:noFill/>
              <a:miter lim="800000"/>
              <a:headEnd/>
              <a:tailEnd/>
            </a:ln>
            <a:effectLst/>
          </p:spPr>
          <p:txBody>
            <a:bodyPr wrap="none">
              <a:spAutoFit/>
            </a:bodyPr>
            <a:lstStyle/>
            <a:p>
              <a:r>
                <a:rPr lang="zh-CN" altLang="en-US" b="1" dirty="0">
                  <a:solidFill>
                    <a:prstClr val="black"/>
                  </a:solidFill>
                  <a:latin typeface="Arial Narrow" pitchFamily="34" charset="0"/>
                  <a:ea typeface="楷体_GB2312" pitchFamily="49" charset="-122"/>
                </a:rPr>
                <a:t>超对称</a:t>
              </a:r>
            </a:p>
          </p:txBody>
        </p:sp>
        <p:sp>
          <p:nvSpPr>
            <p:cNvPr id="29" name="Rectangle 24"/>
            <p:cNvSpPr>
              <a:spLocks noChangeArrowheads="1"/>
            </p:cNvSpPr>
            <p:nvPr/>
          </p:nvSpPr>
          <p:spPr bwMode="auto">
            <a:xfrm>
              <a:off x="1752599" y="2043609"/>
              <a:ext cx="941388" cy="369332"/>
            </a:xfrm>
            <a:prstGeom prst="rect">
              <a:avLst/>
            </a:prstGeom>
            <a:noFill/>
            <a:ln w="9525">
              <a:noFill/>
              <a:miter lim="800000"/>
              <a:headEnd/>
              <a:tailEnd/>
            </a:ln>
            <a:effectLst/>
          </p:spPr>
          <p:txBody>
            <a:bodyPr>
              <a:spAutoFit/>
            </a:bodyPr>
            <a:lstStyle/>
            <a:p>
              <a:r>
                <a:rPr lang="zh-CN" altLang="en-US" b="1" dirty="0">
                  <a:solidFill>
                    <a:prstClr val="black"/>
                  </a:solidFill>
                  <a:latin typeface="Arial Narrow" pitchFamily="34" charset="0"/>
                  <a:ea typeface="楷体_GB2312" pitchFamily="49" charset="-122"/>
                </a:rPr>
                <a:t>超维度</a:t>
              </a:r>
            </a:p>
          </p:txBody>
        </p:sp>
        <p:sp>
          <p:nvSpPr>
            <p:cNvPr id="30" name="Rectangle 25"/>
            <p:cNvSpPr>
              <a:spLocks noChangeArrowheads="1"/>
            </p:cNvSpPr>
            <p:nvPr/>
          </p:nvSpPr>
          <p:spPr bwMode="auto">
            <a:xfrm>
              <a:off x="2483768" y="1732087"/>
              <a:ext cx="1143000" cy="369332"/>
            </a:xfrm>
            <a:prstGeom prst="rect">
              <a:avLst/>
            </a:prstGeom>
            <a:noFill/>
            <a:ln w="9525">
              <a:noFill/>
              <a:miter lim="800000"/>
              <a:headEnd/>
              <a:tailEnd/>
            </a:ln>
            <a:effectLst/>
          </p:spPr>
          <p:txBody>
            <a:bodyPr wrap="square">
              <a:spAutoFit/>
            </a:bodyPr>
            <a:lstStyle/>
            <a:p>
              <a:r>
                <a:rPr lang="zh-CN" altLang="en-US" b="1" dirty="0" smtClean="0">
                  <a:solidFill>
                    <a:prstClr val="black"/>
                  </a:solidFill>
                  <a:latin typeface="Arial Narrow" pitchFamily="34" charset="0"/>
                  <a:ea typeface="楷体_GB2312" pitchFamily="49" charset="-122"/>
                </a:rPr>
                <a:t>复合</a:t>
              </a:r>
              <a:r>
                <a:rPr lang="zh-CN" altLang="en-US" b="1" dirty="0">
                  <a:solidFill>
                    <a:prstClr val="black"/>
                  </a:solidFill>
                  <a:latin typeface="Arial Narrow" pitchFamily="34" charset="0"/>
                  <a:ea typeface="楷体_GB2312" pitchFamily="49" charset="-122"/>
                </a:rPr>
                <a:t>模型</a:t>
              </a:r>
            </a:p>
          </p:txBody>
        </p:sp>
        <p:grpSp>
          <p:nvGrpSpPr>
            <p:cNvPr id="24" name="Group 27"/>
            <p:cNvGrpSpPr>
              <a:grpSpLocks/>
            </p:cNvGrpSpPr>
            <p:nvPr/>
          </p:nvGrpSpPr>
          <p:grpSpPr bwMode="auto">
            <a:xfrm>
              <a:off x="7184885" y="4077623"/>
              <a:ext cx="2016124" cy="1728787"/>
              <a:chOff x="4358" y="1065"/>
              <a:chExt cx="1270" cy="1089"/>
            </a:xfrm>
          </p:grpSpPr>
          <p:sp>
            <p:nvSpPr>
              <p:cNvPr id="33" name="Oval 28"/>
              <p:cNvSpPr>
                <a:spLocks noChangeArrowheads="1"/>
              </p:cNvSpPr>
              <p:nvPr/>
            </p:nvSpPr>
            <p:spPr bwMode="auto">
              <a:xfrm>
                <a:off x="4358" y="1065"/>
                <a:ext cx="1133" cy="1089"/>
              </a:xfrm>
              <a:prstGeom prst="ellipse">
                <a:avLst/>
              </a:prstGeom>
              <a:solidFill>
                <a:srgbClr val="00B0F0"/>
              </a:solidFill>
              <a:ln w="9525">
                <a:solidFill>
                  <a:schemeClr val="tx1"/>
                </a:solidFill>
                <a:round/>
                <a:headEnd/>
                <a:tailEnd/>
              </a:ln>
              <a:effectLst/>
            </p:spPr>
            <p:txBody>
              <a:bodyPr wrap="none" anchor="ctr"/>
              <a:lstStyle/>
              <a:p>
                <a:endParaRPr lang="zh-CN" altLang="en-US">
                  <a:solidFill>
                    <a:prstClr val="black"/>
                  </a:solidFill>
                  <a:latin typeface="Arial Narrow" pitchFamily="34" charset="0"/>
                </a:endParaRPr>
              </a:p>
            </p:txBody>
          </p:sp>
          <p:sp>
            <p:nvSpPr>
              <p:cNvPr id="34" name="矩形 66"/>
              <p:cNvSpPr>
                <a:spLocks noChangeArrowheads="1"/>
              </p:cNvSpPr>
              <p:nvPr/>
            </p:nvSpPr>
            <p:spPr bwMode="auto">
              <a:xfrm>
                <a:off x="4358" y="1482"/>
                <a:ext cx="1270" cy="233"/>
              </a:xfrm>
              <a:prstGeom prst="rect">
                <a:avLst/>
              </a:prstGeom>
              <a:noFill/>
              <a:ln w="9525">
                <a:noFill/>
                <a:miter lim="800000"/>
                <a:headEnd/>
                <a:tailEnd/>
              </a:ln>
            </p:spPr>
            <p:txBody>
              <a:bodyPr>
                <a:spAutoFit/>
              </a:bodyPr>
              <a:lstStyle/>
              <a:p>
                <a:r>
                  <a:rPr lang="zh-CN" altLang="en-US" b="1" dirty="0">
                    <a:solidFill>
                      <a:prstClr val="white"/>
                    </a:solidFill>
                    <a:latin typeface="Arial Narrow" pitchFamily="34" charset="0"/>
                    <a:ea typeface="楷体_GB2312" pitchFamily="49" charset="-122"/>
                  </a:rPr>
                  <a:t>宇宙学标准模型</a:t>
                </a:r>
              </a:p>
            </p:txBody>
          </p:sp>
        </p:grpSp>
        <p:sp>
          <p:nvSpPr>
            <p:cNvPr id="32" name="矩形 31"/>
            <p:cNvSpPr/>
            <p:nvPr/>
          </p:nvSpPr>
          <p:spPr>
            <a:xfrm>
              <a:off x="2150990" y="2716709"/>
              <a:ext cx="697993" cy="307777"/>
            </a:xfrm>
            <a:prstGeom prst="rect">
              <a:avLst/>
            </a:prstGeom>
          </p:spPr>
          <p:txBody>
            <a:bodyPr wrap="square">
              <a:spAutoFit/>
            </a:bodyPr>
            <a:lstStyle/>
            <a:p>
              <a:r>
                <a:rPr lang="en-US" altLang="zh-CN" sz="1400" b="1" dirty="0" smtClean="0">
                  <a:solidFill>
                    <a:prstClr val="black"/>
                  </a:solidFill>
                  <a:effectLst>
                    <a:outerShdw blurRad="38100" dist="38100" dir="2700000" algn="tl">
                      <a:srgbClr val="C0C0C0"/>
                    </a:outerShdw>
                  </a:effectLst>
                  <a:latin typeface="Arial Narrow" pitchFamily="34" charset="0"/>
                  <a:ea typeface="楷体_GB2312"/>
                </a:rPr>
                <a:t>Higgs</a:t>
              </a:r>
              <a:endParaRPr lang="zh-CN" altLang="en-US" sz="1400" b="1" dirty="0">
                <a:solidFill>
                  <a:prstClr val="black"/>
                </a:solidFill>
                <a:effectLst>
                  <a:outerShdw blurRad="38100" dist="38100" dir="2700000" algn="tl">
                    <a:srgbClr val="C0C0C0"/>
                  </a:outerShdw>
                </a:effectLst>
                <a:latin typeface="Arial Narrow" pitchFamily="34" charset="0"/>
                <a:ea typeface="楷体_GB2312"/>
              </a:endParaRPr>
            </a:p>
          </p:txBody>
        </p:sp>
      </p:grpSp>
      <p:sp>
        <p:nvSpPr>
          <p:cNvPr id="3" name="矩形 2"/>
          <p:cNvSpPr/>
          <p:nvPr/>
        </p:nvSpPr>
        <p:spPr>
          <a:xfrm>
            <a:off x="5128213" y="1993801"/>
            <a:ext cx="635110" cy="369332"/>
          </a:xfrm>
          <a:prstGeom prst="rect">
            <a:avLst/>
          </a:prstGeom>
          <a:solidFill>
            <a:schemeClr val="bg1">
              <a:lumMod val="65000"/>
            </a:schemeClr>
          </a:solidFill>
          <a:ln>
            <a:solidFill>
              <a:srgbClr val="0070C0"/>
            </a:solidFill>
          </a:ln>
        </p:spPr>
        <p:txBody>
          <a:bodyPr wrap="none">
            <a:spAutoFit/>
          </a:bodyPr>
          <a:lstStyle/>
          <a:p>
            <a:r>
              <a:rPr lang="en-US" altLang="zh-CN" b="1" dirty="0">
                <a:solidFill>
                  <a:srgbClr val="FF0000"/>
                </a:solidFill>
              </a:rPr>
              <a:t>AMS</a:t>
            </a:r>
            <a:endParaRPr lang="zh-CN" altLang="en-US" b="1" dirty="0">
              <a:solidFill>
                <a:srgbClr val="FF0000"/>
              </a:solidFill>
            </a:endParaRPr>
          </a:p>
        </p:txBody>
      </p:sp>
      <p:sp>
        <p:nvSpPr>
          <p:cNvPr id="45" name="矩形 44"/>
          <p:cNvSpPr/>
          <p:nvPr/>
        </p:nvSpPr>
        <p:spPr>
          <a:xfrm>
            <a:off x="1339411" y="1362755"/>
            <a:ext cx="591829" cy="400110"/>
          </a:xfrm>
          <a:prstGeom prst="rect">
            <a:avLst/>
          </a:prstGeom>
          <a:solidFill>
            <a:schemeClr val="bg1">
              <a:lumMod val="65000"/>
            </a:schemeClr>
          </a:solidFill>
          <a:ln>
            <a:solidFill>
              <a:srgbClr val="0070C0"/>
            </a:solidFill>
          </a:ln>
        </p:spPr>
        <p:txBody>
          <a:bodyPr wrap="none">
            <a:spAutoFit/>
          </a:bodyPr>
          <a:lstStyle/>
          <a:p>
            <a:r>
              <a:rPr lang="en-US" altLang="zh-CN" sz="2000" b="1" dirty="0">
                <a:solidFill>
                  <a:srgbClr val="FF0000"/>
                </a:solidFill>
              </a:rPr>
              <a:t>LHC</a:t>
            </a:r>
            <a:endParaRPr lang="zh-CN" altLang="en-US" sz="2000" dirty="0">
              <a:solidFill>
                <a:srgbClr val="FF0000"/>
              </a:solidFill>
            </a:endParaRPr>
          </a:p>
        </p:txBody>
      </p:sp>
      <p:sp>
        <p:nvSpPr>
          <p:cNvPr id="46" name="矩形 45"/>
          <p:cNvSpPr/>
          <p:nvPr/>
        </p:nvSpPr>
        <p:spPr>
          <a:xfrm>
            <a:off x="5763323" y="3253889"/>
            <a:ext cx="1579278" cy="369332"/>
          </a:xfrm>
          <a:prstGeom prst="rect">
            <a:avLst/>
          </a:prstGeom>
          <a:solidFill>
            <a:schemeClr val="accent3">
              <a:lumMod val="60000"/>
              <a:lumOff val="40000"/>
            </a:schemeClr>
          </a:solidFill>
          <a:ln>
            <a:solidFill>
              <a:srgbClr val="0070C0"/>
            </a:solidFill>
          </a:ln>
        </p:spPr>
        <p:txBody>
          <a:bodyPr wrap="none">
            <a:spAutoFit/>
          </a:bodyPr>
          <a:lstStyle/>
          <a:p>
            <a:r>
              <a:rPr lang="zh-CN" altLang="en-US" b="1" dirty="0">
                <a:solidFill>
                  <a:srgbClr val="7030A0"/>
                </a:solidFill>
              </a:rPr>
              <a:t>大亚</a:t>
            </a:r>
            <a:r>
              <a:rPr lang="zh-CN" altLang="en-US" b="1" dirty="0" smtClean="0">
                <a:solidFill>
                  <a:srgbClr val="7030A0"/>
                </a:solidFill>
              </a:rPr>
              <a:t>湾，江门</a:t>
            </a:r>
            <a:endParaRPr lang="zh-CN" altLang="en-US" b="1" dirty="0">
              <a:solidFill>
                <a:srgbClr val="7030A0"/>
              </a:solidFill>
            </a:endParaRPr>
          </a:p>
        </p:txBody>
      </p:sp>
      <p:sp>
        <p:nvSpPr>
          <p:cNvPr id="47" name="矩形 46"/>
          <p:cNvSpPr/>
          <p:nvPr/>
        </p:nvSpPr>
        <p:spPr>
          <a:xfrm>
            <a:off x="4658260" y="5657393"/>
            <a:ext cx="1884875" cy="646331"/>
          </a:xfrm>
          <a:prstGeom prst="rect">
            <a:avLst/>
          </a:prstGeom>
          <a:solidFill>
            <a:schemeClr val="accent3">
              <a:lumMod val="60000"/>
              <a:lumOff val="40000"/>
            </a:schemeClr>
          </a:solidFill>
          <a:ln>
            <a:solidFill>
              <a:srgbClr val="0070C0"/>
            </a:solidFill>
          </a:ln>
        </p:spPr>
        <p:txBody>
          <a:bodyPr wrap="none">
            <a:spAutoFit/>
          </a:bodyPr>
          <a:lstStyle/>
          <a:p>
            <a:r>
              <a:rPr lang="zh-CN" altLang="en-US" b="1" dirty="0" smtClean="0">
                <a:solidFill>
                  <a:srgbClr val="7030A0"/>
                </a:solidFill>
              </a:rPr>
              <a:t>地下：锦屏</a:t>
            </a:r>
            <a:endParaRPr lang="en-US" altLang="zh-CN" b="1" dirty="0" smtClean="0">
              <a:solidFill>
                <a:srgbClr val="7030A0"/>
              </a:solidFill>
            </a:endParaRPr>
          </a:p>
          <a:p>
            <a:r>
              <a:rPr lang="zh-CN" altLang="en-US" b="1" dirty="0">
                <a:solidFill>
                  <a:srgbClr val="7030A0"/>
                </a:solidFill>
              </a:rPr>
              <a:t>空间： </a:t>
            </a:r>
            <a:r>
              <a:rPr lang="en-US" altLang="zh-CN" b="1" dirty="0" smtClean="0">
                <a:solidFill>
                  <a:srgbClr val="7030A0"/>
                </a:solidFill>
              </a:rPr>
              <a:t>DAMPE</a:t>
            </a:r>
            <a:r>
              <a:rPr lang="zh-CN" altLang="en-US" b="1" dirty="0" smtClean="0">
                <a:solidFill>
                  <a:srgbClr val="7030A0"/>
                </a:solidFill>
              </a:rPr>
              <a:t>等</a:t>
            </a:r>
            <a:endParaRPr lang="zh-CN" altLang="en-US" b="1" dirty="0">
              <a:solidFill>
                <a:srgbClr val="7030A0"/>
              </a:solidFill>
            </a:endParaRPr>
          </a:p>
        </p:txBody>
      </p:sp>
      <p:sp>
        <p:nvSpPr>
          <p:cNvPr id="48" name="矩形 47"/>
          <p:cNvSpPr/>
          <p:nvPr/>
        </p:nvSpPr>
        <p:spPr>
          <a:xfrm>
            <a:off x="1714803" y="6173229"/>
            <a:ext cx="1570366" cy="400110"/>
          </a:xfrm>
          <a:prstGeom prst="rect">
            <a:avLst/>
          </a:prstGeom>
          <a:solidFill>
            <a:schemeClr val="accent3">
              <a:lumMod val="60000"/>
              <a:lumOff val="40000"/>
            </a:schemeClr>
          </a:solidFill>
          <a:ln>
            <a:solidFill>
              <a:srgbClr val="0070C0"/>
            </a:solidFill>
          </a:ln>
        </p:spPr>
        <p:txBody>
          <a:bodyPr wrap="none">
            <a:spAutoFit/>
          </a:bodyPr>
          <a:lstStyle/>
          <a:p>
            <a:r>
              <a:rPr lang="en-US" altLang="zh-CN" sz="2000" b="1" dirty="0" smtClean="0">
                <a:solidFill>
                  <a:srgbClr val="7030A0"/>
                </a:solidFill>
              </a:rPr>
              <a:t>BEPCII/BESIII</a:t>
            </a:r>
            <a:endParaRPr lang="zh-CN" altLang="en-US" sz="2000" dirty="0">
              <a:solidFill>
                <a:srgbClr val="7030A0"/>
              </a:solidFill>
            </a:endParaRPr>
          </a:p>
        </p:txBody>
      </p:sp>
      <p:sp>
        <p:nvSpPr>
          <p:cNvPr id="13" name="页脚占位符 12"/>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15" name="灯片编号占位符 1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33</a:t>
            </a:fld>
            <a:endParaRPr lang="zh-CN" altLang="en-US">
              <a:solidFill>
                <a:prstClr val="black">
                  <a:tint val="75000"/>
                </a:prstClr>
              </a:solidFill>
            </a:endParaRPr>
          </a:p>
        </p:txBody>
      </p:sp>
      <p:sp>
        <p:nvSpPr>
          <p:cNvPr id="49" name="TextBox 48"/>
          <p:cNvSpPr txBox="1"/>
          <p:nvPr/>
        </p:nvSpPr>
        <p:spPr>
          <a:xfrm>
            <a:off x="5930246" y="1024305"/>
            <a:ext cx="3064162" cy="1938992"/>
          </a:xfrm>
          <a:prstGeom prst="rect">
            <a:avLst/>
          </a:prstGeom>
          <a:solidFill>
            <a:srgbClr val="92D050"/>
          </a:solidFill>
        </p:spPr>
        <p:txBody>
          <a:bodyPr wrap="square" rtlCol="0">
            <a:spAutoFit/>
          </a:bodyPr>
          <a:lstStyle/>
          <a:p>
            <a:pPr marL="342900" indent="-342900">
              <a:buFont typeface="Wingdings" panose="05000000000000000000" pitchFamily="2" charset="2"/>
              <a:buChar char="Ø"/>
            </a:pPr>
            <a:r>
              <a:rPr lang="zh-CN" altLang="en-US" sz="2400" dirty="0">
                <a:solidFill>
                  <a:srgbClr val="C00000"/>
                </a:solidFill>
              </a:rPr>
              <a:t>非</a:t>
            </a:r>
            <a:r>
              <a:rPr lang="zh-CN" altLang="en-US" sz="2400" dirty="0" smtClean="0">
                <a:solidFill>
                  <a:srgbClr val="C00000"/>
                </a:solidFill>
              </a:rPr>
              <a:t>加速器高能物理布局良好。</a:t>
            </a:r>
            <a:endParaRPr lang="en-US" altLang="zh-CN" sz="2400" dirty="0" smtClean="0">
              <a:solidFill>
                <a:srgbClr val="C00000"/>
              </a:solidFill>
            </a:endParaRPr>
          </a:p>
          <a:p>
            <a:pPr marL="342900" indent="-342900">
              <a:buFont typeface="Wingdings" panose="05000000000000000000" pitchFamily="2" charset="2"/>
              <a:buChar char="Ø"/>
            </a:pPr>
            <a:r>
              <a:rPr lang="en-US" altLang="zh-CN" sz="2400" dirty="0" smtClean="0">
                <a:solidFill>
                  <a:srgbClr val="C00000"/>
                </a:solidFill>
              </a:rPr>
              <a:t>BEPCII</a:t>
            </a:r>
            <a:r>
              <a:rPr lang="zh-CN" altLang="en-US" sz="2400" dirty="0" smtClean="0">
                <a:solidFill>
                  <a:srgbClr val="C00000"/>
                </a:solidFill>
              </a:rPr>
              <a:t>后无批准的高能加速器，需要加大努力。</a:t>
            </a:r>
            <a:endParaRPr lang="zh-CN" altLang="en-US" sz="2400" dirty="0">
              <a:solidFill>
                <a:srgbClr val="C00000"/>
              </a:solidFill>
            </a:endParaRPr>
          </a:p>
        </p:txBody>
      </p:sp>
      <p:sp>
        <p:nvSpPr>
          <p:cNvPr id="50" name="矩形 49"/>
          <p:cNvSpPr/>
          <p:nvPr/>
        </p:nvSpPr>
        <p:spPr>
          <a:xfrm>
            <a:off x="77929" y="5044712"/>
            <a:ext cx="930063" cy="400110"/>
          </a:xfrm>
          <a:prstGeom prst="rect">
            <a:avLst/>
          </a:prstGeom>
          <a:solidFill>
            <a:schemeClr val="bg1">
              <a:lumMod val="65000"/>
            </a:schemeClr>
          </a:solidFill>
          <a:ln>
            <a:solidFill>
              <a:srgbClr val="0070C0"/>
            </a:solidFill>
          </a:ln>
        </p:spPr>
        <p:txBody>
          <a:bodyPr wrap="none">
            <a:spAutoFit/>
          </a:bodyPr>
          <a:lstStyle/>
          <a:p>
            <a:r>
              <a:rPr lang="en-US" altLang="zh-CN" sz="2000" b="1" smtClean="0">
                <a:solidFill>
                  <a:srgbClr val="FF0000"/>
                </a:solidFill>
              </a:rPr>
              <a:t>Belle-II</a:t>
            </a:r>
            <a:endParaRPr lang="zh-CN" altLang="en-US" sz="2000" dirty="0">
              <a:solidFill>
                <a:srgbClr val="FF0000"/>
              </a:solidFill>
            </a:endParaRPr>
          </a:p>
        </p:txBody>
      </p:sp>
      <p:sp>
        <p:nvSpPr>
          <p:cNvPr id="25" name="TextBox 24"/>
          <p:cNvSpPr txBox="1"/>
          <p:nvPr/>
        </p:nvSpPr>
        <p:spPr>
          <a:xfrm>
            <a:off x="1757815" y="6553395"/>
            <a:ext cx="1571264" cy="369332"/>
          </a:xfrm>
          <a:prstGeom prst="rect">
            <a:avLst/>
          </a:prstGeom>
          <a:solidFill>
            <a:schemeClr val="accent2">
              <a:lumMod val="20000"/>
              <a:lumOff val="80000"/>
            </a:schemeClr>
          </a:solidFill>
        </p:spPr>
        <p:txBody>
          <a:bodyPr wrap="none" rtlCol="0">
            <a:spAutoFit/>
          </a:bodyPr>
          <a:lstStyle/>
          <a:p>
            <a:r>
              <a:rPr lang="zh-CN" altLang="en-US" b="1" dirty="0" smtClean="0">
                <a:solidFill>
                  <a:srgbClr val="0070C0"/>
                </a:solidFill>
              </a:rPr>
              <a:t>已经运行</a:t>
            </a:r>
            <a:r>
              <a:rPr lang="en-US" altLang="zh-CN" b="1" dirty="0" smtClean="0">
                <a:solidFill>
                  <a:srgbClr val="0070C0"/>
                </a:solidFill>
              </a:rPr>
              <a:t>~9</a:t>
            </a:r>
            <a:r>
              <a:rPr lang="zh-CN" altLang="en-US" b="1" dirty="0" smtClean="0">
                <a:solidFill>
                  <a:srgbClr val="0070C0"/>
                </a:solidFill>
              </a:rPr>
              <a:t>年</a:t>
            </a:r>
            <a:endParaRPr lang="zh-CN" altLang="en-US" b="1" dirty="0">
              <a:solidFill>
                <a:srgbClr val="0070C0"/>
              </a:solidFill>
            </a:endParaRPr>
          </a:p>
        </p:txBody>
      </p:sp>
      <p:sp>
        <p:nvSpPr>
          <p:cNvPr id="51" name="TextBox 50"/>
          <p:cNvSpPr txBox="1"/>
          <p:nvPr/>
        </p:nvSpPr>
        <p:spPr>
          <a:xfrm>
            <a:off x="2133600" y="1066800"/>
            <a:ext cx="825867" cy="461665"/>
          </a:xfrm>
          <a:prstGeom prst="rect">
            <a:avLst/>
          </a:prstGeom>
          <a:solidFill>
            <a:schemeClr val="accent6">
              <a:lumMod val="20000"/>
              <a:lumOff val="80000"/>
            </a:schemeClr>
          </a:solidFill>
          <a:ln w="38100">
            <a:solidFill>
              <a:srgbClr val="00B050"/>
            </a:solidFill>
            <a:prstDash val="sysDot"/>
          </a:ln>
        </p:spPr>
        <p:txBody>
          <a:bodyPr wrap="none" rtlCol="0">
            <a:spAutoFit/>
          </a:bodyPr>
          <a:lstStyle/>
          <a:p>
            <a:r>
              <a:rPr lang="en-US" altLang="zh-CN" sz="2400" b="1" dirty="0" smtClean="0">
                <a:solidFill>
                  <a:srgbClr val="7030A0"/>
                </a:solidFill>
              </a:rPr>
              <a:t>CEPC</a:t>
            </a:r>
            <a:endParaRPr lang="zh-CN" altLang="en-US" sz="2400" b="1" dirty="0">
              <a:solidFill>
                <a:srgbClr val="7030A0"/>
              </a:solidFill>
            </a:endParaRPr>
          </a:p>
        </p:txBody>
      </p:sp>
    </p:spTree>
    <p:extLst>
      <p:ext uri="{BB962C8B-B14F-4D97-AF65-F5344CB8AC3E}">
        <p14:creationId xmlns:p14="http://schemas.microsoft.com/office/powerpoint/2010/main" xmlns="" val="347498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1">
                                            <p:bg/>
                                          </p:spTgt>
                                        </p:tgtEl>
                                        <p:attrNameLst>
                                          <p:attrName>style.visibility</p:attrName>
                                        </p:attrNameLst>
                                      </p:cBhvr>
                                      <p:to>
                                        <p:strVal val="visible"/>
                                      </p:to>
                                    </p:set>
                                    <p:animEffect transition="in" filter="wipe(down)">
                                      <p:cBhvr>
                                        <p:cTn id="11" dur="500"/>
                                        <p:tgtEl>
                                          <p:spTgt spid="51">
                                            <p:bg/>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wipe(down)">
                                      <p:cBhvr>
                                        <p:cTn id="14"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Grp="1"/>
          </p:cNvSpPr>
          <p:nvPr>
            <p:ph type="title" idx="4294967295"/>
          </p:nvPr>
        </p:nvSpPr>
        <p:spPr>
          <a:xfrm>
            <a:off x="0" y="1"/>
            <a:ext cx="9144000" cy="1145004"/>
          </a:xfrm>
        </p:spPr>
        <p:txBody>
          <a:bodyPr/>
          <a:lstStyle/>
          <a:p>
            <a:pPr lvl="0">
              <a:buNone/>
            </a:pPr>
            <a:r>
              <a:rPr lang="zh-CN" altLang="en-US" sz="3300" b="1" dirty="0" smtClean="0">
                <a:solidFill>
                  <a:srgbClr val="0000CC"/>
                </a:solidFill>
              </a:rPr>
              <a:t>高能环形正负电子对撞机（</a:t>
            </a:r>
            <a:r>
              <a:rPr lang="en-US" altLang="zh-CN" sz="3300" b="1" dirty="0" smtClean="0">
                <a:solidFill>
                  <a:srgbClr val="0000CC"/>
                </a:solidFill>
              </a:rPr>
              <a:t>CEPC</a:t>
            </a:r>
            <a:r>
              <a:rPr lang="zh-CN" altLang="en-US" sz="3300" b="1" dirty="0" smtClean="0">
                <a:solidFill>
                  <a:srgbClr val="0000CC"/>
                </a:solidFill>
              </a:rPr>
              <a:t>）</a:t>
            </a:r>
            <a:r>
              <a:rPr lang="zh-CN" altLang="en-US" sz="3300" b="1" dirty="0" smtClean="0">
                <a:solidFill>
                  <a:srgbClr val="C00000"/>
                </a:solidFill>
              </a:rPr>
              <a:t>建设必要性</a:t>
            </a:r>
            <a:endParaRPr lang="zh-CN" altLang="en-US" sz="3300" b="1" dirty="0">
              <a:solidFill>
                <a:srgbClr val="C00000"/>
              </a:solidFill>
            </a:endParaRPr>
          </a:p>
        </p:txBody>
      </p:sp>
      <p:sp>
        <p:nvSpPr>
          <p:cNvPr id="3" name="文本占位符 2"/>
          <p:cNvSpPr txBox="1">
            <a:spLocks noGrp="1"/>
          </p:cNvSpPr>
          <p:nvPr>
            <p:ph type="body" idx="4294967295"/>
          </p:nvPr>
        </p:nvSpPr>
        <p:spPr>
          <a:xfrm>
            <a:off x="217440" y="1535201"/>
            <a:ext cx="5667840" cy="5004525"/>
          </a:xfrm>
        </p:spPr>
        <p:txBody>
          <a:bodyPr/>
          <a:lstStyle/>
          <a:p>
            <a:pPr>
              <a:spcAft>
                <a:spcPts val="544"/>
              </a:spcAft>
            </a:pPr>
            <a:r>
              <a:rPr lang="zh-CN" altLang="en-US" sz="1700" dirty="0" smtClean="0"/>
              <a:t>希格斯粒子</a:t>
            </a:r>
            <a:r>
              <a:rPr lang="zh-CN" altLang="en-US" sz="1700" dirty="0"/>
              <a:t>被发现后，标准模型粒子</a:t>
            </a:r>
            <a:r>
              <a:rPr lang="zh-CN" altLang="en-US" sz="1700" dirty="0" smtClean="0"/>
              <a:t>谱似乎已然</a:t>
            </a:r>
            <a:r>
              <a:rPr lang="zh-CN" altLang="en-US" sz="1700" dirty="0"/>
              <a:t>完备。然而，大量未解之谜急需进一步的实验</a:t>
            </a:r>
            <a:r>
              <a:rPr lang="zh-CN" altLang="en-US" sz="1700" dirty="0" smtClean="0"/>
              <a:t>观测：</a:t>
            </a:r>
            <a:endParaRPr lang="zh-CN" altLang="en-US" sz="1700" dirty="0"/>
          </a:p>
          <a:p>
            <a:pPr lvl="1" hangingPunct="0">
              <a:spcBef>
                <a:spcPts val="544"/>
              </a:spcBef>
            </a:pPr>
            <a:r>
              <a:rPr lang="en-US" sz="1600" dirty="0"/>
              <a:t>LHC</a:t>
            </a:r>
            <a:r>
              <a:rPr lang="zh-CN" altLang="en-US" sz="1600" dirty="0"/>
              <a:t>发现</a:t>
            </a:r>
            <a:r>
              <a:rPr lang="zh-CN" altLang="en-US" sz="1600" dirty="0" smtClean="0"/>
              <a:t>的粒子</a:t>
            </a:r>
            <a:r>
              <a:rPr lang="zh-CN" altLang="en-US" sz="1600" dirty="0"/>
              <a:t>是否是标准</a:t>
            </a:r>
            <a:r>
              <a:rPr lang="zh-CN" altLang="en-US" sz="1600" dirty="0" smtClean="0"/>
              <a:t>模型</a:t>
            </a:r>
            <a:r>
              <a:rPr lang="zh-CN" altLang="en-US" sz="1600" dirty="0"/>
              <a:t>希格斯</a:t>
            </a:r>
            <a:r>
              <a:rPr lang="zh-CN" altLang="en-US" sz="1600" dirty="0" smtClean="0"/>
              <a:t>？</a:t>
            </a:r>
            <a:r>
              <a:rPr lang="zh-CN" altLang="en-US" sz="1600" dirty="0"/>
              <a:t>它是否是电弱对称性破缺的起源？是否是基本粒子</a:t>
            </a:r>
            <a:r>
              <a:rPr lang="zh-CN" altLang="en-US" sz="1600" dirty="0" smtClean="0"/>
              <a:t>？</a:t>
            </a:r>
            <a:endParaRPr lang="zh-CN" altLang="en-US" sz="1600" dirty="0"/>
          </a:p>
          <a:p>
            <a:pPr lvl="1" hangingPunct="0">
              <a:spcBef>
                <a:spcPts val="544"/>
              </a:spcBef>
            </a:pPr>
            <a:r>
              <a:rPr lang="zh-CN" altLang="en-US" sz="1600" dirty="0"/>
              <a:t>物理真空是否稳定</a:t>
            </a:r>
            <a:r>
              <a:rPr lang="zh-CN" altLang="en-US" sz="1600" dirty="0" smtClean="0"/>
              <a:t>？</a:t>
            </a:r>
          </a:p>
          <a:p>
            <a:pPr lvl="1" hangingPunct="0">
              <a:spcBef>
                <a:spcPts val="544"/>
              </a:spcBef>
            </a:pPr>
            <a:r>
              <a:rPr lang="zh-CN" altLang="en-US" sz="1600" dirty="0" smtClean="0"/>
              <a:t>自然性？以何种形式、在哪个能标出现？</a:t>
            </a:r>
            <a:endParaRPr lang="en-US" sz="1600" dirty="0" smtClean="0"/>
          </a:p>
          <a:p>
            <a:pPr lvl="1" hangingPunct="0">
              <a:spcBef>
                <a:spcPts val="544"/>
              </a:spcBef>
            </a:pPr>
            <a:r>
              <a:rPr lang="zh-CN" altLang="en-US" sz="1600" dirty="0" smtClean="0"/>
              <a:t>暗物质、暗能量和希格斯粒子有何种关系？</a:t>
            </a:r>
            <a:endParaRPr lang="en-US" altLang="zh-CN" sz="1600" dirty="0"/>
          </a:p>
          <a:p>
            <a:pPr lvl="1" hangingPunct="0">
              <a:spcBef>
                <a:spcPts val="544"/>
              </a:spcBef>
            </a:pPr>
            <a:endParaRPr lang="en-US" altLang="zh-CN" sz="1800" dirty="0"/>
          </a:p>
          <a:p>
            <a:pPr>
              <a:spcBef>
                <a:spcPts val="544"/>
              </a:spcBef>
              <a:buFont typeface="Wingdings" pitchFamily="2" charset="2"/>
              <a:buChar char="l"/>
            </a:pPr>
            <a:r>
              <a:rPr lang="zh-CN" altLang="en-US" sz="1600" dirty="0" smtClean="0"/>
              <a:t>精确检验希格斯粒子属性、寻找超越标准模型的新粒子和新物理现象等是粒子物理领域的核心任务。对希格斯粒子各种性质和电弱物理的测量研究也是通过精确检验标准模型来间接发现新物理的重要途径之一</a:t>
            </a:r>
            <a:endParaRPr lang="en-US" altLang="zh-CN" sz="1600" dirty="0" smtClean="0"/>
          </a:p>
          <a:p>
            <a:pPr>
              <a:spcBef>
                <a:spcPts val="544"/>
              </a:spcBef>
              <a:buFont typeface="Wingdings" pitchFamily="2" charset="2"/>
              <a:buChar char="l"/>
            </a:pPr>
            <a:r>
              <a:rPr lang="zh-CN" altLang="en-US" sz="1600" dirty="0" smtClean="0"/>
              <a:t>探测新物理需要对希格斯</a:t>
            </a:r>
            <a:r>
              <a:rPr lang="zh-CN" altLang="zh-CN" sz="1600" dirty="0" smtClean="0"/>
              <a:t>粒子测量</a:t>
            </a:r>
            <a:r>
              <a:rPr lang="zh-CN" altLang="en-US" sz="1600" dirty="0" smtClean="0"/>
              <a:t>的</a:t>
            </a:r>
            <a:r>
              <a:rPr lang="zh-CN" altLang="zh-CN" sz="1600" dirty="0" smtClean="0"/>
              <a:t>精度在</a:t>
            </a:r>
            <a:r>
              <a:rPr lang="en-US" altLang="zh-CN" sz="1600" dirty="0" smtClean="0"/>
              <a:t>HL-LHC</a:t>
            </a:r>
            <a:r>
              <a:rPr lang="zh-CN" altLang="zh-CN" sz="1600" dirty="0" smtClean="0"/>
              <a:t>水平上提升一个量级</a:t>
            </a:r>
            <a:r>
              <a:rPr lang="zh-CN" altLang="en-US" sz="1600" dirty="0"/>
              <a:t>，</a:t>
            </a:r>
            <a:r>
              <a:rPr lang="zh-CN" altLang="en-US" sz="1600" dirty="0" smtClean="0"/>
              <a:t>提高</a:t>
            </a:r>
            <a:r>
              <a:rPr lang="en-US" altLang="zh-CN" sz="1600" dirty="0" smtClean="0"/>
              <a:t>1-2</a:t>
            </a:r>
            <a:r>
              <a:rPr lang="zh-CN" altLang="en-US" sz="1600" dirty="0" smtClean="0"/>
              <a:t>量级</a:t>
            </a:r>
            <a:r>
              <a:rPr lang="en-US" altLang="zh-CN" sz="1600" dirty="0" smtClean="0"/>
              <a:t>Z</a:t>
            </a:r>
            <a:r>
              <a:rPr lang="zh-CN" altLang="en-US" sz="1600" dirty="0" smtClean="0"/>
              <a:t>、</a:t>
            </a:r>
            <a:r>
              <a:rPr lang="en-US" altLang="zh-CN" sz="1600" dirty="0" smtClean="0"/>
              <a:t>W</a:t>
            </a:r>
            <a:r>
              <a:rPr lang="zh-CN" altLang="en-US" sz="1600" dirty="0" smtClean="0"/>
              <a:t>玻色子测量精度。</a:t>
            </a:r>
            <a:endParaRPr lang="en-US" altLang="zh-CN" sz="1600" dirty="0" smtClean="0"/>
          </a:p>
          <a:p>
            <a:pPr>
              <a:spcBef>
                <a:spcPts val="544"/>
              </a:spcBef>
              <a:buFont typeface="Wingdings" pitchFamily="2" charset="2"/>
              <a:buChar char="l"/>
            </a:pPr>
            <a:r>
              <a:rPr lang="en-US" altLang="zh-CN" sz="1600" b="1" dirty="0" smtClean="0">
                <a:solidFill>
                  <a:srgbClr val="7030A0"/>
                </a:solidFill>
              </a:rPr>
              <a:t>CEPC</a:t>
            </a:r>
            <a:r>
              <a:rPr lang="zh-CN" altLang="en-US" sz="1600" b="1" dirty="0" smtClean="0">
                <a:solidFill>
                  <a:srgbClr val="7030A0"/>
                </a:solidFill>
              </a:rPr>
              <a:t>产生百万干净希格斯事例，近</a:t>
            </a:r>
            <a:r>
              <a:rPr lang="en-US" altLang="zh-CN" sz="1600" b="1" dirty="0" smtClean="0">
                <a:solidFill>
                  <a:srgbClr val="7030A0"/>
                </a:solidFill>
              </a:rPr>
              <a:t>10</a:t>
            </a:r>
            <a:r>
              <a:rPr lang="en-US" altLang="zh-CN" sz="1600" b="1" baseline="30000" dirty="0" smtClean="0">
                <a:solidFill>
                  <a:srgbClr val="7030A0"/>
                </a:solidFill>
              </a:rPr>
              <a:t>12</a:t>
            </a:r>
            <a:r>
              <a:rPr lang="en-US" altLang="zh-CN" sz="1600" b="1" dirty="0" smtClean="0">
                <a:solidFill>
                  <a:srgbClr val="7030A0"/>
                </a:solidFill>
              </a:rPr>
              <a:t>Z, </a:t>
            </a:r>
            <a:r>
              <a:rPr lang="zh-CN" altLang="en-US" sz="1600" b="1" dirty="0" smtClean="0">
                <a:solidFill>
                  <a:srgbClr val="7030A0"/>
                </a:solidFill>
              </a:rPr>
              <a:t>千万</a:t>
            </a:r>
            <a:r>
              <a:rPr lang="en-US" altLang="zh-CN" sz="1600" b="1" dirty="0" smtClean="0">
                <a:solidFill>
                  <a:srgbClr val="7030A0"/>
                </a:solidFill>
              </a:rPr>
              <a:t>W</a:t>
            </a:r>
            <a:r>
              <a:rPr lang="zh-CN" altLang="en-US" sz="1600" b="1" dirty="0" smtClean="0">
                <a:solidFill>
                  <a:srgbClr val="7030A0"/>
                </a:solidFill>
              </a:rPr>
              <a:t>事例，可以达到测量精度要求。</a:t>
            </a:r>
            <a:r>
              <a:rPr lang="zh-CN" altLang="en-US" sz="1600" b="1" dirty="0" smtClean="0">
                <a:solidFill>
                  <a:srgbClr val="FF0000"/>
                </a:solidFill>
              </a:rPr>
              <a:t>前沿科学意义极为重大。</a:t>
            </a:r>
            <a:endParaRPr lang="en-US" altLang="zh-CN" sz="1600" b="1" dirty="0" smtClean="0">
              <a:solidFill>
                <a:srgbClr val="FF0000"/>
              </a:solidFill>
            </a:endParaRPr>
          </a:p>
        </p:txBody>
      </p:sp>
      <p:pic>
        <p:nvPicPr>
          <p:cNvPr id="6" name="图片 5"/>
          <p:cNvPicPr>
            <a:picLocks noChangeAspect="1"/>
          </p:cNvPicPr>
          <p:nvPr/>
        </p:nvPicPr>
        <p:blipFill>
          <a:blip r:embed="rId3" cstate="print">
            <a:alphaModFix/>
            <a:lum/>
          </a:blip>
          <a:srcRect/>
          <a:stretch>
            <a:fillRect/>
          </a:stretch>
        </p:blipFill>
        <p:spPr>
          <a:xfrm>
            <a:off x="5838649" y="1286054"/>
            <a:ext cx="3305351" cy="2073818"/>
          </a:xfrm>
          <a:prstGeom prst="rect">
            <a:avLst/>
          </a:prstGeom>
          <a:noFill/>
          <a:ln>
            <a:noFill/>
          </a:ln>
        </p:spPr>
      </p:pic>
      <p:sp>
        <p:nvSpPr>
          <p:cNvPr id="8" name="矩形 7"/>
          <p:cNvSpPr/>
          <p:nvPr/>
        </p:nvSpPr>
        <p:spPr>
          <a:xfrm>
            <a:off x="6230880" y="1216927"/>
            <a:ext cx="2913120" cy="207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zh-CN" altLang="en-US"/>
          </a:p>
        </p:txBody>
      </p:sp>
      <p:sp>
        <p:nvSpPr>
          <p:cNvPr id="7" name="TextBox 6"/>
          <p:cNvSpPr txBox="1"/>
          <p:nvPr/>
        </p:nvSpPr>
        <p:spPr>
          <a:xfrm>
            <a:off x="6146886" y="1078673"/>
            <a:ext cx="3027267" cy="253033"/>
          </a:xfrm>
          <a:prstGeom prst="rect">
            <a:avLst/>
          </a:prstGeom>
          <a:noFill/>
        </p:spPr>
        <p:txBody>
          <a:bodyPr wrap="none" lIns="82945" tIns="41473" rIns="82945" bIns="41473" rtlCol="0">
            <a:spAutoFit/>
          </a:bodyPr>
          <a:lstStyle/>
          <a:p>
            <a:r>
              <a:rPr lang="en-US" altLang="zh-CN" sz="1100" b="1" dirty="0" smtClean="0">
                <a:solidFill>
                  <a:srgbClr val="0070C0"/>
                </a:solidFill>
              </a:rPr>
              <a:t>CEPC </a:t>
            </a:r>
            <a:r>
              <a:rPr lang="zh-CN" altLang="en-US" sz="1100" b="1" dirty="0" smtClean="0">
                <a:solidFill>
                  <a:srgbClr val="0070C0"/>
                </a:solidFill>
              </a:rPr>
              <a:t>希格斯测量精度比</a:t>
            </a:r>
            <a:r>
              <a:rPr lang="en-US" altLang="zh-CN" sz="1100" b="1" dirty="0" smtClean="0">
                <a:solidFill>
                  <a:srgbClr val="0070C0"/>
                </a:solidFill>
              </a:rPr>
              <a:t>HL-LHC</a:t>
            </a:r>
            <a:r>
              <a:rPr lang="zh-CN" altLang="en-US" sz="1100" b="1" dirty="0" smtClean="0">
                <a:solidFill>
                  <a:srgbClr val="0070C0"/>
                </a:solidFill>
              </a:rPr>
              <a:t>有数量级的提高</a:t>
            </a:r>
            <a:endParaRPr lang="zh-CN" altLang="en-US" sz="1100" b="1" dirty="0">
              <a:solidFill>
                <a:srgbClr val="0070C0"/>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89150" y="3774636"/>
            <a:ext cx="3254851" cy="30833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矩形 10"/>
          <p:cNvSpPr/>
          <p:nvPr/>
        </p:nvSpPr>
        <p:spPr>
          <a:xfrm>
            <a:off x="6300000" y="3705508"/>
            <a:ext cx="2764800" cy="207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zh-CN" altLang="en-US"/>
          </a:p>
        </p:txBody>
      </p:sp>
      <p:sp>
        <p:nvSpPr>
          <p:cNvPr id="12" name="TextBox 11"/>
          <p:cNvSpPr txBox="1"/>
          <p:nvPr/>
        </p:nvSpPr>
        <p:spPr>
          <a:xfrm>
            <a:off x="6507359" y="3705509"/>
            <a:ext cx="2328358" cy="253033"/>
          </a:xfrm>
          <a:prstGeom prst="rect">
            <a:avLst/>
          </a:prstGeom>
          <a:noFill/>
        </p:spPr>
        <p:txBody>
          <a:bodyPr wrap="none" lIns="82945" tIns="41473" rIns="82945" bIns="41473" rtlCol="0">
            <a:spAutoFit/>
          </a:bodyPr>
          <a:lstStyle/>
          <a:p>
            <a:r>
              <a:rPr lang="en-US" altLang="zh-CN" sz="1100" b="1" dirty="0" smtClean="0">
                <a:solidFill>
                  <a:srgbClr val="0070C0"/>
                </a:solidFill>
              </a:rPr>
              <a:t>CEPC </a:t>
            </a:r>
            <a:r>
              <a:rPr lang="zh-CN" altLang="en-US" sz="1100" b="1" dirty="0" smtClean="0">
                <a:solidFill>
                  <a:srgbClr val="0070C0"/>
                </a:solidFill>
              </a:rPr>
              <a:t>电弱测量精度有数量级的提高</a:t>
            </a:r>
            <a:endParaRPr lang="zh-CN" altLang="en-US" sz="1100" b="1" dirty="0">
              <a:solidFill>
                <a:srgbClr val="0070C0"/>
              </a:solidFill>
            </a:endParaRPr>
          </a:p>
        </p:txBody>
      </p:sp>
      <p:sp>
        <p:nvSpPr>
          <p:cNvPr id="14" name="矩形 13"/>
          <p:cNvSpPr/>
          <p:nvPr/>
        </p:nvSpPr>
        <p:spPr>
          <a:xfrm>
            <a:off x="286560" y="2184709"/>
            <a:ext cx="345600" cy="1759018"/>
          </a:xfrm>
          <a:prstGeom prst="rect">
            <a:avLst/>
          </a:prstGeom>
        </p:spPr>
        <p:txBody>
          <a:bodyPr wrap="square" lIns="82945" tIns="41473" rIns="82945" bIns="41473">
            <a:spAutoFit/>
          </a:bodyPr>
          <a:lstStyle/>
          <a:p>
            <a:r>
              <a:rPr lang="zh-CN" altLang="en-US" b="1" dirty="0">
                <a:solidFill>
                  <a:srgbClr val="C00000"/>
                </a:solidFill>
                <a:latin typeface="Arial" pitchFamily="18"/>
                <a:ea typeface="SimSun" pitchFamily="2"/>
              </a:rPr>
              <a:t>前沿科学问题</a:t>
            </a:r>
            <a:endParaRPr lang="zh-CN" altLang="en-US" dirty="0">
              <a:solidFill>
                <a:srgbClr val="C00000"/>
              </a:solidFill>
            </a:endParaRPr>
          </a:p>
        </p:txBody>
      </p:sp>
      <p:sp>
        <p:nvSpPr>
          <p:cNvPr id="13" name="矩形 12"/>
          <p:cNvSpPr/>
          <p:nvPr/>
        </p:nvSpPr>
        <p:spPr>
          <a:xfrm>
            <a:off x="3189600" y="940418"/>
            <a:ext cx="2274445" cy="362973"/>
          </a:xfrm>
          <a:prstGeom prst="rect">
            <a:avLst/>
          </a:prstGeom>
        </p:spPr>
        <p:txBody>
          <a:bodyPr wrap="none" lIns="82945" tIns="41473" rIns="82945" bIns="41473">
            <a:spAutoFit/>
          </a:bodyPr>
          <a:lstStyle/>
          <a:p>
            <a:r>
              <a:rPr lang="zh-CN" altLang="en-US" b="1" dirty="0" smtClean="0">
                <a:solidFill>
                  <a:srgbClr val="0000CC"/>
                </a:solidFill>
              </a:rPr>
              <a:t>学科前沿、战略目标</a:t>
            </a:r>
            <a:endParaRPr lang="zh-CN" altLang="en-US" dirty="0">
              <a:solidFill>
                <a:srgbClr val="0000CC"/>
              </a:solidFill>
            </a:endParaRPr>
          </a:p>
        </p:txBody>
      </p:sp>
      <p:sp>
        <p:nvSpPr>
          <p:cNvPr id="15" name="灯片编号占位符 14"/>
          <p:cNvSpPr>
            <a:spLocks noGrp="1"/>
          </p:cNvSpPr>
          <p:nvPr>
            <p:ph type="sldNum" sz="quarter" idx="12"/>
          </p:nvPr>
        </p:nvSpPr>
        <p:spPr/>
        <p:txBody>
          <a:bodyPr/>
          <a:lstStyle/>
          <a:p>
            <a:fld id="{0A5276BE-B8C4-4399-BEE9-C19C59FEDAF5}" type="slidenum">
              <a:rPr lang="en-US" smtClean="0"/>
              <a:pPr/>
              <a:t>34</a:t>
            </a:fld>
            <a:endParaRPr lang="en-US" dirty="0"/>
          </a:p>
        </p:txBody>
      </p:sp>
      <p:sp>
        <p:nvSpPr>
          <p:cNvPr id="16" name="页脚占位符 15"/>
          <p:cNvSpPr>
            <a:spLocks noGrp="1"/>
          </p:cNvSpPr>
          <p:nvPr>
            <p:ph type="ftr" sz="quarter" idx="11"/>
          </p:nvPr>
        </p:nvSpPr>
        <p:spPr/>
        <p:txBody>
          <a:bodyPr/>
          <a:lstStyle/>
          <a:p>
            <a:r>
              <a:rPr lang="en-US" altLang="zh-CN" smtClean="0"/>
              <a:t>2018.7.12</a:t>
            </a:r>
            <a:endParaRPr lang="en-US" dirty="0"/>
          </a:p>
        </p:txBody>
      </p:sp>
      <p:sp>
        <p:nvSpPr>
          <p:cNvPr id="17" name="矩形 16"/>
          <p:cNvSpPr/>
          <p:nvPr/>
        </p:nvSpPr>
        <p:spPr>
          <a:xfrm>
            <a:off x="228600" y="5562600"/>
            <a:ext cx="5562600" cy="685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2018.7.12</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55950" y="152400"/>
            <a:ext cx="2832100" cy="4905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533399"/>
            <a:ext cx="1524000" cy="26095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2012" y="3657600"/>
            <a:ext cx="1515270" cy="25533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矩形 2"/>
          <p:cNvSpPr/>
          <p:nvPr/>
        </p:nvSpPr>
        <p:spPr>
          <a:xfrm>
            <a:off x="685800" y="533399"/>
            <a:ext cx="1600200" cy="2743201"/>
          </a:xfrm>
          <a:prstGeom prst="rect">
            <a:avLst/>
          </a:prstGeom>
          <a:noFill/>
          <a:ln>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9941" y="3653117"/>
            <a:ext cx="1600200" cy="2743201"/>
          </a:xfrm>
          <a:prstGeom prst="rect">
            <a:avLst/>
          </a:prstGeom>
          <a:noFill/>
          <a:ln>
            <a:solidFill>
              <a:srgbClr val="2E92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496671" y="674312"/>
            <a:ext cx="1885950" cy="37576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96671" y="4473078"/>
            <a:ext cx="2227729" cy="2182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409515" y="811306"/>
            <a:ext cx="2370586" cy="36976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780101" y="2653713"/>
            <a:ext cx="2209801" cy="35886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矩形 3"/>
          <p:cNvSpPr/>
          <p:nvPr/>
        </p:nvSpPr>
        <p:spPr>
          <a:xfrm>
            <a:off x="5791200" y="4343400"/>
            <a:ext cx="98890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灯片编号占位符 12"/>
          <p:cNvSpPr>
            <a:spLocks noGrp="1"/>
          </p:cNvSpPr>
          <p:nvPr>
            <p:ph type="sldNum" sz="quarter" idx="12"/>
          </p:nvPr>
        </p:nvSpPr>
        <p:spPr/>
        <p:txBody>
          <a:bodyPr/>
          <a:lstStyle/>
          <a:p>
            <a:fld id="{0A5276BE-B8C4-4399-BEE9-C19C59FEDAF5}" type="slidenum">
              <a:rPr lang="en-US" smtClean="0"/>
              <a:pPr/>
              <a:t>35</a:t>
            </a:fld>
            <a:endParaRPr lang="en-US" dirty="0"/>
          </a:p>
        </p:txBody>
      </p:sp>
    </p:spTree>
    <p:extLst>
      <p:ext uri="{BB962C8B-B14F-4D97-AF65-F5344CB8AC3E}">
        <p14:creationId xmlns="" xmlns:p14="http://schemas.microsoft.com/office/powerpoint/2010/main" val="30409147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a:spLocks noGrp="1"/>
          </p:cNvSpPr>
          <p:nvPr>
            <p:ph type="title"/>
          </p:nvPr>
        </p:nvSpPr>
        <p:spPr>
          <a:xfrm>
            <a:off x="581660" y="-56832"/>
            <a:ext cx="8229600" cy="865187"/>
          </a:xfrm>
        </p:spPr>
        <p:txBody>
          <a:bodyPr wrap="square" lIns="91440" tIns="45720" rIns="91440" bIns="45720" anchor="ctr"/>
          <a:lstStyle/>
          <a:p>
            <a:r>
              <a:rPr lang="en-US" altLang="zh-CN" sz="3200" b="1" dirty="0">
                <a:solidFill>
                  <a:srgbClr val="0000CC"/>
                </a:solidFill>
                <a:latin typeface="Calibri" panose="020F0502020204030204" charset="0"/>
              </a:rPr>
              <a:t>CEPC CDR Accelerator Chain</a:t>
            </a:r>
          </a:p>
        </p:txBody>
      </p:sp>
      <p:sp>
        <p:nvSpPr>
          <p:cNvPr id="11266" name="矩形 17"/>
          <p:cNvSpPr/>
          <p:nvPr/>
        </p:nvSpPr>
        <p:spPr>
          <a:xfrm>
            <a:off x="0" y="2995613"/>
            <a:ext cx="4243388" cy="1006475"/>
          </a:xfrm>
          <a:prstGeom prst="rect">
            <a:avLst/>
          </a:prstGeom>
          <a:noFill/>
          <a:ln w="9525" cap="flat" cmpd="sng">
            <a:solidFill>
              <a:schemeClr val="tx2"/>
            </a:solidFill>
            <a:prstDash val="solid"/>
            <a:round/>
            <a:headEnd type="none" w="med" len="med"/>
            <a:tailEnd type="none" w="med" len="med"/>
          </a:ln>
        </p:spPr>
        <p:txBody>
          <a:bodyPr wrap="none" anchor="t">
            <a:spAutoFit/>
          </a:bodyPr>
          <a:lstStyle/>
          <a:p>
            <a:r>
              <a:rPr lang="en-US" altLang="en-US" sz="2000" b="1" dirty="0">
                <a:solidFill>
                  <a:srgbClr val="000000"/>
                </a:solidFill>
                <a:latin typeface="Arial" panose="020B0604020202020204" pitchFamily="34" charset="0"/>
                <a:ea typeface="宋体" panose="02010600030101010101" pitchFamily="2" charset="-122"/>
              </a:rPr>
              <a:t>Three rings in the sane channel</a:t>
            </a:r>
            <a:r>
              <a:rPr lang="zh-CN" altLang="en-US" sz="2000" b="1" dirty="0">
                <a:solidFill>
                  <a:srgbClr val="000000"/>
                </a:solidFill>
                <a:latin typeface="Arial" panose="020B0604020202020204" pitchFamily="34" charset="0"/>
              </a:rPr>
              <a:t>：</a:t>
            </a:r>
            <a:endParaRPr lang="en-US" altLang="zh-CN" sz="2000" b="1" dirty="0">
              <a:solidFill>
                <a:srgbClr val="000000"/>
              </a:solidFill>
              <a:latin typeface="Arial" panose="020B0604020202020204" pitchFamily="34" charset="0"/>
            </a:endParaRPr>
          </a:p>
          <a:p>
            <a:pPr marL="539750" lvl="1" indent="-285750">
              <a:buFont typeface="Wingdings" panose="05000000000000000000" pitchFamily="2" charset="2"/>
              <a:buChar char="Ø"/>
            </a:pPr>
            <a:r>
              <a:rPr lang="en-US" altLang="zh-CN" sz="2000" b="1" dirty="0">
                <a:solidFill>
                  <a:srgbClr val="000000"/>
                </a:solidFill>
                <a:latin typeface="Arial" panose="020B0604020202020204" pitchFamily="34" charset="0"/>
              </a:rPr>
              <a:t>CEPC &amp; booster</a:t>
            </a:r>
          </a:p>
          <a:p>
            <a:pPr marL="539750" lvl="1" indent="-285750">
              <a:buFont typeface="Wingdings" panose="05000000000000000000" pitchFamily="2" charset="2"/>
              <a:buChar char="Ø"/>
            </a:pPr>
            <a:r>
              <a:rPr lang="en-US" altLang="zh-CN" sz="2000" b="1" dirty="0">
                <a:solidFill>
                  <a:srgbClr val="000000"/>
                </a:solidFill>
                <a:latin typeface="Arial" panose="020B0604020202020204" pitchFamily="34" charset="0"/>
              </a:rPr>
              <a:t>SppC</a:t>
            </a:r>
          </a:p>
        </p:txBody>
      </p:sp>
      <p:grpSp>
        <p:nvGrpSpPr>
          <p:cNvPr id="7" name="组合 23"/>
          <p:cNvGrpSpPr/>
          <p:nvPr/>
        </p:nvGrpSpPr>
        <p:grpSpPr>
          <a:xfrm>
            <a:off x="581660" y="808355"/>
            <a:ext cx="8707542" cy="5659120"/>
            <a:chOff x="902433" y="1353329"/>
            <a:chExt cx="8708421" cy="5659921"/>
          </a:xfrm>
        </p:grpSpPr>
        <p:grpSp>
          <p:nvGrpSpPr>
            <p:cNvPr id="10" name="组合 15"/>
            <p:cNvGrpSpPr/>
            <p:nvPr/>
          </p:nvGrpSpPr>
          <p:grpSpPr>
            <a:xfrm>
              <a:off x="7388130" y="1553404"/>
              <a:ext cx="2222724" cy="1392096"/>
              <a:chOff x="7388130" y="1553404"/>
              <a:chExt cx="2222724" cy="1392096"/>
            </a:xfrm>
          </p:grpSpPr>
          <p:sp>
            <p:nvSpPr>
              <p:cNvPr id="11269" name="TextBox 20"/>
              <p:cNvSpPr txBox="1"/>
              <p:nvPr/>
            </p:nvSpPr>
            <p:spPr>
              <a:xfrm>
                <a:off x="7388130" y="1553404"/>
                <a:ext cx="2222724" cy="701139"/>
              </a:xfrm>
              <a:prstGeom prst="rect">
                <a:avLst/>
              </a:prstGeom>
              <a:noFill/>
              <a:ln w="9525">
                <a:noFill/>
              </a:ln>
            </p:spPr>
            <p:txBody>
              <a:bodyPr wrap="square" anchor="t">
                <a:spAutoFit/>
              </a:bodyPr>
              <a:lstStyle/>
              <a:p>
                <a:r>
                  <a:rPr lang="en-US" altLang="zh-CN" sz="2000" b="1" dirty="0">
                    <a:solidFill>
                      <a:srgbClr val="C00000"/>
                    </a:solidFill>
                    <a:latin typeface="Arial" panose="020B0604020202020204" pitchFamily="34" charset="0"/>
                  </a:rPr>
                  <a:t>Energy Ramp </a:t>
                </a:r>
              </a:p>
              <a:p>
                <a:r>
                  <a:rPr lang="en-US" altLang="zh-CN" sz="2000" b="1" dirty="0">
                    <a:solidFill>
                      <a:srgbClr val="C00000"/>
                    </a:solidFill>
                    <a:latin typeface="Arial" panose="020B0604020202020204" pitchFamily="34" charset="0"/>
                  </a:rPr>
                  <a:t>10 -&gt;45/120GeV</a:t>
                </a:r>
                <a:endParaRPr lang="zh-CN" altLang="en-US" sz="2000" b="1" dirty="0">
                  <a:solidFill>
                    <a:srgbClr val="C00000"/>
                  </a:solidFill>
                  <a:latin typeface="Arial" panose="020B0604020202020204" pitchFamily="34" charset="0"/>
                </a:endParaRPr>
              </a:p>
            </p:txBody>
          </p:sp>
          <p:sp>
            <p:nvSpPr>
              <p:cNvPr id="19" name="下弧形箭头 18"/>
              <p:cNvSpPr/>
              <p:nvPr/>
            </p:nvSpPr>
            <p:spPr>
              <a:xfrm rot="-2400000">
                <a:off x="7953232" y="2591438"/>
                <a:ext cx="995463" cy="3540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prstClr val="black"/>
                  </a:solidFill>
                </a:endParaRPr>
              </a:p>
            </p:txBody>
          </p:sp>
        </p:grpSp>
        <p:grpSp>
          <p:nvGrpSpPr>
            <p:cNvPr id="11" name="组合 22"/>
            <p:cNvGrpSpPr/>
            <p:nvPr/>
          </p:nvGrpSpPr>
          <p:grpSpPr>
            <a:xfrm>
              <a:off x="902433" y="1353329"/>
              <a:ext cx="6705325" cy="5659921"/>
              <a:chOff x="902433" y="1353329"/>
              <a:chExt cx="6705325" cy="5659921"/>
            </a:xfrm>
          </p:grpSpPr>
          <p:sp>
            <p:nvSpPr>
              <p:cNvPr id="3" name="矩形 2"/>
              <p:cNvSpPr/>
              <p:nvPr/>
            </p:nvSpPr>
            <p:spPr>
              <a:xfrm>
                <a:off x="902433" y="2205620"/>
                <a:ext cx="2664094" cy="6477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r>
                  <a:rPr lang="en-US" altLang="zh-CN" sz="2400" b="1" noProof="1" smtClean="0">
                    <a:solidFill>
                      <a:srgbClr val="FFFFFF"/>
                    </a:solidFill>
                  </a:rPr>
                  <a:t>Injector</a:t>
                </a:r>
                <a:endParaRPr lang="en-US" altLang="zh-CN" sz="2400" b="1" noProof="1">
                  <a:solidFill>
                    <a:srgbClr val="FFFFFF"/>
                  </a:solidFill>
                </a:endParaRPr>
              </a:p>
            </p:txBody>
          </p:sp>
          <p:sp>
            <p:nvSpPr>
              <p:cNvPr id="4" name="同心圆 3"/>
              <p:cNvSpPr/>
              <p:nvPr/>
            </p:nvSpPr>
            <p:spPr>
              <a:xfrm>
                <a:off x="5088141" y="1353329"/>
                <a:ext cx="2519617" cy="2592755"/>
              </a:xfrm>
              <a:prstGeom prst="donut">
                <a:avLst>
                  <a:gd name="adj" fmla="val 132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000000"/>
                  </a:solidFill>
                </a:endParaRPr>
              </a:p>
            </p:txBody>
          </p:sp>
          <p:sp>
            <p:nvSpPr>
              <p:cNvPr id="5" name="同心圆 4"/>
              <p:cNvSpPr/>
              <p:nvPr/>
            </p:nvSpPr>
            <p:spPr>
              <a:xfrm>
                <a:off x="3060064" y="4220443"/>
                <a:ext cx="2519616" cy="2592754"/>
              </a:xfrm>
              <a:prstGeom prst="donut">
                <a:avLst>
                  <a:gd name="adj" fmla="val 132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000000"/>
                  </a:solidFill>
                </a:endParaRPr>
              </a:p>
            </p:txBody>
          </p:sp>
          <p:sp>
            <p:nvSpPr>
              <p:cNvPr id="11275" name="TextBox 5"/>
              <p:cNvSpPr txBox="1"/>
              <p:nvPr/>
            </p:nvSpPr>
            <p:spPr>
              <a:xfrm>
                <a:off x="5868144" y="2420888"/>
                <a:ext cx="1512168" cy="457265"/>
              </a:xfrm>
              <a:prstGeom prst="rect">
                <a:avLst/>
              </a:prstGeom>
              <a:noFill/>
              <a:ln w="9525">
                <a:noFill/>
              </a:ln>
            </p:spPr>
            <p:txBody>
              <a:bodyPr anchor="t">
                <a:spAutoFit/>
              </a:bodyPr>
              <a:lstStyle/>
              <a:p>
                <a:r>
                  <a:rPr lang="en-US" altLang="zh-CN" sz="2400" b="1" dirty="0">
                    <a:solidFill>
                      <a:srgbClr val="000000"/>
                    </a:solidFill>
                    <a:latin typeface="Arial" panose="020B0604020202020204" pitchFamily="34" charset="0"/>
                  </a:rPr>
                  <a:t>Booster</a:t>
                </a:r>
              </a:p>
            </p:txBody>
          </p:sp>
          <p:sp>
            <p:nvSpPr>
              <p:cNvPr id="11276" name="TextBox 6"/>
              <p:cNvSpPr txBox="1"/>
              <p:nvPr/>
            </p:nvSpPr>
            <p:spPr>
              <a:xfrm>
                <a:off x="3566527" y="5286441"/>
                <a:ext cx="1768018" cy="460440"/>
              </a:xfrm>
              <a:prstGeom prst="rect">
                <a:avLst/>
              </a:prstGeom>
              <a:noFill/>
              <a:ln w="9525">
                <a:noFill/>
              </a:ln>
            </p:spPr>
            <p:txBody>
              <a:bodyPr wrap="square" anchor="t">
                <a:spAutoFit/>
              </a:bodyPr>
              <a:lstStyle/>
              <a:p>
                <a:r>
                  <a:rPr lang="en-US" altLang="zh-CN" sz="2400" b="1" dirty="0">
                    <a:solidFill>
                      <a:srgbClr val="000000"/>
                    </a:solidFill>
                    <a:latin typeface="Arial" panose="020B0604020202020204" pitchFamily="34" charset="0"/>
                  </a:rPr>
                  <a:t>Main Ring</a:t>
                </a:r>
              </a:p>
            </p:txBody>
          </p:sp>
          <p:sp>
            <p:nvSpPr>
              <p:cNvPr id="8" name="右箭头 7"/>
              <p:cNvSpPr/>
              <p:nvPr/>
            </p:nvSpPr>
            <p:spPr>
              <a:xfrm>
                <a:off x="3566527" y="2205620"/>
                <a:ext cx="1654342" cy="215931"/>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9" name="右箭头 8"/>
              <p:cNvSpPr/>
              <p:nvPr/>
            </p:nvSpPr>
            <p:spPr>
              <a:xfrm>
                <a:off x="3566527" y="2681937"/>
                <a:ext cx="1654342" cy="21593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11279" name="TextBox 9"/>
              <p:cNvSpPr txBox="1"/>
              <p:nvPr/>
            </p:nvSpPr>
            <p:spPr>
              <a:xfrm>
                <a:off x="3566729" y="1772816"/>
                <a:ext cx="1437319" cy="400110"/>
              </a:xfrm>
              <a:prstGeom prst="rect">
                <a:avLst/>
              </a:prstGeom>
              <a:noFill/>
              <a:ln w="9525">
                <a:noFill/>
              </a:ln>
            </p:spPr>
            <p:txBody>
              <a:bodyPr anchor="t">
                <a:spAutoFit/>
              </a:bodyPr>
              <a:lstStyle/>
              <a:p>
                <a:r>
                  <a:rPr lang="en-US" altLang="zh-CN" sz="2000" b="1" dirty="0">
                    <a:solidFill>
                      <a:srgbClr val="00B050"/>
                    </a:solidFill>
                    <a:latin typeface="Arial" panose="020B0604020202020204" pitchFamily="34" charset="0"/>
                  </a:rPr>
                  <a:t>Electron</a:t>
                </a:r>
                <a:endParaRPr lang="zh-CN" altLang="en-US" sz="2000" b="1" dirty="0">
                  <a:solidFill>
                    <a:srgbClr val="00B050"/>
                  </a:solidFill>
                  <a:latin typeface="Arial" panose="020B0604020202020204" pitchFamily="34" charset="0"/>
                </a:endParaRPr>
              </a:p>
            </p:txBody>
          </p:sp>
          <p:sp>
            <p:nvSpPr>
              <p:cNvPr id="11280" name="TextBox 10"/>
              <p:cNvSpPr txBox="1"/>
              <p:nvPr/>
            </p:nvSpPr>
            <p:spPr>
              <a:xfrm>
                <a:off x="3601312" y="2898522"/>
                <a:ext cx="1437319" cy="400110"/>
              </a:xfrm>
              <a:prstGeom prst="rect">
                <a:avLst/>
              </a:prstGeom>
              <a:noFill/>
              <a:ln w="9525">
                <a:noFill/>
              </a:ln>
            </p:spPr>
            <p:txBody>
              <a:bodyPr anchor="t">
                <a:spAutoFit/>
              </a:bodyPr>
              <a:lstStyle/>
              <a:p>
                <a:r>
                  <a:rPr lang="en-US" altLang="zh-CN" sz="2000" b="1" dirty="0">
                    <a:solidFill>
                      <a:srgbClr val="C00000"/>
                    </a:solidFill>
                    <a:latin typeface="Arial" panose="020B0604020202020204" pitchFamily="34" charset="0"/>
                  </a:rPr>
                  <a:t>Positron</a:t>
                </a:r>
                <a:endParaRPr lang="zh-CN" altLang="en-US" sz="2000" b="1" dirty="0">
                  <a:solidFill>
                    <a:srgbClr val="C00000"/>
                  </a:solidFill>
                  <a:latin typeface="Arial" panose="020B0604020202020204" pitchFamily="34" charset="0"/>
                </a:endParaRPr>
              </a:p>
            </p:txBody>
          </p:sp>
          <p:sp>
            <p:nvSpPr>
              <p:cNvPr id="11281" name="TextBox 11"/>
              <p:cNvSpPr txBox="1"/>
              <p:nvPr/>
            </p:nvSpPr>
            <p:spPr>
              <a:xfrm>
                <a:off x="1619672" y="1772816"/>
                <a:ext cx="1728192" cy="457265"/>
              </a:xfrm>
              <a:prstGeom prst="rect">
                <a:avLst/>
              </a:prstGeom>
              <a:noFill/>
              <a:ln w="9525">
                <a:noFill/>
              </a:ln>
            </p:spPr>
            <p:txBody>
              <a:bodyPr anchor="t">
                <a:spAutoFit/>
              </a:bodyPr>
              <a:lstStyle/>
              <a:p>
                <a:r>
                  <a:rPr lang="en-US" altLang="zh-CN" sz="2400" b="1" dirty="0">
                    <a:solidFill>
                      <a:srgbClr val="C00000"/>
                    </a:solidFill>
                    <a:latin typeface="Arial" panose="020B0604020202020204" pitchFamily="34" charset="0"/>
                  </a:rPr>
                  <a:t>10 GeV</a:t>
                </a:r>
                <a:endParaRPr lang="zh-CN" altLang="en-US" sz="2400" b="1" dirty="0">
                  <a:solidFill>
                    <a:srgbClr val="C00000"/>
                  </a:solidFill>
                  <a:latin typeface="Arial" panose="020B0604020202020204" pitchFamily="34" charset="0"/>
                </a:endParaRPr>
              </a:p>
            </p:txBody>
          </p:sp>
          <p:sp>
            <p:nvSpPr>
              <p:cNvPr id="13" name="右箭头 12"/>
              <p:cNvSpPr/>
              <p:nvPr/>
            </p:nvSpPr>
            <p:spPr>
              <a:xfrm rot="6136886">
                <a:off x="5041429" y="4922221"/>
                <a:ext cx="1654409" cy="21592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14" name="右箭头 13"/>
              <p:cNvSpPr/>
              <p:nvPr/>
            </p:nvSpPr>
            <p:spPr>
              <a:xfrm rot="9380224">
                <a:off x="3707829" y="3682204"/>
                <a:ext cx="1652754" cy="21593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buFont typeface="Arial" panose="020B0604020202020204" pitchFamily="34" charset="0"/>
                  <a:buNone/>
                  <a:defRPr/>
                </a:pPr>
                <a:endParaRPr lang="zh-CN" altLang="en-US" noProof="1">
                  <a:solidFill>
                    <a:srgbClr val="FFFFFF"/>
                  </a:solidFill>
                </a:endParaRPr>
              </a:p>
            </p:txBody>
          </p:sp>
          <p:sp>
            <p:nvSpPr>
              <p:cNvPr id="11284" name="TextBox 18"/>
              <p:cNvSpPr txBox="1"/>
              <p:nvPr/>
            </p:nvSpPr>
            <p:spPr>
              <a:xfrm>
                <a:off x="4708550" y="6613140"/>
                <a:ext cx="1589153" cy="400110"/>
              </a:xfrm>
              <a:prstGeom prst="rect">
                <a:avLst/>
              </a:prstGeom>
              <a:noFill/>
              <a:ln w="9525">
                <a:noFill/>
              </a:ln>
            </p:spPr>
            <p:txBody>
              <a:bodyPr anchor="t">
                <a:spAutoFit/>
              </a:bodyPr>
              <a:lstStyle/>
              <a:p>
                <a:r>
                  <a:rPr lang="en-US" altLang="zh-CN" sz="2000" b="1" dirty="0">
                    <a:solidFill>
                      <a:srgbClr val="C00000"/>
                    </a:solidFill>
                    <a:latin typeface="Arial" panose="020B0604020202020204" pitchFamily="34" charset="0"/>
                  </a:rPr>
                  <a:t>45/120 GeV</a:t>
                </a:r>
                <a:endParaRPr lang="zh-CN" altLang="en-US" sz="2000" b="1" dirty="0">
                  <a:solidFill>
                    <a:srgbClr val="C00000"/>
                  </a:solidFill>
                  <a:latin typeface="Arial" panose="020B0604020202020204" pitchFamily="34" charset="0"/>
                </a:endParaRPr>
              </a:p>
            </p:txBody>
          </p:sp>
        </p:grpSp>
      </p:grpSp>
      <p:pic>
        <p:nvPicPr>
          <p:cNvPr id="11286" name="图片 14"/>
          <p:cNvPicPr>
            <a:picLocks noChangeAspect="1"/>
          </p:cNvPicPr>
          <p:nvPr/>
        </p:nvPicPr>
        <p:blipFill>
          <a:blip r:embed="rId2" cstate="print"/>
          <a:srcRect r="2319"/>
          <a:stretch>
            <a:fillRect/>
          </a:stretch>
        </p:blipFill>
        <p:spPr>
          <a:xfrm>
            <a:off x="6942138" y="2578100"/>
            <a:ext cx="2036762" cy="1412875"/>
          </a:xfrm>
          <a:prstGeom prst="rect">
            <a:avLst/>
          </a:prstGeom>
          <a:noFill/>
          <a:ln w="9525">
            <a:noFill/>
          </a:ln>
        </p:spPr>
      </p:pic>
      <p:sp>
        <p:nvSpPr>
          <p:cNvPr id="11287" name="文本框 24"/>
          <p:cNvSpPr txBox="1"/>
          <p:nvPr/>
        </p:nvSpPr>
        <p:spPr>
          <a:xfrm>
            <a:off x="7286625" y="3897313"/>
            <a:ext cx="1790700" cy="274637"/>
          </a:xfrm>
          <a:prstGeom prst="rect">
            <a:avLst/>
          </a:prstGeom>
          <a:noFill/>
          <a:ln w="9525">
            <a:noFill/>
          </a:ln>
        </p:spPr>
        <p:txBody>
          <a:bodyPr wrap="none" anchor="t">
            <a:spAutoFit/>
          </a:bodyPr>
          <a:lstStyle/>
          <a:p>
            <a:r>
              <a:rPr lang="en-US" altLang="zh-CN" sz="1200" b="1" dirty="0">
                <a:solidFill>
                  <a:srgbClr val="FF0000"/>
                </a:solidFill>
                <a:latin typeface="Arial" panose="020B0604020202020204" pitchFamily="34" charset="0"/>
                <a:sym typeface="Arial" panose="020B0604020202020204" pitchFamily="34" charset="0"/>
              </a:rPr>
              <a:t>Booster Cycle (0.1 Hz)</a:t>
            </a:r>
            <a:endParaRPr lang="zh-CN" altLang="en-US" sz="1200" dirty="0">
              <a:solidFill>
                <a:prstClr val="black"/>
              </a:solidFill>
              <a:latin typeface="Arial" panose="020B0604020202020204" pitchFamily="34" charset="0"/>
            </a:endParaRPr>
          </a:p>
        </p:txBody>
      </p:sp>
      <p:sp>
        <p:nvSpPr>
          <p:cNvPr id="2" name="文本框 1"/>
          <p:cNvSpPr txBox="1"/>
          <p:nvPr/>
        </p:nvSpPr>
        <p:spPr>
          <a:xfrm>
            <a:off x="3245485" y="6343015"/>
            <a:ext cx="1167130" cy="368300"/>
          </a:xfrm>
          <a:prstGeom prst="rect">
            <a:avLst/>
          </a:prstGeom>
          <a:noFill/>
        </p:spPr>
        <p:txBody>
          <a:bodyPr wrap="none" rtlCol="0">
            <a:spAutoFit/>
          </a:bodyPr>
          <a:lstStyle/>
          <a:p>
            <a:r>
              <a:rPr lang="en-US" altLang="zh-CN">
                <a:solidFill>
                  <a:prstClr val="black"/>
                </a:solidFill>
              </a:rPr>
              <a:t>C=100km</a:t>
            </a:r>
          </a:p>
        </p:txBody>
      </p:sp>
      <p:pic>
        <p:nvPicPr>
          <p:cNvPr id="6" name="图片 5"/>
          <p:cNvPicPr>
            <a:picLocks noChangeAspect="1"/>
          </p:cNvPicPr>
          <p:nvPr/>
        </p:nvPicPr>
        <p:blipFill>
          <a:blip r:embed="rId3" cstate="print"/>
          <a:stretch>
            <a:fillRect/>
          </a:stretch>
        </p:blipFill>
        <p:spPr>
          <a:xfrm>
            <a:off x="6284595" y="4483100"/>
            <a:ext cx="2526665" cy="2228215"/>
          </a:xfrm>
          <a:prstGeom prst="rect">
            <a:avLst/>
          </a:prstGeom>
        </p:spPr>
      </p:pic>
      <p:sp>
        <p:nvSpPr>
          <p:cNvPr id="26" name="灯片编号占位符 25"/>
          <p:cNvSpPr>
            <a:spLocks noGrp="1"/>
          </p:cNvSpPr>
          <p:nvPr>
            <p:ph type="sldNum" sz="quarter" idx="12"/>
          </p:nvPr>
        </p:nvSpPr>
        <p:spPr/>
        <p:txBody>
          <a:bodyPr/>
          <a:lstStyle/>
          <a:p>
            <a:fld id="{0A5276BE-B8C4-4399-BEE9-C19C59FEDAF5}" type="slidenum">
              <a:rPr lang="en-US" smtClean="0"/>
              <a:pPr/>
              <a:t>36</a:t>
            </a:fld>
            <a:endParaRPr lang="en-US" dirty="0"/>
          </a:p>
        </p:txBody>
      </p:sp>
      <p:sp>
        <p:nvSpPr>
          <p:cNvPr id="27" name="页脚占位符 26"/>
          <p:cNvSpPr>
            <a:spLocks noGrp="1"/>
          </p:cNvSpPr>
          <p:nvPr>
            <p:ph type="ftr" sz="quarter" idx="11"/>
          </p:nvPr>
        </p:nvSpPr>
        <p:spPr/>
        <p:txBody>
          <a:bodyPr/>
          <a:lstStyle/>
          <a:p>
            <a:r>
              <a:rPr lang="en-US" altLang="zh-CN" smtClean="0"/>
              <a:t>2018.7.12</a:t>
            </a:r>
            <a:endParaRPr lang="en-US" dirty="0"/>
          </a:p>
        </p:txBody>
      </p:sp>
    </p:spTree>
    <p:extLst>
      <p:ext uri="{BB962C8B-B14F-4D97-AF65-F5344CB8AC3E}">
        <p14:creationId xmlns:p14="http://schemas.microsoft.com/office/powerpoint/2010/main" xmlns="" val="931265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ltLang="zh-CN" smtClean="0"/>
              <a:t>2018.7.12</a:t>
            </a:r>
            <a:endParaRPr lang="en-US" dirty="0"/>
          </a:p>
        </p:txBody>
      </p:sp>
      <p:sp>
        <p:nvSpPr>
          <p:cNvPr id="4" name="Rectangle 3"/>
          <p:cNvSpPr/>
          <p:nvPr/>
        </p:nvSpPr>
        <p:spPr>
          <a:xfrm>
            <a:off x="0" y="0"/>
            <a:ext cx="9144000" cy="738664"/>
          </a:xfrm>
          <a:prstGeom prst="rect">
            <a:avLst/>
          </a:prstGeom>
          <a:solidFill>
            <a:schemeClr val="bg2"/>
          </a:solidFill>
        </p:spPr>
        <p:txBody>
          <a:bodyPr wrap="square" lIns="457200" tIns="182880" bIns="182880">
            <a:spAutoFit/>
          </a:bodyPr>
          <a:lstStyle/>
          <a:p>
            <a:pPr lvl="0" algn="ctr"/>
            <a:r>
              <a:rPr lang="en-US" altLang="zh-CN" sz="2400" dirty="0">
                <a:solidFill>
                  <a:srgbClr val="0F1AF7"/>
                </a:solidFill>
                <a:latin typeface="Arial" panose="020B0604020202020204" pitchFamily="34" charset="0"/>
                <a:cs typeface="Arial" panose="020B0604020202020204" pitchFamily="34" charset="0"/>
              </a:rPr>
              <a:t>CEPC SRF system configuration</a:t>
            </a:r>
            <a:endParaRPr lang="zh-CN" altLang="en-US" sz="1400" dirty="0">
              <a:solidFill>
                <a:prstClr val="black"/>
              </a:solidFill>
            </a:endParaRPr>
          </a:p>
        </p:txBody>
      </p:sp>
      <p:sp>
        <p:nvSpPr>
          <p:cNvPr id="11" name="内容占位符 2"/>
          <p:cNvSpPr txBox="1">
            <a:spLocks/>
          </p:cNvSpPr>
          <p:nvPr/>
        </p:nvSpPr>
        <p:spPr>
          <a:xfrm>
            <a:off x="457200" y="642918"/>
            <a:ext cx="8610600" cy="600079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400"/>
              </a:spcBef>
            </a:pPr>
            <a:endParaRPr lang="en-US" altLang="zh-CN" sz="1600" dirty="0" smtClean="0">
              <a:solidFill>
                <a:srgbClr val="C00000"/>
              </a:solidFill>
              <a:latin typeface="Arial" panose="020B0604020202020204" pitchFamily="34" charset="0"/>
              <a:cs typeface="Arial" panose="020B0604020202020204" pitchFamily="34" charset="0"/>
            </a:endParaRPr>
          </a:p>
          <a:p>
            <a:endParaRPr lang="zh-CN" altLang="en-US" dirty="0"/>
          </a:p>
        </p:txBody>
      </p:sp>
      <p:grpSp>
        <p:nvGrpSpPr>
          <p:cNvPr id="3" name="组合 4"/>
          <p:cNvGrpSpPr/>
          <p:nvPr/>
        </p:nvGrpSpPr>
        <p:grpSpPr>
          <a:xfrm>
            <a:off x="285720" y="1866904"/>
            <a:ext cx="5752773" cy="2962642"/>
            <a:chOff x="285720" y="2428868"/>
            <a:chExt cx="5752773" cy="2962642"/>
          </a:xfrm>
        </p:grpSpPr>
        <p:pic>
          <p:nvPicPr>
            <p:cNvPr id="15" name="Picture 1"/>
            <p:cNvPicPr>
              <a:picLocks noChangeAspect="1" noChangeArrowheads="1"/>
            </p:cNvPicPr>
            <p:nvPr/>
          </p:nvPicPr>
          <p:blipFill>
            <a:blip r:embed="rId2" cstate="print"/>
            <a:srcRect/>
            <a:stretch>
              <a:fillRect/>
            </a:stretch>
          </p:blipFill>
          <p:spPr bwMode="auto">
            <a:xfrm>
              <a:off x="285720" y="2428868"/>
              <a:ext cx="4143371" cy="2733374"/>
            </a:xfrm>
            <a:prstGeom prst="rect">
              <a:avLst/>
            </a:prstGeom>
            <a:noFill/>
            <a:ln w="9525">
              <a:noFill/>
              <a:miter lim="800000"/>
              <a:headEnd/>
              <a:tailEnd/>
            </a:ln>
            <a:effectLst/>
          </p:spPr>
        </p:pic>
        <p:cxnSp>
          <p:nvCxnSpPr>
            <p:cNvPr id="16" name="直接箭头连接符 15"/>
            <p:cNvCxnSpPr/>
            <p:nvPr/>
          </p:nvCxnSpPr>
          <p:spPr>
            <a:xfrm flipV="1">
              <a:off x="5607172" y="4218318"/>
              <a:ext cx="431321" cy="31055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3143240" y="3714752"/>
              <a:ext cx="928694" cy="142876"/>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文本框 12"/>
            <p:cNvSpPr txBox="1"/>
            <p:nvPr/>
          </p:nvSpPr>
          <p:spPr>
            <a:xfrm>
              <a:off x="1357290" y="3429000"/>
              <a:ext cx="1928826" cy="646329"/>
            </a:xfrm>
            <a:prstGeom prst="rect">
              <a:avLst/>
            </a:prstGeom>
            <a:noFill/>
          </p:spPr>
          <p:txBody>
            <a:bodyPr wrap="square" lIns="91438" tIns="45719" rIns="91438" bIns="45719" rtlCol="0">
              <a:spAutoFit/>
            </a:bodyPr>
            <a:lstStyle/>
            <a:p>
              <a:r>
                <a:rPr lang="en-US" altLang="zh-CN" sz="1200" b="1" dirty="0" smtClean="0">
                  <a:solidFill>
                    <a:schemeClr val="accent3">
                      <a:lumMod val="75000"/>
                    </a:schemeClr>
                  </a:solidFill>
                  <a:latin typeface="Arial" panose="020B0604020202020204" pitchFamily="34" charset="0"/>
                  <a:cs typeface="Arial" panose="020B0604020202020204" pitchFamily="34" charset="0"/>
                </a:rPr>
                <a:t>1.3 GHz SRF system for Booster Ring (on top of 650 MHz SRF system )  </a:t>
              </a:r>
              <a:endParaRPr lang="zh-CN" altLang="en-US" sz="1200" b="1" dirty="0">
                <a:solidFill>
                  <a:schemeClr val="accent3">
                    <a:lumMod val="75000"/>
                  </a:schemeClr>
                </a:solidFill>
                <a:latin typeface="Arial" panose="020B0604020202020204" pitchFamily="34" charset="0"/>
                <a:cs typeface="Arial" panose="020B0604020202020204" pitchFamily="34" charset="0"/>
              </a:endParaRPr>
            </a:p>
          </p:txBody>
        </p:sp>
        <p:cxnSp>
          <p:nvCxnSpPr>
            <p:cNvPr id="21" name="直接箭头连接符 20"/>
            <p:cNvCxnSpPr/>
            <p:nvPr/>
          </p:nvCxnSpPr>
          <p:spPr>
            <a:xfrm rot="10800000" flipV="1">
              <a:off x="500036" y="3786190"/>
              <a:ext cx="928693" cy="57958"/>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86182" y="3571876"/>
              <a:ext cx="500066" cy="642942"/>
            </a:xfrm>
            <a:prstGeom prst="ellipse">
              <a:avLst/>
            </a:prstGeom>
            <a:noFill/>
            <a:ln w="317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cxnSp>
          <p:nvCxnSpPr>
            <p:cNvPr id="23" name="直接箭头连接符 22"/>
            <p:cNvCxnSpPr/>
            <p:nvPr/>
          </p:nvCxnSpPr>
          <p:spPr>
            <a:xfrm rot="16200000" flipV="1">
              <a:off x="5499343" y="5059390"/>
              <a:ext cx="543464" cy="120775"/>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285720" y="3500438"/>
              <a:ext cx="522140" cy="721743"/>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p>
          </p:txBody>
        </p:sp>
      </p:grpSp>
      <p:pic>
        <p:nvPicPr>
          <p:cNvPr id="25" name="图片 24"/>
          <p:cNvPicPr>
            <a:picLocks noChangeAspect="1"/>
          </p:cNvPicPr>
          <p:nvPr/>
        </p:nvPicPr>
        <p:blipFill rotWithShape="1">
          <a:blip r:embed="rId3" cstate="print">
            <a:extLst>
              <a:ext uri="{28A0092B-C50C-407E-A947-70E740481C1C}">
                <a14:useLocalDpi xmlns:a14="http://schemas.microsoft.com/office/drawing/2010/main" xmlns="" val="0"/>
              </a:ext>
            </a:extLst>
          </a:blip>
          <a:srcRect b="8154"/>
          <a:stretch/>
        </p:blipFill>
        <p:spPr>
          <a:xfrm>
            <a:off x="4572000" y="1295400"/>
            <a:ext cx="4572000" cy="4178905"/>
          </a:xfrm>
          <a:prstGeom prst="rect">
            <a:avLst/>
          </a:prstGeom>
        </p:spPr>
      </p:pic>
      <p:sp>
        <p:nvSpPr>
          <p:cNvPr id="26" name="文本框 12"/>
          <p:cNvSpPr txBox="1"/>
          <p:nvPr/>
        </p:nvSpPr>
        <p:spPr>
          <a:xfrm>
            <a:off x="142844" y="4795862"/>
            <a:ext cx="4643470" cy="338552"/>
          </a:xfrm>
          <a:prstGeom prst="rect">
            <a:avLst/>
          </a:prstGeom>
          <a:noFill/>
        </p:spPr>
        <p:txBody>
          <a:bodyPr wrap="square" lIns="91438" tIns="45719" rIns="91438" bIns="45719" rtlCol="0">
            <a:spAutoFit/>
          </a:bodyPr>
          <a:lstStyle/>
          <a:p>
            <a:r>
              <a:rPr lang="en-US" altLang="zh-CN" sz="1600" dirty="0" smtClean="0">
                <a:solidFill>
                  <a:srgbClr val="C00000"/>
                </a:solidFill>
                <a:latin typeface="Arial" panose="020B0604020202020204" pitchFamily="34" charset="0"/>
                <a:cs typeface="Arial" panose="020B0604020202020204" pitchFamily="34" charset="0"/>
              </a:rPr>
              <a:t>SRF system location of  CEPC (two RF stations)</a:t>
            </a:r>
            <a:endParaRPr lang="zh-CN" altLang="en-US" sz="1600" dirty="0">
              <a:solidFill>
                <a:srgbClr val="C00000"/>
              </a:solidFill>
              <a:latin typeface="Arial" panose="020B0604020202020204" pitchFamily="34" charset="0"/>
              <a:cs typeface="Arial" panose="020B0604020202020204" pitchFamily="34" charset="0"/>
            </a:endParaRPr>
          </a:p>
        </p:txBody>
      </p:sp>
      <p:sp>
        <p:nvSpPr>
          <p:cNvPr id="27" name="文本框 12"/>
          <p:cNvSpPr txBox="1"/>
          <p:nvPr/>
        </p:nvSpPr>
        <p:spPr>
          <a:xfrm>
            <a:off x="4500562" y="5438804"/>
            <a:ext cx="4643438" cy="338552"/>
          </a:xfrm>
          <a:prstGeom prst="rect">
            <a:avLst/>
          </a:prstGeom>
          <a:noFill/>
        </p:spPr>
        <p:txBody>
          <a:bodyPr wrap="square" lIns="91438" tIns="45719" rIns="91438" bIns="45719" rtlCol="0">
            <a:spAutoFit/>
          </a:bodyPr>
          <a:lstStyle/>
          <a:p>
            <a:r>
              <a:rPr lang="en-US" altLang="zh-CN" sz="1600" dirty="0" smtClean="0">
                <a:solidFill>
                  <a:srgbClr val="C00000"/>
                </a:solidFill>
                <a:latin typeface="Arial" panose="020B0604020202020204" pitchFamily="34" charset="0"/>
                <a:cs typeface="Arial" panose="020B0604020202020204" pitchFamily="34" charset="0"/>
              </a:rPr>
              <a:t>Layout of 650 MHz SRF system for Collider Ring </a:t>
            </a:r>
            <a:endParaRPr lang="zh-CN" altLang="en-US" sz="1600" dirty="0">
              <a:solidFill>
                <a:srgbClr val="C00000"/>
              </a:solidFill>
              <a:latin typeface="Arial" panose="020B0604020202020204" pitchFamily="34" charset="0"/>
              <a:cs typeface="Arial" panose="020B0604020202020204" pitchFamily="34" charset="0"/>
            </a:endParaRPr>
          </a:p>
        </p:txBody>
      </p:sp>
      <p:sp>
        <p:nvSpPr>
          <p:cNvPr id="17" name="灯片编号占位符 16"/>
          <p:cNvSpPr>
            <a:spLocks noGrp="1"/>
          </p:cNvSpPr>
          <p:nvPr>
            <p:ph type="sldNum" sz="quarter" idx="12"/>
          </p:nvPr>
        </p:nvSpPr>
        <p:spPr/>
        <p:txBody>
          <a:bodyPr/>
          <a:lstStyle/>
          <a:p>
            <a:fld id="{0A5276BE-B8C4-4399-BEE9-C19C59FEDAF5}" type="slidenum">
              <a:rPr lang="en-US" smtClean="0"/>
              <a:pPr/>
              <a:t>37</a:t>
            </a:fld>
            <a:endParaRPr lang="en-US" dirty="0"/>
          </a:p>
        </p:txBody>
      </p:sp>
    </p:spTree>
    <p:extLst>
      <p:ext uri="{BB962C8B-B14F-4D97-AF65-F5344CB8AC3E}">
        <p14:creationId xmlns:p14="http://schemas.microsoft.com/office/powerpoint/2010/main" xmlns="" val="25563373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391400" y="9144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7467600" y="35052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2400" b="1" dirty="0" smtClean="0">
                <a:solidFill>
                  <a:srgbClr val="C00000"/>
                </a:solidFill>
              </a:rPr>
              <a:t>CEPC Detector: more compact &amp; updated for CDR </a:t>
            </a:r>
          </a:p>
        </p:txBody>
      </p:sp>
      <p:pic>
        <p:nvPicPr>
          <p:cNvPr id="148482" name="Picture 2"/>
          <p:cNvPicPr>
            <a:picLocks noChangeAspect="1" noChangeArrowheads="1"/>
          </p:cNvPicPr>
          <p:nvPr/>
        </p:nvPicPr>
        <p:blipFill>
          <a:blip r:embed="rId2" cstate="print"/>
          <a:srcRect/>
          <a:stretch>
            <a:fillRect/>
          </a:stretch>
        </p:blipFill>
        <p:spPr bwMode="auto">
          <a:xfrm>
            <a:off x="685800" y="914400"/>
            <a:ext cx="8001000" cy="4845305"/>
          </a:xfrm>
          <a:prstGeom prst="rect">
            <a:avLst/>
          </a:prstGeom>
          <a:noFill/>
          <a:ln w="9525">
            <a:noFill/>
            <a:miter lim="800000"/>
            <a:headEnd/>
            <a:tailEnd/>
          </a:ln>
        </p:spPr>
      </p:pic>
      <p:sp>
        <p:nvSpPr>
          <p:cNvPr id="7" name="页脚占位符 6"/>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8" name="矩形 7"/>
          <p:cNvSpPr/>
          <p:nvPr/>
        </p:nvSpPr>
        <p:spPr>
          <a:xfrm>
            <a:off x="5410200" y="3810000"/>
            <a:ext cx="2971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5029200" y="5486400"/>
            <a:ext cx="3200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灯片编号占位符 9"/>
          <p:cNvSpPr>
            <a:spLocks noGrp="1"/>
          </p:cNvSpPr>
          <p:nvPr>
            <p:ph type="sldNum" sz="quarter" idx="12"/>
          </p:nvPr>
        </p:nvSpPr>
        <p:spPr/>
        <p:txBody>
          <a:bodyPr/>
          <a:lstStyle/>
          <a:p>
            <a:fld id="{0A5276BE-B8C4-4399-BEE9-C19C59FEDAF5}" type="slidenum">
              <a:rPr lang="en-US" smtClean="0"/>
              <a:pPr/>
              <a:t>38</a:t>
            </a:fld>
            <a:endParaRPr lang="en-US" dirty="0"/>
          </a:p>
        </p:txBody>
      </p:sp>
    </p:spTree>
    <p:extLst>
      <p:ext uri="{BB962C8B-B14F-4D97-AF65-F5344CB8AC3E}">
        <p14:creationId xmlns:p14="http://schemas.microsoft.com/office/powerpoint/2010/main" xmlns="" val="1544775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88640"/>
            <a:ext cx="8568952" cy="504056"/>
          </a:xfrm>
        </p:spPr>
        <p:txBody>
          <a:bodyPr>
            <a:normAutofit fontScale="90000"/>
          </a:bodyPr>
          <a:lstStyle/>
          <a:p>
            <a:pPr algn="ctr"/>
            <a:r>
              <a:rPr lang="en-US" altLang="zh-CN" b="1" dirty="0" smtClean="0">
                <a:solidFill>
                  <a:srgbClr val="0000FF"/>
                </a:solidFill>
                <a:latin typeface="Times New Roman" panose="02020603050405020304" pitchFamily="18" charset="0"/>
                <a:cs typeface="Times New Roman" panose="02020603050405020304" pitchFamily="18" charset="0"/>
              </a:rPr>
              <a:t>CEPC Parameters</a:t>
            </a:r>
            <a:endParaRPr lang="zh-CN" altLang="en-US" sz="2200" b="1" dirty="0">
              <a:solidFill>
                <a:srgbClr val="0000FF"/>
              </a:solidFill>
            </a:endParaRPr>
          </a:p>
        </p:txBody>
      </p:sp>
      <p:graphicFrame>
        <p:nvGraphicFramePr>
          <p:cNvPr id="4" name="表格 3"/>
          <p:cNvGraphicFramePr>
            <a:graphicFrameLocks noGrp="1"/>
          </p:cNvGraphicFramePr>
          <p:nvPr>
            <p:extLst>
              <p:ext uri="{D42A27DB-BD31-4B8C-83A1-F6EECF244321}">
                <p14:modId xmlns:p14="http://schemas.microsoft.com/office/powerpoint/2010/main" xmlns="" val="2666033490"/>
              </p:ext>
            </p:extLst>
          </p:nvPr>
        </p:nvGraphicFramePr>
        <p:xfrm>
          <a:off x="467162" y="692567"/>
          <a:ext cx="8424962" cy="5866759"/>
        </p:xfrm>
        <a:graphic>
          <a:graphicData uri="http://schemas.openxmlformats.org/drawingml/2006/table">
            <a:tbl>
              <a:tblPr firstRow="1" bandRow="1"/>
              <a:tblGrid>
                <a:gridCol w="2740191"/>
                <a:gridCol w="1409242"/>
                <a:gridCol w="1644115"/>
                <a:gridCol w="1315694"/>
                <a:gridCol w="1315720"/>
              </a:tblGrid>
              <a:tr h="343535">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effectLst/>
                          <a:latin typeface="Times New Roman" panose="02020603050405020304" pitchFamily="18" charset="0"/>
                          <a:ea typeface="+mn-ea"/>
                          <a:cs typeface="Times New Roman" panose="02020603050405020304" pitchFamily="18" charset="0"/>
                        </a:rPr>
                        <a:t>Higgs</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effectLst/>
                          <a:latin typeface="Times New Roman" panose="02020603050405020304" pitchFamily="18" charset="0"/>
                          <a:ea typeface="+mn-ea"/>
                          <a:cs typeface="Times New Roman" panose="02020603050405020304" pitchFamily="18" charset="0"/>
                        </a:rPr>
                        <a:t>W</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200" b="1" i="1" kern="10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effectLst/>
                          <a:latin typeface="Times New Roman" panose="02020603050405020304" pitchFamily="18" charset="0"/>
                          <a:ea typeface="+mn-ea"/>
                          <a:cs typeface="Times New Roman" panose="02020603050405020304" pitchFamily="18" charset="0"/>
                        </a:rPr>
                        <a:t>Z</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3T</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Z</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r>
                        <a:rPr lang="en-US" altLang="zh-CN" sz="1200" b="1" i="1" kern="100" dirty="0" smtClean="0">
                          <a:solidFill>
                            <a:schemeClr val="tx1"/>
                          </a:solidFill>
                          <a:effectLst/>
                          <a:latin typeface="Times New Roman" panose="02020603050405020304" pitchFamily="18" charset="0"/>
                          <a:ea typeface="+mn-ea"/>
                          <a:cs typeface="Times New Roman" panose="02020603050405020304" pitchFamily="18" charset="0"/>
                        </a:rPr>
                        <a:t>2T</a:t>
                      </a:r>
                      <a:r>
                        <a:rPr lang="zh-CN" altLang="en-US" sz="1200" b="1" i="1" kern="100" dirty="0" smtClean="0">
                          <a:solidFill>
                            <a:schemeClr val="tx1"/>
                          </a:solidFill>
                          <a:effectLst/>
                          <a:latin typeface="Times New Roman" panose="02020603050405020304" pitchFamily="18" charset="0"/>
                          <a:ea typeface="+mn-ea"/>
                          <a:cs typeface="Times New Roman" panose="02020603050405020304" pitchFamily="18" charset="0"/>
                        </a:rPr>
                        <a:t>）</a:t>
                      </a:r>
                      <a:endParaRPr lang="zh-CN" altLang="zh-CN" sz="1200" b="1" i="1"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Number of IPs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2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Energy (</a:t>
                      </a:r>
                      <a:r>
                        <a:rPr lang="en-US" sz="12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120</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45.5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Circumference (km)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27305" algn="ctr" fontAlgn="ctr">
                        <a:lnSpc>
                          <a:spcPts val="1395"/>
                        </a:lnSpc>
                        <a:spcAft>
                          <a:spcPts val="0"/>
                        </a:spcAft>
                      </a:pPr>
                      <a:r>
                        <a:rPr lang="en-US" sz="12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SR loss/turn (</a:t>
                      </a:r>
                      <a:r>
                        <a:rPr lang="en-US" sz="1200" kern="100" dirty="0" err="1">
                          <a:effectLst/>
                          <a:latin typeface="Times New Roman" panose="02020603050405020304" pitchFamily="18" charset="0"/>
                          <a:ea typeface="宋体" panose="02010600030101010101" pitchFamily="2" charset="-122"/>
                          <a:cs typeface="Times New Roman" panose="02020603050405020304" pitchFamily="18" charset="0"/>
                        </a:rPr>
                        <a:t>GeV</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1.73</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0.34</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0.036</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Half crossing angle (</a:t>
                      </a:r>
                      <a:r>
                        <a:rPr lang="en-US" altLang="zh-CN" sz="12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mrad</a:t>
                      </a: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27305" algn="ctr" fontAlgn="ctr">
                        <a:lnSpc>
                          <a:spcPts val="1395"/>
                        </a:lnSpc>
                        <a:spcAft>
                          <a:spcPts val="0"/>
                        </a:spcAft>
                      </a:pPr>
                      <a:r>
                        <a:rPr lang="en-US" sz="1200" kern="100" dirty="0" smtClean="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altLang="zh-CN" sz="1200" kern="100" dirty="0" err="1" smtClean="0">
                          <a:effectLst/>
                          <a:latin typeface="Times New Roman" panose="02020603050405020304" pitchFamily="18" charset="0"/>
                          <a:ea typeface="+mn-ea"/>
                          <a:cs typeface="Times New Roman" panose="02020603050405020304" pitchFamily="18" charset="0"/>
                        </a:rPr>
                        <a:t>Piwinski</a:t>
                      </a:r>
                      <a:r>
                        <a:rPr lang="en-US" altLang="zh-CN" sz="1200" kern="100" dirty="0" smtClean="0">
                          <a:effectLst/>
                          <a:latin typeface="Times New Roman" panose="02020603050405020304" pitchFamily="18" charset="0"/>
                          <a:ea typeface="+mn-ea"/>
                          <a:cs typeface="Times New Roman" panose="02020603050405020304" pitchFamily="18" charset="0"/>
                        </a:rPr>
                        <a:t> angle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smtClean="0">
                          <a:latin typeface="Times New Roman" panose="02020603050405020304" pitchFamily="18" charset="0"/>
                          <a:cs typeface="Times New Roman" panose="02020603050405020304" pitchFamily="18" charset="0"/>
                        </a:rPr>
                        <a:t>2.58</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smtClean="0">
                          <a:latin typeface="Times New Roman" panose="02020603050405020304" pitchFamily="18" charset="0"/>
                          <a:cs typeface="Times New Roman" panose="02020603050405020304" pitchFamily="18" charset="0"/>
                        </a:rPr>
                        <a:t>7.74</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23.8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N</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e</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200" kern="100" baseline="30000" dirty="0" smtClean="0">
                          <a:effectLst/>
                          <a:latin typeface="Times New Roman" panose="02020603050405020304" pitchFamily="18" charset="0"/>
                          <a:ea typeface="宋体" panose="02010600030101010101" pitchFamily="2" charset="-122"/>
                          <a:cs typeface="Times New Roman" panose="02020603050405020304" pitchFamily="18" charset="0"/>
                        </a:rPr>
                        <a:t>10</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8.0</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Bunch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number (bunch s</a:t>
                      </a: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pacing</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242 (0.68us)</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baseline="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1220 </a:t>
                      </a: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(0.27us)</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100"/>
                        </a:spcBef>
                        <a:spcAft>
                          <a:spcPts val="100"/>
                        </a:spcAft>
                        <a:buClrTx/>
                        <a:buSzTx/>
                        <a:buFontTx/>
                        <a:buNone/>
                        <a:defRPr/>
                      </a:pPr>
                      <a:r>
                        <a:rPr lang="en-US" altLang="zh-CN" sz="1200" b="0" dirty="0" smtClean="0">
                          <a:solidFill>
                            <a:schemeClr val="tx1"/>
                          </a:solidFill>
                          <a:effectLst/>
                          <a:latin typeface="Times New Roman" panose="02020603050405020304" pitchFamily="18" charset="0"/>
                          <a:ea typeface="+mn-ea"/>
                          <a:cs typeface="Times New Roman" panose="02020603050405020304" pitchFamily="18" charset="0"/>
                        </a:rPr>
                        <a:t>12000 (25ns+10%gap)</a:t>
                      </a:r>
                      <a:endParaRPr lang="zh-CN" altLang="zh-CN" sz="1200" b="0" dirty="0" smtClean="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Beam current (mA)</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17.4</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87.9</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Bef>
                          <a:spcPts val="100"/>
                        </a:spcBef>
                        <a:spcAft>
                          <a:spcPts val="100"/>
                        </a:spcAft>
                      </a:pPr>
                      <a:r>
                        <a:rPr lang="en-US" altLang="zh-CN" sz="1200" b="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461</a:t>
                      </a:r>
                      <a:endParaRPr lang="zh-CN" sz="1200" b="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SR power /beam (MW)</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30</a:t>
                      </a:r>
                      <a:endParaRPr lang="zh-CN" altLang="en-US"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16.5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Bending radius (km)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200" kern="1200" dirty="0" smtClean="0">
                          <a:solidFill>
                            <a:srgbClr val="000000"/>
                          </a:solidFill>
                          <a:effectLst/>
                          <a:latin typeface="Times New Roman" panose="02020603050405020304" pitchFamily="18" charset="0"/>
                          <a:cs typeface="Times New Roman" panose="02020603050405020304" pitchFamily="18" charset="0"/>
                        </a:rPr>
                        <a:t>10.6</a:t>
                      </a:r>
                      <a:endParaRPr lang="zh-CN" sz="12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Momentum compaction (10</a:t>
                      </a:r>
                      <a:r>
                        <a:rPr lang="en-US" sz="1200" kern="100" baseline="30000" dirty="0">
                          <a:effectLst/>
                          <a:latin typeface="Times New Roman" panose="02020603050405020304" pitchFamily="18" charset="0"/>
                          <a:ea typeface="宋体" panose="02010600030101010101" pitchFamily="2" charset="-122"/>
                          <a:cs typeface="Times New Roman" panose="02020603050405020304" pitchFamily="18" charset="0"/>
                        </a:rPr>
                        <a:t>-5</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lnSpc>
                          <a:spcPts val="1395"/>
                        </a:lnSpc>
                        <a:spcAft>
                          <a:spcPts val="0"/>
                        </a:spcAft>
                      </a:pPr>
                      <a:r>
                        <a:rPr lang="en-US" sz="1200" kern="1200" dirty="0" smtClean="0">
                          <a:solidFill>
                            <a:srgbClr val="000000"/>
                          </a:solidFill>
                          <a:effectLst/>
                          <a:latin typeface="Times New Roman" panose="02020603050405020304" pitchFamily="18" charset="0"/>
                          <a:cs typeface="Times New Roman" panose="02020603050405020304" pitchFamily="18" charset="0"/>
                        </a:rPr>
                        <a:t>1.11</a:t>
                      </a:r>
                      <a:endParaRPr lang="zh-CN" sz="12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IP</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x/y (m)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0.36/0.0015</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0.36/0.0015</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0.2/0.0015</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0.2/0.001</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dirty="0" err="1">
                          <a:effectLst/>
                          <a:latin typeface="Times New Roman" panose="02020603050405020304" pitchFamily="18" charset="0"/>
                          <a:ea typeface="宋体" panose="02010600030101010101" pitchFamily="2" charset="-122"/>
                          <a:cs typeface="Times New Roman" panose="02020603050405020304" pitchFamily="18" charset="0"/>
                        </a:rPr>
                        <a:t>Emittance</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x/y (nm)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1.21/0.0031</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0.54/0.0016</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0.17/0.004</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0.17/0.0016</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Transverse  </a:t>
                      </a: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IP</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(um)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20.9/0.068</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13.9/0.049</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5.9/0.078</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5.9/0.04</a:t>
                      </a:r>
                      <a:endParaRPr lang="zh-CN" altLang="zh-CN" sz="1200" b="0" kern="1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smtClean="0">
                          <a:effectLst/>
                          <a:latin typeface="Times New Roman" panose="02020603050405020304" pitchFamily="18" charset="0"/>
                          <a:ea typeface="宋体" panose="02010600030101010101" pitchFamily="2" charset="-122"/>
                          <a:cs typeface="Times New Roman" panose="02020603050405020304" pitchFamily="18" charset="0"/>
                        </a:rPr>
                        <a:t>x</a:t>
                      </a:r>
                      <a:r>
                        <a:rPr lang="en-US" sz="1200" i="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2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200" i="1" kern="100" baseline="-25000" dirty="0" smtClean="0">
                          <a:effectLst/>
                          <a:latin typeface="Times New Roman" panose="02020603050405020304" pitchFamily="18" charset="0"/>
                          <a:ea typeface="+mn-ea"/>
                          <a:cs typeface="Times New Roman" panose="02020603050405020304" pitchFamily="18" charset="0"/>
                        </a:rPr>
                        <a:t>y</a:t>
                      </a:r>
                      <a:r>
                        <a:rPr lang="en-US" altLang="zh-CN" sz="1200" kern="100" dirty="0" smtClean="0">
                          <a:effectLst/>
                          <a:latin typeface="Times New Roman" panose="02020603050405020304" pitchFamily="18" charset="0"/>
                          <a:ea typeface="+mn-ea"/>
                          <a:cs typeface="Times New Roman" panose="02020603050405020304" pitchFamily="18" charset="0"/>
                        </a:rPr>
                        <a:t>/IP</a:t>
                      </a:r>
                      <a:endParaRPr lang="zh-CN" altLang="zh-CN" sz="12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0.031/0.109</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kern="100" dirty="0" smtClean="0">
                          <a:effectLst/>
                          <a:latin typeface="Times New Roman" panose="02020603050405020304" pitchFamily="18" charset="0"/>
                          <a:ea typeface="+mn-ea"/>
                          <a:cs typeface="Times New Roman" panose="02020603050405020304" pitchFamily="18" charset="0"/>
                        </a:rPr>
                        <a:t>0.013/0.12</a:t>
                      </a:r>
                      <a:endParaRPr lang="zh-CN" altLang="zh-CN" sz="1200" b="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0.0041/0.056</a:t>
                      </a:r>
                      <a:endParaRPr lang="zh-CN" altLang="en-US"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kern="100" dirty="0" smtClean="0">
                          <a:solidFill>
                            <a:schemeClr val="tx1"/>
                          </a:solidFill>
                          <a:effectLst/>
                          <a:latin typeface="Times New Roman" panose="02020603050405020304" pitchFamily="18" charset="0"/>
                          <a:ea typeface="+mn-ea"/>
                          <a:cs typeface="Times New Roman" panose="02020603050405020304" pitchFamily="18" charset="0"/>
                        </a:rPr>
                        <a:t>0.0041/0.072</a:t>
                      </a:r>
                      <a:endParaRPr lang="zh-CN" altLang="en-US" sz="1200" b="0" kern="100" dirty="0">
                        <a:solidFill>
                          <a:schemeClr val="tx1"/>
                        </a:solidFill>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V</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 </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(GV)</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2.17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0.47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0.1</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f </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RF</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(MHz</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  (harmonic)</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spcAft>
                          <a:spcPts val="0"/>
                        </a:spcAft>
                      </a:pPr>
                      <a:r>
                        <a:rPr lang="en-US" sz="1200" kern="1200" dirty="0">
                          <a:solidFill>
                            <a:srgbClr val="000000"/>
                          </a:solidFill>
                          <a:effectLst/>
                          <a:latin typeface="Times New Roman" panose="02020603050405020304" pitchFamily="18" charset="0"/>
                          <a:cs typeface="Times New Roman" panose="02020603050405020304" pitchFamily="18" charset="0"/>
                        </a:rPr>
                        <a:t>650 </a:t>
                      </a:r>
                      <a:r>
                        <a:rPr lang="en-US" sz="1200" kern="1200" dirty="0" smtClean="0">
                          <a:solidFill>
                            <a:srgbClr val="000000"/>
                          </a:solidFill>
                          <a:effectLst/>
                          <a:latin typeface="Times New Roman" panose="02020603050405020304" pitchFamily="18" charset="0"/>
                          <a:cs typeface="Times New Roman" panose="02020603050405020304" pitchFamily="18" charset="0"/>
                        </a:rPr>
                        <a:t>(216816)</a:t>
                      </a:r>
                      <a:endParaRPr lang="zh-CN" sz="1200" kern="1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tc hMerge="1">
                  <a:txBody>
                    <a:bodyPr/>
                    <a:lstStyle/>
                    <a:p>
                      <a:endParaRPr lang="zh-CN"/>
                    </a:p>
                  </a:txBody>
                  <a:tcPr/>
                </a:tc>
                <a:tc hMerge="1">
                  <a:txBody>
                    <a:bodyPr/>
                    <a:lstStyle/>
                    <a:p>
                      <a:endParaRPr lang="zh-CN"/>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0"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Nature</a:t>
                      </a:r>
                      <a:r>
                        <a:rPr lang="en-US" sz="12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 </a:t>
                      </a:r>
                      <a:r>
                        <a:rPr lang="en-US" altLang="zh-CN" sz="12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sz="1200" i="1" kern="100" dirty="0" smtClean="0">
                          <a:effectLst/>
                          <a:latin typeface="Times New Roman" panose="02020603050405020304" pitchFamily="18" charset="0"/>
                          <a:ea typeface="宋体" panose="02010600030101010101" pitchFamily="2" charset="-122"/>
                          <a:cs typeface="Times New Roman" panose="02020603050405020304" pitchFamily="18" charset="0"/>
                          <a:sym typeface="Symbol" panose="05050102010706020507"/>
                        </a:rPr>
                        <a:t></a:t>
                      </a:r>
                      <a:r>
                        <a:rPr lang="en-US" sz="1200" i="1" kern="100" baseline="-25000" dirty="0">
                          <a:effectLst/>
                          <a:latin typeface="Times New Roman" panose="02020603050405020304" pitchFamily="18" charset="0"/>
                          <a:ea typeface="宋体" panose="02010600030101010101" pitchFamily="2" charset="-122"/>
                          <a:cs typeface="Times New Roman" panose="02020603050405020304" pitchFamily="18" charset="0"/>
                        </a:rPr>
                        <a:t>z</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(mm)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2.72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2.98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2.42</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altLang="zh-CN" sz="1200" kern="1200" dirty="0" smtClean="0">
                          <a:solidFill>
                            <a:schemeClr val="tx1"/>
                          </a:solidFill>
                          <a:effectLst/>
                          <a:latin typeface="Times New Roman" panose="02020603050405020304" pitchFamily="18" charset="0"/>
                          <a:ea typeface="+mn-ea"/>
                          <a:cs typeface="Times New Roman" panose="02020603050405020304" pitchFamily="18" charset="0"/>
                        </a:rPr>
                        <a:t>Bunch length </a:t>
                      </a:r>
                      <a:r>
                        <a:rPr lang="en-US" altLang="zh-CN" sz="1200" i="1" kern="100" dirty="0" smtClean="0">
                          <a:effectLst/>
                          <a:latin typeface="Times New Roman" panose="02020603050405020304" pitchFamily="18" charset="0"/>
                          <a:ea typeface="+mn-ea"/>
                          <a:cs typeface="Times New Roman" panose="02020603050405020304" pitchFamily="18" charset="0"/>
                          <a:sym typeface="Symbol" panose="05050102010706020507"/>
                        </a:rPr>
                        <a:t></a:t>
                      </a:r>
                      <a:r>
                        <a:rPr lang="en-US" altLang="zh-CN" sz="1200" i="1" kern="100" baseline="-25000" dirty="0" smtClean="0">
                          <a:effectLst/>
                          <a:latin typeface="Times New Roman" panose="02020603050405020304" pitchFamily="18" charset="0"/>
                          <a:ea typeface="+mn-ea"/>
                          <a:cs typeface="Times New Roman" panose="02020603050405020304" pitchFamily="18" charset="0"/>
                        </a:rPr>
                        <a:t>z</a:t>
                      </a:r>
                      <a:r>
                        <a:rPr lang="en-US" altLang="zh-CN" sz="1200" kern="100" dirty="0" smtClean="0">
                          <a:effectLst/>
                          <a:latin typeface="Times New Roman" panose="02020603050405020304" pitchFamily="18" charset="0"/>
                          <a:ea typeface="+mn-ea"/>
                          <a:cs typeface="Times New Roman" panose="02020603050405020304" pitchFamily="18" charset="0"/>
                        </a:rPr>
                        <a:t> (mm)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3.26</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6.53</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8.5</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HOM power</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/cavity (kw)</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latin typeface="Times New Roman" panose="02020603050405020304" pitchFamily="18" charset="0"/>
                          <a:cs typeface="Times New Roman" panose="02020603050405020304" pitchFamily="18" charset="0"/>
                        </a:rPr>
                        <a:t>0.54 (2cell)</a:t>
                      </a:r>
                      <a:endParaRPr lang="zh-CN" altLang="en-US" sz="12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latin typeface="Times New Roman" panose="02020603050405020304" pitchFamily="18" charset="0"/>
                          <a:cs typeface="Times New Roman" panose="02020603050405020304" pitchFamily="18" charset="0"/>
                        </a:rPr>
                        <a:t>0.87(2cell)</a:t>
                      </a:r>
                      <a:endParaRPr lang="zh-CN" altLang="en-US" sz="1200" b="0" dirty="0" smtClean="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solidFill>
                            <a:schemeClr val="tx1"/>
                          </a:solidFill>
                          <a:latin typeface="Times New Roman" panose="02020603050405020304" pitchFamily="18" charset="0"/>
                          <a:cs typeface="Times New Roman" panose="02020603050405020304" pitchFamily="18" charset="0"/>
                        </a:rPr>
                        <a:t>1.94</a:t>
                      </a:r>
                      <a:r>
                        <a:rPr lang="en-US" altLang="zh-CN" sz="1200" b="0" dirty="0" smtClean="0">
                          <a:latin typeface="Times New Roman" panose="02020603050405020304" pitchFamily="18" charset="0"/>
                          <a:cs typeface="Times New Roman" panose="02020603050405020304" pitchFamily="18" charset="0"/>
                        </a:rPr>
                        <a:t>(2cell)</a:t>
                      </a: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64590">
                <a:tc>
                  <a:txBody>
                    <a:bodyPr/>
                    <a:lstStyle/>
                    <a:p>
                      <a:pPr marL="29210" algn="just">
                        <a:spcAft>
                          <a:spcPts val="0"/>
                        </a:spcAft>
                      </a:pPr>
                      <a:r>
                        <a:rPr lang="en-US" sz="1200" kern="100">
                          <a:effectLst/>
                          <a:latin typeface="Times New Roman" panose="02020603050405020304" pitchFamily="18" charset="0"/>
                          <a:ea typeface="宋体" panose="02010600030101010101" pitchFamily="2" charset="-122"/>
                          <a:cs typeface="Times New Roman" panose="02020603050405020304" pitchFamily="18" charset="0"/>
                        </a:rPr>
                        <a:t>Energy spread (%)</a:t>
                      </a:r>
                      <a:endParaRPr lang="zh-CN" sz="12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0.1</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0.066</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0.038</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25113">
                <a:tc>
                  <a:txBody>
                    <a:bodyPr/>
                    <a:lstStyle/>
                    <a:p>
                      <a:pPr marL="29210" algn="just">
                        <a:spcAft>
                          <a:spcPts val="0"/>
                        </a:spcAft>
                      </a:pP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Energy acceptance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requirement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1.35</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200" b="0" kern="1200" dirty="0">
                          <a:solidFill>
                            <a:schemeClr val="tx1"/>
                          </a:solidFill>
                          <a:latin typeface="Times New Roman" panose="02020603050405020304" pitchFamily="18" charset="0"/>
                          <a:ea typeface="+mn-ea"/>
                          <a:cs typeface="Times New Roman" panose="02020603050405020304" pitchFamily="18" charset="0"/>
                        </a:rPr>
                        <a:t>0.4</a:t>
                      </a:r>
                      <a:endParaRPr lang="zh-CN" sz="1200" b="0" kern="1200" dirty="0">
                        <a:solidFill>
                          <a:schemeClr val="tx1"/>
                        </a:solidFill>
                        <a:latin typeface="Times New Roman" panose="02020603050405020304" pitchFamily="18" charset="0"/>
                        <a:ea typeface="+mn-ea"/>
                        <a:cs typeface="Times New Roman" panose="02020603050405020304" pitchFamily="18" charset="0"/>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spcAft>
                          <a:spcPts val="0"/>
                        </a:spcAft>
                      </a:pPr>
                      <a:r>
                        <a:rPr lang="en-US" sz="1200" b="0" kern="1200" dirty="0">
                          <a:solidFill>
                            <a:schemeClr val="tx1"/>
                          </a:solidFill>
                          <a:latin typeface="Times New Roman" panose="02020603050405020304" pitchFamily="18" charset="0"/>
                          <a:ea typeface="+mn-ea"/>
                          <a:cs typeface="Times New Roman" panose="02020603050405020304" pitchFamily="18" charset="0"/>
                        </a:rPr>
                        <a:t>0.23</a:t>
                      </a:r>
                      <a:endParaRPr lang="zh-CN" sz="1200" b="0" kern="1200" dirty="0">
                        <a:solidFill>
                          <a:schemeClr val="tx1"/>
                        </a:solidFill>
                        <a:latin typeface="Times New Roman" panose="02020603050405020304" pitchFamily="18" charset="0"/>
                        <a:ea typeface="+mn-ea"/>
                        <a:cs typeface="Times New Roman" panose="02020603050405020304" pitchFamily="18" charset="0"/>
                      </a:endParaRPr>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180" marR="431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marR="0" indent="0" algn="just" defTabSz="914400" rtl="0" eaLnBrk="1" fontAlgn="auto" latinLnBrk="0" hangingPunct="1">
                        <a:lnSpc>
                          <a:spcPct val="100000"/>
                        </a:lnSpc>
                        <a:spcBef>
                          <a:spcPts val="0"/>
                        </a:spcBef>
                        <a:spcAft>
                          <a:spcPts val="0"/>
                        </a:spcAft>
                        <a:buClrTx/>
                        <a:buSzTx/>
                        <a:buFontTx/>
                        <a:buNone/>
                        <a:defRPr/>
                      </a:pPr>
                      <a:r>
                        <a:rPr lang="en-US" altLang="zh-CN" sz="1200" kern="100" dirty="0" smtClean="0">
                          <a:effectLst/>
                          <a:latin typeface="Times New Roman" panose="02020603050405020304" pitchFamily="18" charset="0"/>
                          <a:ea typeface="+mn-ea"/>
                          <a:cs typeface="Times New Roman" panose="02020603050405020304" pitchFamily="18" charset="0"/>
                        </a:rPr>
                        <a:t>Energy acceptance by</a:t>
                      </a:r>
                      <a:r>
                        <a:rPr lang="en-US" altLang="zh-CN" sz="1200" kern="100" baseline="0" dirty="0" smtClean="0">
                          <a:effectLst/>
                          <a:latin typeface="Times New Roman" panose="02020603050405020304" pitchFamily="18" charset="0"/>
                          <a:ea typeface="+mn-ea"/>
                          <a:cs typeface="Times New Roman" panose="02020603050405020304" pitchFamily="18" charset="0"/>
                        </a:rPr>
                        <a:t> RF </a:t>
                      </a:r>
                      <a:r>
                        <a:rPr lang="en-US" altLang="zh-CN" sz="1200" kern="100" dirty="0" smtClean="0">
                          <a:effectLst/>
                          <a:latin typeface="Times New Roman" panose="02020603050405020304" pitchFamily="18" charset="0"/>
                          <a:ea typeface="+mn-ea"/>
                          <a:cs typeface="Times New Roman" panose="02020603050405020304" pitchFamily="18" charset="0"/>
                        </a:rPr>
                        <a:t>(%)</a:t>
                      </a:r>
                      <a:endParaRPr lang="zh-CN" altLang="zh-CN" sz="1200" kern="100" dirty="0" smtClean="0">
                        <a:effectLst/>
                        <a:latin typeface="Times New Roman" panose="02020603050405020304" pitchFamily="18" charset="0"/>
                        <a:ea typeface="+mn-ea"/>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2.06</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1.47</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200" b="0" dirty="0" smtClean="0">
                          <a:solidFill>
                            <a:schemeClr val="tx1"/>
                          </a:solidFill>
                          <a:latin typeface="Times New Roman" panose="02020603050405020304" pitchFamily="18" charset="0"/>
                          <a:cs typeface="Times New Roman" panose="02020603050405020304" pitchFamily="18" charset="0"/>
                        </a:rPr>
                        <a:t>1.7</a:t>
                      </a:r>
                      <a:endParaRPr lang="zh-CN" altLang="en-US" sz="1200" b="0" dirty="0" smtClean="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200" i="0" kern="100" dirty="0" smtClean="0">
                          <a:effectLst/>
                          <a:latin typeface="Times New Roman" panose="02020603050405020304" pitchFamily="18" charset="0"/>
                          <a:ea typeface="宋体" panose="02010600030101010101" pitchFamily="2" charset="-122"/>
                          <a:cs typeface="Times New Roman" panose="02020603050405020304" pitchFamily="18" charset="0"/>
                        </a:rPr>
                        <a:t>Photon number </a:t>
                      </a: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due to</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kern="100" dirty="0" err="1" smtClean="0">
                          <a:effectLst/>
                          <a:latin typeface="Times New Roman" panose="02020603050405020304" pitchFamily="18" charset="0"/>
                          <a:ea typeface="宋体" panose="02010600030101010101" pitchFamily="2" charset="-122"/>
                          <a:cs typeface="Times New Roman" panose="02020603050405020304" pitchFamily="18" charset="0"/>
                        </a:rPr>
                        <a:t>beamstrahlung</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0.29</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0.44</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spcAft>
                          <a:spcPts val="0"/>
                        </a:spcAft>
                      </a:pPr>
                      <a:r>
                        <a:rPr lang="en-US" altLang="zh-CN" sz="1200" b="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0.55</a:t>
                      </a:r>
                      <a:endParaRPr lang="zh-CN" sz="1200" b="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46885">
                <a:tc>
                  <a:txBody>
                    <a:bodyPr/>
                    <a:lstStyle/>
                    <a:p>
                      <a:pPr marL="29210" algn="l">
                        <a:spcAft>
                          <a:spcPts val="0"/>
                        </a:spcAft>
                      </a:pP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 _simulation</a:t>
                      </a:r>
                      <a:r>
                        <a:rPr lang="en-US"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a:t>
                      </a:r>
                      <a:r>
                        <a:rPr lang="en-US"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zh-CN" sz="1200" b="0" kern="100" dirty="0" smtClean="0">
                          <a:effectLst/>
                          <a:latin typeface="Times New Roman" panose="02020603050405020304" pitchFamily="18" charset="0"/>
                          <a:ea typeface="宋体" panose="02010600030101010101" pitchFamily="2" charset="-122"/>
                          <a:cs typeface="Times New Roman" panose="02020603050405020304" pitchFamily="18" charset="0"/>
                        </a:rPr>
                        <a:t>100</a:t>
                      </a:r>
                      <a:endParaRPr lang="zh-CN" sz="1200" b="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zh-CN" altLang="en-US" dirty="0"/>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07951">
                <a:tc>
                  <a:txBody>
                    <a:bodyPr/>
                    <a:lstStyle/>
                    <a:p>
                      <a:pPr marL="29210" algn="l">
                        <a:spcAft>
                          <a:spcPts val="0"/>
                        </a:spcAft>
                      </a:pPr>
                      <a:r>
                        <a:rPr lang="en-US" altLang="zh-CN" sz="1200" kern="100" dirty="0" smtClean="0">
                          <a:effectLst/>
                          <a:latin typeface="Times New Roman" panose="02020603050405020304" pitchFamily="18" charset="0"/>
                          <a:ea typeface="宋体" panose="02010600030101010101" pitchFamily="2" charset="-122"/>
                          <a:cs typeface="Times New Roman" panose="02020603050405020304" pitchFamily="18" charset="0"/>
                        </a:rPr>
                        <a:t>Lifetime</a:t>
                      </a:r>
                      <a:r>
                        <a:rPr lang="en-US" altLang="zh-CN" sz="1200" kern="100" baseline="0" dirty="0" smtClean="0">
                          <a:effectLst/>
                          <a:latin typeface="Times New Roman" panose="02020603050405020304" pitchFamily="18" charset="0"/>
                          <a:ea typeface="宋体" panose="02010600030101010101" pitchFamily="2" charset="-122"/>
                          <a:cs typeface="Times New Roman" panose="02020603050405020304" pitchFamily="18" charset="0"/>
                        </a:rPr>
                        <a:t> (hour)</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120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0.67 (40 min)</a:t>
                      </a:r>
                      <a:endParaRPr lang="zh-CN" sz="12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9210" algn="ctr" defTabSz="914400" rtl="0" eaLnBrk="1" latinLnBrk="0" hangingPunct="1">
                        <a:spcAft>
                          <a:spcPts val="0"/>
                        </a:spcAft>
                      </a:pPr>
                      <a:r>
                        <a:rPr lang="en-US" altLang="zh-CN" sz="1200" kern="100" dirty="0" smtClean="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1.2</a:t>
                      </a:r>
                      <a:endParaRPr lang="zh-CN" sz="12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dirty="0" smtClean="0"/>
                        <a:t>4</a:t>
                      </a:r>
                      <a:endParaRPr lang="zh-CN" altLang="en-US" sz="1200" dirty="0"/>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2880">
                <a:tc>
                  <a:txBody>
                    <a:bodyPr/>
                    <a:lstStyle/>
                    <a:p>
                      <a:pPr marL="29210" algn="just">
                        <a:spcAft>
                          <a:spcPts val="0"/>
                        </a:spcAft>
                      </a:pPr>
                      <a:r>
                        <a:rPr lang="en-US" sz="1200" i="1" kern="100" dirty="0">
                          <a:effectLst/>
                          <a:latin typeface="Times New Roman" panose="02020603050405020304" pitchFamily="18" charset="0"/>
                          <a:ea typeface="宋体" panose="02010600030101010101" pitchFamily="2" charset="-122"/>
                          <a:cs typeface="Times New Roman" panose="02020603050405020304" pitchFamily="18" charset="0"/>
                        </a:rPr>
                        <a:t>F</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 (hour glass)</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0.89</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CN" sz="1200" b="0" dirty="0" smtClean="0">
                          <a:latin typeface="Times New Roman" panose="02020603050405020304" pitchFamily="18" charset="0"/>
                          <a:cs typeface="Times New Roman" panose="02020603050405020304" pitchFamily="18" charset="0"/>
                        </a:rPr>
                        <a:t>0.94</a:t>
                      </a:r>
                      <a:endParaRPr lang="zh-CN" altLang="en-US" sz="1200" b="0" dirty="0">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US" altLang="zh-CN" sz="1200" b="0" dirty="0" smtClean="0">
                          <a:solidFill>
                            <a:schemeClr val="tx1"/>
                          </a:solidFill>
                          <a:latin typeface="Times New Roman" panose="02020603050405020304" pitchFamily="18" charset="0"/>
                          <a:cs typeface="Times New Roman" panose="02020603050405020304" pitchFamily="18" charset="0"/>
                        </a:rPr>
                        <a:t>0.99</a:t>
                      </a:r>
                      <a:endParaRPr lang="zh-CN" altLang="en-US" sz="1200" b="0" dirty="0">
                        <a:solidFill>
                          <a:schemeClr val="tx1"/>
                        </a:solidFill>
                        <a:latin typeface="Times New Roman" panose="02020603050405020304" pitchFamily="18" charset="0"/>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4590">
                <a:tc>
                  <a:txBody>
                    <a:bodyPr/>
                    <a:lstStyle/>
                    <a:p>
                      <a:pPr marL="29210" algn="just">
                        <a:spcAft>
                          <a:spcPts val="0"/>
                        </a:spcAft>
                      </a:pPr>
                      <a:r>
                        <a:rPr lang="en-US" sz="1600" b="1" i="1" kern="100" dirty="0" err="1">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L</a:t>
                      </a:r>
                      <a:r>
                        <a:rPr lang="en-US" sz="1600" b="1" i="1" kern="100" baseline="-25000" dirty="0" err="1">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max</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/IP (10</a:t>
                      </a:r>
                      <a:r>
                        <a:rPr lang="en-US" sz="1600" b="1" kern="100" baseline="300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34</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cm</a:t>
                      </a:r>
                      <a:r>
                        <a:rPr lang="en-US" sz="1600" b="1" kern="100" baseline="300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-2</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s</a:t>
                      </a:r>
                      <a:r>
                        <a:rPr lang="en-US" sz="1600" b="1" kern="100" baseline="300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-1</a:t>
                      </a:r>
                      <a:r>
                        <a:rPr lang="en-US"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dirty="0">
                        <a:solidFill>
                          <a:srgbClr val="7030A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2.93</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11.5</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16.6</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smtClean="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32.1</a:t>
                      </a:r>
                      <a:endParaRPr 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43040" marR="4304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矩形 4"/>
          <p:cNvSpPr/>
          <p:nvPr/>
        </p:nvSpPr>
        <p:spPr>
          <a:xfrm>
            <a:off x="3352800" y="762000"/>
            <a:ext cx="1066800" cy="5791200"/>
          </a:xfrm>
          <a:prstGeom prst="rect">
            <a:avLst/>
          </a:prstGeom>
          <a:noFill/>
          <a:ln w="381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a:cs typeface="+mn-cs"/>
            </a:endParaRPr>
          </a:p>
        </p:txBody>
      </p:sp>
      <p:sp>
        <p:nvSpPr>
          <p:cNvPr id="6" name="TextBox 5"/>
          <p:cNvSpPr txBox="1"/>
          <p:nvPr/>
        </p:nvSpPr>
        <p:spPr>
          <a:xfrm>
            <a:off x="4386072" y="6503384"/>
            <a:ext cx="76014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smtClean="0">
                <a:ln>
                  <a:noFill/>
                </a:ln>
                <a:solidFill>
                  <a:srgbClr val="002060"/>
                </a:solidFill>
                <a:effectLst/>
                <a:uLnTx/>
                <a:uFillTx/>
              </a:rPr>
              <a:t>J. Gao</a:t>
            </a:r>
            <a:endParaRPr kumimoji="0" lang="zh-CN" altLang="en-US" sz="1800" i="0" u="none" strike="noStrike" kern="0" cap="none" spc="0" normalizeH="0" baseline="0" noProof="0" dirty="0" smtClean="0">
              <a:ln>
                <a:noFill/>
              </a:ln>
              <a:solidFill>
                <a:srgbClr val="002060"/>
              </a:solidFill>
              <a:effectLst/>
              <a:uLnTx/>
              <a:uFillTx/>
            </a:endParaRPr>
          </a:p>
        </p:txBody>
      </p:sp>
      <p:sp>
        <p:nvSpPr>
          <p:cNvPr id="7" name="TextBox 6"/>
          <p:cNvSpPr txBox="1"/>
          <p:nvPr/>
        </p:nvSpPr>
        <p:spPr>
          <a:xfrm>
            <a:off x="7315200" y="304800"/>
            <a:ext cx="1260025" cy="369332"/>
          </a:xfrm>
          <a:prstGeom prst="rect">
            <a:avLst/>
          </a:prstGeom>
          <a:noFill/>
        </p:spPr>
        <p:txBody>
          <a:bodyPr wrap="none" rtlCol="0">
            <a:spAutoFit/>
          </a:bodyPr>
          <a:lstStyle/>
          <a:p>
            <a:r>
              <a:rPr lang="en-US" altLang="zh-CN" dirty="0" smtClean="0">
                <a:solidFill>
                  <a:srgbClr val="00B0F0"/>
                </a:solidFill>
              </a:rPr>
              <a:t>preliminary</a:t>
            </a:r>
            <a:endParaRPr lang="zh-CN" altLang="en-US" dirty="0">
              <a:solidFill>
                <a:srgbClr val="00B0F0"/>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39</a:t>
            </a:fld>
            <a:endParaRPr lang="zh-CN" altLang="en-US">
              <a:solidFill>
                <a:prstClr val="black">
                  <a:tint val="75000"/>
                </a:prstClr>
              </a:solidFill>
            </a:endParaRPr>
          </a:p>
        </p:txBody>
      </p:sp>
    </p:spTree>
    <p:extLst>
      <p:ext uri="{BB962C8B-B14F-4D97-AF65-F5344CB8AC3E}">
        <p14:creationId xmlns:p14="http://schemas.microsoft.com/office/powerpoint/2010/main" xmlns="" val="3182184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706090"/>
          </a:xfrm>
        </p:spPr>
        <p:txBody>
          <a:bodyPr>
            <a:normAutofit fontScale="90000"/>
          </a:bodyPr>
          <a:lstStyle/>
          <a:p>
            <a:r>
              <a:rPr lang="zh-CN" altLang="en-US" b="1" dirty="0" smtClean="0">
                <a:solidFill>
                  <a:srgbClr val="0000CC"/>
                </a:solidFill>
              </a:rPr>
              <a:t>国际高能物理发展战略</a:t>
            </a:r>
            <a:endParaRPr lang="zh-CN" altLang="en-US" b="1" dirty="0">
              <a:solidFill>
                <a:srgbClr val="0000CC"/>
              </a:solidFill>
            </a:endParaRPr>
          </a:p>
        </p:txBody>
      </p:sp>
      <p:sp>
        <p:nvSpPr>
          <p:cNvPr id="3" name="内容占位符 2"/>
          <p:cNvSpPr>
            <a:spLocks noGrp="1"/>
          </p:cNvSpPr>
          <p:nvPr>
            <p:ph idx="1"/>
          </p:nvPr>
        </p:nvSpPr>
        <p:spPr>
          <a:xfrm>
            <a:off x="304800" y="838200"/>
            <a:ext cx="8496944" cy="5688632"/>
          </a:xfrm>
        </p:spPr>
        <p:txBody>
          <a:bodyPr>
            <a:normAutofit fontScale="70000" lnSpcReduction="20000"/>
          </a:bodyPr>
          <a:lstStyle/>
          <a:p>
            <a:pPr>
              <a:lnSpc>
                <a:spcPct val="120000"/>
              </a:lnSpc>
            </a:pPr>
            <a:r>
              <a:rPr lang="zh-CN" altLang="en-US" sz="3400" b="1" dirty="0" smtClean="0">
                <a:solidFill>
                  <a:srgbClr val="0070C0"/>
                </a:solidFill>
                <a:latin typeface="黑体" panose="02010609060101010101" pitchFamily="49" charset="-122"/>
                <a:ea typeface="黑体" panose="02010609060101010101" pitchFamily="49" charset="-122"/>
              </a:rPr>
              <a:t>日本</a:t>
            </a:r>
            <a:r>
              <a:rPr lang="zh-CN" altLang="en-US" b="1" dirty="0" smtClean="0">
                <a:solidFill>
                  <a:srgbClr val="0070C0"/>
                </a:solidFill>
              </a:rPr>
              <a:t>（</a:t>
            </a:r>
            <a:r>
              <a:rPr lang="en-US" altLang="zh-CN" b="1" dirty="0">
                <a:solidFill>
                  <a:srgbClr val="0070C0"/>
                </a:solidFill>
              </a:rPr>
              <a:t> </a:t>
            </a:r>
            <a:r>
              <a:rPr lang="en-US" altLang="zh-CN" b="1" dirty="0" smtClean="0">
                <a:solidFill>
                  <a:srgbClr val="0070C0"/>
                </a:solidFill>
              </a:rPr>
              <a:t>2012.2.11 </a:t>
            </a:r>
            <a:r>
              <a:rPr lang="zh-CN" altLang="en-US" b="1" dirty="0" smtClean="0">
                <a:solidFill>
                  <a:srgbClr val="0070C0"/>
                </a:solidFill>
              </a:rPr>
              <a:t>发布）</a:t>
            </a:r>
            <a:endParaRPr lang="en-US" altLang="zh-CN" b="1" dirty="0" smtClean="0">
              <a:solidFill>
                <a:srgbClr val="0070C0"/>
              </a:solidFill>
            </a:endParaRPr>
          </a:p>
          <a:p>
            <a:pPr lvl="1">
              <a:lnSpc>
                <a:spcPct val="120000"/>
              </a:lnSpc>
            </a:pPr>
            <a:r>
              <a:rPr lang="zh-CN" altLang="en-US" b="1" dirty="0" smtClean="0">
                <a:solidFill>
                  <a:srgbClr val="7030A0"/>
                </a:solidFill>
              </a:rPr>
              <a:t>如果发现了低于</a:t>
            </a:r>
            <a:r>
              <a:rPr lang="en-US" altLang="zh-CN" b="1" dirty="0" smtClean="0">
                <a:solidFill>
                  <a:srgbClr val="7030A0"/>
                </a:solidFill>
              </a:rPr>
              <a:t>1TeV</a:t>
            </a:r>
            <a:r>
              <a:rPr lang="zh-CN" altLang="en-US" b="1" dirty="0" smtClean="0">
                <a:solidFill>
                  <a:srgbClr val="7030A0"/>
                </a:solidFill>
              </a:rPr>
              <a:t>的粒子</a:t>
            </a:r>
            <a:r>
              <a:rPr lang="en-US" altLang="zh-CN" b="1" dirty="0" smtClean="0">
                <a:solidFill>
                  <a:srgbClr val="7030A0"/>
                </a:solidFill>
              </a:rPr>
              <a:t>(</a:t>
            </a:r>
            <a:r>
              <a:rPr lang="zh-CN" altLang="en-US" b="1" dirty="0" smtClean="0">
                <a:solidFill>
                  <a:srgbClr val="7030A0"/>
                </a:solidFill>
              </a:rPr>
              <a:t>如</a:t>
            </a:r>
            <a:r>
              <a:rPr lang="en-US" altLang="zh-CN" b="1" dirty="0" smtClean="0">
                <a:solidFill>
                  <a:srgbClr val="7030A0"/>
                </a:solidFill>
              </a:rPr>
              <a:t>Higgs), </a:t>
            </a:r>
            <a:r>
              <a:rPr lang="zh-CN" altLang="en-US" b="1" dirty="0" smtClean="0">
                <a:solidFill>
                  <a:srgbClr val="7030A0"/>
                </a:solidFill>
              </a:rPr>
              <a:t>日本应建造国际直线</a:t>
            </a:r>
            <a:r>
              <a:rPr lang="zh-CN" altLang="en-US" b="1" dirty="0">
                <a:solidFill>
                  <a:srgbClr val="7030A0"/>
                </a:solidFill>
              </a:rPr>
              <a:t>对撞机</a:t>
            </a:r>
            <a:r>
              <a:rPr lang="zh-CN" altLang="en-US" b="1" dirty="0" smtClean="0">
                <a:solidFill>
                  <a:srgbClr val="7030A0"/>
                </a:solidFill>
              </a:rPr>
              <a:t>（</a:t>
            </a:r>
            <a:r>
              <a:rPr lang="en-US" altLang="zh-CN" b="1" dirty="0" smtClean="0">
                <a:solidFill>
                  <a:srgbClr val="C00000"/>
                </a:solidFill>
              </a:rPr>
              <a:t>ILC</a:t>
            </a:r>
            <a:r>
              <a:rPr lang="zh-CN" altLang="en-US" b="1" dirty="0" smtClean="0">
                <a:solidFill>
                  <a:srgbClr val="7030A0"/>
                </a:solidFill>
              </a:rPr>
              <a:t>）</a:t>
            </a:r>
            <a:r>
              <a:rPr lang="en-US" altLang="zh-CN" b="1" dirty="0" smtClean="0">
                <a:solidFill>
                  <a:srgbClr val="7030A0"/>
                </a:solidFill>
              </a:rPr>
              <a:t>, BELL-II (2018)  </a:t>
            </a:r>
            <a:r>
              <a:rPr lang="en-US" altLang="zh-CN" b="1" dirty="0" smtClean="0">
                <a:solidFill>
                  <a:srgbClr val="C00000"/>
                </a:solidFill>
              </a:rPr>
              <a:t>2018</a:t>
            </a:r>
            <a:r>
              <a:rPr lang="zh-CN" altLang="en-US" b="1" dirty="0" smtClean="0">
                <a:solidFill>
                  <a:srgbClr val="C00000"/>
                </a:solidFill>
              </a:rPr>
              <a:t>年</a:t>
            </a:r>
            <a:r>
              <a:rPr lang="en-US" altLang="zh-CN" b="1" dirty="0" smtClean="0">
                <a:solidFill>
                  <a:srgbClr val="C00000"/>
                </a:solidFill>
              </a:rPr>
              <a:t>ILC</a:t>
            </a:r>
            <a:r>
              <a:rPr lang="zh-CN" altLang="en-US" b="1" dirty="0" smtClean="0">
                <a:solidFill>
                  <a:srgbClr val="C00000"/>
                </a:solidFill>
              </a:rPr>
              <a:t>加紧努力</a:t>
            </a:r>
            <a:r>
              <a:rPr lang="en-US" altLang="zh-CN" b="1" dirty="0" smtClean="0">
                <a:solidFill>
                  <a:srgbClr val="C00000"/>
                </a:solidFill>
              </a:rPr>
              <a:t>-</a:t>
            </a:r>
            <a:r>
              <a:rPr lang="zh-CN" altLang="en-US" b="1" dirty="0" smtClean="0">
                <a:solidFill>
                  <a:srgbClr val="C00000"/>
                </a:solidFill>
              </a:rPr>
              <a:t>争取日本政府决策</a:t>
            </a:r>
            <a:endParaRPr lang="en-US" altLang="zh-CN" b="1" dirty="0" smtClean="0">
              <a:solidFill>
                <a:srgbClr val="C00000"/>
              </a:solidFill>
            </a:endParaRPr>
          </a:p>
          <a:p>
            <a:pPr lvl="1">
              <a:lnSpc>
                <a:spcPct val="120000"/>
              </a:lnSpc>
            </a:pPr>
            <a:r>
              <a:rPr lang="zh-CN" altLang="en-US" dirty="0" smtClean="0"/>
              <a:t>如果中微子混合角</a:t>
            </a:r>
            <a:r>
              <a:rPr lang="en-US" altLang="zh-CN" dirty="0" smtClean="0"/>
              <a:t>θ</a:t>
            </a:r>
            <a:r>
              <a:rPr lang="en-US" altLang="zh-CN" baseline="-25000" dirty="0" smtClean="0"/>
              <a:t>13</a:t>
            </a:r>
            <a:r>
              <a:rPr lang="zh-CN" altLang="en-US" dirty="0" smtClean="0"/>
              <a:t>被确认较大</a:t>
            </a:r>
            <a:r>
              <a:rPr lang="en-US" altLang="zh-CN" dirty="0" smtClean="0"/>
              <a:t>, </a:t>
            </a:r>
            <a:r>
              <a:rPr lang="zh-CN" altLang="en-US" dirty="0" smtClean="0"/>
              <a:t>日本应建造</a:t>
            </a:r>
            <a:r>
              <a:rPr lang="en-US" altLang="zh-CN" dirty="0" err="1" smtClean="0"/>
              <a:t>HyperK</a:t>
            </a:r>
            <a:r>
              <a:rPr lang="en-US" altLang="zh-CN" dirty="0" smtClean="0"/>
              <a:t>, </a:t>
            </a:r>
            <a:r>
              <a:rPr lang="zh-CN" altLang="en-US" dirty="0" smtClean="0"/>
              <a:t>并升级中微子相关</a:t>
            </a:r>
            <a:r>
              <a:rPr lang="zh-CN" altLang="en-US" dirty="0"/>
              <a:t>加速器</a:t>
            </a:r>
            <a:r>
              <a:rPr lang="zh-CN" altLang="en-US" dirty="0" smtClean="0"/>
              <a:t>设施</a:t>
            </a:r>
            <a:r>
              <a:rPr lang="en-US" altLang="zh-CN" dirty="0" smtClean="0"/>
              <a:t>(T2HK</a:t>
            </a:r>
            <a:r>
              <a:rPr lang="en-US" altLang="zh-CN" dirty="0"/>
              <a:t>)</a:t>
            </a:r>
            <a:endParaRPr lang="en-US" altLang="zh-CN" dirty="0" smtClean="0"/>
          </a:p>
          <a:p>
            <a:pPr>
              <a:lnSpc>
                <a:spcPct val="120000"/>
              </a:lnSpc>
            </a:pPr>
            <a:r>
              <a:rPr lang="zh-CN" altLang="en-US" sz="3400" b="1" dirty="0">
                <a:solidFill>
                  <a:srgbClr val="0070C0"/>
                </a:solidFill>
                <a:latin typeface="黑体" panose="02010609060101010101" pitchFamily="49" charset="-122"/>
                <a:ea typeface="黑体" panose="02010609060101010101" pitchFamily="49" charset="-122"/>
              </a:rPr>
              <a:t>欧洲</a:t>
            </a:r>
            <a:r>
              <a:rPr lang="zh-CN" altLang="en-US" b="1" dirty="0">
                <a:solidFill>
                  <a:srgbClr val="0070C0"/>
                </a:solidFill>
              </a:rPr>
              <a:t>（</a:t>
            </a:r>
            <a:r>
              <a:rPr lang="en-GB" altLang="zh-CN" b="1" dirty="0">
                <a:solidFill>
                  <a:srgbClr val="0070C0"/>
                </a:solidFill>
              </a:rPr>
              <a:t> </a:t>
            </a:r>
            <a:r>
              <a:rPr lang="en-US" altLang="zh-CN" b="1" dirty="0">
                <a:solidFill>
                  <a:srgbClr val="0070C0"/>
                </a:solidFill>
              </a:rPr>
              <a:t>2013.5.30</a:t>
            </a:r>
            <a:r>
              <a:rPr lang="zh-CN" altLang="en-US" b="1" dirty="0">
                <a:solidFill>
                  <a:srgbClr val="0070C0"/>
                </a:solidFill>
              </a:rPr>
              <a:t>在布鲁塞尔通过）</a:t>
            </a:r>
            <a:r>
              <a:rPr lang="en-US" altLang="zh-CN" b="1" dirty="0">
                <a:solidFill>
                  <a:srgbClr val="0070C0"/>
                </a:solidFill>
              </a:rPr>
              <a:t> </a:t>
            </a:r>
          </a:p>
          <a:p>
            <a:pPr lvl="1">
              <a:lnSpc>
                <a:spcPct val="120000"/>
              </a:lnSpc>
            </a:pPr>
            <a:r>
              <a:rPr lang="zh-CN" altLang="en-US" b="1" dirty="0">
                <a:solidFill>
                  <a:srgbClr val="7030A0"/>
                </a:solidFill>
              </a:rPr>
              <a:t>继续</a:t>
            </a:r>
            <a:r>
              <a:rPr lang="en-US" altLang="zh-CN" b="1" dirty="0" smtClean="0">
                <a:solidFill>
                  <a:srgbClr val="C00000"/>
                </a:solidFill>
              </a:rPr>
              <a:t>LHC</a:t>
            </a:r>
            <a:r>
              <a:rPr lang="en-US" altLang="zh-CN" b="1" dirty="0" smtClean="0">
                <a:solidFill>
                  <a:srgbClr val="7030A0"/>
                </a:solidFill>
              </a:rPr>
              <a:t>, </a:t>
            </a:r>
            <a:r>
              <a:rPr lang="zh-CN" altLang="en-US" b="1" dirty="0">
                <a:solidFill>
                  <a:srgbClr val="7030A0"/>
                </a:solidFill>
              </a:rPr>
              <a:t>并</a:t>
            </a:r>
            <a:r>
              <a:rPr lang="zh-CN" altLang="en-US" b="1" dirty="0" smtClean="0">
                <a:solidFill>
                  <a:srgbClr val="7030A0"/>
                </a:solidFill>
              </a:rPr>
              <a:t>升级其亮度</a:t>
            </a:r>
            <a:r>
              <a:rPr lang="en-US" altLang="zh-CN" b="1" dirty="0" smtClean="0">
                <a:solidFill>
                  <a:srgbClr val="7030A0"/>
                </a:solidFill>
              </a:rPr>
              <a:t>&gt;10</a:t>
            </a:r>
            <a:r>
              <a:rPr lang="zh-CN" altLang="en-US" b="1" dirty="0" smtClean="0">
                <a:solidFill>
                  <a:srgbClr val="7030A0"/>
                </a:solidFill>
              </a:rPr>
              <a:t>倍</a:t>
            </a:r>
            <a:r>
              <a:rPr lang="en-US" altLang="zh-CN" b="1" dirty="0" smtClean="0">
                <a:solidFill>
                  <a:srgbClr val="7030A0"/>
                </a:solidFill>
              </a:rPr>
              <a:t>,</a:t>
            </a:r>
            <a:r>
              <a:rPr lang="zh-CN" altLang="en-US" b="1" dirty="0" smtClean="0">
                <a:solidFill>
                  <a:srgbClr val="7030A0"/>
                </a:solidFill>
              </a:rPr>
              <a:t>运行至 </a:t>
            </a:r>
            <a:r>
              <a:rPr lang="en-US" altLang="zh-CN" b="1" dirty="0">
                <a:solidFill>
                  <a:srgbClr val="7030A0"/>
                </a:solidFill>
              </a:rPr>
              <a:t>~ </a:t>
            </a:r>
            <a:r>
              <a:rPr lang="en-US" altLang="zh-CN" b="1" dirty="0" smtClean="0">
                <a:solidFill>
                  <a:srgbClr val="7030A0"/>
                </a:solidFill>
              </a:rPr>
              <a:t>2035</a:t>
            </a:r>
            <a:endParaRPr lang="en-US" altLang="zh-CN" b="1" dirty="0">
              <a:solidFill>
                <a:srgbClr val="7030A0"/>
              </a:solidFill>
            </a:endParaRPr>
          </a:p>
          <a:p>
            <a:pPr lvl="1">
              <a:lnSpc>
                <a:spcPct val="120000"/>
              </a:lnSpc>
            </a:pPr>
            <a:r>
              <a:rPr lang="zh-CN" altLang="en-US" b="1" dirty="0">
                <a:solidFill>
                  <a:srgbClr val="7030A0"/>
                </a:solidFill>
              </a:rPr>
              <a:t>研究未来的环形</a:t>
            </a:r>
            <a:r>
              <a:rPr lang="en-GB" altLang="zh-CN" b="1" dirty="0">
                <a:solidFill>
                  <a:srgbClr val="7030A0"/>
                </a:solidFill>
              </a:rPr>
              <a:t>pp</a:t>
            </a:r>
            <a:r>
              <a:rPr lang="zh-CN" altLang="en-US" b="1" dirty="0">
                <a:solidFill>
                  <a:srgbClr val="7030A0"/>
                </a:solidFill>
              </a:rPr>
              <a:t>与</a:t>
            </a:r>
            <a:r>
              <a:rPr lang="en-GB" altLang="zh-CN" b="1" dirty="0" err="1">
                <a:solidFill>
                  <a:srgbClr val="7030A0"/>
                </a:solidFill>
              </a:rPr>
              <a:t>e</a:t>
            </a:r>
            <a:r>
              <a:rPr lang="en-GB" altLang="zh-CN" b="1" baseline="30000" dirty="0" err="1">
                <a:solidFill>
                  <a:srgbClr val="7030A0"/>
                </a:solidFill>
                <a:latin typeface="Symbol" charset="2"/>
                <a:cs typeface="Symbol" charset="2"/>
              </a:rPr>
              <a:t>+</a:t>
            </a:r>
            <a:r>
              <a:rPr lang="en-GB" altLang="zh-CN" b="1" dirty="0" err="1">
                <a:solidFill>
                  <a:srgbClr val="7030A0"/>
                </a:solidFill>
              </a:rPr>
              <a:t>e</a:t>
            </a:r>
            <a:r>
              <a:rPr lang="en-GB" altLang="zh-CN" b="1" baseline="30000" dirty="0">
                <a:solidFill>
                  <a:srgbClr val="7030A0"/>
                </a:solidFill>
                <a:latin typeface="Symbol" charset="2"/>
                <a:cs typeface="Symbol" charset="2"/>
              </a:rPr>
              <a:t>-</a:t>
            </a:r>
            <a:r>
              <a:rPr lang="zh-CN" altLang="en-US" b="1" dirty="0" smtClean="0">
                <a:solidFill>
                  <a:srgbClr val="7030A0"/>
                </a:solidFill>
              </a:rPr>
              <a:t>对撞机 </a:t>
            </a:r>
            <a:r>
              <a:rPr lang="en-US" altLang="zh-CN" b="1" dirty="0" smtClean="0">
                <a:solidFill>
                  <a:srgbClr val="7030A0"/>
                </a:solidFill>
              </a:rPr>
              <a:t>(</a:t>
            </a:r>
            <a:r>
              <a:rPr lang="en-US" altLang="zh-CN" b="1" dirty="0" smtClean="0">
                <a:solidFill>
                  <a:srgbClr val="C00000"/>
                </a:solidFill>
              </a:rPr>
              <a:t>FCC</a:t>
            </a:r>
            <a:r>
              <a:rPr lang="en-US" altLang="zh-CN" b="1" dirty="0" smtClean="0">
                <a:solidFill>
                  <a:srgbClr val="7030A0"/>
                </a:solidFill>
              </a:rPr>
              <a:t>), CLIC</a:t>
            </a:r>
            <a:endParaRPr lang="en-GB" altLang="zh-CN" b="1" dirty="0">
              <a:solidFill>
                <a:srgbClr val="7030A0"/>
              </a:solidFill>
            </a:endParaRPr>
          </a:p>
          <a:p>
            <a:pPr lvl="1">
              <a:lnSpc>
                <a:spcPct val="120000"/>
              </a:lnSpc>
            </a:pPr>
            <a:r>
              <a:rPr lang="zh-CN" altLang="en-US" dirty="0" smtClean="0"/>
              <a:t>等待</a:t>
            </a:r>
            <a:r>
              <a:rPr lang="zh-CN" altLang="en-US" dirty="0"/>
              <a:t>日本的决定以讨论欧洲</a:t>
            </a:r>
            <a:r>
              <a:rPr lang="zh-CN" altLang="en-US" dirty="0" smtClean="0"/>
              <a:t>加入</a:t>
            </a:r>
            <a:r>
              <a:rPr lang="en-US" altLang="zh-CN" dirty="0" smtClean="0"/>
              <a:t>ILC</a:t>
            </a:r>
            <a:r>
              <a:rPr lang="zh-CN" altLang="en-US" dirty="0" smtClean="0"/>
              <a:t>的方案</a:t>
            </a:r>
            <a:endParaRPr lang="en-US" altLang="zh-CN" dirty="0"/>
          </a:p>
          <a:p>
            <a:pPr lvl="1">
              <a:lnSpc>
                <a:spcPct val="120000"/>
              </a:lnSpc>
            </a:pPr>
            <a:r>
              <a:rPr lang="zh-CN" altLang="en-US" dirty="0"/>
              <a:t>参加美国与日本</a:t>
            </a:r>
            <a:r>
              <a:rPr lang="zh-CN" altLang="en-US" dirty="0" smtClean="0"/>
              <a:t>的</a:t>
            </a:r>
            <a:r>
              <a:rPr lang="zh-CN" altLang="en-US" dirty="0"/>
              <a:t>加速器</a:t>
            </a:r>
            <a:r>
              <a:rPr lang="zh-CN" altLang="en-US" dirty="0" smtClean="0"/>
              <a:t>中微子</a:t>
            </a:r>
            <a:r>
              <a:rPr lang="zh-CN" altLang="en-US" dirty="0"/>
              <a:t>计划</a:t>
            </a:r>
            <a:endParaRPr lang="en-US" altLang="zh-CN" dirty="0"/>
          </a:p>
          <a:p>
            <a:pPr>
              <a:lnSpc>
                <a:spcPct val="120000"/>
              </a:lnSpc>
            </a:pPr>
            <a:r>
              <a:rPr lang="zh-CN" altLang="en-US" sz="3400" b="1" dirty="0" smtClean="0">
                <a:solidFill>
                  <a:srgbClr val="0070C0"/>
                </a:solidFill>
                <a:latin typeface="黑体" panose="02010609060101010101" pitchFamily="49" charset="-122"/>
                <a:ea typeface="黑体" panose="02010609060101010101" pitchFamily="49" charset="-122"/>
              </a:rPr>
              <a:t>美国</a:t>
            </a:r>
            <a:r>
              <a:rPr lang="zh-CN" altLang="en-US" b="1" dirty="0" smtClean="0">
                <a:solidFill>
                  <a:srgbClr val="0070C0"/>
                </a:solidFill>
              </a:rPr>
              <a:t>（</a:t>
            </a:r>
            <a:r>
              <a:rPr lang="en-US" altLang="zh-CN" b="1" dirty="0" smtClean="0">
                <a:solidFill>
                  <a:srgbClr val="0070C0"/>
                </a:solidFill>
              </a:rPr>
              <a:t>2014.5 </a:t>
            </a:r>
            <a:r>
              <a:rPr lang="zh-CN" altLang="en-US" b="1" dirty="0" smtClean="0">
                <a:solidFill>
                  <a:srgbClr val="0070C0"/>
                </a:solidFill>
              </a:rPr>
              <a:t>发布）</a:t>
            </a:r>
            <a:endParaRPr lang="en-US" altLang="zh-CN" b="1" dirty="0" smtClean="0">
              <a:solidFill>
                <a:srgbClr val="0070C0"/>
              </a:solidFill>
            </a:endParaRPr>
          </a:p>
          <a:p>
            <a:pPr lvl="1">
              <a:lnSpc>
                <a:spcPct val="120000"/>
              </a:lnSpc>
            </a:pPr>
            <a:r>
              <a:rPr lang="zh-CN" altLang="en-US" dirty="0" smtClean="0"/>
              <a:t>大力参与</a:t>
            </a:r>
            <a:r>
              <a:rPr lang="en-US" altLang="zh-CN" dirty="0" smtClean="0"/>
              <a:t>LHC</a:t>
            </a:r>
            <a:r>
              <a:rPr lang="zh-CN" altLang="en-US" dirty="0" smtClean="0"/>
              <a:t>，全力开展长基线加速器中微子实验</a:t>
            </a:r>
            <a:r>
              <a:rPr lang="en-US" altLang="zh-CN" b="1" dirty="0" smtClean="0">
                <a:solidFill>
                  <a:srgbClr val="C00000"/>
                </a:solidFill>
              </a:rPr>
              <a:t>LBNF/DUNE</a:t>
            </a:r>
          </a:p>
          <a:p>
            <a:pPr lvl="1">
              <a:lnSpc>
                <a:spcPct val="120000"/>
              </a:lnSpc>
            </a:pPr>
            <a:r>
              <a:rPr lang="zh-CN" altLang="en-US" sz="3200" b="1" dirty="0" smtClean="0">
                <a:solidFill>
                  <a:srgbClr val="7030A0"/>
                </a:solidFill>
              </a:rPr>
              <a:t>继续参与</a:t>
            </a:r>
            <a:r>
              <a:rPr lang="en-US" altLang="zh-CN" sz="3200" b="1" dirty="0" smtClean="0">
                <a:solidFill>
                  <a:srgbClr val="C00000"/>
                </a:solidFill>
              </a:rPr>
              <a:t>LHC</a:t>
            </a:r>
            <a:r>
              <a:rPr lang="zh-CN" altLang="en-US" sz="3200" b="1" dirty="0" smtClean="0">
                <a:solidFill>
                  <a:srgbClr val="C00000"/>
                </a:solidFill>
              </a:rPr>
              <a:t>， </a:t>
            </a:r>
            <a:r>
              <a:rPr lang="zh-CN" altLang="en-US" b="1" dirty="0" smtClean="0">
                <a:solidFill>
                  <a:srgbClr val="7030A0"/>
                </a:solidFill>
              </a:rPr>
              <a:t>积极开展下一代高能加速器预研</a:t>
            </a:r>
            <a:endParaRPr lang="en-US" altLang="zh-CN" b="1" dirty="0" smtClean="0">
              <a:solidFill>
                <a:srgbClr val="7030A0"/>
              </a:solidFill>
            </a:endParaRPr>
          </a:p>
          <a:p>
            <a:pPr lvl="1">
              <a:lnSpc>
                <a:spcPct val="120000"/>
              </a:lnSpc>
            </a:pPr>
            <a:r>
              <a:rPr lang="zh-CN" altLang="en-US" dirty="0" smtClean="0"/>
              <a:t>等待日本关于</a:t>
            </a:r>
            <a:r>
              <a:rPr lang="en-US" altLang="zh-CN" dirty="0" smtClean="0"/>
              <a:t>ILC</a:t>
            </a:r>
            <a:r>
              <a:rPr lang="zh-CN" altLang="en-US" dirty="0" smtClean="0"/>
              <a:t>的决定</a:t>
            </a:r>
            <a:endParaRPr lang="zh-CN" altLang="en-US" dirty="0"/>
          </a:p>
        </p:txBody>
      </p:sp>
      <p:sp>
        <p:nvSpPr>
          <p:cNvPr id="4" name="TextBox 3"/>
          <p:cNvSpPr txBox="1"/>
          <p:nvPr/>
        </p:nvSpPr>
        <p:spPr>
          <a:xfrm>
            <a:off x="5943600" y="2286000"/>
            <a:ext cx="3200400" cy="2308324"/>
          </a:xfrm>
          <a:prstGeom prst="rect">
            <a:avLst/>
          </a:prstGeom>
          <a:solidFill>
            <a:srgbClr val="92D050"/>
          </a:solidFill>
        </p:spPr>
        <p:txBody>
          <a:bodyPr wrap="square" rtlCol="0">
            <a:spAutoFit/>
          </a:bodyPr>
          <a:lstStyle/>
          <a:p>
            <a:pPr marL="342900" indent="-342900">
              <a:buFont typeface="Wingdings" panose="05000000000000000000" pitchFamily="2" charset="2"/>
              <a:buChar char="Ø"/>
            </a:pPr>
            <a:r>
              <a:rPr lang="zh-CN" altLang="en-US" sz="2400" dirty="0" smtClean="0">
                <a:solidFill>
                  <a:srgbClr val="C00000"/>
                </a:solidFill>
              </a:rPr>
              <a:t>大型、先进加速器研究、建设是各国高能物理战略核心</a:t>
            </a:r>
            <a:endParaRPr lang="en-US" altLang="zh-CN" sz="2400" dirty="0" smtClean="0">
              <a:solidFill>
                <a:srgbClr val="C00000"/>
              </a:solidFill>
            </a:endParaRPr>
          </a:p>
          <a:p>
            <a:pPr marL="342900" indent="-342900">
              <a:buFont typeface="Wingdings" panose="05000000000000000000" pitchFamily="2" charset="2"/>
              <a:buChar char="Ø"/>
            </a:pPr>
            <a:r>
              <a:rPr lang="zh-CN" altLang="en-US" sz="2400" dirty="0">
                <a:solidFill>
                  <a:srgbClr val="C00000"/>
                </a:solidFill>
              </a:rPr>
              <a:t>我国必须</a:t>
            </a:r>
            <a:r>
              <a:rPr lang="zh-CN" altLang="en-US" sz="2400" dirty="0" smtClean="0">
                <a:solidFill>
                  <a:srgbClr val="C00000"/>
                </a:solidFill>
              </a:rPr>
              <a:t>有有竞争力</a:t>
            </a:r>
            <a:r>
              <a:rPr lang="zh-CN" altLang="en-US" sz="2400" dirty="0">
                <a:solidFill>
                  <a:srgbClr val="C00000"/>
                </a:solidFill>
              </a:rPr>
              <a:t>的战略</a:t>
            </a:r>
            <a:r>
              <a:rPr lang="zh-CN" altLang="en-US" sz="2400" dirty="0" smtClean="0">
                <a:solidFill>
                  <a:srgbClr val="C00000"/>
                </a:solidFill>
              </a:rPr>
              <a:t>方案</a:t>
            </a:r>
            <a:endParaRPr lang="en-US" altLang="zh-CN" sz="2400" dirty="0" smtClean="0">
              <a:solidFill>
                <a:srgbClr val="C00000"/>
              </a:solidFill>
            </a:endParaRPr>
          </a:p>
          <a:p>
            <a:pPr marL="342900" indent="-342900">
              <a:buFont typeface="Wingdings" panose="05000000000000000000" pitchFamily="2" charset="2"/>
              <a:buChar char="Ø"/>
            </a:pPr>
            <a:r>
              <a:rPr lang="zh-CN" altLang="en-US" sz="2400" dirty="0" smtClean="0">
                <a:solidFill>
                  <a:srgbClr val="C00000"/>
                </a:solidFill>
              </a:rPr>
              <a:t>紧迫性。</a:t>
            </a:r>
            <a:endParaRPr lang="zh-CN" altLang="en-US" sz="2400" dirty="0">
              <a:solidFill>
                <a:srgbClr val="C00000"/>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4</a:t>
            </a:fld>
            <a:endParaRPr lang="zh-CN" altLang="en-US">
              <a:solidFill>
                <a:prstClr val="black">
                  <a:tint val="75000"/>
                </a:prstClr>
              </a:solidFill>
            </a:endParaRPr>
          </a:p>
        </p:txBody>
      </p:sp>
      <p:sp>
        <p:nvSpPr>
          <p:cNvPr id="7" name="椭圆 6"/>
          <p:cNvSpPr/>
          <p:nvPr/>
        </p:nvSpPr>
        <p:spPr>
          <a:xfrm>
            <a:off x="4495800" y="4876800"/>
            <a:ext cx="990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447800" y="3048000"/>
            <a:ext cx="7620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724400" y="3352800"/>
            <a:ext cx="12192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066800" y="1524000"/>
            <a:ext cx="1828800" cy="457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428674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0" y="1"/>
            <a:ext cx="9144000" cy="1145004"/>
          </a:xfrm>
          <a:prstGeom prst="rect">
            <a:avLst/>
          </a:prstGeom>
          <a:noFill/>
          <a:ln>
            <a:noFill/>
          </a:ln>
        </p:spPr>
        <p:txBody>
          <a:bodyPr vert="horz" wrap="square" lIns="0" tIns="0" rIns="0" bIns="0" anchor="ctr" anchorCtr="1" compatLnSpc="1"/>
          <a:lstStyle/>
          <a:p>
            <a:pPr lvl="0" algn="ctr" hangingPunct="0">
              <a:buSzPct val="45000"/>
              <a:defRPr/>
            </a:pPr>
            <a:r>
              <a:rPr lang="zh-CN" altLang="en-US" sz="3300" b="1" dirty="0" smtClean="0">
                <a:solidFill>
                  <a:srgbClr val="002060"/>
                </a:solidFill>
                <a:latin typeface="Arial" pitchFamily="18"/>
                <a:ea typeface="SimSun" pitchFamily="2"/>
              </a:rPr>
              <a:t>高能环形正负电子对撞机（</a:t>
            </a:r>
            <a:r>
              <a:rPr lang="en-US" altLang="zh-CN" sz="3300" b="1" dirty="0" smtClean="0">
                <a:solidFill>
                  <a:srgbClr val="002060"/>
                </a:solidFill>
                <a:latin typeface="Arial" pitchFamily="18"/>
                <a:ea typeface="SimSun" pitchFamily="2"/>
              </a:rPr>
              <a:t>CEPC</a:t>
            </a:r>
            <a:r>
              <a:rPr lang="zh-CN" altLang="en-US" sz="3300" b="1" dirty="0" smtClean="0">
                <a:solidFill>
                  <a:srgbClr val="002060"/>
                </a:solidFill>
                <a:latin typeface="Arial" pitchFamily="18"/>
                <a:ea typeface="SimSun" pitchFamily="2"/>
              </a:rPr>
              <a:t>）</a:t>
            </a:r>
            <a:r>
              <a:rPr lang="zh-CN" altLang="en-US" sz="3300" b="1" dirty="0" smtClean="0">
                <a:solidFill>
                  <a:srgbClr val="C00000"/>
                </a:solidFill>
                <a:latin typeface="Arial" pitchFamily="18"/>
                <a:ea typeface="SimSun" pitchFamily="2"/>
              </a:rPr>
              <a:t>已有基础</a:t>
            </a:r>
          </a:p>
        </p:txBody>
      </p:sp>
      <p:sp>
        <p:nvSpPr>
          <p:cNvPr id="8" name="矩形 7"/>
          <p:cNvSpPr/>
          <p:nvPr/>
        </p:nvSpPr>
        <p:spPr>
          <a:xfrm>
            <a:off x="0" y="1009546"/>
            <a:ext cx="8788319" cy="4503427"/>
          </a:xfrm>
          <a:prstGeom prst="rect">
            <a:avLst/>
          </a:prstGeom>
        </p:spPr>
        <p:txBody>
          <a:bodyPr wrap="square" lIns="82945" tIns="41473" rIns="82945" bIns="41473">
            <a:spAutoFit/>
          </a:bodyPr>
          <a:lstStyle/>
          <a:p>
            <a:pPr lvl="1">
              <a:lnSpc>
                <a:spcPct val="110000"/>
              </a:lnSpc>
              <a:spcBef>
                <a:spcPts val="1089"/>
              </a:spcBef>
              <a:buFont typeface="Wingdings" pitchFamily="2" charset="2"/>
              <a:buChar char="Ø"/>
            </a:pPr>
            <a:r>
              <a:rPr lang="zh-CN" altLang="zh-CN" b="1" kern="0" dirty="0">
                <a:solidFill>
                  <a:srgbClr val="7030A0"/>
                </a:solidFill>
                <a:latin typeface="Arial" pitchFamily="34" charset="0"/>
                <a:ea typeface="宋体" pitchFamily="2" charset="-122"/>
                <a:cs typeface="Arial" pitchFamily="34" charset="0"/>
              </a:rPr>
              <a:t>在大型科学基础设施建设方面具有很好的基础</a:t>
            </a:r>
            <a:r>
              <a:rPr lang="zh-CN" altLang="zh-CN" kern="0" dirty="0">
                <a:latin typeface="Arial" pitchFamily="34" charset="0"/>
                <a:ea typeface="宋体" pitchFamily="2" charset="-122"/>
                <a:cs typeface="Arial" pitchFamily="34" charset="0"/>
              </a:rPr>
              <a:t>。近</a:t>
            </a:r>
            <a:r>
              <a:rPr lang="en-US" altLang="zh-CN" kern="0" dirty="0">
                <a:latin typeface="Arial" pitchFamily="34" charset="0"/>
                <a:ea typeface="宋体" pitchFamily="2" charset="-122"/>
                <a:cs typeface="Arial" pitchFamily="34" charset="0"/>
              </a:rPr>
              <a:t>20</a:t>
            </a:r>
            <a:r>
              <a:rPr lang="zh-CN" altLang="zh-CN" kern="0" dirty="0">
                <a:latin typeface="Arial" pitchFamily="34" charset="0"/>
                <a:ea typeface="宋体" pitchFamily="2" charset="-122"/>
                <a:cs typeface="Arial" pitchFamily="34" charset="0"/>
              </a:rPr>
              <a:t>多年来，北京正负电子对撞机的建造及升级改造、大亚湾中微子实验装置、正在进行中的散裂中子源建设，以及筹建中的北方光源等均属大型科学基础设施</a:t>
            </a:r>
            <a:r>
              <a:rPr lang="zh-CN" altLang="en-US" kern="0" dirty="0">
                <a:latin typeface="Arial" pitchFamily="34" charset="0"/>
                <a:ea typeface="宋体" pitchFamily="2" charset="-122"/>
                <a:cs typeface="Arial" pitchFamily="34" charset="0"/>
              </a:rPr>
              <a:t>。</a:t>
            </a:r>
            <a:endParaRPr lang="en-US" altLang="zh-CN" kern="0" dirty="0">
              <a:latin typeface="Arial" pitchFamily="34" charset="0"/>
              <a:ea typeface="宋体" pitchFamily="2" charset="-122"/>
              <a:cs typeface="Arial" pitchFamily="34" charset="0"/>
            </a:endParaRPr>
          </a:p>
          <a:p>
            <a:pPr lvl="1">
              <a:lnSpc>
                <a:spcPct val="110000"/>
              </a:lnSpc>
              <a:buFont typeface="Wingdings" pitchFamily="2" charset="2"/>
              <a:buChar char="Ø"/>
            </a:pPr>
            <a:r>
              <a:rPr lang="zh-CN" altLang="zh-CN" b="1" kern="0" dirty="0">
                <a:solidFill>
                  <a:srgbClr val="7030A0"/>
                </a:solidFill>
                <a:latin typeface="Arial" pitchFamily="34" charset="0"/>
                <a:ea typeface="宋体" pitchFamily="2" charset="-122"/>
                <a:cs typeface="Arial" pitchFamily="34" charset="0"/>
              </a:rPr>
              <a:t>在建设、运行及相关的管理等方面均已积累了丰富的经验，形成了高水平的科学研究队伍和技术骨干队伍</a:t>
            </a:r>
            <a:r>
              <a:rPr lang="zh-CN" altLang="en-US" kern="0" dirty="0">
                <a:latin typeface="Arial" pitchFamily="34" charset="0"/>
                <a:ea typeface="宋体" pitchFamily="2" charset="-122"/>
                <a:cs typeface="Arial" pitchFamily="34" charset="0"/>
              </a:rPr>
              <a:t>。</a:t>
            </a:r>
            <a:endParaRPr lang="en-US" altLang="zh-CN" kern="0" dirty="0">
              <a:latin typeface="Arial" pitchFamily="34" charset="0"/>
              <a:ea typeface="宋体" pitchFamily="2" charset="-122"/>
              <a:cs typeface="Arial" pitchFamily="34" charset="0"/>
            </a:endParaRPr>
          </a:p>
          <a:p>
            <a:pPr lvl="1">
              <a:lnSpc>
                <a:spcPct val="110000"/>
              </a:lnSpc>
              <a:buFont typeface="Wingdings" pitchFamily="2" charset="2"/>
              <a:buChar char="Ø"/>
            </a:pPr>
            <a:r>
              <a:rPr lang="zh-CN" altLang="zh-CN" b="1" kern="0" dirty="0" smtClean="0">
                <a:solidFill>
                  <a:srgbClr val="7030A0"/>
                </a:solidFill>
                <a:latin typeface="Arial" pitchFamily="34" charset="0"/>
                <a:ea typeface="宋体" pitchFamily="2" charset="-122"/>
                <a:cs typeface="Arial" pitchFamily="34" charset="0"/>
              </a:rPr>
              <a:t>依托</a:t>
            </a:r>
            <a:r>
              <a:rPr lang="zh-CN" altLang="zh-CN" b="1" kern="0" dirty="0">
                <a:solidFill>
                  <a:srgbClr val="7030A0"/>
                </a:solidFill>
                <a:latin typeface="Arial" pitchFamily="34" charset="0"/>
                <a:ea typeface="宋体" pitchFamily="2" charset="-122"/>
                <a:cs typeface="Arial" pitchFamily="34" charset="0"/>
              </a:rPr>
              <a:t>这些大科学装置产出了一批国际上有显示度的重要物理成果</a:t>
            </a:r>
            <a:r>
              <a:rPr lang="zh-CN" altLang="zh-CN" kern="0" dirty="0">
                <a:latin typeface="Arial" pitchFamily="34" charset="0"/>
                <a:ea typeface="宋体" pitchFamily="2" charset="-122"/>
                <a:cs typeface="Arial" pitchFamily="34" charset="0"/>
              </a:rPr>
              <a:t>，近期的成果如北京谱仪实验发现新的共振态结构</a:t>
            </a:r>
            <a:r>
              <a:rPr lang="en-US" altLang="zh-CN" kern="0" dirty="0" err="1">
                <a:latin typeface="Arial" pitchFamily="34" charset="0"/>
                <a:ea typeface="宋体" pitchFamily="2" charset="-122"/>
                <a:cs typeface="Arial" pitchFamily="34" charset="0"/>
              </a:rPr>
              <a:t>Z</a:t>
            </a:r>
            <a:r>
              <a:rPr lang="en-US" altLang="zh-CN" kern="0" baseline="-25000" dirty="0" err="1">
                <a:latin typeface="Arial" pitchFamily="34" charset="0"/>
                <a:ea typeface="宋体" pitchFamily="2" charset="-122"/>
                <a:cs typeface="Arial" pitchFamily="34" charset="0"/>
              </a:rPr>
              <a:t>c</a:t>
            </a:r>
            <a:r>
              <a:rPr lang="en-US" altLang="zh-CN" kern="0" dirty="0">
                <a:latin typeface="Arial" pitchFamily="34" charset="0"/>
                <a:ea typeface="宋体" pitchFamily="2" charset="-122"/>
                <a:cs typeface="Arial" pitchFamily="34" charset="0"/>
              </a:rPr>
              <a:t>(3900)</a:t>
            </a:r>
            <a:r>
              <a:rPr lang="zh-CN" altLang="zh-CN" kern="0" dirty="0">
                <a:latin typeface="Arial" pitchFamily="34" charset="0"/>
                <a:ea typeface="宋体" pitchFamily="2" charset="-122"/>
                <a:cs typeface="Arial" pitchFamily="34" charset="0"/>
              </a:rPr>
              <a:t>被美国</a:t>
            </a:r>
            <a:r>
              <a:rPr lang="en-US" altLang="zh-CN" kern="0" dirty="0">
                <a:latin typeface="Arial" pitchFamily="34" charset="0"/>
                <a:ea typeface="宋体" pitchFamily="2" charset="-122"/>
                <a:cs typeface="Arial" pitchFamily="34" charset="0"/>
              </a:rPr>
              <a:t>Physics</a:t>
            </a:r>
            <a:r>
              <a:rPr lang="zh-CN" altLang="zh-CN" kern="0" dirty="0">
                <a:latin typeface="Arial" pitchFamily="34" charset="0"/>
                <a:ea typeface="宋体" pitchFamily="2" charset="-122"/>
                <a:cs typeface="Arial" pitchFamily="34" charset="0"/>
              </a:rPr>
              <a:t>杂志列为</a:t>
            </a:r>
            <a:r>
              <a:rPr lang="en-US" altLang="zh-CN" kern="0" dirty="0">
                <a:latin typeface="Arial" pitchFamily="34" charset="0"/>
                <a:ea typeface="宋体" pitchFamily="2" charset="-122"/>
                <a:cs typeface="Arial" pitchFamily="34" charset="0"/>
              </a:rPr>
              <a:t>2013</a:t>
            </a:r>
            <a:r>
              <a:rPr lang="zh-CN" altLang="zh-CN" kern="0" dirty="0">
                <a:latin typeface="Arial" pitchFamily="34" charset="0"/>
                <a:ea typeface="宋体" pitchFamily="2" charset="-122"/>
                <a:cs typeface="Arial" pitchFamily="34" charset="0"/>
              </a:rPr>
              <a:t>年国际物理学重要成果之首，大亚湾中微子实验发现新的中微子振荡模式入选</a:t>
            </a:r>
            <a:r>
              <a:rPr lang="en-US" altLang="zh-CN" kern="0" dirty="0">
                <a:latin typeface="Arial" pitchFamily="34" charset="0"/>
                <a:ea typeface="宋体" pitchFamily="2" charset="-122"/>
                <a:cs typeface="Arial" pitchFamily="34" charset="0"/>
              </a:rPr>
              <a:t>Science</a:t>
            </a:r>
            <a:r>
              <a:rPr lang="zh-CN" altLang="zh-CN" kern="0" dirty="0">
                <a:latin typeface="Arial" pitchFamily="34" charset="0"/>
                <a:ea typeface="宋体" pitchFamily="2" charset="-122"/>
                <a:cs typeface="Arial" pitchFamily="34" charset="0"/>
              </a:rPr>
              <a:t>杂志</a:t>
            </a:r>
            <a:r>
              <a:rPr lang="en-US" altLang="zh-CN" kern="0" dirty="0">
                <a:latin typeface="Arial" pitchFamily="34" charset="0"/>
                <a:ea typeface="宋体" pitchFamily="2" charset="-122"/>
                <a:cs typeface="Arial" pitchFamily="34" charset="0"/>
              </a:rPr>
              <a:t>2012</a:t>
            </a:r>
            <a:r>
              <a:rPr lang="zh-CN" altLang="zh-CN" kern="0" dirty="0">
                <a:latin typeface="Arial" pitchFamily="34" charset="0"/>
                <a:ea typeface="宋体" pitchFamily="2" charset="-122"/>
                <a:cs typeface="Arial" pitchFamily="34" charset="0"/>
              </a:rPr>
              <a:t>年十大科学突破等。</a:t>
            </a:r>
            <a:endParaRPr lang="en-US" altLang="zh-CN" kern="0" dirty="0">
              <a:latin typeface="Arial" pitchFamily="34" charset="0"/>
              <a:ea typeface="宋体" pitchFamily="2" charset="-122"/>
              <a:cs typeface="Arial" pitchFamily="34" charset="0"/>
            </a:endParaRPr>
          </a:p>
          <a:p>
            <a:pPr lvl="1">
              <a:lnSpc>
                <a:spcPct val="110000"/>
              </a:lnSpc>
              <a:spcBef>
                <a:spcPts val="544"/>
              </a:spcBef>
              <a:buFont typeface="Wingdings" pitchFamily="2" charset="2"/>
              <a:buChar char="Ø"/>
            </a:pPr>
            <a:r>
              <a:rPr lang="zh-CN" altLang="en-US" b="1" kern="0" dirty="0" smtClean="0">
                <a:solidFill>
                  <a:srgbClr val="7030A0"/>
                </a:solidFill>
                <a:latin typeface="Arial" pitchFamily="34" charset="0"/>
                <a:ea typeface="宋体" pitchFamily="2" charset="-122"/>
                <a:cs typeface="Arial" pitchFamily="34" charset="0"/>
              </a:rPr>
              <a:t>国家重点实验室</a:t>
            </a:r>
            <a:r>
              <a:rPr lang="zh-CN" altLang="en-US" kern="0" dirty="0" smtClean="0">
                <a:solidFill>
                  <a:prstClr val="black"/>
                </a:solidFill>
                <a:latin typeface="Arial" pitchFamily="34" charset="0"/>
                <a:ea typeface="宋体" pitchFamily="2" charset="-122"/>
                <a:cs typeface="Arial" pitchFamily="34" charset="0"/>
              </a:rPr>
              <a:t> 提供有力的技术、工程支持。</a:t>
            </a:r>
            <a:endParaRPr lang="en-US" altLang="zh-CN" kern="0" dirty="0" smtClean="0">
              <a:solidFill>
                <a:prstClr val="black"/>
              </a:solidFill>
              <a:latin typeface="Arial" pitchFamily="34" charset="0"/>
              <a:ea typeface="宋体" pitchFamily="2" charset="-122"/>
              <a:cs typeface="Arial" pitchFamily="34" charset="0"/>
            </a:endParaRPr>
          </a:p>
          <a:p>
            <a:pPr lvl="1">
              <a:lnSpc>
                <a:spcPct val="110000"/>
              </a:lnSpc>
              <a:spcBef>
                <a:spcPts val="544"/>
              </a:spcBef>
              <a:buFont typeface="Wingdings" pitchFamily="2" charset="2"/>
              <a:buChar char="Ø"/>
            </a:pPr>
            <a:r>
              <a:rPr lang="en-US" altLang="zh-CN" b="1" kern="0" dirty="0" smtClean="0">
                <a:solidFill>
                  <a:srgbClr val="7030A0"/>
                </a:solidFill>
                <a:latin typeface="Arial" pitchFamily="34" charset="0"/>
                <a:ea typeface="宋体" pitchFamily="2" charset="-122"/>
                <a:cs typeface="Arial" pitchFamily="34" charset="0"/>
              </a:rPr>
              <a:t> </a:t>
            </a:r>
            <a:r>
              <a:rPr lang="zh-CN" altLang="en-US" b="1" kern="0" dirty="0" smtClean="0">
                <a:solidFill>
                  <a:srgbClr val="7030A0"/>
                </a:solidFill>
                <a:latin typeface="Arial" pitchFamily="34" charset="0"/>
                <a:ea typeface="宋体" pitchFamily="2" charset="-122"/>
                <a:cs typeface="Arial" pitchFamily="34" charset="0"/>
              </a:rPr>
              <a:t>已经成立中国</a:t>
            </a:r>
            <a:r>
              <a:rPr lang="en-US" altLang="zh-CN" b="1" kern="0" dirty="0" smtClean="0">
                <a:solidFill>
                  <a:srgbClr val="7030A0"/>
                </a:solidFill>
                <a:latin typeface="Arial" pitchFamily="34" charset="0"/>
                <a:ea typeface="宋体" pitchFamily="2" charset="-122"/>
                <a:cs typeface="Arial" pitchFamily="34" charset="0"/>
              </a:rPr>
              <a:t>CEPC</a:t>
            </a:r>
            <a:r>
              <a:rPr lang="zh-CN" altLang="en-US" b="1" kern="0" dirty="0" smtClean="0">
                <a:solidFill>
                  <a:srgbClr val="7030A0"/>
                </a:solidFill>
                <a:latin typeface="Arial" pitchFamily="34" charset="0"/>
                <a:ea typeface="宋体" pitchFamily="2" charset="-122"/>
                <a:cs typeface="Arial" pitchFamily="34" charset="0"/>
              </a:rPr>
              <a:t>工业联盟 </a:t>
            </a:r>
            <a:r>
              <a:rPr lang="zh-CN" altLang="en-US" kern="0" dirty="0" smtClean="0">
                <a:latin typeface="Arial" pitchFamily="34" charset="0"/>
                <a:ea typeface="宋体" pitchFamily="2" charset="-122"/>
                <a:cs typeface="Arial" pitchFamily="34" charset="0"/>
              </a:rPr>
              <a:t> 掌握关键技术和部件建造， 为大幅度</a:t>
            </a:r>
            <a:r>
              <a:rPr lang="en-US" altLang="zh-CN" kern="0" dirty="0" smtClean="0">
                <a:latin typeface="Arial" pitchFamily="34" charset="0"/>
                <a:ea typeface="宋体" pitchFamily="2" charset="-122"/>
                <a:cs typeface="Arial" pitchFamily="34" charset="0"/>
              </a:rPr>
              <a:t>CEPC</a:t>
            </a:r>
            <a:r>
              <a:rPr lang="zh-CN" altLang="en-US" kern="0" dirty="0" smtClean="0">
                <a:latin typeface="Arial" pitchFamily="34" charset="0"/>
                <a:ea typeface="宋体" pitchFamily="2" charset="-122"/>
                <a:cs typeface="Arial" pitchFamily="34" charset="0"/>
              </a:rPr>
              <a:t>国产化做准备</a:t>
            </a:r>
            <a:endParaRPr lang="en-US" altLang="zh-CN" kern="0" dirty="0" smtClean="0">
              <a:solidFill>
                <a:prstClr val="black"/>
              </a:solidFill>
              <a:latin typeface="Arial" pitchFamily="34" charset="0"/>
              <a:ea typeface="宋体" pitchFamily="2" charset="-122"/>
              <a:cs typeface="Arial" pitchFamily="34" charset="0"/>
            </a:endParaRPr>
          </a:p>
          <a:p>
            <a:pPr lvl="1">
              <a:lnSpc>
                <a:spcPct val="110000"/>
              </a:lnSpc>
              <a:buFont typeface="Wingdings" pitchFamily="2" charset="2"/>
              <a:buChar char="Ø"/>
            </a:pPr>
            <a:r>
              <a:rPr lang="zh-CN" altLang="en-US" b="1" kern="0" dirty="0" smtClean="0">
                <a:solidFill>
                  <a:srgbClr val="7030A0"/>
                </a:solidFill>
                <a:latin typeface="Arial" pitchFamily="34" charset="0"/>
                <a:ea typeface="宋体" pitchFamily="2" charset="-122"/>
                <a:cs typeface="Arial" pitchFamily="34" charset="0"/>
              </a:rPr>
              <a:t>国际</a:t>
            </a:r>
            <a:r>
              <a:rPr lang="zh-CN" altLang="en-US" b="1" kern="0" dirty="0">
                <a:solidFill>
                  <a:srgbClr val="7030A0"/>
                </a:solidFill>
                <a:latin typeface="Arial" pitchFamily="34" charset="0"/>
                <a:ea typeface="宋体" pitchFamily="2" charset="-122"/>
                <a:cs typeface="Arial" pitchFamily="34" charset="0"/>
              </a:rPr>
              <a:t>奖励</a:t>
            </a:r>
            <a:r>
              <a:rPr lang="zh-CN" altLang="en-US" kern="0" dirty="0">
                <a:latin typeface="Arial" pitchFamily="34" charset="0"/>
                <a:ea typeface="宋体" pitchFamily="2" charset="-122"/>
                <a:cs typeface="Arial" pitchFamily="34" charset="0"/>
              </a:rPr>
              <a:t>：基础物理突破奖</a:t>
            </a:r>
            <a:r>
              <a:rPr lang="en-US" altLang="zh-CN" kern="0" dirty="0">
                <a:latin typeface="Arial" pitchFamily="34" charset="0"/>
                <a:ea typeface="宋体" pitchFamily="2" charset="-122"/>
                <a:cs typeface="Arial" pitchFamily="34" charset="0"/>
              </a:rPr>
              <a:t>,</a:t>
            </a:r>
            <a:r>
              <a:rPr lang="zh-CN" altLang="en-US" kern="0" dirty="0">
                <a:latin typeface="Arial" pitchFamily="34" charset="0"/>
                <a:ea typeface="宋体" pitchFamily="2" charset="-122"/>
                <a:cs typeface="Arial" pitchFamily="34" charset="0"/>
              </a:rPr>
              <a:t>潘诺夫斯基粒子物理奖</a:t>
            </a:r>
            <a:r>
              <a:rPr lang="en-US" altLang="zh-CN" kern="0" dirty="0">
                <a:latin typeface="Arial" pitchFamily="34" charset="0"/>
                <a:ea typeface="宋体" pitchFamily="2" charset="-122"/>
                <a:cs typeface="Arial" pitchFamily="34" charset="0"/>
              </a:rPr>
              <a:t>,</a:t>
            </a:r>
            <a:r>
              <a:rPr lang="zh-CN" altLang="en-US" kern="0" dirty="0">
                <a:latin typeface="Arial" pitchFamily="34" charset="0"/>
                <a:ea typeface="宋体" pitchFamily="2" charset="-122"/>
                <a:cs typeface="Arial" pitchFamily="34" charset="0"/>
              </a:rPr>
              <a:t>日经亚洲成就奖</a:t>
            </a:r>
            <a:r>
              <a:rPr lang="en-US" altLang="zh-CN" kern="0" dirty="0">
                <a:latin typeface="Arial" pitchFamily="34" charset="0"/>
                <a:ea typeface="宋体" pitchFamily="2" charset="-122"/>
                <a:cs typeface="Arial" pitchFamily="34" charset="0"/>
              </a:rPr>
              <a:t>,IUPAP-C11</a:t>
            </a:r>
            <a:r>
              <a:rPr lang="zh-CN" altLang="en-US" kern="0" dirty="0">
                <a:latin typeface="Arial" pitchFamily="34" charset="0"/>
                <a:ea typeface="宋体" pitchFamily="2" charset="-122"/>
                <a:cs typeface="Arial" pitchFamily="34" charset="0"/>
              </a:rPr>
              <a:t>青年科学家奖</a:t>
            </a:r>
            <a:r>
              <a:rPr lang="en-US" altLang="zh-CN" kern="0" dirty="0">
                <a:latin typeface="Arial" pitchFamily="34" charset="0"/>
                <a:ea typeface="宋体" pitchFamily="2" charset="-122"/>
                <a:cs typeface="Arial" pitchFamily="34" charset="0"/>
              </a:rPr>
              <a:t>,</a:t>
            </a:r>
            <a:r>
              <a:rPr lang="zh-CN" altLang="en-US" kern="0" dirty="0">
                <a:latin typeface="Arial" pitchFamily="34" charset="0"/>
                <a:ea typeface="宋体" pitchFamily="2" charset="-122"/>
                <a:cs typeface="Arial" pitchFamily="34" charset="0"/>
              </a:rPr>
              <a:t>亚太物理学会杨振宁奖</a:t>
            </a:r>
            <a:r>
              <a:rPr lang="en-US" altLang="zh-CN" kern="0" dirty="0">
                <a:latin typeface="Arial" pitchFamily="34" charset="0"/>
                <a:ea typeface="宋体" pitchFamily="2" charset="-122"/>
                <a:cs typeface="Arial" pitchFamily="34" charset="0"/>
              </a:rPr>
              <a:t>, …</a:t>
            </a:r>
          </a:p>
        </p:txBody>
      </p:sp>
      <p:sp>
        <p:nvSpPr>
          <p:cNvPr id="9" name="Content Placeholder 2"/>
          <p:cNvSpPr txBox="1">
            <a:spLocks/>
          </p:cNvSpPr>
          <p:nvPr/>
        </p:nvSpPr>
        <p:spPr bwMode="auto">
          <a:xfrm>
            <a:off x="424800" y="4604163"/>
            <a:ext cx="8501760" cy="2004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2945" tIns="41473" rIns="82945" bIns="41473"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itchFamily="34" charset="0"/>
              <a:buChar char="•"/>
              <a:defRPr sz="2800">
                <a:solidFill>
                  <a:schemeClr val="tx1"/>
                </a:solidFill>
                <a:latin typeface="Arial"/>
                <a:ea typeface="Arial"/>
                <a:cs typeface="Arial"/>
                <a:sym typeface="Calibri" pitchFamily="34" charset="0"/>
              </a:defRPr>
            </a:lvl1pPr>
            <a:lvl2pPr marL="685800" indent="-228600" algn="l" rtl="0" eaLnBrk="0" fontAlgn="base" hangingPunct="0">
              <a:lnSpc>
                <a:spcPct val="90000"/>
              </a:lnSpc>
              <a:spcBef>
                <a:spcPts val="500"/>
              </a:spcBef>
              <a:spcAft>
                <a:spcPct val="0"/>
              </a:spcAft>
              <a:buFont typeface="Arial" pitchFamily="34" charset="0"/>
              <a:buChar char="•"/>
              <a:defRPr sz="2400">
                <a:solidFill>
                  <a:schemeClr val="tx1"/>
                </a:solidFill>
                <a:latin typeface="Arial"/>
                <a:ea typeface="Arial"/>
                <a:cs typeface="Arial"/>
                <a:sym typeface="Calibri" pitchFamily="34" charset="0"/>
              </a:defRPr>
            </a:lvl2pPr>
            <a:lvl3pPr marL="1143000" indent="-228600" algn="l" rtl="0" eaLnBrk="0" fontAlgn="base" hangingPunct="0">
              <a:lnSpc>
                <a:spcPct val="90000"/>
              </a:lnSpc>
              <a:spcBef>
                <a:spcPts val="500"/>
              </a:spcBef>
              <a:spcAft>
                <a:spcPct val="0"/>
              </a:spcAft>
              <a:buFont typeface="Arial" pitchFamily="34" charset="0"/>
              <a:buChar char="•"/>
              <a:defRPr sz="2000">
                <a:solidFill>
                  <a:schemeClr val="tx1"/>
                </a:solidFill>
                <a:latin typeface="Arial"/>
                <a:ea typeface="Arial"/>
                <a:cs typeface="Arial"/>
                <a:sym typeface="Calibri" pitchFamily="34" charset="0"/>
              </a:defRPr>
            </a:lvl3pPr>
            <a:lvl4pPr marL="1600200" indent="-228600" algn="l" rtl="0" eaLnBrk="0" fontAlgn="base" hangingPunct="0">
              <a:lnSpc>
                <a:spcPct val="90000"/>
              </a:lnSpc>
              <a:spcBef>
                <a:spcPts val="500"/>
              </a:spcBef>
              <a:spcAft>
                <a:spcPct val="0"/>
              </a:spcAft>
              <a:buFont typeface="Arial" pitchFamily="34" charset="0"/>
              <a:buChar char="•"/>
              <a:defRPr>
                <a:solidFill>
                  <a:schemeClr val="tx1"/>
                </a:solidFill>
                <a:latin typeface="Arial"/>
                <a:ea typeface="Arial"/>
                <a:cs typeface="Arial"/>
                <a:sym typeface="Calibri" pitchFamily="34" charset="0"/>
              </a:defRPr>
            </a:lvl4pPr>
            <a:lvl5pPr marL="2057400" indent="-228600" algn="l" rtl="0" eaLnBrk="0" fontAlgn="base" hangingPunct="0">
              <a:lnSpc>
                <a:spcPct val="90000"/>
              </a:lnSpc>
              <a:spcBef>
                <a:spcPts val="500"/>
              </a:spcBef>
              <a:spcAft>
                <a:spcPct val="0"/>
              </a:spcAft>
              <a:buFont typeface="Arial" pitchFamily="34" charset="0"/>
              <a:buChar char="•"/>
              <a:defRPr>
                <a:solidFill>
                  <a:schemeClr val="tx1"/>
                </a:solidFill>
                <a:latin typeface="Arial"/>
                <a:ea typeface="Arial"/>
                <a:cs typeface="Arial"/>
                <a:sym typeface="Calibri" pitchFamily="34" charset="0"/>
              </a:defRPr>
            </a:lvl5pPr>
            <a:lvl6pPr marL="2514600" indent="-228600" algn="l" rtl="0" fontAlgn="base">
              <a:lnSpc>
                <a:spcPct val="90000"/>
              </a:lnSpc>
              <a:spcBef>
                <a:spcPts val="500"/>
              </a:spcBef>
              <a:spcAft>
                <a:spcPct val="0"/>
              </a:spcAft>
              <a:buFont typeface="Arial" charset="0"/>
              <a:buChar char="•"/>
              <a:defRPr>
                <a:solidFill>
                  <a:schemeClr val="tx1"/>
                </a:solidFill>
                <a:latin typeface="+mn-lt"/>
                <a:ea typeface="+mn-ea"/>
                <a:cs typeface="+mn-cs"/>
                <a:sym typeface="Calibri" charset="0"/>
              </a:defRPr>
            </a:lvl6pPr>
            <a:lvl7pPr marL="2971800" indent="-228600" algn="l" rtl="0" fontAlgn="base">
              <a:lnSpc>
                <a:spcPct val="90000"/>
              </a:lnSpc>
              <a:spcBef>
                <a:spcPts val="500"/>
              </a:spcBef>
              <a:spcAft>
                <a:spcPct val="0"/>
              </a:spcAft>
              <a:buFont typeface="Arial" charset="0"/>
              <a:buChar char="•"/>
              <a:defRPr>
                <a:solidFill>
                  <a:schemeClr val="tx1"/>
                </a:solidFill>
                <a:latin typeface="+mn-lt"/>
                <a:ea typeface="+mn-ea"/>
                <a:cs typeface="+mn-cs"/>
                <a:sym typeface="Calibri" charset="0"/>
              </a:defRPr>
            </a:lvl7pPr>
            <a:lvl8pPr marL="3429000" indent="-228600" algn="l" rtl="0" fontAlgn="base">
              <a:lnSpc>
                <a:spcPct val="90000"/>
              </a:lnSpc>
              <a:spcBef>
                <a:spcPts val="500"/>
              </a:spcBef>
              <a:spcAft>
                <a:spcPct val="0"/>
              </a:spcAft>
              <a:buFont typeface="Arial" charset="0"/>
              <a:buChar char="•"/>
              <a:defRPr>
                <a:solidFill>
                  <a:schemeClr val="tx1"/>
                </a:solidFill>
                <a:latin typeface="+mn-lt"/>
                <a:ea typeface="+mn-ea"/>
                <a:cs typeface="+mn-cs"/>
                <a:sym typeface="Calibri" charset="0"/>
              </a:defRPr>
            </a:lvl8pPr>
            <a:lvl9pPr marL="3886200" indent="-228600" algn="l" rtl="0" fontAlgn="base">
              <a:lnSpc>
                <a:spcPct val="90000"/>
              </a:lnSpc>
              <a:spcBef>
                <a:spcPts val="500"/>
              </a:spcBef>
              <a:spcAft>
                <a:spcPct val="0"/>
              </a:spcAft>
              <a:buFont typeface="Arial" charset="0"/>
              <a:buChar char="•"/>
              <a:defRPr>
                <a:solidFill>
                  <a:schemeClr val="tx1"/>
                </a:solidFill>
                <a:latin typeface="+mn-lt"/>
                <a:ea typeface="+mn-ea"/>
                <a:cs typeface="+mn-cs"/>
                <a:sym typeface="Calibri" charset="0"/>
              </a:defRPr>
            </a:lvl9pPr>
          </a:lstStyle>
          <a:p>
            <a:pPr lvl="0" eaLnBrk="1" hangingPunct="1">
              <a:lnSpc>
                <a:spcPct val="110000"/>
              </a:lnSpc>
              <a:buFont typeface="Wingdings" pitchFamily="2" charset="2"/>
              <a:buChar char="Ø"/>
              <a:defRPr/>
            </a:pPr>
            <a:r>
              <a:rPr kumimoji="1" lang="zh-CN" altLang="en-US" sz="1600" b="1" dirty="0">
                <a:solidFill>
                  <a:srgbClr val="7030A0"/>
                </a:solidFill>
                <a:cs typeface="+mn-cs"/>
              </a:rPr>
              <a:t>人才引进</a:t>
            </a:r>
            <a:r>
              <a:rPr kumimoji="1" lang="zh-CN" altLang="en-US" sz="1600" dirty="0" smtClean="0">
                <a:solidFill>
                  <a:prstClr val="white">
                    <a:lumMod val="50000"/>
                  </a:prstClr>
                </a:solidFill>
                <a:cs typeface="+mn-cs"/>
              </a:rPr>
              <a:t>：</a:t>
            </a:r>
            <a:r>
              <a:rPr kumimoji="1" lang="zh-CN" altLang="en-US" sz="1600" dirty="0" smtClean="0">
                <a:cs typeface="+mn-cs"/>
              </a:rPr>
              <a:t>各类、层次人才和技术骨干</a:t>
            </a:r>
            <a:endParaRPr kumimoji="1" lang="en-US" altLang="zh-CN" sz="1600" b="1" dirty="0" smtClean="0">
              <a:cs typeface="+mn-cs"/>
            </a:endParaRPr>
          </a:p>
          <a:p>
            <a:pPr lvl="0" eaLnBrk="1" hangingPunct="1">
              <a:lnSpc>
                <a:spcPct val="110000"/>
              </a:lnSpc>
              <a:buFont typeface="Wingdings" pitchFamily="2" charset="2"/>
              <a:buChar char="Ø"/>
              <a:defRPr/>
            </a:pPr>
            <a:r>
              <a:rPr kumimoji="1" lang="zh-CN" altLang="en-US" sz="1600" b="1" dirty="0" smtClean="0">
                <a:solidFill>
                  <a:srgbClr val="7030A0"/>
                </a:solidFill>
                <a:cs typeface="+mn-cs"/>
              </a:rPr>
              <a:t>国内</a:t>
            </a:r>
            <a:r>
              <a:rPr kumimoji="1" lang="zh-CN" altLang="en-US" sz="1600" b="1" dirty="0">
                <a:solidFill>
                  <a:srgbClr val="7030A0"/>
                </a:solidFill>
                <a:cs typeface="+mn-cs"/>
              </a:rPr>
              <a:t>合作</a:t>
            </a:r>
            <a:r>
              <a:rPr kumimoji="1" lang="zh-CN" altLang="en-US" sz="1600" dirty="0">
                <a:solidFill>
                  <a:srgbClr val="7030A0"/>
                </a:solidFill>
                <a:cs typeface="+mn-cs"/>
              </a:rPr>
              <a:t>：</a:t>
            </a:r>
            <a:r>
              <a:rPr kumimoji="1" lang="zh-CN" altLang="en-US" sz="1600" dirty="0">
                <a:cs typeface="+mn-cs"/>
              </a:rPr>
              <a:t>依托中国科学院粒子物理前沿</a:t>
            </a:r>
            <a:r>
              <a:rPr kumimoji="1" lang="zh-CN" altLang="en-US" sz="1600" b="1" dirty="0">
                <a:solidFill>
                  <a:srgbClr val="7030A0"/>
                </a:solidFill>
                <a:cs typeface="+mn-cs"/>
              </a:rPr>
              <a:t>卓越创新中心</a:t>
            </a:r>
            <a:r>
              <a:rPr kumimoji="1" lang="zh-CN" altLang="en-US" sz="1600" dirty="0">
                <a:cs typeface="+mn-cs"/>
              </a:rPr>
              <a:t>，</a:t>
            </a:r>
            <a:r>
              <a:rPr kumimoji="1" lang="zh-CN" altLang="en-US" sz="1600" b="1" dirty="0">
                <a:solidFill>
                  <a:srgbClr val="7030A0"/>
                </a:solidFill>
                <a:cs typeface="+mn-cs"/>
              </a:rPr>
              <a:t>与国内科研院校建立国内粒子物理领域内最广泛的合作关系</a:t>
            </a:r>
            <a:r>
              <a:rPr kumimoji="1" lang="zh-CN" altLang="en-US" sz="1600" dirty="0" smtClean="0">
                <a:cs typeface="+mn-cs"/>
              </a:rPr>
              <a:t>。</a:t>
            </a:r>
            <a:endParaRPr kumimoji="1" lang="en-US" altLang="zh-CN" sz="1600" dirty="0" smtClean="0">
              <a:cs typeface="+mn-cs"/>
            </a:endParaRPr>
          </a:p>
          <a:p>
            <a:pPr lvl="0" eaLnBrk="1" hangingPunct="1">
              <a:lnSpc>
                <a:spcPct val="110000"/>
              </a:lnSpc>
              <a:buFont typeface="Wingdings" pitchFamily="2" charset="2"/>
              <a:buChar char="Ø"/>
              <a:defRPr/>
            </a:pPr>
            <a:r>
              <a:rPr kumimoji="1" lang="zh-CN" altLang="en-US" sz="1600" b="1" dirty="0">
                <a:solidFill>
                  <a:srgbClr val="7030A0"/>
                </a:solidFill>
                <a:cs typeface="+mn-cs"/>
              </a:rPr>
              <a:t>国际合作</a:t>
            </a:r>
            <a:r>
              <a:rPr kumimoji="1" lang="zh-CN" altLang="en-US" sz="1600" dirty="0">
                <a:solidFill>
                  <a:srgbClr val="7030A0"/>
                </a:solidFill>
                <a:cs typeface="+mn-cs"/>
              </a:rPr>
              <a:t>：</a:t>
            </a:r>
            <a:r>
              <a:rPr kumimoji="1" lang="zh-CN" altLang="en-US" sz="1600" dirty="0">
                <a:cs typeface="+mn-cs"/>
              </a:rPr>
              <a:t>基于中美、中意、中日等现有高能物理合作框架深入开展国际交流与合作；通过国际合作项目与英国</a:t>
            </a:r>
            <a:r>
              <a:rPr kumimoji="1" lang="en-US" altLang="zh-CN" sz="1600" dirty="0">
                <a:cs typeface="+mn-cs"/>
              </a:rPr>
              <a:t>RAL</a:t>
            </a:r>
            <a:r>
              <a:rPr kumimoji="1" lang="zh-CN" altLang="en-US" sz="1600" dirty="0">
                <a:cs typeface="+mn-cs"/>
              </a:rPr>
              <a:t>、德国</a:t>
            </a:r>
            <a:r>
              <a:rPr kumimoji="1" lang="en-US" altLang="zh-CN" sz="1600" dirty="0">
                <a:cs typeface="+mn-cs"/>
              </a:rPr>
              <a:t>DESY</a:t>
            </a:r>
            <a:r>
              <a:rPr kumimoji="1" lang="zh-CN" altLang="en-US" sz="1600" dirty="0">
                <a:cs typeface="+mn-cs"/>
              </a:rPr>
              <a:t>等国外著名研究单位不断加强合作</a:t>
            </a:r>
            <a:r>
              <a:rPr kumimoji="1" lang="zh-CN" altLang="en-US" sz="1600" dirty="0" smtClean="0">
                <a:cs typeface="+mn-cs"/>
              </a:rPr>
              <a:t>。</a:t>
            </a:r>
            <a:endParaRPr kumimoji="1" lang="en-US" altLang="zh-CN" sz="1600" dirty="0" smtClean="0">
              <a:cs typeface="+mn-cs"/>
            </a:endParaRPr>
          </a:p>
          <a:p>
            <a:pPr lvl="0" eaLnBrk="1" hangingPunct="1">
              <a:lnSpc>
                <a:spcPct val="110000"/>
              </a:lnSpc>
              <a:buFont typeface="Wingdings" pitchFamily="2" charset="2"/>
              <a:buChar char="Ø"/>
              <a:defRPr/>
            </a:pPr>
            <a:r>
              <a:rPr kumimoji="1" lang="zh-CN" altLang="en-US" sz="1600" b="1" kern="0" dirty="0" smtClean="0">
                <a:solidFill>
                  <a:srgbClr val="7030A0"/>
                </a:solidFill>
                <a:latin typeface="宋体"/>
                <a:ea typeface="宋体"/>
                <a:cs typeface="+mn-cs"/>
              </a:rPr>
              <a:t>正式概念设计</a:t>
            </a:r>
            <a:r>
              <a:rPr kumimoji="1" lang="zh-CN" altLang="en-US" sz="1600" kern="0" dirty="0" smtClean="0">
                <a:latin typeface="宋体"/>
                <a:ea typeface="宋体"/>
                <a:cs typeface="+mn-cs"/>
              </a:rPr>
              <a:t>： </a:t>
            </a:r>
            <a:r>
              <a:rPr kumimoji="1" lang="en-US" altLang="zh-CN" sz="1600" kern="0" dirty="0" smtClean="0">
                <a:latin typeface="宋体"/>
                <a:ea typeface="宋体"/>
                <a:cs typeface="+mn-cs"/>
              </a:rPr>
              <a:t>2018</a:t>
            </a:r>
            <a:r>
              <a:rPr kumimoji="1" lang="zh-CN" altLang="en-US" sz="1600" kern="0" dirty="0" smtClean="0">
                <a:latin typeface="宋体"/>
                <a:ea typeface="宋体"/>
                <a:cs typeface="+mn-cs"/>
              </a:rPr>
              <a:t>完成； </a:t>
            </a:r>
            <a:r>
              <a:rPr kumimoji="1" lang="zh-CN" altLang="en-US" sz="1600" b="1" kern="0" dirty="0" smtClean="0">
                <a:solidFill>
                  <a:srgbClr val="7030A0"/>
                </a:solidFill>
                <a:latin typeface="宋体"/>
                <a:ea typeface="宋体"/>
                <a:cs typeface="+mn-cs"/>
              </a:rPr>
              <a:t>预研究经费</a:t>
            </a:r>
            <a:r>
              <a:rPr kumimoji="1" lang="en-US" altLang="zh-CN" sz="1600" b="1" kern="0" dirty="0" smtClean="0">
                <a:solidFill>
                  <a:srgbClr val="7030A0"/>
                </a:solidFill>
                <a:latin typeface="宋体"/>
                <a:ea typeface="宋体"/>
                <a:cs typeface="+mn-cs"/>
              </a:rPr>
              <a:t>-</a:t>
            </a:r>
            <a:r>
              <a:rPr kumimoji="1" lang="zh-CN" altLang="en-US" sz="1600" b="1" kern="0" dirty="0" smtClean="0">
                <a:solidFill>
                  <a:srgbClr val="7030A0"/>
                </a:solidFill>
                <a:latin typeface="宋体"/>
                <a:ea typeface="宋体"/>
                <a:cs typeface="+mn-cs"/>
              </a:rPr>
              <a:t>启动</a:t>
            </a:r>
            <a:r>
              <a:rPr kumimoji="1" lang="zh-CN" altLang="en-US" sz="1600" kern="0" dirty="0" smtClean="0">
                <a:latin typeface="宋体"/>
                <a:ea typeface="宋体"/>
                <a:cs typeface="+mn-cs"/>
              </a:rPr>
              <a:t>： 科技部重点研发， 预研广泛展开</a:t>
            </a:r>
            <a:endParaRPr lang="en-US" altLang="zh-CN" sz="1600" kern="0" dirty="0" smtClean="0">
              <a:latin typeface="宋体"/>
              <a:ea typeface="宋体"/>
              <a:cs typeface="Arial" pitchFamily="34" charset="0"/>
            </a:endParaRPr>
          </a:p>
        </p:txBody>
      </p:sp>
      <p:sp>
        <p:nvSpPr>
          <p:cNvPr id="5" name="灯片编号占位符 4"/>
          <p:cNvSpPr>
            <a:spLocks noGrp="1"/>
          </p:cNvSpPr>
          <p:nvPr>
            <p:ph type="sldNum" sz="quarter" idx="12"/>
          </p:nvPr>
        </p:nvSpPr>
        <p:spPr/>
        <p:txBody>
          <a:bodyPr/>
          <a:lstStyle/>
          <a:p>
            <a:fld id="{0A5276BE-B8C4-4399-BEE9-C19C59FEDAF5}" type="slidenum">
              <a:rPr lang="en-US" smtClean="0"/>
              <a:pPr/>
              <a:t>40</a:t>
            </a:fld>
            <a:endParaRPr lang="en-US" dirty="0"/>
          </a:p>
        </p:txBody>
      </p:sp>
      <p:sp>
        <p:nvSpPr>
          <p:cNvPr id="6" name="页脚占位符 5"/>
          <p:cNvSpPr>
            <a:spLocks noGrp="1"/>
          </p:cNvSpPr>
          <p:nvPr>
            <p:ph type="ftr" sz="quarter" idx="11"/>
          </p:nvPr>
        </p:nvSpPr>
        <p:spPr/>
        <p:txBody>
          <a:bodyPr/>
          <a:lstStyle/>
          <a:p>
            <a:r>
              <a:rPr lang="en-US" altLang="zh-CN" smtClean="0"/>
              <a:t>2018.7.12</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188640"/>
            <a:ext cx="8579593" cy="584775"/>
          </a:xfrm>
          <a:prstGeom prst="rect">
            <a:avLst/>
          </a:prstGeom>
          <a:noFill/>
        </p:spPr>
        <p:txBody>
          <a:bodyPr wrap="none" rtlCol="0">
            <a:spAutoFit/>
          </a:bodyPr>
          <a:lstStyle/>
          <a:p>
            <a:r>
              <a:rPr lang="zh-CN" altLang="en-US" sz="3200" b="1" dirty="0" smtClean="0">
                <a:solidFill>
                  <a:srgbClr val="000099"/>
                </a:solidFill>
              </a:rPr>
              <a:t>高能环形正负对撞机（</a:t>
            </a:r>
            <a:r>
              <a:rPr lang="en-US" altLang="zh-CN" sz="3200" b="1" dirty="0" smtClean="0">
                <a:solidFill>
                  <a:srgbClr val="000099"/>
                </a:solidFill>
              </a:rPr>
              <a:t>CEPC</a:t>
            </a:r>
            <a:r>
              <a:rPr lang="zh-CN" altLang="en-US" sz="3200" b="1" dirty="0" smtClean="0">
                <a:solidFill>
                  <a:srgbClr val="000099"/>
                </a:solidFill>
              </a:rPr>
              <a:t>）探测器</a:t>
            </a:r>
            <a:r>
              <a:rPr lang="en-US" altLang="zh-CN" sz="3200" b="1" dirty="0" smtClean="0">
                <a:solidFill>
                  <a:srgbClr val="000099"/>
                </a:solidFill>
              </a:rPr>
              <a:t>-</a:t>
            </a:r>
            <a:r>
              <a:rPr lang="zh-CN" altLang="en-US" sz="3200" b="1" dirty="0" smtClean="0">
                <a:solidFill>
                  <a:srgbClr val="000099"/>
                </a:solidFill>
              </a:rPr>
              <a:t>模拟进展</a:t>
            </a:r>
            <a:endParaRPr lang="zh-CN" altLang="en-US" sz="3200" b="1" dirty="0">
              <a:solidFill>
                <a:srgbClr val="000099"/>
              </a:solidFill>
            </a:endParaRPr>
          </a:p>
        </p:txBody>
      </p:sp>
      <p:sp>
        <p:nvSpPr>
          <p:cNvPr id="6" name="矩形 5"/>
          <p:cNvSpPr/>
          <p:nvPr/>
        </p:nvSpPr>
        <p:spPr>
          <a:xfrm>
            <a:off x="539552" y="836712"/>
            <a:ext cx="3816424" cy="360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3"/>
          <p:cNvPicPr>
            <a:picLocks noChangeAspect="1" noChangeArrowheads="1"/>
          </p:cNvPicPr>
          <p:nvPr/>
        </p:nvPicPr>
        <p:blipFill>
          <a:blip r:embed="rId2" cstate="print"/>
          <a:srcRect/>
          <a:stretch>
            <a:fillRect/>
          </a:stretch>
        </p:blipFill>
        <p:spPr bwMode="auto">
          <a:xfrm>
            <a:off x="4932040" y="764704"/>
            <a:ext cx="3857377" cy="3046500"/>
          </a:xfrm>
          <a:prstGeom prst="rect">
            <a:avLst/>
          </a:prstGeom>
          <a:noFill/>
          <a:ln w="9525">
            <a:noFill/>
            <a:miter lim="800000"/>
            <a:headEnd/>
            <a:tailEnd/>
          </a:ln>
        </p:spPr>
      </p:pic>
      <p:sp>
        <p:nvSpPr>
          <p:cNvPr id="10" name="矩形 9"/>
          <p:cNvSpPr/>
          <p:nvPr/>
        </p:nvSpPr>
        <p:spPr>
          <a:xfrm>
            <a:off x="7020272" y="692696"/>
            <a:ext cx="1080120" cy="360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Picture 2"/>
          <p:cNvPicPr>
            <a:picLocks noChangeAspect="1" noChangeArrowheads="1"/>
          </p:cNvPicPr>
          <p:nvPr/>
        </p:nvPicPr>
        <p:blipFill>
          <a:blip r:embed="rId3" cstate="print"/>
          <a:srcRect/>
          <a:stretch>
            <a:fillRect/>
          </a:stretch>
        </p:blipFill>
        <p:spPr bwMode="auto">
          <a:xfrm>
            <a:off x="323528" y="836712"/>
            <a:ext cx="4034264" cy="2996952"/>
          </a:xfrm>
          <a:prstGeom prst="rect">
            <a:avLst/>
          </a:prstGeom>
          <a:noFill/>
          <a:ln w="9525">
            <a:noFill/>
            <a:miter lim="800000"/>
            <a:headEnd/>
            <a:tailEnd/>
          </a:ln>
        </p:spPr>
      </p:pic>
      <p:sp>
        <p:nvSpPr>
          <p:cNvPr id="13" name="矩形 12"/>
          <p:cNvSpPr/>
          <p:nvPr/>
        </p:nvSpPr>
        <p:spPr>
          <a:xfrm>
            <a:off x="539552" y="836712"/>
            <a:ext cx="3816424" cy="28803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652120" y="692696"/>
            <a:ext cx="129614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51520" y="3429000"/>
            <a:ext cx="439248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le 260"/>
          <p:cNvSpPr>
            <a:spLocks noChangeArrowheads="1"/>
          </p:cNvSpPr>
          <p:nvPr/>
        </p:nvSpPr>
        <p:spPr bwMode="auto">
          <a:xfrm>
            <a:off x="5004048" y="4005064"/>
            <a:ext cx="3816424" cy="1235075"/>
          </a:xfrm>
          <a:prstGeom prst="rect">
            <a:avLst/>
          </a:prstGeom>
          <a:solidFill>
            <a:schemeClr val="bg1">
              <a:lumMod val="95000"/>
              <a:alpha val="30196"/>
            </a:schemeClr>
          </a:solidFill>
          <a:ln w="25400" algn="ctr">
            <a:solidFill>
              <a:srgbClr val="A6947C"/>
            </a:solidFill>
            <a:miter lim="800000"/>
            <a:headEnd/>
            <a:tailEnd/>
          </a:ln>
        </p:spPr>
        <p:txBody>
          <a:bodyPr/>
          <a:lstStyle/>
          <a:p>
            <a:pPr>
              <a:lnSpc>
                <a:spcPct val="120000"/>
              </a:lnSpc>
            </a:pPr>
            <a:r>
              <a:rPr lang="zh-CN" altLang="en-US" sz="1400" dirty="0">
                <a:latin typeface="Garamond" pitchFamily="18" charset="0"/>
                <a:cs typeface="Times New Roman" pitchFamily="18" charset="0"/>
                <a:sym typeface="Helvetica Neue"/>
              </a:rPr>
              <a:t>时间投影室</a:t>
            </a:r>
            <a:r>
              <a:rPr lang="en-US" altLang="zh-CN" sz="1400" dirty="0">
                <a:latin typeface="Garamond" pitchFamily="18" charset="0"/>
                <a:cs typeface="Times New Roman" pitchFamily="18" charset="0"/>
                <a:sym typeface="Helvetica Neue"/>
              </a:rPr>
              <a:t>TPC</a:t>
            </a:r>
            <a:r>
              <a:rPr lang="zh-CN" altLang="en-US" sz="1400" dirty="0">
                <a:latin typeface="Garamond" pitchFamily="18" charset="0"/>
                <a:cs typeface="Times New Roman" pitchFamily="18" charset="0"/>
                <a:sym typeface="Helvetica Neue"/>
              </a:rPr>
              <a:t>探测器关键技术研制进展</a:t>
            </a:r>
          </a:p>
          <a:p>
            <a:pPr>
              <a:lnSpc>
                <a:spcPct val="120000"/>
              </a:lnSpc>
            </a:pPr>
            <a:r>
              <a:rPr lang="zh-CN" altLang="en-US" sz="1400" dirty="0">
                <a:latin typeface="Garamond" pitchFamily="18" charset="0"/>
                <a:cs typeface="Times New Roman" pitchFamily="18" charset="0"/>
                <a:sym typeface="Helvetica Neue"/>
              </a:rPr>
              <a:t>     </a:t>
            </a:r>
            <a:r>
              <a:rPr lang="en-US" altLang="zh-CN" sz="1400" dirty="0">
                <a:latin typeface="Garamond" pitchFamily="18" charset="0"/>
                <a:cs typeface="Times New Roman" pitchFamily="18" charset="0"/>
                <a:sym typeface="Helvetica Neue"/>
              </a:rPr>
              <a:t>1</a:t>
            </a:r>
            <a:r>
              <a:rPr lang="zh-CN" altLang="en-US" sz="1400" dirty="0">
                <a:latin typeface="Garamond" pitchFamily="18" charset="0"/>
                <a:cs typeface="Times New Roman" pitchFamily="18" charset="0"/>
                <a:sym typeface="Helvetica Neue"/>
              </a:rPr>
              <a:t>、</a:t>
            </a:r>
            <a:r>
              <a:rPr lang="zh-CN" altLang="en-US" sz="1200" dirty="0">
                <a:latin typeface="Garamond" pitchFamily="18" charset="0"/>
                <a:cs typeface="Times New Roman" pitchFamily="18" charset="0"/>
                <a:sym typeface="Helvetica Neue"/>
              </a:rPr>
              <a:t>针对</a:t>
            </a:r>
            <a:r>
              <a:rPr lang="zh-CN" altLang="en-US" sz="1200" dirty="0">
                <a:solidFill>
                  <a:srgbClr val="FF3300"/>
                </a:solidFill>
                <a:latin typeface="Garamond" pitchFamily="18" charset="0"/>
                <a:cs typeface="Times New Roman" pitchFamily="18" charset="0"/>
                <a:sym typeface="Helvetica Neue"/>
              </a:rPr>
              <a:t>探测器模块</a:t>
            </a:r>
            <a:r>
              <a:rPr lang="zh-CN" altLang="en-US" sz="1200" dirty="0">
                <a:latin typeface="Garamond" pitchFamily="18" charset="0"/>
                <a:cs typeface="Times New Roman" pitchFamily="18" charset="0"/>
                <a:sym typeface="Helvetica Neue"/>
              </a:rPr>
              <a:t>研究解决正离子反馈问题</a:t>
            </a:r>
          </a:p>
          <a:p>
            <a:pPr>
              <a:lnSpc>
                <a:spcPct val="120000"/>
              </a:lnSpc>
            </a:pPr>
            <a:r>
              <a:rPr lang="zh-CN" altLang="en-US" sz="1200" dirty="0">
                <a:latin typeface="Garamond" pitchFamily="18" charset="0"/>
                <a:cs typeface="Times New Roman" pitchFamily="18" charset="0"/>
                <a:sym typeface="Helvetica Neue"/>
              </a:rPr>
              <a:t>      </a:t>
            </a:r>
            <a:r>
              <a:rPr lang="en-US" altLang="zh-CN" sz="1200" dirty="0">
                <a:latin typeface="Garamond" pitchFamily="18" charset="0"/>
                <a:cs typeface="Times New Roman" pitchFamily="18" charset="0"/>
                <a:sym typeface="Helvetica Neue"/>
              </a:rPr>
              <a:t>2</a:t>
            </a:r>
            <a:r>
              <a:rPr lang="zh-CN" altLang="en-US" sz="1200" dirty="0">
                <a:latin typeface="Garamond" pitchFamily="18" charset="0"/>
                <a:cs typeface="Times New Roman" pitchFamily="18" charset="0"/>
                <a:sym typeface="Helvetica Neue"/>
              </a:rPr>
              <a:t>、面向高分辨径迹标定研究</a:t>
            </a:r>
            <a:r>
              <a:rPr lang="zh-CN" altLang="en-US" sz="1200" dirty="0">
                <a:solidFill>
                  <a:srgbClr val="FF3300"/>
                </a:solidFill>
                <a:latin typeface="Garamond" pitchFamily="18" charset="0"/>
                <a:cs typeface="Times New Roman" pitchFamily="18" charset="0"/>
                <a:sym typeface="Helvetica Neue"/>
              </a:rPr>
              <a:t>原型机</a:t>
            </a:r>
            <a:r>
              <a:rPr lang="zh-CN" altLang="en-US" sz="1200" dirty="0">
                <a:latin typeface="Garamond" pitchFamily="18" charset="0"/>
                <a:cs typeface="Times New Roman" pitchFamily="18" charset="0"/>
                <a:sym typeface="Helvetica Neue"/>
              </a:rPr>
              <a:t>激光刻度方法</a:t>
            </a:r>
          </a:p>
          <a:p>
            <a:pPr>
              <a:lnSpc>
                <a:spcPct val="120000"/>
              </a:lnSpc>
            </a:pPr>
            <a:r>
              <a:rPr lang="zh-CN" altLang="en-US" sz="1200" dirty="0">
                <a:latin typeface="Garamond" pitchFamily="18" charset="0"/>
                <a:cs typeface="Times New Roman" pitchFamily="18" charset="0"/>
                <a:sym typeface="Helvetica Neue"/>
              </a:rPr>
              <a:t>      </a:t>
            </a:r>
            <a:r>
              <a:rPr lang="en-US" altLang="zh-CN" sz="1200" dirty="0">
                <a:latin typeface="Garamond" pitchFamily="18" charset="0"/>
                <a:cs typeface="Times New Roman" pitchFamily="18" charset="0"/>
                <a:sym typeface="Helvetica Neue"/>
              </a:rPr>
              <a:t>3</a:t>
            </a:r>
            <a:r>
              <a:rPr lang="zh-CN" altLang="en-US" sz="1200" dirty="0">
                <a:latin typeface="Garamond" pitchFamily="18" charset="0"/>
                <a:cs typeface="Times New Roman" pitchFamily="18" charset="0"/>
                <a:sym typeface="Helvetica Neue"/>
              </a:rPr>
              <a:t>、积极参与</a:t>
            </a:r>
            <a:r>
              <a:rPr lang="en-US" altLang="zh-CN" sz="1200" dirty="0">
                <a:latin typeface="Garamond" pitchFamily="18" charset="0"/>
                <a:cs typeface="Times New Roman" pitchFamily="18" charset="0"/>
                <a:sym typeface="Helvetica Neue"/>
              </a:rPr>
              <a:t>LC-TPC</a:t>
            </a:r>
            <a:r>
              <a:rPr lang="zh-CN" altLang="en-US" sz="1200" dirty="0">
                <a:solidFill>
                  <a:srgbClr val="FF3300"/>
                </a:solidFill>
                <a:latin typeface="Garamond" pitchFamily="18" charset="0"/>
                <a:cs typeface="Times New Roman" pitchFamily="18" charset="0"/>
                <a:sym typeface="Helvetica Neue"/>
              </a:rPr>
              <a:t>国际合作</a:t>
            </a:r>
          </a:p>
        </p:txBody>
      </p:sp>
      <p:sp>
        <p:nvSpPr>
          <p:cNvPr id="21" name="矩形 20"/>
          <p:cNvSpPr/>
          <p:nvPr/>
        </p:nvSpPr>
        <p:spPr>
          <a:xfrm>
            <a:off x="5004048" y="4005064"/>
            <a:ext cx="3816424" cy="122413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19"/>
          <p:cNvPicPr>
            <a:picLocks noChangeAspect="1" noChangeArrowheads="1"/>
          </p:cNvPicPr>
          <p:nvPr/>
        </p:nvPicPr>
        <p:blipFill>
          <a:blip r:embed="rId4" cstate="print"/>
          <a:srcRect/>
          <a:stretch>
            <a:fillRect/>
          </a:stretch>
        </p:blipFill>
        <p:spPr bwMode="auto">
          <a:xfrm>
            <a:off x="4860032" y="5301208"/>
            <a:ext cx="2290387" cy="1296144"/>
          </a:xfrm>
          <a:prstGeom prst="rect">
            <a:avLst/>
          </a:prstGeom>
          <a:noFill/>
          <a:ln w="9525">
            <a:noFill/>
            <a:miter lim="800000"/>
            <a:headEnd/>
            <a:tailEnd/>
          </a:ln>
        </p:spPr>
      </p:pic>
      <p:pic>
        <p:nvPicPr>
          <p:cNvPr id="23" name="Picture 16"/>
          <p:cNvPicPr>
            <a:picLocks noChangeAspect="1" noChangeArrowheads="1"/>
          </p:cNvPicPr>
          <p:nvPr/>
        </p:nvPicPr>
        <p:blipFill>
          <a:blip r:embed="rId5" cstate="print"/>
          <a:srcRect/>
          <a:stretch>
            <a:fillRect/>
          </a:stretch>
        </p:blipFill>
        <p:spPr bwMode="auto">
          <a:xfrm>
            <a:off x="6948264" y="5301208"/>
            <a:ext cx="2195736" cy="1308996"/>
          </a:xfrm>
          <a:prstGeom prst="rect">
            <a:avLst/>
          </a:prstGeom>
          <a:noFill/>
          <a:ln w="9525">
            <a:noFill/>
            <a:miter lim="800000"/>
            <a:headEnd/>
            <a:tailEnd/>
          </a:ln>
        </p:spPr>
      </p:pic>
      <p:pic>
        <p:nvPicPr>
          <p:cNvPr id="1026" name="Picture 2"/>
          <p:cNvPicPr>
            <a:picLocks noChangeAspect="1" noChangeArrowheads="1"/>
          </p:cNvPicPr>
          <p:nvPr/>
        </p:nvPicPr>
        <p:blipFill>
          <a:blip r:embed="rId6" cstate="print"/>
          <a:srcRect/>
          <a:stretch>
            <a:fillRect/>
          </a:stretch>
        </p:blipFill>
        <p:spPr bwMode="auto">
          <a:xfrm>
            <a:off x="457200" y="3733800"/>
            <a:ext cx="4371607" cy="2901950"/>
          </a:xfrm>
          <a:prstGeom prst="rect">
            <a:avLst/>
          </a:prstGeom>
          <a:noFill/>
          <a:ln w="9525">
            <a:noFill/>
            <a:miter lim="800000"/>
            <a:headEnd/>
            <a:tailEnd/>
          </a:ln>
        </p:spPr>
      </p:pic>
      <p:sp>
        <p:nvSpPr>
          <p:cNvPr id="11" name="矩形 10"/>
          <p:cNvSpPr/>
          <p:nvPr/>
        </p:nvSpPr>
        <p:spPr>
          <a:xfrm>
            <a:off x="1905000" y="3657600"/>
            <a:ext cx="1447800" cy="36004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灯片编号占位符 15"/>
          <p:cNvSpPr>
            <a:spLocks noGrp="1"/>
          </p:cNvSpPr>
          <p:nvPr>
            <p:ph type="sldNum" sz="quarter" idx="12"/>
          </p:nvPr>
        </p:nvSpPr>
        <p:spPr/>
        <p:txBody>
          <a:bodyPr/>
          <a:lstStyle/>
          <a:p>
            <a:fld id="{0A5276BE-B8C4-4399-BEE9-C19C59FEDAF5}" type="slidenum">
              <a:rPr lang="en-US" smtClean="0">
                <a:solidFill>
                  <a:prstClr val="black">
                    <a:tint val="75000"/>
                  </a:prstClr>
                </a:solidFill>
              </a:rPr>
              <a:pPr/>
              <a:t>41</a:t>
            </a:fld>
            <a:endParaRPr lang="en-US" dirty="0">
              <a:solidFill>
                <a:prstClr val="black">
                  <a:tint val="75000"/>
                </a:prstClr>
              </a:solidFill>
            </a:endParaRPr>
          </a:p>
        </p:txBody>
      </p:sp>
      <p:sp>
        <p:nvSpPr>
          <p:cNvPr id="17" name="页脚占位符 16"/>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alphaModFix/>
            <a:lum/>
          </a:blip>
          <a:srcRect/>
          <a:stretch>
            <a:fillRect/>
          </a:stretch>
        </p:blipFill>
        <p:spPr>
          <a:xfrm>
            <a:off x="3200400" y="3733800"/>
            <a:ext cx="2372647" cy="2126539"/>
          </a:xfrm>
          <a:prstGeom prst="rect">
            <a:avLst/>
          </a:prstGeom>
          <a:noFill/>
          <a:ln>
            <a:noFill/>
          </a:ln>
        </p:spPr>
      </p:pic>
      <p:pic>
        <p:nvPicPr>
          <p:cNvPr id="4" name="图片 3"/>
          <p:cNvPicPr>
            <a:picLocks noChangeAspect="1"/>
          </p:cNvPicPr>
          <p:nvPr/>
        </p:nvPicPr>
        <p:blipFill>
          <a:blip r:embed="rId3" cstate="print">
            <a:alphaModFix/>
            <a:lum/>
          </a:blip>
          <a:srcRect/>
          <a:stretch>
            <a:fillRect/>
          </a:stretch>
        </p:blipFill>
        <p:spPr>
          <a:xfrm>
            <a:off x="304800" y="3657600"/>
            <a:ext cx="2540725" cy="2253360"/>
          </a:xfrm>
          <a:prstGeom prst="rect">
            <a:avLst/>
          </a:prstGeom>
          <a:noFill/>
          <a:ln>
            <a:noFill/>
          </a:ln>
        </p:spPr>
      </p:pic>
      <p:pic>
        <p:nvPicPr>
          <p:cNvPr id="7" name="图片 6"/>
          <p:cNvPicPr>
            <a:picLocks noChangeAspect="1"/>
          </p:cNvPicPr>
          <p:nvPr/>
        </p:nvPicPr>
        <p:blipFill>
          <a:blip r:embed="rId4" cstate="print">
            <a:alphaModFix/>
            <a:lum/>
          </a:blip>
          <a:srcRect/>
          <a:stretch>
            <a:fillRect/>
          </a:stretch>
        </p:blipFill>
        <p:spPr>
          <a:xfrm>
            <a:off x="2971800" y="1295400"/>
            <a:ext cx="2932801" cy="2289601"/>
          </a:xfrm>
          <a:prstGeom prst="rect">
            <a:avLst/>
          </a:prstGeom>
          <a:noFill/>
          <a:ln>
            <a:noFill/>
          </a:ln>
        </p:spPr>
      </p:pic>
      <p:pic>
        <p:nvPicPr>
          <p:cNvPr id="8" name="图片 7"/>
          <p:cNvPicPr>
            <a:picLocks noChangeAspect="1"/>
          </p:cNvPicPr>
          <p:nvPr/>
        </p:nvPicPr>
        <p:blipFill>
          <a:blip r:embed="rId5" cstate="print">
            <a:alphaModFix/>
            <a:lum/>
          </a:blip>
          <a:srcRect/>
          <a:stretch>
            <a:fillRect/>
          </a:stretch>
        </p:blipFill>
        <p:spPr>
          <a:xfrm>
            <a:off x="228600" y="1295400"/>
            <a:ext cx="2585632" cy="2289805"/>
          </a:xfrm>
          <a:prstGeom prst="rect">
            <a:avLst/>
          </a:prstGeom>
          <a:noFill/>
          <a:ln>
            <a:noFill/>
          </a:ln>
        </p:spPr>
      </p:pic>
      <p:sp>
        <p:nvSpPr>
          <p:cNvPr id="9" name="TextBox 8"/>
          <p:cNvSpPr txBox="1"/>
          <p:nvPr/>
        </p:nvSpPr>
        <p:spPr>
          <a:xfrm>
            <a:off x="762000" y="838200"/>
            <a:ext cx="4747133" cy="400110"/>
          </a:xfrm>
          <a:prstGeom prst="rect">
            <a:avLst/>
          </a:prstGeom>
          <a:noFill/>
        </p:spPr>
        <p:txBody>
          <a:bodyPr wrap="none" rtlCol="0">
            <a:spAutoFit/>
          </a:bodyPr>
          <a:lstStyle/>
          <a:p>
            <a:r>
              <a:rPr lang="en-US" altLang="zh-CN" sz="2000" b="1" dirty="0" err="1" smtClean="0">
                <a:solidFill>
                  <a:srgbClr val="0000FF"/>
                </a:solidFill>
              </a:rPr>
              <a:t>preCDR</a:t>
            </a:r>
            <a:r>
              <a:rPr lang="en-US" altLang="zh-CN" sz="2000" b="1" dirty="0" smtClean="0">
                <a:solidFill>
                  <a:srgbClr val="0000FF"/>
                </a:solidFill>
              </a:rPr>
              <a:t> (2015)                             CDR (2017)   </a:t>
            </a:r>
            <a:endParaRPr lang="zh-CN" altLang="en-US" sz="2000" b="1" dirty="0">
              <a:solidFill>
                <a:srgbClr val="0000FF"/>
              </a:solidFill>
            </a:endParaRPr>
          </a:p>
        </p:txBody>
      </p:sp>
      <p:cxnSp>
        <p:nvCxnSpPr>
          <p:cNvPr id="11" name="直接箭头连接符 10"/>
          <p:cNvCxnSpPr/>
          <p:nvPr/>
        </p:nvCxnSpPr>
        <p:spPr>
          <a:xfrm>
            <a:off x="2590800" y="1066800"/>
            <a:ext cx="10668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04800" y="5934670"/>
            <a:ext cx="6477000" cy="923330"/>
          </a:xfrm>
          <a:prstGeom prst="rect">
            <a:avLst/>
          </a:prstGeom>
        </p:spPr>
        <p:txBody>
          <a:bodyPr wrap="square">
            <a:spAutoFit/>
          </a:bodyPr>
          <a:lstStyle/>
          <a:p>
            <a:r>
              <a:rPr lang="en-US" altLang="zh-CN" b="1" dirty="0" smtClean="0">
                <a:solidFill>
                  <a:srgbClr val="C00000"/>
                </a:solidFill>
                <a:latin typeface="Arial" pitchFamily="18"/>
                <a:cs typeface="Lucida Sans" pitchFamily="2"/>
              </a:rPr>
              <a:t>CDR CEPC detector</a:t>
            </a:r>
            <a:r>
              <a:rPr lang="en-US" altLang="zh-CN" dirty="0" smtClean="0">
                <a:solidFill>
                  <a:prstClr val="black"/>
                </a:solidFill>
                <a:latin typeface="Arial" pitchFamily="18"/>
                <a:cs typeface="Lucida Sans" pitchFamily="2"/>
              </a:rPr>
              <a:t>: </a:t>
            </a:r>
          </a:p>
          <a:p>
            <a:r>
              <a:rPr lang="x-none" altLang="zh-CN" b="1" dirty="0" smtClean="0">
                <a:solidFill>
                  <a:srgbClr val="7030A0"/>
                </a:solidFill>
                <a:latin typeface="Arial" pitchFamily="18"/>
                <a:cs typeface="Lucida Sans" pitchFamily="2"/>
              </a:rPr>
              <a:t>Double ring geometry &amp;  MDI design implemented</a:t>
            </a:r>
            <a:endParaRPr lang="en-US" altLang="zh-CN" b="1" dirty="0" smtClean="0">
              <a:solidFill>
                <a:srgbClr val="7030A0"/>
              </a:solidFill>
              <a:latin typeface="Arial" pitchFamily="18"/>
              <a:cs typeface="Lucida Sans" pitchFamily="2"/>
            </a:endParaRPr>
          </a:p>
          <a:p>
            <a:r>
              <a:rPr lang="en-US" altLang="zh-CN" b="1" dirty="0" smtClean="0">
                <a:solidFill>
                  <a:srgbClr val="7030A0"/>
                </a:solidFill>
                <a:latin typeface="Arial" pitchFamily="18"/>
              </a:rPr>
              <a:t>HCAL reduced to 40 layers (from 48 in </a:t>
            </a:r>
            <a:r>
              <a:rPr lang="en-US" altLang="zh-CN" b="1" dirty="0" err="1" smtClean="0">
                <a:solidFill>
                  <a:srgbClr val="7030A0"/>
                </a:solidFill>
                <a:latin typeface="Arial" pitchFamily="18"/>
              </a:rPr>
              <a:t>preCDR</a:t>
            </a:r>
            <a:r>
              <a:rPr lang="en-US" altLang="zh-CN" b="1" dirty="0" smtClean="0">
                <a:solidFill>
                  <a:srgbClr val="7030A0"/>
                </a:solidFill>
                <a:latin typeface="Arial" pitchFamily="18"/>
              </a:rPr>
              <a:t>)</a:t>
            </a:r>
            <a:endParaRPr lang="zh-CN" altLang="en-US" b="1" dirty="0">
              <a:solidFill>
                <a:srgbClr val="7030A0"/>
              </a:solidFill>
            </a:endParaRPr>
          </a:p>
        </p:txBody>
      </p:sp>
      <p:pic>
        <p:nvPicPr>
          <p:cNvPr id="135170" name="Picture 2"/>
          <p:cNvPicPr>
            <a:picLocks noChangeAspect="1" noChangeArrowheads="1"/>
          </p:cNvPicPr>
          <p:nvPr/>
        </p:nvPicPr>
        <p:blipFill>
          <a:blip r:embed="rId6" cstate="print"/>
          <a:srcRect/>
          <a:stretch>
            <a:fillRect/>
          </a:stretch>
        </p:blipFill>
        <p:spPr bwMode="auto">
          <a:xfrm>
            <a:off x="5867400" y="838200"/>
            <a:ext cx="4191000" cy="2838731"/>
          </a:xfrm>
          <a:prstGeom prst="rect">
            <a:avLst/>
          </a:prstGeom>
          <a:noFill/>
          <a:ln w="9525">
            <a:noFill/>
            <a:miter lim="800000"/>
            <a:headEnd/>
            <a:tailEnd/>
          </a:ln>
        </p:spPr>
      </p:pic>
      <p:pic>
        <p:nvPicPr>
          <p:cNvPr id="135171" name="Picture 3"/>
          <p:cNvPicPr>
            <a:picLocks noChangeAspect="1" noChangeArrowheads="1"/>
          </p:cNvPicPr>
          <p:nvPr/>
        </p:nvPicPr>
        <p:blipFill>
          <a:blip r:embed="rId7" cstate="print"/>
          <a:srcRect/>
          <a:stretch>
            <a:fillRect/>
          </a:stretch>
        </p:blipFill>
        <p:spPr bwMode="auto">
          <a:xfrm>
            <a:off x="5867400" y="3276600"/>
            <a:ext cx="4191000" cy="2838731"/>
          </a:xfrm>
          <a:prstGeom prst="rect">
            <a:avLst/>
          </a:prstGeom>
          <a:noFill/>
          <a:ln w="9525">
            <a:noFill/>
            <a:miter lim="800000"/>
            <a:headEnd/>
            <a:tailEnd/>
          </a:ln>
        </p:spPr>
      </p:pic>
      <p:sp>
        <p:nvSpPr>
          <p:cNvPr id="16" name="TextBox 15"/>
          <p:cNvSpPr txBox="1"/>
          <p:nvPr/>
        </p:nvSpPr>
        <p:spPr>
          <a:xfrm>
            <a:off x="6324600" y="2133600"/>
            <a:ext cx="1692258" cy="369332"/>
          </a:xfrm>
          <a:prstGeom prst="rect">
            <a:avLst/>
          </a:prstGeom>
          <a:noFill/>
        </p:spPr>
        <p:txBody>
          <a:bodyPr wrap="none" rtlCol="0">
            <a:spAutoFit/>
          </a:bodyPr>
          <a:lstStyle/>
          <a:p>
            <a:r>
              <a:rPr lang="en-US" altLang="zh-CN" b="1" dirty="0" err="1" smtClean="0">
                <a:solidFill>
                  <a:srgbClr val="C00000"/>
                </a:solidFill>
                <a:latin typeface="Symbol" pitchFamily="18" charset="2"/>
              </a:rPr>
              <a:t>s</a:t>
            </a:r>
            <a:r>
              <a:rPr lang="en-US" altLang="zh-CN" sz="1400" b="1" baseline="-25000" dirty="0" err="1" smtClean="0">
                <a:solidFill>
                  <a:srgbClr val="C00000"/>
                </a:solidFill>
              </a:rPr>
              <a:t>DiJetMass</a:t>
            </a:r>
            <a:r>
              <a:rPr lang="en-US" altLang="zh-CN" b="1" dirty="0" smtClean="0">
                <a:solidFill>
                  <a:srgbClr val="C00000"/>
                </a:solidFill>
              </a:rPr>
              <a:t>= 4.7GeV</a:t>
            </a:r>
            <a:endParaRPr lang="zh-CN" altLang="en-US" b="1" dirty="0">
              <a:solidFill>
                <a:srgbClr val="C00000"/>
              </a:solidFill>
            </a:endParaRPr>
          </a:p>
        </p:txBody>
      </p:sp>
      <p:sp>
        <p:nvSpPr>
          <p:cNvPr id="17" name="TextBox 16"/>
          <p:cNvSpPr txBox="1"/>
          <p:nvPr/>
        </p:nvSpPr>
        <p:spPr>
          <a:xfrm>
            <a:off x="6248400" y="4724400"/>
            <a:ext cx="1789849" cy="369332"/>
          </a:xfrm>
          <a:prstGeom prst="rect">
            <a:avLst/>
          </a:prstGeom>
          <a:noFill/>
        </p:spPr>
        <p:txBody>
          <a:bodyPr wrap="none" rtlCol="0">
            <a:spAutoFit/>
          </a:bodyPr>
          <a:lstStyle/>
          <a:p>
            <a:r>
              <a:rPr lang="en-US" altLang="zh-CN" b="1" dirty="0" err="1" smtClean="0">
                <a:solidFill>
                  <a:srgbClr val="C00000"/>
                </a:solidFill>
                <a:latin typeface="Symbol" pitchFamily="18" charset="2"/>
              </a:rPr>
              <a:t>s</a:t>
            </a:r>
            <a:r>
              <a:rPr lang="en-US" altLang="zh-CN" sz="1600" b="1" baseline="-25000" dirty="0" err="1" smtClean="0">
                <a:solidFill>
                  <a:srgbClr val="C00000"/>
                </a:solidFill>
              </a:rPr>
              <a:t>JietMass</a:t>
            </a:r>
            <a:r>
              <a:rPr lang="en-US" altLang="zh-CN" b="1" dirty="0" smtClean="0">
                <a:solidFill>
                  <a:srgbClr val="C00000"/>
                </a:solidFill>
              </a:rPr>
              <a:t>= 4.9 GeV</a:t>
            </a:r>
            <a:endParaRPr lang="zh-CN" altLang="en-US" b="1" dirty="0">
              <a:solidFill>
                <a:srgbClr val="C00000"/>
              </a:solidFill>
            </a:endParaRPr>
          </a:p>
        </p:txBody>
      </p:sp>
      <p:sp>
        <p:nvSpPr>
          <p:cNvPr id="18" name="矩形 17"/>
          <p:cNvSpPr/>
          <p:nvPr/>
        </p:nvSpPr>
        <p:spPr>
          <a:xfrm>
            <a:off x="7391400" y="914400"/>
            <a:ext cx="685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p:cNvSpPr/>
          <p:nvPr/>
        </p:nvSpPr>
        <p:spPr>
          <a:xfrm>
            <a:off x="7467600" y="3276600"/>
            <a:ext cx="609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TextBox 19"/>
          <p:cNvSpPr txBox="1"/>
          <p:nvPr/>
        </p:nvSpPr>
        <p:spPr>
          <a:xfrm>
            <a:off x="7644487" y="5867400"/>
            <a:ext cx="1499513" cy="307777"/>
          </a:xfrm>
          <a:prstGeom prst="rect">
            <a:avLst/>
          </a:prstGeom>
          <a:noFill/>
        </p:spPr>
        <p:txBody>
          <a:bodyPr wrap="none" rtlCol="0">
            <a:spAutoFit/>
          </a:bodyPr>
          <a:lstStyle/>
          <a:p>
            <a:r>
              <a:rPr lang="en-US" altLang="zh-CN" sz="1400" b="1" dirty="0" smtClean="0">
                <a:solidFill>
                  <a:prstClr val="black"/>
                </a:solidFill>
              </a:rPr>
              <a:t>Di-Jet Mass (GeV)</a:t>
            </a:r>
            <a:endParaRPr lang="zh-CN" altLang="en-US" sz="1400" b="1" dirty="0">
              <a:solidFill>
                <a:prstClr val="black"/>
              </a:solidFill>
            </a:endParaRPr>
          </a:p>
        </p:txBody>
      </p:sp>
      <p:sp>
        <p:nvSpPr>
          <p:cNvPr id="22"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en-US" altLang="zh-CN" sz="2400" b="1" dirty="0" smtClean="0">
                <a:solidFill>
                  <a:srgbClr val="C00000"/>
                </a:solidFill>
              </a:rPr>
              <a:t>CEPC Detector: more compact &amp; updated for CDR </a:t>
            </a:r>
          </a:p>
        </p:txBody>
      </p:sp>
      <p:sp>
        <p:nvSpPr>
          <p:cNvPr id="23" name="TextBox 22"/>
          <p:cNvSpPr txBox="1"/>
          <p:nvPr/>
        </p:nvSpPr>
        <p:spPr>
          <a:xfrm>
            <a:off x="7010400" y="838200"/>
            <a:ext cx="1447640" cy="369332"/>
          </a:xfrm>
          <a:prstGeom prst="rect">
            <a:avLst/>
          </a:prstGeom>
          <a:noFill/>
        </p:spPr>
        <p:txBody>
          <a:bodyPr wrap="none" rtlCol="0">
            <a:spAutoFit/>
          </a:bodyPr>
          <a:lstStyle/>
          <a:p>
            <a:r>
              <a:rPr lang="en-US" altLang="zh-CN" b="1" dirty="0" err="1" smtClean="0">
                <a:solidFill>
                  <a:srgbClr val="0000FF"/>
                </a:solidFill>
              </a:rPr>
              <a:t>H</a:t>
            </a:r>
            <a:r>
              <a:rPr lang="en-US" altLang="zh-CN" b="1" dirty="0" err="1" smtClean="0">
                <a:solidFill>
                  <a:srgbClr val="0000FF"/>
                </a:solidFill>
                <a:sym typeface="Symbol"/>
              </a:rPr>
              <a:t>gg</a:t>
            </a:r>
            <a:r>
              <a:rPr lang="en-US" altLang="zh-CN" b="1" dirty="0" smtClean="0">
                <a:solidFill>
                  <a:srgbClr val="0000FF"/>
                </a:solidFill>
                <a:sym typeface="Symbol"/>
              </a:rPr>
              <a:t> events</a:t>
            </a:r>
            <a:endParaRPr lang="zh-CN" altLang="en-US" b="1" dirty="0">
              <a:solidFill>
                <a:srgbClr val="0000FF"/>
              </a:solidFill>
            </a:endParaRPr>
          </a:p>
        </p:txBody>
      </p:sp>
      <p:sp>
        <p:nvSpPr>
          <p:cNvPr id="24" name="TextBox 23"/>
          <p:cNvSpPr txBox="1"/>
          <p:nvPr/>
        </p:nvSpPr>
        <p:spPr>
          <a:xfrm>
            <a:off x="6172200" y="6096000"/>
            <a:ext cx="2183611" cy="646331"/>
          </a:xfrm>
          <a:prstGeom prst="rect">
            <a:avLst/>
          </a:prstGeom>
          <a:noFill/>
        </p:spPr>
        <p:txBody>
          <a:bodyPr wrap="none" rtlCol="0">
            <a:spAutoFit/>
          </a:bodyPr>
          <a:lstStyle/>
          <a:p>
            <a:r>
              <a:rPr lang="en-US" altLang="zh-CN" b="1" dirty="0" smtClean="0">
                <a:solidFill>
                  <a:srgbClr val="FF0000"/>
                </a:solidFill>
              </a:rPr>
              <a:t>No visible impact on </a:t>
            </a:r>
          </a:p>
          <a:p>
            <a:r>
              <a:rPr lang="en-US" altLang="zh-CN" b="1" dirty="0" smtClean="0">
                <a:solidFill>
                  <a:srgbClr val="FF0000"/>
                </a:solidFill>
              </a:rPr>
              <a:t>physics performance</a:t>
            </a:r>
            <a:endParaRPr lang="zh-CN" altLang="en-US" b="1" dirty="0">
              <a:solidFill>
                <a:srgbClr val="FF0000"/>
              </a:solidFill>
            </a:endParaRPr>
          </a:p>
        </p:txBody>
      </p:sp>
      <p:sp>
        <p:nvSpPr>
          <p:cNvPr id="25" name="页脚占位符 24"/>
          <p:cNvSpPr>
            <a:spLocks noGrp="1"/>
          </p:cNvSpPr>
          <p:nvPr>
            <p:ph type="ftr" sz="quarter" idx="11"/>
          </p:nvPr>
        </p:nvSpPr>
        <p:spPr/>
        <p:txBody>
          <a:bodyPr/>
          <a:lstStyle/>
          <a:p>
            <a:r>
              <a:rPr lang="en-US" altLang="zh-CN" smtClean="0">
                <a:solidFill>
                  <a:prstClr val="black">
                    <a:tint val="75000"/>
                  </a:prstClr>
                </a:solidFill>
              </a:rPr>
              <a:t>2018.7.12</a:t>
            </a:r>
            <a:endParaRPr lang="en-US" dirty="0">
              <a:solidFill>
                <a:prstClr val="black">
                  <a:tint val="75000"/>
                </a:prstClr>
              </a:solidFill>
            </a:endParaRPr>
          </a:p>
        </p:txBody>
      </p:sp>
      <p:sp>
        <p:nvSpPr>
          <p:cNvPr id="26" name="灯片编号占位符 25"/>
          <p:cNvSpPr>
            <a:spLocks noGrp="1"/>
          </p:cNvSpPr>
          <p:nvPr>
            <p:ph type="sldNum" sz="quarter" idx="12"/>
          </p:nvPr>
        </p:nvSpPr>
        <p:spPr/>
        <p:txBody>
          <a:bodyPr/>
          <a:lstStyle/>
          <a:p>
            <a:fld id="{0A5276BE-B8C4-4399-BEE9-C19C59FEDAF5}"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xmlns="" val="3116714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00246"/>
          </a:xfrm>
          <a:prstGeom prst="rect">
            <a:avLst/>
          </a:prstGeom>
          <a:solidFill>
            <a:schemeClr val="bg2"/>
          </a:solidFill>
        </p:spPr>
        <p:txBody>
          <a:bodyPr wrap="square" lIns="457200" tIns="182880" bIns="182880">
            <a:spAutoFit/>
          </a:bodyPr>
          <a:lstStyle/>
          <a:p>
            <a:endParaRPr lang="en-US" altLang="zh-CN" sz="1050" dirty="0" smtClean="0">
              <a:solidFill>
                <a:srgbClr val="C00000"/>
              </a:solidFill>
              <a:latin typeface="Times New Roman" pitchFamily="18" charset="0"/>
              <a:ea typeface="仿宋_GB2312"/>
              <a:cs typeface="Times New Roman" pitchFamily="18" charset="0"/>
            </a:endParaRPr>
          </a:p>
          <a:p>
            <a:pPr algn="ctr"/>
            <a:r>
              <a:rPr lang="zh-CN" altLang="en-US" sz="2400" b="1" dirty="0" smtClean="0">
                <a:solidFill>
                  <a:srgbClr val="0000CC"/>
                </a:solidFill>
              </a:rPr>
              <a:t>高能环形正负电子对撞机（</a:t>
            </a:r>
            <a:r>
              <a:rPr lang="en-US" altLang="zh-CN" sz="2400" b="1" dirty="0" smtClean="0">
                <a:solidFill>
                  <a:srgbClr val="0000CC"/>
                </a:solidFill>
              </a:rPr>
              <a:t>CEPC</a:t>
            </a:r>
            <a:r>
              <a:rPr lang="zh-CN" altLang="en-US" sz="2400" b="1" dirty="0" smtClean="0">
                <a:solidFill>
                  <a:srgbClr val="0000CC"/>
                </a:solidFill>
              </a:rPr>
              <a:t>）</a:t>
            </a:r>
            <a:r>
              <a:rPr lang="zh-CN" altLang="en-US" sz="2400" b="1" dirty="0" smtClean="0">
                <a:solidFill>
                  <a:srgbClr val="C00000"/>
                </a:solidFill>
              </a:rPr>
              <a:t>进展</a:t>
            </a:r>
            <a:endParaRPr lang="en-US" altLang="zh-CN" sz="2400" b="1" dirty="0" smtClean="0">
              <a:solidFill>
                <a:srgbClr val="C00000"/>
              </a:solidFill>
            </a:endParaRPr>
          </a:p>
        </p:txBody>
      </p:sp>
      <p:sp>
        <p:nvSpPr>
          <p:cNvPr id="7" name="矩形 6"/>
          <p:cNvSpPr/>
          <p:nvPr/>
        </p:nvSpPr>
        <p:spPr>
          <a:xfrm>
            <a:off x="228600" y="1143000"/>
            <a:ext cx="8915400" cy="5586145"/>
          </a:xfrm>
          <a:prstGeom prst="rect">
            <a:avLst/>
          </a:prstGeom>
        </p:spPr>
        <p:txBody>
          <a:bodyPr wrap="square">
            <a:spAutoFit/>
          </a:bodyPr>
          <a:lstStyle/>
          <a:p>
            <a:pPr marL="285750" indent="-285750">
              <a:spcBef>
                <a:spcPts val="1200"/>
              </a:spcBef>
              <a:buFont typeface="Wingdings" pitchFamily="2" charset="2"/>
              <a:buChar char="Ø"/>
            </a:pPr>
            <a:r>
              <a:rPr lang="zh-CN" altLang="en-US" sz="2400" b="1" dirty="0" smtClean="0">
                <a:solidFill>
                  <a:srgbClr val="0070C0"/>
                </a:solidFill>
              </a:rPr>
              <a:t> 为概念报告而定的基准设计、选择  </a:t>
            </a:r>
            <a:r>
              <a:rPr lang="en-US" altLang="zh-CN" sz="2400" b="1" dirty="0" smtClean="0">
                <a:solidFill>
                  <a:srgbClr val="2E9238"/>
                </a:solidFill>
              </a:rPr>
              <a:t>baseline design &amp; options</a:t>
            </a:r>
          </a:p>
          <a:p>
            <a:pPr marL="285750" indent="-285750"/>
            <a:r>
              <a:rPr lang="en-US" altLang="zh-CN" sz="2400" b="1" dirty="0" smtClean="0">
                <a:solidFill>
                  <a:srgbClr val="7030A0"/>
                </a:solidFill>
                <a:cs typeface="Times New Roman" pitchFamily="18" charset="0"/>
              </a:rPr>
              <a:t>     </a:t>
            </a:r>
            <a:r>
              <a:rPr lang="en-US" altLang="zh-CN" sz="2400" b="1" dirty="0" err="1" smtClean="0">
                <a:solidFill>
                  <a:srgbClr val="7030A0"/>
                </a:solidFill>
                <a:latin typeface="+mn-ea"/>
                <a:cs typeface="Times New Roman" pitchFamily="18" charset="0"/>
              </a:rPr>
              <a:t>E</a:t>
            </a:r>
            <a:r>
              <a:rPr lang="en-US" altLang="zh-CN" sz="2400" b="1" baseline="-25000" dirty="0" err="1" smtClean="0">
                <a:solidFill>
                  <a:srgbClr val="7030A0"/>
                </a:solidFill>
                <a:latin typeface="+mn-ea"/>
                <a:cs typeface="Times New Roman" pitchFamily="18" charset="0"/>
              </a:rPr>
              <a:t>cm</a:t>
            </a:r>
            <a:r>
              <a:rPr lang="en-US" altLang="zh-CN" sz="2400" b="1" dirty="0" smtClean="0">
                <a:solidFill>
                  <a:srgbClr val="7030A0"/>
                </a:solidFill>
                <a:latin typeface="+mn-ea"/>
                <a:cs typeface="Times New Roman" pitchFamily="18" charset="0"/>
              </a:rPr>
              <a:t>=240GeV</a:t>
            </a:r>
            <a:r>
              <a:rPr lang="zh-CN" altLang="en-US" sz="2400" b="1" dirty="0" smtClean="0">
                <a:solidFill>
                  <a:srgbClr val="7030A0"/>
                </a:solidFill>
                <a:latin typeface="+mn-ea"/>
                <a:cs typeface="Times New Roman" pitchFamily="18" charset="0"/>
              </a:rPr>
              <a:t>，周长</a:t>
            </a:r>
            <a:r>
              <a:rPr lang="en-US" altLang="zh-CN" sz="2400" b="1" dirty="0" smtClean="0">
                <a:solidFill>
                  <a:srgbClr val="7030A0"/>
                </a:solidFill>
                <a:latin typeface="+mn-ea"/>
                <a:cs typeface="Times New Roman" pitchFamily="18" charset="0"/>
              </a:rPr>
              <a:t>=100km</a:t>
            </a:r>
            <a:r>
              <a:rPr lang="zh-CN" altLang="en-US" sz="2400" b="1" dirty="0" smtClean="0">
                <a:solidFill>
                  <a:srgbClr val="7030A0"/>
                </a:solidFill>
                <a:latin typeface="+mn-ea"/>
                <a:cs typeface="Times New Roman" pitchFamily="18" charset="0"/>
              </a:rPr>
              <a:t>，</a:t>
            </a:r>
            <a:r>
              <a:rPr lang="en-US" altLang="zh-CN" sz="2400" b="1" dirty="0" smtClean="0">
                <a:solidFill>
                  <a:srgbClr val="7030A0"/>
                </a:solidFill>
                <a:latin typeface="+mn-ea"/>
                <a:cs typeface="Times New Roman" pitchFamily="18" charset="0"/>
              </a:rPr>
              <a:t>30MW</a:t>
            </a:r>
            <a:r>
              <a:rPr lang="zh-CN" altLang="en-US" sz="2400" b="1" dirty="0" smtClean="0">
                <a:solidFill>
                  <a:srgbClr val="7030A0"/>
                </a:solidFill>
                <a:latin typeface="+mn-ea"/>
                <a:cs typeface="Times New Roman" pitchFamily="18" charset="0"/>
              </a:rPr>
              <a:t>，设计亮度目标 </a:t>
            </a:r>
            <a:r>
              <a:rPr lang="en-US" altLang="zh-CN" sz="2400" b="1" dirty="0" smtClean="0">
                <a:solidFill>
                  <a:srgbClr val="7030A0"/>
                </a:solidFill>
                <a:latin typeface="+mn-ea"/>
                <a:cs typeface="Times New Roman" pitchFamily="18" charset="0"/>
              </a:rPr>
              <a:t>~3</a:t>
            </a:r>
            <a:r>
              <a:rPr lang="en-US" altLang="zh-CN" sz="2400" b="1" dirty="0" smtClean="0">
                <a:solidFill>
                  <a:srgbClr val="7030A0"/>
                </a:solidFill>
                <a:latin typeface="+mn-ea"/>
                <a:cs typeface="Times New Roman" pitchFamily="18" charset="0"/>
                <a:sym typeface="Symbol"/>
              </a:rPr>
              <a:t>10</a:t>
            </a:r>
            <a:r>
              <a:rPr lang="en-US" altLang="zh-CN" sz="2400" b="1" baseline="30000" dirty="0" smtClean="0">
                <a:solidFill>
                  <a:srgbClr val="7030A0"/>
                </a:solidFill>
                <a:latin typeface="+mn-ea"/>
                <a:cs typeface="Times New Roman" pitchFamily="18" charset="0"/>
                <a:sym typeface="Symbol"/>
              </a:rPr>
              <a:t>34</a:t>
            </a:r>
            <a:r>
              <a:rPr lang="en-US" altLang="zh-CN" sz="2400" b="1" dirty="0" smtClean="0">
                <a:solidFill>
                  <a:srgbClr val="7030A0"/>
                </a:solidFill>
                <a:latin typeface="+mn-ea"/>
                <a:cs typeface="Times New Roman" pitchFamily="18" charset="0"/>
                <a:sym typeface="Symbol"/>
              </a:rPr>
              <a:t>cm</a:t>
            </a:r>
            <a:r>
              <a:rPr lang="en-US" altLang="zh-CN" sz="2400" b="1" baseline="30000" dirty="0" smtClean="0">
                <a:solidFill>
                  <a:srgbClr val="7030A0"/>
                </a:solidFill>
                <a:latin typeface="+mn-ea"/>
                <a:cs typeface="Times New Roman" pitchFamily="18" charset="0"/>
                <a:sym typeface="Symbol"/>
              </a:rPr>
              <a:t>-2</a:t>
            </a:r>
            <a:r>
              <a:rPr lang="en-US" altLang="zh-CN" sz="2400" b="1" dirty="0" smtClean="0">
                <a:solidFill>
                  <a:srgbClr val="7030A0"/>
                </a:solidFill>
                <a:latin typeface="+mn-ea"/>
                <a:cs typeface="Times New Roman" pitchFamily="18" charset="0"/>
                <a:sym typeface="Symbol"/>
              </a:rPr>
              <a:t>s</a:t>
            </a:r>
            <a:r>
              <a:rPr lang="en-US" altLang="zh-CN" sz="2400" b="1" baseline="30000" dirty="0" smtClean="0">
                <a:solidFill>
                  <a:srgbClr val="7030A0"/>
                </a:solidFill>
                <a:latin typeface="+mn-ea"/>
                <a:cs typeface="Times New Roman" pitchFamily="18" charset="0"/>
                <a:sym typeface="Symbol"/>
              </a:rPr>
              <a:t>-1</a:t>
            </a:r>
            <a:endParaRPr lang="en-US" altLang="zh-CN" sz="2400" b="1" baseline="30000" dirty="0" smtClean="0">
              <a:solidFill>
                <a:srgbClr val="7030A0"/>
              </a:solidFill>
              <a:latin typeface="+mn-ea"/>
              <a:cs typeface="Times New Roman" pitchFamily="18" charset="0"/>
            </a:endParaRPr>
          </a:p>
          <a:p>
            <a:pPr marL="285750" indent="-285750"/>
            <a:r>
              <a:rPr lang="en-US" altLang="zh-CN" sz="2400" b="1" dirty="0" smtClean="0">
                <a:solidFill>
                  <a:srgbClr val="7030A0"/>
                </a:solidFill>
                <a:latin typeface="+mn-ea"/>
                <a:cs typeface="Times New Roman" pitchFamily="18" charset="0"/>
              </a:rPr>
              <a:t>	</a:t>
            </a:r>
            <a:r>
              <a:rPr lang="zh-CN" altLang="en-US" sz="2400" b="1" dirty="0" smtClean="0">
                <a:solidFill>
                  <a:srgbClr val="7030A0"/>
                </a:solidFill>
                <a:latin typeface="+mn-ea"/>
                <a:cs typeface="Times New Roman" pitchFamily="18" charset="0"/>
              </a:rPr>
              <a:t>双环，</a:t>
            </a:r>
            <a:r>
              <a:rPr lang="en-US" altLang="zh-CN" sz="2400" b="1" dirty="0" smtClean="0">
                <a:solidFill>
                  <a:srgbClr val="7030A0"/>
                </a:solidFill>
                <a:latin typeface="+mn-ea"/>
                <a:cs typeface="Times New Roman" pitchFamily="18" charset="0"/>
              </a:rPr>
              <a:t>2</a:t>
            </a:r>
            <a:r>
              <a:rPr lang="zh-CN" altLang="en-US" sz="2400" b="1" dirty="0" smtClean="0">
                <a:solidFill>
                  <a:srgbClr val="7030A0"/>
                </a:solidFill>
                <a:latin typeface="+mn-ea"/>
                <a:cs typeface="Times New Roman" pitchFamily="18" charset="0"/>
              </a:rPr>
              <a:t>个独立的探测器</a:t>
            </a:r>
            <a:endParaRPr lang="en-US" altLang="zh-CN" sz="2400" b="1" dirty="0" smtClean="0">
              <a:solidFill>
                <a:srgbClr val="7030A0"/>
              </a:solidFill>
              <a:latin typeface="+mn-ea"/>
              <a:cs typeface="Times New Roman" pitchFamily="18" charset="0"/>
            </a:endParaRPr>
          </a:p>
          <a:p>
            <a:pPr marL="285750" indent="-285750">
              <a:lnSpc>
                <a:spcPct val="150000"/>
              </a:lnSpc>
              <a:spcBef>
                <a:spcPts val="1200"/>
              </a:spcBef>
              <a:buFont typeface="Wingdings" pitchFamily="2" charset="2"/>
              <a:buChar char="Ø"/>
            </a:pPr>
            <a:r>
              <a:rPr lang="zh-CN" altLang="en-US" sz="2400" b="1" dirty="0" smtClean="0">
                <a:solidFill>
                  <a:srgbClr val="0070C0"/>
                </a:solidFill>
              </a:rPr>
              <a:t> </a:t>
            </a:r>
            <a:r>
              <a:rPr lang="en-US" altLang="zh-CN" sz="2400" b="1" dirty="0" smtClean="0">
                <a:solidFill>
                  <a:srgbClr val="0070C0"/>
                </a:solidFill>
              </a:rPr>
              <a:t>CEPC</a:t>
            </a:r>
            <a:r>
              <a:rPr lang="zh-CN" altLang="en-US" sz="2400" b="1" dirty="0" smtClean="0">
                <a:solidFill>
                  <a:srgbClr val="0070C0"/>
                </a:solidFill>
              </a:rPr>
              <a:t>相比国际直线对撞机</a:t>
            </a:r>
            <a:r>
              <a:rPr lang="en-US" altLang="zh-CN" sz="2400" b="1" dirty="0" smtClean="0">
                <a:solidFill>
                  <a:srgbClr val="0070C0"/>
                </a:solidFill>
              </a:rPr>
              <a:t>ILC</a:t>
            </a:r>
            <a:r>
              <a:rPr lang="zh-CN" altLang="en-US" sz="2400" b="1" dirty="0" smtClean="0">
                <a:solidFill>
                  <a:srgbClr val="0070C0"/>
                </a:solidFill>
              </a:rPr>
              <a:t>的优势</a:t>
            </a:r>
            <a:endParaRPr lang="en-US" altLang="zh-CN" sz="2400" b="1" dirty="0" smtClean="0">
              <a:solidFill>
                <a:srgbClr val="2E9238"/>
              </a:solidFill>
            </a:endParaRPr>
          </a:p>
          <a:p>
            <a:pPr marL="457200" indent="-457200">
              <a:spcBef>
                <a:spcPts val="600"/>
              </a:spcBef>
            </a:pPr>
            <a:r>
              <a:rPr lang="en-US" altLang="zh-CN" sz="2400" b="1" dirty="0" smtClean="0">
                <a:solidFill>
                  <a:srgbClr val="7030A0"/>
                </a:solidFill>
                <a:cs typeface="Times New Roman" pitchFamily="18" charset="0"/>
              </a:rPr>
              <a:t>    </a:t>
            </a:r>
            <a:r>
              <a:rPr lang="en-US" altLang="zh-CN" sz="2400" b="1" dirty="0" smtClean="0">
                <a:solidFill>
                  <a:srgbClr val="002060"/>
                </a:solidFill>
                <a:latin typeface="+mn-ea"/>
                <a:cs typeface="Times New Roman" pitchFamily="18" charset="0"/>
              </a:rPr>
              <a:t>ILC</a:t>
            </a:r>
            <a:r>
              <a:rPr lang="zh-CN" altLang="en-US" sz="2400" b="1" dirty="0" smtClean="0">
                <a:latin typeface="+mn-ea"/>
                <a:cs typeface="Times New Roman" pitchFamily="18" charset="0"/>
              </a:rPr>
              <a:t>：</a:t>
            </a:r>
            <a:r>
              <a:rPr lang="zh-CN" altLang="en-US" sz="2400" b="1" dirty="0" smtClean="0">
                <a:solidFill>
                  <a:srgbClr val="7030A0"/>
                </a:solidFill>
                <a:latin typeface="+mn-ea"/>
                <a:cs typeface="Times New Roman" pitchFamily="18" charset="0"/>
              </a:rPr>
              <a:t> </a:t>
            </a:r>
            <a:endParaRPr lang="en-US" altLang="zh-CN" sz="2400" b="1" dirty="0" smtClean="0">
              <a:solidFill>
                <a:srgbClr val="7030A0"/>
              </a:solidFill>
              <a:latin typeface="+mn-ea"/>
              <a:cs typeface="Times New Roman" pitchFamily="18" charset="0"/>
            </a:endParaRPr>
          </a:p>
          <a:p>
            <a:pPr marL="457200" indent="-457200">
              <a:spcBef>
                <a:spcPts val="600"/>
              </a:spcBef>
            </a:pPr>
            <a:r>
              <a:rPr lang="en-US" altLang="zh-CN" sz="2400" b="1" dirty="0" smtClean="0">
                <a:solidFill>
                  <a:srgbClr val="7030A0"/>
                </a:solidFill>
                <a:latin typeface="+mn-ea"/>
                <a:cs typeface="Times New Roman" pitchFamily="18" charset="0"/>
              </a:rPr>
              <a:t>   </a:t>
            </a:r>
            <a:r>
              <a:rPr lang="zh-CN" altLang="en-US" sz="2000" b="1" dirty="0" smtClean="0">
                <a:solidFill>
                  <a:srgbClr val="0000FF"/>
                </a:solidFill>
                <a:latin typeface="+mn-ea"/>
                <a:cs typeface="Times New Roman" pitchFamily="18" charset="0"/>
              </a:rPr>
              <a:t>同等造价，亮度是我们的</a:t>
            </a:r>
            <a:r>
              <a:rPr lang="en-US" altLang="zh-CN" sz="2000" b="1" dirty="0" smtClean="0">
                <a:solidFill>
                  <a:srgbClr val="0000FF"/>
                </a:solidFill>
                <a:latin typeface="+mn-ea"/>
                <a:cs typeface="Times New Roman" pitchFamily="18" charset="0"/>
              </a:rPr>
              <a:t>1/6</a:t>
            </a:r>
          </a:p>
          <a:p>
            <a:pPr marL="457200" indent="-457200">
              <a:spcBef>
                <a:spcPts val="600"/>
              </a:spcBef>
            </a:pPr>
            <a:r>
              <a:rPr lang="en-US" altLang="zh-CN" sz="2000" b="1" dirty="0" smtClean="0">
                <a:solidFill>
                  <a:srgbClr val="0000FF"/>
                </a:solidFill>
                <a:latin typeface="+mn-ea"/>
                <a:cs typeface="Times New Roman" pitchFamily="18" charset="0"/>
              </a:rPr>
              <a:t>	</a:t>
            </a:r>
            <a:r>
              <a:rPr lang="zh-CN" altLang="en-US" sz="2000" b="1" dirty="0" smtClean="0">
                <a:solidFill>
                  <a:srgbClr val="0000FF"/>
                </a:solidFill>
                <a:latin typeface="+mn-ea"/>
                <a:cs typeface="Times New Roman" pitchFamily="18" charset="0"/>
              </a:rPr>
              <a:t>还没有</a:t>
            </a:r>
            <a:r>
              <a:rPr lang="en-US" altLang="zh-CN" sz="2000" b="1" dirty="0" smtClean="0">
                <a:solidFill>
                  <a:srgbClr val="0000FF"/>
                </a:solidFill>
                <a:latin typeface="+mn-ea"/>
                <a:cs typeface="Times New Roman" pitchFamily="18" charset="0"/>
              </a:rPr>
              <a:t>Z</a:t>
            </a:r>
            <a:r>
              <a:rPr lang="zh-CN" altLang="en-US" sz="2000" b="1" dirty="0" smtClean="0">
                <a:solidFill>
                  <a:srgbClr val="0000FF"/>
                </a:solidFill>
                <a:latin typeface="+mn-ea"/>
                <a:cs typeface="Times New Roman" pitchFamily="18" charset="0"/>
              </a:rPr>
              <a:t>， 没有</a:t>
            </a:r>
            <a:r>
              <a:rPr lang="en-US" altLang="zh-CN" sz="2000" b="1" dirty="0" smtClean="0">
                <a:solidFill>
                  <a:srgbClr val="0000FF"/>
                </a:solidFill>
                <a:latin typeface="+mn-ea"/>
                <a:cs typeface="Times New Roman" pitchFamily="18" charset="0"/>
              </a:rPr>
              <a:t>pp upgrade</a:t>
            </a:r>
          </a:p>
          <a:p>
            <a:pPr marL="457200" indent="-457200">
              <a:spcBef>
                <a:spcPts val="600"/>
              </a:spcBef>
            </a:pPr>
            <a:r>
              <a:rPr lang="en-US" altLang="zh-CN" sz="2000" b="1" dirty="0" smtClean="0">
                <a:solidFill>
                  <a:srgbClr val="0000FF"/>
                </a:solidFill>
                <a:latin typeface="+mn-ea"/>
                <a:cs typeface="Times New Roman" pitchFamily="18" charset="0"/>
              </a:rPr>
              <a:t>	</a:t>
            </a:r>
            <a:r>
              <a:rPr lang="zh-CN" altLang="en-US" sz="2000" b="1" dirty="0" smtClean="0">
                <a:solidFill>
                  <a:srgbClr val="0000FF"/>
                </a:solidFill>
                <a:latin typeface="+mn-ea"/>
                <a:cs typeface="Times New Roman" pitchFamily="18" charset="0"/>
              </a:rPr>
              <a:t>亮度还依赖于尚未实现的</a:t>
            </a:r>
            <a:r>
              <a:rPr lang="en-US" altLang="zh-CN" sz="2000" b="1" dirty="0" err="1" smtClean="0">
                <a:solidFill>
                  <a:srgbClr val="0000FF"/>
                </a:solidFill>
                <a:latin typeface="+mn-ea"/>
                <a:cs typeface="Times New Roman" pitchFamily="18" charset="0"/>
              </a:rPr>
              <a:t>nano</a:t>
            </a:r>
            <a:r>
              <a:rPr lang="en-US" altLang="zh-CN" sz="2000" b="1" dirty="0" smtClean="0">
                <a:solidFill>
                  <a:srgbClr val="0000FF"/>
                </a:solidFill>
                <a:latin typeface="+mn-ea"/>
                <a:cs typeface="Times New Roman" pitchFamily="18" charset="0"/>
              </a:rPr>
              <a:t> beam</a:t>
            </a:r>
            <a:r>
              <a:rPr lang="zh-CN" altLang="en-US" sz="2000" b="1" dirty="0" smtClean="0">
                <a:solidFill>
                  <a:srgbClr val="0000FF"/>
                </a:solidFill>
                <a:latin typeface="+mn-ea"/>
                <a:cs typeface="Times New Roman" pitchFamily="18" charset="0"/>
              </a:rPr>
              <a:t>技术</a:t>
            </a:r>
            <a:endParaRPr lang="en-US" altLang="zh-CN" sz="2400" b="1" dirty="0" smtClean="0">
              <a:solidFill>
                <a:srgbClr val="7030A0"/>
              </a:solidFill>
            </a:endParaRPr>
          </a:p>
          <a:p>
            <a:pPr marL="457200" indent="-457200">
              <a:spcBef>
                <a:spcPts val="2400"/>
              </a:spcBef>
            </a:pPr>
            <a:r>
              <a:rPr lang="en-US" altLang="zh-CN" sz="2400" b="1" dirty="0">
                <a:solidFill>
                  <a:srgbClr val="7030A0"/>
                </a:solidFill>
                <a:latin typeface="+mn-ea"/>
                <a:cs typeface="Times New Roman" pitchFamily="18" charset="0"/>
              </a:rPr>
              <a:t> </a:t>
            </a:r>
            <a:r>
              <a:rPr lang="en-US" altLang="zh-CN" sz="2400" b="1" dirty="0" smtClean="0">
                <a:solidFill>
                  <a:srgbClr val="7030A0"/>
                </a:solidFill>
                <a:latin typeface="+mn-ea"/>
                <a:cs typeface="Times New Roman" pitchFamily="18" charset="0"/>
              </a:rPr>
              <a:t> </a:t>
            </a:r>
            <a:r>
              <a:rPr lang="en-US" altLang="zh-CN" sz="2400" b="1" dirty="0" smtClean="0">
                <a:solidFill>
                  <a:srgbClr val="002060"/>
                </a:solidFill>
                <a:latin typeface="+mn-ea"/>
                <a:cs typeface="Times New Roman" pitchFamily="18" charset="0"/>
              </a:rPr>
              <a:t>CERN FCC</a:t>
            </a:r>
            <a:r>
              <a:rPr lang="zh-CN" altLang="en-US" sz="2400" b="1" dirty="0" smtClean="0">
                <a:solidFill>
                  <a:srgbClr val="002060"/>
                </a:solidFill>
                <a:latin typeface="+mn-ea"/>
                <a:cs typeface="Times New Roman" pitchFamily="18" charset="0"/>
              </a:rPr>
              <a:t>（</a:t>
            </a:r>
            <a:r>
              <a:rPr lang="en-US" altLang="zh-CN" sz="2400" b="1" dirty="0" err="1" smtClean="0">
                <a:solidFill>
                  <a:srgbClr val="002060"/>
                </a:solidFill>
                <a:latin typeface="+mn-ea"/>
                <a:cs typeface="Times New Roman" pitchFamily="18" charset="0"/>
              </a:rPr>
              <a:t>ee</a:t>
            </a:r>
            <a:r>
              <a:rPr lang="zh-CN" altLang="en-US" sz="2400" b="1" dirty="0" smtClean="0">
                <a:solidFill>
                  <a:srgbClr val="002060"/>
                </a:solidFill>
                <a:latin typeface="+mn-ea"/>
                <a:cs typeface="Times New Roman" pitchFamily="18" charset="0"/>
              </a:rPr>
              <a:t>）类似</a:t>
            </a:r>
            <a:r>
              <a:rPr lang="en-US" altLang="zh-CN" sz="2400" b="1" dirty="0" smtClean="0">
                <a:solidFill>
                  <a:srgbClr val="002060"/>
                </a:solidFill>
                <a:latin typeface="+mn-ea"/>
                <a:cs typeface="Times New Roman" pitchFamily="18" charset="0"/>
              </a:rPr>
              <a:t>CEPC</a:t>
            </a:r>
            <a:r>
              <a:rPr lang="zh-CN" altLang="en-US" sz="2400" b="1" dirty="0" smtClean="0">
                <a:solidFill>
                  <a:srgbClr val="002060"/>
                </a:solidFill>
                <a:latin typeface="+mn-ea"/>
                <a:cs typeface="Times New Roman" pitchFamily="18" charset="0"/>
              </a:rPr>
              <a:t>，</a:t>
            </a:r>
            <a:r>
              <a:rPr lang="zh-CN" altLang="en-US" sz="2400" b="1" dirty="0" smtClean="0">
                <a:solidFill>
                  <a:srgbClr val="7030A0"/>
                </a:solidFill>
                <a:latin typeface="+mn-ea"/>
                <a:cs typeface="Times New Roman" pitchFamily="18" charset="0"/>
              </a:rPr>
              <a:t>优先性远低于</a:t>
            </a:r>
            <a:r>
              <a:rPr lang="en-US" altLang="zh-CN" sz="2400" b="1" dirty="0" smtClean="0">
                <a:solidFill>
                  <a:srgbClr val="7030A0"/>
                </a:solidFill>
                <a:latin typeface="+mn-ea"/>
                <a:cs typeface="Times New Roman" pitchFamily="18" charset="0"/>
              </a:rPr>
              <a:t>FCC</a:t>
            </a:r>
            <a:r>
              <a:rPr lang="zh-CN" altLang="en-US" sz="2400" b="1" dirty="0" smtClean="0">
                <a:solidFill>
                  <a:srgbClr val="7030A0"/>
                </a:solidFill>
                <a:latin typeface="+mn-ea"/>
                <a:cs typeface="Times New Roman" pitchFamily="18" charset="0"/>
              </a:rPr>
              <a:t>（</a:t>
            </a:r>
            <a:r>
              <a:rPr lang="en-US" altLang="zh-CN" sz="2400" b="1" dirty="0" smtClean="0">
                <a:solidFill>
                  <a:srgbClr val="7030A0"/>
                </a:solidFill>
                <a:latin typeface="+mn-ea"/>
                <a:cs typeface="Times New Roman" pitchFamily="18" charset="0"/>
              </a:rPr>
              <a:t>pp),&gt;2037</a:t>
            </a:r>
            <a:r>
              <a:rPr lang="zh-CN" altLang="en-US" sz="2400" b="1" dirty="0" smtClean="0">
                <a:solidFill>
                  <a:srgbClr val="7030A0"/>
                </a:solidFill>
                <a:latin typeface="+mn-ea"/>
                <a:cs typeface="Times New Roman" pitchFamily="18" charset="0"/>
              </a:rPr>
              <a:t>年</a:t>
            </a:r>
            <a:endParaRPr lang="en-US" altLang="zh-CN" sz="2400" b="1" dirty="0" smtClean="0">
              <a:solidFill>
                <a:srgbClr val="7030A0"/>
              </a:solidFill>
              <a:latin typeface="+mn-ea"/>
              <a:cs typeface="Times New Roman" pitchFamily="18" charset="0"/>
            </a:endParaRPr>
          </a:p>
          <a:p>
            <a:pPr marL="457200" indent="-457200"/>
            <a:r>
              <a:rPr lang="en-US" altLang="zh-CN" sz="2400" b="1" dirty="0">
                <a:solidFill>
                  <a:srgbClr val="7030A0"/>
                </a:solidFill>
                <a:latin typeface="+mn-ea"/>
                <a:cs typeface="Times New Roman" pitchFamily="18" charset="0"/>
              </a:rPr>
              <a:t> </a:t>
            </a:r>
            <a:r>
              <a:rPr lang="en-US" altLang="zh-CN" sz="2400" b="1" dirty="0" smtClean="0">
                <a:solidFill>
                  <a:srgbClr val="7030A0"/>
                </a:solidFill>
                <a:latin typeface="+mn-ea"/>
                <a:cs typeface="Times New Roman" pitchFamily="18" charset="0"/>
              </a:rPr>
              <a:t> </a:t>
            </a:r>
            <a:r>
              <a:rPr lang="en-US" altLang="zh-CN" sz="2400" b="1" dirty="0" smtClean="0">
                <a:solidFill>
                  <a:srgbClr val="002060"/>
                </a:solidFill>
                <a:latin typeface="+mn-ea"/>
                <a:cs typeface="Times New Roman" pitchFamily="18" charset="0"/>
              </a:rPr>
              <a:t>CERN CLIC </a:t>
            </a:r>
            <a:r>
              <a:rPr lang="zh-CN" altLang="en-US" sz="2400" b="1" dirty="0" smtClean="0">
                <a:solidFill>
                  <a:srgbClr val="002060"/>
                </a:solidFill>
                <a:latin typeface="+mn-ea"/>
                <a:cs typeface="Times New Roman" pitchFamily="18" charset="0"/>
              </a:rPr>
              <a:t>在</a:t>
            </a:r>
            <a:r>
              <a:rPr lang="en-US" altLang="zh-CN" sz="2400" b="1" dirty="0" smtClean="0">
                <a:solidFill>
                  <a:srgbClr val="002060"/>
                </a:solidFill>
                <a:latin typeface="+mn-ea"/>
                <a:cs typeface="Times New Roman" pitchFamily="18" charset="0"/>
              </a:rPr>
              <a:t>HL-LHC</a:t>
            </a:r>
            <a:r>
              <a:rPr lang="zh-CN" altLang="en-US" sz="2400" b="1" dirty="0" smtClean="0">
                <a:solidFill>
                  <a:srgbClr val="002060"/>
                </a:solidFill>
                <a:latin typeface="+mn-ea"/>
                <a:cs typeface="Times New Roman" pitchFamily="18" charset="0"/>
              </a:rPr>
              <a:t>， </a:t>
            </a:r>
            <a:r>
              <a:rPr lang="en-US" altLang="zh-CN" sz="2400" b="1" dirty="0" smtClean="0">
                <a:solidFill>
                  <a:srgbClr val="002060"/>
                </a:solidFill>
                <a:latin typeface="+mn-ea"/>
                <a:cs typeface="Times New Roman" pitchFamily="18" charset="0"/>
              </a:rPr>
              <a:t>HE-LHC</a:t>
            </a:r>
            <a:r>
              <a:rPr lang="zh-CN" altLang="en-US" sz="2400" b="1" dirty="0" smtClean="0">
                <a:solidFill>
                  <a:srgbClr val="002060"/>
                </a:solidFill>
                <a:latin typeface="+mn-ea"/>
                <a:cs typeface="Times New Roman" pitchFamily="18" charset="0"/>
              </a:rPr>
              <a:t>同时进行时不大可能</a:t>
            </a:r>
            <a:endParaRPr lang="en-US" altLang="zh-CN" sz="2400" b="1" dirty="0" smtClean="0">
              <a:solidFill>
                <a:srgbClr val="002060"/>
              </a:solidFill>
              <a:latin typeface="+mn-ea"/>
              <a:cs typeface="Times New Roman" pitchFamily="18" charset="0"/>
            </a:endParaRPr>
          </a:p>
          <a:p>
            <a:pPr marL="457200" indent="-457200">
              <a:spcBef>
                <a:spcPts val="600"/>
              </a:spcBef>
            </a:pPr>
            <a:r>
              <a:rPr lang="en-US" altLang="zh-CN" sz="2400" b="1" dirty="0" smtClean="0">
                <a:solidFill>
                  <a:srgbClr val="002060"/>
                </a:solidFill>
                <a:latin typeface="+mn-ea"/>
                <a:cs typeface="Times New Roman" pitchFamily="18" charset="0"/>
              </a:rPr>
              <a:t>  </a:t>
            </a:r>
            <a:r>
              <a:rPr lang="en-US" altLang="zh-CN" sz="2400" b="1" dirty="0" smtClean="0">
                <a:solidFill>
                  <a:srgbClr val="7030A0"/>
                </a:solidFill>
              </a:rPr>
              <a:t>CEPC</a:t>
            </a:r>
            <a:r>
              <a:rPr lang="zh-CN" altLang="zh-CN" sz="2400" b="1" dirty="0" smtClean="0">
                <a:solidFill>
                  <a:srgbClr val="7030A0"/>
                </a:solidFill>
              </a:rPr>
              <a:t>技术成熟，还有</a:t>
            </a:r>
            <a:r>
              <a:rPr lang="en-US" altLang="zh-CN" sz="2400" b="1" dirty="0" smtClean="0">
                <a:solidFill>
                  <a:srgbClr val="7030A0"/>
                </a:solidFill>
              </a:rPr>
              <a:t>Z</a:t>
            </a:r>
            <a:r>
              <a:rPr lang="zh-CN" altLang="en-US" sz="2400" b="1" dirty="0" smtClean="0">
                <a:solidFill>
                  <a:srgbClr val="7030A0"/>
                </a:solidFill>
              </a:rPr>
              <a:t>能区</a:t>
            </a:r>
            <a:r>
              <a:rPr lang="zh-CN" altLang="zh-CN" sz="2400" b="1" dirty="0" smtClean="0">
                <a:solidFill>
                  <a:srgbClr val="7030A0"/>
                </a:solidFill>
              </a:rPr>
              <a:t>，高能同步辐射</a:t>
            </a:r>
            <a:r>
              <a:rPr lang="zh-CN" altLang="en-US" sz="2400" b="1" dirty="0" smtClean="0">
                <a:solidFill>
                  <a:srgbClr val="7030A0"/>
                </a:solidFill>
              </a:rPr>
              <a:t>，高能</a:t>
            </a:r>
            <a:r>
              <a:rPr lang="en-US" altLang="zh-CN" sz="2400" b="1" dirty="0" smtClean="0">
                <a:solidFill>
                  <a:srgbClr val="7030A0"/>
                </a:solidFill>
              </a:rPr>
              <a:t>pp </a:t>
            </a:r>
            <a:r>
              <a:rPr lang="zh-CN" altLang="en-US" sz="2400" b="1" dirty="0" smtClean="0">
                <a:solidFill>
                  <a:srgbClr val="7030A0"/>
                </a:solidFill>
              </a:rPr>
              <a:t>升级</a:t>
            </a:r>
            <a:r>
              <a:rPr lang="zh-CN" altLang="zh-CN" sz="2400" b="1" dirty="0" smtClean="0">
                <a:solidFill>
                  <a:srgbClr val="7030A0"/>
                </a:solidFill>
              </a:rPr>
              <a:t>，</a:t>
            </a:r>
            <a:endParaRPr lang="en-US" altLang="zh-CN" sz="2400" b="1" dirty="0" smtClean="0">
              <a:solidFill>
                <a:srgbClr val="7030A0"/>
              </a:solidFill>
            </a:endParaRPr>
          </a:p>
          <a:p>
            <a:pPr marL="457200" indent="-457200">
              <a:spcBef>
                <a:spcPts val="600"/>
              </a:spcBef>
            </a:pPr>
            <a:r>
              <a:rPr lang="en-US" altLang="zh-CN" sz="2400" b="1" dirty="0" smtClean="0">
                <a:solidFill>
                  <a:srgbClr val="7030A0"/>
                </a:solidFill>
              </a:rPr>
              <a:t>               </a:t>
            </a:r>
            <a:r>
              <a:rPr lang="zh-CN" altLang="en-US" sz="2400" b="1" dirty="0" smtClean="0">
                <a:solidFill>
                  <a:srgbClr val="7030A0"/>
                </a:solidFill>
              </a:rPr>
              <a:t>“</a:t>
            </a:r>
            <a:r>
              <a:rPr lang="zh-CN" altLang="en-US" sz="2400" b="1" dirty="0" smtClean="0">
                <a:solidFill>
                  <a:srgbClr val="FF0000"/>
                </a:solidFill>
              </a:rPr>
              <a:t>时间</a:t>
            </a:r>
            <a:r>
              <a:rPr lang="en-US" altLang="zh-CN" sz="2400" b="1" dirty="0" smtClean="0">
                <a:solidFill>
                  <a:srgbClr val="FF0000"/>
                </a:solidFill>
              </a:rPr>
              <a:t>-</a:t>
            </a:r>
            <a:r>
              <a:rPr lang="zh-CN" altLang="en-US" sz="2400" b="1" dirty="0" smtClean="0">
                <a:solidFill>
                  <a:srgbClr val="FF0000"/>
                </a:solidFill>
              </a:rPr>
              <a:t>亮度</a:t>
            </a:r>
            <a:r>
              <a:rPr lang="en-US" altLang="zh-CN" sz="2400" b="1" dirty="0" smtClean="0">
                <a:solidFill>
                  <a:srgbClr val="FF0000"/>
                </a:solidFill>
              </a:rPr>
              <a:t>-</a:t>
            </a:r>
            <a:r>
              <a:rPr lang="zh-CN" altLang="en-US" sz="2400" b="1" dirty="0" smtClean="0">
                <a:solidFill>
                  <a:srgbClr val="FF0000"/>
                </a:solidFill>
              </a:rPr>
              <a:t>升级优势</a:t>
            </a:r>
            <a:r>
              <a:rPr lang="zh-CN" altLang="en-US" sz="2400" b="1" dirty="0" smtClean="0">
                <a:solidFill>
                  <a:srgbClr val="7030A0"/>
                </a:solidFill>
              </a:rPr>
              <a:t>”</a:t>
            </a:r>
            <a:r>
              <a:rPr lang="zh-CN" altLang="en-US" sz="2400" b="1" dirty="0" smtClean="0">
                <a:solidFill>
                  <a:srgbClr val="FF0000"/>
                </a:solidFill>
              </a:rPr>
              <a:t>  </a:t>
            </a:r>
            <a:r>
              <a:rPr lang="en-US" altLang="zh-CN" sz="2400" b="1" dirty="0" smtClean="0">
                <a:solidFill>
                  <a:srgbClr val="7030A0"/>
                </a:solidFill>
              </a:rPr>
              <a:t> …</a:t>
            </a:r>
            <a:endParaRPr lang="zh-CN" altLang="zh-CN" sz="2400" b="1" dirty="0" smtClean="0">
              <a:solidFill>
                <a:srgbClr val="002060"/>
              </a:solidFill>
            </a:endParaRPr>
          </a:p>
        </p:txBody>
      </p:sp>
      <p:pic>
        <p:nvPicPr>
          <p:cNvPr id="1026" name="Picture 2" descr="C:\Users\louxc\Desktop\CAS\presentations\IHEP-ZLYTH\2018\CEPC\LumiILC-CEPC-2IP.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1981200"/>
            <a:ext cx="3581400" cy="2971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867400" y="2286000"/>
            <a:ext cx="292068" cy="369332"/>
          </a:xfrm>
          <a:prstGeom prst="rect">
            <a:avLst/>
          </a:prstGeom>
          <a:noFill/>
        </p:spPr>
        <p:txBody>
          <a:bodyPr wrap="none" rtlCol="0">
            <a:spAutoFit/>
          </a:bodyPr>
          <a:lstStyle/>
          <a:p>
            <a:r>
              <a:rPr lang="en-US" altLang="zh-CN" dirty="0" smtClean="0">
                <a:solidFill>
                  <a:srgbClr val="0000FF"/>
                </a:solidFill>
              </a:rPr>
              <a:t>Z</a:t>
            </a:r>
            <a:endParaRPr lang="zh-CN" altLang="en-US" dirty="0">
              <a:solidFill>
                <a:srgbClr val="0000FF"/>
              </a:solidFill>
            </a:endParaRPr>
          </a:p>
        </p:txBody>
      </p:sp>
      <p:sp>
        <p:nvSpPr>
          <p:cNvPr id="9" name="TextBox 8"/>
          <p:cNvSpPr txBox="1"/>
          <p:nvPr/>
        </p:nvSpPr>
        <p:spPr>
          <a:xfrm>
            <a:off x="6172200" y="2286000"/>
            <a:ext cx="389850" cy="369332"/>
          </a:xfrm>
          <a:prstGeom prst="rect">
            <a:avLst/>
          </a:prstGeom>
          <a:noFill/>
        </p:spPr>
        <p:txBody>
          <a:bodyPr wrap="none" rtlCol="0">
            <a:spAutoFit/>
          </a:bodyPr>
          <a:lstStyle/>
          <a:p>
            <a:r>
              <a:rPr lang="en-US" altLang="zh-CN" dirty="0" smtClean="0">
                <a:solidFill>
                  <a:srgbClr val="0000FF"/>
                </a:solidFill>
              </a:rPr>
              <a:t>W</a:t>
            </a:r>
            <a:endParaRPr lang="zh-CN" altLang="en-US" dirty="0">
              <a:solidFill>
                <a:srgbClr val="0000FF"/>
              </a:solidFill>
            </a:endParaRPr>
          </a:p>
        </p:txBody>
      </p:sp>
      <p:sp>
        <p:nvSpPr>
          <p:cNvPr id="10" name="TextBox 9"/>
          <p:cNvSpPr txBox="1"/>
          <p:nvPr/>
        </p:nvSpPr>
        <p:spPr>
          <a:xfrm>
            <a:off x="6400800" y="2743200"/>
            <a:ext cx="328936" cy="369332"/>
          </a:xfrm>
          <a:prstGeom prst="rect">
            <a:avLst/>
          </a:prstGeom>
          <a:noFill/>
        </p:spPr>
        <p:txBody>
          <a:bodyPr wrap="none" rtlCol="0">
            <a:spAutoFit/>
          </a:bodyPr>
          <a:lstStyle/>
          <a:p>
            <a:r>
              <a:rPr lang="en-US" altLang="zh-CN" dirty="0">
                <a:solidFill>
                  <a:srgbClr val="0000FF"/>
                </a:solidFill>
              </a:rPr>
              <a:t>H</a:t>
            </a:r>
            <a:endParaRPr lang="zh-CN" altLang="en-US" dirty="0">
              <a:solidFill>
                <a:srgbClr val="0000FF"/>
              </a:solidFill>
            </a:endParaRPr>
          </a:p>
        </p:txBody>
      </p:sp>
      <p:sp>
        <p:nvSpPr>
          <p:cNvPr id="11" name="灯片编号占位符 10"/>
          <p:cNvSpPr>
            <a:spLocks noGrp="1"/>
          </p:cNvSpPr>
          <p:nvPr>
            <p:ph type="sldNum" sz="quarter" idx="12"/>
          </p:nvPr>
        </p:nvSpPr>
        <p:spPr/>
        <p:txBody>
          <a:bodyPr/>
          <a:lstStyle/>
          <a:p>
            <a:fld id="{0A5276BE-B8C4-4399-BEE9-C19C59FEDAF5}" type="slidenum">
              <a:rPr lang="en-US" smtClean="0"/>
              <a:pPr/>
              <a:t>43</a:t>
            </a:fld>
            <a:endParaRPr lang="en-US" dirty="0"/>
          </a:p>
        </p:txBody>
      </p:sp>
    </p:spTree>
    <p:extLst>
      <p:ext uri="{BB962C8B-B14F-4D97-AF65-F5344CB8AC3E}">
        <p14:creationId xmlns:p14="http://schemas.microsoft.com/office/powerpoint/2010/main" xmlns="" val="1987569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smtClean="0"/>
              <a:t>2018.7.12</a:t>
            </a:r>
            <a:endParaRPr lang="en-US" dirty="0"/>
          </a:p>
        </p:txBody>
      </p:sp>
      <p:pic>
        <p:nvPicPr>
          <p:cNvPr id="145410" name="Picture 2"/>
          <p:cNvPicPr>
            <a:picLocks noChangeAspect="1" noChangeArrowheads="1"/>
          </p:cNvPicPr>
          <p:nvPr/>
        </p:nvPicPr>
        <p:blipFill>
          <a:blip r:embed="rId2" cstate="print"/>
          <a:srcRect/>
          <a:stretch>
            <a:fillRect/>
          </a:stretch>
        </p:blipFill>
        <p:spPr bwMode="auto">
          <a:xfrm>
            <a:off x="685800" y="228600"/>
            <a:ext cx="7884478" cy="4267200"/>
          </a:xfrm>
          <a:prstGeom prst="rect">
            <a:avLst/>
          </a:prstGeom>
          <a:noFill/>
          <a:ln w="9525">
            <a:noFill/>
            <a:miter lim="800000"/>
            <a:headEnd/>
            <a:tailEnd/>
          </a:ln>
        </p:spPr>
      </p:pic>
      <p:sp>
        <p:nvSpPr>
          <p:cNvPr id="6" name="TextBox 5"/>
          <p:cNvSpPr txBox="1"/>
          <p:nvPr/>
        </p:nvSpPr>
        <p:spPr>
          <a:xfrm>
            <a:off x="838200" y="4724400"/>
            <a:ext cx="3952749" cy="1200329"/>
          </a:xfrm>
          <a:prstGeom prst="rect">
            <a:avLst/>
          </a:prstGeom>
          <a:noFill/>
        </p:spPr>
        <p:txBody>
          <a:bodyPr wrap="none" rtlCol="0">
            <a:spAutoFit/>
          </a:bodyPr>
          <a:lstStyle/>
          <a:p>
            <a:pPr>
              <a:buFont typeface="Arial" pitchFamily="34" charset="0"/>
              <a:buChar char="•"/>
            </a:pPr>
            <a:r>
              <a:rPr lang="en-US" altLang="zh-CN" b="1" dirty="0" smtClean="0">
                <a:solidFill>
                  <a:srgbClr val="0070C0"/>
                </a:solidFill>
              </a:rPr>
              <a:t>500M RMB funded by city of Beijing</a:t>
            </a:r>
          </a:p>
          <a:p>
            <a:pPr>
              <a:buFont typeface="Arial" pitchFamily="34" charset="0"/>
              <a:buChar char="•"/>
            </a:pPr>
            <a:r>
              <a:rPr lang="en-US" altLang="zh-CN" b="1" dirty="0" smtClean="0">
                <a:solidFill>
                  <a:srgbClr val="0070C0"/>
                </a:solidFill>
              </a:rPr>
              <a:t>Construction: May 2017 – June 2020</a:t>
            </a:r>
          </a:p>
          <a:p>
            <a:pPr>
              <a:buFont typeface="Arial" pitchFamily="34" charset="0"/>
              <a:buChar char="•"/>
            </a:pPr>
            <a:r>
              <a:rPr lang="en-US" altLang="zh-CN" b="1" dirty="0" smtClean="0">
                <a:solidFill>
                  <a:srgbClr val="0070C0"/>
                </a:solidFill>
              </a:rPr>
              <a:t>Include RF system &amp; cryogenic systems</a:t>
            </a:r>
          </a:p>
          <a:p>
            <a:r>
              <a:rPr lang="en-US" altLang="zh-CN" b="1" dirty="0" smtClean="0">
                <a:solidFill>
                  <a:srgbClr val="0070C0"/>
                </a:solidFill>
              </a:rPr>
              <a:t>  magnet technology, beam test, etc.</a:t>
            </a:r>
            <a:endParaRPr lang="zh-CN" altLang="en-US" b="1" dirty="0">
              <a:solidFill>
                <a:srgbClr val="0070C0"/>
              </a:solidFill>
            </a:endParaRPr>
          </a:p>
        </p:txBody>
      </p:sp>
      <p:pic>
        <p:nvPicPr>
          <p:cNvPr id="145412" name="Picture 4"/>
          <p:cNvPicPr>
            <a:picLocks noChangeAspect="1" noChangeArrowheads="1"/>
          </p:cNvPicPr>
          <p:nvPr/>
        </p:nvPicPr>
        <p:blipFill>
          <a:blip r:embed="rId3" cstate="print"/>
          <a:srcRect/>
          <a:stretch>
            <a:fillRect/>
          </a:stretch>
        </p:blipFill>
        <p:spPr bwMode="auto">
          <a:xfrm>
            <a:off x="5257800" y="4572000"/>
            <a:ext cx="3730625" cy="1592219"/>
          </a:xfrm>
          <a:prstGeom prst="rect">
            <a:avLst/>
          </a:prstGeom>
          <a:noFill/>
          <a:ln w="9525">
            <a:noFill/>
            <a:miter lim="800000"/>
            <a:headEnd/>
            <a:tailEnd/>
          </a:ln>
        </p:spPr>
      </p:pic>
      <p:sp>
        <p:nvSpPr>
          <p:cNvPr id="7" name="灯片编号占位符 6"/>
          <p:cNvSpPr>
            <a:spLocks noGrp="1"/>
          </p:cNvSpPr>
          <p:nvPr>
            <p:ph type="sldNum" sz="quarter" idx="12"/>
          </p:nvPr>
        </p:nvSpPr>
        <p:spPr/>
        <p:txBody>
          <a:bodyPr/>
          <a:lstStyle/>
          <a:p>
            <a:fld id="{0A5276BE-B8C4-4399-BEE9-C19C59FEDAF5}" type="slidenum">
              <a:rPr lang="en-US" smtClean="0"/>
              <a:pPr/>
              <a:t>44</a:t>
            </a:fld>
            <a:endParaRPr lang="en-US" dirty="0"/>
          </a:p>
        </p:txBody>
      </p:sp>
      <p:sp>
        <p:nvSpPr>
          <p:cNvPr id="8" name="矩形 7"/>
          <p:cNvSpPr/>
          <p:nvPr/>
        </p:nvSpPr>
        <p:spPr>
          <a:xfrm>
            <a:off x="2133600" y="152400"/>
            <a:ext cx="4724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2971800" y="228600"/>
            <a:ext cx="3467616" cy="584775"/>
          </a:xfrm>
          <a:prstGeom prst="rect">
            <a:avLst/>
          </a:prstGeom>
          <a:noFill/>
        </p:spPr>
        <p:txBody>
          <a:bodyPr wrap="none" rtlCol="0">
            <a:spAutoFit/>
          </a:bodyPr>
          <a:lstStyle/>
          <a:p>
            <a:r>
              <a:rPr lang="zh-CN" altLang="en-US" sz="3200" b="1" dirty="0" smtClean="0">
                <a:solidFill>
                  <a:srgbClr val="0000CC"/>
                </a:solidFill>
              </a:rPr>
              <a:t>先进光源测试平台</a:t>
            </a:r>
            <a:endParaRPr lang="zh-CN" altLang="en-US" sz="3200" b="1" dirty="0">
              <a:solidFill>
                <a:srgbClr val="0000C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06090"/>
          </a:xfrm>
        </p:spPr>
        <p:txBody>
          <a:bodyPr>
            <a:normAutofit fontScale="90000"/>
          </a:bodyPr>
          <a:lstStyle/>
          <a:p>
            <a:r>
              <a:rPr lang="zh-CN" altLang="en-US" b="1" dirty="0" smtClean="0">
                <a:solidFill>
                  <a:srgbClr val="0000CC"/>
                </a:solidFill>
              </a:rPr>
              <a:t>为什么要详细研究</a:t>
            </a:r>
            <a:r>
              <a:rPr lang="zh-CN" altLang="en-US" b="1" dirty="0">
                <a:solidFill>
                  <a:srgbClr val="0000CC"/>
                </a:solidFill>
              </a:rPr>
              <a:t>希格</a:t>
            </a:r>
            <a:r>
              <a:rPr lang="zh-CN" altLang="en-US" b="1" dirty="0" smtClean="0">
                <a:solidFill>
                  <a:srgbClr val="0000CC"/>
                </a:solidFill>
              </a:rPr>
              <a:t>斯粒子？</a:t>
            </a:r>
            <a:endParaRPr lang="zh-CN" altLang="en-US" dirty="0">
              <a:solidFill>
                <a:srgbClr val="0000CC"/>
              </a:solidFill>
            </a:endParaRPr>
          </a:p>
        </p:txBody>
      </p:sp>
      <p:sp>
        <p:nvSpPr>
          <p:cNvPr id="3" name="内容占位符 2"/>
          <p:cNvSpPr>
            <a:spLocks noGrp="1"/>
          </p:cNvSpPr>
          <p:nvPr>
            <p:ph idx="1"/>
          </p:nvPr>
        </p:nvSpPr>
        <p:spPr>
          <a:xfrm>
            <a:off x="323528" y="1196752"/>
            <a:ext cx="8373616" cy="5472608"/>
          </a:xfrm>
        </p:spPr>
        <p:txBody>
          <a:bodyPr/>
          <a:lstStyle/>
          <a:p>
            <a:pPr>
              <a:spcBef>
                <a:spcPts val="600"/>
              </a:spcBef>
            </a:pPr>
            <a:r>
              <a:rPr lang="zh-CN" altLang="en-US" sz="2400" b="1" dirty="0" smtClean="0">
                <a:latin typeface="+mj-ea"/>
              </a:rPr>
              <a:t>极为特殊</a:t>
            </a:r>
            <a:r>
              <a:rPr lang="zh-CN" altLang="en-US" sz="2400" b="1" dirty="0">
                <a:latin typeface="+mj-ea"/>
              </a:rPr>
              <a:t>的</a:t>
            </a:r>
            <a:r>
              <a:rPr lang="zh-CN" altLang="en-US" sz="2400" b="1" dirty="0" smtClean="0">
                <a:latin typeface="+mj-ea"/>
              </a:rPr>
              <a:t>粒子</a:t>
            </a:r>
            <a:r>
              <a:rPr lang="zh-CN" altLang="en-US" sz="2400" b="1" dirty="0">
                <a:latin typeface="+mj-ea"/>
              </a:rPr>
              <a:t>：唯一自旋为零的</a:t>
            </a:r>
            <a:r>
              <a:rPr lang="zh-CN" altLang="en-US" sz="2400" b="1" dirty="0" smtClean="0">
                <a:latin typeface="+mj-ea"/>
              </a:rPr>
              <a:t>基本粒子</a:t>
            </a:r>
            <a:endParaRPr lang="en-US" altLang="zh-CN" sz="2400" b="1" dirty="0" smtClean="0">
              <a:latin typeface="+mj-ea"/>
            </a:endParaRPr>
          </a:p>
          <a:p>
            <a:pPr>
              <a:spcBef>
                <a:spcPts val="600"/>
              </a:spcBef>
            </a:pPr>
            <a:r>
              <a:rPr lang="zh-CN" altLang="en-US" sz="2400" b="1" dirty="0" smtClean="0">
                <a:latin typeface="+mj-ea"/>
              </a:rPr>
              <a:t>极为特殊的粒子：非规范的</a:t>
            </a:r>
            <a:r>
              <a:rPr lang="zh-CN" altLang="en-US" sz="2400" b="1" dirty="0">
                <a:latin typeface="+mj-ea"/>
              </a:rPr>
              <a:t>相互</a:t>
            </a:r>
            <a:r>
              <a:rPr lang="zh-CN" altLang="en-US" sz="2400" b="1" dirty="0" smtClean="0">
                <a:latin typeface="+mj-ea"/>
              </a:rPr>
              <a:t>作用</a:t>
            </a:r>
            <a:endParaRPr lang="en-US" altLang="zh-CN" sz="2400" b="1" dirty="0" smtClean="0">
              <a:latin typeface="+mj-ea"/>
            </a:endParaRPr>
          </a:p>
          <a:p>
            <a:pPr>
              <a:spcBef>
                <a:spcPts val="600"/>
              </a:spcBef>
            </a:pPr>
            <a:endParaRPr lang="en-US" altLang="zh-CN" sz="2400" b="1" dirty="0">
              <a:latin typeface="+mj-ea"/>
            </a:endParaRPr>
          </a:p>
          <a:p>
            <a:pPr>
              <a:spcBef>
                <a:spcPts val="600"/>
              </a:spcBef>
            </a:pPr>
            <a:endParaRPr lang="en-US" altLang="zh-CN" sz="2400" b="1" dirty="0" smtClean="0">
              <a:latin typeface="+mj-ea"/>
            </a:endParaRPr>
          </a:p>
          <a:p>
            <a:pPr>
              <a:spcBef>
                <a:spcPts val="600"/>
              </a:spcBef>
            </a:pPr>
            <a:endParaRPr lang="en-US" altLang="zh-CN" sz="2400" b="1" dirty="0">
              <a:latin typeface="+mj-ea"/>
            </a:endParaRPr>
          </a:p>
          <a:p>
            <a:pPr>
              <a:spcBef>
                <a:spcPts val="600"/>
              </a:spcBef>
            </a:pPr>
            <a:endParaRPr lang="en-US" altLang="zh-CN" sz="2400" b="1" dirty="0" smtClean="0">
              <a:latin typeface="+mj-ea"/>
            </a:endParaRPr>
          </a:p>
          <a:p>
            <a:pPr>
              <a:spcBef>
                <a:spcPts val="600"/>
              </a:spcBef>
            </a:pPr>
            <a:endParaRPr lang="en-US" altLang="zh-CN" sz="2400" b="1" dirty="0">
              <a:latin typeface="+mj-ea"/>
            </a:endParaRPr>
          </a:p>
          <a:p>
            <a:pPr>
              <a:spcBef>
                <a:spcPts val="600"/>
              </a:spcBef>
            </a:pPr>
            <a:endParaRPr lang="en-US" altLang="zh-CN" sz="2400" b="1" dirty="0" smtClean="0">
              <a:latin typeface="+mj-ea"/>
            </a:endParaRPr>
          </a:p>
          <a:p>
            <a:pPr>
              <a:spcBef>
                <a:spcPts val="600"/>
              </a:spcBef>
            </a:pPr>
            <a:r>
              <a:rPr lang="zh-CN" altLang="en-US" sz="2400" b="1" dirty="0" smtClean="0">
                <a:latin typeface="+mj-ea"/>
              </a:rPr>
              <a:t>目标：</a:t>
            </a:r>
            <a:endParaRPr lang="en-US" altLang="zh-CN" sz="2400" b="1" dirty="0">
              <a:latin typeface="+mj-ea"/>
            </a:endParaRPr>
          </a:p>
          <a:p>
            <a:pPr lvl="1">
              <a:spcBef>
                <a:spcPts val="600"/>
              </a:spcBef>
            </a:pPr>
            <a:r>
              <a:rPr lang="zh-CN" altLang="en-US" sz="2000" b="1" dirty="0" smtClean="0">
                <a:latin typeface="+mj-ea"/>
              </a:rPr>
              <a:t>仔细测量并理解</a:t>
            </a:r>
            <a:r>
              <a:rPr lang="en-US" altLang="zh-CN" sz="2000" b="1" dirty="0" smtClean="0">
                <a:latin typeface="+mj-ea"/>
              </a:rPr>
              <a:t>Higgs</a:t>
            </a:r>
            <a:r>
              <a:rPr lang="zh-CN" altLang="en-US" sz="2000" b="1" dirty="0" smtClean="0">
                <a:latin typeface="+mj-ea"/>
              </a:rPr>
              <a:t>粒子的性质</a:t>
            </a:r>
            <a:endParaRPr lang="en-US" altLang="zh-CN" sz="2000" b="1" dirty="0">
              <a:latin typeface="+mj-ea"/>
            </a:endParaRPr>
          </a:p>
          <a:p>
            <a:pPr lvl="2">
              <a:spcBef>
                <a:spcPts val="600"/>
              </a:spcBef>
            </a:pPr>
            <a:r>
              <a:rPr lang="zh-CN" altLang="en-US" sz="1800" b="1" dirty="0">
                <a:latin typeface="+mj-ea"/>
              </a:rPr>
              <a:t>是否基本粒子？有无伴随粒子？弱电相变性质 ？</a:t>
            </a:r>
            <a:r>
              <a:rPr lang="en-US" altLang="zh-CN" sz="1800" b="1" dirty="0">
                <a:latin typeface="+mj-ea"/>
              </a:rPr>
              <a:t>…</a:t>
            </a:r>
          </a:p>
          <a:p>
            <a:pPr lvl="1">
              <a:spcBef>
                <a:spcPts val="600"/>
              </a:spcBef>
            </a:pPr>
            <a:r>
              <a:rPr lang="zh-CN" altLang="en-US" sz="2000" b="1" dirty="0" smtClean="0">
                <a:latin typeface="+mj-ea"/>
              </a:rPr>
              <a:t>非规范的相互作用：自耦合、汤川耦合</a:t>
            </a:r>
            <a:endParaRPr lang="en-US" altLang="zh-CN" sz="2000" b="1" dirty="0" smtClean="0">
              <a:latin typeface="+mj-ea"/>
            </a:endParaRPr>
          </a:p>
          <a:p>
            <a:pPr lvl="2">
              <a:spcBef>
                <a:spcPts val="600"/>
              </a:spcBef>
            </a:pPr>
            <a:r>
              <a:rPr lang="zh-CN" altLang="en-US" sz="1800" b="1" dirty="0" smtClean="0">
                <a:latin typeface="+mj-ea"/>
              </a:rPr>
              <a:t>是否有新</a:t>
            </a:r>
            <a:r>
              <a:rPr lang="zh-CN" altLang="en-US" sz="1800" b="1" dirty="0">
                <a:latin typeface="+mj-ea"/>
              </a:rPr>
              <a:t>性质 ？</a:t>
            </a:r>
            <a:endParaRPr lang="zh-CN" altLang="en-US" sz="2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3952" y="2204864"/>
            <a:ext cx="4366618" cy="2592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20963" y="1268734"/>
            <a:ext cx="2049393" cy="23762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矩形 3"/>
          <p:cNvSpPr/>
          <p:nvPr/>
        </p:nvSpPr>
        <p:spPr>
          <a:xfrm>
            <a:off x="6553200" y="3733800"/>
            <a:ext cx="2469232" cy="1938992"/>
          </a:xfrm>
          <a:prstGeom prst="rect">
            <a:avLst/>
          </a:prstGeom>
          <a:ln>
            <a:solidFill>
              <a:srgbClr val="C00000"/>
            </a:solidFill>
          </a:ln>
        </p:spPr>
        <p:txBody>
          <a:bodyPr wrap="square">
            <a:spAutoFit/>
          </a:bodyPr>
          <a:lstStyle/>
          <a:p>
            <a:pPr>
              <a:buFont typeface="Wingdings" pitchFamily="2" charset="2"/>
              <a:buChar char="Ø"/>
            </a:pPr>
            <a:r>
              <a:rPr lang="zh-CN" altLang="en-US" sz="2400" b="1" dirty="0" smtClean="0">
                <a:solidFill>
                  <a:srgbClr val="C00000"/>
                </a:solidFill>
              </a:rPr>
              <a:t>希格斯关系</a:t>
            </a:r>
            <a:endParaRPr lang="en-US" altLang="zh-CN" sz="2400" b="1" dirty="0" smtClean="0">
              <a:solidFill>
                <a:srgbClr val="C00000"/>
              </a:solidFill>
            </a:endParaRPr>
          </a:p>
          <a:p>
            <a:r>
              <a:rPr lang="zh-CN" altLang="en-US" sz="2400" b="1" dirty="0" smtClean="0">
                <a:solidFill>
                  <a:srgbClr val="C00000"/>
                </a:solidFill>
              </a:rPr>
              <a:t>到重大科学问题</a:t>
            </a:r>
            <a:endParaRPr lang="zh-CN" altLang="en-US" sz="2400" dirty="0" smtClean="0">
              <a:solidFill>
                <a:srgbClr val="C00000"/>
              </a:solidFill>
            </a:endParaRPr>
          </a:p>
          <a:p>
            <a:pPr>
              <a:buFont typeface="Wingdings" pitchFamily="2" charset="2"/>
              <a:buChar char="Ø"/>
            </a:pPr>
            <a:r>
              <a:rPr lang="zh-CN" altLang="en-US" sz="2400" b="1" dirty="0" smtClean="0">
                <a:solidFill>
                  <a:srgbClr val="C00000"/>
                </a:solidFill>
              </a:rPr>
              <a:t>粒子物理研究不可超越的必然步骤</a:t>
            </a:r>
            <a:endParaRPr lang="en-US" altLang="zh-CN" sz="2400" b="1" dirty="0" smtClean="0">
              <a:solidFill>
                <a:srgbClr val="C00000"/>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5</a:t>
            </a:fld>
            <a:endParaRPr lang="zh-CN" altLang="en-US">
              <a:solidFill>
                <a:prstClr val="black">
                  <a:tint val="75000"/>
                </a:prstClr>
              </a:solidFill>
            </a:endParaRPr>
          </a:p>
        </p:txBody>
      </p:sp>
    </p:spTree>
    <p:extLst>
      <p:ext uri="{BB962C8B-B14F-4D97-AF65-F5344CB8AC3E}">
        <p14:creationId xmlns:p14="http://schemas.microsoft.com/office/powerpoint/2010/main" xmlns="" val="40413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Grp="1"/>
          </p:cNvSpPr>
          <p:nvPr>
            <p:ph type="title" idx="4294967295"/>
          </p:nvPr>
        </p:nvSpPr>
        <p:spPr>
          <a:xfrm>
            <a:off x="0" y="1"/>
            <a:ext cx="9144000" cy="1145004"/>
          </a:xfrm>
        </p:spPr>
        <p:txBody>
          <a:bodyPr/>
          <a:lstStyle/>
          <a:p>
            <a:pPr lvl="0">
              <a:buNone/>
            </a:pPr>
            <a:r>
              <a:rPr lang="zh-CN" altLang="en-US" sz="3300" b="1" dirty="0" smtClean="0">
                <a:solidFill>
                  <a:srgbClr val="002060"/>
                </a:solidFill>
              </a:rPr>
              <a:t>高能环形正负电子对撞机（</a:t>
            </a:r>
            <a:r>
              <a:rPr lang="en-US" altLang="zh-CN" sz="3300" b="1" dirty="0" smtClean="0">
                <a:solidFill>
                  <a:srgbClr val="002060"/>
                </a:solidFill>
              </a:rPr>
              <a:t>CEPC</a:t>
            </a:r>
            <a:r>
              <a:rPr lang="zh-CN" altLang="en-US" sz="3300" b="1" dirty="0" smtClean="0">
                <a:solidFill>
                  <a:srgbClr val="002060"/>
                </a:solidFill>
              </a:rPr>
              <a:t>）</a:t>
            </a:r>
            <a:r>
              <a:rPr lang="zh-CN" altLang="en-US" sz="3300" b="1" dirty="0" smtClean="0">
                <a:solidFill>
                  <a:srgbClr val="C00000"/>
                </a:solidFill>
              </a:rPr>
              <a:t>建设必要性</a:t>
            </a:r>
            <a:endParaRPr lang="zh-CN" altLang="en-US" sz="3300" b="1" dirty="0">
              <a:solidFill>
                <a:srgbClr val="C00000"/>
              </a:solidFill>
            </a:endParaRPr>
          </a:p>
        </p:txBody>
      </p:sp>
      <p:sp>
        <p:nvSpPr>
          <p:cNvPr id="8" name="矩形 7"/>
          <p:cNvSpPr/>
          <p:nvPr/>
        </p:nvSpPr>
        <p:spPr>
          <a:xfrm>
            <a:off x="6230880" y="1216927"/>
            <a:ext cx="2913120" cy="207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zh-CN" altLang="en-US"/>
          </a:p>
        </p:txBody>
      </p:sp>
      <p:sp>
        <p:nvSpPr>
          <p:cNvPr id="11" name="矩形 10"/>
          <p:cNvSpPr/>
          <p:nvPr/>
        </p:nvSpPr>
        <p:spPr>
          <a:xfrm>
            <a:off x="6300000" y="3705508"/>
            <a:ext cx="2764800" cy="207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zh-CN" altLang="en-US"/>
          </a:p>
        </p:txBody>
      </p:sp>
      <p:sp>
        <p:nvSpPr>
          <p:cNvPr id="14" name="矩形 13"/>
          <p:cNvSpPr/>
          <p:nvPr/>
        </p:nvSpPr>
        <p:spPr>
          <a:xfrm>
            <a:off x="2133600" y="5486400"/>
            <a:ext cx="4876800" cy="360755"/>
          </a:xfrm>
          <a:prstGeom prst="rect">
            <a:avLst/>
          </a:prstGeom>
          <a:solidFill>
            <a:schemeClr val="accent1">
              <a:lumMod val="40000"/>
              <a:lumOff val="60000"/>
            </a:schemeClr>
          </a:solidFill>
        </p:spPr>
        <p:txBody>
          <a:bodyPr wrap="square" lIns="82945" tIns="41473" rIns="82945" bIns="41473">
            <a:spAutoFit/>
          </a:bodyPr>
          <a:lstStyle/>
          <a:p>
            <a:r>
              <a:rPr lang="en-US" altLang="zh-CN" b="1" dirty="0" smtClean="0">
                <a:solidFill>
                  <a:srgbClr val="2A0BC5"/>
                </a:solidFill>
              </a:rPr>
              <a:t>CEPC</a:t>
            </a:r>
            <a:r>
              <a:rPr lang="zh-CN" altLang="en-US" b="1" dirty="0" smtClean="0">
                <a:solidFill>
                  <a:srgbClr val="2A0BC5"/>
                </a:solidFill>
              </a:rPr>
              <a:t>直接</a:t>
            </a:r>
            <a:r>
              <a:rPr lang="en-US" altLang="zh-CN" b="1" dirty="0" smtClean="0">
                <a:solidFill>
                  <a:srgbClr val="2A0BC5"/>
                </a:solidFill>
              </a:rPr>
              <a:t>+</a:t>
            </a:r>
            <a:r>
              <a:rPr lang="zh-CN" altLang="en-US" b="1" dirty="0" smtClean="0">
                <a:solidFill>
                  <a:srgbClr val="2A0BC5"/>
                </a:solidFill>
              </a:rPr>
              <a:t>间接探测新物理至</a:t>
            </a:r>
            <a:r>
              <a:rPr lang="en-US" altLang="zh-CN" b="1" dirty="0" smtClean="0">
                <a:solidFill>
                  <a:srgbClr val="2A0BC5"/>
                </a:solidFill>
              </a:rPr>
              <a:t>10s TeV </a:t>
            </a:r>
            <a:r>
              <a:rPr lang="zh-CN" altLang="en-US" b="1" dirty="0" smtClean="0">
                <a:solidFill>
                  <a:srgbClr val="2A0BC5"/>
                </a:solidFill>
              </a:rPr>
              <a:t>能量尺度</a:t>
            </a:r>
            <a:endParaRPr lang="en-US" altLang="zh-CN" b="1" dirty="0" smtClean="0">
              <a:solidFill>
                <a:srgbClr val="2A0BC5"/>
              </a:solidFill>
            </a:endParaRPr>
          </a:p>
        </p:txBody>
      </p:sp>
      <p:pic>
        <p:nvPicPr>
          <p:cNvPr id="1026" name="Picture 2"/>
          <p:cNvPicPr>
            <a:picLocks noChangeAspect="1" noChangeArrowheads="1"/>
          </p:cNvPicPr>
          <p:nvPr/>
        </p:nvPicPr>
        <p:blipFill>
          <a:blip r:embed="rId3" cstate="print"/>
          <a:srcRect/>
          <a:stretch>
            <a:fillRect/>
          </a:stretch>
        </p:blipFill>
        <p:spPr bwMode="auto">
          <a:xfrm>
            <a:off x="148320" y="1493436"/>
            <a:ext cx="4680200" cy="3387236"/>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779360" y="1493437"/>
            <a:ext cx="4364640" cy="3361502"/>
          </a:xfrm>
          <a:prstGeom prst="rect">
            <a:avLst/>
          </a:prstGeom>
          <a:noFill/>
          <a:ln w="9525">
            <a:noFill/>
            <a:miter lim="800000"/>
            <a:headEnd/>
            <a:tailEnd/>
          </a:ln>
        </p:spPr>
      </p:pic>
      <p:sp>
        <p:nvSpPr>
          <p:cNvPr id="13" name="TextBox 12"/>
          <p:cNvSpPr txBox="1"/>
          <p:nvPr/>
        </p:nvSpPr>
        <p:spPr>
          <a:xfrm>
            <a:off x="6714720" y="4880672"/>
            <a:ext cx="2014169" cy="360755"/>
          </a:xfrm>
          <a:prstGeom prst="rect">
            <a:avLst/>
          </a:prstGeom>
          <a:noFill/>
        </p:spPr>
        <p:txBody>
          <a:bodyPr wrap="none" lIns="82945" tIns="41473" rIns="82945" bIns="41473" rtlCol="0">
            <a:spAutoFit/>
          </a:bodyPr>
          <a:lstStyle/>
          <a:p>
            <a:r>
              <a:rPr lang="zh-CN" altLang="en-US" dirty="0" smtClean="0">
                <a:solidFill>
                  <a:srgbClr val="00B050"/>
                </a:solidFill>
              </a:rPr>
              <a:t>初步概念设计报告</a:t>
            </a:r>
            <a:endParaRPr lang="zh-CN" altLang="en-US" dirty="0">
              <a:solidFill>
                <a:srgbClr val="00B050"/>
              </a:solidFill>
            </a:endParaRPr>
          </a:p>
        </p:txBody>
      </p:sp>
      <p:sp>
        <p:nvSpPr>
          <p:cNvPr id="9" name="矩形 8"/>
          <p:cNvSpPr/>
          <p:nvPr/>
        </p:nvSpPr>
        <p:spPr>
          <a:xfrm>
            <a:off x="3327840" y="940418"/>
            <a:ext cx="2274445" cy="362973"/>
          </a:xfrm>
          <a:prstGeom prst="rect">
            <a:avLst/>
          </a:prstGeom>
        </p:spPr>
        <p:txBody>
          <a:bodyPr wrap="none" lIns="82945" tIns="41473" rIns="82945" bIns="41473">
            <a:spAutoFit/>
          </a:bodyPr>
          <a:lstStyle/>
          <a:p>
            <a:r>
              <a:rPr lang="zh-CN" altLang="en-US" b="1" dirty="0" smtClean="0">
                <a:solidFill>
                  <a:srgbClr val="0000FF"/>
                </a:solidFill>
              </a:rPr>
              <a:t>学科前沿、战略目标</a:t>
            </a:r>
            <a:endParaRPr lang="zh-CN" altLang="en-US" dirty="0"/>
          </a:p>
        </p:txBody>
      </p:sp>
      <p:sp>
        <p:nvSpPr>
          <p:cNvPr id="10" name="灯片编号占位符 9"/>
          <p:cNvSpPr>
            <a:spLocks noGrp="1"/>
          </p:cNvSpPr>
          <p:nvPr>
            <p:ph type="sldNum" sz="quarter" idx="12"/>
          </p:nvPr>
        </p:nvSpPr>
        <p:spPr/>
        <p:txBody>
          <a:bodyPr/>
          <a:lstStyle/>
          <a:p>
            <a:fld id="{0A5276BE-B8C4-4399-BEE9-C19C59FEDAF5}" type="slidenum">
              <a:rPr lang="en-US" smtClean="0"/>
              <a:pPr/>
              <a:t>6</a:t>
            </a:fld>
            <a:endParaRPr lang="en-US" dirty="0"/>
          </a:p>
        </p:txBody>
      </p:sp>
      <p:sp>
        <p:nvSpPr>
          <p:cNvPr id="12" name="页脚占位符 11"/>
          <p:cNvSpPr>
            <a:spLocks noGrp="1"/>
          </p:cNvSpPr>
          <p:nvPr>
            <p:ph type="ftr" sz="quarter" idx="11"/>
          </p:nvPr>
        </p:nvSpPr>
        <p:spPr/>
        <p:txBody>
          <a:bodyPr/>
          <a:lstStyle/>
          <a:p>
            <a:r>
              <a:rPr lang="en-US" altLang="zh-CN" smtClean="0"/>
              <a:t>2018.7.12</a:t>
            </a:r>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标题 1"/>
          <p:cNvSpPr>
            <a:spLocks noGrp="1"/>
          </p:cNvSpPr>
          <p:nvPr>
            <p:ph type="title"/>
          </p:nvPr>
        </p:nvSpPr>
        <p:spPr>
          <a:xfrm>
            <a:off x="457200" y="76200"/>
            <a:ext cx="8229600" cy="792162"/>
          </a:xfrm>
        </p:spPr>
        <p:txBody>
          <a:bodyPr>
            <a:normAutofit/>
          </a:bodyPr>
          <a:lstStyle/>
          <a:p>
            <a:r>
              <a:rPr lang="en-US" altLang="zh-CN" sz="4000" b="1" dirty="0" smtClean="0">
                <a:solidFill>
                  <a:srgbClr val="0000CC"/>
                </a:solidFill>
                <a:latin typeface="+mj-ea"/>
              </a:rPr>
              <a:t>CEPC</a:t>
            </a:r>
            <a:r>
              <a:rPr lang="zh-CN" altLang="en-US" sz="4000" b="1" dirty="0" smtClean="0">
                <a:solidFill>
                  <a:srgbClr val="0000CC"/>
                </a:solidFill>
                <a:latin typeface="+mj-ea"/>
              </a:rPr>
              <a:t>的设计要求、科学目标</a:t>
            </a:r>
          </a:p>
        </p:txBody>
      </p:sp>
      <p:sp>
        <p:nvSpPr>
          <p:cNvPr id="327683" name="内容占位符 2"/>
          <p:cNvSpPr>
            <a:spLocks noGrp="1"/>
          </p:cNvSpPr>
          <p:nvPr>
            <p:ph idx="1"/>
          </p:nvPr>
        </p:nvSpPr>
        <p:spPr>
          <a:xfrm>
            <a:off x="533400" y="1143000"/>
            <a:ext cx="8263651" cy="4680520"/>
          </a:xfrm>
        </p:spPr>
        <p:txBody>
          <a:bodyPr/>
          <a:lstStyle/>
          <a:p>
            <a:pPr eaLnBrk="1" hangingPunct="1"/>
            <a:r>
              <a:rPr lang="zh-CN" altLang="en-US" sz="2800" b="1" dirty="0" smtClean="0"/>
              <a:t>正负电子对撞机</a:t>
            </a:r>
            <a:r>
              <a:rPr lang="en-US" altLang="zh-CN" sz="2800" b="1" dirty="0" smtClean="0"/>
              <a:t>CEPC ( 90 - 240 GeV )</a:t>
            </a:r>
          </a:p>
          <a:p>
            <a:pPr lvl="1" eaLnBrk="1" hangingPunct="1">
              <a:lnSpc>
                <a:spcPct val="150000"/>
              </a:lnSpc>
            </a:pPr>
            <a:r>
              <a:rPr lang="zh-CN" altLang="en-US" sz="2400" b="1" dirty="0" smtClean="0">
                <a:solidFill>
                  <a:srgbClr val="002060"/>
                </a:solidFill>
              </a:rPr>
              <a:t>希格斯工厂</a:t>
            </a:r>
            <a:r>
              <a:rPr lang="en-US" altLang="zh-CN" sz="2400" b="1" dirty="0" smtClean="0">
                <a:solidFill>
                  <a:srgbClr val="002060"/>
                </a:solidFill>
              </a:rPr>
              <a:t>( 240 GeV </a:t>
            </a:r>
            <a:r>
              <a:rPr lang="zh-CN" altLang="en-US" sz="2400" b="1" dirty="0" smtClean="0">
                <a:solidFill>
                  <a:srgbClr val="002060"/>
                </a:solidFill>
              </a:rPr>
              <a:t>处产生 </a:t>
            </a:r>
            <a:r>
              <a:rPr lang="en-US" altLang="zh-CN" sz="2400" b="1" dirty="0" smtClean="0">
                <a:solidFill>
                  <a:srgbClr val="002060"/>
                </a:solidFill>
              </a:rPr>
              <a:t>~ 10</a:t>
            </a:r>
            <a:r>
              <a:rPr lang="en-US" altLang="zh-CN" sz="2400" b="1" baseline="30000" dirty="0" smtClean="0">
                <a:solidFill>
                  <a:srgbClr val="002060"/>
                </a:solidFill>
              </a:rPr>
              <a:t>6</a:t>
            </a:r>
            <a:r>
              <a:rPr lang="en-US" altLang="zh-CN" sz="2400" b="1" dirty="0" smtClean="0">
                <a:solidFill>
                  <a:srgbClr val="002060"/>
                </a:solidFill>
              </a:rPr>
              <a:t> </a:t>
            </a:r>
            <a:r>
              <a:rPr lang="zh-CN" altLang="en-US" sz="2400" b="1" dirty="0" smtClean="0">
                <a:solidFill>
                  <a:srgbClr val="002060"/>
                </a:solidFill>
              </a:rPr>
              <a:t>个希格斯粒子</a:t>
            </a:r>
            <a:r>
              <a:rPr lang="en-US" altLang="zh-CN" sz="2400" b="1" dirty="0" smtClean="0">
                <a:solidFill>
                  <a:srgbClr val="002060"/>
                </a:solidFill>
              </a:rPr>
              <a:t>/10</a:t>
            </a:r>
            <a:r>
              <a:rPr lang="zh-CN" altLang="en-US" sz="2400" b="1" dirty="0" smtClean="0">
                <a:solidFill>
                  <a:srgbClr val="002060"/>
                </a:solidFill>
              </a:rPr>
              <a:t>年）</a:t>
            </a:r>
            <a:endParaRPr lang="en-US" altLang="zh-CN" sz="2400" b="1" dirty="0" smtClean="0">
              <a:solidFill>
                <a:srgbClr val="002060"/>
              </a:solidFill>
            </a:endParaRPr>
          </a:p>
          <a:p>
            <a:pPr lvl="2" eaLnBrk="1" hangingPunct="1"/>
            <a:r>
              <a:rPr lang="zh-CN" altLang="en-US" sz="2000" b="1" dirty="0" smtClean="0">
                <a:solidFill>
                  <a:srgbClr val="C00000"/>
                </a:solidFill>
              </a:rPr>
              <a:t>精确测量与研究</a:t>
            </a:r>
            <a:r>
              <a:rPr lang="zh-CN" altLang="en-US" sz="2000" b="1" dirty="0">
                <a:solidFill>
                  <a:srgbClr val="C00000"/>
                </a:solidFill>
              </a:rPr>
              <a:t>希格</a:t>
            </a:r>
            <a:r>
              <a:rPr lang="zh-CN" altLang="en-US" sz="2000" b="1" dirty="0" smtClean="0">
                <a:solidFill>
                  <a:srgbClr val="C00000"/>
                </a:solidFill>
              </a:rPr>
              <a:t>斯粒子</a:t>
            </a:r>
            <a:r>
              <a:rPr lang="en-US" altLang="zh-CN" sz="2000" b="1" dirty="0" smtClean="0">
                <a:solidFill>
                  <a:srgbClr val="002060"/>
                </a:solidFill>
              </a:rPr>
              <a:t>(</a:t>
            </a:r>
            <a:r>
              <a:rPr lang="zh-CN" altLang="en-US" sz="2000" b="1" dirty="0" smtClean="0">
                <a:solidFill>
                  <a:srgbClr val="002060"/>
                </a:solidFill>
              </a:rPr>
              <a:t>质量、自旋、宇称、耦合等）</a:t>
            </a:r>
            <a:endParaRPr lang="en-US" altLang="zh-CN" sz="2000" b="1" dirty="0" smtClean="0">
              <a:solidFill>
                <a:srgbClr val="002060"/>
              </a:solidFill>
            </a:endParaRPr>
          </a:p>
          <a:p>
            <a:pPr lvl="2" eaLnBrk="1" hangingPunct="1"/>
            <a:r>
              <a:rPr lang="zh-CN" altLang="en-US" sz="2000" b="1" dirty="0" smtClean="0">
                <a:solidFill>
                  <a:srgbClr val="C00000"/>
                </a:solidFill>
              </a:rPr>
              <a:t>寻找新物理的迹象</a:t>
            </a:r>
            <a:endParaRPr lang="en-US" altLang="zh-CN" sz="2000" b="1" dirty="0" smtClean="0">
              <a:solidFill>
                <a:srgbClr val="C00000"/>
              </a:solidFill>
            </a:endParaRPr>
          </a:p>
          <a:p>
            <a:pPr lvl="1" eaLnBrk="1" hangingPunct="1">
              <a:lnSpc>
                <a:spcPct val="150000"/>
              </a:lnSpc>
            </a:pPr>
            <a:r>
              <a:rPr lang="en-US" altLang="zh-CN" sz="2400" b="1" dirty="0" smtClean="0">
                <a:solidFill>
                  <a:srgbClr val="002060"/>
                </a:solidFill>
              </a:rPr>
              <a:t>Z </a:t>
            </a:r>
            <a:r>
              <a:rPr lang="zh-CN" altLang="en-US" sz="2400" b="1" dirty="0" smtClean="0">
                <a:solidFill>
                  <a:srgbClr val="002060"/>
                </a:solidFill>
              </a:rPr>
              <a:t>工厂</a:t>
            </a:r>
            <a:r>
              <a:rPr lang="en-US" altLang="zh-CN" sz="2400" b="1" dirty="0" smtClean="0">
                <a:solidFill>
                  <a:srgbClr val="002060"/>
                </a:solidFill>
              </a:rPr>
              <a:t>(91 GeV </a:t>
            </a:r>
            <a:r>
              <a:rPr lang="zh-CN" altLang="en-US" sz="2400" b="1" dirty="0" smtClean="0">
                <a:solidFill>
                  <a:srgbClr val="002060"/>
                </a:solidFill>
              </a:rPr>
              <a:t>处产生</a:t>
            </a:r>
            <a:r>
              <a:rPr lang="en-US" altLang="zh-CN" sz="2400" b="1" dirty="0" smtClean="0">
                <a:solidFill>
                  <a:srgbClr val="002060"/>
                </a:solidFill>
              </a:rPr>
              <a:t>~10</a:t>
            </a:r>
            <a:r>
              <a:rPr lang="en-US" altLang="zh-CN" sz="2400" b="1" baseline="30000" dirty="0" smtClean="0">
                <a:solidFill>
                  <a:srgbClr val="002060"/>
                </a:solidFill>
              </a:rPr>
              <a:t>12</a:t>
            </a:r>
            <a:r>
              <a:rPr lang="zh-CN" altLang="en-US" sz="2400" b="1" dirty="0" smtClean="0">
                <a:solidFill>
                  <a:srgbClr val="002060"/>
                </a:solidFill>
              </a:rPr>
              <a:t>个</a:t>
            </a:r>
            <a:r>
              <a:rPr lang="en-US" altLang="zh-CN" sz="2400" b="1" dirty="0" smtClean="0">
                <a:solidFill>
                  <a:srgbClr val="002060"/>
                </a:solidFill>
              </a:rPr>
              <a:t>Z </a:t>
            </a:r>
            <a:r>
              <a:rPr lang="zh-CN" altLang="en-US" sz="2400" b="1" dirty="0" smtClean="0">
                <a:solidFill>
                  <a:srgbClr val="002060"/>
                </a:solidFill>
              </a:rPr>
              <a:t>粒子</a:t>
            </a:r>
            <a:r>
              <a:rPr lang="en-US" altLang="zh-CN" sz="2400" b="1" dirty="0" smtClean="0">
                <a:solidFill>
                  <a:srgbClr val="002060"/>
                </a:solidFill>
              </a:rPr>
              <a:t>/</a:t>
            </a:r>
            <a:r>
              <a:rPr lang="zh-CN" altLang="en-US" sz="2400" b="1" dirty="0">
                <a:solidFill>
                  <a:srgbClr val="002060"/>
                </a:solidFill>
              </a:rPr>
              <a:t>年</a:t>
            </a:r>
            <a:r>
              <a:rPr lang="zh-CN" altLang="en-US" sz="2400" b="1" dirty="0" smtClean="0">
                <a:solidFill>
                  <a:srgbClr val="002060"/>
                </a:solidFill>
              </a:rPr>
              <a:t>；</a:t>
            </a:r>
            <a:r>
              <a:rPr lang="en-US" altLang="zh-CN" sz="2400" b="1" dirty="0">
                <a:solidFill>
                  <a:srgbClr val="002060"/>
                </a:solidFill>
              </a:rPr>
              <a:t>Z</a:t>
            </a:r>
            <a:r>
              <a:rPr lang="zh-CN" altLang="en-US" sz="2400" b="1" dirty="0">
                <a:solidFill>
                  <a:srgbClr val="002060"/>
                </a:solidFill>
              </a:rPr>
              <a:t>衰变</a:t>
            </a:r>
            <a:r>
              <a:rPr lang="zh-CN" altLang="en-US" sz="2400" b="1" dirty="0" smtClean="0">
                <a:solidFill>
                  <a:srgbClr val="002060"/>
                </a:solidFill>
              </a:rPr>
              <a:t>产生</a:t>
            </a:r>
            <a:endParaRPr lang="en-US" altLang="zh-CN" sz="2400" b="1" dirty="0" smtClean="0">
              <a:solidFill>
                <a:srgbClr val="002060"/>
              </a:solidFill>
            </a:endParaRPr>
          </a:p>
          <a:p>
            <a:pPr marL="457200" lvl="1" indent="0" eaLnBrk="1" hangingPunct="1">
              <a:buNone/>
            </a:pPr>
            <a:r>
              <a:rPr lang="en-US" altLang="zh-CN" sz="2400" b="1" dirty="0">
                <a:solidFill>
                  <a:srgbClr val="002060"/>
                </a:solidFill>
              </a:rPr>
              <a:t> </a:t>
            </a:r>
            <a:r>
              <a:rPr lang="en-US" altLang="zh-CN" sz="2400" b="1" dirty="0" smtClean="0">
                <a:solidFill>
                  <a:srgbClr val="002060"/>
                </a:solidFill>
              </a:rPr>
              <a:t>                          </a:t>
            </a:r>
            <a:r>
              <a:rPr lang="zh-CN" altLang="en-US" sz="2400" b="1" dirty="0" smtClean="0">
                <a:solidFill>
                  <a:srgbClr val="002060"/>
                </a:solidFill>
              </a:rPr>
              <a:t>大量</a:t>
            </a:r>
            <a:r>
              <a:rPr lang="zh-CN" altLang="en-US" sz="2400" b="1" dirty="0">
                <a:solidFill>
                  <a:srgbClr val="002060"/>
                </a:solidFill>
              </a:rPr>
              <a:t>的</a:t>
            </a:r>
            <a:r>
              <a:rPr lang="en-US" altLang="zh-CN" sz="2400" b="1" dirty="0">
                <a:solidFill>
                  <a:srgbClr val="002060"/>
                </a:solidFill>
              </a:rPr>
              <a:t>B</a:t>
            </a:r>
            <a:r>
              <a:rPr lang="zh-CN" altLang="en-US" sz="2400" b="1" dirty="0" smtClean="0">
                <a:solidFill>
                  <a:srgbClr val="002060"/>
                </a:solidFill>
              </a:rPr>
              <a:t>介子</a:t>
            </a:r>
            <a:r>
              <a:rPr lang="zh-CN" altLang="en-US" sz="2400" b="1" dirty="0">
                <a:solidFill>
                  <a:srgbClr val="002060"/>
                </a:solidFill>
              </a:rPr>
              <a:t>，粲介子与</a:t>
            </a:r>
            <a:r>
              <a:rPr lang="en-US" altLang="zh-CN" sz="2400" b="1" dirty="0">
                <a:solidFill>
                  <a:srgbClr val="002060"/>
                </a:solidFill>
              </a:rPr>
              <a:t>tau </a:t>
            </a:r>
            <a:r>
              <a:rPr lang="zh-CN" altLang="en-US" sz="2400" b="1" dirty="0">
                <a:solidFill>
                  <a:srgbClr val="002060"/>
                </a:solidFill>
              </a:rPr>
              <a:t>轻子</a:t>
            </a:r>
            <a:r>
              <a:rPr lang="en-US" altLang="zh-CN" sz="2400" b="1" dirty="0" smtClean="0">
                <a:solidFill>
                  <a:srgbClr val="002060"/>
                </a:solidFill>
              </a:rPr>
              <a:t>)</a:t>
            </a:r>
          </a:p>
          <a:p>
            <a:pPr lvl="2" eaLnBrk="1" hangingPunct="1"/>
            <a:r>
              <a:rPr lang="zh-CN" altLang="en-US" sz="2000" b="1" dirty="0" smtClean="0">
                <a:solidFill>
                  <a:srgbClr val="C00000"/>
                </a:solidFill>
              </a:rPr>
              <a:t>精确检验标准模型</a:t>
            </a:r>
            <a:endParaRPr lang="en-US" altLang="zh-CN" sz="2000" b="1" dirty="0">
              <a:solidFill>
                <a:srgbClr val="C00000"/>
              </a:solidFill>
            </a:endParaRPr>
          </a:p>
          <a:p>
            <a:pPr lvl="2" eaLnBrk="1" hangingPunct="1"/>
            <a:r>
              <a:rPr lang="zh-CN" altLang="en-US" sz="2000" b="1" dirty="0">
                <a:solidFill>
                  <a:srgbClr val="C00000"/>
                </a:solidFill>
              </a:rPr>
              <a:t>寻找偏离标准模型的</a:t>
            </a:r>
            <a:r>
              <a:rPr lang="zh-CN" altLang="en-US" sz="2000" b="1" dirty="0" smtClean="0">
                <a:solidFill>
                  <a:srgbClr val="C00000"/>
                </a:solidFill>
              </a:rPr>
              <a:t>迹象，寻找稀有衰变等</a:t>
            </a:r>
            <a:endParaRPr lang="en-US" altLang="zh-CN" sz="2000" b="1" dirty="0" smtClean="0">
              <a:solidFill>
                <a:srgbClr val="C00000"/>
              </a:solidFill>
            </a:endParaRPr>
          </a:p>
          <a:p>
            <a:pPr lvl="2" eaLnBrk="1" hangingPunct="1"/>
            <a:r>
              <a:rPr lang="zh-CN" altLang="en-US" sz="2000" b="1" dirty="0">
                <a:solidFill>
                  <a:srgbClr val="C00000"/>
                </a:solidFill>
              </a:rPr>
              <a:t>重味物理</a:t>
            </a:r>
            <a:r>
              <a:rPr lang="zh-CN" altLang="en-US" sz="2000" b="1" dirty="0" smtClean="0">
                <a:solidFill>
                  <a:srgbClr val="C00000"/>
                </a:solidFill>
              </a:rPr>
              <a:t>，</a:t>
            </a:r>
            <a:r>
              <a:rPr lang="zh-CN" altLang="en-US" sz="2000" b="1" dirty="0">
                <a:solidFill>
                  <a:srgbClr val="C00000"/>
                </a:solidFill>
              </a:rPr>
              <a:t>强子结构</a:t>
            </a:r>
            <a:r>
              <a:rPr lang="zh-CN" altLang="en-US" sz="2000" b="1" dirty="0" smtClean="0">
                <a:solidFill>
                  <a:srgbClr val="C00000"/>
                </a:solidFill>
              </a:rPr>
              <a:t>，</a:t>
            </a:r>
            <a:r>
              <a:rPr lang="zh-CN" altLang="en-US" sz="2000" b="1" dirty="0">
                <a:solidFill>
                  <a:srgbClr val="C00000"/>
                </a:solidFill>
              </a:rPr>
              <a:t>精确测量</a:t>
            </a:r>
            <a:r>
              <a:rPr lang="zh-CN" altLang="en-US" sz="2000" b="1" dirty="0" smtClean="0">
                <a:solidFill>
                  <a:srgbClr val="C00000"/>
                </a:solidFill>
              </a:rPr>
              <a:t>等</a:t>
            </a:r>
            <a:endParaRPr lang="en-US" altLang="zh-CN" sz="2400" b="1" dirty="0">
              <a:solidFill>
                <a:srgbClr val="002060"/>
              </a:solidFill>
            </a:endParaRPr>
          </a:p>
        </p:txBody>
      </p:sp>
      <p:sp>
        <p:nvSpPr>
          <p:cNvPr id="2" name="页脚占位符 1"/>
          <p:cNvSpPr>
            <a:spLocks noGrp="1"/>
          </p:cNvSpPr>
          <p:nvPr>
            <p:ph type="ftr" sz="quarter" idx="11"/>
          </p:nvPr>
        </p:nvSpPr>
        <p:spPr/>
        <p:txBody>
          <a:bodyPr/>
          <a:lstStyle/>
          <a:p>
            <a:pPr>
              <a:defRPr/>
            </a:pPr>
            <a:r>
              <a:rPr lang="en-US" altLang="zh-CN" smtClean="0"/>
              <a:t>2018.7.12</a:t>
            </a:r>
            <a:endParaRPr lang="en-US"/>
          </a:p>
        </p:txBody>
      </p:sp>
      <p:sp>
        <p:nvSpPr>
          <p:cNvPr id="3" name="灯片编号占位符 2"/>
          <p:cNvSpPr>
            <a:spLocks noGrp="1"/>
          </p:cNvSpPr>
          <p:nvPr>
            <p:ph type="sldNum" sz="quarter" idx="12"/>
          </p:nvPr>
        </p:nvSpPr>
        <p:spPr/>
        <p:txBody>
          <a:bodyPr/>
          <a:lstStyle/>
          <a:p>
            <a:pPr>
              <a:defRPr/>
            </a:pPr>
            <a:fld id="{90880F1B-4E60-4ED1-94F7-F4FEB6A7F8FF}" type="slidenum">
              <a:rPr lang="en-US" smtClean="0"/>
              <a:pPr>
                <a:defRPr/>
              </a:pPr>
              <a:t>7</a:t>
            </a:fld>
            <a:endParaRPr lang="en-US"/>
          </a:p>
        </p:txBody>
      </p:sp>
      <p:sp>
        <p:nvSpPr>
          <p:cNvPr id="6" name="TextBox 5"/>
          <p:cNvSpPr txBox="1"/>
          <p:nvPr/>
        </p:nvSpPr>
        <p:spPr>
          <a:xfrm>
            <a:off x="3962400" y="2612571"/>
            <a:ext cx="2251257" cy="369332"/>
          </a:xfrm>
          <a:prstGeom prst="rect">
            <a:avLst/>
          </a:prstGeom>
          <a:solidFill>
            <a:schemeClr val="accent3">
              <a:lumMod val="40000"/>
              <a:lumOff val="60000"/>
            </a:schemeClr>
          </a:solidFill>
        </p:spPr>
        <p:txBody>
          <a:bodyPr wrap="none" rtlCol="0">
            <a:spAutoFit/>
          </a:bodyPr>
          <a:lstStyle/>
          <a:p>
            <a:r>
              <a:rPr lang="en-US" altLang="zh-CN" b="1" dirty="0" smtClean="0">
                <a:solidFill>
                  <a:srgbClr val="7030A0"/>
                </a:solidFill>
              </a:rPr>
              <a:t>Higgs </a:t>
            </a:r>
            <a:r>
              <a:rPr lang="zh-CN" altLang="en-US" b="1" dirty="0" smtClean="0">
                <a:solidFill>
                  <a:srgbClr val="7030A0"/>
                </a:solidFill>
              </a:rPr>
              <a:t>测量精</a:t>
            </a:r>
            <a:r>
              <a:rPr lang="zh-CN" altLang="en-US" b="1" dirty="0">
                <a:solidFill>
                  <a:srgbClr val="7030A0"/>
                </a:solidFill>
              </a:rPr>
              <a:t>好于</a:t>
            </a:r>
            <a:r>
              <a:rPr lang="en-US" altLang="zh-CN" b="1" dirty="0" smtClean="0">
                <a:solidFill>
                  <a:srgbClr val="7030A0"/>
                </a:solidFill>
              </a:rPr>
              <a:t>1% </a:t>
            </a:r>
            <a:endParaRPr lang="zh-CN" altLang="en-US" b="1" dirty="0">
              <a:solidFill>
                <a:srgbClr val="7030A0"/>
              </a:solidFill>
            </a:endParaRPr>
          </a:p>
        </p:txBody>
      </p:sp>
      <p:sp>
        <p:nvSpPr>
          <p:cNvPr id="7" name="矩形 6"/>
          <p:cNvSpPr/>
          <p:nvPr/>
        </p:nvSpPr>
        <p:spPr>
          <a:xfrm>
            <a:off x="685800" y="5257800"/>
            <a:ext cx="8153400" cy="1292662"/>
          </a:xfrm>
          <a:prstGeom prst="rect">
            <a:avLst/>
          </a:prstGeom>
        </p:spPr>
        <p:txBody>
          <a:bodyPr wrap="square">
            <a:spAutoFit/>
          </a:bodyPr>
          <a:lstStyle/>
          <a:p>
            <a:pPr marL="285750" indent="-285750">
              <a:spcBef>
                <a:spcPts val="2400"/>
              </a:spcBef>
            </a:pPr>
            <a:r>
              <a:rPr lang="en-US" altLang="zh-CN" sz="2800" b="1" dirty="0" smtClean="0">
                <a:solidFill>
                  <a:srgbClr val="0000CC"/>
                </a:solidFill>
              </a:rPr>
              <a:t>CEPC</a:t>
            </a:r>
            <a:r>
              <a:rPr lang="zh-CN" altLang="en-US" sz="2800" b="1" dirty="0" smtClean="0">
                <a:solidFill>
                  <a:srgbClr val="0000CC"/>
                </a:solidFill>
              </a:rPr>
              <a:t>的战略目标</a:t>
            </a:r>
            <a:endParaRPr lang="en-US" altLang="zh-CN" sz="2800" b="1" dirty="0" smtClean="0">
              <a:solidFill>
                <a:srgbClr val="0000CC"/>
              </a:solidFill>
            </a:endParaRPr>
          </a:p>
          <a:p>
            <a:pPr>
              <a:spcBef>
                <a:spcPts val="600"/>
              </a:spcBef>
            </a:pPr>
            <a:r>
              <a:rPr lang="en-US" altLang="zh-CN" sz="2000" b="1" dirty="0" smtClean="0">
                <a:solidFill>
                  <a:srgbClr val="0070C0"/>
                </a:solidFill>
                <a:latin typeface="Times New Roman" pitchFamily="18" charset="0"/>
                <a:cs typeface="Times New Roman" pitchFamily="18" charset="0"/>
              </a:rPr>
              <a:t>         </a:t>
            </a:r>
            <a:r>
              <a:rPr lang="en-US" altLang="zh-CN" sz="2000" b="1" dirty="0" smtClean="0">
                <a:solidFill>
                  <a:srgbClr val="00B050"/>
                </a:solidFill>
                <a:latin typeface="Times New Roman" pitchFamily="18" charset="0"/>
                <a:cs typeface="Times New Roman" pitchFamily="18" charset="0"/>
              </a:rPr>
              <a:t> </a:t>
            </a:r>
            <a:r>
              <a:rPr lang="zh-CN" altLang="en-US" sz="2000" b="1" dirty="0" smtClean="0">
                <a:solidFill>
                  <a:srgbClr val="FF0000"/>
                </a:solidFill>
                <a:latin typeface="Times New Roman" pitchFamily="18" charset="0"/>
                <a:cs typeface="Times New Roman" pitchFamily="18" charset="0"/>
              </a:rPr>
              <a:t>我们的未来 </a:t>
            </a:r>
            <a:r>
              <a:rPr lang="en-US" altLang="zh-CN" sz="2000" b="1" dirty="0" smtClean="0">
                <a:solidFill>
                  <a:srgbClr val="FF0000"/>
                </a:solidFill>
                <a:latin typeface="Times New Roman" pitchFamily="18" charset="0"/>
                <a:cs typeface="Times New Roman" pitchFamily="18" charset="0"/>
              </a:rPr>
              <a:t>- </a:t>
            </a:r>
            <a:r>
              <a:rPr lang="zh-CN" altLang="en-US" sz="2000" b="1" dirty="0" smtClean="0">
                <a:solidFill>
                  <a:srgbClr val="FF0000"/>
                </a:solidFill>
                <a:latin typeface="Times New Roman" pitchFamily="18" charset="0"/>
                <a:cs typeface="Times New Roman" pitchFamily="18" charset="0"/>
              </a:rPr>
              <a:t>“占领制高点”</a:t>
            </a:r>
            <a:r>
              <a:rPr lang="en-US" altLang="zh-CN" sz="2000" b="1" dirty="0" smtClean="0">
                <a:solidFill>
                  <a:srgbClr val="2E9238"/>
                </a:solidFill>
                <a:latin typeface="Times New Roman"/>
              </a:rPr>
              <a:t>Become leader in HEP</a:t>
            </a:r>
          </a:p>
          <a:p>
            <a:pPr>
              <a:spcBef>
                <a:spcPts val="600"/>
              </a:spcBef>
            </a:pPr>
            <a:r>
              <a:rPr lang="en-US" altLang="zh-CN" sz="2000" b="1" dirty="0" smtClean="0">
                <a:solidFill>
                  <a:srgbClr val="00B050"/>
                </a:solidFill>
                <a:latin typeface="Times New Roman"/>
              </a:rPr>
              <a:t>          </a:t>
            </a:r>
            <a:r>
              <a:rPr lang="zh-CN" altLang="en-US" sz="2000" b="1" dirty="0" smtClean="0">
                <a:solidFill>
                  <a:srgbClr val="FF0000"/>
                </a:solidFill>
                <a:latin typeface="Times New Roman"/>
              </a:rPr>
              <a:t>先进技术和</a:t>
            </a:r>
            <a:r>
              <a:rPr lang="zh-CN" altLang="en-US" sz="2000" b="1" dirty="0" smtClean="0">
                <a:solidFill>
                  <a:srgbClr val="FF0000"/>
                </a:solidFill>
                <a:latin typeface="Times New Roman" pitchFamily="18" charset="0"/>
                <a:cs typeface="Times New Roman" pitchFamily="18" charset="0"/>
              </a:rPr>
              <a:t>创新  </a:t>
            </a:r>
            <a:r>
              <a:rPr lang="en-US" altLang="zh-CN" sz="2000" b="1" dirty="0" smtClean="0">
                <a:solidFill>
                  <a:srgbClr val="2E9238"/>
                </a:solidFill>
                <a:latin typeface="Times New Roman" pitchFamily="18" charset="0"/>
                <a:cs typeface="Times New Roman" pitchFamily="18" charset="0"/>
              </a:rPr>
              <a:t>Advanced technologies &amp; </a:t>
            </a:r>
            <a:r>
              <a:rPr lang="en-US" altLang="zh-CN" sz="2000" b="1" dirty="0" smtClean="0">
                <a:solidFill>
                  <a:srgbClr val="2E9238"/>
                </a:solidFill>
                <a:latin typeface="Times New Roman"/>
              </a:rPr>
              <a:t>innovation</a:t>
            </a:r>
          </a:p>
        </p:txBody>
      </p:sp>
    </p:spTree>
    <p:extLst>
      <p:ext uri="{BB962C8B-B14F-4D97-AF65-F5344CB8AC3E}">
        <p14:creationId xmlns:p14="http://schemas.microsoft.com/office/powerpoint/2010/main" xmlns="" val="191770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6632"/>
            <a:ext cx="8229600" cy="720080"/>
          </a:xfrm>
        </p:spPr>
        <p:txBody>
          <a:bodyPr>
            <a:noAutofit/>
          </a:bodyPr>
          <a:lstStyle/>
          <a:p>
            <a:r>
              <a:rPr lang="zh-CN" altLang="en-US" b="1" dirty="0">
                <a:solidFill>
                  <a:srgbClr val="0000CC"/>
                </a:solidFill>
              </a:rPr>
              <a:t>高能</a:t>
            </a:r>
            <a:r>
              <a:rPr lang="zh-CN" altLang="en-US" b="1" dirty="0" smtClean="0">
                <a:solidFill>
                  <a:srgbClr val="0000CC"/>
                </a:solidFill>
              </a:rPr>
              <a:t>环形正负电子对撞机方案</a:t>
            </a:r>
            <a:endParaRPr lang="zh-CN" altLang="en-US" b="1" dirty="0">
              <a:solidFill>
                <a:srgbClr val="0000CC"/>
              </a:solidFill>
            </a:endParaRPr>
          </a:p>
        </p:txBody>
      </p:sp>
      <p:sp>
        <p:nvSpPr>
          <p:cNvPr id="3" name="内容占位符 2"/>
          <p:cNvSpPr>
            <a:spLocks noGrp="1"/>
          </p:cNvSpPr>
          <p:nvPr>
            <p:ph idx="1"/>
          </p:nvPr>
        </p:nvSpPr>
        <p:spPr>
          <a:xfrm>
            <a:off x="207829" y="1066800"/>
            <a:ext cx="8784975" cy="2611526"/>
          </a:xfrm>
        </p:spPr>
        <p:txBody>
          <a:bodyPr>
            <a:normAutofit/>
          </a:bodyPr>
          <a:lstStyle/>
          <a:p>
            <a:pPr>
              <a:lnSpc>
                <a:spcPct val="120000"/>
              </a:lnSpc>
              <a:spcBef>
                <a:spcPts val="600"/>
              </a:spcBef>
            </a:pPr>
            <a:r>
              <a:rPr lang="zh-CN" altLang="en-US" sz="2200" b="1" dirty="0" smtClean="0">
                <a:latin typeface="+mj-ea"/>
                <a:ea typeface="+mj-ea"/>
              </a:rPr>
              <a:t>建设一个</a:t>
            </a:r>
            <a:r>
              <a:rPr lang="en-US" altLang="zh-CN" sz="2200" b="1" dirty="0" smtClean="0">
                <a:latin typeface="+mj-ea"/>
                <a:ea typeface="+mj-ea"/>
              </a:rPr>
              <a:t>100 </a:t>
            </a:r>
            <a:r>
              <a:rPr lang="zh-CN" altLang="en-US" sz="2200" b="1" dirty="0" smtClean="0">
                <a:latin typeface="+mj-ea"/>
                <a:ea typeface="+mj-ea"/>
              </a:rPr>
              <a:t>公里周长的</a:t>
            </a:r>
            <a:endParaRPr lang="en-US" altLang="zh-CN" sz="2200" b="1" dirty="0" smtClean="0">
              <a:latin typeface="+mj-ea"/>
              <a:ea typeface="+mj-ea"/>
            </a:endParaRPr>
          </a:p>
          <a:p>
            <a:pPr marL="0" indent="0">
              <a:lnSpc>
                <a:spcPct val="110000"/>
              </a:lnSpc>
              <a:spcBef>
                <a:spcPts val="0"/>
              </a:spcBef>
              <a:buNone/>
            </a:pPr>
            <a:r>
              <a:rPr lang="zh-CN" altLang="en-US" sz="2200" b="1" dirty="0" smtClean="0">
                <a:latin typeface="+mj-ea"/>
                <a:ea typeface="+mj-ea"/>
              </a:rPr>
              <a:t>  环形正负电子对撞机</a:t>
            </a:r>
            <a:r>
              <a:rPr lang="en-US" altLang="zh-CN" sz="2200" b="1" dirty="0" smtClean="0">
                <a:latin typeface="+mj-ea"/>
                <a:ea typeface="+mj-ea"/>
              </a:rPr>
              <a:t>(</a:t>
            </a:r>
            <a:r>
              <a:rPr lang="en-US" altLang="zh-CN" sz="2200" b="1" dirty="0">
                <a:latin typeface="+mj-ea"/>
                <a:ea typeface="+mj-ea"/>
              </a:rPr>
              <a:t>CEPC</a:t>
            </a:r>
            <a:r>
              <a:rPr lang="en-US" altLang="zh-CN" sz="2200" b="1" dirty="0" smtClean="0">
                <a:latin typeface="+mj-ea"/>
                <a:ea typeface="+mj-ea"/>
              </a:rPr>
              <a:t>)</a:t>
            </a:r>
            <a:r>
              <a:rPr lang="zh-CN" altLang="en-US" sz="2200" b="1" dirty="0" smtClean="0">
                <a:latin typeface="+mj-ea"/>
                <a:ea typeface="+mj-ea"/>
              </a:rPr>
              <a:t>， </a:t>
            </a:r>
            <a:endParaRPr lang="en-US" altLang="zh-CN" sz="2200" b="1" dirty="0" smtClean="0">
              <a:latin typeface="+mj-ea"/>
              <a:ea typeface="+mj-ea"/>
            </a:endParaRPr>
          </a:p>
          <a:p>
            <a:pPr marL="0" indent="0">
              <a:lnSpc>
                <a:spcPct val="110000"/>
              </a:lnSpc>
              <a:spcBef>
                <a:spcPts val="0"/>
              </a:spcBef>
              <a:buNone/>
            </a:pPr>
            <a:r>
              <a:rPr lang="en-US" altLang="zh-CN" sz="2200" b="1" dirty="0">
                <a:latin typeface="+mj-ea"/>
                <a:ea typeface="+mj-ea"/>
              </a:rPr>
              <a:t> </a:t>
            </a:r>
            <a:r>
              <a:rPr lang="en-US" altLang="zh-CN" sz="2200" b="1" dirty="0" smtClean="0">
                <a:latin typeface="+mj-ea"/>
                <a:ea typeface="+mj-ea"/>
              </a:rPr>
              <a:t> </a:t>
            </a:r>
            <a:r>
              <a:rPr lang="zh-CN" altLang="en-US" sz="2200" b="1" dirty="0" smtClean="0">
                <a:latin typeface="+mj-ea"/>
                <a:ea typeface="+mj-ea"/>
              </a:rPr>
              <a:t>高精度研究</a:t>
            </a:r>
            <a:r>
              <a:rPr lang="en-US" altLang="zh-CN" sz="2200" b="1" dirty="0" smtClean="0">
                <a:latin typeface="+mj-ea"/>
                <a:ea typeface="+mj-ea"/>
              </a:rPr>
              <a:t>Higgs</a:t>
            </a:r>
            <a:r>
              <a:rPr lang="zh-CN" altLang="en-US" sz="2200" b="1" dirty="0" smtClean="0">
                <a:latin typeface="+mj-ea"/>
                <a:ea typeface="+mj-ea"/>
              </a:rPr>
              <a:t>（</a:t>
            </a:r>
            <a:r>
              <a:rPr lang="en-US" altLang="zh-CN" sz="2200" b="1" dirty="0" smtClean="0">
                <a:latin typeface="+mj-ea"/>
                <a:ea typeface="+mj-ea"/>
              </a:rPr>
              <a:t>Z</a:t>
            </a:r>
            <a:r>
              <a:rPr lang="zh-CN" altLang="en-US" sz="2200" b="1" dirty="0" smtClean="0">
                <a:latin typeface="+mj-ea"/>
                <a:ea typeface="+mj-ea"/>
              </a:rPr>
              <a:t>，</a:t>
            </a:r>
            <a:r>
              <a:rPr lang="en-US" altLang="zh-CN" sz="2200" b="1" dirty="0" smtClean="0">
                <a:latin typeface="+mj-ea"/>
                <a:ea typeface="+mj-ea"/>
              </a:rPr>
              <a:t>W</a:t>
            </a:r>
            <a:r>
              <a:rPr lang="zh-CN" altLang="en-US" sz="2200" b="1" dirty="0" smtClean="0">
                <a:latin typeface="+mj-ea"/>
                <a:ea typeface="+mj-ea"/>
              </a:rPr>
              <a:t>）粒子</a:t>
            </a:r>
            <a:endParaRPr lang="en-US" altLang="zh-CN" sz="2200" b="1" dirty="0">
              <a:latin typeface="+mj-ea"/>
              <a:ea typeface="+mj-ea"/>
            </a:endParaRPr>
          </a:p>
          <a:p>
            <a:pPr marL="0" indent="0">
              <a:lnSpc>
                <a:spcPct val="110000"/>
              </a:lnSpc>
              <a:spcBef>
                <a:spcPts val="0"/>
              </a:spcBef>
              <a:buNone/>
            </a:pPr>
            <a:r>
              <a:rPr lang="en-US" altLang="zh-CN" sz="2200" b="1" dirty="0" smtClean="0">
                <a:latin typeface="+mj-ea"/>
                <a:ea typeface="+mj-ea"/>
              </a:rPr>
              <a:t>  </a:t>
            </a:r>
            <a:r>
              <a:rPr lang="zh-CN" altLang="en-US" sz="2200" b="1" dirty="0" smtClean="0">
                <a:latin typeface="+mj-ea"/>
                <a:ea typeface="+mj-ea"/>
              </a:rPr>
              <a:t>并寻找新物理</a:t>
            </a:r>
            <a:endParaRPr lang="en-US" altLang="zh-CN" sz="2200" b="1" dirty="0" smtClean="0">
              <a:latin typeface="+mj-ea"/>
              <a:ea typeface="+mj-ea"/>
            </a:endParaRPr>
          </a:p>
          <a:p>
            <a:pPr>
              <a:lnSpc>
                <a:spcPct val="120000"/>
              </a:lnSpc>
              <a:spcBef>
                <a:spcPts val="600"/>
              </a:spcBef>
            </a:pPr>
            <a:r>
              <a:rPr lang="en-US" altLang="zh-CN" sz="1900" b="1" dirty="0">
                <a:solidFill>
                  <a:schemeClr val="tx1">
                    <a:lumMod val="75000"/>
                    <a:lumOff val="25000"/>
                  </a:schemeClr>
                </a:solidFill>
                <a:latin typeface="+mj-ea"/>
                <a:ea typeface="+mj-ea"/>
              </a:rPr>
              <a:t>CEPC</a:t>
            </a:r>
            <a:r>
              <a:rPr lang="zh-CN" altLang="en-US" sz="1900" b="1" dirty="0">
                <a:solidFill>
                  <a:schemeClr val="tx1">
                    <a:lumMod val="75000"/>
                    <a:lumOff val="25000"/>
                  </a:schemeClr>
                </a:solidFill>
                <a:latin typeface="+mj-ea"/>
                <a:ea typeface="+mj-ea"/>
              </a:rPr>
              <a:t>的后续发展：在同一隧道中建设 </a:t>
            </a:r>
            <a:r>
              <a:rPr lang="en-US" altLang="zh-CN" sz="1900" b="1" dirty="0" smtClean="0">
                <a:solidFill>
                  <a:schemeClr val="tx1">
                    <a:lumMod val="75000"/>
                    <a:lumOff val="25000"/>
                  </a:schemeClr>
                </a:solidFill>
                <a:latin typeface="+mj-ea"/>
                <a:ea typeface="+mj-ea"/>
              </a:rPr>
              <a:t>pp/AA</a:t>
            </a:r>
            <a:r>
              <a:rPr lang="zh-CN" altLang="en-US" sz="1900" b="1" dirty="0" smtClean="0">
                <a:solidFill>
                  <a:schemeClr val="tx1">
                    <a:lumMod val="75000"/>
                    <a:lumOff val="25000"/>
                  </a:schemeClr>
                </a:solidFill>
                <a:latin typeface="+mj-ea"/>
                <a:ea typeface="+mj-ea"/>
              </a:rPr>
              <a:t>对撞机，</a:t>
            </a:r>
            <a:r>
              <a:rPr lang="zh-CN" altLang="en-US" sz="1900" b="1" dirty="0">
                <a:solidFill>
                  <a:schemeClr val="tx1">
                    <a:lumMod val="75000"/>
                    <a:lumOff val="25000"/>
                  </a:schemeClr>
                </a:solidFill>
                <a:latin typeface="+mj-ea"/>
                <a:ea typeface="+mj-ea"/>
              </a:rPr>
              <a:t>也可以建设</a:t>
            </a:r>
            <a:r>
              <a:rPr lang="en-US" altLang="zh-CN" sz="1900" b="1" dirty="0" err="1">
                <a:solidFill>
                  <a:schemeClr val="tx1">
                    <a:lumMod val="75000"/>
                    <a:lumOff val="25000"/>
                  </a:schemeClr>
                </a:solidFill>
                <a:latin typeface="+mj-ea"/>
                <a:ea typeface="+mj-ea"/>
              </a:rPr>
              <a:t>ep</a:t>
            </a:r>
            <a:r>
              <a:rPr lang="en-US" altLang="zh-CN" sz="1900" b="1" dirty="0">
                <a:solidFill>
                  <a:schemeClr val="tx1">
                    <a:lumMod val="75000"/>
                    <a:lumOff val="25000"/>
                  </a:schemeClr>
                </a:solidFill>
                <a:latin typeface="+mj-ea"/>
                <a:ea typeface="+mj-ea"/>
              </a:rPr>
              <a:t>/</a:t>
            </a:r>
            <a:r>
              <a:rPr lang="en-US" altLang="zh-CN" sz="1900" b="1" dirty="0" err="1">
                <a:solidFill>
                  <a:schemeClr val="tx1">
                    <a:lumMod val="75000"/>
                    <a:lumOff val="25000"/>
                  </a:schemeClr>
                </a:solidFill>
                <a:latin typeface="+mj-ea"/>
                <a:ea typeface="+mj-ea"/>
              </a:rPr>
              <a:t>eA</a:t>
            </a:r>
            <a:r>
              <a:rPr lang="en-US" altLang="zh-CN" sz="1900" b="1" dirty="0">
                <a:solidFill>
                  <a:schemeClr val="tx1">
                    <a:lumMod val="75000"/>
                    <a:lumOff val="25000"/>
                  </a:schemeClr>
                </a:solidFill>
                <a:latin typeface="+mj-ea"/>
                <a:ea typeface="+mj-ea"/>
              </a:rPr>
              <a:t> </a:t>
            </a:r>
            <a:r>
              <a:rPr lang="zh-CN" altLang="en-US" sz="1900" b="1" dirty="0">
                <a:solidFill>
                  <a:schemeClr val="tx1">
                    <a:lumMod val="75000"/>
                    <a:lumOff val="25000"/>
                  </a:schemeClr>
                </a:solidFill>
                <a:latin typeface="+mj-ea"/>
                <a:ea typeface="+mj-ea"/>
              </a:rPr>
              <a:t>对撞机，或其它可能性</a:t>
            </a:r>
          </a:p>
        </p:txBody>
      </p:sp>
      <p:grpSp>
        <p:nvGrpSpPr>
          <p:cNvPr id="7" name="组合 20"/>
          <p:cNvGrpSpPr>
            <a:grpSpLocks/>
          </p:cNvGrpSpPr>
          <p:nvPr/>
        </p:nvGrpSpPr>
        <p:grpSpPr bwMode="auto">
          <a:xfrm>
            <a:off x="45265" y="3469494"/>
            <a:ext cx="6994596" cy="3231958"/>
            <a:chOff x="238797" y="1736327"/>
            <a:chExt cx="8328312" cy="3741178"/>
          </a:xfrm>
        </p:grpSpPr>
        <p:sp>
          <p:nvSpPr>
            <p:cNvPr id="17" name="TextBox 78"/>
            <p:cNvSpPr txBox="1">
              <a:spLocks noChangeArrowheads="1"/>
            </p:cNvSpPr>
            <p:nvPr/>
          </p:nvSpPr>
          <p:spPr bwMode="auto">
            <a:xfrm>
              <a:off x="467419" y="4769619"/>
              <a:ext cx="19239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000" b="1" smtClean="0">
                  <a:solidFill>
                    <a:srgbClr val="000000"/>
                  </a:solidFill>
                  <a:latin typeface="Times New Roman" pitchFamily="18" charset="0"/>
                  <a:ea typeface="宋体" pitchFamily="2" charset="-122"/>
                  <a:cs typeface="Times New Roman" pitchFamily="18" charset="0"/>
                </a:rPr>
                <a:t>LTB : Linac to Booster </a:t>
              </a:r>
            </a:p>
            <a:p>
              <a:pPr eaLnBrk="1" fontAlgn="base" hangingPunct="1">
                <a:spcBef>
                  <a:spcPct val="0"/>
                </a:spcBef>
                <a:spcAft>
                  <a:spcPct val="0"/>
                </a:spcAft>
                <a:buFontTx/>
                <a:buNone/>
              </a:pPr>
              <a:endParaRPr kumimoji="1" lang="en-US" altLang="zh-CN" sz="1000" smtClean="0">
                <a:solidFill>
                  <a:srgbClr val="000000"/>
                </a:solidFill>
                <a:latin typeface="Times New Roman" pitchFamily="18" charset="0"/>
                <a:ea typeface="宋体" pitchFamily="2" charset="-122"/>
                <a:cs typeface="Times New Roman" pitchFamily="18" charset="0"/>
              </a:endParaRPr>
            </a:p>
            <a:p>
              <a:pPr eaLnBrk="1" fontAlgn="base" hangingPunct="1">
                <a:spcBef>
                  <a:spcPct val="0"/>
                </a:spcBef>
                <a:spcAft>
                  <a:spcPct val="0"/>
                </a:spcAft>
                <a:buFontTx/>
                <a:buNone/>
              </a:pPr>
              <a:r>
                <a:rPr kumimoji="1" lang="en-US" altLang="zh-CN" sz="1000" b="1" smtClean="0">
                  <a:solidFill>
                    <a:srgbClr val="000000"/>
                  </a:solidFill>
                  <a:latin typeface="Times New Roman" pitchFamily="18" charset="0"/>
                  <a:ea typeface="宋体" pitchFamily="2" charset="-122"/>
                  <a:cs typeface="Times New Roman" pitchFamily="18" charset="0"/>
                </a:rPr>
                <a:t>BTC : Booster to Collider Ring </a:t>
              </a:r>
            </a:p>
            <a:p>
              <a:pPr eaLnBrk="1" fontAlgn="base" hangingPunct="1">
                <a:spcBef>
                  <a:spcPct val="0"/>
                </a:spcBef>
                <a:spcAft>
                  <a:spcPct val="0"/>
                </a:spcAft>
                <a:buFontTx/>
                <a:buNone/>
              </a:pPr>
              <a:endParaRPr kumimoji="1" lang="zh-CN" altLang="en-US" sz="1000" smtClean="0">
                <a:solidFill>
                  <a:srgbClr val="000000"/>
                </a:solidFill>
                <a:latin typeface="Times New Roman" pitchFamily="18" charset="0"/>
                <a:ea typeface="宋体" pitchFamily="2" charset="-122"/>
                <a:cs typeface="Times New Roman" pitchFamily="18" charset="0"/>
              </a:endParaRPr>
            </a:p>
          </p:txBody>
        </p:sp>
        <p:cxnSp>
          <p:nvCxnSpPr>
            <p:cNvPr id="18" name="直接连接符 17"/>
            <p:cNvCxnSpPr>
              <a:stCxn id="40" idx="5"/>
            </p:cNvCxnSpPr>
            <p:nvPr/>
          </p:nvCxnSpPr>
          <p:spPr>
            <a:xfrm flipV="1">
              <a:off x="6379909" y="2799793"/>
              <a:ext cx="119044" cy="13333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899150" y="1988702"/>
              <a:ext cx="7234666" cy="27586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dirty="0">
                <a:solidFill>
                  <a:srgbClr val="FFFFFF"/>
                </a:solidFill>
              </a:endParaRPr>
            </a:p>
          </p:txBody>
        </p:sp>
        <p:sp>
          <p:nvSpPr>
            <p:cNvPr id="20" name="任意多边形 19"/>
            <p:cNvSpPr/>
            <p:nvPr/>
          </p:nvSpPr>
          <p:spPr>
            <a:xfrm>
              <a:off x="7425904" y="2664876"/>
              <a:ext cx="566646" cy="315865"/>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21" name="任意多边形 20"/>
            <p:cNvSpPr/>
            <p:nvPr/>
          </p:nvSpPr>
          <p:spPr>
            <a:xfrm>
              <a:off x="1084857" y="2612496"/>
              <a:ext cx="636486" cy="371419"/>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22" name="TextBox 76"/>
            <p:cNvSpPr txBox="1">
              <a:spLocks noChangeArrowheads="1"/>
            </p:cNvSpPr>
            <p:nvPr/>
          </p:nvSpPr>
          <p:spPr bwMode="auto">
            <a:xfrm>
              <a:off x="1461748" y="2743036"/>
              <a:ext cx="445956"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000" b="1" smtClean="0">
                  <a:solidFill>
                    <a:srgbClr val="FF0000"/>
                  </a:solidFill>
                  <a:latin typeface="Times New Roman" pitchFamily="18" charset="0"/>
                  <a:ea typeface="宋体" pitchFamily="2" charset="-122"/>
                  <a:cs typeface="Times New Roman" pitchFamily="18" charset="0"/>
                </a:rPr>
                <a:t>BTC</a:t>
              </a:r>
              <a:endParaRPr kumimoji="1" lang="zh-CN" altLang="en-US" sz="1000" b="1" smtClean="0">
                <a:solidFill>
                  <a:srgbClr val="FF0000"/>
                </a:solidFill>
                <a:latin typeface="Times New Roman" pitchFamily="18" charset="0"/>
                <a:ea typeface="宋体" pitchFamily="2" charset="-122"/>
                <a:cs typeface="Times New Roman" pitchFamily="18" charset="0"/>
              </a:endParaRPr>
            </a:p>
          </p:txBody>
        </p:sp>
        <p:sp>
          <p:nvSpPr>
            <p:cNvPr id="23" name="右箭头 22"/>
            <p:cNvSpPr/>
            <p:nvPr/>
          </p:nvSpPr>
          <p:spPr>
            <a:xfrm rot="20678478">
              <a:off x="1318183" y="2687098"/>
              <a:ext cx="79362" cy="57141"/>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24" name="TextBox 6"/>
            <p:cNvSpPr txBox="1">
              <a:spLocks noChangeArrowheads="1"/>
            </p:cNvSpPr>
            <p:nvPr/>
          </p:nvSpPr>
          <p:spPr bwMode="auto">
            <a:xfrm>
              <a:off x="4233114" y="2141662"/>
              <a:ext cx="5762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200" b="1" smtClean="0">
                  <a:solidFill>
                    <a:srgbClr val="CC00FF"/>
                  </a:solidFill>
                  <a:latin typeface="Times New Roman" pitchFamily="18" charset="0"/>
                  <a:ea typeface="宋体" pitchFamily="2" charset="-122"/>
                  <a:cs typeface="Times New Roman" pitchFamily="18" charset="0"/>
                </a:rPr>
                <a:t>IP1</a:t>
              </a:r>
              <a:endParaRPr kumimoji="1" lang="zh-CN" altLang="en-US" sz="1800" b="1" smtClean="0">
                <a:solidFill>
                  <a:srgbClr val="CC00FF"/>
                </a:solidFill>
                <a:latin typeface="Times New Roman" pitchFamily="18" charset="0"/>
                <a:ea typeface="宋体" pitchFamily="2" charset="-122"/>
                <a:cs typeface="Times New Roman" pitchFamily="18" charset="0"/>
              </a:endParaRPr>
            </a:p>
          </p:txBody>
        </p:sp>
        <p:sp>
          <p:nvSpPr>
            <p:cNvPr id="25" name="TextBox 7"/>
            <p:cNvSpPr txBox="1">
              <a:spLocks noChangeArrowheads="1"/>
            </p:cNvSpPr>
            <p:nvPr/>
          </p:nvSpPr>
          <p:spPr bwMode="auto">
            <a:xfrm>
              <a:off x="4501613" y="4283313"/>
              <a:ext cx="495240" cy="320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200" b="1" dirty="0" smtClean="0">
                  <a:solidFill>
                    <a:srgbClr val="CC00FF"/>
                  </a:solidFill>
                  <a:latin typeface="Times New Roman" pitchFamily="18" charset="0"/>
                  <a:ea typeface="宋体" pitchFamily="2" charset="-122"/>
                  <a:cs typeface="Times New Roman" pitchFamily="18" charset="0"/>
                </a:rPr>
                <a:t>IP2</a:t>
              </a:r>
              <a:endParaRPr kumimoji="1" lang="zh-CN" altLang="en-US" sz="1800" b="1" dirty="0" smtClean="0">
                <a:solidFill>
                  <a:srgbClr val="CC00FF"/>
                </a:solidFill>
                <a:latin typeface="Times New Roman" pitchFamily="18" charset="0"/>
                <a:ea typeface="宋体" pitchFamily="2" charset="-122"/>
                <a:cs typeface="Times New Roman" pitchFamily="18" charset="0"/>
              </a:endParaRPr>
            </a:p>
          </p:txBody>
        </p:sp>
        <p:sp>
          <p:nvSpPr>
            <p:cNvPr id="26" name="TextBox 11"/>
            <p:cNvSpPr txBox="1">
              <a:spLocks noChangeArrowheads="1"/>
            </p:cNvSpPr>
            <p:nvPr/>
          </p:nvSpPr>
          <p:spPr bwMode="auto">
            <a:xfrm>
              <a:off x="3464686" y="2113445"/>
              <a:ext cx="57626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200" b="1" smtClean="0">
                  <a:solidFill>
                    <a:srgbClr val="FF0000"/>
                  </a:solidFill>
                  <a:ea typeface="宋体" pitchFamily="2" charset="-122"/>
                </a:rPr>
                <a:t>e+</a:t>
              </a:r>
              <a:endParaRPr kumimoji="1" lang="zh-CN" altLang="en-US" sz="1800" b="1" smtClean="0">
                <a:solidFill>
                  <a:srgbClr val="FF0000"/>
                </a:solidFill>
                <a:ea typeface="宋体" pitchFamily="2" charset="-122"/>
              </a:endParaRPr>
            </a:p>
          </p:txBody>
        </p:sp>
        <p:sp>
          <p:nvSpPr>
            <p:cNvPr id="27" name="TextBox 12"/>
            <p:cNvSpPr txBox="1">
              <a:spLocks noChangeArrowheads="1"/>
            </p:cNvSpPr>
            <p:nvPr/>
          </p:nvSpPr>
          <p:spPr bwMode="auto">
            <a:xfrm>
              <a:off x="5298529" y="2113445"/>
              <a:ext cx="5762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200" b="1" smtClean="0">
                  <a:solidFill>
                    <a:srgbClr val="00B0F0"/>
                  </a:solidFill>
                  <a:ea typeface="宋体" pitchFamily="2" charset="-122"/>
                </a:rPr>
                <a:t>e-</a:t>
              </a:r>
              <a:endParaRPr kumimoji="1" lang="zh-CN" altLang="en-US" sz="1800" b="1" smtClean="0">
                <a:solidFill>
                  <a:srgbClr val="00B0F0"/>
                </a:solidFill>
                <a:ea typeface="宋体" pitchFamily="2" charset="-122"/>
              </a:endParaRPr>
            </a:p>
          </p:txBody>
        </p:sp>
        <p:sp>
          <p:nvSpPr>
            <p:cNvPr id="28" name="TextBox 25"/>
            <p:cNvSpPr txBox="1">
              <a:spLocks noChangeArrowheads="1"/>
            </p:cNvSpPr>
            <p:nvPr/>
          </p:nvSpPr>
          <p:spPr bwMode="auto">
            <a:xfrm>
              <a:off x="6698910" y="2618765"/>
              <a:ext cx="81109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000" b="1" smtClean="0">
                  <a:solidFill>
                    <a:srgbClr val="002060"/>
                  </a:solidFill>
                  <a:latin typeface="Times New Roman" pitchFamily="18" charset="0"/>
                  <a:ea typeface="宋体" pitchFamily="2" charset="-122"/>
                  <a:cs typeface="Times New Roman" pitchFamily="18" charset="0"/>
                </a:rPr>
                <a:t>e+ e- Linac</a:t>
              </a:r>
            </a:p>
            <a:p>
              <a:pPr eaLnBrk="1" fontAlgn="base" hangingPunct="1">
                <a:spcBef>
                  <a:spcPct val="0"/>
                </a:spcBef>
                <a:spcAft>
                  <a:spcPct val="0"/>
                </a:spcAft>
                <a:buFontTx/>
                <a:buNone/>
              </a:pPr>
              <a:r>
                <a:rPr kumimoji="1" lang="en-US" altLang="zh-CN" sz="1000" b="1" smtClean="0">
                  <a:solidFill>
                    <a:srgbClr val="002060"/>
                  </a:solidFill>
                  <a:latin typeface="Times New Roman" pitchFamily="18" charset="0"/>
                  <a:ea typeface="宋体" pitchFamily="2" charset="-122"/>
                  <a:cs typeface="Times New Roman" pitchFamily="18" charset="0"/>
                </a:rPr>
                <a:t>  (240m)</a:t>
              </a:r>
              <a:endParaRPr kumimoji="1" lang="zh-CN" altLang="en-US" sz="1000" b="1" smtClean="0">
                <a:solidFill>
                  <a:srgbClr val="002060"/>
                </a:solidFill>
                <a:latin typeface="Times New Roman" pitchFamily="18" charset="0"/>
                <a:ea typeface="宋体" pitchFamily="2" charset="-122"/>
                <a:cs typeface="Times New Roman" pitchFamily="18" charset="0"/>
              </a:endParaRPr>
            </a:p>
          </p:txBody>
        </p:sp>
        <p:sp>
          <p:nvSpPr>
            <p:cNvPr id="29" name="TextBox 15"/>
            <p:cNvSpPr txBox="1">
              <a:spLocks noChangeArrowheads="1"/>
            </p:cNvSpPr>
            <p:nvPr/>
          </p:nvSpPr>
          <p:spPr bwMode="auto">
            <a:xfrm>
              <a:off x="6796752" y="2102659"/>
              <a:ext cx="43954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000" b="1" smtClean="0">
                  <a:solidFill>
                    <a:srgbClr val="000000"/>
                  </a:solidFill>
                  <a:latin typeface="Times New Roman" pitchFamily="18" charset="0"/>
                  <a:ea typeface="宋体" pitchFamily="2" charset="-122"/>
                  <a:cs typeface="Times New Roman" pitchFamily="18" charset="0"/>
                </a:rPr>
                <a:t>LTB</a:t>
              </a:r>
              <a:endParaRPr kumimoji="1" lang="zh-CN" altLang="en-US" sz="900" b="1" smtClean="0">
                <a:solidFill>
                  <a:srgbClr val="000000"/>
                </a:solidFill>
                <a:latin typeface="Times New Roman" pitchFamily="18" charset="0"/>
                <a:ea typeface="宋体" pitchFamily="2" charset="-122"/>
                <a:cs typeface="Times New Roman" pitchFamily="18" charset="0"/>
              </a:endParaRPr>
            </a:p>
          </p:txBody>
        </p:sp>
        <p:sp>
          <p:nvSpPr>
            <p:cNvPr id="30" name="椭圆 29"/>
            <p:cNvSpPr/>
            <p:nvPr/>
          </p:nvSpPr>
          <p:spPr>
            <a:xfrm>
              <a:off x="1056287" y="2096636"/>
              <a:ext cx="6920391" cy="2520573"/>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dirty="0">
                <a:solidFill>
                  <a:srgbClr val="FFFFFF"/>
                </a:solidFill>
              </a:endParaRPr>
            </a:p>
          </p:txBody>
        </p:sp>
        <p:sp>
          <p:nvSpPr>
            <p:cNvPr id="31" name="右箭头 30"/>
            <p:cNvSpPr/>
            <p:nvPr/>
          </p:nvSpPr>
          <p:spPr>
            <a:xfrm rot="21289895">
              <a:off x="3587944" y="2080763"/>
              <a:ext cx="187295" cy="12698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32" name="右箭头 31"/>
            <p:cNvSpPr/>
            <p:nvPr/>
          </p:nvSpPr>
          <p:spPr>
            <a:xfrm rot="14382723">
              <a:off x="6688628" y="2111715"/>
              <a:ext cx="82538" cy="65078"/>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33" name="右箭头 32"/>
            <p:cNvSpPr/>
            <p:nvPr/>
          </p:nvSpPr>
          <p:spPr>
            <a:xfrm rot="12476930">
              <a:off x="7814779" y="2745826"/>
              <a:ext cx="131742" cy="46031"/>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34" name="TextBox 48"/>
            <p:cNvSpPr txBox="1">
              <a:spLocks noChangeArrowheads="1"/>
            </p:cNvSpPr>
            <p:nvPr/>
          </p:nvSpPr>
          <p:spPr bwMode="auto">
            <a:xfrm rot="411638">
              <a:off x="2170506" y="4138921"/>
              <a:ext cx="2339438" cy="39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100" b="1" dirty="0" smtClean="0">
                  <a:solidFill>
                    <a:srgbClr val="CC00FF"/>
                  </a:solidFill>
                  <a:latin typeface="Times New Roman" pitchFamily="18" charset="0"/>
                  <a:ea typeface="宋体" pitchFamily="2" charset="-122"/>
                  <a:cs typeface="Times New Roman" pitchFamily="18" charset="0"/>
                </a:rPr>
                <a:t>CEPC Collider Ring(100 km</a:t>
              </a:r>
              <a:r>
                <a:rPr kumimoji="1" lang="en-US" altLang="zh-CN" sz="1600" b="1" dirty="0" smtClean="0">
                  <a:solidFill>
                    <a:srgbClr val="CC00FF"/>
                  </a:solidFill>
                  <a:latin typeface="Times New Roman" pitchFamily="18" charset="0"/>
                  <a:ea typeface="宋体" pitchFamily="2" charset="-122"/>
                  <a:cs typeface="Times New Roman" pitchFamily="18" charset="0"/>
                </a:rPr>
                <a:t>)</a:t>
              </a:r>
              <a:endParaRPr kumimoji="1" lang="zh-CN" altLang="en-US" sz="1600" b="1" dirty="0" smtClean="0">
                <a:solidFill>
                  <a:srgbClr val="CC00FF"/>
                </a:solidFill>
                <a:latin typeface="Times New Roman" pitchFamily="18" charset="0"/>
                <a:ea typeface="宋体" pitchFamily="2" charset="-122"/>
                <a:cs typeface="Times New Roman" pitchFamily="18" charset="0"/>
              </a:endParaRPr>
            </a:p>
          </p:txBody>
        </p:sp>
        <p:sp>
          <p:nvSpPr>
            <p:cNvPr id="35" name="TextBox 50"/>
            <p:cNvSpPr txBox="1">
              <a:spLocks noChangeArrowheads="1"/>
            </p:cNvSpPr>
            <p:nvPr/>
          </p:nvSpPr>
          <p:spPr bwMode="auto">
            <a:xfrm rot="336818">
              <a:off x="2711962" y="3813975"/>
              <a:ext cx="1433786" cy="39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100" b="1" dirty="0" smtClean="0">
                  <a:solidFill>
                    <a:srgbClr val="00B050"/>
                  </a:solidFill>
                  <a:latin typeface="Times New Roman" pitchFamily="18" charset="0"/>
                  <a:ea typeface="宋体" pitchFamily="2" charset="-122"/>
                  <a:cs typeface="Times New Roman" pitchFamily="18" charset="0"/>
                </a:rPr>
                <a:t>Booster(100 km</a:t>
              </a:r>
              <a:r>
                <a:rPr kumimoji="1" lang="en-US" altLang="zh-CN" sz="1600" b="1" dirty="0" smtClean="0">
                  <a:solidFill>
                    <a:srgbClr val="00B050"/>
                  </a:solidFill>
                  <a:latin typeface="Times New Roman" pitchFamily="18" charset="0"/>
                  <a:ea typeface="宋体" pitchFamily="2" charset="-122"/>
                  <a:cs typeface="Times New Roman" pitchFamily="18" charset="0"/>
                </a:rPr>
                <a:t>)</a:t>
              </a:r>
              <a:endParaRPr kumimoji="1" lang="zh-CN" altLang="en-US" sz="1600" b="1" dirty="0" smtClean="0">
                <a:solidFill>
                  <a:srgbClr val="00B050"/>
                </a:solidFill>
                <a:latin typeface="Times New Roman" pitchFamily="18" charset="0"/>
                <a:ea typeface="宋体" pitchFamily="2" charset="-122"/>
                <a:cs typeface="Times New Roman" pitchFamily="18" charset="0"/>
              </a:endParaRPr>
            </a:p>
          </p:txBody>
        </p:sp>
        <p:sp>
          <p:nvSpPr>
            <p:cNvPr id="36" name="TextBox 61"/>
            <p:cNvSpPr txBox="1">
              <a:spLocks noChangeArrowheads="1"/>
            </p:cNvSpPr>
            <p:nvPr/>
          </p:nvSpPr>
          <p:spPr bwMode="auto">
            <a:xfrm>
              <a:off x="6221626" y="1960132"/>
              <a:ext cx="445957"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000" b="1" dirty="0" smtClean="0">
                  <a:solidFill>
                    <a:srgbClr val="00B0F0"/>
                  </a:solidFill>
                  <a:latin typeface="Times New Roman" pitchFamily="18" charset="0"/>
                  <a:ea typeface="宋体" pitchFamily="2" charset="-122"/>
                  <a:cs typeface="Times New Roman" pitchFamily="18" charset="0"/>
                </a:rPr>
                <a:t>BTC</a:t>
              </a:r>
              <a:endParaRPr kumimoji="1" lang="zh-CN" altLang="en-US" sz="1000" b="1" dirty="0" smtClean="0">
                <a:solidFill>
                  <a:srgbClr val="00B0F0"/>
                </a:solidFill>
                <a:latin typeface="Times New Roman" pitchFamily="18" charset="0"/>
                <a:ea typeface="宋体" pitchFamily="2" charset="-122"/>
                <a:cs typeface="Times New Roman" pitchFamily="18" charset="0"/>
              </a:endParaRPr>
            </a:p>
          </p:txBody>
        </p:sp>
        <p:cxnSp>
          <p:nvCxnSpPr>
            <p:cNvPr id="37" name="直接连接符 36"/>
            <p:cNvCxnSpPr/>
            <p:nvPr/>
          </p:nvCxnSpPr>
          <p:spPr>
            <a:xfrm flipV="1">
              <a:off x="6559268" y="2566466"/>
              <a:ext cx="144439" cy="176186"/>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38" name="右箭头 37"/>
            <p:cNvSpPr/>
            <p:nvPr/>
          </p:nvSpPr>
          <p:spPr>
            <a:xfrm rot="11153906">
              <a:off x="5346612" y="2079176"/>
              <a:ext cx="187295" cy="12698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39" name="Oval 11"/>
            <p:cNvSpPr>
              <a:spLocks noChangeArrowheads="1"/>
            </p:cNvSpPr>
            <p:nvPr/>
          </p:nvSpPr>
          <p:spPr bwMode="auto">
            <a:xfrm>
              <a:off x="5632551" y="2571034"/>
              <a:ext cx="685800" cy="367035"/>
            </a:xfrm>
            <a:prstGeom prst="ellipse">
              <a:avLst/>
            </a:prstGeom>
            <a:noFill/>
            <a:ln w="28575" algn="ctr">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fontAlgn="base">
                <a:spcBef>
                  <a:spcPct val="0"/>
                </a:spcBef>
                <a:spcAft>
                  <a:spcPct val="0"/>
                </a:spcAft>
                <a:buFontTx/>
                <a:buNone/>
              </a:pPr>
              <a:endParaRPr kumimoji="1" lang="en-US" altLang="zh-CN" sz="2400" smtClean="0">
                <a:solidFill>
                  <a:srgbClr val="000000"/>
                </a:solidFill>
                <a:latin typeface="Times" pitchFamily="18" charset="0"/>
                <a:ea typeface="宋体" pitchFamily="2" charset="-122"/>
              </a:endParaRPr>
            </a:p>
          </p:txBody>
        </p:sp>
        <p:sp>
          <p:nvSpPr>
            <p:cNvPr id="40"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fontAlgn="base">
                <a:spcBef>
                  <a:spcPct val="0"/>
                </a:spcBef>
                <a:spcAft>
                  <a:spcPct val="0"/>
                </a:spcAft>
                <a:buFontTx/>
                <a:buNone/>
              </a:pPr>
              <a:endParaRPr kumimoji="1" lang="en-US" altLang="zh-CN" sz="2400" smtClean="0">
                <a:solidFill>
                  <a:srgbClr val="000000"/>
                </a:solidFill>
                <a:latin typeface="Times" pitchFamily="18" charset="0"/>
                <a:ea typeface="宋体" pitchFamily="2" charset="-122"/>
              </a:endParaRPr>
            </a:p>
          </p:txBody>
        </p:sp>
        <p:cxnSp>
          <p:nvCxnSpPr>
            <p:cNvPr id="41" name="直接连接符 40"/>
            <p:cNvCxnSpPr/>
            <p:nvPr/>
          </p:nvCxnSpPr>
          <p:spPr>
            <a:xfrm flipV="1">
              <a:off x="6473557" y="2761699"/>
              <a:ext cx="63490" cy="7142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extBox 22"/>
            <p:cNvSpPr txBox="1">
              <a:spLocks noChangeArrowheads="1"/>
            </p:cNvSpPr>
            <p:nvPr/>
          </p:nvSpPr>
          <p:spPr bwMode="auto">
            <a:xfrm>
              <a:off x="3464686" y="2701004"/>
              <a:ext cx="231587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algn="ctr" eaLnBrk="1" fontAlgn="base" hangingPunct="1">
                <a:spcBef>
                  <a:spcPct val="0"/>
                </a:spcBef>
                <a:spcAft>
                  <a:spcPct val="0"/>
                </a:spcAft>
                <a:buFontTx/>
                <a:buNone/>
              </a:pPr>
              <a:r>
                <a:rPr kumimoji="1" lang="en-US" altLang="zh-CN" sz="1100" b="1" dirty="0" smtClean="0">
                  <a:solidFill>
                    <a:srgbClr val="FF0000"/>
                  </a:solidFill>
                  <a:latin typeface="Times New Roman" pitchFamily="18" charset="0"/>
                  <a:ea typeface="宋体" pitchFamily="2" charset="-122"/>
                  <a:cs typeface="Times New Roman" pitchFamily="18" charset="0"/>
                </a:rPr>
                <a:t>Medium Energy</a:t>
              </a:r>
              <a:r>
                <a:rPr kumimoji="1" lang="zh-CN" altLang="en-US" sz="1100" b="1" dirty="0" smtClean="0">
                  <a:solidFill>
                    <a:srgbClr val="FF0000"/>
                  </a:solidFill>
                  <a:latin typeface="Times New Roman" pitchFamily="18" charset="0"/>
                  <a:ea typeface="宋体" pitchFamily="2" charset="-122"/>
                  <a:cs typeface="Times New Roman" pitchFamily="18" charset="0"/>
                </a:rPr>
                <a:t> </a:t>
              </a:r>
              <a:r>
                <a:rPr kumimoji="1" lang="en-US" altLang="zh-CN" sz="1100" b="1" dirty="0" smtClean="0">
                  <a:solidFill>
                    <a:srgbClr val="FF0000"/>
                  </a:solidFill>
                  <a:latin typeface="Times New Roman" pitchFamily="18" charset="0"/>
                  <a:ea typeface="宋体" pitchFamily="2" charset="-122"/>
                  <a:cs typeface="Times New Roman" pitchFamily="18" charset="0"/>
                </a:rPr>
                <a:t> Booster(4.5Km)</a:t>
              </a:r>
            </a:p>
          </p:txBody>
        </p:sp>
        <p:sp>
          <p:nvSpPr>
            <p:cNvPr id="43" name="TextBox 23"/>
            <p:cNvSpPr txBox="1">
              <a:spLocks noChangeArrowheads="1"/>
            </p:cNvSpPr>
            <p:nvPr/>
          </p:nvSpPr>
          <p:spPr bwMode="auto">
            <a:xfrm>
              <a:off x="4018255" y="3000967"/>
              <a:ext cx="195719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algn="ctr" eaLnBrk="1" fontAlgn="base" hangingPunct="1">
                <a:spcBef>
                  <a:spcPct val="0"/>
                </a:spcBef>
                <a:spcAft>
                  <a:spcPct val="0"/>
                </a:spcAft>
                <a:buFontTx/>
                <a:buNone/>
              </a:pPr>
              <a:r>
                <a:rPr kumimoji="1" lang="en-US" altLang="zh-CN" sz="1100" b="1" dirty="0" smtClean="0">
                  <a:solidFill>
                    <a:srgbClr val="FF6600"/>
                  </a:solidFill>
                  <a:latin typeface="Times New Roman" pitchFamily="18" charset="0"/>
                  <a:ea typeface="宋体" pitchFamily="2" charset="-122"/>
                  <a:cs typeface="Times New Roman" pitchFamily="18" charset="0"/>
                </a:rPr>
                <a:t>Low Energy Booster(0.4Km)</a:t>
              </a:r>
            </a:p>
          </p:txBody>
        </p:sp>
        <p:sp>
          <p:nvSpPr>
            <p:cNvPr id="44" name="TextBox 6"/>
            <p:cNvSpPr txBox="1">
              <a:spLocks noChangeArrowheads="1"/>
            </p:cNvSpPr>
            <p:nvPr/>
          </p:nvSpPr>
          <p:spPr bwMode="auto">
            <a:xfrm>
              <a:off x="238797" y="3233115"/>
              <a:ext cx="660795" cy="320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200" b="1" dirty="0" smtClean="0">
                  <a:solidFill>
                    <a:srgbClr val="1108C8"/>
                  </a:solidFill>
                  <a:latin typeface="Times New Roman" pitchFamily="18" charset="0"/>
                  <a:ea typeface="宋体" pitchFamily="2" charset="-122"/>
                  <a:cs typeface="Times New Roman" pitchFamily="18" charset="0"/>
                </a:rPr>
                <a:t>IP4</a:t>
              </a:r>
              <a:endParaRPr kumimoji="1" lang="zh-CN" altLang="en-US" sz="1800" b="1" dirty="0" smtClean="0">
                <a:solidFill>
                  <a:srgbClr val="1108C8"/>
                </a:solidFill>
                <a:latin typeface="Times New Roman" pitchFamily="18" charset="0"/>
                <a:ea typeface="宋体" pitchFamily="2" charset="-122"/>
                <a:cs typeface="Times New Roman" pitchFamily="18" charset="0"/>
              </a:endParaRPr>
            </a:p>
          </p:txBody>
        </p:sp>
        <p:sp>
          <p:nvSpPr>
            <p:cNvPr id="45" name="TextBox 6"/>
            <p:cNvSpPr txBox="1">
              <a:spLocks noChangeArrowheads="1"/>
            </p:cNvSpPr>
            <p:nvPr/>
          </p:nvSpPr>
          <p:spPr bwMode="auto">
            <a:xfrm>
              <a:off x="8044132" y="3445064"/>
              <a:ext cx="522977" cy="320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200" b="1" dirty="0" smtClean="0">
                  <a:solidFill>
                    <a:srgbClr val="1108C8"/>
                  </a:solidFill>
                  <a:latin typeface="Times New Roman" pitchFamily="18" charset="0"/>
                  <a:ea typeface="宋体" pitchFamily="2" charset="-122"/>
                  <a:cs typeface="Times New Roman" pitchFamily="18" charset="0"/>
                </a:rPr>
                <a:t>IP3</a:t>
              </a:r>
              <a:endParaRPr kumimoji="1" lang="zh-CN" altLang="en-US" sz="1800" b="1" dirty="0" smtClean="0">
                <a:solidFill>
                  <a:srgbClr val="1108C8"/>
                </a:solidFill>
                <a:latin typeface="Times New Roman" pitchFamily="18" charset="0"/>
                <a:ea typeface="宋体" pitchFamily="2" charset="-122"/>
                <a:cs typeface="Times New Roman" pitchFamily="18" charset="0"/>
              </a:endParaRPr>
            </a:p>
          </p:txBody>
        </p:sp>
        <p:sp>
          <p:nvSpPr>
            <p:cNvPr id="46" name="TextBox 111"/>
            <p:cNvSpPr txBox="1">
              <a:spLocks noChangeArrowheads="1"/>
            </p:cNvSpPr>
            <p:nvPr/>
          </p:nvSpPr>
          <p:spPr bwMode="auto">
            <a:xfrm rot="432443">
              <a:off x="2034576" y="4727178"/>
              <a:ext cx="2668689" cy="302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eaLnBrk="1" fontAlgn="base" hangingPunct="1">
                <a:spcBef>
                  <a:spcPct val="0"/>
                </a:spcBef>
                <a:spcAft>
                  <a:spcPct val="0"/>
                </a:spcAft>
                <a:buFontTx/>
                <a:buNone/>
              </a:pPr>
              <a:r>
                <a:rPr kumimoji="1" lang="en-US" altLang="zh-CN" sz="1100" b="1" dirty="0" smtClean="0">
                  <a:solidFill>
                    <a:srgbClr val="1108C8"/>
                  </a:solidFill>
                  <a:latin typeface="Times New Roman" pitchFamily="18" charset="0"/>
                  <a:ea typeface="宋体" pitchFamily="2" charset="-122"/>
                  <a:cs typeface="Times New Roman" pitchFamily="18" charset="0"/>
                </a:rPr>
                <a:t>CEPC</a:t>
              </a:r>
              <a:r>
                <a:rPr kumimoji="1" lang="zh-CN" altLang="en-US" sz="1100" b="1" dirty="0" smtClean="0">
                  <a:solidFill>
                    <a:srgbClr val="1108C8"/>
                  </a:solidFill>
                  <a:latin typeface="Times New Roman" pitchFamily="18" charset="0"/>
                  <a:ea typeface="宋体" pitchFamily="2" charset="-122"/>
                  <a:cs typeface="Times New Roman" pitchFamily="18" charset="0"/>
                </a:rPr>
                <a:t>后续</a:t>
              </a:r>
              <a:r>
                <a:rPr kumimoji="1" lang="en-US" altLang="zh-CN" sz="1100" b="1" dirty="0" smtClean="0">
                  <a:solidFill>
                    <a:srgbClr val="1108C8"/>
                  </a:solidFill>
                  <a:latin typeface="Times New Roman" pitchFamily="18" charset="0"/>
                  <a:ea typeface="宋体" pitchFamily="2" charset="-122"/>
                  <a:cs typeface="Times New Roman" pitchFamily="18" charset="0"/>
                </a:rPr>
                <a:t> Collider Ring(100 km)</a:t>
              </a:r>
              <a:endParaRPr kumimoji="1" lang="zh-CN" altLang="en-US" sz="1100" b="1" dirty="0" smtClean="0">
                <a:solidFill>
                  <a:srgbClr val="1108C8"/>
                </a:solidFill>
                <a:latin typeface="Times New Roman" pitchFamily="18" charset="0"/>
                <a:ea typeface="宋体" pitchFamily="2" charset="-122"/>
                <a:cs typeface="Times New Roman" pitchFamily="18" charset="0"/>
              </a:endParaRPr>
            </a:p>
          </p:txBody>
        </p:sp>
        <p:sp>
          <p:nvSpPr>
            <p:cNvPr id="47" name="TextBox 24"/>
            <p:cNvSpPr txBox="1">
              <a:spLocks noChangeArrowheads="1"/>
            </p:cNvSpPr>
            <p:nvPr/>
          </p:nvSpPr>
          <p:spPr bwMode="auto">
            <a:xfrm>
              <a:off x="6021191" y="3071215"/>
              <a:ext cx="1174562" cy="399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algn="ctr" eaLnBrk="1" fontAlgn="base" hangingPunct="1">
                <a:spcBef>
                  <a:spcPct val="0"/>
                </a:spcBef>
                <a:spcAft>
                  <a:spcPct val="0"/>
                </a:spcAft>
                <a:buFontTx/>
                <a:buNone/>
              </a:pPr>
              <a:r>
                <a:rPr kumimoji="1" lang="en-US" altLang="zh-CN" sz="1000" b="1" dirty="0" smtClean="0">
                  <a:solidFill>
                    <a:srgbClr val="4597A0"/>
                  </a:solidFill>
                  <a:latin typeface="Times New Roman" pitchFamily="18" charset="0"/>
                  <a:ea typeface="宋体" pitchFamily="2" charset="-122"/>
                  <a:cs typeface="Times New Roman" pitchFamily="18" charset="0"/>
                </a:rPr>
                <a:t>Proton </a:t>
              </a:r>
              <a:r>
                <a:rPr kumimoji="1" lang="en-US" altLang="zh-CN" sz="1000" b="1" dirty="0" err="1" smtClean="0">
                  <a:solidFill>
                    <a:srgbClr val="4597A0"/>
                  </a:solidFill>
                  <a:latin typeface="Times New Roman" pitchFamily="18" charset="0"/>
                  <a:ea typeface="宋体" pitchFamily="2" charset="-122"/>
                  <a:cs typeface="Times New Roman" pitchFamily="18" charset="0"/>
                </a:rPr>
                <a:t>Linac</a:t>
              </a:r>
              <a:endParaRPr kumimoji="1" lang="en-US" altLang="zh-CN" sz="1000" b="1" dirty="0" smtClean="0">
                <a:solidFill>
                  <a:srgbClr val="4597A0"/>
                </a:solidFill>
                <a:latin typeface="Times New Roman" pitchFamily="18" charset="0"/>
                <a:ea typeface="宋体" pitchFamily="2" charset="-122"/>
                <a:cs typeface="Times New Roman" pitchFamily="18" charset="0"/>
              </a:endParaRPr>
            </a:p>
            <a:p>
              <a:pPr algn="ctr" eaLnBrk="1" fontAlgn="base" hangingPunct="1">
                <a:spcBef>
                  <a:spcPct val="0"/>
                </a:spcBef>
                <a:spcAft>
                  <a:spcPct val="0"/>
                </a:spcAft>
                <a:buFontTx/>
                <a:buNone/>
              </a:pPr>
              <a:r>
                <a:rPr kumimoji="1" lang="en-US" altLang="zh-CN" sz="1000" b="1" dirty="0" smtClean="0">
                  <a:solidFill>
                    <a:srgbClr val="4597A0"/>
                  </a:solidFill>
                  <a:latin typeface="Times New Roman" pitchFamily="18" charset="0"/>
                  <a:ea typeface="宋体" pitchFamily="2" charset="-122"/>
                  <a:cs typeface="Times New Roman" pitchFamily="18" charset="0"/>
                </a:rPr>
                <a:t>(100m)</a:t>
              </a:r>
            </a:p>
          </p:txBody>
        </p:sp>
        <p:sp>
          <p:nvSpPr>
            <p:cNvPr id="48" name="椭圆 47"/>
            <p:cNvSpPr/>
            <p:nvPr/>
          </p:nvSpPr>
          <p:spPr>
            <a:xfrm>
              <a:off x="813439" y="3271210"/>
              <a:ext cx="173009"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49" name="椭圆 48"/>
            <p:cNvSpPr/>
            <p:nvPr/>
          </p:nvSpPr>
          <p:spPr>
            <a:xfrm>
              <a:off x="4494261" y="2033146"/>
              <a:ext cx="139678" cy="141266"/>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50" name="Oval 4"/>
            <p:cNvSpPr>
              <a:spLocks noChangeArrowheads="1"/>
            </p:cNvSpPr>
            <p:nvPr/>
          </p:nvSpPr>
          <p:spPr bwMode="auto">
            <a:xfrm>
              <a:off x="4650357" y="2055538"/>
              <a:ext cx="1325094" cy="625366"/>
            </a:xfrm>
            <a:prstGeom prst="ellipse">
              <a:avLst/>
            </a:prstGeom>
            <a:noFill/>
            <a:ln w="38100" algn="ctr">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fontAlgn="base">
                <a:spcBef>
                  <a:spcPct val="0"/>
                </a:spcBef>
                <a:spcAft>
                  <a:spcPct val="0"/>
                </a:spcAft>
                <a:buFontTx/>
                <a:buNone/>
              </a:pPr>
              <a:endParaRPr kumimoji="1" lang="en-US" altLang="zh-CN" sz="2400" smtClean="0">
                <a:solidFill>
                  <a:srgbClr val="000000"/>
                </a:solidFill>
                <a:latin typeface="Times" pitchFamily="18" charset="0"/>
                <a:ea typeface="宋体" pitchFamily="2" charset="-122"/>
              </a:endParaRPr>
            </a:p>
          </p:txBody>
        </p:sp>
        <p:sp>
          <p:nvSpPr>
            <p:cNvPr id="51" name="椭圆 50"/>
            <p:cNvSpPr/>
            <p:nvPr/>
          </p:nvSpPr>
          <p:spPr>
            <a:xfrm>
              <a:off x="4503784" y="4523560"/>
              <a:ext cx="139678" cy="139679"/>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52" name="椭圆 51"/>
            <p:cNvSpPr/>
            <p:nvPr/>
          </p:nvSpPr>
          <p:spPr>
            <a:xfrm>
              <a:off x="8062389" y="3233116"/>
              <a:ext cx="171423" cy="169837"/>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53" name="任意多边形 52"/>
            <p:cNvSpPr/>
            <p:nvPr/>
          </p:nvSpPr>
          <p:spPr>
            <a:xfrm>
              <a:off x="6703707" y="2299806"/>
              <a:ext cx="801560" cy="261898"/>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54" name="任意多边形 53"/>
            <p:cNvSpPr/>
            <p:nvPr/>
          </p:nvSpPr>
          <p:spPr>
            <a:xfrm>
              <a:off x="6470382" y="1960131"/>
              <a:ext cx="312687" cy="606334"/>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55" name="右箭头 54"/>
            <p:cNvSpPr/>
            <p:nvPr/>
          </p:nvSpPr>
          <p:spPr>
            <a:xfrm rot="21079377">
              <a:off x="7108455" y="2280759"/>
              <a:ext cx="82537" cy="63490"/>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56" name="椭圆 55"/>
            <p:cNvSpPr/>
            <p:nvPr/>
          </p:nvSpPr>
          <p:spPr>
            <a:xfrm>
              <a:off x="1084857" y="1736327"/>
              <a:ext cx="6920391" cy="252692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solidFill>
                  <a:srgbClr val="FFFFFF"/>
                </a:solidFill>
              </a:endParaRPr>
            </a:p>
          </p:txBody>
        </p:sp>
        <p:sp>
          <p:nvSpPr>
            <p:cNvPr id="57" name="TextBox 21"/>
            <p:cNvSpPr txBox="1">
              <a:spLocks noChangeArrowheads="1"/>
            </p:cNvSpPr>
            <p:nvPr/>
          </p:nvSpPr>
          <p:spPr bwMode="auto">
            <a:xfrm>
              <a:off x="2715568" y="2419359"/>
              <a:ext cx="215074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algn="ctr" eaLnBrk="1" fontAlgn="base" hangingPunct="1">
                <a:spcBef>
                  <a:spcPct val="0"/>
                </a:spcBef>
                <a:spcAft>
                  <a:spcPct val="0"/>
                </a:spcAft>
                <a:buFontTx/>
                <a:buNone/>
              </a:pPr>
              <a:r>
                <a:rPr kumimoji="1" lang="en-US" altLang="zh-CN" sz="1100" b="1" dirty="0" smtClean="0">
                  <a:solidFill>
                    <a:srgbClr val="C00000"/>
                  </a:solidFill>
                  <a:latin typeface="Times New Roman" pitchFamily="18" charset="0"/>
                  <a:ea typeface="宋体" pitchFamily="2" charset="-122"/>
                  <a:cs typeface="Times New Roman" pitchFamily="18" charset="0"/>
                </a:rPr>
                <a:t>High Energy</a:t>
              </a:r>
              <a:r>
                <a:rPr kumimoji="1" lang="zh-CN" altLang="en-US" sz="1100" b="1" dirty="0" smtClean="0">
                  <a:solidFill>
                    <a:srgbClr val="C00000"/>
                  </a:solidFill>
                  <a:latin typeface="Times New Roman" pitchFamily="18" charset="0"/>
                  <a:ea typeface="宋体" pitchFamily="2" charset="-122"/>
                  <a:cs typeface="Times New Roman" pitchFamily="18" charset="0"/>
                </a:rPr>
                <a:t> </a:t>
              </a:r>
              <a:r>
                <a:rPr kumimoji="1" lang="en-US" altLang="zh-CN" sz="1100" b="1" dirty="0" smtClean="0">
                  <a:solidFill>
                    <a:srgbClr val="C00000"/>
                  </a:solidFill>
                  <a:latin typeface="Times New Roman" pitchFamily="18" charset="0"/>
                  <a:ea typeface="宋体" pitchFamily="2" charset="-122"/>
                  <a:cs typeface="Times New Roman" pitchFamily="18" charset="0"/>
                </a:rPr>
                <a:t>Booster(7.2Km)</a:t>
              </a:r>
            </a:p>
          </p:txBody>
        </p:sp>
      </p:gr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35176" y="821933"/>
            <a:ext cx="4643638" cy="18218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6756995" y="3623868"/>
            <a:ext cx="2352236" cy="2446824"/>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zh-CN" altLang="en-US" sz="1600" b="1" dirty="0">
                <a:solidFill>
                  <a:srgbClr val="C00000"/>
                </a:solidFill>
              </a:rPr>
              <a:t>前沿，先进研究设施</a:t>
            </a:r>
          </a:p>
          <a:p>
            <a:pPr marL="285750" indent="-285750">
              <a:spcBef>
                <a:spcPts val="600"/>
              </a:spcBef>
              <a:buFont typeface="Arial" panose="020B0604020202020204" pitchFamily="34" charset="0"/>
              <a:buChar char="•"/>
            </a:pPr>
            <a:r>
              <a:rPr lang="zh-CN" altLang="en-US" sz="1600" b="1" dirty="0" smtClean="0">
                <a:solidFill>
                  <a:srgbClr val="C00000"/>
                </a:solidFill>
              </a:rPr>
              <a:t>长久科学寿命：</a:t>
            </a:r>
            <a:endParaRPr lang="en-US" altLang="zh-CN" sz="1600" b="1" dirty="0" smtClean="0">
              <a:solidFill>
                <a:srgbClr val="C00000"/>
              </a:solidFill>
            </a:endParaRPr>
          </a:p>
          <a:p>
            <a:r>
              <a:rPr lang="en-US" altLang="zh-CN" sz="1600" b="1" dirty="0" smtClean="0">
                <a:solidFill>
                  <a:srgbClr val="C00000"/>
                </a:solidFill>
              </a:rPr>
              <a:t>     CEPC+</a:t>
            </a:r>
            <a:r>
              <a:rPr lang="zh-CN" altLang="en-US" sz="1600" b="1" dirty="0" smtClean="0">
                <a:solidFill>
                  <a:srgbClr val="C00000"/>
                </a:solidFill>
              </a:rPr>
              <a:t>升级</a:t>
            </a:r>
            <a:r>
              <a:rPr lang="en-US" altLang="zh-CN" sz="1600" b="1" dirty="0">
                <a:solidFill>
                  <a:srgbClr val="C00000"/>
                </a:solidFill>
              </a:rPr>
              <a:t>&gt;</a:t>
            </a:r>
            <a:r>
              <a:rPr lang="en-US" altLang="zh-CN" sz="1600" b="1" dirty="0" smtClean="0">
                <a:solidFill>
                  <a:srgbClr val="C00000"/>
                </a:solidFill>
              </a:rPr>
              <a:t>40years</a:t>
            </a:r>
          </a:p>
          <a:p>
            <a:pPr marL="285750" indent="-285750">
              <a:spcBef>
                <a:spcPts val="600"/>
              </a:spcBef>
              <a:buFont typeface="Arial" panose="020B0604020202020204" pitchFamily="34" charset="0"/>
              <a:buChar char="•"/>
            </a:pPr>
            <a:r>
              <a:rPr lang="zh-CN" altLang="en-US" sz="1600" b="1" dirty="0" smtClean="0">
                <a:solidFill>
                  <a:srgbClr val="C00000"/>
                </a:solidFill>
              </a:rPr>
              <a:t>极强国际地位</a:t>
            </a:r>
            <a:endParaRPr lang="en-US" altLang="zh-CN" sz="1600" b="1" dirty="0" smtClean="0">
              <a:solidFill>
                <a:srgbClr val="C00000"/>
              </a:solidFill>
            </a:endParaRPr>
          </a:p>
          <a:p>
            <a:pPr marL="285750" indent="-285750">
              <a:spcBef>
                <a:spcPts val="600"/>
              </a:spcBef>
              <a:buFont typeface="Arial" panose="020B0604020202020204" pitchFamily="34" charset="0"/>
              <a:buChar char="•"/>
            </a:pPr>
            <a:r>
              <a:rPr lang="zh-CN" altLang="en-US" sz="1600" b="1" dirty="0" smtClean="0">
                <a:solidFill>
                  <a:srgbClr val="C00000"/>
                </a:solidFill>
              </a:rPr>
              <a:t>国内外科研用户</a:t>
            </a:r>
            <a:endParaRPr lang="en-US" altLang="zh-CN" sz="1600" b="1" dirty="0" smtClean="0">
              <a:solidFill>
                <a:srgbClr val="C00000"/>
              </a:solidFill>
            </a:endParaRPr>
          </a:p>
          <a:p>
            <a:r>
              <a:rPr lang="en-US" altLang="zh-CN" sz="1600" b="1" dirty="0">
                <a:solidFill>
                  <a:srgbClr val="C00000"/>
                </a:solidFill>
              </a:rPr>
              <a:t> </a:t>
            </a:r>
            <a:r>
              <a:rPr lang="en-US" altLang="zh-CN" sz="1600" b="1" dirty="0" smtClean="0">
                <a:solidFill>
                  <a:srgbClr val="C00000"/>
                </a:solidFill>
              </a:rPr>
              <a:t>        &gt;</a:t>
            </a:r>
            <a:r>
              <a:rPr lang="zh-CN" altLang="en-US" sz="1600" b="1" dirty="0" smtClean="0">
                <a:solidFill>
                  <a:srgbClr val="C00000"/>
                </a:solidFill>
              </a:rPr>
              <a:t>千人</a:t>
            </a:r>
            <a:endParaRPr lang="en-US" altLang="zh-CN" sz="1600" b="1" dirty="0" smtClean="0">
              <a:solidFill>
                <a:srgbClr val="C00000"/>
              </a:solidFill>
            </a:endParaRPr>
          </a:p>
          <a:p>
            <a:pPr marL="285750" indent="-285750">
              <a:spcBef>
                <a:spcPts val="600"/>
              </a:spcBef>
              <a:buFont typeface="Arial" panose="020B0604020202020204" pitchFamily="34" charset="0"/>
              <a:buChar char="•"/>
            </a:pPr>
            <a:r>
              <a:rPr lang="zh-CN" altLang="en-US" sz="1600" b="1" dirty="0" smtClean="0">
                <a:solidFill>
                  <a:srgbClr val="C00000"/>
                </a:solidFill>
              </a:rPr>
              <a:t>前沿，先进研究设施</a:t>
            </a:r>
            <a:endParaRPr lang="en-US" altLang="zh-CN" sz="1600" b="1" dirty="0" smtClean="0">
              <a:solidFill>
                <a:srgbClr val="C00000"/>
              </a:solidFill>
            </a:endParaRPr>
          </a:p>
          <a:p>
            <a:pPr marL="285750" indent="-285750">
              <a:spcBef>
                <a:spcPts val="600"/>
              </a:spcBef>
              <a:buFont typeface="Arial" panose="020B0604020202020204" pitchFamily="34" charset="0"/>
              <a:buChar char="•"/>
            </a:pPr>
            <a:r>
              <a:rPr lang="zh-CN" altLang="en-US" sz="1600" b="1" dirty="0" smtClean="0">
                <a:solidFill>
                  <a:srgbClr val="C00000"/>
                </a:solidFill>
              </a:rPr>
              <a:t>尚未列入其他计划</a:t>
            </a:r>
            <a:endParaRPr lang="zh-CN" altLang="en-US" sz="1600" b="1" dirty="0">
              <a:solidFill>
                <a:srgbClr val="C00000"/>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2018.7.12</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a:t>
            </a:fld>
            <a:endParaRPr lang="zh-CN" altLang="en-US">
              <a:solidFill>
                <a:prstClr val="black">
                  <a:tint val="75000"/>
                </a:prstClr>
              </a:solidFill>
            </a:endParaRPr>
          </a:p>
        </p:txBody>
      </p:sp>
      <p:sp>
        <p:nvSpPr>
          <p:cNvPr id="58" name="TextBox 57"/>
          <p:cNvSpPr txBox="1"/>
          <p:nvPr/>
        </p:nvSpPr>
        <p:spPr>
          <a:xfrm>
            <a:off x="5257800" y="6096000"/>
            <a:ext cx="3671198" cy="646331"/>
          </a:xfrm>
          <a:prstGeom prst="rect">
            <a:avLst/>
          </a:prstGeom>
          <a:solidFill>
            <a:srgbClr val="FFFF00"/>
          </a:solidFill>
        </p:spPr>
        <p:txBody>
          <a:bodyPr wrap="none" rtlCol="0">
            <a:spAutoFit/>
          </a:bodyPr>
          <a:lstStyle/>
          <a:p>
            <a:r>
              <a:rPr lang="zh-CN" altLang="en-US" b="1" dirty="0" smtClean="0">
                <a:solidFill>
                  <a:srgbClr val="7030A0"/>
                </a:solidFill>
              </a:rPr>
              <a:t>方案也基于我国在正负电子加速器</a:t>
            </a:r>
            <a:endParaRPr lang="en-US" altLang="zh-CN" b="1" dirty="0" smtClean="0">
              <a:solidFill>
                <a:srgbClr val="7030A0"/>
              </a:solidFill>
            </a:endParaRPr>
          </a:p>
          <a:p>
            <a:r>
              <a:rPr lang="zh-CN" altLang="en-US" b="1" dirty="0" smtClean="0">
                <a:solidFill>
                  <a:srgbClr val="7030A0"/>
                </a:solidFill>
              </a:rPr>
              <a:t>的传统、设施、人力和经验。</a:t>
            </a:r>
            <a:endParaRPr lang="zh-CN" altLang="en-US" b="1" dirty="0">
              <a:solidFill>
                <a:srgbClr val="7030A0"/>
              </a:solidFill>
            </a:endParaRPr>
          </a:p>
        </p:txBody>
      </p:sp>
    </p:spTree>
    <p:extLst>
      <p:ext uri="{BB962C8B-B14F-4D97-AF65-F5344CB8AC3E}">
        <p14:creationId xmlns:p14="http://schemas.microsoft.com/office/powerpoint/2010/main" xmlns="" val="1415441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87486" y="188640"/>
            <a:ext cx="8229600" cy="778098"/>
          </a:xfrm>
        </p:spPr>
        <p:txBody>
          <a:bodyPr>
            <a:normAutofit/>
          </a:bodyPr>
          <a:lstStyle/>
          <a:p>
            <a:r>
              <a:rPr lang="zh-CN" altLang="en-US" b="1" dirty="0">
                <a:solidFill>
                  <a:srgbClr val="0000CC"/>
                </a:solidFill>
              </a:rPr>
              <a:t>高能环形正负电子对撞机组织</a:t>
            </a:r>
          </a:p>
        </p:txBody>
      </p:sp>
      <p:sp>
        <p:nvSpPr>
          <p:cNvPr id="5" name="矩形 4"/>
          <p:cNvSpPr/>
          <p:nvPr/>
        </p:nvSpPr>
        <p:spPr>
          <a:xfrm>
            <a:off x="1321155" y="1198454"/>
            <a:ext cx="1991251" cy="954107"/>
          </a:xfrm>
          <a:prstGeom prst="rect">
            <a:avLst/>
          </a:prstGeom>
          <a:ln w="28575">
            <a:solidFill>
              <a:schemeClr val="tx1"/>
            </a:solidFill>
          </a:ln>
        </p:spPr>
        <p:txBody>
          <a:bodyPr wrap="non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合作</a:t>
            </a:r>
            <a:r>
              <a:rPr lang="zh-CN" altLang="en-US" sz="2000" b="1" dirty="0">
                <a:solidFill>
                  <a:prstClr val="black"/>
                </a:solidFill>
                <a:latin typeface="Times New Roman" panose="02020603050405020304" pitchFamily="18" charset="0"/>
                <a:cs typeface="Times New Roman" panose="02020603050405020304" pitchFamily="18" charset="0"/>
              </a:rPr>
              <a:t>机构</a:t>
            </a:r>
            <a:r>
              <a:rPr lang="zh-CN" altLang="en-US" sz="2000" b="1" dirty="0" smtClean="0">
                <a:solidFill>
                  <a:prstClr val="black"/>
                </a:solidFill>
                <a:latin typeface="Times New Roman" panose="02020603050405020304" pitchFamily="18" charset="0"/>
                <a:cs typeface="Times New Roman" panose="02020603050405020304" pitchFamily="18" charset="0"/>
              </a:rPr>
              <a:t>委员会</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高原宁</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清华）</a:t>
            </a:r>
            <a:endParaRPr lang="en-US" altLang="zh-CN" b="1" dirty="0">
              <a:solidFill>
                <a:srgbClr val="0070C0"/>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高杰</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endParaRPr lang="zh-CN" altLang="en-US" dirty="0">
              <a:solidFill>
                <a:srgbClr val="0070C0"/>
              </a:solidFill>
              <a:latin typeface="Times New Roman" panose="02020603050405020304" pitchFamily="18" charset="0"/>
              <a:cs typeface="Times New Roman" panose="02020603050405020304" pitchFamily="18" charset="0"/>
            </a:endParaRPr>
          </a:p>
        </p:txBody>
      </p:sp>
      <p:sp>
        <p:nvSpPr>
          <p:cNvPr id="6" name="矩形 5"/>
          <p:cNvSpPr/>
          <p:nvPr/>
        </p:nvSpPr>
        <p:spPr>
          <a:xfrm>
            <a:off x="4014560" y="1042754"/>
            <a:ext cx="2382551" cy="1415772"/>
          </a:xfrm>
          <a:prstGeom prst="rect">
            <a:avLst/>
          </a:prstGeom>
          <a:ln w="28575">
            <a:solidFill>
              <a:schemeClr val="tx1"/>
            </a:solidFill>
          </a:ln>
        </p:spPr>
        <p:txBody>
          <a:bodyPr wrap="squar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指导委员会</a:t>
            </a:r>
            <a:r>
              <a:rPr lang="en-US" altLang="zh-CN" sz="2000" b="1" dirty="0">
                <a:solidFill>
                  <a:prstClr val="black"/>
                </a:solidFill>
                <a:latin typeface="Times New Roman" panose="02020603050405020304" pitchFamily="18" charset="0"/>
                <a:cs typeface="Times New Roman" panose="02020603050405020304" pitchFamily="18" charset="0"/>
              </a:rPr>
              <a:t> </a:t>
            </a:r>
            <a:r>
              <a:rPr lang="en-US" altLang="zh-CN" sz="2000" b="1" dirty="0" smtClean="0">
                <a:solidFill>
                  <a:prstClr val="black"/>
                </a:solidFill>
                <a:latin typeface="Times New Roman" panose="02020603050405020304" pitchFamily="18" charset="0"/>
                <a:cs typeface="Times New Roman" panose="02020603050405020304" pitchFamily="18" charset="0"/>
              </a:rPr>
              <a:t> </a:t>
            </a:r>
          </a:p>
          <a:p>
            <a:r>
              <a:rPr lang="zh-CN" altLang="en-US" sz="1100" b="1" dirty="0" smtClean="0">
                <a:solidFill>
                  <a:srgbClr val="0070C0"/>
                </a:solidFill>
                <a:latin typeface="Times New Roman" panose="02020603050405020304" pitchFamily="18" charset="0"/>
                <a:cs typeface="Times New Roman" panose="02020603050405020304" pitchFamily="18" charset="0"/>
              </a:rPr>
              <a:t>王</a:t>
            </a:r>
            <a:r>
              <a:rPr lang="zh-CN" altLang="en-US" sz="1100" b="1" dirty="0">
                <a:solidFill>
                  <a:srgbClr val="0070C0"/>
                </a:solidFill>
                <a:latin typeface="Times New Roman" panose="02020603050405020304" pitchFamily="18" charset="0"/>
                <a:cs typeface="Times New Roman" panose="02020603050405020304" pitchFamily="18" charset="0"/>
              </a:rPr>
              <a:t>贻</a:t>
            </a:r>
            <a:r>
              <a:rPr lang="zh-CN" altLang="en-US" sz="1100" b="1" dirty="0" smtClean="0">
                <a:solidFill>
                  <a:srgbClr val="0070C0"/>
                </a:solidFill>
                <a:latin typeface="Times New Roman" panose="02020603050405020304" pitchFamily="18" charset="0"/>
                <a:cs typeface="Times New Roman" panose="02020603050405020304" pitchFamily="18" charset="0"/>
              </a:rPr>
              <a:t>芳</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娄辛丑</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高原宁</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清华</a:t>
            </a:r>
            <a:r>
              <a:rPr lang="en-US" altLang="zh-CN" sz="1100" b="1" dirty="0" smtClean="0">
                <a:solidFill>
                  <a:srgbClr val="0070C0"/>
                </a:solidFill>
                <a:latin typeface="Times New Roman" panose="02020603050405020304" pitchFamily="18" charset="0"/>
                <a:cs typeface="Times New Roman" panose="02020603050405020304" pitchFamily="18" charset="0"/>
              </a:rPr>
              <a:t>), </a:t>
            </a:r>
            <a:r>
              <a:rPr lang="zh-CN" altLang="en-US" sz="1100" b="1" dirty="0" smtClean="0">
                <a:solidFill>
                  <a:srgbClr val="0070C0"/>
                </a:solidFill>
                <a:latin typeface="Times New Roman" panose="02020603050405020304" pitchFamily="18" charset="0"/>
                <a:cs typeface="Times New Roman" panose="02020603050405020304" pitchFamily="18" charset="0"/>
              </a:rPr>
              <a:t>秦庆</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高杰</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en-US" altLang="zh-CN" sz="1100"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杨海军</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上海交大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刘</a:t>
            </a:r>
            <a:r>
              <a:rPr lang="zh-CN" altLang="en-US" sz="1100" b="1" dirty="0" smtClean="0">
                <a:solidFill>
                  <a:srgbClr val="0070C0"/>
                </a:solidFill>
                <a:latin typeface="Times New Roman" panose="02020603050405020304" pitchFamily="18" charset="0"/>
                <a:cs typeface="Times New Roman" panose="02020603050405020304" pitchFamily="18" charset="0"/>
              </a:rPr>
              <a:t>建北</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中国科大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金山</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高能所</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何红建</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清华</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冒亚军</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北大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a:solidFill>
                  <a:srgbClr val="0070C0"/>
                </a:solidFill>
                <a:latin typeface="Times New Roman" panose="02020603050405020304" pitchFamily="18" charset="0"/>
                <a:cs typeface="Times New Roman" panose="02020603050405020304" pitchFamily="18" charset="0"/>
              </a:rPr>
              <a:t>许怒</a:t>
            </a:r>
            <a:r>
              <a:rPr lang="en-US" altLang="zh-CN" sz="1100" b="1" dirty="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华中师大</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周为仁</a:t>
            </a:r>
            <a:r>
              <a:rPr lang="en-US" altLang="zh-CN" sz="1100" b="1" dirty="0" smtClean="0">
                <a:solidFill>
                  <a:srgbClr val="0070C0"/>
                </a:solidFill>
                <a:latin typeface="Times New Roman" panose="02020603050405020304" pitchFamily="18" charset="0"/>
                <a:cs typeface="Times New Roman" panose="02020603050405020304" pitchFamily="18" charset="0"/>
              </a:rPr>
              <a:t>(</a:t>
            </a:r>
            <a:r>
              <a:rPr lang="zh-CN" altLang="en-US" sz="1100" b="1" dirty="0" smtClean="0">
                <a:solidFill>
                  <a:srgbClr val="0070C0"/>
                </a:solidFill>
                <a:latin typeface="Times New Roman" panose="02020603050405020304" pitchFamily="18" charset="0"/>
                <a:cs typeface="Times New Roman" panose="02020603050405020304" pitchFamily="18" charset="0"/>
              </a:rPr>
              <a:t>费米</a:t>
            </a:r>
            <a:r>
              <a:rPr lang="en-US" altLang="zh-CN" sz="1100" b="1" dirty="0" smtClean="0">
                <a:solidFill>
                  <a:srgbClr val="0070C0"/>
                </a:solidFill>
                <a:latin typeface="Times New Roman" panose="02020603050405020304" pitchFamily="18" charset="0"/>
                <a:cs typeface="Times New Roman" panose="02020603050405020304" pitchFamily="18" charset="0"/>
              </a:rPr>
              <a:t>), …</a:t>
            </a:r>
            <a:endParaRPr lang="en-US" altLang="zh-CN" sz="1100" b="1" dirty="0">
              <a:solidFill>
                <a:srgbClr val="0070C0"/>
              </a:solidFill>
              <a:latin typeface="Times New Roman" panose="02020603050405020304" pitchFamily="18" charset="0"/>
              <a:cs typeface="Times New Roman" panose="02020603050405020304" pitchFamily="18" charset="0"/>
            </a:endParaRPr>
          </a:p>
        </p:txBody>
      </p:sp>
      <p:sp>
        <p:nvSpPr>
          <p:cNvPr id="7" name="矩形 6"/>
          <p:cNvSpPr/>
          <p:nvPr/>
        </p:nvSpPr>
        <p:spPr>
          <a:xfrm>
            <a:off x="5334000" y="3276600"/>
            <a:ext cx="1716098" cy="1231106"/>
          </a:xfrm>
          <a:prstGeom prst="rect">
            <a:avLst/>
          </a:prstGeom>
          <a:ln w="28575">
            <a:solidFill>
              <a:schemeClr val="tx1"/>
            </a:solidFill>
          </a:ln>
        </p:spPr>
        <p:txBody>
          <a:bodyPr wrap="squar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项目负责人</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r>
              <a:rPr lang="zh-CN" altLang="en-US" b="1" dirty="0">
                <a:solidFill>
                  <a:srgbClr val="0070C0"/>
                </a:solidFill>
                <a:latin typeface="Times New Roman" panose="02020603050405020304" pitchFamily="18" charset="0"/>
                <a:cs typeface="Times New Roman" panose="02020603050405020304" pitchFamily="18" charset="0"/>
              </a:rPr>
              <a:t>娄</a:t>
            </a:r>
            <a:r>
              <a:rPr lang="zh-CN" altLang="en-US" b="1" dirty="0" smtClean="0">
                <a:solidFill>
                  <a:srgbClr val="0070C0"/>
                </a:solidFill>
                <a:latin typeface="Times New Roman" panose="02020603050405020304" pitchFamily="18" charset="0"/>
                <a:cs typeface="Times New Roman" panose="02020603050405020304" pitchFamily="18" charset="0"/>
              </a:rPr>
              <a:t>辛丑</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a:solidFill>
                  <a:srgbClr val="0070C0"/>
                </a:solidFill>
                <a:latin typeface="Times New Roman" panose="02020603050405020304" pitchFamily="18" charset="0"/>
                <a:cs typeface="Times New Roman" panose="02020603050405020304" pitchFamily="18" charset="0"/>
              </a:rPr>
              <a:t>秦</a:t>
            </a:r>
            <a:r>
              <a:rPr lang="zh-CN" altLang="en-US" b="1" dirty="0" smtClean="0">
                <a:solidFill>
                  <a:srgbClr val="0070C0"/>
                </a:solidFill>
                <a:latin typeface="Times New Roman" panose="02020603050405020304" pitchFamily="18" charset="0"/>
                <a:cs typeface="Times New Roman" panose="02020603050405020304" pitchFamily="18" charset="0"/>
              </a:rPr>
              <a:t>庆</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a:solidFill>
                  <a:srgbClr val="0070C0"/>
                </a:solidFill>
                <a:latin typeface="Times New Roman" panose="02020603050405020304" pitchFamily="18" charset="0"/>
                <a:cs typeface="Times New Roman" panose="02020603050405020304" pitchFamily="18" charset="0"/>
              </a:rPr>
              <a:t>许</a:t>
            </a:r>
            <a:r>
              <a:rPr lang="zh-CN" altLang="en-US" b="1" dirty="0" smtClean="0">
                <a:solidFill>
                  <a:srgbClr val="0070C0"/>
                </a:solidFill>
                <a:latin typeface="Times New Roman" panose="02020603050405020304" pitchFamily="18" charset="0"/>
                <a:cs typeface="Times New Roman" panose="02020603050405020304" pitchFamily="18" charset="0"/>
              </a:rPr>
              <a:t>怒</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华中师大）</a:t>
            </a:r>
            <a:endParaRPr lang="en-US" altLang="zh-CN" b="1" dirty="0" smtClean="0">
              <a:solidFill>
                <a:srgbClr val="0070C0"/>
              </a:solidFill>
              <a:latin typeface="Times New Roman" panose="02020603050405020304" pitchFamily="18" charset="0"/>
              <a:cs typeface="Times New Roman" panose="02020603050405020304" pitchFamily="18" charset="0"/>
            </a:endParaRPr>
          </a:p>
        </p:txBody>
      </p:sp>
      <p:sp>
        <p:nvSpPr>
          <p:cNvPr id="8" name="矩形 7"/>
          <p:cNvSpPr/>
          <p:nvPr/>
        </p:nvSpPr>
        <p:spPr>
          <a:xfrm>
            <a:off x="7459325" y="5663306"/>
            <a:ext cx="1895071" cy="1231106"/>
          </a:xfrm>
          <a:prstGeom prst="rect">
            <a:avLst/>
          </a:prstGeom>
          <a:ln w="28575">
            <a:solidFill>
              <a:schemeClr val="tx1"/>
            </a:solidFill>
          </a:ln>
        </p:spPr>
        <p:txBody>
          <a:bodyPr wrap="non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探测器</a:t>
            </a:r>
            <a:endParaRPr lang="en-US" altLang="zh-CN" sz="2000" b="1" dirty="0">
              <a:solidFill>
                <a:prstClr val="black"/>
              </a:solidFill>
              <a:latin typeface="Times New Roman" panose="02020603050405020304" pitchFamily="18" charset="0"/>
              <a:cs typeface="Times New Roman" panose="02020603050405020304" pitchFamily="18" charset="0"/>
            </a:endParaRPr>
          </a:p>
          <a:p>
            <a:r>
              <a:rPr lang="en-US" altLang="zh-CN" b="1" dirty="0" err="1" smtClean="0">
                <a:solidFill>
                  <a:srgbClr val="7030A0"/>
                </a:solidFill>
                <a:latin typeface="Times New Roman" panose="02020603050405020304" pitchFamily="18" charset="0"/>
                <a:cs typeface="Times New Roman" panose="02020603050405020304" pitchFamily="18" charset="0"/>
              </a:rPr>
              <a:t>JoaoCosta</a:t>
            </a:r>
            <a:r>
              <a:rPr lang="zh-CN" altLang="en-US" sz="1100" b="1" dirty="0" smtClean="0">
                <a:solidFill>
                  <a:srgbClr val="7030A0"/>
                </a:solidFill>
                <a:latin typeface="Times New Roman" panose="02020603050405020304" pitchFamily="18" charset="0"/>
                <a:cs typeface="Times New Roman" panose="02020603050405020304" pitchFamily="18" charset="0"/>
              </a:rPr>
              <a:t>（</a:t>
            </a:r>
            <a:r>
              <a:rPr lang="en-US" altLang="zh-CN" sz="1100" b="1" dirty="0" smtClean="0">
                <a:solidFill>
                  <a:srgbClr val="7030A0"/>
                </a:solidFill>
                <a:latin typeface="Times New Roman" panose="02020603050405020304" pitchFamily="18" charset="0"/>
                <a:cs typeface="Times New Roman" panose="02020603050405020304" pitchFamily="18" charset="0"/>
              </a:rPr>
              <a:t>IHEP</a:t>
            </a:r>
            <a:r>
              <a:rPr lang="zh-CN" altLang="en-US" sz="1100" b="1" dirty="0" smtClean="0">
                <a:solidFill>
                  <a:srgbClr val="0070C0"/>
                </a:solidFill>
                <a:latin typeface="Times New Roman" panose="02020603050405020304" pitchFamily="18" charset="0"/>
                <a:cs typeface="Times New Roman" panose="02020603050405020304" pitchFamily="18" charset="0"/>
              </a:rPr>
              <a:t>）</a:t>
            </a:r>
            <a:endParaRPr lang="en-US" altLang="zh-CN" b="1" dirty="0" smtClean="0">
              <a:solidFill>
                <a:srgbClr val="0070C0"/>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金山</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南京大学</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a:solidFill>
                  <a:srgbClr val="0070C0"/>
                </a:solidFill>
                <a:latin typeface="Times New Roman" panose="02020603050405020304" pitchFamily="18" charset="0"/>
                <a:cs typeface="Times New Roman" panose="02020603050405020304" pitchFamily="18" charset="0"/>
              </a:rPr>
              <a:t>高原</a:t>
            </a:r>
            <a:r>
              <a:rPr lang="zh-CN" altLang="en-US" b="1" dirty="0" smtClean="0">
                <a:solidFill>
                  <a:srgbClr val="0070C0"/>
                </a:solidFill>
                <a:latin typeface="Times New Roman" panose="02020603050405020304" pitchFamily="18" charset="0"/>
                <a:cs typeface="Times New Roman" panose="02020603050405020304" pitchFamily="18" charset="0"/>
              </a:rPr>
              <a:t>宁</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清华</a:t>
            </a:r>
            <a:r>
              <a:rPr lang="en-US" altLang="zh-CN" b="1" dirty="0" smtClean="0">
                <a:solidFill>
                  <a:srgbClr val="0070C0"/>
                </a:solidFill>
                <a:latin typeface="Times New Roman" panose="02020603050405020304" pitchFamily="18" charset="0"/>
                <a:cs typeface="Times New Roman" panose="02020603050405020304" pitchFamily="18" charset="0"/>
              </a:rPr>
              <a:t>)</a:t>
            </a:r>
            <a:endParaRPr lang="en-US" altLang="zh-CN" dirty="0" smtClean="0">
              <a:solidFill>
                <a:srgbClr val="0070C0"/>
              </a:solidFill>
              <a:latin typeface="Times New Roman" panose="02020603050405020304" pitchFamily="18" charset="0"/>
              <a:cs typeface="Times New Roman" panose="02020603050405020304" pitchFamily="18" charset="0"/>
            </a:endParaRPr>
          </a:p>
        </p:txBody>
      </p:sp>
      <p:sp>
        <p:nvSpPr>
          <p:cNvPr id="9" name="矩形 8"/>
          <p:cNvSpPr/>
          <p:nvPr/>
        </p:nvSpPr>
        <p:spPr>
          <a:xfrm>
            <a:off x="5671450" y="5663305"/>
            <a:ext cx="1733167" cy="1231106"/>
          </a:xfrm>
          <a:prstGeom prst="rect">
            <a:avLst/>
          </a:prstGeom>
          <a:ln w="28575">
            <a:solidFill>
              <a:schemeClr val="tx1"/>
            </a:solidFill>
          </a:ln>
        </p:spPr>
        <p:txBody>
          <a:bodyPr wrap="none">
            <a:spAutoFit/>
          </a:bodyPr>
          <a:lstStyle/>
          <a:p>
            <a:r>
              <a:rPr lang="zh-CN" altLang="en-US" sz="2000" b="1" dirty="0">
                <a:solidFill>
                  <a:prstClr val="black"/>
                </a:solidFill>
                <a:latin typeface="Times New Roman" panose="02020603050405020304" pitchFamily="18" charset="0"/>
                <a:cs typeface="Times New Roman" panose="02020603050405020304" pitchFamily="18" charset="0"/>
              </a:rPr>
              <a:t>加速器</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r>
              <a:rPr lang="zh-CN" altLang="en-US" b="1" dirty="0" smtClean="0">
                <a:solidFill>
                  <a:srgbClr val="0070C0"/>
                </a:solidFill>
                <a:latin typeface="Times New Roman" panose="02020603050405020304" pitchFamily="18" charset="0"/>
                <a:cs typeface="Times New Roman" panose="02020603050405020304" pitchFamily="18" charset="0"/>
              </a:rPr>
              <a:t>高杰</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smtClean="0">
                <a:solidFill>
                  <a:srgbClr val="7030A0"/>
                </a:solidFill>
                <a:latin typeface="Times New Roman" panose="02020603050405020304" pitchFamily="18" charset="0"/>
                <a:cs typeface="Times New Roman" panose="02020603050405020304" pitchFamily="18" charset="0"/>
              </a:rPr>
              <a:t>迟云龙</a:t>
            </a:r>
            <a:r>
              <a:rPr lang="en-US" altLang="zh-CN" b="1" dirty="0" smtClean="0">
                <a:solidFill>
                  <a:srgbClr val="7030A0"/>
                </a:solidFill>
                <a:latin typeface="Times New Roman" panose="02020603050405020304" pitchFamily="18" charset="0"/>
                <a:cs typeface="Times New Roman" panose="02020603050405020304" pitchFamily="18" charset="0"/>
              </a:rPr>
              <a:t>(</a:t>
            </a:r>
            <a:r>
              <a:rPr lang="zh-CN" altLang="en-US" b="1" dirty="0">
                <a:solidFill>
                  <a:srgbClr val="7030A0"/>
                </a:solidFill>
                <a:latin typeface="Times New Roman" panose="02020603050405020304" pitchFamily="18" charset="0"/>
                <a:cs typeface="Times New Roman" panose="02020603050405020304" pitchFamily="18" charset="0"/>
              </a:rPr>
              <a:t>高能所</a:t>
            </a:r>
            <a:r>
              <a:rPr lang="en-US" altLang="zh-CN" b="1" dirty="0" smtClean="0">
                <a:solidFill>
                  <a:srgbClr val="7030A0"/>
                </a:solidFill>
                <a:latin typeface="Times New Roman" panose="02020603050405020304" pitchFamily="18" charset="0"/>
                <a:cs typeface="Times New Roman" panose="02020603050405020304" pitchFamily="18" charset="0"/>
              </a:rPr>
              <a:t>)</a:t>
            </a:r>
          </a:p>
          <a:p>
            <a:r>
              <a:rPr lang="zh-CN" altLang="en-US" b="1" dirty="0" smtClean="0">
                <a:solidFill>
                  <a:srgbClr val="0070C0"/>
                </a:solidFill>
                <a:latin typeface="Times New Roman" panose="02020603050405020304" pitchFamily="18" charset="0"/>
                <a:cs typeface="Times New Roman" panose="02020603050405020304" pitchFamily="18" charset="0"/>
              </a:rPr>
              <a:t>唐靖宇</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高能所</a:t>
            </a:r>
            <a:r>
              <a:rPr lang="en-US" altLang="zh-CN" b="1" dirty="0" smtClean="0">
                <a:solidFill>
                  <a:srgbClr val="0070C0"/>
                </a:solidFill>
                <a:latin typeface="Times New Roman" panose="02020603050405020304" pitchFamily="18" charset="0"/>
                <a:cs typeface="Times New Roman" panose="02020603050405020304" pitchFamily="18" charset="0"/>
              </a:rPr>
              <a:t>)</a:t>
            </a:r>
            <a:endParaRPr lang="en-US" altLang="zh-CN" b="1" dirty="0">
              <a:solidFill>
                <a:srgbClr val="0070C0"/>
              </a:solidFill>
              <a:latin typeface="Times New Roman" panose="02020603050405020304" pitchFamily="18" charset="0"/>
              <a:cs typeface="Times New Roman" panose="02020603050405020304" pitchFamily="18" charset="0"/>
            </a:endParaRPr>
          </a:p>
        </p:txBody>
      </p:sp>
      <p:sp>
        <p:nvSpPr>
          <p:cNvPr id="10" name="矩形 9"/>
          <p:cNvSpPr/>
          <p:nvPr/>
        </p:nvSpPr>
        <p:spPr>
          <a:xfrm>
            <a:off x="3851920" y="5663304"/>
            <a:ext cx="1733167" cy="1231106"/>
          </a:xfrm>
          <a:prstGeom prst="rect">
            <a:avLst/>
          </a:prstGeom>
          <a:ln w="28575">
            <a:solidFill>
              <a:schemeClr val="tx1"/>
            </a:solidFill>
          </a:ln>
        </p:spPr>
        <p:txBody>
          <a:bodyPr wrap="none">
            <a:spAutoFit/>
          </a:bodyPr>
          <a:lstStyle/>
          <a:p>
            <a:r>
              <a:rPr lang="zh-CN" altLang="en-US" sz="2000" b="1" dirty="0" smtClean="0">
                <a:solidFill>
                  <a:prstClr val="black"/>
                </a:solidFill>
                <a:latin typeface="Times New Roman" panose="02020603050405020304" pitchFamily="18" charset="0"/>
                <a:cs typeface="Times New Roman" panose="02020603050405020304" pitchFamily="18" charset="0"/>
              </a:rPr>
              <a:t>理论</a:t>
            </a:r>
            <a:endParaRPr lang="en-US" altLang="zh-CN" sz="2000" dirty="0" smtClean="0">
              <a:solidFill>
                <a:prstClr val="black"/>
              </a:solidFill>
              <a:latin typeface="Times New Roman" panose="02020603050405020304" pitchFamily="18" charset="0"/>
              <a:cs typeface="Times New Roman" panose="02020603050405020304" pitchFamily="18" charset="0"/>
            </a:endParaRPr>
          </a:p>
          <a:p>
            <a:r>
              <a:rPr lang="zh-CN" altLang="en-US" b="1" dirty="0">
                <a:solidFill>
                  <a:srgbClr val="0070C0"/>
                </a:solidFill>
                <a:latin typeface="Times New Roman" panose="02020603050405020304" pitchFamily="18" charset="0"/>
                <a:cs typeface="Times New Roman" panose="02020603050405020304" pitchFamily="18" charset="0"/>
              </a:rPr>
              <a:t>何红</a:t>
            </a:r>
            <a:r>
              <a:rPr lang="zh-CN" altLang="en-US" b="1" dirty="0" smtClean="0">
                <a:solidFill>
                  <a:srgbClr val="0070C0"/>
                </a:solidFill>
                <a:latin typeface="Times New Roman" panose="02020603050405020304" pitchFamily="18" charset="0"/>
                <a:cs typeface="Times New Roman" panose="02020603050405020304" pitchFamily="18" charset="0"/>
              </a:rPr>
              <a:t>建</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chemeClr val="tx2">
                    <a:lumMod val="20000"/>
                    <a:lumOff val="80000"/>
                  </a:schemeClr>
                </a:solidFill>
                <a:latin typeface="Times New Roman" panose="02020603050405020304" pitchFamily="18" charset="0"/>
                <a:cs typeface="Times New Roman" panose="02020603050405020304" pitchFamily="18" charset="0"/>
              </a:rPr>
              <a:t>清华</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smtClean="0">
                <a:solidFill>
                  <a:srgbClr val="0070C0"/>
                </a:solidFill>
                <a:latin typeface="Times New Roman" panose="02020603050405020304" pitchFamily="18" charset="0"/>
                <a:cs typeface="Times New Roman" panose="02020603050405020304" pitchFamily="18" charset="0"/>
              </a:rPr>
              <a:t>马建平</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a:solidFill>
                  <a:srgbClr val="0070C0"/>
                </a:solidFill>
                <a:latin typeface="Times New Roman" panose="02020603050405020304" pitchFamily="18" charset="0"/>
                <a:cs typeface="Times New Roman" panose="02020603050405020304" pitchFamily="18" charset="0"/>
              </a:rPr>
              <a:t>理论所</a:t>
            </a:r>
            <a:r>
              <a:rPr lang="en-US" altLang="zh-CN" b="1" dirty="0" smtClean="0">
                <a:solidFill>
                  <a:srgbClr val="0070C0"/>
                </a:solidFill>
                <a:latin typeface="Times New Roman" panose="02020603050405020304" pitchFamily="18" charset="0"/>
                <a:cs typeface="Times New Roman" panose="02020603050405020304" pitchFamily="18" charset="0"/>
              </a:rPr>
              <a:t>)</a:t>
            </a:r>
          </a:p>
          <a:p>
            <a:r>
              <a:rPr lang="zh-CN" altLang="en-US" b="1" dirty="0" smtClean="0">
                <a:solidFill>
                  <a:srgbClr val="0070C0"/>
                </a:solidFill>
                <a:latin typeface="Times New Roman" panose="02020603050405020304" pitchFamily="18" charset="0"/>
                <a:cs typeface="Times New Roman" panose="02020603050405020304" pitchFamily="18" charset="0"/>
              </a:rPr>
              <a:t>何小刚</a:t>
            </a:r>
            <a:r>
              <a:rPr lang="en-US" altLang="zh-CN" b="1" dirty="0" smtClean="0">
                <a:solidFill>
                  <a:srgbClr val="0070C0"/>
                </a:solidFill>
                <a:latin typeface="Times New Roman" panose="02020603050405020304" pitchFamily="18" charset="0"/>
                <a:cs typeface="Times New Roman" panose="02020603050405020304" pitchFamily="18" charset="0"/>
              </a:rPr>
              <a:t>(</a:t>
            </a:r>
            <a:r>
              <a:rPr lang="zh-CN" altLang="en-US" b="1" dirty="0" smtClean="0">
                <a:solidFill>
                  <a:srgbClr val="0070C0"/>
                </a:solidFill>
                <a:latin typeface="Times New Roman" panose="02020603050405020304" pitchFamily="18" charset="0"/>
                <a:cs typeface="Times New Roman" panose="02020603050405020304" pitchFamily="18" charset="0"/>
              </a:rPr>
              <a:t>上交大</a:t>
            </a:r>
            <a:r>
              <a:rPr lang="en-US" altLang="zh-CN" b="1" dirty="0" smtClean="0">
                <a:solidFill>
                  <a:srgbClr val="0070C0"/>
                </a:solidFill>
                <a:latin typeface="Times New Roman" panose="02020603050405020304" pitchFamily="18" charset="0"/>
                <a:cs typeface="Times New Roman" panose="02020603050405020304" pitchFamily="18" charset="0"/>
              </a:rPr>
              <a:t>)</a:t>
            </a:r>
          </a:p>
        </p:txBody>
      </p:sp>
      <p:cxnSp>
        <p:nvCxnSpPr>
          <p:cNvPr id="11" name="直接箭头连接符 10"/>
          <p:cNvCxnSpPr/>
          <p:nvPr/>
        </p:nvCxnSpPr>
        <p:spPr bwMode="auto">
          <a:xfrm>
            <a:off x="3312406" y="1704474"/>
            <a:ext cx="702154" cy="57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2" name="直接连接符 11"/>
          <p:cNvCxnSpPr/>
          <p:nvPr/>
        </p:nvCxnSpPr>
        <p:spPr bwMode="auto">
          <a:xfrm>
            <a:off x="6398492" y="4461543"/>
            <a:ext cx="0" cy="657643"/>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4" name="直接箭头连接符 13"/>
          <p:cNvCxnSpPr/>
          <p:nvPr/>
        </p:nvCxnSpPr>
        <p:spPr bwMode="auto">
          <a:xfrm>
            <a:off x="4716016" y="5152014"/>
            <a:ext cx="0" cy="53610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5" name="直接箭头连接符 14"/>
          <p:cNvCxnSpPr/>
          <p:nvPr/>
        </p:nvCxnSpPr>
        <p:spPr bwMode="auto">
          <a:xfrm>
            <a:off x="6397111" y="5134729"/>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6" name="直接箭头连接符 15"/>
          <p:cNvCxnSpPr/>
          <p:nvPr/>
        </p:nvCxnSpPr>
        <p:spPr bwMode="auto">
          <a:xfrm>
            <a:off x="8733186" y="5134730"/>
            <a:ext cx="1" cy="510443"/>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7" name="直接箭头连接符 16"/>
          <p:cNvCxnSpPr/>
          <p:nvPr/>
        </p:nvCxnSpPr>
        <p:spPr bwMode="auto">
          <a:xfrm>
            <a:off x="6096001" y="2458526"/>
            <a:ext cx="0" cy="804739"/>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3" name="直接连接符 2"/>
          <p:cNvCxnSpPr/>
          <p:nvPr/>
        </p:nvCxnSpPr>
        <p:spPr>
          <a:xfrm>
            <a:off x="4716016" y="5152014"/>
            <a:ext cx="40171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4" descr="http://www.ihep.cas.cn/xwdt/gnxw/2013/201309/W020130929539554579416.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16656"/>
          <a:stretch/>
        </p:blipFill>
        <p:spPr bwMode="auto">
          <a:xfrm>
            <a:off x="381000" y="2590800"/>
            <a:ext cx="4995234" cy="242298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矩形 1"/>
          <p:cNvSpPr/>
          <p:nvPr/>
        </p:nvSpPr>
        <p:spPr>
          <a:xfrm>
            <a:off x="33966" y="5301208"/>
            <a:ext cx="3629517" cy="1200329"/>
          </a:xfrm>
          <a:prstGeom prst="rect">
            <a:avLst/>
          </a:prstGeom>
          <a:ln>
            <a:solidFill>
              <a:schemeClr val="tx1"/>
            </a:solidFill>
          </a:ln>
        </p:spPr>
        <p:txBody>
          <a:bodyPr wrap="square">
            <a:spAutoFit/>
          </a:bodyPr>
          <a:lstStyle/>
          <a:p>
            <a:r>
              <a:rPr lang="zh-CN" altLang="en-US" b="1" dirty="0" smtClean="0">
                <a:solidFill>
                  <a:srgbClr val="C00000"/>
                </a:solidFill>
                <a:latin typeface="楷体" panose="02010609060101010101" pitchFamily="49" charset="-122"/>
                <a:ea typeface="楷体" panose="02010609060101010101" pitchFamily="49" charset="-122"/>
              </a:rPr>
              <a:t>加速器：</a:t>
            </a:r>
            <a:r>
              <a:rPr lang="en-US" altLang="zh-CN" b="1" dirty="0" smtClean="0">
                <a:solidFill>
                  <a:prstClr val="black"/>
                </a:solidFill>
                <a:latin typeface="楷体" panose="02010609060101010101" pitchFamily="49" charset="-122"/>
                <a:ea typeface="楷体" panose="02010609060101010101" pitchFamily="49" charset="-122"/>
              </a:rPr>
              <a:t>CSNS,BAPS,BEPCII</a:t>
            </a:r>
            <a:r>
              <a:rPr lang="en-US" altLang="zh-CN" b="1" dirty="0">
                <a:solidFill>
                  <a:prstClr val="black"/>
                </a:solidFill>
                <a:latin typeface="楷体" panose="02010609060101010101" pitchFamily="49" charset="-122"/>
                <a:ea typeface="楷体" panose="02010609060101010101" pitchFamily="49" charset="-122"/>
              </a:rPr>
              <a:t>,</a:t>
            </a:r>
            <a:r>
              <a:rPr lang="en-US" altLang="zh-CN" b="1" dirty="0" smtClean="0">
                <a:solidFill>
                  <a:prstClr val="black"/>
                </a:solidFill>
                <a:latin typeface="楷体" panose="02010609060101010101" pitchFamily="49" charset="-122"/>
                <a:ea typeface="楷体" panose="02010609060101010101" pitchFamily="49" charset="-122"/>
              </a:rPr>
              <a:t>ADS</a:t>
            </a:r>
            <a:r>
              <a:rPr lang="zh-CN" altLang="en-US" b="1" dirty="0" smtClean="0">
                <a:solidFill>
                  <a:prstClr val="black"/>
                </a:solidFill>
                <a:latin typeface="楷体" panose="02010609060101010101" pitchFamily="49" charset="-122"/>
                <a:ea typeface="楷体" panose="02010609060101010101" pitchFamily="49" charset="-122"/>
              </a:rPr>
              <a:t>的人员，</a:t>
            </a:r>
            <a:r>
              <a:rPr lang="zh-CN" altLang="en-US" b="1" dirty="0" smtClean="0">
                <a:solidFill>
                  <a:srgbClr val="C00000"/>
                </a:solidFill>
                <a:latin typeface="楷体" panose="02010609060101010101" pitchFamily="49" charset="-122"/>
                <a:ea typeface="楷体" panose="02010609060101010101" pitchFamily="49" charset="-122"/>
              </a:rPr>
              <a:t>国际合作</a:t>
            </a:r>
            <a:endParaRPr lang="en-US" altLang="zh-CN" b="1" dirty="0" smtClean="0">
              <a:solidFill>
                <a:srgbClr val="C00000"/>
              </a:solidFill>
              <a:latin typeface="楷体" panose="02010609060101010101" pitchFamily="49" charset="-122"/>
              <a:ea typeface="楷体" panose="02010609060101010101" pitchFamily="49" charset="-122"/>
            </a:endParaRPr>
          </a:p>
          <a:p>
            <a:r>
              <a:rPr lang="zh-CN" altLang="en-US" b="1" dirty="0" smtClean="0">
                <a:solidFill>
                  <a:srgbClr val="C00000"/>
                </a:solidFill>
                <a:latin typeface="楷体" panose="02010609060101010101" pitchFamily="49" charset="-122"/>
                <a:ea typeface="楷体" panose="02010609060101010101" pitchFamily="49" charset="-122"/>
              </a:rPr>
              <a:t>物理：</a:t>
            </a:r>
            <a:r>
              <a:rPr lang="en-US" altLang="zh-CN" b="1" dirty="0" smtClean="0">
                <a:solidFill>
                  <a:prstClr val="black"/>
                </a:solidFill>
                <a:latin typeface="楷体" panose="02010609060101010101" pitchFamily="49" charset="-122"/>
                <a:ea typeface="楷体" panose="02010609060101010101" pitchFamily="49" charset="-122"/>
              </a:rPr>
              <a:t>LHC</a:t>
            </a:r>
            <a:r>
              <a:rPr lang="zh-CN" altLang="en-US" b="1" dirty="0" smtClean="0">
                <a:solidFill>
                  <a:prstClr val="black"/>
                </a:solidFill>
                <a:latin typeface="楷体" panose="02010609060101010101" pitchFamily="49" charset="-122"/>
                <a:ea typeface="楷体" panose="02010609060101010101" pitchFamily="49" charset="-122"/>
              </a:rPr>
              <a:t>、</a:t>
            </a:r>
            <a:r>
              <a:rPr lang="en-US" altLang="zh-CN" b="1" dirty="0" smtClean="0">
                <a:solidFill>
                  <a:prstClr val="black"/>
                </a:solidFill>
                <a:latin typeface="楷体" panose="02010609060101010101" pitchFamily="49" charset="-122"/>
                <a:ea typeface="楷体" panose="02010609060101010101" pitchFamily="49" charset="-122"/>
              </a:rPr>
              <a:t>BEPCII</a:t>
            </a:r>
            <a:r>
              <a:rPr lang="zh-CN" altLang="en-US" b="1" dirty="0" smtClean="0">
                <a:solidFill>
                  <a:prstClr val="black"/>
                </a:solidFill>
                <a:latin typeface="楷体" panose="02010609060101010101" pitchFamily="49" charset="-122"/>
                <a:ea typeface="楷体" panose="02010609060101010101" pitchFamily="49" charset="-122"/>
              </a:rPr>
              <a:t>、</a:t>
            </a:r>
            <a:r>
              <a:rPr lang="en-US" altLang="zh-CN" b="1" dirty="0" smtClean="0">
                <a:solidFill>
                  <a:prstClr val="black"/>
                </a:solidFill>
                <a:latin typeface="楷体" panose="02010609060101010101" pitchFamily="49" charset="-122"/>
                <a:ea typeface="楷体" panose="02010609060101010101" pitchFamily="49" charset="-122"/>
              </a:rPr>
              <a:t>JUNO</a:t>
            </a:r>
            <a:r>
              <a:rPr lang="zh-CN" altLang="en-US" b="1" dirty="0" smtClean="0">
                <a:solidFill>
                  <a:prstClr val="black"/>
                </a:solidFill>
                <a:latin typeface="楷体" panose="02010609060101010101" pitchFamily="49" charset="-122"/>
                <a:ea typeface="楷体" panose="02010609060101010101" pitchFamily="49" charset="-122"/>
              </a:rPr>
              <a:t>的人员，</a:t>
            </a:r>
            <a:r>
              <a:rPr lang="zh-CN" altLang="en-US" b="1" dirty="0" smtClean="0">
                <a:solidFill>
                  <a:srgbClr val="C00000"/>
                </a:solidFill>
                <a:latin typeface="楷体" panose="02010609060101010101" pitchFamily="49" charset="-122"/>
                <a:ea typeface="楷体" panose="02010609060101010101" pitchFamily="49" charset="-122"/>
              </a:rPr>
              <a:t>国际合作</a:t>
            </a:r>
            <a:endParaRPr lang="en-US" altLang="zh-CN" b="1" dirty="0">
              <a:solidFill>
                <a:srgbClr val="C00000"/>
              </a:solidFill>
              <a:latin typeface="楷体" panose="02010609060101010101" pitchFamily="49" charset="-122"/>
              <a:ea typeface="楷体" panose="02010609060101010101" pitchFamily="49" charset="-122"/>
            </a:endParaRPr>
          </a:p>
        </p:txBody>
      </p:sp>
      <p:sp>
        <p:nvSpPr>
          <p:cNvPr id="13" name="TextBox 12"/>
          <p:cNvSpPr txBox="1"/>
          <p:nvPr/>
        </p:nvSpPr>
        <p:spPr>
          <a:xfrm>
            <a:off x="33966" y="1342472"/>
            <a:ext cx="1114408" cy="646331"/>
          </a:xfrm>
          <a:prstGeom prst="rect">
            <a:avLst/>
          </a:prstGeom>
          <a:solidFill>
            <a:schemeClr val="tx2">
              <a:lumMod val="20000"/>
              <a:lumOff val="80000"/>
            </a:schemeClr>
          </a:solidFill>
        </p:spPr>
        <p:txBody>
          <a:bodyPr wrap="none" rtlCol="0">
            <a:spAutoFit/>
          </a:bodyPr>
          <a:lstStyle/>
          <a:p>
            <a:r>
              <a:rPr lang="zh-CN" altLang="en-US" b="1" dirty="0" smtClean="0">
                <a:solidFill>
                  <a:srgbClr val="7030A0"/>
                </a:solidFill>
              </a:rPr>
              <a:t>自</a:t>
            </a:r>
            <a:r>
              <a:rPr lang="en-US" altLang="zh-CN" b="1" dirty="0" smtClean="0">
                <a:solidFill>
                  <a:srgbClr val="7030A0"/>
                </a:solidFill>
              </a:rPr>
              <a:t>2013</a:t>
            </a:r>
            <a:r>
              <a:rPr lang="zh-CN" altLang="en-US" b="1" dirty="0" smtClean="0">
                <a:solidFill>
                  <a:srgbClr val="7030A0"/>
                </a:solidFill>
              </a:rPr>
              <a:t>年</a:t>
            </a:r>
            <a:endParaRPr lang="en-US" altLang="zh-CN" b="1" dirty="0" smtClean="0">
              <a:solidFill>
                <a:srgbClr val="7030A0"/>
              </a:solidFill>
            </a:endParaRPr>
          </a:p>
          <a:p>
            <a:r>
              <a:rPr lang="en-US" altLang="zh-CN" b="1" dirty="0" smtClean="0">
                <a:solidFill>
                  <a:srgbClr val="7030A0"/>
                </a:solidFill>
              </a:rPr>
              <a:t>9</a:t>
            </a:r>
            <a:r>
              <a:rPr lang="zh-CN" altLang="en-US" b="1" dirty="0" smtClean="0">
                <a:solidFill>
                  <a:srgbClr val="7030A0"/>
                </a:solidFill>
              </a:rPr>
              <a:t>月以来</a:t>
            </a:r>
            <a:endParaRPr lang="zh-CN" altLang="en-US" b="1" dirty="0">
              <a:solidFill>
                <a:srgbClr val="7030A0"/>
              </a:solidFill>
            </a:endParaRPr>
          </a:p>
        </p:txBody>
      </p:sp>
      <p:sp>
        <p:nvSpPr>
          <p:cNvPr id="22" name="矩形 21"/>
          <p:cNvSpPr/>
          <p:nvPr/>
        </p:nvSpPr>
        <p:spPr>
          <a:xfrm>
            <a:off x="7085574" y="1135087"/>
            <a:ext cx="1982226" cy="1046440"/>
          </a:xfrm>
          <a:prstGeom prst="rect">
            <a:avLst/>
          </a:prstGeom>
          <a:solidFill>
            <a:schemeClr val="bg1">
              <a:lumMod val="95000"/>
            </a:schemeClr>
          </a:solidFill>
          <a:ln w="28575">
            <a:solidFill>
              <a:srgbClr val="C00000"/>
            </a:solidFill>
          </a:ln>
        </p:spPr>
        <p:txBody>
          <a:bodyPr wrap="square">
            <a:spAutoFit/>
          </a:bodyPr>
          <a:lstStyle/>
          <a:p>
            <a:r>
              <a:rPr lang="zh-CN" altLang="en-US" sz="2000" b="1" dirty="0">
                <a:solidFill>
                  <a:prstClr val="black"/>
                </a:solidFill>
                <a:latin typeface="Times New Roman" panose="02020603050405020304" pitchFamily="18" charset="0"/>
                <a:cs typeface="Times New Roman" panose="02020603050405020304" pitchFamily="18" charset="0"/>
              </a:rPr>
              <a:t>国际</a:t>
            </a:r>
            <a:r>
              <a:rPr lang="zh-CN" altLang="en-US" sz="2000" b="1" dirty="0" smtClean="0">
                <a:solidFill>
                  <a:prstClr val="black"/>
                </a:solidFill>
                <a:latin typeface="Times New Roman" panose="02020603050405020304" pitchFamily="18" charset="0"/>
                <a:cs typeface="Times New Roman" panose="02020603050405020304" pitchFamily="18" charset="0"/>
              </a:rPr>
              <a:t>顾问委员会</a:t>
            </a:r>
            <a:endParaRPr lang="en-US" altLang="zh-CN" sz="2000" b="1" dirty="0" smtClean="0">
              <a:solidFill>
                <a:prstClr val="black"/>
              </a:solidFill>
              <a:latin typeface="Times New Roman" panose="02020603050405020304" pitchFamily="18" charset="0"/>
              <a:cs typeface="Times New Roman" panose="02020603050405020304" pitchFamily="18" charset="0"/>
            </a:endParaRPr>
          </a:p>
          <a:p>
            <a:r>
              <a:rPr lang="en-US" altLang="zh-CN" sz="1400" b="1" kern="0" dirty="0">
                <a:solidFill>
                  <a:srgbClr val="0070C0"/>
                </a:solidFill>
                <a:latin typeface="Times New Roman"/>
              </a:rPr>
              <a:t>Young-</a:t>
            </a:r>
            <a:r>
              <a:rPr lang="en-US" altLang="zh-CN" sz="1400" b="1" kern="0" dirty="0" err="1">
                <a:solidFill>
                  <a:srgbClr val="0070C0"/>
                </a:solidFill>
                <a:latin typeface="Times New Roman"/>
              </a:rPr>
              <a:t>Kee</a:t>
            </a:r>
            <a:r>
              <a:rPr lang="en-US" altLang="zh-CN" sz="1400" b="1" kern="0" dirty="0">
                <a:solidFill>
                  <a:srgbClr val="0070C0"/>
                </a:solidFill>
                <a:latin typeface="Times New Roman"/>
              </a:rPr>
              <a:t> </a:t>
            </a:r>
            <a:r>
              <a:rPr lang="en-US" altLang="zh-CN" sz="1400" b="1" kern="0" dirty="0" smtClean="0">
                <a:solidFill>
                  <a:srgbClr val="0070C0"/>
                </a:solidFill>
                <a:latin typeface="Times New Roman"/>
              </a:rPr>
              <a:t>Kim</a:t>
            </a:r>
            <a:r>
              <a:rPr lang="zh-CN" altLang="en-US" sz="1400" b="1" kern="0" dirty="0" smtClean="0">
                <a:solidFill>
                  <a:srgbClr val="0070C0"/>
                </a:solidFill>
                <a:latin typeface="Times New Roman"/>
              </a:rPr>
              <a:t>等</a:t>
            </a:r>
            <a:r>
              <a:rPr lang="en-US" altLang="zh-CN" sz="1400" b="1" kern="0" dirty="0" smtClean="0">
                <a:solidFill>
                  <a:srgbClr val="0070C0"/>
                </a:solidFill>
                <a:latin typeface="Times New Roman"/>
              </a:rPr>
              <a:t>24</a:t>
            </a:r>
            <a:r>
              <a:rPr lang="zh-CN" altLang="en-US" sz="1400" b="1" kern="0" dirty="0" smtClean="0">
                <a:solidFill>
                  <a:srgbClr val="0070C0"/>
                </a:solidFill>
                <a:latin typeface="Times New Roman"/>
              </a:rPr>
              <a:t>名</a:t>
            </a:r>
            <a:endParaRPr lang="en-US" altLang="zh-CN" sz="1400" b="1" kern="0" dirty="0" smtClean="0">
              <a:solidFill>
                <a:srgbClr val="0070C0"/>
              </a:solidFill>
              <a:latin typeface="Times New Roman"/>
            </a:endParaRPr>
          </a:p>
          <a:p>
            <a:r>
              <a:rPr lang="zh-CN" altLang="en-US" sz="1400" b="1" dirty="0" smtClean="0">
                <a:solidFill>
                  <a:srgbClr val="0070C0"/>
                </a:solidFill>
                <a:latin typeface="Times New Roman" panose="02020603050405020304" pitchFamily="18" charset="0"/>
                <a:cs typeface="Times New Roman" panose="02020603050405020304" pitchFamily="18" charset="0"/>
              </a:rPr>
              <a:t>著名科学家</a:t>
            </a:r>
            <a:r>
              <a:rPr lang="zh-CN" altLang="en-US" sz="1400" b="1" dirty="0">
                <a:solidFill>
                  <a:srgbClr val="0070C0"/>
                </a:solidFill>
                <a:latin typeface="Times New Roman" panose="02020603050405020304" pitchFamily="18" charset="0"/>
                <a:cs typeface="Times New Roman" panose="02020603050405020304" pitchFamily="18" charset="0"/>
              </a:rPr>
              <a:t>、技术专家</a:t>
            </a:r>
            <a:r>
              <a:rPr lang="zh-CN" altLang="en-US" sz="1400" b="1" dirty="0" smtClean="0">
                <a:solidFill>
                  <a:srgbClr val="0070C0"/>
                </a:solidFill>
                <a:latin typeface="Times New Roman" panose="02020603050405020304" pitchFamily="18" charset="0"/>
                <a:cs typeface="Times New Roman" panose="02020603050405020304" pitchFamily="18" charset="0"/>
              </a:rPr>
              <a:t>和管理</a:t>
            </a:r>
            <a:r>
              <a:rPr lang="zh-CN" altLang="en-US" sz="1400" b="1" dirty="0">
                <a:solidFill>
                  <a:srgbClr val="0070C0"/>
                </a:solidFill>
                <a:latin typeface="Times New Roman" panose="02020603050405020304" pitchFamily="18" charset="0"/>
                <a:cs typeface="Times New Roman" panose="02020603050405020304" pitchFamily="18" charset="0"/>
              </a:rPr>
              <a:t>专家</a:t>
            </a:r>
            <a:endParaRPr lang="en-US" altLang="zh-CN" sz="1400" b="1" dirty="0" smtClean="0">
              <a:solidFill>
                <a:srgbClr val="0070C0"/>
              </a:solidFill>
              <a:latin typeface="Times New Roman" panose="02020603050405020304" pitchFamily="18" charset="0"/>
              <a:cs typeface="Times New Roman" panose="02020603050405020304" pitchFamily="18" charset="0"/>
            </a:endParaRPr>
          </a:p>
        </p:txBody>
      </p:sp>
      <p:cxnSp>
        <p:nvCxnSpPr>
          <p:cNvPr id="23" name="直接箭头连接符 22"/>
          <p:cNvCxnSpPr>
            <a:endCxn id="6" idx="3"/>
          </p:cNvCxnSpPr>
          <p:nvPr/>
        </p:nvCxnSpPr>
        <p:spPr bwMode="auto">
          <a:xfrm flipH="1">
            <a:off x="6397111" y="1729396"/>
            <a:ext cx="681303" cy="2124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40803" y="2181527"/>
            <a:ext cx="2215006" cy="14760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5638800" y="5257800"/>
            <a:ext cx="2060179" cy="307777"/>
          </a:xfrm>
          <a:prstGeom prst="rect">
            <a:avLst/>
          </a:prstGeom>
          <a:noFill/>
        </p:spPr>
        <p:txBody>
          <a:bodyPr wrap="none" rtlCol="0">
            <a:spAutoFit/>
          </a:bodyPr>
          <a:lstStyle/>
          <a:p>
            <a:r>
              <a:rPr lang="zh-CN" altLang="en-US" sz="1400" b="1" dirty="0" smtClean="0">
                <a:solidFill>
                  <a:srgbClr val="7030A0"/>
                </a:solidFill>
              </a:rPr>
              <a:t>于成辉  （加速器物理）</a:t>
            </a:r>
            <a:endParaRPr lang="zh-CN" altLang="en-US" sz="1400" b="1" dirty="0">
              <a:solidFill>
                <a:srgbClr val="7030A0"/>
              </a:solidFill>
            </a:endParaRPr>
          </a:p>
        </p:txBody>
      </p:sp>
      <p:sp>
        <p:nvSpPr>
          <p:cNvPr id="25" name="灯片编号占位符 24"/>
          <p:cNvSpPr>
            <a:spLocks noGrp="1"/>
          </p:cNvSpPr>
          <p:nvPr>
            <p:ph type="sldNum" sz="quarter" idx="12"/>
          </p:nvPr>
        </p:nvSpPr>
        <p:spPr/>
        <p:txBody>
          <a:bodyPr/>
          <a:lstStyle/>
          <a:p>
            <a:fld id="{0A5276BE-B8C4-4399-BEE9-C19C59FEDAF5}" type="slidenum">
              <a:rPr lang="en-US" smtClean="0"/>
              <a:pPr/>
              <a:t>9</a:t>
            </a:fld>
            <a:endParaRPr lang="en-US" dirty="0"/>
          </a:p>
        </p:txBody>
      </p:sp>
      <p:sp>
        <p:nvSpPr>
          <p:cNvPr id="26" name="页脚占位符 25"/>
          <p:cNvSpPr>
            <a:spLocks noGrp="1"/>
          </p:cNvSpPr>
          <p:nvPr>
            <p:ph type="ftr" sz="quarter" idx="11"/>
          </p:nvPr>
        </p:nvSpPr>
        <p:spPr/>
        <p:txBody>
          <a:bodyPr/>
          <a:lstStyle/>
          <a:p>
            <a:r>
              <a:rPr lang="en-US" altLang="zh-CN" smtClean="0"/>
              <a:t>2018.7.12</a:t>
            </a:r>
            <a:endParaRPr lang="en-US" dirty="0"/>
          </a:p>
        </p:txBody>
      </p:sp>
    </p:spTree>
    <p:extLst>
      <p:ext uri="{BB962C8B-B14F-4D97-AF65-F5344CB8AC3E}">
        <p14:creationId xmlns="" xmlns:p14="http://schemas.microsoft.com/office/powerpoint/2010/main" val="3696870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7454</TotalTime>
  <Words>4556</Words>
  <Application>Microsoft Office PowerPoint</Application>
  <PresentationFormat>全屏显示(4:3)</PresentationFormat>
  <Paragraphs>730</Paragraphs>
  <Slides>44</Slides>
  <Notes>10</Notes>
  <HiddenSlides>0</HiddenSlides>
  <MMClips>0</MMClips>
  <ScaleCrop>false</ScaleCrop>
  <HeadingPairs>
    <vt:vector size="4" baseType="variant">
      <vt:variant>
        <vt:lpstr>主题</vt:lpstr>
      </vt:variant>
      <vt:variant>
        <vt:i4>9</vt:i4>
      </vt:variant>
      <vt:variant>
        <vt:lpstr>幻灯片标题</vt:lpstr>
      </vt:variant>
      <vt:variant>
        <vt:i4>44</vt:i4>
      </vt:variant>
    </vt:vector>
  </HeadingPairs>
  <TitlesOfParts>
    <vt:vector size="53" baseType="lpstr">
      <vt:lpstr>Office Theme</vt:lpstr>
      <vt:lpstr>1_Office 主题​​</vt:lpstr>
      <vt:lpstr>2_Office 主题​​</vt:lpstr>
      <vt:lpstr>3_Office 主题​​</vt:lpstr>
      <vt:lpstr>4_Office Theme</vt:lpstr>
      <vt:lpstr>1_Office Theme</vt:lpstr>
      <vt:lpstr>3_Office Theme</vt:lpstr>
      <vt:lpstr>1_Office 主题</vt:lpstr>
      <vt:lpstr>4_Office 主题</vt:lpstr>
      <vt:lpstr>幻灯片 1</vt:lpstr>
      <vt:lpstr>幻灯片 2</vt:lpstr>
      <vt:lpstr>幻灯片 3</vt:lpstr>
      <vt:lpstr>国际高能物理发展战略</vt:lpstr>
      <vt:lpstr>为什么要详细研究希格斯粒子？</vt:lpstr>
      <vt:lpstr>高能环形正负电子对撞机（CEPC）建设必要性</vt:lpstr>
      <vt:lpstr>CEPC的设计要求、科学目标</vt:lpstr>
      <vt:lpstr>高能环形正负电子对撞机方案</vt:lpstr>
      <vt:lpstr>高能环形正负电子对撞机组织</vt:lpstr>
      <vt:lpstr>幻灯片 10</vt:lpstr>
      <vt:lpstr>幻灯片 11</vt:lpstr>
      <vt:lpstr>文本征求意见稿  http://cepc.ihep.ac.cn</vt:lpstr>
      <vt:lpstr>文本征求意见稿  http://cepc.ihep.ac.cn</vt:lpstr>
      <vt:lpstr>国家需求、国内外发展态势、比较</vt:lpstr>
      <vt:lpstr>幻灯片 15</vt:lpstr>
      <vt:lpstr>幻灯片 16</vt:lpstr>
      <vt:lpstr>先自主研发高精度，低物质量像素探测器芯片</vt:lpstr>
      <vt:lpstr>幻灯片 18</vt:lpstr>
      <vt:lpstr>幻灯片 19</vt:lpstr>
      <vt:lpstr>幻灯片 20</vt:lpstr>
      <vt:lpstr>幻灯片 21</vt:lpstr>
      <vt:lpstr>幻灯片 22</vt:lpstr>
      <vt:lpstr>科学院“国际大科学培育项目” 任务分工和中外团队实力</vt:lpstr>
      <vt:lpstr>科学院“国际大科学培育项目” 任务分工和中外团队实力</vt:lpstr>
      <vt:lpstr>大型环形正负电子对撞机 </vt:lpstr>
      <vt:lpstr>大型环形正负电子对撞机 </vt:lpstr>
      <vt:lpstr>幻灯片 27</vt:lpstr>
      <vt:lpstr>幻灯片 28</vt:lpstr>
      <vt:lpstr>幻灯片 29</vt:lpstr>
      <vt:lpstr>幻灯片 30</vt:lpstr>
      <vt:lpstr>幻灯片 31</vt:lpstr>
      <vt:lpstr>幻灯片 32</vt:lpstr>
      <vt:lpstr>粒子物理研究的当前目标及我国现状</vt:lpstr>
      <vt:lpstr>高能环形正负电子对撞机（CEPC）建设必要性</vt:lpstr>
      <vt:lpstr>幻灯片 35</vt:lpstr>
      <vt:lpstr>CEPC CDR Accelerator Chain</vt:lpstr>
      <vt:lpstr>幻灯片 37</vt:lpstr>
      <vt:lpstr>幻灯片 38</vt:lpstr>
      <vt:lpstr>CEPC Parameters</vt:lpstr>
      <vt:lpstr>幻灯片 40</vt:lpstr>
      <vt:lpstr>幻灯片 41</vt:lpstr>
      <vt:lpstr>幻灯片 42</vt:lpstr>
      <vt:lpstr>幻灯片 43</vt:lpstr>
      <vt:lpstr>幻灯片 44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xinchou</dc:creator>
  <cp:lastModifiedBy>apple</cp:lastModifiedBy>
  <cp:revision>813</cp:revision>
  <cp:lastPrinted>2013-04-11T07:58:24Z</cp:lastPrinted>
  <dcterms:created xsi:type="dcterms:W3CDTF">2012-04-06T07:45:39Z</dcterms:created>
  <dcterms:modified xsi:type="dcterms:W3CDTF">2018-07-11T14:21:42Z</dcterms:modified>
</cp:coreProperties>
</file>