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8" r:id="rId3"/>
    <p:sldId id="302" r:id="rId4"/>
    <p:sldId id="303" r:id="rId5"/>
    <p:sldId id="304" r:id="rId6"/>
    <p:sldId id="709" r:id="rId7"/>
    <p:sldId id="283" r:id="rId8"/>
    <p:sldId id="268" r:id="rId9"/>
    <p:sldId id="269" r:id="rId10"/>
    <p:sldId id="612" r:id="rId11"/>
    <p:sldId id="552" r:id="rId12"/>
    <p:sldId id="643" r:id="rId13"/>
    <p:sldId id="644" r:id="rId14"/>
    <p:sldId id="710" r:id="rId15"/>
    <p:sldId id="301" r:id="rId16"/>
    <p:sldId id="711" r:id="rId17"/>
    <p:sldId id="712" r:id="rId18"/>
    <p:sldId id="713" r:id="rId19"/>
    <p:sldId id="714" r:id="rId20"/>
    <p:sldId id="276" r:id="rId21"/>
    <p:sldId id="715" r:id="rId22"/>
    <p:sldId id="260" r:id="rId23"/>
    <p:sldId id="261" r:id="rId24"/>
    <p:sldId id="280" r:id="rId25"/>
    <p:sldId id="281" r:id="rId26"/>
    <p:sldId id="292" r:id="rId27"/>
    <p:sldId id="296" r:id="rId28"/>
    <p:sldId id="290" r:id="rId29"/>
    <p:sldId id="716" r:id="rId30"/>
    <p:sldId id="297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84"/>
    <p:restoredTop sz="94666"/>
  </p:normalViewPr>
  <p:slideViewPr>
    <p:cSldViewPr snapToGrid="0" snapToObjects="1">
      <p:cViewPr varScale="1">
        <p:scale>
          <a:sx n="108" d="100"/>
          <a:sy n="108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E9D2B-132C-2F42-B2E8-97AC1F51359B}" type="datetimeFigureOut">
              <a:rPr kumimoji="1" lang="zh-CN" altLang="en-US" smtClean="0"/>
              <a:t>2018/7/12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A5037-5651-634D-9218-66D233E866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2238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9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085C1-6307-F348-A6FA-EA44F50B3D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485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4360" y="1888205"/>
            <a:ext cx="7955280" cy="1792287"/>
          </a:xfrm>
        </p:spPr>
        <p:txBody>
          <a:bodyPr>
            <a:normAutofit/>
          </a:bodyPr>
          <a:lstStyle/>
          <a:p>
            <a:r>
              <a:rPr lang="en-US" altLang="zh-CN" sz="4800" b="1" dirty="0">
                <a:latin typeface="+mn-lt"/>
                <a:ea typeface="Hei" pitchFamily="2" charset="-122"/>
                <a:cs typeface="SimHei" charset="-122"/>
              </a:rPr>
              <a:t>CEPC</a:t>
            </a:r>
            <a:r>
              <a:rPr lang="zh-CN" altLang="en-US" sz="4800" b="1" dirty="0">
                <a:latin typeface="+mn-lt"/>
                <a:ea typeface="Hei" pitchFamily="2" charset="-122"/>
                <a:cs typeface="SimHei" charset="-122"/>
              </a:rPr>
              <a:t>的国际合作：</a:t>
            </a:r>
            <a:br>
              <a:rPr lang="en-US" altLang="zh-CN" sz="4800" b="1" dirty="0">
                <a:latin typeface="+mn-lt"/>
                <a:ea typeface="Hei" pitchFamily="2" charset="-122"/>
                <a:cs typeface="SimHei" charset="-122"/>
              </a:rPr>
            </a:br>
            <a:r>
              <a:rPr lang="zh-CN" altLang="en-US" sz="4800" b="1" dirty="0">
                <a:latin typeface="+mn-lt"/>
                <a:ea typeface="Hei" pitchFamily="2" charset="-122"/>
                <a:cs typeface="SimHei" charset="-122"/>
              </a:rPr>
              <a:t>进展、规划和未来发展</a:t>
            </a:r>
            <a:endParaRPr kumimoji="1" lang="zh-CN" altLang="en-US" sz="4800" b="1" dirty="0">
              <a:latin typeface="+mn-lt"/>
              <a:ea typeface="Hei" pitchFamily="2" charset="-122"/>
              <a:cs typeface="SimHei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947225"/>
            <a:ext cx="6858000" cy="1655762"/>
          </a:xfrm>
        </p:spPr>
        <p:txBody>
          <a:bodyPr/>
          <a:lstStyle/>
          <a:p>
            <a:r>
              <a:rPr kumimoji="1" lang="zh-CN" altLang="en-US" b="1" dirty="0">
                <a:latin typeface="Hei" pitchFamily="2" charset="-122"/>
                <a:ea typeface="Hei" pitchFamily="2" charset="-122"/>
                <a:cs typeface="SimHei" charset="-122"/>
              </a:rPr>
              <a:t>高原宁</a:t>
            </a:r>
            <a:endParaRPr kumimoji="1" lang="en-US" altLang="zh-CN" b="1" dirty="0">
              <a:latin typeface="Hei" pitchFamily="2" charset="-122"/>
              <a:ea typeface="Hei" pitchFamily="2" charset="-122"/>
              <a:cs typeface="SimHei" charset="-122"/>
            </a:endParaRPr>
          </a:p>
          <a:p>
            <a:r>
              <a:rPr kumimoji="1" lang="zh-CN" altLang="en-US" b="1" dirty="0">
                <a:latin typeface="Hei" pitchFamily="2" charset="-122"/>
                <a:ea typeface="Hei" pitchFamily="2" charset="-122"/>
                <a:cs typeface="SimHei" charset="-122"/>
              </a:rPr>
              <a:t>（清华大学）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90"/>
            <a:ext cx="9144000" cy="21374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31181" y="5408055"/>
            <a:ext cx="6681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latin typeface="SimHei" charset="-122"/>
                <a:ea typeface="SimHei" charset="-122"/>
                <a:cs typeface="SimHei" charset="-122"/>
              </a:rPr>
              <a:t>高能环形正负电子对撞机落户雄安可行性研讨会</a:t>
            </a:r>
            <a:endParaRPr kumimoji="1" lang="en-US" altLang="zh-CN" sz="2400" b="1" dirty="0"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kumimoji="1" lang="en-US" altLang="zh-CN" sz="2400" b="1" dirty="0">
                <a:latin typeface="SimHei" charset="-122"/>
                <a:ea typeface="SimHei" charset="-122"/>
                <a:cs typeface="SimHei" charset="-122"/>
              </a:rPr>
              <a:t>2018</a:t>
            </a:r>
            <a:r>
              <a:rPr kumimoji="1" lang="zh-CN" altLang="en-US" sz="2400" b="1" dirty="0">
                <a:latin typeface="SimHei" charset="-122"/>
                <a:ea typeface="SimHei" charset="-122"/>
                <a:cs typeface="SimHei" charset="-122"/>
              </a:rPr>
              <a:t>年</a:t>
            </a:r>
            <a:r>
              <a:rPr kumimoji="1" lang="en-US" altLang="zh-CN" sz="2400" b="1" dirty="0">
                <a:latin typeface="SimHei" charset="-122"/>
                <a:ea typeface="SimHei" charset="-122"/>
                <a:cs typeface="SimHei" charset="-122"/>
              </a:rPr>
              <a:t>7</a:t>
            </a:r>
            <a:r>
              <a:rPr kumimoji="1" lang="zh-CN" altLang="en-US" sz="2400" b="1" dirty="0">
                <a:latin typeface="SimHei" charset="-122"/>
                <a:ea typeface="SimHei" charset="-122"/>
                <a:cs typeface="SimHei" charset="-122"/>
              </a:rPr>
              <a:t>月</a:t>
            </a:r>
            <a:r>
              <a:rPr kumimoji="1" lang="en-US" altLang="zh-CN" sz="2400" b="1" dirty="0">
                <a:latin typeface="SimHei" charset="-122"/>
                <a:ea typeface="SimHei" charset="-122"/>
                <a:cs typeface="SimHei" charset="-122"/>
              </a:rPr>
              <a:t>12</a:t>
            </a:r>
            <a:r>
              <a:rPr kumimoji="1" lang="zh-CN" altLang="en-US" sz="2400" b="1" dirty="0">
                <a:latin typeface="SimHei" charset="-122"/>
                <a:ea typeface="SimHei" charset="-122"/>
                <a:cs typeface="SimHei" charset="-122"/>
              </a:rPr>
              <a:t>日 </a:t>
            </a:r>
          </a:p>
        </p:txBody>
      </p:sp>
    </p:spTree>
    <p:extLst>
      <p:ext uri="{BB962C8B-B14F-4D97-AF65-F5344CB8AC3E}">
        <p14:creationId xmlns:p14="http://schemas.microsoft.com/office/powerpoint/2010/main" val="859421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301185" y="62320"/>
            <a:ext cx="3813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000099"/>
                </a:solidFill>
                <a:ea typeface="Heiti SC Medium" pitchFamily="2" charset="-128"/>
              </a:rPr>
              <a:t>CEPC</a:t>
            </a:r>
            <a:r>
              <a:rPr lang="zh-CN" altLang="en-US" sz="4000" b="1" dirty="0">
                <a:solidFill>
                  <a:srgbClr val="000099"/>
                </a:solidFill>
                <a:ea typeface="Heiti SC Medium" pitchFamily="2" charset="-128"/>
              </a:rPr>
              <a:t>的国际合作</a:t>
            </a:r>
          </a:p>
        </p:txBody>
      </p:sp>
      <p:sp>
        <p:nvSpPr>
          <p:cNvPr id="6" name="文本框 4"/>
          <p:cNvSpPr txBox="1"/>
          <p:nvPr/>
        </p:nvSpPr>
        <p:spPr>
          <a:xfrm>
            <a:off x="251520" y="908720"/>
            <a:ext cx="877443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zh-CN" altLang="en-US" sz="2400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</a:rPr>
              <a:t>所有子系统都建立了潜在的国际合作专家名单</a:t>
            </a:r>
            <a:endParaRPr lang="en-US" altLang="zh-CN" sz="2400" b="1" dirty="0">
              <a:solidFill>
                <a:srgbClr val="000000"/>
              </a:solidFill>
              <a:latin typeface="Heiti SC Medium" pitchFamily="2" charset="-128"/>
              <a:ea typeface="Heiti SC Medium" pitchFamily="2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endParaRPr lang="en-US" altLang="zh-CN" sz="800" b="1" dirty="0">
              <a:solidFill>
                <a:srgbClr val="000000"/>
              </a:solidFill>
              <a:latin typeface="Heiti SC Medium" pitchFamily="2" charset="-128"/>
              <a:ea typeface="Heiti SC Medium" pitchFamily="2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zh-CN" altLang="en-US" sz="2400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每个子系统至少有一名国际专家参加预研工作</a:t>
            </a:r>
            <a:endParaRPr lang="en-US" altLang="zh-CN" sz="2400" b="1" dirty="0">
              <a:solidFill>
                <a:srgbClr val="000000"/>
              </a:solidFill>
              <a:latin typeface="Heiti SC Medium" pitchFamily="2" charset="-128"/>
              <a:ea typeface="Heiti SC Medium" pitchFamily="2" charset="-128"/>
              <a:sym typeface="+mn-ea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endParaRPr lang="en-US" altLang="zh-CN" sz="2400" b="1" dirty="0">
              <a:solidFill>
                <a:srgbClr val="000000"/>
              </a:solidFill>
              <a:latin typeface="Heiti SC Medium" pitchFamily="2" charset="-128"/>
              <a:ea typeface="Heiti SC Medium" pitchFamily="2" charset="-128"/>
              <a:sym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与国际上主要研究所签署合作协议：</a:t>
            </a:r>
            <a:endParaRPr lang="en-US" altLang="zh-CN" sz="2400" b="1" dirty="0">
              <a:solidFill>
                <a:srgbClr val="002060"/>
              </a:solidFill>
              <a:latin typeface="Heiti SC Medium" pitchFamily="2" charset="-128"/>
              <a:ea typeface="Heiti SC Medium" pitchFamily="2" charset="-128"/>
              <a:sym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en-US" altLang="zh-CN" b="1" dirty="0">
              <a:solidFill>
                <a:srgbClr val="002060"/>
              </a:solidFill>
              <a:latin typeface="Heiti SC Medium" pitchFamily="2" charset="-128"/>
              <a:ea typeface="Heiti SC Medium" pitchFamily="2" charset="-128"/>
              <a:sym typeface="+mn-ea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IHEP-BINP  (Russia) </a:t>
            </a:r>
            <a:r>
              <a:rPr lang="en-US" altLang="zh-CN" b="1" dirty="0" err="1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MoU</a:t>
            </a:r>
            <a:r>
              <a:rPr lang="en-US" altLang="zh-CN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 (Jan 2016)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endParaRPr lang="en-US" altLang="zh-CN" b="1" dirty="0">
              <a:solidFill>
                <a:srgbClr val="000000"/>
              </a:solidFill>
              <a:latin typeface="Heiti SC Medium" pitchFamily="2" charset="-128"/>
              <a:ea typeface="Heiti SC Medium" pitchFamily="2" charset="-128"/>
              <a:sym typeface="+mn-ea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IHEP-KEK (Japan) </a:t>
            </a:r>
            <a:r>
              <a:rPr lang="en-US" altLang="zh-CN" b="1" dirty="0" err="1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MoU</a:t>
            </a:r>
            <a:r>
              <a:rPr lang="en-US" altLang="zh-CN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 (Sept 2017)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endParaRPr lang="en-US" altLang="zh-CN" b="1" dirty="0">
              <a:solidFill>
                <a:srgbClr val="000000"/>
              </a:solidFill>
              <a:latin typeface="Heiti SC Medium" pitchFamily="2" charset="-128"/>
              <a:ea typeface="Heiti SC Medium" pitchFamily="2" charset="-128"/>
              <a:sym typeface="+mn-ea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IHEP-</a:t>
            </a:r>
            <a:r>
              <a:rPr lang="en-US" altLang="zh-CN" b="1" dirty="0" err="1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MEPhI</a:t>
            </a:r>
            <a:r>
              <a:rPr lang="en-US" altLang="zh-CN" b="1" dirty="0">
                <a:solidFill>
                  <a:srgbClr val="00206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 (Russia) (Nov 2017)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endParaRPr lang="en-US" altLang="zh-CN" b="1" dirty="0">
              <a:solidFill>
                <a:srgbClr val="002060"/>
              </a:solidFill>
              <a:latin typeface="Heiti SC Medium" pitchFamily="2" charset="-128"/>
              <a:ea typeface="Heiti SC Medium" pitchFamily="2" charset="-128"/>
              <a:sym typeface="+mn-ea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rgbClr val="002060"/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IHEP-IEF (</a:t>
            </a:r>
            <a:r>
              <a:rPr lang="en-US" altLang="zh-CN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</a:rPr>
              <a:t>University of Rostock, Rostock, Germany) (Jan 2018)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endParaRPr lang="en-US" altLang="zh-CN" b="1" dirty="0">
              <a:solidFill>
                <a:srgbClr val="000000"/>
              </a:solidFill>
              <a:latin typeface="Heiti SC Medium" pitchFamily="2" charset="-128"/>
              <a:ea typeface="Heiti SC Medium" pitchFamily="2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</a:rPr>
              <a:t>IHEP-</a:t>
            </a:r>
            <a:r>
              <a:rPr lang="en-US" altLang="zh-CN" b="1" dirty="0" err="1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</a:rPr>
              <a:t>Jlab</a:t>
            </a:r>
            <a:r>
              <a:rPr lang="en-US" altLang="zh-CN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</a:rPr>
              <a:t> (USA) </a:t>
            </a:r>
            <a:r>
              <a:rPr lang="en-US" altLang="zh-CN" b="1" dirty="0" err="1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</a:rPr>
              <a:t>MoU</a:t>
            </a:r>
            <a:r>
              <a:rPr lang="en-US" altLang="zh-CN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</a:rPr>
              <a:t> update is considered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endParaRPr lang="en-US" altLang="zh-CN" b="1" dirty="0">
              <a:solidFill>
                <a:srgbClr val="002060"/>
              </a:solidFill>
              <a:latin typeface="Heiti SC Medium" pitchFamily="2" charset="-128"/>
              <a:ea typeface="Heiti SC Medium" pitchFamily="2" charset="-128"/>
              <a:sym typeface="+mn-ea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</a:rPr>
              <a:t>With CERN and </a:t>
            </a:r>
            <a:r>
              <a:rPr lang="en-US" altLang="zh-CN" b="1" dirty="0" err="1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</a:rPr>
              <a:t>Dubna</a:t>
            </a:r>
            <a:r>
              <a:rPr lang="en-US" altLang="zh-CN" b="1" dirty="0">
                <a:solidFill>
                  <a:srgbClr val="000000"/>
                </a:solidFill>
                <a:latin typeface="Heiti SC Medium" pitchFamily="2" charset="-128"/>
                <a:ea typeface="Heiti SC Medium" pitchFamily="2" charset="-128"/>
              </a:rPr>
              <a:t> high level collaboration will progress </a:t>
            </a:r>
            <a:endParaRPr lang="zh-CN" altLang="en-US" b="1" dirty="0">
              <a:solidFill>
                <a:srgbClr val="002060"/>
              </a:solidFill>
              <a:latin typeface="Heiti SC Medium" pitchFamily="2" charset="-128"/>
              <a:ea typeface="Heiti SC Medium" pitchFamily="2" charset="-128"/>
              <a:sym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en-US" altLang="zh-CN" b="1" dirty="0">
              <a:solidFill>
                <a:srgbClr val="000000"/>
              </a:solidFill>
              <a:latin typeface="Heiti SC Medium" pitchFamily="2" charset="-128"/>
              <a:ea typeface="Heiti SC Medium" pitchFamily="2" charset="-128"/>
              <a:sym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b="1" dirty="0">
              <a:solidFill>
                <a:srgbClr val="000000"/>
              </a:solidFill>
              <a:latin typeface="Heiti SC Medium" pitchFamily="2" charset="-128"/>
              <a:ea typeface="Heiti SC Medium" pitchFamily="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2400" b="1" dirty="0">
              <a:solidFill>
                <a:srgbClr val="000000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7" name="文本框 2"/>
          <p:cNvSpPr txBox="1"/>
          <p:nvPr/>
        </p:nvSpPr>
        <p:spPr>
          <a:xfrm>
            <a:off x="2846529" y="5894686"/>
            <a:ext cx="3949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More than 20 </a:t>
            </a:r>
            <a:r>
              <a:rPr lang="en-US" altLang="zh-CN" sz="24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MoU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 in general</a:t>
            </a: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rtl="0">
              <a:defRPr/>
            </a:pPr>
            <a:r>
              <a:rPr lang="zh-CN" altLang="en-US">
                <a:solidFill>
                  <a:srgbClr val="000000"/>
                </a:solidFill>
                <a:cs typeface="+mn-cs"/>
              </a:rPr>
              <a:t>高原宁 </a:t>
            </a:r>
            <a:r>
              <a:rPr lang="en-US" altLang="zh-CN">
                <a:solidFill>
                  <a:srgbClr val="000000"/>
                </a:solidFill>
                <a:cs typeface="+mn-cs"/>
              </a:rPr>
              <a:t>CEPC</a:t>
            </a:r>
            <a:r>
              <a:rPr lang="zh-CN" altLang="en-US">
                <a:solidFill>
                  <a:srgbClr val="000000"/>
                </a:solidFill>
                <a:cs typeface="+mn-cs"/>
              </a:rPr>
              <a:t>国际合作</a:t>
            </a:r>
            <a:endParaRPr lang="zh-CN" altLang="zh-CN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BCA591E-9188-1A4F-9EB7-255C716A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083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</a:rPr>
              <a:t>International workshop on CEPC</a:t>
            </a:r>
          </a:p>
        </p:txBody>
      </p:sp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高原宁 </a:t>
            </a: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</a:t>
            </a: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国际合作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3" descr="C:\Users\louxc\Desktop\CAS\presentations\CEPC-Workshop-IAC-November2017\DSC_2801-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0" y="923330"/>
            <a:ext cx="8728979" cy="584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142672" y="994457"/>
            <a:ext cx="3810000" cy="55399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International Advisory Committee 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Young-</a:t>
            </a:r>
            <a:r>
              <a:rPr lang="en-US" altLang="zh-CN" sz="1400" dirty="0" err="1">
                <a:solidFill>
                  <a:srgbClr val="2E9238"/>
                </a:solidFill>
              </a:rPr>
              <a:t>Kee</a:t>
            </a:r>
            <a:r>
              <a:rPr lang="en-US" altLang="zh-CN" sz="1400" dirty="0">
                <a:solidFill>
                  <a:srgbClr val="2E9238"/>
                </a:solidFill>
              </a:rPr>
              <a:t> Kim, U. Chicago (Chair)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Barry </a:t>
            </a:r>
            <a:r>
              <a:rPr lang="en-US" altLang="zh-CN" sz="1400" dirty="0" err="1">
                <a:solidFill>
                  <a:srgbClr val="2E9238"/>
                </a:solidFill>
              </a:rPr>
              <a:t>Barish</a:t>
            </a:r>
            <a:r>
              <a:rPr lang="en-US" altLang="zh-CN" sz="1400" dirty="0">
                <a:solidFill>
                  <a:srgbClr val="2E9238"/>
                </a:solidFill>
              </a:rPr>
              <a:t>, Caltech</a:t>
            </a:r>
          </a:p>
          <a:p>
            <a:r>
              <a:rPr lang="en-US" altLang="zh-CN" sz="1400" dirty="0" err="1">
                <a:solidFill>
                  <a:srgbClr val="2E9238"/>
                </a:solidFill>
              </a:rPr>
              <a:t>Hesheng</a:t>
            </a:r>
            <a:r>
              <a:rPr lang="en-US" altLang="zh-CN" sz="1400" dirty="0">
                <a:solidFill>
                  <a:srgbClr val="2E9238"/>
                </a:solidFill>
              </a:rPr>
              <a:t> Chen, IHEP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Michael </a:t>
            </a:r>
            <a:r>
              <a:rPr lang="en-US" altLang="zh-CN" sz="1400" dirty="0" err="1">
                <a:solidFill>
                  <a:srgbClr val="2E9238"/>
                </a:solidFill>
              </a:rPr>
              <a:t>Davier</a:t>
            </a:r>
            <a:r>
              <a:rPr lang="en-US" altLang="zh-CN" sz="1400" dirty="0">
                <a:solidFill>
                  <a:srgbClr val="2E9238"/>
                </a:solidFill>
              </a:rPr>
              <a:t>, LAL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Brian Foster, Oxford</a:t>
            </a:r>
          </a:p>
          <a:p>
            <a:r>
              <a:rPr lang="en-US" altLang="zh-CN" sz="1400" dirty="0" err="1">
                <a:solidFill>
                  <a:srgbClr val="2E9238"/>
                </a:solidFill>
              </a:rPr>
              <a:t>Rohini</a:t>
            </a:r>
            <a:r>
              <a:rPr lang="en-US" altLang="zh-CN" sz="1400" dirty="0">
                <a:solidFill>
                  <a:srgbClr val="2E9238"/>
                </a:solidFill>
              </a:rPr>
              <a:t> </a:t>
            </a:r>
            <a:r>
              <a:rPr lang="en-US" altLang="zh-CN" sz="1400" dirty="0" err="1">
                <a:solidFill>
                  <a:srgbClr val="2E9238"/>
                </a:solidFill>
              </a:rPr>
              <a:t>Godbole</a:t>
            </a:r>
            <a:r>
              <a:rPr lang="en-US" altLang="zh-CN" sz="1400" dirty="0">
                <a:solidFill>
                  <a:srgbClr val="2E9238"/>
                </a:solidFill>
              </a:rPr>
              <a:t>, CHEP, Indian Institute of Science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David Gross, UC Santa Barbara                       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George </a:t>
            </a:r>
            <a:r>
              <a:rPr lang="en-US" altLang="zh-CN" sz="1400" dirty="0" err="1">
                <a:solidFill>
                  <a:srgbClr val="2E9238"/>
                </a:solidFill>
              </a:rPr>
              <a:t>Hou</a:t>
            </a:r>
            <a:r>
              <a:rPr lang="en-US" altLang="zh-CN" sz="1400" dirty="0">
                <a:solidFill>
                  <a:srgbClr val="2E9238"/>
                </a:solidFill>
              </a:rPr>
              <a:t>, Taiwan U.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Peter </a:t>
            </a:r>
            <a:r>
              <a:rPr lang="en-US" altLang="zh-CN" sz="1400" dirty="0" err="1">
                <a:solidFill>
                  <a:srgbClr val="2E9238"/>
                </a:solidFill>
              </a:rPr>
              <a:t>Jenni</a:t>
            </a:r>
            <a:r>
              <a:rPr lang="en-US" altLang="zh-CN" sz="1400" dirty="0">
                <a:solidFill>
                  <a:srgbClr val="2E9238"/>
                </a:solidFill>
              </a:rPr>
              <a:t>, CERN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Eugene </a:t>
            </a:r>
            <a:r>
              <a:rPr lang="en-US" altLang="zh-CN" sz="1400" dirty="0" err="1">
                <a:solidFill>
                  <a:srgbClr val="2E9238"/>
                </a:solidFill>
              </a:rPr>
              <a:t>Levichev</a:t>
            </a:r>
            <a:r>
              <a:rPr lang="en-US" altLang="zh-CN" sz="1400" dirty="0">
                <a:solidFill>
                  <a:srgbClr val="2E9238"/>
                </a:solidFill>
              </a:rPr>
              <a:t>, BINP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Lucie </a:t>
            </a:r>
            <a:r>
              <a:rPr lang="en-US" altLang="zh-CN" sz="1400" dirty="0" err="1">
                <a:solidFill>
                  <a:srgbClr val="2E9238"/>
                </a:solidFill>
              </a:rPr>
              <a:t>Linssen</a:t>
            </a:r>
            <a:r>
              <a:rPr lang="en-US" altLang="zh-CN" sz="1400" dirty="0">
                <a:solidFill>
                  <a:srgbClr val="2E9238"/>
                </a:solidFill>
              </a:rPr>
              <a:t>, CERN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Joe </a:t>
            </a:r>
            <a:r>
              <a:rPr lang="en-US" altLang="zh-CN" sz="1400" dirty="0" err="1">
                <a:solidFill>
                  <a:srgbClr val="2E9238"/>
                </a:solidFill>
              </a:rPr>
              <a:t>Lykken</a:t>
            </a:r>
            <a:r>
              <a:rPr lang="en-US" altLang="zh-CN" sz="1400" dirty="0">
                <a:solidFill>
                  <a:srgbClr val="2E9238"/>
                </a:solidFill>
              </a:rPr>
              <a:t>, </a:t>
            </a:r>
            <a:r>
              <a:rPr lang="en-US" altLang="zh-CN" sz="1400" dirty="0" err="1">
                <a:solidFill>
                  <a:srgbClr val="2E9238"/>
                </a:solidFill>
              </a:rPr>
              <a:t>Fermilab</a:t>
            </a:r>
            <a:endParaRPr lang="en-US" altLang="zh-CN" sz="1400" dirty="0">
              <a:solidFill>
                <a:srgbClr val="2E9238"/>
              </a:solidFill>
            </a:endParaRPr>
          </a:p>
          <a:p>
            <a:r>
              <a:rPr lang="en-US" altLang="zh-CN" sz="1400" dirty="0">
                <a:solidFill>
                  <a:srgbClr val="2E9238"/>
                </a:solidFill>
              </a:rPr>
              <a:t>Luciano </a:t>
            </a:r>
            <a:r>
              <a:rPr lang="en-US" altLang="zh-CN" sz="1400" dirty="0" err="1">
                <a:solidFill>
                  <a:srgbClr val="2E9238"/>
                </a:solidFill>
              </a:rPr>
              <a:t>Maiani</a:t>
            </a:r>
            <a:r>
              <a:rPr lang="en-US" altLang="zh-CN" sz="1400" dirty="0">
                <a:solidFill>
                  <a:srgbClr val="2E9238"/>
                </a:solidFill>
              </a:rPr>
              <a:t>, </a:t>
            </a:r>
            <a:r>
              <a:rPr lang="en-US" altLang="zh-CN" sz="1400" dirty="0" err="1">
                <a:solidFill>
                  <a:srgbClr val="2E9238"/>
                </a:solidFill>
              </a:rPr>
              <a:t>Sapienza</a:t>
            </a:r>
            <a:r>
              <a:rPr lang="en-US" altLang="zh-CN" sz="1400" dirty="0">
                <a:solidFill>
                  <a:srgbClr val="2E9238"/>
                </a:solidFill>
              </a:rPr>
              <a:t> University of Rome                 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Michelangelo </a:t>
            </a:r>
            <a:r>
              <a:rPr lang="en-US" altLang="zh-CN" sz="1400" dirty="0" err="1">
                <a:solidFill>
                  <a:srgbClr val="2E9238"/>
                </a:solidFill>
              </a:rPr>
              <a:t>Mangano</a:t>
            </a:r>
            <a:r>
              <a:rPr lang="en-US" altLang="zh-CN" sz="1400" dirty="0">
                <a:solidFill>
                  <a:srgbClr val="2E9238"/>
                </a:solidFill>
              </a:rPr>
              <a:t>, CERN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Hitoshi Murayama, UC Berkeley/IPMU</a:t>
            </a:r>
          </a:p>
          <a:p>
            <a:r>
              <a:rPr lang="en-US" altLang="zh-CN" sz="1400" dirty="0" err="1">
                <a:solidFill>
                  <a:srgbClr val="2E9238"/>
                </a:solidFill>
              </a:rPr>
              <a:t>Katsunobu</a:t>
            </a:r>
            <a:r>
              <a:rPr lang="en-US" altLang="zh-CN" sz="1400" dirty="0">
                <a:solidFill>
                  <a:srgbClr val="2E9238"/>
                </a:solidFill>
              </a:rPr>
              <a:t> </a:t>
            </a:r>
            <a:r>
              <a:rPr lang="en-US" altLang="zh-CN" sz="1400" dirty="0" err="1">
                <a:solidFill>
                  <a:srgbClr val="2E9238"/>
                </a:solidFill>
              </a:rPr>
              <a:t>Oide</a:t>
            </a:r>
            <a:r>
              <a:rPr lang="en-US" altLang="zh-CN" sz="1400" dirty="0">
                <a:solidFill>
                  <a:srgbClr val="2E9238"/>
                </a:solidFill>
              </a:rPr>
              <a:t>, KEK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Robert Palmer, BNL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John </a:t>
            </a:r>
            <a:r>
              <a:rPr lang="en-US" altLang="zh-CN" sz="1400" dirty="0" err="1">
                <a:solidFill>
                  <a:srgbClr val="2E9238"/>
                </a:solidFill>
              </a:rPr>
              <a:t>Seeman</a:t>
            </a:r>
            <a:r>
              <a:rPr lang="en-US" altLang="zh-CN" sz="1400" dirty="0">
                <a:solidFill>
                  <a:srgbClr val="2E9238"/>
                </a:solidFill>
              </a:rPr>
              <a:t>, SLAC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Ian </a:t>
            </a:r>
            <a:r>
              <a:rPr lang="en-US" altLang="zh-CN" sz="1400" dirty="0" err="1">
                <a:solidFill>
                  <a:srgbClr val="2E9238"/>
                </a:solidFill>
              </a:rPr>
              <a:t>Shipsey</a:t>
            </a:r>
            <a:r>
              <a:rPr lang="en-US" altLang="zh-CN" sz="1400" dirty="0">
                <a:solidFill>
                  <a:srgbClr val="2E9238"/>
                </a:solidFill>
              </a:rPr>
              <a:t>, Oxford</a:t>
            </a:r>
          </a:p>
          <a:p>
            <a:r>
              <a:rPr lang="en-US" altLang="zh-CN" sz="1400" dirty="0" err="1">
                <a:solidFill>
                  <a:srgbClr val="2E9238"/>
                </a:solidFill>
              </a:rPr>
              <a:t>Steinar</a:t>
            </a:r>
            <a:r>
              <a:rPr lang="en-US" altLang="zh-CN" sz="1400" dirty="0">
                <a:solidFill>
                  <a:srgbClr val="2E9238"/>
                </a:solidFill>
              </a:rPr>
              <a:t> </a:t>
            </a:r>
            <a:r>
              <a:rPr lang="en-US" altLang="zh-CN" sz="1400" dirty="0" err="1">
                <a:solidFill>
                  <a:srgbClr val="2E9238"/>
                </a:solidFill>
              </a:rPr>
              <a:t>Stapnes</a:t>
            </a:r>
            <a:r>
              <a:rPr lang="en-US" altLang="zh-CN" sz="1400" dirty="0">
                <a:solidFill>
                  <a:srgbClr val="2E9238"/>
                </a:solidFill>
              </a:rPr>
              <a:t>, CERN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Geoffrey Taylor, U. Melbourne 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Henry </a:t>
            </a:r>
            <a:r>
              <a:rPr lang="en-US" altLang="zh-CN" sz="1400" dirty="0" err="1">
                <a:solidFill>
                  <a:srgbClr val="2E9238"/>
                </a:solidFill>
              </a:rPr>
              <a:t>Tye</a:t>
            </a:r>
            <a:r>
              <a:rPr lang="en-US" altLang="zh-CN" sz="1400" dirty="0">
                <a:solidFill>
                  <a:srgbClr val="2E9238"/>
                </a:solidFill>
              </a:rPr>
              <a:t>, IAS, HKUST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Yifang Wang, IHEP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Harry </a:t>
            </a:r>
            <a:r>
              <a:rPr lang="en-US" altLang="zh-CN" sz="1400" dirty="0" err="1">
                <a:solidFill>
                  <a:srgbClr val="2E9238"/>
                </a:solidFill>
              </a:rPr>
              <a:t>Weerts</a:t>
            </a:r>
            <a:r>
              <a:rPr lang="en-US" altLang="zh-CN" sz="1400" dirty="0">
                <a:solidFill>
                  <a:srgbClr val="2E9238"/>
                </a:solidFill>
              </a:rPr>
              <a:t>, ANL </a:t>
            </a:r>
            <a:endParaRPr lang="zh-CN" altLang="en-US" sz="1400" dirty="0">
              <a:solidFill>
                <a:srgbClr val="2E9238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48000" y="1333011"/>
            <a:ext cx="4572000" cy="4862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Scientific  Committee</a:t>
            </a:r>
          </a:p>
          <a:p>
            <a:endParaRPr lang="en-US" altLang="zh-CN" dirty="0">
              <a:solidFill>
                <a:prstClr val="black"/>
              </a:solidFill>
            </a:endParaRPr>
          </a:p>
          <a:p>
            <a:r>
              <a:rPr lang="en-US" altLang="zh-CN" b="1" dirty="0">
                <a:solidFill>
                  <a:srgbClr val="0000CC"/>
                </a:solidFill>
              </a:rPr>
              <a:t>CEPC accelerator </a:t>
            </a:r>
          </a:p>
          <a:p>
            <a:r>
              <a:rPr lang="en-US" altLang="zh-CN" dirty="0">
                <a:solidFill>
                  <a:prstClr val="black"/>
                </a:solidFill>
              </a:rPr>
              <a:t>•</a:t>
            </a:r>
            <a:r>
              <a:rPr lang="en-US" altLang="zh-CN" sz="1600" dirty="0">
                <a:solidFill>
                  <a:prstClr val="black"/>
                </a:solidFill>
              </a:rPr>
              <a:t>Philip </a:t>
            </a:r>
            <a:r>
              <a:rPr lang="en-US" altLang="zh-CN" sz="1600" dirty="0" err="1">
                <a:solidFill>
                  <a:prstClr val="black"/>
                </a:solidFill>
              </a:rPr>
              <a:t>Bambade</a:t>
            </a:r>
            <a:r>
              <a:rPr lang="en-US" altLang="zh-CN" sz="1600" dirty="0">
                <a:solidFill>
                  <a:prstClr val="black"/>
                </a:solidFill>
              </a:rPr>
              <a:t> (LAL)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•Anton </a:t>
            </a:r>
            <a:r>
              <a:rPr lang="en-US" altLang="zh-CN" sz="1600" dirty="0" err="1">
                <a:solidFill>
                  <a:prstClr val="black"/>
                </a:solidFill>
              </a:rPr>
              <a:t>Bogomyagkov</a:t>
            </a:r>
            <a:r>
              <a:rPr lang="en-US" altLang="zh-CN" sz="1600" dirty="0">
                <a:solidFill>
                  <a:prstClr val="black"/>
                </a:solidFill>
              </a:rPr>
              <a:t>  (BINP)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•</a:t>
            </a:r>
            <a:r>
              <a:rPr lang="en-US" altLang="zh-CN" sz="1600" dirty="0" err="1">
                <a:solidFill>
                  <a:prstClr val="black"/>
                </a:solidFill>
              </a:rPr>
              <a:t>Yunlong</a:t>
            </a:r>
            <a:r>
              <a:rPr lang="en-US" altLang="zh-CN" sz="1600" dirty="0">
                <a:solidFill>
                  <a:prstClr val="black"/>
                </a:solidFill>
              </a:rPr>
              <a:t> CHI (IHEP)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•</a:t>
            </a:r>
            <a:r>
              <a:rPr lang="en-US" altLang="zh-CN" sz="1600" dirty="0" err="1">
                <a:solidFill>
                  <a:prstClr val="black"/>
                </a:solidFill>
              </a:rPr>
              <a:t>Jie</a:t>
            </a:r>
            <a:r>
              <a:rPr lang="en-US" altLang="zh-CN" sz="1600" dirty="0">
                <a:solidFill>
                  <a:prstClr val="black"/>
                </a:solidFill>
              </a:rPr>
              <a:t> GAO (IHEP)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•Sergei </a:t>
            </a:r>
            <a:r>
              <a:rPr lang="en-US" altLang="zh-CN" sz="1600" dirty="0" err="1">
                <a:solidFill>
                  <a:prstClr val="black"/>
                </a:solidFill>
              </a:rPr>
              <a:t>Nikitin</a:t>
            </a:r>
            <a:r>
              <a:rPr lang="en-US" altLang="zh-CN" sz="1600" dirty="0">
                <a:solidFill>
                  <a:prstClr val="black"/>
                </a:solidFill>
              </a:rPr>
              <a:t> (BINP)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•Carlo </a:t>
            </a:r>
            <a:r>
              <a:rPr lang="en-US" altLang="zh-CN" sz="1600" dirty="0" err="1">
                <a:solidFill>
                  <a:prstClr val="black"/>
                </a:solidFill>
              </a:rPr>
              <a:t>Pagani</a:t>
            </a:r>
            <a:r>
              <a:rPr lang="en-US" altLang="zh-CN" sz="1600" dirty="0">
                <a:solidFill>
                  <a:prstClr val="black"/>
                </a:solidFill>
              </a:rPr>
              <a:t>  (Milano U. &amp; INFN-LASA)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•</a:t>
            </a:r>
            <a:r>
              <a:rPr lang="en-US" altLang="zh-CN" sz="1600" dirty="0" err="1">
                <a:solidFill>
                  <a:prstClr val="black"/>
                </a:solidFill>
              </a:rPr>
              <a:t>Guoxi</a:t>
            </a:r>
            <a:r>
              <a:rPr lang="en-US" altLang="zh-CN" sz="1600" dirty="0">
                <a:solidFill>
                  <a:prstClr val="black"/>
                </a:solidFill>
              </a:rPr>
              <a:t> Pei (IHEP)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•</a:t>
            </a:r>
            <a:r>
              <a:rPr lang="en-US" altLang="zh-CN" sz="1600" dirty="0" err="1">
                <a:solidFill>
                  <a:prstClr val="black"/>
                </a:solidFill>
              </a:rPr>
              <a:t>Chenhui</a:t>
            </a:r>
            <a:r>
              <a:rPr lang="en-US" altLang="zh-CN" sz="1600" dirty="0">
                <a:solidFill>
                  <a:prstClr val="black"/>
                </a:solidFill>
              </a:rPr>
              <a:t> YU (IHEP)</a:t>
            </a:r>
          </a:p>
          <a:p>
            <a:endParaRPr lang="en-US" altLang="zh-CN" dirty="0">
              <a:solidFill>
                <a:prstClr val="black"/>
              </a:solidFill>
            </a:endParaRPr>
          </a:p>
          <a:p>
            <a:r>
              <a:rPr lang="en-US" altLang="zh-CN" b="1" dirty="0" err="1">
                <a:solidFill>
                  <a:srgbClr val="0000CC"/>
                </a:solidFill>
              </a:rPr>
              <a:t>SppC</a:t>
            </a:r>
            <a:r>
              <a:rPr lang="en-US" altLang="zh-CN" b="1" dirty="0">
                <a:solidFill>
                  <a:srgbClr val="0000CC"/>
                </a:solidFill>
              </a:rPr>
              <a:t> accelerator </a:t>
            </a:r>
          </a:p>
          <a:p>
            <a:r>
              <a:rPr lang="en-US" altLang="zh-CN" dirty="0">
                <a:solidFill>
                  <a:prstClr val="black"/>
                </a:solidFill>
              </a:rPr>
              <a:t>•</a:t>
            </a:r>
            <a:r>
              <a:rPr lang="en-US" altLang="zh-CN" sz="1600" dirty="0" err="1">
                <a:solidFill>
                  <a:prstClr val="black"/>
                </a:solidFill>
              </a:rPr>
              <a:t>Kazuhito</a:t>
            </a:r>
            <a:r>
              <a:rPr lang="en-US" altLang="zh-CN" sz="1600" dirty="0">
                <a:solidFill>
                  <a:prstClr val="black"/>
                </a:solidFill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</a:rPr>
              <a:t>Ohmi</a:t>
            </a:r>
            <a:r>
              <a:rPr lang="en-US" altLang="zh-CN" sz="1600" dirty="0">
                <a:solidFill>
                  <a:prstClr val="black"/>
                </a:solidFill>
              </a:rPr>
              <a:t> (KEK)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•Robert Palmer (BNL)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•</a:t>
            </a:r>
            <a:r>
              <a:rPr lang="en-US" altLang="zh-CN" sz="1600" dirty="0" err="1">
                <a:solidFill>
                  <a:prstClr val="black"/>
                </a:solidFill>
              </a:rPr>
              <a:t>Jingyu</a:t>
            </a:r>
            <a:r>
              <a:rPr lang="en-US" altLang="zh-CN" sz="1600" dirty="0">
                <a:solidFill>
                  <a:prstClr val="black"/>
                </a:solidFill>
              </a:rPr>
              <a:t> Tang (IHEP)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•</a:t>
            </a:r>
            <a:r>
              <a:rPr lang="en-US" altLang="zh-CN" sz="1600" dirty="0" err="1">
                <a:solidFill>
                  <a:prstClr val="black"/>
                </a:solidFill>
              </a:rPr>
              <a:t>Davide</a:t>
            </a:r>
            <a:r>
              <a:rPr lang="en-US" altLang="zh-CN" sz="1600" dirty="0">
                <a:solidFill>
                  <a:prstClr val="black"/>
                </a:solidFill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</a:rPr>
              <a:t>Tommasini</a:t>
            </a:r>
            <a:r>
              <a:rPr lang="en-US" altLang="zh-CN" sz="1600" dirty="0">
                <a:solidFill>
                  <a:prstClr val="black"/>
                </a:solidFill>
              </a:rPr>
              <a:t> (CERN)</a:t>
            </a:r>
          </a:p>
          <a:p>
            <a:r>
              <a:rPr lang="en-US" altLang="zh-CN" sz="1600" dirty="0">
                <a:solidFill>
                  <a:prstClr val="black"/>
                </a:solidFill>
              </a:rPr>
              <a:t>•</a:t>
            </a:r>
            <a:r>
              <a:rPr lang="en-US" altLang="zh-CN" sz="1600" dirty="0" err="1">
                <a:solidFill>
                  <a:prstClr val="black"/>
                </a:solidFill>
              </a:rPr>
              <a:t>Qingjin</a:t>
            </a:r>
            <a:r>
              <a:rPr lang="en-US" altLang="zh-CN" sz="1600" dirty="0">
                <a:solidFill>
                  <a:prstClr val="black"/>
                </a:solidFill>
              </a:rPr>
              <a:t> Xu (IHEP)</a:t>
            </a:r>
          </a:p>
        </p:txBody>
      </p:sp>
      <p:sp>
        <p:nvSpPr>
          <p:cNvPr id="12" name="矩形 11"/>
          <p:cNvSpPr/>
          <p:nvPr/>
        </p:nvSpPr>
        <p:spPr>
          <a:xfrm>
            <a:off x="6168957" y="946013"/>
            <a:ext cx="2895600" cy="5773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CC"/>
                </a:solidFill>
              </a:rPr>
              <a:t>Theory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•Qing-Hong Cao (PKU)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•Nathaniel Craig (UCSB)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Hongjian</a:t>
            </a:r>
            <a:r>
              <a:rPr lang="en-US" altLang="zh-CN" sz="1400" dirty="0">
                <a:solidFill>
                  <a:prstClr val="black"/>
                </a:solidFill>
              </a:rPr>
              <a:t> He (SJTU)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XiaoGang</a:t>
            </a:r>
            <a:r>
              <a:rPr lang="en-US" altLang="zh-CN" sz="1400" dirty="0">
                <a:solidFill>
                  <a:prstClr val="black"/>
                </a:solidFill>
              </a:rPr>
              <a:t> He (SJTU)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JianPing</a:t>
            </a:r>
            <a:r>
              <a:rPr lang="en-US" altLang="zh-CN" sz="1400" dirty="0">
                <a:solidFill>
                  <a:prstClr val="black"/>
                </a:solidFill>
              </a:rPr>
              <a:t> Ma (ITP)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•Maxim </a:t>
            </a:r>
            <a:r>
              <a:rPr lang="en-US" altLang="zh-CN" sz="1400" dirty="0" err="1">
                <a:solidFill>
                  <a:prstClr val="black"/>
                </a:solidFill>
              </a:rPr>
              <a:t>Perelstein</a:t>
            </a:r>
            <a:r>
              <a:rPr lang="en-US" altLang="zh-CN" sz="1400" dirty="0">
                <a:solidFill>
                  <a:prstClr val="black"/>
                </a:solidFill>
              </a:rPr>
              <a:t> (Cornell U.)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Tilman</a:t>
            </a:r>
            <a:r>
              <a:rPr lang="en-US" altLang="zh-CN" sz="1400" dirty="0">
                <a:solidFill>
                  <a:prstClr val="black"/>
                </a:solidFill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</a:rPr>
              <a:t>Plehn</a:t>
            </a:r>
            <a:r>
              <a:rPr lang="en-US" altLang="zh-CN" sz="1400" dirty="0">
                <a:solidFill>
                  <a:prstClr val="black"/>
                </a:solidFill>
              </a:rPr>
              <a:t> (Heidelberg U.)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•Matthew Reece (Harvard U.)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•German Valencia (</a:t>
            </a:r>
            <a:r>
              <a:rPr lang="en-US" altLang="zh-CN" sz="1400" dirty="0" err="1">
                <a:solidFill>
                  <a:prstClr val="black"/>
                </a:solidFill>
              </a:rPr>
              <a:t>Monash</a:t>
            </a:r>
            <a:r>
              <a:rPr lang="en-US" altLang="zh-CN" sz="1400" dirty="0">
                <a:solidFill>
                  <a:prstClr val="black"/>
                </a:solidFill>
              </a:rPr>
              <a:t> U,)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Liantao</a:t>
            </a:r>
            <a:r>
              <a:rPr lang="en-US" altLang="zh-CN" sz="1400" dirty="0">
                <a:solidFill>
                  <a:prstClr val="black"/>
                </a:solidFill>
              </a:rPr>
              <a:t> Wang (Chicago U.)</a:t>
            </a:r>
          </a:p>
          <a:p>
            <a:r>
              <a:rPr lang="en-US" altLang="zh-CN" sz="1600" b="1" dirty="0">
                <a:solidFill>
                  <a:srgbClr val="0000CC"/>
                </a:solidFill>
              </a:rPr>
              <a:t>Detector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Patrizia</a:t>
            </a:r>
            <a:r>
              <a:rPr lang="en-US" altLang="zh-CN" sz="1400" dirty="0">
                <a:solidFill>
                  <a:prstClr val="black"/>
                </a:solidFill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</a:rPr>
              <a:t>Azzi</a:t>
            </a:r>
            <a:r>
              <a:rPr lang="en-US" altLang="zh-CN" sz="1400" dirty="0">
                <a:solidFill>
                  <a:prstClr val="black"/>
                </a:solidFill>
              </a:rPr>
              <a:t>  (INFN </a:t>
            </a:r>
            <a:r>
              <a:rPr lang="en-US" altLang="zh-CN" sz="1400" dirty="0" err="1">
                <a:solidFill>
                  <a:prstClr val="black"/>
                </a:solidFill>
              </a:rPr>
              <a:t>Padova</a:t>
            </a:r>
            <a:r>
              <a:rPr lang="en-US" altLang="zh-CN" sz="1400" dirty="0">
                <a:solidFill>
                  <a:prstClr val="black"/>
                </a:solidFill>
              </a:rPr>
              <a:t>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•Daniela </a:t>
            </a:r>
            <a:r>
              <a:rPr lang="en-US" altLang="zh-CN" sz="1400" dirty="0" err="1">
                <a:solidFill>
                  <a:prstClr val="black"/>
                </a:solidFill>
              </a:rPr>
              <a:t>Bortoletto</a:t>
            </a:r>
            <a:r>
              <a:rPr lang="en-US" altLang="zh-CN" sz="1400" dirty="0">
                <a:solidFill>
                  <a:prstClr val="black"/>
                </a:solidFill>
              </a:rPr>
              <a:t> (Oxford)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•Massimo </a:t>
            </a:r>
            <a:r>
              <a:rPr lang="en-US" altLang="zh-CN" sz="1400" dirty="0" err="1">
                <a:solidFill>
                  <a:prstClr val="black"/>
                </a:solidFill>
              </a:rPr>
              <a:t>Caccia</a:t>
            </a:r>
            <a:r>
              <a:rPr lang="en-US" altLang="zh-CN" sz="1400" dirty="0">
                <a:solidFill>
                  <a:prstClr val="black"/>
                </a:solidFill>
              </a:rPr>
              <a:t> (INFN)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•Joao </a:t>
            </a:r>
            <a:r>
              <a:rPr lang="en-US" altLang="zh-CN" sz="1400" dirty="0" err="1">
                <a:solidFill>
                  <a:prstClr val="black"/>
                </a:solidFill>
              </a:rPr>
              <a:t>Guimaraes</a:t>
            </a:r>
            <a:r>
              <a:rPr lang="en-US" altLang="zh-CN" sz="1400" dirty="0">
                <a:solidFill>
                  <a:prstClr val="black"/>
                </a:solidFill>
              </a:rPr>
              <a:t> da Costa (IHEP)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Yaquan</a:t>
            </a:r>
            <a:r>
              <a:rPr lang="en-US" altLang="zh-CN" sz="1400" dirty="0">
                <a:solidFill>
                  <a:prstClr val="black"/>
                </a:solidFill>
              </a:rPr>
              <a:t> Fang  (IHEP)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•Roberto Ferrari (INFN)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Yuanning</a:t>
            </a:r>
            <a:r>
              <a:rPr lang="en-US" altLang="zh-CN" sz="1400" dirty="0">
                <a:solidFill>
                  <a:prstClr val="black"/>
                </a:solidFill>
              </a:rPr>
              <a:t> Gao (THU)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•Sasha </a:t>
            </a:r>
            <a:r>
              <a:rPr lang="en-US" altLang="zh-CN" sz="1400" dirty="0" err="1">
                <a:solidFill>
                  <a:prstClr val="black"/>
                </a:solidFill>
              </a:rPr>
              <a:t>Glazov</a:t>
            </a:r>
            <a:r>
              <a:rPr lang="en-US" altLang="zh-CN" sz="1400" dirty="0">
                <a:solidFill>
                  <a:prstClr val="black"/>
                </a:solidFill>
              </a:rPr>
              <a:t> (DESY)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Imad</a:t>
            </a:r>
            <a:r>
              <a:rPr lang="en-US" altLang="zh-CN" sz="1400" dirty="0">
                <a:solidFill>
                  <a:prstClr val="black"/>
                </a:solidFill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</a:rPr>
              <a:t>Laktineh</a:t>
            </a:r>
            <a:r>
              <a:rPr lang="en-US" altLang="zh-CN" sz="1400" dirty="0">
                <a:solidFill>
                  <a:prstClr val="black"/>
                </a:solidFill>
              </a:rPr>
              <a:t> (IPNL)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Jianbei</a:t>
            </a:r>
            <a:r>
              <a:rPr lang="en-US" altLang="zh-CN" sz="1400" dirty="0">
                <a:solidFill>
                  <a:prstClr val="black"/>
                </a:solidFill>
              </a:rPr>
              <a:t> Liu (USTC)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•Wang </a:t>
            </a:r>
            <a:r>
              <a:rPr lang="en-US" altLang="zh-CN" sz="1400" dirty="0" err="1">
                <a:solidFill>
                  <a:prstClr val="black"/>
                </a:solidFill>
              </a:rPr>
              <a:t>Meng</a:t>
            </a:r>
            <a:r>
              <a:rPr lang="en-US" altLang="zh-CN" sz="1400" dirty="0">
                <a:solidFill>
                  <a:prstClr val="black"/>
                </a:solidFill>
              </a:rPr>
              <a:t> (SDU)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Soeren</a:t>
            </a:r>
            <a:r>
              <a:rPr lang="en-US" altLang="zh-CN" sz="1400" dirty="0">
                <a:solidFill>
                  <a:prstClr val="black"/>
                </a:solidFill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</a:rPr>
              <a:t>Prell</a:t>
            </a:r>
            <a:r>
              <a:rPr lang="en-US" altLang="zh-CN" sz="1400" dirty="0">
                <a:solidFill>
                  <a:prstClr val="black"/>
                </a:solidFill>
              </a:rPr>
              <a:t> (Iowa State U.)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</a:t>
            </a:r>
            <a:r>
              <a:rPr lang="en-US" altLang="zh-CN" sz="1400" dirty="0" err="1">
                <a:solidFill>
                  <a:prstClr val="black"/>
                </a:solidFill>
              </a:rPr>
              <a:t>Manqi</a:t>
            </a:r>
            <a:r>
              <a:rPr lang="en-US" altLang="zh-CN" sz="1400" dirty="0">
                <a:solidFill>
                  <a:prstClr val="black"/>
                </a:solidFill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</a:rPr>
              <a:t>Ruan</a:t>
            </a:r>
            <a:r>
              <a:rPr lang="en-US" altLang="zh-CN" sz="1400" dirty="0">
                <a:solidFill>
                  <a:prstClr val="black"/>
                </a:solidFill>
              </a:rPr>
              <a:t> (IHEP)</a:t>
            </a:r>
          </a:p>
          <a:p>
            <a:r>
              <a:rPr lang="en-US" altLang="zh-CN" sz="1400" dirty="0">
                <a:solidFill>
                  <a:prstClr val="black"/>
                </a:solidFill>
              </a:rPr>
              <a:t>•Charlie Young (SLAC)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7672" y="6195881"/>
            <a:ext cx="42007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Global contribution to this workshop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文本框 2"/>
          <p:cNvSpPr txBox="1"/>
          <p:nvPr/>
        </p:nvSpPr>
        <p:spPr>
          <a:xfrm>
            <a:off x="2196046" y="5943600"/>
            <a:ext cx="39039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2060"/>
                </a:solidFill>
                <a:latin typeface="Arial"/>
                <a:sym typeface="+mn-ea"/>
              </a:rPr>
              <a:t>http://indico.ihep.ac.cn/event/6618</a:t>
            </a:r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F322F1-7823-E847-B516-AFE3A0079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70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Box 3"/>
          <p:cNvSpPr/>
          <p:nvPr/>
        </p:nvSpPr>
        <p:spPr>
          <a:xfrm>
            <a:off x="1733550" y="1233488"/>
            <a:ext cx="5302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600" y="100330"/>
            <a:ext cx="894080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36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" y="1233805"/>
            <a:ext cx="3357880" cy="4756150"/>
          </a:xfrm>
          <a:prstGeom prst="rect">
            <a:avLst/>
          </a:prstGeom>
        </p:spPr>
      </p:pic>
      <p:pic>
        <p:nvPicPr>
          <p:cNvPr id="7" name="图片 2" descr="W:\工作\2-CEPC事务\1 CEPC会议\CEPC general\2017.11 IFAC mini workshop on DA\会议照片\DSC_1332 拷贝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3565" y="1233805"/>
            <a:ext cx="4370070" cy="28822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8415" y="100330"/>
            <a:ext cx="8940800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00CC"/>
                </a:solidFill>
                <a:latin typeface="Calibri" panose="020F0502020204030204" pitchFamily="34" charset="0"/>
              </a:rPr>
              <a:t>ICFA Mini Workshop on Dynamics Aperture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00CC"/>
                </a:solidFill>
                <a:latin typeface="Calibri" panose="020F0502020204030204" pitchFamily="34" charset="0"/>
              </a:rPr>
              <a:t>of Circular Accelerators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4198620" y="4271010"/>
            <a:ext cx="4760595" cy="27381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40 participants from </a:t>
            </a:r>
            <a:r>
              <a:rPr lang="en-US" altLang="zh-CN" sz="2400">
                <a:solidFill>
                  <a:srgbClr val="FF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USA, Russia, Swiss, Japan, France, Korea, China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..., concentrating the key beam dynamic aperture problem for  CEPC also...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rgbClr val="FF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Experts from pp, e+e-, ep, eA, light source, damping ring for ILC....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100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5265" y="6202680"/>
            <a:ext cx="39833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0000"/>
                </a:solidFill>
              </a:rPr>
              <a:t>http://indico.ihep.ac.cn/event/7021/</a:t>
            </a:r>
          </a:p>
        </p:txBody>
      </p:sp>
    </p:spTree>
    <p:extLst>
      <p:ext uri="{BB962C8B-B14F-4D97-AF65-F5344CB8AC3E}">
        <p14:creationId xmlns:p14="http://schemas.microsoft.com/office/powerpoint/2010/main" val="251582146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3"/>
          <p:cNvSpPr/>
          <p:nvPr/>
        </p:nvSpPr>
        <p:spPr>
          <a:xfrm>
            <a:off x="2080895" y="1497013"/>
            <a:ext cx="5302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00356" name="文本框 2"/>
          <p:cNvSpPr txBox="1"/>
          <p:nvPr/>
        </p:nvSpPr>
        <p:spPr>
          <a:xfrm>
            <a:off x="584200" y="-1270"/>
            <a:ext cx="767143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0000CC"/>
                </a:solidFill>
                <a:latin typeface="Calibri" panose="020F0502020204030204" pitchFamily="34" charset="0"/>
              </a:rPr>
              <a:t>Mini-Review Workshop of CEPC-SPPC CDR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0000CC"/>
                </a:solidFill>
                <a:latin typeface="Calibri" panose="020F0502020204030204" pitchFamily="34" charset="0"/>
              </a:rPr>
              <a:t>(Nov. 4-5, 2017, IHEP)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8540" y="1233805"/>
            <a:ext cx="4277360" cy="34258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645" y="1075055"/>
            <a:ext cx="671766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CEPC-SPPC CDR Mini-review members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Name (alphabetical order)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Anton Bogomyakov	BINP	Russia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Brian Foster	                      Oxford U.	U.K.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Eugene Levichev	BINP	Russia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Kexin Liu（刘克新）	Peking U.	China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Ernie Malamud	Fermilab	USA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Kazuhito Ohmi	KEK	Japan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Katsunobu Oide	CERN / KEK Switzerland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Carlo Pagani	                      U. of Milan / INFN Italy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John Seeman	SLAC	USA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Sergey Sinyatkin	BINP	Russia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Mike Sullivan  	SLAC	USA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Chuanxiang Tang（唐传祥）Tsinghua U.China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Lin Wang （王林）	USTC 	China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Xiangqi Wang（王相綦）   USTC            China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rgbClr val="000000"/>
                </a:solidFill>
              </a:rPr>
              <a:t>Akira Yamamoto	KEK	Japan</a:t>
            </a:r>
          </a:p>
        </p:txBody>
      </p:sp>
      <p:pic>
        <p:nvPicPr>
          <p:cNvPr id="5" name="图片 5" descr="C:\Users\Dou\Desktop\DSC_1525-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770" y="4490085"/>
            <a:ext cx="3449320" cy="230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7375" y="2369820"/>
            <a:ext cx="4331970" cy="421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3257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+mn-lt"/>
                <a:ea typeface="SimHei" charset="-122"/>
                <a:cs typeface="SimHei" charset="-122"/>
              </a:rPr>
              <a:t>CEPC</a:t>
            </a:r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的国际影响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73713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 dirty="0">
                <a:ea typeface="SimHei" charset="-122"/>
                <a:cs typeface="SimHei" charset="-122"/>
              </a:rPr>
              <a:t>ICHEP, Lepton-Photon 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等最重要会议的大会报告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b="1" dirty="0">
                <a:ea typeface="SimHei" charset="-122"/>
                <a:cs typeface="SimHei" charset="-122"/>
              </a:rPr>
              <a:t>ICFA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关于支持环形正负电子对撞机预研的一系列声明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b="1" dirty="0">
                <a:ea typeface="SimHei" charset="-122"/>
                <a:cs typeface="SimHei" charset="-122"/>
              </a:rPr>
              <a:t>European Strategy for Particle Physics update,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  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 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娄辛丑应邀作为委员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zh-CN" b="1" dirty="0">
                <a:ea typeface="SimHei" charset="-122"/>
                <a:cs typeface="SimHei" charset="-122"/>
                <a:sym typeface="Wingdings" pitchFamily="2" charset="2"/>
              </a:rPr>
              <a:t>             </a:t>
            </a:r>
            <a:r>
              <a:rPr kumimoji="1" lang="en-US" altLang="zh-CN" sz="3200" b="1" dirty="0">
                <a:solidFill>
                  <a:srgbClr val="C00000"/>
                </a:solidFill>
                <a:ea typeface="SimHei" charset="-122"/>
                <a:cs typeface="SimHei" charset="-122"/>
                <a:sym typeface="Wingdings" pitchFamily="2" charset="2"/>
              </a:rPr>
              <a:t> </a:t>
            </a:r>
            <a:r>
              <a:rPr kumimoji="1" lang="zh-CN" altLang="en-US" sz="3200" b="1" dirty="0">
                <a:solidFill>
                  <a:srgbClr val="C00000"/>
                </a:solidFill>
                <a:ea typeface="SimHei" charset="-122"/>
                <a:cs typeface="SimHei" charset="-122"/>
                <a:sym typeface="Wingdings" pitchFamily="2" charset="2"/>
              </a:rPr>
              <a:t>国际高能物理未来的重要选项</a:t>
            </a:r>
            <a:endParaRPr kumimoji="1" lang="en-US" altLang="zh-CN" sz="3200" b="1" dirty="0">
              <a:solidFill>
                <a:srgbClr val="C00000"/>
              </a:solidFill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</a:pPr>
            <a:endParaRPr kumimoji="1" lang="en-US" altLang="zh-CN" b="1" dirty="0">
              <a:ea typeface="SimHei" charset="-122"/>
              <a:cs typeface="SimHei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EB7080-326D-0A45-AF56-4557A7C69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9D1DEC-E88C-734A-B3D5-C0D8675C3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188217-599F-BE44-860E-06DC083E8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6142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9980D3D-8589-1849-B6D1-DD3F9484E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956" y="168563"/>
            <a:ext cx="6187044" cy="48228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20477A5-96D3-D84C-AC53-87A491DAA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8" y="1068780"/>
            <a:ext cx="3233181" cy="431090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0781467-C93E-FD46-8E1F-06D5573DA35B}"/>
              </a:ext>
            </a:extLst>
          </p:cNvPr>
          <p:cNvSpPr txBox="1"/>
          <p:nvPr/>
        </p:nvSpPr>
        <p:spPr>
          <a:xfrm>
            <a:off x="273132" y="263566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ICHEP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2018</a:t>
            </a:r>
            <a:endParaRPr kumimoji="1" lang="zh-CN" altLang="en-US" sz="24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7EDED4E-3314-1D43-884C-0BF6687873BF}"/>
              </a:ext>
            </a:extLst>
          </p:cNvPr>
          <p:cNvSpPr txBox="1"/>
          <p:nvPr/>
        </p:nvSpPr>
        <p:spPr>
          <a:xfrm>
            <a:off x="4665024" y="5047316"/>
            <a:ext cx="2659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latin typeface="Heiti SC Medium" pitchFamily="2" charset="-128"/>
                <a:ea typeface="Heiti SC Medium" pitchFamily="2" charset="-128"/>
              </a:rPr>
              <a:t>大会报告：娄辛丑</a:t>
            </a:r>
            <a:endParaRPr kumimoji="1" lang="en-US" altLang="zh-CN" sz="2400" b="1" dirty="0">
              <a:latin typeface="Heiti SC Medium" pitchFamily="2" charset="-128"/>
              <a:ea typeface="Heiti SC Medium" pitchFamily="2" charset="-128"/>
            </a:endParaRPr>
          </a:p>
          <a:p>
            <a:pPr algn="ctr"/>
            <a:r>
              <a:rPr kumimoji="1" lang="zh-CN" altLang="en-US" sz="2400" b="1" dirty="0">
                <a:latin typeface="Heiti SC Medium" pitchFamily="2" charset="-128"/>
                <a:ea typeface="Heiti SC Medium" pitchFamily="2" charset="-128"/>
              </a:rPr>
              <a:t>多个分会报告：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C30178CA-8772-9B49-9478-0EC90D7D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66BA4256-B1C7-FE4D-AFD8-2E2F37FC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7204AF2-A468-F942-925C-5F3AA029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2542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89EC94-3188-5D4E-BE0D-67EF8BB6C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25" y="0"/>
            <a:ext cx="6756371" cy="506389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7C7BC2-4440-DD4D-8BEB-8B53E001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856" y="2761620"/>
            <a:ext cx="4796179" cy="359473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DB8FDA-23E2-4046-A516-CC4F6AA2F101}"/>
              </a:ext>
            </a:extLst>
          </p:cNvPr>
          <p:cNvSpPr txBox="1"/>
          <p:nvPr/>
        </p:nvSpPr>
        <p:spPr>
          <a:xfrm>
            <a:off x="6958940" y="610633"/>
            <a:ext cx="1628972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</a:rPr>
              <a:t>ICHEP</a:t>
            </a:r>
            <a:r>
              <a:rPr kumimoji="1" lang="zh-CN" altLang="en-US" sz="2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C00000"/>
                </a:solidFill>
              </a:rPr>
              <a:t>2018</a:t>
            </a:r>
          </a:p>
          <a:p>
            <a:r>
              <a:rPr kumimoji="1" lang="en-US" altLang="zh-CN" sz="2400" b="1" dirty="0">
                <a:solidFill>
                  <a:srgbClr val="C00000"/>
                </a:solidFill>
              </a:rPr>
              <a:t>SUMMARY</a:t>
            </a:r>
            <a:endParaRPr kumimoji="1"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EC4BD4-ED95-6E40-99FF-1535279C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8FA45B-18BA-134E-8EC5-A4ADEFF3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148122-B458-8345-BB26-E76090A3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8409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C7A8CF0-CA73-6948-9DC6-C1A7F0722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2" y="130629"/>
            <a:ext cx="8664010" cy="64936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5DBC19A-815C-E545-AAFC-403A4E66C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2" y="130628"/>
            <a:ext cx="8562110" cy="641729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471A891-D183-EF4D-9A34-9DB0D63189F3}"/>
              </a:ext>
            </a:extLst>
          </p:cNvPr>
          <p:cNvSpPr txBox="1"/>
          <p:nvPr/>
        </p:nvSpPr>
        <p:spPr>
          <a:xfrm>
            <a:off x="6721434" y="1845666"/>
            <a:ext cx="1679178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</a:rPr>
              <a:t>ICHEP</a:t>
            </a:r>
            <a:r>
              <a:rPr kumimoji="1" lang="zh-CN" altLang="en-US" sz="2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C00000"/>
                </a:solidFill>
              </a:rPr>
              <a:t>2018</a:t>
            </a:r>
          </a:p>
          <a:p>
            <a:r>
              <a:rPr kumimoji="1" lang="en-US" altLang="zh-CN" sz="2400" b="1" dirty="0">
                <a:solidFill>
                  <a:srgbClr val="C00000"/>
                </a:solidFill>
              </a:rPr>
              <a:t>ICFA</a:t>
            </a:r>
            <a:r>
              <a:rPr kumimoji="1" lang="zh-CN" altLang="en-US" sz="2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C00000"/>
                </a:solidFill>
              </a:rPr>
              <a:t>Report</a:t>
            </a:r>
            <a:endParaRPr kumimoji="1"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D36D5B-7E6E-D643-A4DF-2CC2FB10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C92169-D570-D441-AB3D-416A14BFF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022E4E-3975-0F4E-9229-B0D2F462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840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+mn-lt"/>
                <a:ea typeface="SimHei" charset="-122"/>
                <a:cs typeface="SimHei" charset="-122"/>
              </a:rPr>
              <a:t>CEPC</a:t>
            </a:r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国际合作的近期安排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737137" cy="4351338"/>
          </a:xfrm>
        </p:spPr>
        <p:txBody>
          <a:bodyPr>
            <a:normAutofit/>
          </a:bodyPr>
          <a:lstStyle/>
          <a:p>
            <a:r>
              <a:rPr kumimoji="1" lang="en-US" altLang="zh-CN" b="1" dirty="0">
                <a:ea typeface="SimHei" charset="-122"/>
                <a:cs typeface="SimHei" charset="-122"/>
              </a:rPr>
              <a:t>2018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 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CEPC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 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CDR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 完成， 目标为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TDR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的预研展开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pPr marL="0" indent="0">
              <a:buNone/>
            </a:pP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        整体设计 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  <a:sym typeface="Wingdings" pitchFamily="2" charset="2"/>
              </a:rPr>
              <a:t> 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  <a:sym typeface="Wingdings" pitchFamily="2" charset="2"/>
              </a:rPr>
              <a:t>关键技术攻关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r>
              <a:rPr kumimoji="1" lang="zh-CN" altLang="en-US" b="1" dirty="0">
                <a:ea typeface="SimHei" charset="-122"/>
                <a:cs typeface="SimHei" charset="-122"/>
              </a:rPr>
              <a:t>深入开展加速器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+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探测器技术国际合作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pPr marL="0" indent="0">
              <a:buNone/>
            </a:pP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</a:t>
            </a:r>
            <a:r>
              <a:rPr kumimoji="1" lang="zh-CN" altLang="en-US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        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组织工作组，签署更多协议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…</a:t>
            </a:r>
          </a:p>
          <a:p>
            <a:r>
              <a:rPr kumimoji="1" lang="zh-CN" altLang="en-US" b="1" dirty="0">
                <a:ea typeface="SimHei" charset="-122"/>
                <a:cs typeface="SimHei" charset="-122"/>
              </a:rPr>
              <a:t>继续扩大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CEPC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的国际影响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pPr marL="0" indent="0">
              <a:buNone/>
            </a:pP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        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European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Strategy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， 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Snowmass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，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…</a:t>
            </a:r>
          </a:p>
          <a:p>
            <a:r>
              <a:rPr kumimoji="1" lang="zh-CN" altLang="en-US" b="1" dirty="0">
                <a:ea typeface="SimHei" charset="-122"/>
                <a:cs typeface="SimHei" charset="-122"/>
              </a:rPr>
              <a:t>做好正式成立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CEPC-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国际合作组的准备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pPr marL="0" indent="0">
              <a:buNone/>
            </a:pPr>
            <a:r>
              <a:rPr kumimoji="1" lang="zh-CN" altLang="en-US" b="1" dirty="0">
                <a:ea typeface="SimHei" charset="-122"/>
                <a:cs typeface="SimHei" charset="-122"/>
              </a:rPr>
              <a:t>           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在国家</a:t>
            </a:r>
            <a:r>
              <a:rPr kumimoji="1" lang="zh-CN" altLang="en-US" b="1" i="1" dirty="0">
                <a:solidFill>
                  <a:srgbClr val="0432FF"/>
                </a:solidFill>
                <a:ea typeface="SimHei" charset="-122"/>
                <a:cs typeface="SimHei" charset="-122"/>
              </a:rPr>
              <a:t>正式立项 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后？          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D59B2-E524-4249-B83C-DB425BDC1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67EA95-B26E-284A-A28A-3253F8F5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C6016-0E14-4746-9F9E-4E432230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8605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dirty="0">
                <a:latin typeface="+mn-lt"/>
                <a:ea typeface="SimHei" charset="-122"/>
                <a:cs typeface="SimHei" charset="-122"/>
              </a:rPr>
              <a:t>CEPC</a:t>
            </a:r>
            <a:r>
              <a:rPr kumimoji="1" lang="zh-CN" altLang="en-US" sz="4000" dirty="0">
                <a:latin typeface="+mn-lt"/>
                <a:ea typeface="SimHei" charset="-122"/>
                <a:cs typeface="SimHei" charset="-122"/>
              </a:rPr>
              <a:t>国际高能物理实验室（设想）</a:t>
            </a: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88F10FCC-B0ED-0F46-BFCA-D1334F96B1B7}"/>
              </a:ext>
            </a:extLst>
          </p:cNvPr>
          <p:cNvSpPr/>
          <p:nvPr/>
        </p:nvSpPr>
        <p:spPr>
          <a:xfrm>
            <a:off x="1864426" y="2509737"/>
            <a:ext cx="7022866" cy="3866808"/>
          </a:xfrm>
          <a:prstGeom prst="roundRect">
            <a:avLst/>
          </a:prstGeom>
          <a:noFill/>
          <a:ln w="38100">
            <a:solidFill>
              <a:srgbClr val="0432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6B632BF-075E-C74A-88DE-A00F02140E4A}"/>
              </a:ext>
            </a:extLst>
          </p:cNvPr>
          <p:cNvSpPr/>
          <p:nvPr/>
        </p:nvSpPr>
        <p:spPr>
          <a:xfrm>
            <a:off x="5367777" y="4162727"/>
            <a:ext cx="2838203" cy="56082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CEPC</a:t>
            </a:r>
            <a:r>
              <a:rPr kumimoji="1" lang="zh-CN" altLang="en-US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 对撞机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87C768-D0C3-F641-9835-9562EC5010CA}"/>
              </a:ext>
            </a:extLst>
          </p:cNvPr>
          <p:cNvSpPr/>
          <p:nvPr/>
        </p:nvSpPr>
        <p:spPr>
          <a:xfrm>
            <a:off x="2342466" y="5625295"/>
            <a:ext cx="2838203" cy="64783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应用设施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B597DC5-8E1B-A648-AE3B-D5DDAF07E2F2}"/>
              </a:ext>
            </a:extLst>
          </p:cNvPr>
          <p:cNvSpPr/>
          <p:nvPr/>
        </p:nvSpPr>
        <p:spPr>
          <a:xfrm>
            <a:off x="4086753" y="2771026"/>
            <a:ext cx="1730387" cy="9144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粒子物理实验 </a:t>
            </a:r>
            <a:r>
              <a:rPr kumimoji="1" lang="en-US" altLang="zh-CN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I</a:t>
            </a:r>
            <a:endParaRPr kumimoji="1" lang="zh-CN" altLang="en-US" sz="28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6D2C400-3FF1-134B-B161-AEA4D85E47D0}"/>
              </a:ext>
            </a:extLst>
          </p:cNvPr>
          <p:cNvSpPr/>
          <p:nvPr/>
        </p:nvSpPr>
        <p:spPr>
          <a:xfrm>
            <a:off x="6599771" y="2771026"/>
            <a:ext cx="1730387" cy="9144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粒子物理实验 </a:t>
            </a:r>
            <a:r>
              <a:rPr kumimoji="1" lang="en-US" altLang="zh-CN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II</a:t>
            </a:r>
            <a:endParaRPr kumimoji="1" lang="zh-CN" altLang="en-US" sz="28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D41AA81-3BBC-8749-9F48-B97BEDA8573D}"/>
              </a:ext>
            </a:extLst>
          </p:cNvPr>
          <p:cNvSpPr/>
          <p:nvPr/>
        </p:nvSpPr>
        <p:spPr>
          <a:xfrm>
            <a:off x="2463112" y="4397151"/>
            <a:ext cx="1730387" cy="9144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应用装置 </a:t>
            </a: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99828B8C-D60C-B14E-AD64-ED3BEA7794F9}"/>
              </a:ext>
            </a:extLst>
          </p:cNvPr>
          <p:cNvSpPr/>
          <p:nvPr/>
        </p:nvSpPr>
        <p:spPr>
          <a:xfrm>
            <a:off x="3194462" y="1484415"/>
            <a:ext cx="5474525" cy="2501635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AAC63A69-ED2C-0544-89ED-CDD7AD4492BC}"/>
              </a:ext>
            </a:extLst>
          </p:cNvPr>
          <p:cNvSpPr/>
          <p:nvPr/>
        </p:nvSpPr>
        <p:spPr>
          <a:xfrm>
            <a:off x="628650" y="4149920"/>
            <a:ext cx="3978976" cy="1370935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EBA54A-A4E0-B744-A3D7-35111813C060}"/>
              </a:ext>
            </a:extLst>
          </p:cNvPr>
          <p:cNvSpPr txBox="1"/>
          <p:nvPr/>
        </p:nvSpPr>
        <p:spPr>
          <a:xfrm>
            <a:off x="2178525" y="2711864"/>
            <a:ext cx="677108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zh-CN" altLang="en-US" sz="3200" b="1" dirty="0">
                <a:latin typeface="Baoli SC" panose="02010600040101010101" pitchFamily="2" charset="-122"/>
                <a:ea typeface="Baoli SC" panose="02010600040101010101" pitchFamily="2" charset="-122"/>
              </a:rPr>
              <a:t>实验室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F603395-251D-8B46-86E7-D5BB555F6FBF}"/>
              </a:ext>
            </a:extLst>
          </p:cNvPr>
          <p:cNvSpPr txBox="1"/>
          <p:nvPr/>
        </p:nvSpPr>
        <p:spPr>
          <a:xfrm>
            <a:off x="887975" y="4398481"/>
            <a:ext cx="677108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zh-CN" altLang="en-US" sz="3200" b="1" dirty="0">
                <a:latin typeface="Baoli SC" panose="02010600040101010101" pitchFamily="2" charset="-122"/>
                <a:ea typeface="Baoli SC" panose="02010600040101010101" pitchFamily="2" charset="-122"/>
              </a:rPr>
              <a:t>用户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00FEAC1-336E-784A-8FBB-E4CC3DFF3D64}"/>
              </a:ext>
            </a:extLst>
          </p:cNvPr>
          <p:cNvSpPr txBox="1"/>
          <p:nvPr/>
        </p:nvSpPr>
        <p:spPr>
          <a:xfrm>
            <a:off x="4086753" y="1726049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latin typeface="Baoli SC" panose="02010600040101010101" pitchFamily="2" charset="-122"/>
                <a:ea typeface="Baoli SC" panose="02010600040101010101" pitchFamily="2" charset="-122"/>
              </a:rPr>
              <a:t>高能物理国际合作组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0BFA1C2-96FC-AB44-B0C0-51053F60FE1F}"/>
              </a:ext>
            </a:extLst>
          </p:cNvPr>
          <p:cNvSpPr/>
          <p:nvPr/>
        </p:nvSpPr>
        <p:spPr>
          <a:xfrm>
            <a:off x="5375859" y="4805098"/>
            <a:ext cx="2838203" cy="93097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计算机</a:t>
            </a:r>
            <a:r>
              <a:rPr kumimoji="1" lang="en-US" altLang="zh-CN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, </a:t>
            </a:r>
            <a:r>
              <a:rPr kumimoji="1" lang="zh-CN" altLang="en-US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图书馆</a:t>
            </a:r>
            <a:endParaRPr kumimoji="1" lang="en-US" altLang="zh-CN" sz="28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</a:endParaRPr>
          </a:p>
          <a:p>
            <a:pPr algn="ctr"/>
            <a:r>
              <a:rPr kumimoji="1" lang="en-US" altLang="zh-CN" sz="28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…</a:t>
            </a:r>
            <a:endParaRPr kumimoji="1" lang="zh-CN" altLang="en-US" sz="28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7" name="日期占位符 16">
            <a:extLst>
              <a:ext uri="{FF2B5EF4-FFF2-40B4-BE49-F238E27FC236}">
                <a16:creationId xmlns:a16="http://schemas.microsoft.com/office/drawing/2014/main" id="{03ACF6A5-DB14-C143-B5A8-2AB7DE01B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18" name="页脚占位符 17">
            <a:extLst>
              <a:ext uri="{FF2B5EF4-FFF2-40B4-BE49-F238E27FC236}">
                <a16:creationId xmlns:a16="http://schemas.microsoft.com/office/drawing/2014/main" id="{05BBDF94-DCF8-FD45-81F5-BAA31160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DE87CE89-FB9B-F345-BD36-492C9640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185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SimHei" charset="-122"/>
                <a:ea typeface="SimHei" charset="-122"/>
                <a:cs typeface="SimHei" charset="-122"/>
              </a:rPr>
              <a:t>报告提纲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 dirty="0">
                <a:ea typeface="SimHei" charset="-122"/>
                <a:cs typeface="SimHei" charset="-122"/>
              </a:rPr>
              <a:t>CEPC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国际合作进展情况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b="1" dirty="0">
                <a:ea typeface="SimHei" charset="-122"/>
                <a:cs typeface="SimHei" charset="-122"/>
              </a:rPr>
              <a:t>CEPC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未来的国际化管理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b="1" dirty="0">
                <a:ea typeface="SimHei" charset="-122"/>
                <a:cs typeface="SimHei" charset="-122"/>
              </a:rPr>
              <a:t>社会影响和管理需求</a:t>
            </a:r>
            <a:endParaRPr kumimoji="1" lang="en-US" altLang="zh-CN" b="1" dirty="0">
              <a:ea typeface="SimHei" charset="-122"/>
              <a:cs typeface="SimHei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AAB244-4995-7549-ABFD-F3A3D2EB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AAA03F-286B-6F46-AA11-7C71446B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F79505-E35C-C04E-BF5E-FE91916A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0452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高能物理实验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91294"/>
            <a:ext cx="7886700" cy="4585669"/>
          </a:xfrm>
        </p:spPr>
        <p:txBody>
          <a:bodyPr/>
          <a:lstStyle/>
          <a:p>
            <a:r>
              <a:rPr kumimoji="1" lang="zh-CN" altLang="en-US" b="1" dirty="0">
                <a:ea typeface="SimHei" charset="-122"/>
                <a:cs typeface="SimHei" charset="-122"/>
              </a:rPr>
              <a:t>实验部分（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2+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探测器）按惯例成立合作组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r>
              <a:rPr kumimoji="1" lang="zh-CN" altLang="en-US" b="1" dirty="0">
                <a:ea typeface="SimHei" charset="-122"/>
                <a:cs typeface="SimHei" charset="-122"/>
              </a:rPr>
              <a:t>探测器建造费用（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20-30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亿元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/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探测器）和运行费用由合作单位共担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成熟组织方式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endParaRPr kumimoji="1" lang="zh-CN" altLang="en-US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64A495-5782-9F4F-BF6C-66B328DD5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472" y="2854721"/>
            <a:ext cx="5112327" cy="3564145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8BB947-A7C3-1B45-AAE1-F3E2A4616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6DE8AE-899D-594C-BA93-C7D5EEA9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DD185-3D9E-2D4E-97E7-C51DFF89B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2365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dirty="0">
                <a:latin typeface="+mn-lt"/>
                <a:ea typeface="SimHei" charset="-122"/>
                <a:cs typeface="SimHei" charset="-122"/>
              </a:rPr>
              <a:t>国际实验室的管理方式需要探索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91294"/>
            <a:ext cx="7886700" cy="4585669"/>
          </a:xfrm>
        </p:spPr>
        <p:txBody>
          <a:bodyPr/>
          <a:lstStyle/>
          <a:p>
            <a:r>
              <a:rPr kumimoji="1" lang="en-US" altLang="zh-CN" b="1" dirty="0">
                <a:ea typeface="SimHei" charset="-122"/>
                <a:cs typeface="SimHei" charset="-122"/>
              </a:rPr>
              <a:t>national or international?</a:t>
            </a:r>
          </a:p>
          <a:p>
            <a:pPr marL="0" indent="0">
              <a:buNone/>
            </a:pPr>
            <a:r>
              <a:rPr kumimoji="1" lang="en-US" altLang="zh-CN" b="1" dirty="0">
                <a:ea typeface="SimHei" charset="-122"/>
                <a:cs typeface="SimHei" charset="-122"/>
              </a:rPr>
              <a:t>   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- 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国际贡献 ～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30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%</a:t>
            </a:r>
          </a:p>
          <a:p>
            <a:pPr marL="0" indent="0">
              <a:buNone/>
            </a:pP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-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多种可能性，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CERN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，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ITER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，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ILC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，</a:t>
            </a:r>
            <a:r>
              <a:rPr kumimoji="1" lang="mr-IN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…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</a:t>
            </a:r>
            <a:r>
              <a:rPr kumimoji="1" lang="en-US" altLang="zh-CN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- </a:t>
            </a:r>
            <a:r>
              <a:rPr kumimoji="1" lang="zh-CN" altLang="en-US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根本问题是谁拥有、管理实验室</a:t>
            </a:r>
            <a:endParaRPr kumimoji="1" lang="en-US" altLang="zh-CN" b="1" dirty="0">
              <a:solidFill>
                <a:srgbClr val="C00000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endParaRPr kumimoji="1" lang="en-US" altLang="zh-CN" b="1" dirty="0">
              <a:solidFill>
                <a:srgbClr val="C00000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r>
              <a:rPr kumimoji="1" lang="zh-CN" altLang="en-US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      </a:t>
            </a:r>
            <a:r>
              <a:rPr kumimoji="1" lang="en-US" altLang="zh-CN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National</a:t>
            </a:r>
            <a:r>
              <a:rPr kumimoji="1" lang="zh-CN" altLang="en-US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Lab</a:t>
            </a:r>
            <a:r>
              <a:rPr kumimoji="1" lang="zh-CN" altLang="en-US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+</a:t>
            </a:r>
            <a:r>
              <a:rPr kumimoji="1" lang="zh-CN" altLang="en-US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International</a:t>
            </a:r>
            <a:r>
              <a:rPr kumimoji="1" lang="zh-CN" altLang="en-US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council</a:t>
            </a:r>
            <a:r>
              <a:rPr kumimoji="1" lang="zh-CN" altLang="en-US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 ？</a:t>
            </a:r>
            <a:endParaRPr kumimoji="1" lang="en-US" altLang="zh-CN" b="1" dirty="0">
              <a:solidFill>
                <a:srgbClr val="C00000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  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  <a:sym typeface="Wingdings" pitchFamily="2" charset="2"/>
              </a:rPr>
              <a:t> 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  <a:sym typeface="Wingdings" pitchFamily="2" charset="2"/>
              </a:rPr>
              <a:t>与国际高能界深入探讨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F1408C-88F6-E445-9622-BE975709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F2FDFF-99EC-7F46-ADDD-4EA168FD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D85231-639D-0742-923E-43D4464E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71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0" y="172721"/>
            <a:ext cx="8746679" cy="6183630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C404942-8E7E-7742-B23C-D9A0C1147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ACACDEF-8418-374C-B305-062AE19AB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1BE4D8-262D-F34B-AD54-8D886A8C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7075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/>
          <p:cNvSpPr txBox="1">
            <a:spLocks noGrp="1" noChangeArrowheads="1"/>
          </p:cNvSpPr>
          <p:nvPr/>
        </p:nvSpPr>
        <p:spPr bwMode="auto">
          <a:xfrm>
            <a:off x="6385712" y="5624514"/>
            <a:ext cx="16002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9566661E-0516-4326-BA8D-8FD7B3928C5E}" type="slidenum">
              <a:rPr lang="zh-CN" altLang="en-US" sz="9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n-US" altLang="zh-CN" sz="90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線矢印コネクタ 50"/>
          <p:cNvCxnSpPr/>
          <p:nvPr/>
        </p:nvCxnSpPr>
        <p:spPr>
          <a:xfrm>
            <a:off x="4767653" y="1860947"/>
            <a:ext cx="0" cy="1032272"/>
          </a:xfrm>
          <a:prstGeom prst="straightConnector1">
            <a:avLst/>
          </a:prstGeom>
          <a:ln w="57150" cmpd="sng">
            <a:solidFill>
              <a:srgbClr val="00009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17"/>
          <p:cNvCxnSpPr>
            <a:endCxn id="11" idx="3"/>
          </p:cNvCxnSpPr>
          <p:nvPr/>
        </p:nvCxnSpPr>
        <p:spPr>
          <a:xfrm flipV="1">
            <a:off x="6015430" y="2936081"/>
            <a:ext cx="506015" cy="157163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タイトル 1"/>
          <p:cNvSpPr txBox="1"/>
          <p:nvPr/>
        </p:nvSpPr>
        <p:spPr>
          <a:xfrm>
            <a:off x="1238641" y="853678"/>
            <a:ext cx="6534150" cy="38219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9pPr>
          </a:lstStyle>
          <a:p>
            <a:pPr>
              <a:defRPr/>
            </a:pPr>
            <a:r>
              <a:rPr kumimoji="1" lang="en-US" altLang="ja-JP" sz="2100" kern="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     </a:t>
            </a:r>
            <a:r>
              <a:rPr kumimoji="1" lang="en-US" altLang="ja-JP" sz="1800" kern="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Cooperation of ILC host- and hub-laboratories</a:t>
            </a:r>
            <a:br>
              <a:rPr kumimoji="1" lang="en-US" altLang="ja-JP" sz="1800" kern="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</a:br>
            <a:endParaRPr kumimoji="1" lang="ja-JP" altLang="en-US" sz="2100" kern="0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コンテンツ プレースホルダー 2"/>
          <p:cNvSpPr txBox="1"/>
          <p:nvPr/>
        </p:nvSpPr>
        <p:spPr bwMode="auto">
          <a:xfrm>
            <a:off x="1214830" y="4854180"/>
            <a:ext cx="2315765" cy="7167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3366FF"/>
            </a:solidFill>
          </a:ln>
        </p:spPr>
        <p:txBody>
          <a:bodyPr>
            <a:normAutofit fontScale="97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kumimoji="1" lang="en-US" altLang="ja-JP" sz="1050" kern="0"/>
              <a:t>Regional hub-laboratories responsible to regional procurements to be </a:t>
            </a:r>
            <a:r>
              <a:rPr kumimoji="1" lang="en-US" altLang="ja-JP" sz="1050" kern="0">
                <a:solidFill>
                  <a:srgbClr val="FF6600"/>
                </a:solidFill>
              </a:rPr>
              <a:t>open </a:t>
            </a:r>
            <a:r>
              <a:rPr kumimoji="1" lang="en-US" altLang="ja-JP" sz="1050" kern="0">
                <a:solidFill>
                  <a:srgbClr val="000000"/>
                </a:solidFill>
              </a:rPr>
              <a:t>for</a:t>
            </a:r>
            <a:r>
              <a:rPr kumimoji="1" lang="en-US" altLang="ja-JP" sz="1050" kern="0">
                <a:solidFill>
                  <a:srgbClr val="FF6600"/>
                </a:solidFill>
              </a:rPr>
              <a:t> any world-wide </a:t>
            </a:r>
            <a:r>
              <a:rPr kumimoji="1" lang="en-US" altLang="ja-JP" sz="1050" kern="0">
                <a:solidFill>
                  <a:srgbClr val="000000"/>
                </a:solidFill>
              </a:rPr>
              <a:t>industry participation </a:t>
            </a:r>
          </a:p>
          <a:p>
            <a:pPr marL="0" indent="0">
              <a:buNone/>
              <a:defRPr/>
            </a:pPr>
            <a:endParaRPr kumimoji="1" lang="ja-JP" altLang="en-US" sz="1050" kern="0" dirty="0"/>
          </a:p>
        </p:txBody>
      </p:sp>
      <p:sp>
        <p:nvSpPr>
          <p:cNvPr id="10" name="円/楕円 3"/>
          <p:cNvSpPr/>
          <p:nvPr/>
        </p:nvSpPr>
        <p:spPr>
          <a:xfrm>
            <a:off x="2629292" y="2252664"/>
            <a:ext cx="4255294" cy="2455069"/>
          </a:xfrm>
          <a:prstGeom prst="ellipse">
            <a:avLst/>
          </a:prstGeom>
          <a:noFill/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>
              <a:defRPr/>
            </a:pPr>
            <a:endParaRPr kumimoji="1" lang="ja-JP" altLang="en-US" sz="1350"/>
          </a:p>
        </p:txBody>
      </p:sp>
      <p:sp>
        <p:nvSpPr>
          <p:cNvPr id="11" name="フローチャート: 結合子 5"/>
          <p:cNvSpPr/>
          <p:nvPr/>
        </p:nvSpPr>
        <p:spPr>
          <a:xfrm>
            <a:off x="6336897" y="2306241"/>
            <a:ext cx="1260872" cy="73699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>
              <a:defRPr/>
            </a:pPr>
            <a:r>
              <a:rPr lang="en-US" altLang="ja-JP" sz="1350" dirty="0">
                <a:solidFill>
                  <a:srgbClr val="000000"/>
                </a:solidFill>
              </a:rPr>
              <a:t>Regional Hub-Lab:</a:t>
            </a:r>
          </a:p>
          <a:p>
            <a:pPr algn="ctr">
              <a:defRPr/>
            </a:pPr>
            <a:r>
              <a:rPr lang="en-US" altLang="ja-JP" sz="1350" dirty="0">
                <a:solidFill>
                  <a:srgbClr val="000000"/>
                </a:solidFill>
              </a:rPr>
              <a:t>E, &amp; … </a:t>
            </a:r>
            <a:endParaRPr kumimoji="1" lang="ja-JP" altLang="en-US" sz="1350" dirty="0">
              <a:solidFill>
                <a:srgbClr val="000000"/>
              </a:solidFill>
            </a:endParaRPr>
          </a:p>
        </p:txBody>
      </p:sp>
      <p:sp>
        <p:nvSpPr>
          <p:cNvPr id="12" name="フローチャート: 結合子 6"/>
          <p:cNvSpPr/>
          <p:nvPr/>
        </p:nvSpPr>
        <p:spPr>
          <a:xfrm>
            <a:off x="1993497" y="2264569"/>
            <a:ext cx="1260872" cy="738188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>
              <a:defRPr/>
            </a:pPr>
            <a:r>
              <a:rPr lang="en-US" altLang="ja-JP" sz="1350" dirty="0">
                <a:solidFill>
                  <a:schemeClr val="tx1"/>
                </a:solidFill>
              </a:rPr>
              <a:t>Regional Hub-Lab:</a:t>
            </a:r>
          </a:p>
          <a:p>
            <a:pPr algn="ctr">
              <a:defRPr/>
            </a:pPr>
            <a:r>
              <a:rPr lang="en-US" altLang="ja-JP" sz="1350" dirty="0">
                <a:solidFill>
                  <a:schemeClr val="tx1"/>
                </a:solidFill>
              </a:rPr>
              <a:t>A </a:t>
            </a:r>
            <a:endParaRPr kumimoji="1" lang="ja-JP" altLang="en-US" sz="1350" dirty="0">
              <a:solidFill>
                <a:schemeClr val="tx1"/>
              </a:solidFill>
            </a:endParaRPr>
          </a:p>
        </p:txBody>
      </p:sp>
      <p:sp>
        <p:nvSpPr>
          <p:cNvPr id="13" name="フローチャート: 結合子 7"/>
          <p:cNvSpPr/>
          <p:nvPr/>
        </p:nvSpPr>
        <p:spPr>
          <a:xfrm>
            <a:off x="1993497" y="3923110"/>
            <a:ext cx="1260872" cy="738188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>
              <a:defRPr/>
            </a:pPr>
            <a:r>
              <a:rPr lang="en-US" altLang="ja-JP" sz="1350" dirty="0">
                <a:solidFill>
                  <a:srgbClr val="000000"/>
                </a:solidFill>
              </a:rPr>
              <a:t>Regional Hub-Lab:</a:t>
            </a:r>
          </a:p>
          <a:p>
            <a:pPr algn="ctr">
              <a:defRPr/>
            </a:pPr>
            <a:r>
              <a:rPr lang="en-US" altLang="ja-JP" sz="1350" dirty="0">
                <a:solidFill>
                  <a:srgbClr val="000000"/>
                </a:solidFill>
              </a:rPr>
              <a:t>B </a:t>
            </a:r>
            <a:endParaRPr kumimoji="1" lang="ja-JP" altLang="en-US" sz="1350" dirty="0">
              <a:solidFill>
                <a:srgbClr val="000000"/>
              </a:solidFill>
            </a:endParaRPr>
          </a:p>
        </p:txBody>
      </p:sp>
      <p:sp>
        <p:nvSpPr>
          <p:cNvPr id="14" name="フローチャート: 結合子 8"/>
          <p:cNvSpPr/>
          <p:nvPr/>
        </p:nvSpPr>
        <p:spPr>
          <a:xfrm>
            <a:off x="6369045" y="3830241"/>
            <a:ext cx="1260872" cy="73699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>
              <a:defRPr/>
            </a:pPr>
            <a:r>
              <a:rPr lang="en-US" altLang="ja-JP" sz="1350" dirty="0">
                <a:solidFill>
                  <a:srgbClr val="000000"/>
                </a:solidFill>
              </a:rPr>
              <a:t>Regional Hub-Lab:</a:t>
            </a:r>
          </a:p>
          <a:p>
            <a:pPr algn="ctr">
              <a:defRPr/>
            </a:pPr>
            <a:r>
              <a:rPr lang="en-US" altLang="ja-JP" sz="1350" dirty="0">
                <a:solidFill>
                  <a:srgbClr val="000000"/>
                </a:solidFill>
              </a:rPr>
              <a:t>D </a:t>
            </a:r>
            <a:endParaRPr kumimoji="1" lang="ja-JP" altLang="en-US" sz="1350" dirty="0">
              <a:solidFill>
                <a:srgbClr val="000000"/>
              </a:solidFill>
            </a:endParaRPr>
          </a:p>
        </p:txBody>
      </p:sp>
      <p:sp>
        <p:nvSpPr>
          <p:cNvPr id="15" name="フローチャート: 結合子 14"/>
          <p:cNvSpPr/>
          <p:nvPr/>
        </p:nvSpPr>
        <p:spPr>
          <a:xfrm>
            <a:off x="3219842" y="2824164"/>
            <a:ext cx="3012281" cy="1335881"/>
          </a:xfrm>
          <a:prstGeom prst="flowChartConnector">
            <a:avLst/>
          </a:prstGeom>
          <a:solidFill>
            <a:srgbClr val="008000">
              <a:alpha val="15000"/>
            </a:srgbClr>
          </a:solidFill>
          <a:ln w="28575" cmpd="sng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>
              <a:defRPr/>
            </a:pPr>
            <a:r>
              <a:rPr lang="en-US" altLang="ja-JP" sz="1500" dirty="0">
                <a:solidFill>
                  <a:srgbClr val="000000"/>
                </a:solidFill>
              </a:rPr>
              <a:t>World-wide</a:t>
            </a:r>
          </a:p>
          <a:p>
            <a:pPr algn="ctr">
              <a:defRPr/>
            </a:pPr>
            <a:r>
              <a:rPr lang="en-US" altLang="ja-JP" sz="1500" dirty="0">
                <a:solidFill>
                  <a:srgbClr val="000000"/>
                </a:solidFill>
              </a:rPr>
              <a:t>Industry responsible to</a:t>
            </a:r>
          </a:p>
          <a:p>
            <a:pPr algn="ctr">
              <a:defRPr/>
            </a:pPr>
            <a:r>
              <a:rPr lang="en-US" altLang="ja-JP" sz="1500" b="1" dirty="0">
                <a:solidFill>
                  <a:srgbClr val="FF0000"/>
                </a:solidFill>
              </a:rPr>
              <a:t>‘Build-to-Print’ manufacturing</a:t>
            </a:r>
          </a:p>
        </p:txBody>
      </p:sp>
      <p:sp>
        <p:nvSpPr>
          <p:cNvPr id="16" name="角丸四角形 19"/>
          <p:cNvSpPr/>
          <p:nvPr/>
        </p:nvSpPr>
        <p:spPr>
          <a:xfrm>
            <a:off x="3334142" y="1473994"/>
            <a:ext cx="2826544" cy="425054"/>
          </a:xfrm>
          <a:prstGeom prst="roundRect">
            <a:avLst/>
          </a:prstGeom>
          <a:solidFill>
            <a:srgbClr val="FF66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>
              <a:defRPr/>
            </a:pPr>
            <a:r>
              <a:rPr lang="en-US" altLang="ja-JP" sz="2400" dirty="0">
                <a:solidFill>
                  <a:srgbClr val="FFFF00"/>
                </a:solidFill>
              </a:rPr>
              <a:t>ILC Host-Lab</a:t>
            </a:r>
            <a:r>
              <a:rPr kumimoji="1" lang="en-US" altLang="ja-JP" sz="1350" dirty="0">
                <a:solidFill>
                  <a:srgbClr val="FFFF00"/>
                </a:solidFill>
              </a:rPr>
              <a:t> </a:t>
            </a:r>
            <a:endParaRPr kumimoji="1" lang="ja-JP" altLang="en-US" sz="1350" dirty="0">
              <a:solidFill>
                <a:srgbClr val="FFFF00"/>
              </a:solidFill>
            </a:endParaRPr>
          </a:p>
        </p:txBody>
      </p:sp>
      <p:sp>
        <p:nvSpPr>
          <p:cNvPr id="17" name="フローチャート: 結合子 21"/>
          <p:cNvSpPr/>
          <p:nvPr/>
        </p:nvSpPr>
        <p:spPr>
          <a:xfrm>
            <a:off x="3559170" y="4446986"/>
            <a:ext cx="2464594" cy="1210865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>
              <a:defRPr/>
            </a:pPr>
            <a:r>
              <a:rPr lang="en-US" altLang="ja-JP" sz="1350" dirty="0">
                <a:solidFill>
                  <a:srgbClr val="000000"/>
                </a:solidFill>
              </a:rPr>
              <a:t>Regional Hub-Lab:</a:t>
            </a:r>
          </a:p>
          <a:p>
            <a:pPr algn="ctr">
              <a:defRPr/>
            </a:pPr>
            <a:r>
              <a:rPr lang="en-US" altLang="ja-JP" sz="1350" dirty="0">
                <a:solidFill>
                  <a:srgbClr val="000000"/>
                </a:solidFill>
              </a:rPr>
              <a:t>C: </a:t>
            </a:r>
            <a:r>
              <a:rPr lang="en-US" altLang="ja-JP" sz="1350" b="1" dirty="0">
                <a:solidFill>
                  <a:srgbClr val="000000"/>
                </a:solidFill>
              </a:rPr>
              <a:t>responsible to </a:t>
            </a:r>
          </a:p>
          <a:p>
            <a:pPr algn="ctr">
              <a:defRPr/>
            </a:pPr>
            <a:r>
              <a:rPr lang="en-US" altLang="ja-JP" sz="1350" b="1" dirty="0">
                <a:solidFill>
                  <a:srgbClr val="000000"/>
                </a:solidFill>
              </a:rPr>
              <a:t>Hosting System Test  and </a:t>
            </a:r>
            <a:r>
              <a:rPr lang="en-US" altLang="ja-JP" sz="1350" b="1" dirty="0">
                <a:solidFill>
                  <a:srgbClr val="FF6600"/>
                </a:solidFill>
              </a:rPr>
              <a:t>Gradient Performance</a:t>
            </a:r>
          </a:p>
        </p:txBody>
      </p:sp>
      <p:sp>
        <p:nvSpPr>
          <p:cNvPr id="18" name="角丸四角形 23"/>
          <p:cNvSpPr/>
          <p:nvPr/>
        </p:nvSpPr>
        <p:spPr>
          <a:xfrm>
            <a:off x="3685376" y="1985962"/>
            <a:ext cx="1946672" cy="548879"/>
          </a:xfrm>
          <a:prstGeom prst="roundRect">
            <a:avLst>
              <a:gd name="adj" fmla="val 21532"/>
            </a:avLst>
          </a:prstGeom>
          <a:solidFill>
            <a:srgbClr val="FFFF00">
              <a:alpha val="35000"/>
            </a:srgbClr>
          </a:solidFill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>
              <a:defRPr/>
            </a:pPr>
            <a:r>
              <a:rPr lang="en-US" altLang="ja-JP" sz="1350" dirty="0">
                <a:solidFill>
                  <a:srgbClr val="3366FF"/>
                </a:solidFill>
              </a:rPr>
              <a:t>Technical Coordination</a:t>
            </a:r>
          </a:p>
          <a:p>
            <a:pPr algn="ctr">
              <a:defRPr/>
            </a:pPr>
            <a:r>
              <a:rPr lang="en-US" altLang="ja-JP" sz="1350" dirty="0">
                <a:solidFill>
                  <a:srgbClr val="3366FF"/>
                </a:solidFill>
              </a:rPr>
              <a:t>for Lab-Consortium </a:t>
            </a:r>
          </a:p>
        </p:txBody>
      </p:sp>
      <p:cxnSp>
        <p:nvCxnSpPr>
          <p:cNvPr id="19" name="直線矢印コネクタ 30"/>
          <p:cNvCxnSpPr/>
          <p:nvPr/>
        </p:nvCxnSpPr>
        <p:spPr>
          <a:xfrm flipV="1">
            <a:off x="3159120" y="3923111"/>
            <a:ext cx="507206" cy="158353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31"/>
          <p:cNvCxnSpPr/>
          <p:nvPr/>
        </p:nvCxnSpPr>
        <p:spPr>
          <a:xfrm>
            <a:off x="3125782" y="2872978"/>
            <a:ext cx="503635" cy="157163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36"/>
          <p:cNvCxnSpPr>
            <a:endCxn id="14" idx="1"/>
          </p:cNvCxnSpPr>
          <p:nvPr/>
        </p:nvCxnSpPr>
        <p:spPr>
          <a:xfrm>
            <a:off x="6101153" y="3756422"/>
            <a:ext cx="452438" cy="180975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47"/>
          <p:cNvCxnSpPr/>
          <p:nvPr/>
        </p:nvCxnSpPr>
        <p:spPr>
          <a:xfrm>
            <a:off x="4761700" y="4154092"/>
            <a:ext cx="0" cy="292894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51"/>
          <p:cNvCxnSpPr/>
          <p:nvPr/>
        </p:nvCxnSpPr>
        <p:spPr>
          <a:xfrm>
            <a:off x="4361650" y="1840706"/>
            <a:ext cx="0" cy="161925"/>
          </a:xfrm>
          <a:prstGeom prst="straightConnector1">
            <a:avLst/>
          </a:prstGeom>
          <a:ln w="12700" cmpd="sng">
            <a:solidFill>
              <a:srgbClr val="00009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75"/>
          <p:cNvCxnSpPr/>
          <p:nvPr/>
        </p:nvCxnSpPr>
        <p:spPr>
          <a:xfrm>
            <a:off x="6224980" y="5413772"/>
            <a:ext cx="515540" cy="9525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77"/>
          <p:cNvSpPr txBox="1">
            <a:spLocks noChangeArrowheads="1"/>
          </p:cNvSpPr>
          <p:nvPr/>
        </p:nvSpPr>
        <p:spPr bwMode="auto">
          <a:xfrm>
            <a:off x="6761950" y="4998244"/>
            <a:ext cx="1263793" cy="55399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ja-JP" sz="1050" dirty="0"/>
              <a:t>: Technical </a:t>
            </a:r>
          </a:p>
          <a:p>
            <a:pPr eaLnBrk="1" hangingPunct="1"/>
            <a:r>
              <a:rPr lang="en-US" altLang="ja-JP" sz="1050" dirty="0"/>
              <a:t>   coordination link </a:t>
            </a:r>
          </a:p>
          <a:p>
            <a:pPr eaLnBrk="1" hangingPunct="1"/>
            <a:r>
              <a:rPr lang="en-US" altLang="ja-JP" sz="1050" dirty="0"/>
              <a:t>: Procurement link </a:t>
            </a:r>
            <a:endParaRPr lang="ja-JP" altLang="en-US" sz="1050" dirty="0"/>
          </a:p>
        </p:txBody>
      </p:sp>
      <p:cxnSp>
        <p:nvCxnSpPr>
          <p:cNvPr id="26" name="直線矢印コネクタ 78"/>
          <p:cNvCxnSpPr/>
          <p:nvPr/>
        </p:nvCxnSpPr>
        <p:spPr>
          <a:xfrm>
            <a:off x="6232123" y="5154217"/>
            <a:ext cx="515540" cy="10715"/>
          </a:xfrm>
          <a:prstGeom prst="straightConnector1">
            <a:avLst/>
          </a:prstGeom>
          <a:ln w="12700" cmpd="sng">
            <a:solidFill>
              <a:srgbClr val="00009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119A71E-421E-0140-8E63-79FA598DF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449E3B-C4F0-694C-96DE-E782F8192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431C0A-91B0-3B49-8186-C16F919D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22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27453" y="148748"/>
            <a:ext cx="2727399" cy="1015663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Council </a:t>
            </a:r>
          </a:p>
        </p:txBody>
      </p:sp>
      <p:sp>
        <p:nvSpPr>
          <p:cNvPr id="6" name="矩形 5"/>
          <p:cNvSpPr/>
          <p:nvPr/>
        </p:nvSpPr>
        <p:spPr>
          <a:xfrm>
            <a:off x="2829221" y="2911396"/>
            <a:ext cx="1478456" cy="70788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Executive Committee  </a:t>
            </a:r>
          </a:p>
        </p:txBody>
      </p:sp>
      <p:sp>
        <p:nvSpPr>
          <p:cNvPr id="8" name="矩形 7"/>
          <p:cNvSpPr/>
          <p:nvPr/>
        </p:nvSpPr>
        <p:spPr>
          <a:xfrm>
            <a:off x="4905553" y="5995958"/>
            <a:ext cx="883575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 1</a:t>
            </a:r>
          </a:p>
        </p:txBody>
      </p:sp>
      <p:sp>
        <p:nvSpPr>
          <p:cNvPr id="9" name="矩形 8"/>
          <p:cNvSpPr/>
          <p:nvPr/>
        </p:nvSpPr>
        <p:spPr>
          <a:xfrm>
            <a:off x="3678273" y="5024080"/>
            <a:ext cx="1524969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 </a:t>
            </a:r>
          </a:p>
        </p:txBody>
      </p:sp>
      <p:cxnSp>
        <p:nvCxnSpPr>
          <p:cNvPr id="15" name="直接箭头连接符 14"/>
          <p:cNvCxnSpPr/>
          <p:nvPr/>
        </p:nvCxnSpPr>
        <p:spPr bwMode="auto">
          <a:xfrm>
            <a:off x="4437774" y="4541141"/>
            <a:ext cx="1" cy="510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直接箭头连接符 15"/>
          <p:cNvCxnSpPr/>
          <p:nvPr/>
        </p:nvCxnSpPr>
        <p:spPr bwMode="auto">
          <a:xfrm>
            <a:off x="7107632" y="4513637"/>
            <a:ext cx="1" cy="510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直接箭头连接符 16"/>
          <p:cNvCxnSpPr/>
          <p:nvPr/>
        </p:nvCxnSpPr>
        <p:spPr bwMode="auto">
          <a:xfrm flipH="1">
            <a:off x="5668805" y="3619282"/>
            <a:ext cx="1" cy="9391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" name="直接连接符 2"/>
          <p:cNvCxnSpPr/>
          <p:nvPr/>
        </p:nvCxnSpPr>
        <p:spPr>
          <a:xfrm>
            <a:off x="1732938" y="4558398"/>
            <a:ext cx="53746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037627" y="2911396"/>
            <a:ext cx="1534394" cy="70788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</a:t>
            </a: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</a:p>
        </p:txBody>
      </p:sp>
      <p:sp>
        <p:nvSpPr>
          <p:cNvPr id="21" name="矩形 20"/>
          <p:cNvSpPr/>
          <p:nvPr/>
        </p:nvSpPr>
        <p:spPr>
          <a:xfrm>
            <a:off x="5603816" y="5023166"/>
            <a:ext cx="2943434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committee </a:t>
            </a:r>
          </a:p>
        </p:txBody>
      </p:sp>
      <p:sp>
        <p:nvSpPr>
          <p:cNvPr id="22" name="矩形 21"/>
          <p:cNvSpPr/>
          <p:nvPr/>
        </p:nvSpPr>
        <p:spPr>
          <a:xfrm>
            <a:off x="6191958" y="5995958"/>
            <a:ext cx="883575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 2</a:t>
            </a:r>
          </a:p>
        </p:txBody>
      </p:sp>
      <p:sp>
        <p:nvSpPr>
          <p:cNvPr id="23" name="矩形 22"/>
          <p:cNvSpPr/>
          <p:nvPr/>
        </p:nvSpPr>
        <p:spPr>
          <a:xfrm>
            <a:off x="7873067" y="6012345"/>
            <a:ext cx="898003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 n</a:t>
            </a:r>
          </a:p>
        </p:txBody>
      </p:sp>
      <p:sp>
        <p:nvSpPr>
          <p:cNvPr id="24" name="矩形 23"/>
          <p:cNvSpPr/>
          <p:nvPr/>
        </p:nvSpPr>
        <p:spPr>
          <a:xfrm>
            <a:off x="7006711" y="2092738"/>
            <a:ext cx="1801211" cy="707886"/>
          </a:xfrm>
          <a:prstGeom prst="rect">
            <a:avLst/>
          </a:prstGeom>
          <a:ln w="28575"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Advisory committee </a:t>
            </a:r>
          </a:p>
        </p:txBody>
      </p:sp>
      <p:sp>
        <p:nvSpPr>
          <p:cNvPr id="25" name="矩形 24"/>
          <p:cNvSpPr/>
          <p:nvPr/>
        </p:nvSpPr>
        <p:spPr>
          <a:xfrm>
            <a:off x="5061792" y="2028859"/>
            <a:ext cx="1142058" cy="163121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Director</a:t>
            </a:r>
          </a:p>
          <a:p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矩形 26"/>
          <p:cNvSpPr/>
          <p:nvPr/>
        </p:nvSpPr>
        <p:spPr>
          <a:xfrm>
            <a:off x="993710" y="5024080"/>
            <a:ext cx="1478456" cy="70788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 and utilities  </a:t>
            </a:r>
          </a:p>
        </p:txBody>
      </p:sp>
      <p:cxnSp>
        <p:nvCxnSpPr>
          <p:cNvPr id="29" name="直接箭头连接符 28"/>
          <p:cNvCxnSpPr/>
          <p:nvPr/>
        </p:nvCxnSpPr>
        <p:spPr bwMode="auto">
          <a:xfrm>
            <a:off x="1732904" y="4541140"/>
            <a:ext cx="1" cy="510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直接箭头连接符 30"/>
          <p:cNvCxnSpPr>
            <a:stCxn id="6" idx="3"/>
          </p:cNvCxnSpPr>
          <p:nvPr/>
        </p:nvCxnSpPr>
        <p:spPr>
          <a:xfrm>
            <a:off x="4307677" y="3265339"/>
            <a:ext cx="73216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20" idx="1"/>
          </p:cNvCxnSpPr>
          <p:nvPr/>
        </p:nvCxnSpPr>
        <p:spPr>
          <a:xfrm flipH="1">
            <a:off x="6191958" y="3265339"/>
            <a:ext cx="84566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1879189" y="2246626"/>
            <a:ext cx="2403871" cy="400110"/>
          </a:xfrm>
          <a:prstGeom prst="rect">
            <a:avLst/>
          </a:prstGeom>
          <a:ln w="28575"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 Committee </a:t>
            </a:r>
          </a:p>
        </p:txBody>
      </p:sp>
      <p:cxnSp>
        <p:nvCxnSpPr>
          <p:cNvPr id="36" name="直接箭头连接符 35"/>
          <p:cNvCxnSpPr/>
          <p:nvPr/>
        </p:nvCxnSpPr>
        <p:spPr bwMode="auto">
          <a:xfrm flipH="1">
            <a:off x="6619917" y="5719534"/>
            <a:ext cx="821" cy="297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直接箭头连接符 36"/>
          <p:cNvCxnSpPr/>
          <p:nvPr/>
        </p:nvCxnSpPr>
        <p:spPr bwMode="auto">
          <a:xfrm>
            <a:off x="8322068" y="5719534"/>
            <a:ext cx="0" cy="297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直接连接符 37"/>
          <p:cNvCxnSpPr/>
          <p:nvPr/>
        </p:nvCxnSpPr>
        <p:spPr>
          <a:xfrm>
            <a:off x="5329850" y="5719534"/>
            <a:ext cx="29922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 bwMode="auto">
          <a:xfrm flipH="1">
            <a:off x="5329817" y="5719534"/>
            <a:ext cx="33" cy="2973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直接箭头连接符 43"/>
          <p:cNvCxnSpPr/>
          <p:nvPr/>
        </p:nvCxnSpPr>
        <p:spPr bwMode="auto">
          <a:xfrm>
            <a:off x="7097394" y="5423276"/>
            <a:ext cx="10238" cy="3086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直接箭头连接符 46"/>
          <p:cNvCxnSpPr>
            <a:stCxn id="5" idx="2"/>
          </p:cNvCxnSpPr>
          <p:nvPr/>
        </p:nvCxnSpPr>
        <p:spPr bwMode="auto">
          <a:xfrm>
            <a:off x="5591153" y="1164411"/>
            <a:ext cx="1" cy="8611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直接箭头连接符 48"/>
          <p:cNvCxnSpPr/>
          <p:nvPr/>
        </p:nvCxnSpPr>
        <p:spPr>
          <a:xfrm>
            <a:off x="4285729" y="2446681"/>
            <a:ext cx="75411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 flipH="1">
            <a:off x="6191958" y="2446681"/>
            <a:ext cx="84566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标题 1"/>
          <p:cNvSpPr txBox="1">
            <a:spLocks/>
          </p:cNvSpPr>
          <p:nvPr/>
        </p:nvSpPr>
        <p:spPr>
          <a:xfrm>
            <a:off x="269241" y="148748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  </a:t>
            </a:r>
            <a:r>
              <a:rPr kumimoji="1" lang="en-US" altLang="zh-CN" dirty="0">
                <a:latin typeface="+mn-lt"/>
                <a:ea typeface="SimHei" charset="-122"/>
                <a:cs typeface="SimHei" charset="-122"/>
              </a:rPr>
              <a:t>CEPC</a:t>
            </a:r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组织</a:t>
            </a:r>
            <a:endParaRPr kumimoji="1" lang="en-US" altLang="zh-CN" dirty="0">
              <a:latin typeface="+mn-lt"/>
              <a:ea typeface="SimHei" charset="-122"/>
              <a:cs typeface="SimHei" charset="-122"/>
            </a:endParaRPr>
          </a:p>
          <a:p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（讨论中）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7C8B6F-A4CC-E749-B215-EB1A2EF3C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8AF573D-A554-3444-9713-027D4E2EC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928BCF-3B63-6545-B966-EA0F15C1D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4076" y="5990453"/>
            <a:ext cx="2057400" cy="365125"/>
          </a:xfrm>
        </p:spPr>
        <p:txBody>
          <a:bodyPr/>
          <a:lstStyle/>
          <a:p>
            <a:fld id="{EED085C1-6307-F348-A6FA-EA44F50B3DF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0124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39224" y="92644"/>
            <a:ext cx="2727399" cy="1005840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Council </a:t>
            </a:r>
          </a:p>
        </p:txBody>
      </p:sp>
      <p:sp>
        <p:nvSpPr>
          <p:cNvPr id="6" name="矩形 5"/>
          <p:cNvSpPr/>
          <p:nvPr/>
        </p:nvSpPr>
        <p:spPr>
          <a:xfrm>
            <a:off x="2761057" y="1175082"/>
            <a:ext cx="1478456" cy="70788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Executive Committee  </a:t>
            </a:r>
          </a:p>
        </p:txBody>
      </p:sp>
      <p:sp>
        <p:nvSpPr>
          <p:cNvPr id="8" name="矩形 7"/>
          <p:cNvSpPr/>
          <p:nvPr/>
        </p:nvSpPr>
        <p:spPr>
          <a:xfrm>
            <a:off x="4317324" y="5939854"/>
            <a:ext cx="883575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 1</a:t>
            </a:r>
          </a:p>
        </p:txBody>
      </p:sp>
      <p:sp>
        <p:nvSpPr>
          <p:cNvPr id="9" name="矩形 8"/>
          <p:cNvSpPr/>
          <p:nvPr/>
        </p:nvSpPr>
        <p:spPr>
          <a:xfrm>
            <a:off x="3090044" y="4967976"/>
            <a:ext cx="1524969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 </a:t>
            </a:r>
          </a:p>
        </p:txBody>
      </p:sp>
      <p:cxnSp>
        <p:nvCxnSpPr>
          <p:cNvPr id="15" name="直接箭头连接符 14"/>
          <p:cNvCxnSpPr/>
          <p:nvPr/>
        </p:nvCxnSpPr>
        <p:spPr bwMode="auto">
          <a:xfrm>
            <a:off x="3849545" y="4485037"/>
            <a:ext cx="1" cy="510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直接箭头连接符 15"/>
          <p:cNvCxnSpPr/>
          <p:nvPr/>
        </p:nvCxnSpPr>
        <p:spPr bwMode="auto">
          <a:xfrm>
            <a:off x="6519403" y="4457533"/>
            <a:ext cx="1" cy="510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直接箭头连接符 16"/>
          <p:cNvCxnSpPr/>
          <p:nvPr/>
        </p:nvCxnSpPr>
        <p:spPr bwMode="auto">
          <a:xfrm flipH="1">
            <a:off x="5080576" y="3563178"/>
            <a:ext cx="1" cy="9391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" name="直接连接符 2"/>
          <p:cNvCxnSpPr/>
          <p:nvPr/>
        </p:nvCxnSpPr>
        <p:spPr>
          <a:xfrm>
            <a:off x="1144709" y="4502294"/>
            <a:ext cx="53746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06707" y="514409"/>
            <a:ext cx="1534394" cy="70788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</a:t>
            </a: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</a:p>
        </p:txBody>
      </p:sp>
      <p:sp>
        <p:nvSpPr>
          <p:cNvPr id="21" name="矩形 20"/>
          <p:cNvSpPr/>
          <p:nvPr/>
        </p:nvSpPr>
        <p:spPr>
          <a:xfrm>
            <a:off x="5015587" y="4967062"/>
            <a:ext cx="2943434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committee </a:t>
            </a:r>
          </a:p>
        </p:txBody>
      </p:sp>
      <p:sp>
        <p:nvSpPr>
          <p:cNvPr id="22" name="矩形 21"/>
          <p:cNvSpPr/>
          <p:nvPr/>
        </p:nvSpPr>
        <p:spPr>
          <a:xfrm>
            <a:off x="5603729" y="5939854"/>
            <a:ext cx="883575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 2</a:t>
            </a:r>
          </a:p>
        </p:txBody>
      </p:sp>
      <p:sp>
        <p:nvSpPr>
          <p:cNvPr id="23" name="矩形 22"/>
          <p:cNvSpPr/>
          <p:nvPr/>
        </p:nvSpPr>
        <p:spPr>
          <a:xfrm>
            <a:off x="7284838" y="5956241"/>
            <a:ext cx="898003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 n</a:t>
            </a:r>
          </a:p>
        </p:txBody>
      </p:sp>
      <p:sp>
        <p:nvSpPr>
          <p:cNvPr id="24" name="矩形 23"/>
          <p:cNvSpPr/>
          <p:nvPr/>
        </p:nvSpPr>
        <p:spPr>
          <a:xfrm>
            <a:off x="405032" y="1154619"/>
            <a:ext cx="1801211" cy="707886"/>
          </a:xfrm>
          <a:prstGeom prst="rect">
            <a:avLst/>
          </a:prstGeom>
          <a:ln w="28575"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Advisory committee </a:t>
            </a:r>
          </a:p>
        </p:txBody>
      </p:sp>
      <p:sp>
        <p:nvSpPr>
          <p:cNvPr id="25" name="矩形 24"/>
          <p:cNvSpPr/>
          <p:nvPr/>
        </p:nvSpPr>
        <p:spPr>
          <a:xfrm>
            <a:off x="4473563" y="1972755"/>
            <a:ext cx="1142058" cy="163121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Director</a:t>
            </a:r>
          </a:p>
          <a:p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矩形 26"/>
          <p:cNvSpPr/>
          <p:nvPr/>
        </p:nvSpPr>
        <p:spPr>
          <a:xfrm>
            <a:off x="405481" y="4967976"/>
            <a:ext cx="1478456" cy="70788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 and utilities  </a:t>
            </a:r>
          </a:p>
        </p:txBody>
      </p:sp>
      <p:cxnSp>
        <p:nvCxnSpPr>
          <p:cNvPr id="29" name="直接箭头连接符 28"/>
          <p:cNvCxnSpPr/>
          <p:nvPr/>
        </p:nvCxnSpPr>
        <p:spPr bwMode="auto">
          <a:xfrm>
            <a:off x="1144675" y="4485036"/>
            <a:ext cx="1" cy="510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直接箭头连接符 30"/>
          <p:cNvCxnSpPr>
            <a:stCxn id="6" idx="3"/>
          </p:cNvCxnSpPr>
          <p:nvPr/>
        </p:nvCxnSpPr>
        <p:spPr>
          <a:xfrm>
            <a:off x="4239513" y="1529660"/>
            <a:ext cx="73216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cxnSpLocks/>
          </p:cNvCxnSpPr>
          <p:nvPr/>
        </p:nvCxnSpPr>
        <p:spPr>
          <a:xfrm flipH="1">
            <a:off x="6371444" y="446985"/>
            <a:ext cx="84566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480700" y="270917"/>
            <a:ext cx="2403871" cy="400110"/>
          </a:xfrm>
          <a:prstGeom prst="rect">
            <a:avLst/>
          </a:prstGeom>
          <a:ln w="28575"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 Committee </a:t>
            </a:r>
          </a:p>
        </p:txBody>
      </p:sp>
      <p:cxnSp>
        <p:nvCxnSpPr>
          <p:cNvPr id="36" name="直接箭头连接符 35"/>
          <p:cNvCxnSpPr/>
          <p:nvPr/>
        </p:nvCxnSpPr>
        <p:spPr bwMode="auto">
          <a:xfrm flipH="1">
            <a:off x="6031688" y="5663430"/>
            <a:ext cx="821" cy="297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直接箭头连接符 36"/>
          <p:cNvCxnSpPr/>
          <p:nvPr/>
        </p:nvCxnSpPr>
        <p:spPr bwMode="auto">
          <a:xfrm>
            <a:off x="7733839" y="5663430"/>
            <a:ext cx="0" cy="297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直接连接符 37"/>
          <p:cNvCxnSpPr/>
          <p:nvPr/>
        </p:nvCxnSpPr>
        <p:spPr>
          <a:xfrm>
            <a:off x="4741621" y="5663430"/>
            <a:ext cx="29922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 bwMode="auto">
          <a:xfrm flipH="1">
            <a:off x="4741588" y="5663430"/>
            <a:ext cx="33" cy="2973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直接箭头连接符 43"/>
          <p:cNvCxnSpPr/>
          <p:nvPr/>
        </p:nvCxnSpPr>
        <p:spPr bwMode="auto">
          <a:xfrm>
            <a:off x="6509165" y="5367172"/>
            <a:ext cx="10238" cy="3086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直接箭头连接符 46"/>
          <p:cNvCxnSpPr>
            <a:stCxn id="5" idx="2"/>
          </p:cNvCxnSpPr>
          <p:nvPr/>
        </p:nvCxnSpPr>
        <p:spPr bwMode="auto">
          <a:xfrm>
            <a:off x="5003559" y="1098147"/>
            <a:ext cx="1" cy="8611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直接箭头连接符 48"/>
          <p:cNvCxnSpPr/>
          <p:nvPr/>
        </p:nvCxnSpPr>
        <p:spPr>
          <a:xfrm>
            <a:off x="2884700" y="446207"/>
            <a:ext cx="75411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箭头连接符 1"/>
          <p:cNvCxnSpPr/>
          <p:nvPr/>
        </p:nvCxnSpPr>
        <p:spPr>
          <a:xfrm flipV="1">
            <a:off x="2258232" y="1502048"/>
            <a:ext cx="502920" cy="133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366587" y="1258267"/>
            <a:ext cx="1478456" cy="70104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 Association  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5015402" y="1495063"/>
            <a:ext cx="1366520" cy="342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ADA2DC0B-6782-9B45-9890-76219C705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11" name="页脚占位符 10">
            <a:extLst>
              <a:ext uri="{FF2B5EF4-FFF2-40B4-BE49-F238E27FC236}">
                <a16:creationId xmlns:a16="http://schemas.microsoft.com/office/drawing/2014/main" id="{6C36F90E-CBE9-4F4D-A6E3-33CEA944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3F9C163F-4B6A-6C4B-B172-F988BCE0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EED085C1-6307-F348-A6FA-EA44F50B3DF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6139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+mn-lt"/>
                <a:ea typeface="SimHei" charset="-122"/>
                <a:cs typeface="SimHei" charset="-122"/>
              </a:rPr>
              <a:t>CEPC</a:t>
            </a:r>
            <a:endParaRPr kumimoji="1" lang="zh-CN" altLang="en-US" dirty="0">
              <a:latin typeface="+mn-lt"/>
              <a:ea typeface="SimHei" charset="-122"/>
              <a:cs typeface="SimHei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  <a:sym typeface="Wingdings"/>
              </a:rPr>
              <a:t> 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粒子物理前沿科学装置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  <a:sym typeface="Wingdings"/>
              </a:rPr>
              <a:t>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  <a:sym typeface="Wingdings"/>
              </a:rPr>
              <a:t> 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粒子物理前沿实验室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       </a:t>
            </a:r>
            <a:r>
              <a:rPr kumimoji="1" lang="en-US" altLang="zh-CN" b="1" dirty="0">
                <a:solidFill>
                  <a:srgbClr val="C00000"/>
                </a:solidFill>
                <a:ea typeface="SimHei" charset="-122"/>
                <a:cs typeface="SimHei" charset="-122"/>
                <a:sym typeface="Wingdings"/>
              </a:rPr>
              <a:t></a:t>
            </a:r>
            <a:r>
              <a:rPr kumimoji="1" lang="zh-CN" altLang="en-US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多学科综合实验室</a:t>
            </a:r>
            <a:endParaRPr kumimoji="1" lang="en-US" altLang="zh-CN" b="1" dirty="0">
              <a:solidFill>
                <a:srgbClr val="C00000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	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</a:t>
            </a:r>
            <a:r>
              <a:rPr kumimoji="1" lang="zh-CN" altLang="en-US" b="1" dirty="0">
                <a:solidFill>
                  <a:srgbClr val="FF0000"/>
                </a:solidFill>
                <a:ea typeface="SimHei" charset="-122"/>
                <a:cs typeface="SimHei" charset="-122"/>
                <a:sym typeface="Wingdings"/>
              </a:rPr>
              <a:t></a:t>
            </a:r>
            <a:r>
              <a:rPr kumimoji="1" lang="en-US" altLang="zh-CN" b="1" dirty="0">
                <a:solidFill>
                  <a:srgbClr val="FF0000"/>
                </a:solidFill>
                <a:ea typeface="SimHei" charset="-122"/>
                <a:cs typeface="SimHei" charset="-122"/>
                <a:sym typeface="Wingdings"/>
              </a:rPr>
              <a:t> </a:t>
            </a:r>
            <a:r>
              <a:rPr kumimoji="1" lang="zh-CN" altLang="en-US" b="1" dirty="0">
                <a:solidFill>
                  <a:srgbClr val="FF0000"/>
                </a:solidFill>
                <a:ea typeface="SimHei" charset="-122"/>
                <a:cs typeface="SimHei" charset="-122"/>
                <a:sym typeface="Wingdings"/>
              </a:rPr>
              <a:t>国际科学城</a:t>
            </a:r>
            <a:endParaRPr kumimoji="1" lang="en-US" altLang="zh-CN" b="1" dirty="0">
              <a:solidFill>
                <a:srgbClr val="FF0000"/>
              </a:solidFill>
              <a:ea typeface="SimHei" charset="-122"/>
              <a:cs typeface="SimHei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0AC2A0-4720-354D-B75E-7E4530075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D61B04-8C74-0646-87CC-E195E9EA1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959C0-8FCD-CC4C-9E37-A99EC799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4177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+mn-lt"/>
                <a:ea typeface="SimHei" charset="-122"/>
                <a:cs typeface="SimHei" charset="-122"/>
              </a:rPr>
              <a:t>CEPC</a:t>
            </a:r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：国际科学城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4340" y="1859915"/>
            <a:ext cx="870966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上万名世界各地的科学家、工程师、学生</a:t>
            </a:r>
            <a:endParaRPr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                       </a:t>
            </a:r>
            <a:r>
              <a:rPr lang="zh-CN" altLang="en-US" b="1" dirty="0">
                <a:solidFill>
                  <a:srgbClr val="FF0000"/>
                </a:solidFill>
                <a:ea typeface="SimHei" charset="-122"/>
                <a:cs typeface="SimHei" charset="-122"/>
              </a:rPr>
              <a:t>（注意中美的不同）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设备供应商：精密机械、微波、低温、超导、电子、</a:t>
            </a:r>
            <a:r>
              <a:rPr lang="mr-IN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……</a:t>
            </a:r>
            <a:endParaRPr lang="zh-CN" altLang="en-US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研究单位与企业研究院：物理、材料、生物、医药、</a:t>
            </a:r>
            <a:r>
              <a:rPr lang="mr-IN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……</a:t>
            </a:r>
            <a:endParaRPr lang="zh-CN" altLang="en-US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辅助与生活服务、教育培训设施</a:t>
            </a:r>
          </a:p>
          <a:p>
            <a:pPr>
              <a:lnSpc>
                <a:spcPct val="150000"/>
              </a:lnSpc>
            </a:pPr>
            <a:endParaRPr lang="zh-CN" altLang="en-US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505BBC-FD03-AC4D-81BD-1B16830DA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3056CC-653F-B144-9F82-0E9A224E8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3E6D9-38C8-F245-ACFC-6C0919FB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8079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接连接符 39"/>
          <p:cNvCxnSpPr/>
          <p:nvPr/>
        </p:nvCxnSpPr>
        <p:spPr>
          <a:xfrm>
            <a:off x="2123728" y="2181149"/>
            <a:ext cx="576064" cy="653184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endCxn id="14" idx="0"/>
          </p:cNvCxnSpPr>
          <p:nvPr/>
        </p:nvCxnSpPr>
        <p:spPr>
          <a:xfrm>
            <a:off x="2511819" y="1949219"/>
            <a:ext cx="687709" cy="143441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stCxn id="9" idx="4"/>
          </p:cNvCxnSpPr>
          <p:nvPr/>
        </p:nvCxnSpPr>
        <p:spPr>
          <a:xfrm>
            <a:off x="1511660" y="2276872"/>
            <a:ext cx="900100" cy="180020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endCxn id="10" idx="0"/>
          </p:cNvCxnSpPr>
          <p:nvPr/>
        </p:nvCxnSpPr>
        <p:spPr>
          <a:xfrm flipV="1">
            <a:off x="2511819" y="791836"/>
            <a:ext cx="1453095" cy="641038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323528" y="980728"/>
            <a:ext cx="2376264" cy="1296144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CEPC</a:t>
            </a:r>
            <a:r>
              <a: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endParaRPr lang="en-US" altLang="zh-C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社会影响</a:t>
            </a:r>
            <a:endParaRPr lang="zh-CN" alt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对角圆角矩形 9"/>
          <p:cNvSpPr/>
          <p:nvPr/>
        </p:nvSpPr>
        <p:spPr>
          <a:xfrm flipH="1">
            <a:off x="3964914" y="327976"/>
            <a:ext cx="1872208" cy="927720"/>
          </a:xfrm>
          <a:prstGeom prst="round2Diag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社会发展</a:t>
            </a:r>
          </a:p>
        </p:txBody>
      </p:sp>
      <p:sp>
        <p:nvSpPr>
          <p:cNvPr id="12" name="对角圆角矩形 11"/>
          <p:cNvSpPr/>
          <p:nvPr/>
        </p:nvSpPr>
        <p:spPr>
          <a:xfrm flipH="1">
            <a:off x="2511819" y="2834333"/>
            <a:ext cx="1872208" cy="927720"/>
          </a:xfrm>
          <a:prstGeom prst="round2Diag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创新人才</a:t>
            </a:r>
            <a:endParaRPr lang="en-US" altLang="zh-CN" sz="2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对角圆角矩形 12"/>
          <p:cNvSpPr/>
          <p:nvPr/>
        </p:nvSpPr>
        <p:spPr>
          <a:xfrm flipH="1">
            <a:off x="1691680" y="4077072"/>
            <a:ext cx="2016224" cy="927720"/>
          </a:xfrm>
          <a:prstGeom prst="round2Diag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国际科研中心</a:t>
            </a:r>
          </a:p>
        </p:txBody>
      </p:sp>
      <p:sp>
        <p:nvSpPr>
          <p:cNvPr id="14" name="对角圆角矩形 13"/>
          <p:cNvSpPr/>
          <p:nvPr/>
        </p:nvSpPr>
        <p:spPr>
          <a:xfrm flipH="1">
            <a:off x="3199528" y="1628800"/>
            <a:ext cx="1872208" cy="927720"/>
          </a:xfrm>
          <a:prstGeom prst="round2Diag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前沿技术</a:t>
            </a:r>
            <a:endParaRPr lang="en-US" altLang="zh-CN" sz="2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对角圆角矩形 14"/>
          <p:cNvSpPr/>
          <p:nvPr/>
        </p:nvSpPr>
        <p:spPr>
          <a:xfrm flipH="1">
            <a:off x="4015445" y="4050816"/>
            <a:ext cx="4877033" cy="1106376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全面领先世界的高能物理和相关技术研究中心；</a:t>
            </a:r>
            <a:r>
              <a:rPr lang="zh-CN" alt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国际化的管理方式及其推广；科学思想及其理念的普及推广；</a:t>
            </a:r>
            <a:endParaRPr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3" name="对角圆角矩形 52"/>
          <p:cNvSpPr/>
          <p:nvPr/>
        </p:nvSpPr>
        <p:spPr>
          <a:xfrm flipH="1">
            <a:off x="4649088" y="2950197"/>
            <a:ext cx="4243390" cy="695991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大型的、世界一流的科学研究和技术发展人才聚集地和培养基地</a:t>
            </a:r>
          </a:p>
        </p:txBody>
      </p:sp>
      <p:sp>
        <p:nvSpPr>
          <p:cNvPr id="54" name="对角圆角矩形 53"/>
          <p:cNvSpPr/>
          <p:nvPr/>
        </p:nvSpPr>
        <p:spPr>
          <a:xfrm flipH="1">
            <a:off x="5328813" y="1585242"/>
            <a:ext cx="3563665" cy="1014835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相关领域世界领先；</a:t>
            </a:r>
            <a:endParaRPr lang="en-US" altLang="zh-CN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同步辐射、</a:t>
            </a:r>
            <a:r>
              <a:rPr lang="zh-CN" altLang="zh-CN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自由电子</a:t>
            </a:r>
            <a:r>
              <a:rPr lang="zh-CN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激光等多学科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大型研究平台</a:t>
            </a:r>
            <a:endParaRPr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5" name="对角圆角矩形 54"/>
          <p:cNvSpPr/>
          <p:nvPr/>
        </p:nvSpPr>
        <p:spPr>
          <a:xfrm flipH="1">
            <a:off x="6012153" y="327976"/>
            <a:ext cx="2880326" cy="784379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地方的社会与经济发展；</a:t>
            </a:r>
            <a:endParaRPr lang="zh-CN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对角圆角矩形 19"/>
          <p:cNvSpPr/>
          <p:nvPr/>
        </p:nvSpPr>
        <p:spPr>
          <a:xfrm flipH="1">
            <a:off x="305520" y="5445224"/>
            <a:ext cx="2016224" cy="927720"/>
          </a:xfrm>
          <a:prstGeom prst="round2Diag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世界聚焦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1021284" y="2202109"/>
            <a:ext cx="0" cy="3243115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对角圆角矩形 22"/>
          <p:cNvSpPr/>
          <p:nvPr/>
        </p:nvSpPr>
        <p:spPr>
          <a:xfrm flipH="1">
            <a:off x="2520817" y="5445224"/>
            <a:ext cx="6371660" cy="1204354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zh-CN" alt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国际合作与科技外交；提高中国的国际威望，加强话语权与软实力</a:t>
            </a:r>
            <a:endParaRPr lang="en-US" altLang="zh-CN" sz="2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60EE7E-A10A-2F4C-B9D4-22AD177F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D99E5C-A2A0-4346-836B-60A3E7F14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8C4FD5-AD67-4145-91DA-1D30AEA8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621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+mn-lt"/>
                <a:ea typeface="SimHei" charset="-122"/>
                <a:cs typeface="SimHei" charset="-122"/>
              </a:rPr>
              <a:t>CEPC</a:t>
            </a:r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国际合作相关需求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4340" y="1859915"/>
            <a:ext cx="8436528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b="1" dirty="0">
                <a:ea typeface="SimHei" charset="-122"/>
                <a:cs typeface="SimHei" charset="-122"/>
              </a:rPr>
              <a:t>便利的交通，生活设施、文化、娱乐</a:t>
            </a:r>
            <a:r>
              <a:rPr lang="en-US" altLang="zh-CN" b="1" dirty="0">
                <a:ea typeface="SimHei" charset="-122"/>
                <a:cs typeface="SimHei" charset="-122"/>
              </a:rPr>
              <a:t>…</a:t>
            </a:r>
          </a:p>
          <a:p>
            <a:pPr>
              <a:lnSpc>
                <a:spcPct val="100000"/>
              </a:lnSpc>
            </a:pPr>
            <a:r>
              <a:rPr lang="zh-CN" altLang="en-US" b="1" dirty="0">
                <a:ea typeface="SimHei" charset="-122"/>
                <a:cs typeface="SimHei" charset="-122"/>
              </a:rPr>
              <a:t>与政府部门的有效互动</a:t>
            </a:r>
            <a:endParaRPr lang="en-US" altLang="zh-CN" b="1" dirty="0">
              <a:ea typeface="SimHei" charset="-122"/>
              <a:cs typeface="SimHei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ea typeface="SimHei" charset="-122"/>
                <a:cs typeface="SimHei" charset="-122"/>
              </a:rPr>
              <a:t>   </a:t>
            </a:r>
            <a:r>
              <a:rPr lang="en-US" altLang="zh-CN" b="1" dirty="0">
                <a:ea typeface="SimHei" charset="-122"/>
                <a:cs typeface="SimHei" charset="-122"/>
              </a:rPr>
              <a:t>    </a:t>
            </a:r>
            <a:r>
              <a:rPr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雇员和家属的居留，访问和工作签证，</a:t>
            </a:r>
            <a:r>
              <a:rPr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VIP…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 </a:t>
            </a:r>
            <a:r>
              <a:rPr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往来货物的免税</a:t>
            </a:r>
            <a:endParaRPr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    </a:t>
            </a:r>
            <a:r>
              <a:rPr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知识产权</a:t>
            </a:r>
            <a:endParaRPr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      园区内特殊政策的可能性？</a:t>
            </a:r>
            <a:endParaRPr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CN" sz="800" b="1" dirty="0">
              <a:ea typeface="SimHei" charset="-122"/>
              <a:cs typeface="SimHei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b="1" dirty="0">
                <a:ea typeface="SimHei" charset="-122"/>
                <a:cs typeface="SimHei" charset="-122"/>
              </a:rPr>
              <a:t>             </a:t>
            </a:r>
            <a:r>
              <a:rPr lang="en-US" altLang="zh-CN" b="1" dirty="0">
                <a:ea typeface="SimHei" charset="-122"/>
                <a:cs typeface="SimHei" charset="-122"/>
                <a:sym typeface="Wingdings" pitchFamily="2" charset="2"/>
              </a:rPr>
              <a:t> </a:t>
            </a:r>
            <a:r>
              <a:rPr lang="zh-CN" altLang="en-US" b="1" dirty="0">
                <a:ea typeface="SimHei" charset="-122"/>
                <a:cs typeface="SimHei" charset="-122"/>
                <a:sym typeface="Wingdings" pitchFamily="2" charset="2"/>
              </a:rPr>
              <a:t>落户雄安新区有很多有利条件</a:t>
            </a:r>
            <a:endParaRPr lang="zh-CN" altLang="en-US" b="1" dirty="0">
              <a:ea typeface="SimHei" charset="-122"/>
              <a:cs typeface="SimHei" charset="-122"/>
            </a:endParaRPr>
          </a:p>
          <a:p>
            <a:pPr>
              <a:lnSpc>
                <a:spcPct val="100000"/>
              </a:lnSpc>
            </a:pPr>
            <a:endParaRPr lang="zh-CN" altLang="en-US" b="1" dirty="0">
              <a:ea typeface="SimHei" charset="-122"/>
              <a:cs typeface="SimHei" charset="-122"/>
            </a:endParaRPr>
          </a:p>
          <a:p>
            <a:pPr>
              <a:lnSpc>
                <a:spcPct val="100000"/>
              </a:lnSpc>
            </a:pPr>
            <a:endParaRPr lang="zh-CN" altLang="en-US" b="1" dirty="0">
              <a:ea typeface="SimHei" charset="-122"/>
              <a:cs typeface="SimHei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5D44C-4515-AF48-8ABC-C7140E503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679AE6-1EB6-BD4F-BCEF-D3762AD1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88F846-3350-D04D-8349-35C22D6B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06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+mn-lt"/>
                <a:ea typeface="SimHei" charset="-122"/>
                <a:cs typeface="SimHei" charset="-122"/>
              </a:rPr>
              <a:t>CEPC</a:t>
            </a:r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项目与国际合作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7371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dirty="0">
                <a:ea typeface="SimHei" charset="-122"/>
                <a:cs typeface="SimHei" charset="-122"/>
              </a:rPr>
              <a:t>CEPC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项目可以成为中国发起的</a:t>
            </a:r>
            <a:r>
              <a:rPr kumimoji="1" lang="zh-CN" altLang="en-US" b="1" dirty="0">
                <a:solidFill>
                  <a:srgbClr val="C00000"/>
                </a:solidFill>
                <a:ea typeface="SimHei" charset="-122"/>
                <a:cs typeface="SimHei" charset="-122"/>
              </a:rPr>
              <a:t>国际大科学计划</a:t>
            </a:r>
            <a:endParaRPr kumimoji="1" lang="en-US" altLang="zh-CN" b="1" dirty="0">
              <a:solidFill>
                <a:srgbClr val="C00000"/>
              </a:solidFill>
              <a:ea typeface="SimHei" charset="-122"/>
              <a:cs typeface="SimHei" charset="-122"/>
            </a:endParaRPr>
          </a:p>
          <a:p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前沿科学目标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扎实的预研进展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关于国际合作的有效组织，已经取得国际影响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66447E-F89F-7E42-9F1B-18BFB974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94B442-1D22-B049-91FA-D6896D52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4B2BD6-CD6A-9B40-8BD1-3F706799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1208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SimHei" charset="-122"/>
                <a:ea typeface="SimHei" charset="-122"/>
                <a:cs typeface="SimHei" charset="-122"/>
              </a:rPr>
              <a:t>小结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760970" cy="4351338"/>
          </a:xfrm>
        </p:spPr>
        <p:txBody>
          <a:bodyPr>
            <a:normAutofit/>
          </a:bodyPr>
          <a:lstStyle/>
          <a:p>
            <a:r>
              <a:rPr kumimoji="1" lang="en-US" altLang="zh-CN" b="1" dirty="0">
                <a:ea typeface="SimHei" charset="-122"/>
                <a:cs typeface="SimHei" charset="-122"/>
              </a:rPr>
              <a:t>CEPC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项目具有成为我国发起的国际大科学装置的潜力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pPr marL="0" indent="0">
              <a:buNone/>
            </a:pPr>
            <a:endParaRPr kumimoji="1" lang="en-US" altLang="zh-CN" b="1" dirty="0">
              <a:ea typeface="SimHei" charset="-122"/>
              <a:cs typeface="SimHei" charset="-122"/>
            </a:endParaRPr>
          </a:p>
          <a:p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CEPC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计划已经具有很高的国际影响力，是国际高能物理未来选项之一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endParaRPr kumimoji="1" lang="en-US" altLang="zh-CN" b="1" dirty="0">
              <a:ea typeface="SimHei" charset="-122"/>
              <a:cs typeface="SimHei" charset="-122"/>
            </a:endParaRPr>
          </a:p>
          <a:p>
            <a:r>
              <a:rPr kumimoji="1" lang="en-US" altLang="zh-CN" b="1" dirty="0">
                <a:solidFill>
                  <a:srgbClr val="FF0000"/>
                </a:solidFill>
                <a:ea typeface="SimHei" charset="-122"/>
                <a:cs typeface="SimHei" charset="-122"/>
              </a:rPr>
              <a:t>CEPC</a:t>
            </a:r>
            <a:r>
              <a:rPr kumimoji="1" lang="zh-CN" altLang="en-US" b="1" dirty="0">
                <a:solidFill>
                  <a:srgbClr val="FF0000"/>
                </a:solidFill>
                <a:ea typeface="SimHei" charset="-122"/>
                <a:cs typeface="SimHei" charset="-122"/>
              </a:rPr>
              <a:t>未来的国际化管理方式会逐渐清晰，落户雄安新区有优势</a:t>
            </a:r>
            <a:endParaRPr kumimoji="1" lang="en-US" altLang="zh-CN" b="1" dirty="0">
              <a:solidFill>
                <a:srgbClr val="FF0000"/>
              </a:solidFill>
              <a:ea typeface="SimHei" charset="-122"/>
              <a:cs typeface="SimHei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34D680-E7D2-9748-B32D-6F404019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9225DE-A3B2-4045-9870-A8DB73C96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460DD5-5FD9-3440-A1DA-BE582423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408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+mn-lt"/>
                <a:ea typeface="SimHei" charset="-122"/>
                <a:cs typeface="SimHei" charset="-122"/>
              </a:rPr>
              <a:t>CEPC</a:t>
            </a:r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科学目标与国际合作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737137" cy="4351338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b="1" dirty="0">
                    <a:ea typeface="SimHei" charset="-122"/>
                    <a:cs typeface="SimHei" charset="-122"/>
                  </a:rPr>
                  <a:t>针对最前沿的科学问题</a:t>
                </a:r>
                <a:endParaRPr kumimoji="1" lang="en-US" altLang="zh-CN" b="1" dirty="0">
                  <a:ea typeface="SimHei" charset="-122"/>
                  <a:cs typeface="SimHei" charset="-122"/>
                </a:endParaRPr>
              </a:p>
              <a:p>
                <a:pPr marL="0" indent="0">
                  <a:buNone/>
                </a:pP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   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Higgs</a:t>
                </a: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 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+</a:t>
                </a: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 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Precision</a:t>
                </a: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 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Electroweak</a:t>
                </a: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 （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Z, W)</a:t>
                </a:r>
              </a:p>
              <a:p>
                <a:pPr marL="0" indent="0">
                  <a:buNone/>
                </a:pP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                                                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  <a:sym typeface="Wingdings" pitchFamily="2" charset="2"/>
                  </a:rPr>
                  <a:t> </a:t>
                </a: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  <a:sym typeface="Wingdings" pitchFamily="2" charset="2"/>
                  </a:rPr>
                  <a:t>王连涛的报告</a:t>
                </a:r>
                <a:endParaRPr kumimoji="1" lang="en-US" altLang="zh-CN" b="1" dirty="0">
                  <a:solidFill>
                    <a:srgbClr val="0432FF"/>
                  </a:solidFill>
                  <a:ea typeface="SimHei" charset="-122"/>
                  <a:cs typeface="SimHei" charset="-122"/>
                </a:endParaRPr>
              </a:p>
              <a:p>
                <a:r>
                  <a:rPr kumimoji="1" lang="zh-CN" altLang="en-US" b="1" dirty="0">
                    <a:ea typeface="SimHei" charset="-122"/>
                    <a:cs typeface="SimHei" charset="-122"/>
                  </a:rPr>
                  <a:t>丰富的研究内容</a:t>
                </a:r>
                <a:endParaRPr kumimoji="1" lang="en-US" altLang="zh-CN" b="1" dirty="0">
                  <a:ea typeface="SimHei" charset="-122"/>
                  <a:cs typeface="SimHei" charset="-122"/>
                </a:endParaRPr>
              </a:p>
              <a:p>
                <a:pPr marL="0" indent="0">
                  <a:buNone/>
                </a:pP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   </a:t>
                </a:r>
                <a:r>
                  <a:rPr kumimoji="1" lang="en-US" altLang="zh-CN" b="1" dirty="0">
                    <a:solidFill>
                      <a:srgbClr val="C00000"/>
                    </a:solidFill>
                    <a:ea typeface="SimHei" charset="-122"/>
                    <a:cs typeface="SimHei" charset="-122"/>
                  </a:rPr>
                  <a:t>+</a:t>
                </a: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 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Flavor, QCD, …</a:t>
                </a:r>
              </a:p>
              <a:p>
                <a:pPr marL="0" indent="0">
                  <a:buNone/>
                </a:pPr>
                <a:endParaRPr kumimoji="1" lang="en-US" altLang="zh-CN" sz="800" b="1" dirty="0">
                  <a:solidFill>
                    <a:srgbClr val="0432FF"/>
                  </a:solidFill>
                  <a:ea typeface="SimHei" charset="-122"/>
                  <a:cs typeface="SimHei" charset="-122"/>
                </a:endParaRPr>
              </a:p>
              <a:p>
                <a:r>
                  <a:rPr kumimoji="1" lang="zh-CN" altLang="en-US" b="1" dirty="0">
                    <a:ea typeface="SimHei" charset="-122"/>
                    <a:cs typeface="SimHei" charset="-122"/>
                  </a:rPr>
                  <a:t>进一步扩展的可能性</a:t>
                </a:r>
                <a:endParaRPr kumimoji="1" lang="en-US" altLang="zh-CN" b="1" dirty="0">
                  <a:ea typeface="SimHei" charset="-122"/>
                  <a:cs typeface="SimHei" charset="-122"/>
                </a:endParaRPr>
              </a:p>
              <a:p>
                <a:pPr marL="0" indent="0">
                  <a:buNone/>
                </a:pPr>
                <a:r>
                  <a:rPr kumimoji="1" lang="zh-CN" altLang="en-US" b="1" dirty="0">
                    <a:ea typeface="SimHei" charset="-122"/>
                    <a:cs typeface="SimHei" charset="-122"/>
                  </a:rPr>
                  <a:t>   </a:t>
                </a: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极化束流，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350</a:t>
                </a: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 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GeV (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SimHei" charset="-122"/>
                        <a:cs typeface="SimHei" charset="-122"/>
                      </a:rPr>
                      <m:t>𝒕</m:t>
                    </m:r>
                    <m:acc>
                      <m:accPr>
                        <m:chr m:val="̅"/>
                        <m:ctrlPr>
                          <a:rPr kumimoji="1" lang="en-US" altLang="zh-CN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SimHei" charset="-122"/>
                          </a:rPr>
                        </m:ctrlPr>
                      </m:accPr>
                      <m:e>
                        <m:r>
                          <a:rPr kumimoji="1" lang="en-US" altLang="zh-CN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SimHei" charset="-122"/>
                          </a:rPr>
                          <m:t>𝒕</m:t>
                        </m:r>
                      </m:e>
                    </m:acc>
                  </m:oMath>
                </a14:m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 </a:t>
                </a: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阈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)</a:t>
                </a: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， 超高亮度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Z-</a:t>
                </a:r>
                <a:r>
                  <a:rPr kumimoji="1" lang="zh-CN" altLang="en-US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工厂</a:t>
                </a: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,…</a:t>
                </a:r>
              </a:p>
              <a:p>
                <a:pPr marL="0" indent="0">
                  <a:buNone/>
                </a:pPr>
                <a:r>
                  <a:rPr kumimoji="1" lang="en-US" altLang="zh-CN" b="1" dirty="0">
                    <a:solidFill>
                      <a:srgbClr val="0432FF"/>
                    </a:solidFill>
                    <a:ea typeface="SimHei" charset="-122"/>
                    <a:cs typeface="SimHei" charset="-122"/>
                  </a:rPr>
                  <a:t>   SPPC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737137" cy="4351338"/>
              </a:xfrm>
              <a:blipFill>
                <a:blip r:embed="rId2"/>
                <a:stretch>
                  <a:fillRect l="-1475" t="-3509" r="-984" b="-23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16267-BA48-5E4E-9CB6-473766D5F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96A137-E7BA-7B44-BC90-1A1EE90E1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C5D27B-F340-5C4B-8B62-B045BD9B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6325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+mn-lt"/>
                <a:ea typeface="SimHei" charset="-122"/>
                <a:cs typeface="SimHei" charset="-122"/>
              </a:rPr>
              <a:t>CEPC</a:t>
            </a:r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预研进展与国际合作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737137" cy="4351338"/>
          </a:xfrm>
        </p:spPr>
        <p:txBody>
          <a:bodyPr>
            <a:normAutofit/>
          </a:bodyPr>
          <a:lstStyle/>
          <a:p>
            <a:r>
              <a:rPr kumimoji="1" lang="zh-CN" altLang="en-US" b="1" dirty="0">
                <a:ea typeface="SimHei" charset="-122"/>
                <a:cs typeface="SimHei" charset="-122"/>
              </a:rPr>
              <a:t>扎实推进的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CEPC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预研给国际高能界信心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pPr marL="0" indent="0">
              <a:buNone/>
            </a:pPr>
            <a:r>
              <a:rPr kumimoji="1" lang="zh-CN" altLang="en-US" b="1" dirty="0">
                <a:ea typeface="SimHei" charset="-122"/>
                <a:cs typeface="SimHei" charset="-122"/>
              </a:rPr>
              <a:t>                         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</a:rPr>
              <a:t> </a:t>
            </a:r>
            <a:r>
              <a:rPr kumimoji="1" lang="en-US" altLang="zh-CN" b="1" dirty="0">
                <a:solidFill>
                  <a:srgbClr val="0432FF"/>
                </a:solidFill>
                <a:ea typeface="SimHei" charset="-122"/>
                <a:cs typeface="SimHei" charset="-122"/>
                <a:sym typeface="Wingdings" pitchFamily="2" charset="2"/>
              </a:rPr>
              <a:t></a:t>
            </a:r>
            <a:r>
              <a:rPr kumimoji="1" lang="zh-CN" altLang="en-US" b="1" dirty="0">
                <a:solidFill>
                  <a:srgbClr val="0432FF"/>
                </a:solidFill>
                <a:ea typeface="SimHei" charset="-122"/>
                <a:cs typeface="SimHei" charset="-122"/>
                <a:sym typeface="Wingdings" pitchFamily="2" charset="2"/>
              </a:rPr>
              <a:t> 娄辛丑，高杰的报告</a:t>
            </a:r>
            <a:endParaRPr kumimoji="1" lang="en-US" altLang="zh-CN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pPr marL="0" indent="0">
              <a:buNone/>
            </a:pPr>
            <a:endParaRPr kumimoji="1" lang="en-US" altLang="zh-CN" sz="800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r>
              <a:rPr kumimoji="1" lang="zh-CN" altLang="en-US" b="1" dirty="0">
                <a:ea typeface="SimHei" charset="-122"/>
                <a:cs typeface="SimHei" charset="-122"/>
              </a:rPr>
              <a:t>借鉴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+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发展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+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融合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+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推动 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ILC/CLIC/</a:t>
            </a:r>
            <a:r>
              <a:rPr kumimoji="1" lang="en-US" altLang="zh-CN" b="1" dirty="0" err="1">
                <a:ea typeface="SimHei" charset="-122"/>
                <a:cs typeface="SimHei" charset="-122"/>
              </a:rPr>
              <a:t>Fcc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的相关研究，成为国际高能界未来发展的一部分</a:t>
            </a:r>
            <a:endParaRPr kumimoji="1" lang="en-US" altLang="zh-CN" b="1" dirty="0">
              <a:ea typeface="SimHei" charset="-122"/>
              <a:cs typeface="SimHei" charset="-122"/>
            </a:endParaRPr>
          </a:p>
          <a:p>
            <a:endParaRPr kumimoji="1" lang="en-US" altLang="zh-CN" sz="800" b="1" dirty="0">
              <a:solidFill>
                <a:srgbClr val="0432FF"/>
              </a:solidFill>
              <a:ea typeface="SimHei" charset="-122"/>
              <a:cs typeface="SimHei" charset="-122"/>
            </a:endParaRPr>
          </a:p>
          <a:p>
            <a:r>
              <a:rPr kumimoji="1" lang="zh-CN" altLang="en-US" b="1" dirty="0">
                <a:ea typeface="SimHei" charset="-122"/>
                <a:cs typeface="SimHei" charset="-122"/>
              </a:rPr>
              <a:t>人才培养成绩显著，青年骨干逐渐具有国际影响力</a:t>
            </a:r>
            <a:endParaRPr kumimoji="1" lang="en-US" altLang="zh-CN" b="1" dirty="0">
              <a:ea typeface="SimHei" charset="-122"/>
              <a:cs typeface="SimHei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1170E-6E1D-604F-9164-DCFCCC76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F6081C-F005-5143-B521-87F6EAB2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21871E-84EA-664E-BB95-8D77FE9F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003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+mn-lt"/>
                <a:ea typeface="SimHei" charset="-122"/>
                <a:cs typeface="SimHei" charset="-122"/>
              </a:rPr>
              <a:t>CEPC-SPPC</a:t>
            </a:r>
            <a:r>
              <a:rPr kumimoji="1" lang="zh-CN" altLang="en-US" dirty="0">
                <a:latin typeface="+mn-lt"/>
                <a:ea typeface="SimHei" charset="-122"/>
                <a:cs typeface="SimHei" charset="-122"/>
              </a:rPr>
              <a:t>工作组和国际合作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737137" cy="4351338"/>
          </a:xfrm>
        </p:spPr>
        <p:txBody>
          <a:bodyPr>
            <a:normAutofit/>
          </a:bodyPr>
          <a:lstStyle/>
          <a:p>
            <a:r>
              <a:rPr kumimoji="1" lang="zh-CN" altLang="en-US" b="1" dirty="0">
                <a:ea typeface="SimHei" charset="-122"/>
                <a:cs typeface="SimHei" charset="-122"/>
              </a:rPr>
              <a:t>在国际顾问委员会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 ( IAC )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的指导下推动</a:t>
            </a:r>
            <a:r>
              <a:rPr kumimoji="1" lang="en-US" altLang="zh-CN" b="1" dirty="0">
                <a:ea typeface="SimHei" charset="-122"/>
                <a:cs typeface="SimHei" charset="-122"/>
              </a:rPr>
              <a:t>CEPC</a:t>
            </a:r>
            <a:r>
              <a:rPr kumimoji="1" lang="zh-CN" altLang="en-US" b="1" dirty="0">
                <a:ea typeface="SimHei" charset="-122"/>
                <a:cs typeface="SimHei" charset="-122"/>
              </a:rPr>
              <a:t>项目的国际合作</a:t>
            </a:r>
            <a:endParaRPr kumimoji="1" lang="en-US" altLang="zh-CN" b="1" dirty="0">
              <a:ea typeface="SimHei" charset="-122"/>
              <a:cs typeface="SimHei" charset="-122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63C496AF-5B44-2840-AC25-86D9C75ACB34}"/>
              </a:ext>
            </a:extLst>
          </p:cNvPr>
          <p:cNvSpPr txBox="1"/>
          <p:nvPr/>
        </p:nvSpPr>
        <p:spPr>
          <a:xfrm>
            <a:off x="4572000" y="2588727"/>
            <a:ext cx="4131136" cy="3677930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dirty="0">
                <a:solidFill>
                  <a:srgbClr val="0000CC"/>
                </a:solidFill>
              </a:rPr>
              <a:t>IAC advice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CC"/>
                </a:solidFill>
              </a:rPr>
              <a:t>Cooperation with ILC, FCC(</a:t>
            </a:r>
            <a:r>
              <a:rPr lang="en-US" altLang="zh-CN" dirty="0" err="1">
                <a:solidFill>
                  <a:srgbClr val="0000CC"/>
                </a:solidFill>
              </a:rPr>
              <a:t>ee</a:t>
            </a:r>
            <a:r>
              <a:rPr lang="en-US" altLang="zh-CN" dirty="0">
                <a:solidFill>
                  <a:srgbClr val="0000CC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CC"/>
                </a:solidFill>
              </a:rPr>
              <a:t>Establish &amp; strengthen collaborations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CC"/>
                </a:solidFill>
              </a:rPr>
              <a:t>1st CEPC EU workshop, Rome (May 2018)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CC"/>
                </a:solidFill>
              </a:rPr>
              <a:t>Contribution to intl. project (HL-LHC magnet contr., ATLAS, CMS upgrades, …)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CC"/>
                </a:solidFill>
              </a:rPr>
              <a:t>Welcome new people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CC"/>
                </a:solidFill>
              </a:rPr>
              <a:t>European PP Strategy</a:t>
            </a:r>
          </a:p>
          <a:p>
            <a:pPr>
              <a:spcAft>
                <a:spcPts val="600"/>
              </a:spcAft>
            </a:pPr>
            <a:r>
              <a:rPr lang="en-US" altLang="zh-CN" dirty="0">
                <a:solidFill>
                  <a:srgbClr val="0000CC"/>
                </a:solidFill>
              </a:rPr>
              <a:t>……</a:t>
            </a:r>
            <a:endParaRPr lang="zh-CN" altLang="en-US" dirty="0">
              <a:solidFill>
                <a:srgbClr val="0000CC"/>
              </a:solidFill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BF1CD253-4710-324A-AF67-49F791814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0" y="2865729"/>
            <a:ext cx="4280698" cy="3040083"/>
          </a:xfrm>
          <a:prstGeom prst="rect">
            <a:avLst/>
          </a:prstGeom>
        </p:spPr>
      </p:pic>
      <p:sp>
        <p:nvSpPr>
          <p:cNvPr id="6" name="日期占位符 5">
            <a:extLst>
              <a:ext uri="{FF2B5EF4-FFF2-40B4-BE49-F238E27FC236}">
                <a16:creationId xmlns:a16="http://schemas.microsoft.com/office/drawing/2014/main" id="{16636BAB-2B57-C64E-8EF7-69E8A6E6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6DF1A700-9657-714A-AF12-D83B2E05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9FE1F85F-5D6B-9C41-A2E3-CABF0B40E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70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22080" y="116632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国际顾问委员会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976308"/>
              </p:ext>
            </p:extLst>
          </p:nvPr>
        </p:nvGraphicFramePr>
        <p:xfrm>
          <a:off x="387120" y="2887918"/>
          <a:ext cx="8526703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82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David Gross                      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诺贝尔奖获得者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 err="1">
                          <a:solidFill>
                            <a:schemeClr val="tx1"/>
                          </a:solidFill>
                          <a:effectLst/>
                        </a:rPr>
                        <a:t>Eckhard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b="1" kern="0" dirty="0" err="1">
                          <a:solidFill>
                            <a:schemeClr val="tx1"/>
                          </a:solidFill>
                          <a:effectLst/>
                        </a:rPr>
                        <a:t>Elsen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DESY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加速器部主任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Luciano </a:t>
                      </a:r>
                      <a:r>
                        <a:rPr lang="en-US" sz="1800" b="1" kern="0" dirty="0" err="1">
                          <a:solidFill>
                            <a:schemeClr val="tx1"/>
                          </a:solidFill>
                          <a:effectLst/>
                        </a:rPr>
                        <a:t>Maiani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                  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前</a:t>
                      </a: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CERN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总干事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Peter Jenni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前</a:t>
                      </a: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ATLAS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发言人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M.</a:t>
                      </a:r>
                      <a:r>
                        <a:rPr lang="en-US" sz="1800" b="1" kern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Mangano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CERN 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理论部主任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Harry Weerts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阿贡实验室副主任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Joe </a:t>
                      </a:r>
                      <a:r>
                        <a:rPr lang="en-US" sz="1800" b="1" kern="0" dirty="0" err="1">
                          <a:solidFill>
                            <a:schemeClr val="tx1"/>
                          </a:solidFill>
                          <a:effectLst/>
                        </a:rPr>
                        <a:t>Lykken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b="1" kern="10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Fermilab</a:t>
                      </a: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副主任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Young-Kee Kim</a:t>
                      </a:r>
                      <a:r>
                        <a:rPr lang="zh-CN" alt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前</a:t>
                      </a:r>
                      <a:r>
                        <a:rPr lang="en-US" altLang="zh-CN" sz="1800" b="1" kern="10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Fermilab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副主任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Henry Tye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港科大高研院院长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Ian </a:t>
                      </a:r>
                      <a:r>
                        <a:rPr lang="en-US" sz="1800" b="1" kern="0" dirty="0" err="1">
                          <a:solidFill>
                            <a:schemeClr val="tx1"/>
                          </a:solidFill>
                          <a:effectLst/>
                        </a:rPr>
                        <a:t>Shipsey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牛津粒子物理负责人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 err="1">
                          <a:solidFill>
                            <a:schemeClr val="tx1"/>
                          </a:solidFill>
                          <a:effectLst/>
                        </a:rPr>
                        <a:t>H.Murayama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东京</a:t>
                      </a:r>
                      <a:r>
                        <a:rPr lang="en-US" altLang="zh-CN" sz="1800" b="1" kern="10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Kavli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所长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Michael Davier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前法</a:t>
                      </a: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LAL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实验室主任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R. </a:t>
                      </a: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</a:rPr>
                        <a:t>Godbole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Geoffrey Tayler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澳粒子物理卓越中心主任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 err="1">
                          <a:solidFill>
                            <a:schemeClr val="tx1"/>
                          </a:solidFill>
                          <a:effectLst/>
                        </a:rPr>
                        <a:t>Katsunobu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 Oide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前</a:t>
                      </a: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KEK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加速器部主任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George Hou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台大粒子物理负责人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S. </a:t>
                      </a:r>
                      <a:r>
                        <a:rPr lang="en-US" sz="1800" b="1" kern="0" dirty="0" err="1">
                          <a:solidFill>
                            <a:schemeClr val="tx1"/>
                          </a:solidFill>
                          <a:effectLst/>
                        </a:rPr>
                        <a:t>Stapnes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CERN CLIC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负责人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</a:rPr>
                        <a:t>Lucie </a:t>
                      </a:r>
                      <a:r>
                        <a:rPr lang="en-US" sz="1800" b="1" kern="100" dirty="0" err="1">
                          <a:solidFill>
                            <a:schemeClr val="tx1"/>
                          </a:solidFill>
                          <a:effectLst/>
                        </a:rPr>
                        <a:t>Linssen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CERN CLIC 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实验负责人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</a:rPr>
                        <a:t>John </a:t>
                      </a:r>
                      <a:r>
                        <a:rPr lang="en-US" sz="1800" b="1" kern="100" dirty="0" err="1">
                          <a:solidFill>
                            <a:schemeClr val="tx1"/>
                          </a:solidFill>
                          <a:effectLst/>
                        </a:rPr>
                        <a:t>Seeman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SLAC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加速器部主任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</a:rPr>
                        <a:t>Barry </a:t>
                      </a:r>
                      <a:r>
                        <a:rPr lang="en-US" sz="1800" b="1" kern="100" dirty="0" err="1">
                          <a:solidFill>
                            <a:schemeClr val="tx1"/>
                          </a:solidFill>
                          <a:effectLst/>
                        </a:rPr>
                        <a:t>Barish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</a:rPr>
                        <a:t>      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前</a:t>
                      </a: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ILC 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全球设计负责人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E. </a:t>
                      </a:r>
                      <a:r>
                        <a:rPr lang="en-US" sz="1800" b="1" kern="0" dirty="0" err="1">
                          <a:solidFill>
                            <a:schemeClr val="tx1"/>
                          </a:solidFill>
                          <a:effectLst/>
                        </a:rPr>
                        <a:t>Levichev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俄</a:t>
                      </a: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BINP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副所长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Brain</a:t>
                      </a:r>
                      <a:r>
                        <a:rPr lang="en-US" altLang="zh-CN" sz="1800" b="1" kern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Foster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ILC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管理设计组组长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0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</a:rPr>
                        <a:t>Robert Palmer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BNL 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加速器专家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0" dirty="0">
                          <a:solidFill>
                            <a:schemeClr val="tx1"/>
                          </a:solidFill>
                          <a:effectLst/>
                        </a:rPr>
                        <a:t>Hesheng Chen</a:t>
                      </a:r>
                      <a:endParaRPr lang="zh-CN" altLang="zh-CN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前高能所所长</a:t>
                      </a:r>
                      <a:endParaRPr lang="zh-CN" altLang="zh-CN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222920" y="881786"/>
            <a:ext cx="7626670" cy="182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prstClr val="black"/>
                </a:solidFill>
                <a:ea typeface="Heiti SC Medium" pitchFamily="2" charset="-128"/>
              </a:rPr>
              <a:t>前美国费米国家实验室副主任</a:t>
            </a:r>
            <a:r>
              <a:rPr lang="en-US" altLang="zh-CN" sz="2400" b="1" dirty="0">
                <a:solidFill>
                  <a:prstClr val="black"/>
                </a:solidFill>
                <a:ea typeface="Heiti SC Medium" pitchFamily="2" charset="-128"/>
              </a:rPr>
              <a:t>Young-</a:t>
            </a:r>
            <a:r>
              <a:rPr lang="en-US" altLang="zh-CN" sz="2400" b="1" dirty="0" err="1">
                <a:solidFill>
                  <a:prstClr val="black"/>
                </a:solidFill>
                <a:ea typeface="Heiti SC Medium" pitchFamily="2" charset="-128"/>
              </a:rPr>
              <a:t>Kee</a:t>
            </a:r>
            <a:r>
              <a:rPr lang="en-US" altLang="zh-CN" sz="2400" b="1" dirty="0">
                <a:solidFill>
                  <a:prstClr val="black"/>
                </a:solidFill>
                <a:ea typeface="Heiti SC Medium" pitchFamily="2" charset="-128"/>
              </a:rPr>
              <a:t> Kim </a:t>
            </a:r>
            <a:r>
              <a:rPr lang="zh-CN" altLang="en-US" sz="2400" b="1" dirty="0">
                <a:solidFill>
                  <a:prstClr val="black"/>
                </a:solidFill>
                <a:ea typeface="Heiti SC Medium" pitchFamily="2" charset="-128"/>
              </a:rPr>
              <a:t>任主席</a:t>
            </a:r>
            <a:endParaRPr lang="en-US" altLang="zh-CN" sz="2400" b="1" dirty="0">
              <a:solidFill>
                <a:prstClr val="black"/>
              </a:solidFill>
              <a:ea typeface="Heiti SC Medium" pitchFamily="2" charset="-128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prstClr val="black"/>
                </a:solidFill>
                <a:ea typeface="Heiti SC Medium" pitchFamily="2" charset="-128"/>
              </a:rPr>
              <a:t>2015</a:t>
            </a:r>
            <a:r>
              <a:rPr lang="zh-CN" altLang="en-US" sz="2400" b="1" dirty="0">
                <a:solidFill>
                  <a:prstClr val="black"/>
                </a:solidFill>
                <a:ea typeface="Heiti SC Medium" pitchFamily="2" charset="-128"/>
              </a:rPr>
              <a:t>年首次会议</a:t>
            </a:r>
            <a:endParaRPr lang="en-US" altLang="zh-CN" sz="2400" b="1" dirty="0">
              <a:solidFill>
                <a:prstClr val="black"/>
              </a:solidFill>
              <a:ea typeface="Heiti SC Medium" pitchFamily="2" charset="-128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prstClr val="black"/>
                </a:solidFill>
                <a:ea typeface="Heiti SC Medium" pitchFamily="2" charset="-128"/>
              </a:rPr>
              <a:t>2016</a:t>
            </a:r>
            <a:r>
              <a:rPr lang="zh-CN" altLang="en-US" sz="2400" b="1" dirty="0">
                <a:solidFill>
                  <a:prstClr val="black"/>
                </a:solidFill>
                <a:ea typeface="Heiti SC Medium" pitchFamily="2" charset="-128"/>
              </a:rPr>
              <a:t>年第二次会议</a:t>
            </a:r>
            <a:endParaRPr lang="en-US" altLang="zh-CN" sz="2400" b="1" dirty="0">
              <a:solidFill>
                <a:prstClr val="black"/>
              </a:solidFill>
              <a:ea typeface="Heiti SC Medium" pitchFamily="2" charset="-128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prstClr val="black"/>
                </a:solidFill>
                <a:ea typeface="Heiti SC Medium" pitchFamily="2" charset="-128"/>
              </a:rPr>
              <a:t>2017</a:t>
            </a:r>
            <a:r>
              <a:rPr lang="zh-CN" altLang="en-US" sz="2400" b="1" dirty="0">
                <a:solidFill>
                  <a:prstClr val="black"/>
                </a:solidFill>
                <a:ea typeface="Heiti SC Medium" pitchFamily="2" charset="-128"/>
              </a:rPr>
              <a:t>年第三次会议</a:t>
            </a:r>
            <a:endParaRPr lang="en-US" altLang="zh-CN" sz="2400" b="1" dirty="0">
              <a:solidFill>
                <a:prstClr val="black"/>
              </a:solidFill>
              <a:ea typeface="Heiti SC Medium" pitchFamily="2" charset="-128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444F-5AC3-2348-A3A3-DF4917DCC053}" type="slidenum">
              <a:rPr kumimoji="1" lang="zh-CN" altLang="en-US" smtClean="0"/>
              <a:t>7</a:t>
            </a:fld>
            <a:endParaRPr kumimoji="1"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186D277E-0E4E-6443-81B5-1C9264FE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</p:spTree>
    <p:extLst>
      <p:ext uri="{BB962C8B-B14F-4D97-AF65-F5344CB8AC3E}">
        <p14:creationId xmlns:p14="http://schemas.microsoft.com/office/powerpoint/2010/main" val="2173466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"/>
            <a:ext cx="9144000" cy="6854873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06CB3F-D375-0942-859A-4FD81C7F0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51AD2AA-5DA8-A243-8317-B4002C62D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700" y="6356351"/>
            <a:ext cx="3086100" cy="365125"/>
          </a:xfrm>
          <a:solidFill>
            <a:schemeClr val="bg1"/>
          </a:solidFill>
        </p:spPr>
        <p:txBody>
          <a:bodyPr/>
          <a:lstStyle/>
          <a:p>
            <a:r>
              <a:rPr kumimoji="1" lang="zh-CN" altLang="en-US" dirty="0"/>
              <a:t>高原宁 </a:t>
            </a:r>
            <a:r>
              <a:rPr kumimoji="1" lang="en" altLang="zh-CN" dirty="0"/>
              <a:t>CEPC</a:t>
            </a:r>
            <a:r>
              <a:rPr kumimoji="1" lang="zh-CN" altLang="en-US" dirty="0"/>
              <a:t>国际合作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20D6BD-A151-F045-8C81-FF324412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288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44927"/>
            <a:ext cx="4001856" cy="38258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0" y="644927"/>
            <a:ext cx="3775146" cy="6213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578" y="2031431"/>
            <a:ext cx="3657468" cy="42311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3850" y="5026010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ea typeface="SimHei" charset="-122"/>
                <a:cs typeface="SimHei" charset="-122"/>
              </a:rPr>
              <a:t>CEPC</a:t>
            </a:r>
            <a:r>
              <a:rPr kumimoji="1" lang="zh-CN" altLang="en-US" sz="2400" b="1" dirty="0">
                <a:ea typeface="SimHei" charset="-122"/>
                <a:cs typeface="SimHei" charset="-122"/>
              </a:rPr>
              <a:t>预研得到国际高能界</a:t>
            </a:r>
            <a:endParaRPr kumimoji="1" lang="en-US" altLang="zh-CN" sz="2400" b="1" dirty="0">
              <a:ea typeface="SimHei" charset="-122"/>
              <a:cs typeface="SimHei" charset="-122"/>
            </a:endParaRPr>
          </a:p>
          <a:p>
            <a:pPr algn="ctr"/>
            <a:r>
              <a:rPr kumimoji="1" lang="zh-CN" altLang="en-US" sz="2400" b="1" dirty="0">
                <a:solidFill>
                  <a:srgbClr val="FF0000"/>
                </a:solidFill>
                <a:ea typeface="SimHei" charset="-122"/>
                <a:cs typeface="SimHei" charset="-122"/>
              </a:rPr>
              <a:t>关注、支持、参与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6CBC3D26-0C83-4349-9FA3-42BA8EFAB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2018/7/12</a:t>
            </a:r>
            <a:endParaRPr kumimoji="1"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36CA5811-439D-A447-AA20-5BEEEB40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高原宁 </a:t>
            </a:r>
            <a:r>
              <a:rPr kumimoji="1" lang="en" altLang="zh-CN"/>
              <a:t>CEPC</a:t>
            </a:r>
            <a:r>
              <a:rPr kumimoji="1" lang="zh-CN" altLang="en-US"/>
              <a:t>国际合作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66302A7E-4AED-C946-B9E1-B2C696BD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85C1-6307-F348-A6FA-EA44F50B3DF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2931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3539</TotalTime>
  <Words>1905</Words>
  <Application>Microsoft Macintosh PowerPoint</Application>
  <PresentationFormat>全屏显示(4:3)</PresentationFormat>
  <Paragraphs>445</Paragraphs>
  <Slides>30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DengXian</vt:lpstr>
      <vt:lpstr>黑体</vt:lpstr>
      <vt:lpstr>黑体</vt:lpstr>
      <vt:lpstr>楷体</vt:lpstr>
      <vt:lpstr>宋体</vt:lpstr>
      <vt:lpstr>Baoli SC</vt:lpstr>
      <vt:lpstr>Hei</vt:lpstr>
      <vt:lpstr>Heiti SC Medium</vt:lpstr>
      <vt:lpstr>ＭＳ Ｐゴシック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CEPC的国际合作： 进展、规划和未来发展</vt:lpstr>
      <vt:lpstr>报告提纲</vt:lpstr>
      <vt:lpstr>CEPC项目与国际合作</vt:lpstr>
      <vt:lpstr>CEPC科学目标与国际合作</vt:lpstr>
      <vt:lpstr>CEPC预研进展与国际合作</vt:lpstr>
      <vt:lpstr>CEPC-SPPC工作组和国际合作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CEPC的国际影响</vt:lpstr>
      <vt:lpstr>PowerPoint 演示文稿</vt:lpstr>
      <vt:lpstr>PowerPoint 演示文稿</vt:lpstr>
      <vt:lpstr>PowerPoint 演示文稿</vt:lpstr>
      <vt:lpstr>CEPC国际合作的近期安排</vt:lpstr>
      <vt:lpstr>CEPC国际高能物理实验室（设想）</vt:lpstr>
      <vt:lpstr>高能物理实验</vt:lpstr>
      <vt:lpstr>国际实验室的管理方式需要探索</vt:lpstr>
      <vt:lpstr>PowerPoint 演示文稿</vt:lpstr>
      <vt:lpstr>PowerPoint 演示文稿</vt:lpstr>
      <vt:lpstr>PowerPoint 演示文稿</vt:lpstr>
      <vt:lpstr>PowerPoint 演示文稿</vt:lpstr>
      <vt:lpstr>CEPC</vt:lpstr>
      <vt:lpstr>CEPC：国际科学城</vt:lpstr>
      <vt:lpstr>PowerPoint 演示文稿</vt:lpstr>
      <vt:lpstr>CEPC国际合作相关需求</vt:lpstr>
      <vt:lpstr>小结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Yuanning Gao</dc:creator>
  <cp:lastModifiedBy>Yuanning Gao</cp:lastModifiedBy>
  <cp:revision>97</cp:revision>
  <dcterms:created xsi:type="dcterms:W3CDTF">2016-10-06T11:47:23Z</dcterms:created>
  <dcterms:modified xsi:type="dcterms:W3CDTF">2018-07-12T00:03:42Z</dcterms:modified>
</cp:coreProperties>
</file>