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7"/>
  </p:notesMasterIdLst>
  <p:sldIdLst>
    <p:sldId id="257" r:id="rId3"/>
    <p:sldId id="309" r:id="rId4"/>
    <p:sldId id="311" r:id="rId5"/>
    <p:sldId id="338" r:id="rId6"/>
    <p:sldId id="339" r:id="rId7"/>
    <p:sldId id="340" r:id="rId8"/>
    <p:sldId id="391" r:id="rId9"/>
    <p:sldId id="345" r:id="rId10"/>
    <p:sldId id="341" r:id="rId11"/>
    <p:sldId id="344" r:id="rId12"/>
    <p:sldId id="392" r:id="rId13"/>
    <p:sldId id="358" r:id="rId14"/>
    <p:sldId id="393" r:id="rId15"/>
    <p:sldId id="394" r:id="rId16"/>
    <p:sldId id="395" r:id="rId17"/>
    <p:sldId id="396" r:id="rId18"/>
    <p:sldId id="360" r:id="rId19"/>
    <p:sldId id="389" r:id="rId20"/>
    <p:sldId id="366" r:id="rId21"/>
    <p:sldId id="349" r:id="rId22"/>
    <p:sldId id="346" r:id="rId23"/>
    <p:sldId id="342" r:id="rId24"/>
    <p:sldId id="367" r:id="rId25"/>
    <p:sldId id="332" r:id="rId26"/>
  </p:sldIdLst>
  <p:sldSz cx="9144000" cy="6858000" type="screen4x3"/>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翟纪元" initials="翟纪元" lastIdx="1" clrIdx="0"/>
  <p:cmAuthor id="1" name="孟才" initials="孟" lastIdx="1" clrIdx="0"/>
  <p:cmAuthor id="2" name="蔡一坚" initials="蔡一坚"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7916" autoAdjust="0"/>
  </p:normalViewPr>
  <p:slideViewPr>
    <p:cSldViewPr snapToGrid="0">
      <p:cViewPr varScale="1">
        <p:scale>
          <a:sx n="50" d="100"/>
          <a:sy n="50" d="100"/>
        </p:scale>
        <p:origin x="-1360" y="-56"/>
      </p:cViewPr>
      <p:guideLst>
        <p:guide orient="horz" pos="2160"/>
        <p:guide pos="2880"/>
      </p:guideLst>
    </p:cSldViewPr>
  </p:slideViewPr>
  <p:notesTextViewPr>
    <p:cViewPr>
      <p:scale>
        <a:sx n="1" d="1"/>
        <a:sy n="1" d="1"/>
      </p:scale>
      <p:origin x="0" y="0"/>
    </p:cViewPr>
  </p:notesTextViewPr>
  <p:sorterViewPr>
    <p:cViewPr>
      <p:scale>
        <a:sx n="130" d="100"/>
        <a:sy n="130" d="100"/>
      </p:scale>
      <p:origin x="0" y="1620"/>
    </p:cViewPr>
  </p:sorterViewPr>
  <p:notesViewPr>
    <p:cSldViewPr snapToGrid="0">
      <p:cViewPr varScale="1">
        <p:scale>
          <a:sx n="41" d="100"/>
          <a:sy n="41" d="100"/>
        </p:scale>
        <p:origin x="-2268" y="-8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2018/7/11</a:t>
            </a:fld>
            <a:endParaRPr lang="zh-CN" altLang="en-US"/>
          </a:p>
        </p:txBody>
      </p:sp>
      <p:sp>
        <p:nvSpPr>
          <p:cNvPr id="4" name="幻灯片图像占位符 3"/>
          <p:cNvSpPr>
            <a:spLocks noGrp="1" noRot="1" noChangeAspect="1"/>
          </p:cNvSpPr>
          <p:nvPr>
            <p:ph type="sldImg" idx="2"/>
          </p:nvPr>
        </p:nvSpPr>
        <p:spPr>
          <a:xfrm>
            <a:off x="1249156" y="1279287"/>
            <a:ext cx="4605433"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65042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无锡市创新低温环摸设备科技有限公司主要从事低温恒温器、空间环境模器、精密结构件和机械加工。具有年生产</a:t>
            </a:r>
            <a:r>
              <a:rPr lang="en-US" altLang="zh-CN" dirty="0"/>
              <a:t>60</a:t>
            </a:r>
            <a:r>
              <a:rPr lang="zh-CN" altLang="en-US" dirty="0"/>
              <a:t>台以上的低温恒温器的研发和制造能力，处于国际领先地位。 </a:t>
            </a: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无锡统力电工股份有限公司是一家从事高端绕组线研发与制造的股份制企业。统力电工承担了由高能所主导的具有国际领先水平的</a:t>
            </a:r>
            <a:r>
              <a:rPr lang="en-US" altLang="zh-CN" sz="1200" kern="1200" dirty="0">
                <a:solidFill>
                  <a:schemeClr val="tx1"/>
                </a:solidFill>
                <a:effectLst/>
                <a:latin typeface="+mn-lt"/>
                <a:ea typeface="+mn-ea"/>
                <a:cs typeface="+mn-cs"/>
              </a:rPr>
              <a:t>CEPC</a:t>
            </a:r>
            <a:r>
              <a:rPr lang="zh-CN" altLang="zh-CN" sz="1200" kern="1200" dirty="0">
                <a:solidFill>
                  <a:schemeClr val="tx1"/>
                </a:solidFill>
                <a:effectLst/>
                <a:latin typeface="+mn-lt"/>
                <a:ea typeface="+mn-ea"/>
                <a:cs typeface="+mn-cs"/>
              </a:rPr>
              <a:t>项目中加速器与探测器超导磁体用超导卢瑟福电缆的预研课题多项研发成果达到了国际先进水平，为</a:t>
            </a:r>
            <a:r>
              <a:rPr lang="en-US" altLang="zh-CN" sz="1200" kern="1200" dirty="0">
                <a:solidFill>
                  <a:schemeClr val="tx1"/>
                </a:solidFill>
                <a:effectLst/>
                <a:latin typeface="+mn-lt"/>
                <a:ea typeface="+mn-ea"/>
                <a:cs typeface="+mn-cs"/>
              </a:rPr>
              <a:t>CEPE</a:t>
            </a:r>
            <a:r>
              <a:rPr lang="zh-CN" altLang="zh-CN" sz="1200" kern="1200" dirty="0">
                <a:solidFill>
                  <a:schemeClr val="tx1"/>
                </a:solidFill>
                <a:effectLst/>
                <a:latin typeface="+mn-lt"/>
                <a:ea typeface="+mn-ea"/>
                <a:cs typeface="+mn-cs"/>
              </a:rPr>
              <a:t>相关磁体的预研提供了有力的支撑。</a:t>
            </a:r>
            <a:r>
              <a:rPr lang="zh-CN" altLang="en-US" sz="1200" kern="1200" dirty="0">
                <a:solidFill>
                  <a:schemeClr val="tx1"/>
                </a:solidFill>
                <a:effectLst/>
                <a:latin typeface="+mn-lt"/>
                <a:ea typeface="+mn-ea"/>
                <a:cs typeface="+mn-cs"/>
              </a:rPr>
              <a:t>西部超导材料科技股份有限公司是我国航空用特种钛合金材料的主要研发生产基地， 也是世界上唯一的低温超导合金棒材及线材全流程的生产企业。实现超导材料的国产化，并为中国大科学工程项目，如</a:t>
            </a:r>
            <a:r>
              <a:rPr lang="en-US" altLang="zh-CN" sz="1200" kern="1200" dirty="0">
                <a:solidFill>
                  <a:schemeClr val="tx1"/>
                </a:solidFill>
                <a:effectLst/>
                <a:latin typeface="+mn-lt"/>
                <a:ea typeface="+mn-ea"/>
                <a:cs typeface="+mn-cs"/>
              </a:rPr>
              <a:t>ADS</a:t>
            </a:r>
            <a:r>
              <a:rPr lang="zh-CN" altLang="en-US" sz="1200" kern="1200" dirty="0">
                <a:solidFill>
                  <a:schemeClr val="tx1"/>
                </a:solidFill>
                <a:effectLst/>
                <a:latin typeface="+mn-lt"/>
                <a:ea typeface="+mn-ea"/>
                <a:cs typeface="+mn-cs"/>
              </a:rPr>
              <a:t>项目，</a:t>
            </a:r>
            <a:r>
              <a:rPr lang="en-US" altLang="zh-CN" sz="1200" kern="1200" dirty="0">
                <a:solidFill>
                  <a:schemeClr val="tx1"/>
                </a:solidFill>
                <a:effectLst/>
                <a:latin typeface="+mn-lt"/>
                <a:ea typeface="+mn-ea"/>
                <a:cs typeface="+mn-cs"/>
              </a:rPr>
              <a:t>HIAF</a:t>
            </a:r>
            <a:r>
              <a:rPr lang="zh-CN" altLang="en-US" sz="1200" kern="1200" dirty="0">
                <a:solidFill>
                  <a:schemeClr val="tx1"/>
                </a:solidFill>
                <a:effectLst/>
                <a:latin typeface="+mn-lt"/>
                <a:ea typeface="+mn-ea"/>
                <a:cs typeface="+mn-cs"/>
              </a:rPr>
              <a:t>项目，</a:t>
            </a:r>
            <a:r>
              <a:rPr lang="en-US" altLang="zh-CN" sz="1200" kern="1200" dirty="0">
                <a:solidFill>
                  <a:schemeClr val="tx1"/>
                </a:solidFill>
                <a:effectLst/>
                <a:latin typeface="+mn-lt"/>
                <a:ea typeface="+mn-ea"/>
                <a:cs typeface="+mn-cs"/>
              </a:rPr>
              <a:t>CFETR</a:t>
            </a:r>
            <a:r>
              <a:rPr lang="zh-CN" altLang="en-US" sz="1200" kern="1200" dirty="0">
                <a:solidFill>
                  <a:schemeClr val="tx1"/>
                </a:solidFill>
                <a:effectLst/>
                <a:latin typeface="+mn-lt"/>
                <a:ea typeface="+mn-ea"/>
                <a:cs typeface="+mn-cs"/>
              </a:rPr>
              <a:t>项目提供国产超导材料产品支持，为中国在高能物理领域和核聚变能源利用领域的技术突破奠定基础。</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110572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r>
              <a:rPr lang="zh-CN" altLang="en-US" dirty="0"/>
              <a:t>昆山国力是中国领先的电真空行业高科技股份制企业，公司专注于电真空产品的研发与制造，具有</a:t>
            </a:r>
            <a:r>
              <a:rPr lang="en-US" altLang="zh-CN" dirty="0"/>
              <a:t>50</a:t>
            </a:r>
            <a:r>
              <a:rPr lang="zh-CN" altLang="en-US" dirty="0"/>
              <a:t>多年高压电真空元器件的制造经验。昆山国力</a:t>
            </a:r>
            <a:r>
              <a:rPr lang="en-US" altLang="zh-CN" dirty="0"/>
              <a:t>2012</a:t>
            </a:r>
            <a:r>
              <a:rPr lang="zh-CN" altLang="en-US" dirty="0"/>
              <a:t>年为北京正负电子对撞机研制多间隙高功率闸流管</a:t>
            </a:r>
            <a:r>
              <a:rPr lang="en-US" altLang="zh-CN" dirty="0"/>
              <a:t>GL1536A</a:t>
            </a:r>
            <a:r>
              <a:rPr lang="zh-CN" altLang="en-US" dirty="0"/>
              <a:t>，已批量交付使用，产品运行稳定，可完全替代国外进口产品，实现大科学装备关键器件国产化。昆山国力首选大功率、高效率的速调管作为主攻研发对象，未来还将在国际电真空领域的应用技术上实现超越。</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649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宁夏东方超导科技股份有限公司主要生产射频超导加速器的核心部件</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超导加速腔。射频超导加速腔是对撞机、</a:t>
            </a:r>
            <a:r>
              <a:rPr lang="en-US" altLang="zh-CN" sz="1200" b="0" i="0" u="none" strike="noStrike" kern="1200" dirty="0">
                <a:solidFill>
                  <a:schemeClr val="tx1"/>
                </a:solidFill>
                <a:effectLst/>
                <a:latin typeface="+mn-lt"/>
                <a:ea typeface="+mn-ea"/>
                <a:cs typeface="+mn-cs"/>
              </a:rPr>
              <a:t>X </a:t>
            </a:r>
            <a:r>
              <a:rPr lang="zh-CN" altLang="en-US" sz="1200" b="0" i="0" u="none" strike="noStrike" kern="1200" dirty="0">
                <a:solidFill>
                  <a:schemeClr val="tx1"/>
                </a:solidFill>
                <a:effectLst/>
                <a:latin typeface="+mn-lt"/>
                <a:ea typeface="+mn-ea"/>
                <a:cs typeface="+mn-cs"/>
              </a:rPr>
              <a:t>射线自由电子激光、放射性核素物理研究装置等大型科学工程的关键部件。</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宁夏东方超导科技股份有限公司主要生产射频超导加速器的核心部件</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超导加速腔。射频超导加速腔是对撞机、</a:t>
            </a:r>
            <a:r>
              <a:rPr lang="en-US" altLang="zh-CN" sz="1200" b="0" i="0" u="none" strike="noStrike" kern="1200" dirty="0">
                <a:solidFill>
                  <a:schemeClr val="tx1"/>
                </a:solidFill>
                <a:effectLst/>
                <a:latin typeface="+mn-lt"/>
                <a:ea typeface="+mn-ea"/>
                <a:cs typeface="+mn-cs"/>
              </a:rPr>
              <a:t>X </a:t>
            </a:r>
            <a:r>
              <a:rPr lang="zh-CN" altLang="en-US" sz="1200" b="0" i="0" u="none" strike="noStrike" kern="1200" dirty="0">
                <a:solidFill>
                  <a:schemeClr val="tx1"/>
                </a:solidFill>
                <a:effectLst/>
                <a:latin typeface="+mn-lt"/>
                <a:ea typeface="+mn-ea"/>
                <a:cs typeface="+mn-cs"/>
              </a:rPr>
              <a:t>射线自由电子激光、放射性核素物理研究装置等大型科学工程的关键部件。</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98162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24388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9525"/>
            <a:ext cx="4605337"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18</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空白内容">
    <p:spTree>
      <p:nvGrpSpPr>
        <p:cNvPr id="1" name=""/>
        <p:cNvGrpSpPr/>
        <p:nvPr/>
      </p:nvGrpSpPr>
      <p:grpSpPr>
        <a:xfrm>
          <a:off x="0" y="0"/>
          <a:ext cx="0" cy="0"/>
          <a:chOff x="0" y="0"/>
          <a:chExt cx="0" cy="0"/>
        </a:xfrm>
      </p:grpSpPr>
      <p:sp>
        <p:nvSpPr>
          <p:cNvPr id="12" name="矩形 11"/>
          <p:cNvSpPr/>
          <p:nvPr userDrawn="1"/>
        </p:nvSpPr>
        <p:spPr bwMode="auto">
          <a:xfrm>
            <a:off x="0" y="6400424"/>
            <a:ext cx="9144001" cy="457574"/>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灯片编号占位符 3"/>
          <p:cNvSpPr txBox="1"/>
          <p:nvPr userDrawn="1"/>
        </p:nvSpPr>
        <p:spPr>
          <a:xfrm>
            <a:off x="179512" y="6487289"/>
            <a:ext cx="1439863" cy="283846"/>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en-US" b="1" dirty="0">
                <a:solidFill>
                  <a:schemeClr val="bg1"/>
                </a:solidFill>
              </a:rPr>
              <a:t> </a:t>
            </a:r>
            <a:endParaRPr lang="en-US" b="0" dirty="0">
              <a:solidFill>
                <a:schemeClr val="bg1"/>
              </a:solidFill>
            </a:endParaRPr>
          </a:p>
        </p:txBody>
      </p:sp>
      <p:sp>
        <p:nvSpPr>
          <p:cNvPr id="16" name="灯片编号占位符 3"/>
          <p:cNvSpPr txBox="1"/>
          <p:nvPr userDrawn="1"/>
        </p:nvSpPr>
        <p:spPr>
          <a:xfrm>
            <a:off x="6973961" y="6466096"/>
            <a:ext cx="2422575" cy="283846"/>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0" dirty="0">
                <a:solidFill>
                  <a:schemeClr val="bg1"/>
                </a:solidFill>
              </a:rPr>
              <a:t>黄河勘测规划设计有限公司</a:t>
            </a:r>
          </a:p>
          <a:p>
            <a:pPr>
              <a:defRPr/>
            </a:pPr>
            <a:endParaRPr lang="en-US" sz="1200" b="0" dirty="0">
              <a:solidFill>
                <a:schemeClr val="bg1"/>
              </a:solidFill>
            </a:endParaRPr>
          </a:p>
        </p:txBody>
      </p:sp>
      <p:sp>
        <p:nvSpPr>
          <p:cNvPr id="7" name="标题 1"/>
          <p:cNvSpPr>
            <a:spLocks noGrp="1"/>
          </p:cNvSpPr>
          <p:nvPr>
            <p:ph type="title"/>
          </p:nvPr>
        </p:nvSpPr>
        <p:spPr>
          <a:xfrm>
            <a:off x="294126" y="145882"/>
            <a:ext cx="5832475" cy="777240"/>
          </a:xfrm>
        </p:spPr>
        <p:txBody>
          <a:bodyPr>
            <a:normAutofit/>
          </a:bodyPr>
          <a:lstStyle>
            <a:lvl1pPr algn="l">
              <a:defRPr sz="2400" b="0">
                <a:solidFill>
                  <a:schemeClr val="bg1"/>
                </a:solidFill>
                <a:latin typeface="Times New Roman" panose="02020603050405020304" pitchFamily="18" charset="0"/>
                <a:ea typeface="微软雅黑" panose="020B0503020204020204" charset="-122"/>
                <a:cs typeface="Times New Roman" panose="02020603050405020304" pitchFamily="18" charset="0"/>
              </a:defRPr>
            </a:lvl1pPr>
          </a:lstStyle>
          <a:p>
            <a:endParaRPr lang="zh-CN" altLang="en-US" dirty="0"/>
          </a:p>
        </p:txBody>
      </p:sp>
      <p:pic>
        <p:nvPicPr>
          <p:cNvPr id="9" name="Picture 8" descr="标Ａa"/>
          <p:cNvPicPr>
            <a:picLocks noChangeAspect="1" noChangeArrowheads="1"/>
          </p:cNvPicPr>
          <p:nvPr userDrawn="1"/>
        </p:nvPicPr>
        <p:blipFill>
          <a:blip r:embed="rId2" cstate="screen">
            <a:clrChange>
              <a:clrFrom>
                <a:srgbClr val="4E96D1"/>
              </a:clrFrom>
              <a:clrTo>
                <a:srgbClr val="4E96D1">
                  <a:alpha val="0"/>
                </a:srgbClr>
              </a:clrTo>
            </a:clrChange>
          </a:blip>
          <a:srcRect/>
          <a:stretch>
            <a:fillRect/>
          </a:stretch>
        </p:blipFill>
        <p:spPr bwMode="auto">
          <a:xfrm>
            <a:off x="6678116" y="6481646"/>
            <a:ext cx="295845" cy="286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7"/>
            <a:ext cx="82296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6245225"/>
            <a:ext cx="2133600" cy="476251"/>
          </a:xfrm>
          <a:prstGeom prst="rect">
            <a:avLst/>
          </a:prstGeom>
        </p:spPr>
        <p:txBody>
          <a:bodyPr/>
          <a:lstStyle>
            <a:lvl1pPr>
              <a:defRPr/>
            </a:lvl1pPr>
          </a:lstStyle>
          <a:p>
            <a:pPr>
              <a:defRPr/>
            </a:pPr>
            <a:endParaRPr lang="zh-CN" altLang="zh-CN">
              <a:solidFill>
                <a:srgbClr val="000000"/>
              </a:solidFill>
            </a:endParaRPr>
          </a:p>
        </p:txBody>
      </p:sp>
      <p:sp>
        <p:nvSpPr>
          <p:cNvPr id="4" name="页脚占位符 3"/>
          <p:cNvSpPr>
            <a:spLocks noGrp="1"/>
          </p:cNvSpPr>
          <p:nvPr>
            <p:ph type="ftr" sz="quarter" idx="11"/>
          </p:nvPr>
        </p:nvSpPr>
        <p:spPr>
          <a:xfrm>
            <a:off x="3124200" y="6245225"/>
            <a:ext cx="2895600" cy="476251"/>
          </a:xfrm>
          <a:prstGeom prst="rect">
            <a:avLst/>
          </a:prstGeom>
        </p:spPr>
        <p:txBody>
          <a:bodyPr/>
          <a:lstStyle>
            <a:lvl1pPr>
              <a:defRPr/>
            </a:lvl1pPr>
          </a:lstStyle>
          <a:p>
            <a:pPr>
              <a:defRPr/>
            </a:pPr>
            <a:endParaRPr lang="zh-CN" altLang="zh-CN">
              <a:solidFill>
                <a:srgbClr val="000000"/>
              </a:solidFill>
            </a:endParaRPr>
          </a:p>
        </p:txBody>
      </p:sp>
      <p:sp>
        <p:nvSpPr>
          <p:cNvPr id="5" name="灯片编号占位符 4"/>
          <p:cNvSpPr>
            <a:spLocks noGrp="1"/>
          </p:cNvSpPr>
          <p:nvPr>
            <p:ph type="sldNum" sz="quarter" idx="12"/>
          </p:nvPr>
        </p:nvSpPr>
        <p:spPr>
          <a:xfrm>
            <a:off x="6553200" y="6245225"/>
            <a:ext cx="2133600" cy="476251"/>
          </a:xfrm>
          <a:prstGeom prst="rect">
            <a:avLst/>
          </a:prstGeom>
        </p:spPr>
        <p:txBody>
          <a:bodyPr/>
          <a:lstStyle>
            <a:lvl1pPr>
              <a:defRPr/>
            </a:lvl1pPr>
          </a:lstStyle>
          <a:p>
            <a:pPr>
              <a:defRPr/>
            </a:pPr>
            <a:fld id="{0CF30308-85F3-4634-8EF8-9E46959E2FDC}" type="slidenum">
              <a:rPr lang="zh-CN" altLang="en-US">
                <a:solidFill>
                  <a:srgbClr val="000000"/>
                </a:solidFill>
              </a:rPr>
              <a:t>‹#›</a:t>
            </a:fld>
            <a:endParaRPr lang="en-US" altLang="zh-CN" sz="1800" dirty="0">
              <a:solidFill>
                <a:srgbClr val="000000"/>
              </a:solidFill>
            </a:endParaRPr>
          </a:p>
        </p:txBody>
      </p:sp>
      <p:pic>
        <p:nvPicPr>
          <p:cNvPr id="6" name="Picture 1" descr="C:\Users\oscar.zhou\Documents\Tencent Files\283535633\Image\C2C\E3526B5132CA0216E8370D396DF766B8.jpg"/>
          <p:cNvPicPr>
            <a:picLocks noChangeAspect="1" noChangeArrowheads="1"/>
          </p:cNvPicPr>
          <p:nvPr userDrawn="1"/>
        </p:nvPicPr>
        <p:blipFill>
          <a:blip r:embed="rId2" cstate="screen"/>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603"/>
            <a:ext cx="77724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zh-CN" altLang="en-US" noProof="1"/>
              <a:t>单击此处编辑母版副标题样式</a:t>
            </a:r>
          </a:p>
        </p:txBody>
      </p:sp>
      <p:sp>
        <p:nvSpPr>
          <p:cNvPr id="4" name="Rectangle 4">
            <a:extLst>
              <a:ext uri="{FF2B5EF4-FFF2-40B4-BE49-F238E27FC236}">
                <a16:creationId xmlns:a16="http://schemas.microsoft.com/office/drawing/2014/main" xmlns="" id="{66670A18-58FE-4CBC-8C6F-2098B30D850A}"/>
              </a:ext>
            </a:extLst>
          </p:cNvPr>
          <p:cNvSpPr>
            <a:spLocks noGrp="1" noChangeArrowheads="1"/>
          </p:cNvSpPr>
          <p:nvPr>
            <p:ph type="dt" sz="half" idx="10"/>
          </p:nvPr>
        </p:nvSpPr>
        <p:spPr/>
        <p:txBody>
          <a:bodyPr/>
          <a:lstStyle>
            <a:lvl1pPr algn="ctr">
              <a:defRPr b="1" u="sng">
                <a:ea typeface="黑体" pitchFamily="49" charset="-122"/>
              </a:defRPr>
            </a:lvl1pPr>
          </a:lstStyle>
          <a:p>
            <a:pPr>
              <a:defRPr/>
            </a:pPr>
            <a:endParaRPr lang="zh-CN" altLang="zh-CN"/>
          </a:p>
        </p:txBody>
      </p:sp>
      <p:sp>
        <p:nvSpPr>
          <p:cNvPr id="5" name="Rectangle 5">
            <a:extLst>
              <a:ext uri="{FF2B5EF4-FFF2-40B4-BE49-F238E27FC236}">
                <a16:creationId xmlns:a16="http://schemas.microsoft.com/office/drawing/2014/main" xmlns="" id="{1B93A1EC-F8A7-4F2C-9949-0FCCA45101DA}"/>
              </a:ext>
            </a:extLst>
          </p:cNvPr>
          <p:cNvSpPr>
            <a:spLocks noGrp="1" noChangeArrowheads="1"/>
          </p:cNvSpPr>
          <p:nvPr>
            <p:ph type="ftr" sz="quarter" idx="11"/>
          </p:nvPr>
        </p:nvSpPr>
        <p:spPr/>
        <p:txBody>
          <a:bodyPr/>
          <a:lstStyle>
            <a:lvl1pPr>
              <a:defRPr b="1" u="sng">
                <a:ea typeface="黑体" pitchFamily="49" charset="-122"/>
              </a:defRPr>
            </a:lvl1pPr>
          </a:lstStyle>
          <a:p>
            <a:pPr>
              <a:defRPr/>
            </a:pPr>
            <a:endParaRPr lang="zh-CN" altLang="zh-CN"/>
          </a:p>
        </p:txBody>
      </p:sp>
      <p:sp>
        <p:nvSpPr>
          <p:cNvPr id="6" name="Rectangle 6">
            <a:extLst>
              <a:ext uri="{FF2B5EF4-FFF2-40B4-BE49-F238E27FC236}">
                <a16:creationId xmlns:a16="http://schemas.microsoft.com/office/drawing/2014/main" xmlns="" id="{62EF77A1-8910-4DA7-AA80-3501A6C31ABC}"/>
              </a:ext>
            </a:extLst>
          </p:cNvPr>
          <p:cNvSpPr>
            <a:spLocks noGrp="1" noChangeArrowheads="1"/>
          </p:cNvSpPr>
          <p:nvPr>
            <p:ph type="sldNum" sz="quarter" idx="12"/>
          </p:nvPr>
        </p:nvSpPr>
        <p:spPr/>
        <p:txBody>
          <a:bodyPr/>
          <a:lstStyle>
            <a:lvl1pPr>
              <a:buFont typeface="Wingdings" panose="05000000000000000000" pitchFamily="2" charset="2"/>
              <a:buNone/>
              <a:defRPr b="1" u="sng">
                <a:ea typeface="黑体" panose="02010609060101010101" pitchFamily="49" charset="-122"/>
              </a:defRPr>
            </a:lvl1pPr>
          </a:lstStyle>
          <a:p>
            <a:fld id="{8789C7F3-E2FC-41B2-82C0-143DEEBB6C97}" type="slidenum">
              <a:rPr lang="zh-CN" altLang="zh-CN"/>
              <a:pPr/>
              <a:t>‹#›</a:t>
            </a:fld>
            <a:endParaRPr lang="zh-CN" altLang="zh-CN"/>
          </a:p>
        </p:txBody>
      </p:sp>
    </p:spTree>
    <p:extLst>
      <p:ext uri="{BB962C8B-B14F-4D97-AF65-F5344CB8AC3E}">
        <p14:creationId xmlns:p14="http://schemas.microsoft.com/office/powerpoint/2010/main" val="212464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a:extLst>
              <a:ext uri="{FF2B5EF4-FFF2-40B4-BE49-F238E27FC236}">
                <a16:creationId xmlns:a16="http://schemas.microsoft.com/office/drawing/2014/main" xmlns="" id="{47F6C4EC-7ADE-43DE-8D82-EE42C6FDF29D}"/>
              </a:ext>
            </a:extLst>
          </p:cNvPr>
          <p:cNvSpPr>
            <a:spLocks noGrp="1" noChangeArrowheads="1"/>
          </p:cNvSpPr>
          <p:nvPr>
            <p:ph type="dt" sz="half" idx="10"/>
          </p:nvPr>
        </p:nvSpPr>
        <p:spPr/>
        <p:txBody>
          <a:bodyPr/>
          <a:lstStyle>
            <a:lvl1pPr algn="ctr">
              <a:defRPr b="1" u="sng">
                <a:ea typeface="黑体" pitchFamily="49" charset="-122"/>
              </a:defRPr>
            </a:lvl1pPr>
          </a:lstStyle>
          <a:p>
            <a:pPr>
              <a:defRPr/>
            </a:pPr>
            <a:endParaRPr lang="zh-CN" altLang="zh-CN"/>
          </a:p>
        </p:txBody>
      </p:sp>
      <p:sp>
        <p:nvSpPr>
          <p:cNvPr id="5" name="Rectangle 5">
            <a:extLst>
              <a:ext uri="{FF2B5EF4-FFF2-40B4-BE49-F238E27FC236}">
                <a16:creationId xmlns:a16="http://schemas.microsoft.com/office/drawing/2014/main" xmlns="" id="{CA108A8A-7F63-4037-9E6D-0779F9BEFC15}"/>
              </a:ext>
            </a:extLst>
          </p:cNvPr>
          <p:cNvSpPr>
            <a:spLocks noGrp="1" noChangeArrowheads="1"/>
          </p:cNvSpPr>
          <p:nvPr>
            <p:ph type="ftr" sz="quarter" idx="11"/>
          </p:nvPr>
        </p:nvSpPr>
        <p:spPr/>
        <p:txBody>
          <a:bodyPr/>
          <a:lstStyle>
            <a:lvl1pPr>
              <a:defRPr b="1" u="sng">
                <a:ea typeface="黑体" pitchFamily="49" charset="-122"/>
              </a:defRPr>
            </a:lvl1pPr>
          </a:lstStyle>
          <a:p>
            <a:pPr>
              <a:defRPr/>
            </a:pPr>
            <a:endParaRPr lang="zh-CN" altLang="zh-CN"/>
          </a:p>
        </p:txBody>
      </p:sp>
      <p:sp>
        <p:nvSpPr>
          <p:cNvPr id="6" name="Rectangle 6">
            <a:extLst>
              <a:ext uri="{FF2B5EF4-FFF2-40B4-BE49-F238E27FC236}">
                <a16:creationId xmlns:a16="http://schemas.microsoft.com/office/drawing/2014/main" xmlns="" id="{B20C502C-E7FD-4A49-AF5C-78DA617E60B7}"/>
              </a:ext>
            </a:extLst>
          </p:cNvPr>
          <p:cNvSpPr>
            <a:spLocks noGrp="1" noChangeArrowheads="1"/>
          </p:cNvSpPr>
          <p:nvPr>
            <p:ph type="sldNum" sz="quarter" idx="12"/>
          </p:nvPr>
        </p:nvSpPr>
        <p:spPr/>
        <p:txBody>
          <a:bodyPr/>
          <a:lstStyle>
            <a:lvl1pPr>
              <a:buFont typeface="Wingdings" panose="05000000000000000000" pitchFamily="2" charset="2"/>
              <a:buNone/>
              <a:defRPr b="1" u="sng">
                <a:ea typeface="黑体" panose="02010609060101010101" pitchFamily="49" charset="-122"/>
              </a:defRPr>
            </a:lvl1pPr>
          </a:lstStyle>
          <a:p>
            <a:fld id="{CC85B5C7-532A-4014-9505-CBE0EED99FCC}" type="slidenum">
              <a:rPr lang="zh-CN" altLang="zh-CN"/>
              <a:pPr/>
              <a:t>‹#›</a:t>
            </a:fld>
            <a:endParaRPr lang="zh-CN" altLang="zh-CN"/>
          </a:p>
        </p:txBody>
      </p:sp>
    </p:spTree>
    <p:extLst>
      <p:ext uri="{BB962C8B-B14F-4D97-AF65-F5344CB8AC3E}">
        <p14:creationId xmlns:p14="http://schemas.microsoft.com/office/powerpoint/2010/main" val="1958799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7078"/>
            <a:ext cx="7772400" cy="1362075"/>
          </a:xfrm>
        </p:spPr>
        <p:txBody>
          <a:bodyPr anchor="t"/>
          <a:lstStyle>
            <a:lvl1pPr algn="l">
              <a:defRPr sz="3692"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zh-CN" altLang="en-US" noProof="1"/>
              <a:t>单击此处编辑母版文本样式</a:t>
            </a:r>
          </a:p>
        </p:txBody>
      </p:sp>
      <p:sp>
        <p:nvSpPr>
          <p:cNvPr id="4" name="Rectangle 4">
            <a:extLst>
              <a:ext uri="{FF2B5EF4-FFF2-40B4-BE49-F238E27FC236}">
                <a16:creationId xmlns:a16="http://schemas.microsoft.com/office/drawing/2014/main" xmlns="" id="{69A06F31-58B4-491D-80F1-91232F500EED}"/>
              </a:ext>
            </a:extLst>
          </p:cNvPr>
          <p:cNvSpPr>
            <a:spLocks noGrp="1" noChangeArrowheads="1"/>
          </p:cNvSpPr>
          <p:nvPr>
            <p:ph type="dt" sz="half" idx="10"/>
          </p:nvPr>
        </p:nvSpPr>
        <p:spPr/>
        <p:txBody>
          <a:bodyPr/>
          <a:lstStyle>
            <a:lvl1pPr algn="ctr">
              <a:defRPr b="1" u="sng">
                <a:ea typeface="黑体" pitchFamily="49" charset="-122"/>
              </a:defRPr>
            </a:lvl1pPr>
          </a:lstStyle>
          <a:p>
            <a:pPr>
              <a:defRPr/>
            </a:pPr>
            <a:endParaRPr lang="zh-CN" altLang="zh-CN"/>
          </a:p>
        </p:txBody>
      </p:sp>
      <p:sp>
        <p:nvSpPr>
          <p:cNvPr id="5" name="Rectangle 5">
            <a:extLst>
              <a:ext uri="{FF2B5EF4-FFF2-40B4-BE49-F238E27FC236}">
                <a16:creationId xmlns:a16="http://schemas.microsoft.com/office/drawing/2014/main" xmlns="" id="{5B572D75-29DD-433B-8964-F1C9A1624D0A}"/>
              </a:ext>
            </a:extLst>
          </p:cNvPr>
          <p:cNvSpPr>
            <a:spLocks noGrp="1" noChangeArrowheads="1"/>
          </p:cNvSpPr>
          <p:nvPr>
            <p:ph type="ftr" sz="quarter" idx="11"/>
          </p:nvPr>
        </p:nvSpPr>
        <p:spPr/>
        <p:txBody>
          <a:bodyPr/>
          <a:lstStyle>
            <a:lvl1pPr>
              <a:defRPr b="1" u="sng">
                <a:ea typeface="黑体" pitchFamily="49" charset="-122"/>
              </a:defRPr>
            </a:lvl1pPr>
          </a:lstStyle>
          <a:p>
            <a:pPr>
              <a:defRPr/>
            </a:pPr>
            <a:endParaRPr lang="zh-CN" altLang="zh-CN"/>
          </a:p>
        </p:txBody>
      </p:sp>
      <p:sp>
        <p:nvSpPr>
          <p:cNvPr id="6" name="Rectangle 6">
            <a:extLst>
              <a:ext uri="{FF2B5EF4-FFF2-40B4-BE49-F238E27FC236}">
                <a16:creationId xmlns:a16="http://schemas.microsoft.com/office/drawing/2014/main" xmlns="" id="{EF68BF1A-469B-4868-B931-2569828C4F68}"/>
              </a:ext>
            </a:extLst>
          </p:cNvPr>
          <p:cNvSpPr>
            <a:spLocks noGrp="1" noChangeArrowheads="1"/>
          </p:cNvSpPr>
          <p:nvPr>
            <p:ph type="sldNum" sz="quarter" idx="12"/>
          </p:nvPr>
        </p:nvSpPr>
        <p:spPr/>
        <p:txBody>
          <a:bodyPr/>
          <a:lstStyle>
            <a:lvl1pPr>
              <a:buFont typeface="Wingdings" panose="05000000000000000000" pitchFamily="2" charset="2"/>
              <a:buNone/>
              <a:defRPr b="1" u="sng">
                <a:ea typeface="黑体" panose="02010609060101010101" pitchFamily="49" charset="-122"/>
              </a:defRPr>
            </a:lvl1pPr>
          </a:lstStyle>
          <a:p>
            <a:fld id="{C1A94EDA-1FD1-4FE3-8ED5-6485EB6B8018}" type="slidenum">
              <a:rPr lang="zh-CN" altLang="zh-CN"/>
              <a:pPr/>
              <a:t>‹#›</a:t>
            </a:fld>
            <a:endParaRPr lang="zh-CN" altLang="zh-CN"/>
          </a:p>
        </p:txBody>
      </p:sp>
    </p:spTree>
    <p:extLst>
      <p:ext uri="{BB962C8B-B14F-4D97-AF65-F5344CB8AC3E}">
        <p14:creationId xmlns:p14="http://schemas.microsoft.com/office/powerpoint/2010/main" val="166501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4">
            <a:extLst>
              <a:ext uri="{FF2B5EF4-FFF2-40B4-BE49-F238E27FC236}">
                <a16:creationId xmlns:a16="http://schemas.microsoft.com/office/drawing/2014/main" xmlns="" id="{2B8AA1A9-4F89-40BA-8384-3B7EC9C45A4B}"/>
              </a:ext>
            </a:extLst>
          </p:cNvPr>
          <p:cNvSpPr>
            <a:spLocks noGrp="1" noChangeArrowheads="1"/>
          </p:cNvSpPr>
          <p:nvPr>
            <p:ph type="dt" sz="half" idx="10"/>
          </p:nvPr>
        </p:nvSpPr>
        <p:spPr/>
        <p:txBody>
          <a:bodyPr/>
          <a:lstStyle>
            <a:lvl1pPr algn="ctr">
              <a:defRPr b="1" u="sng">
                <a:ea typeface="黑体" pitchFamily="49" charset="-122"/>
              </a:defRPr>
            </a:lvl1pPr>
          </a:lstStyle>
          <a:p>
            <a:pPr>
              <a:defRPr/>
            </a:pPr>
            <a:endParaRPr lang="zh-CN" altLang="zh-CN"/>
          </a:p>
        </p:txBody>
      </p:sp>
      <p:sp>
        <p:nvSpPr>
          <p:cNvPr id="6" name="Rectangle 5">
            <a:extLst>
              <a:ext uri="{FF2B5EF4-FFF2-40B4-BE49-F238E27FC236}">
                <a16:creationId xmlns:a16="http://schemas.microsoft.com/office/drawing/2014/main" xmlns="" id="{25CA5E15-0107-45B8-B232-8879F24E317F}"/>
              </a:ext>
            </a:extLst>
          </p:cNvPr>
          <p:cNvSpPr>
            <a:spLocks noGrp="1" noChangeArrowheads="1"/>
          </p:cNvSpPr>
          <p:nvPr>
            <p:ph type="ftr" sz="quarter" idx="11"/>
          </p:nvPr>
        </p:nvSpPr>
        <p:spPr/>
        <p:txBody>
          <a:bodyPr/>
          <a:lstStyle>
            <a:lvl1pPr>
              <a:defRPr b="1" u="sng">
                <a:ea typeface="黑体" pitchFamily="49" charset="-122"/>
              </a:defRPr>
            </a:lvl1pPr>
          </a:lstStyle>
          <a:p>
            <a:pPr>
              <a:defRPr/>
            </a:pPr>
            <a:endParaRPr lang="zh-CN" altLang="zh-CN"/>
          </a:p>
        </p:txBody>
      </p:sp>
      <p:sp>
        <p:nvSpPr>
          <p:cNvPr id="7" name="Rectangle 6">
            <a:extLst>
              <a:ext uri="{FF2B5EF4-FFF2-40B4-BE49-F238E27FC236}">
                <a16:creationId xmlns:a16="http://schemas.microsoft.com/office/drawing/2014/main" xmlns="" id="{EE36D6CC-316D-42AD-8B14-9C44E371C8EA}"/>
              </a:ext>
            </a:extLst>
          </p:cNvPr>
          <p:cNvSpPr>
            <a:spLocks noGrp="1" noChangeArrowheads="1"/>
          </p:cNvSpPr>
          <p:nvPr>
            <p:ph type="sldNum" sz="quarter" idx="12"/>
          </p:nvPr>
        </p:nvSpPr>
        <p:spPr/>
        <p:txBody>
          <a:bodyPr/>
          <a:lstStyle>
            <a:lvl1pPr>
              <a:buFont typeface="Wingdings" panose="05000000000000000000" pitchFamily="2" charset="2"/>
              <a:buNone/>
              <a:defRPr b="1" u="sng">
                <a:ea typeface="黑体" panose="02010609060101010101" pitchFamily="49" charset="-122"/>
              </a:defRPr>
            </a:lvl1pPr>
          </a:lstStyle>
          <a:p>
            <a:fld id="{761A11D9-962A-4A71-966E-022F1E9BD1CB}" type="slidenum">
              <a:rPr lang="zh-CN" altLang="zh-CN"/>
              <a:pPr/>
              <a:t>‹#›</a:t>
            </a:fld>
            <a:endParaRPr lang="zh-CN" altLang="zh-CN"/>
          </a:p>
        </p:txBody>
      </p:sp>
    </p:spTree>
    <p:extLst>
      <p:ext uri="{BB962C8B-B14F-4D97-AF65-F5344CB8AC3E}">
        <p14:creationId xmlns:p14="http://schemas.microsoft.com/office/powerpoint/2010/main" val="1826554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zh-CN" altLang="en-US" noProof="1"/>
              <a:t>单击此处编辑母版文本样式</a:t>
            </a:r>
          </a:p>
        </p:txBody>
      </p:sp>
      <p:sp>
        <p:nvSpPr>
          <p:cNvPr id="6" name="内容占位符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4">
            <a:extLst>
              <a:ext uri="{FF2B5EF4-FFF2-40B4-BE49-F238E27FC236}">
                <a16:creationId xmlns:a16="http://schemas.microsoft.com/office/drawing/2014/main" xmlns="" id="{892C0B75-7785-44BE-A82E-37234F912B11}"/>
              </a:ext>
            </a:extLst>
          </p:cNvPr>
          <p:cNvSpPr>
            <a:spLocks noGrp="1" noChangeArrowheads="1"/>
          </p:cNvSpPr>
          <p:nvPr>
            <p:ph type="dt" sz="half" idx="10"/>
          </p:nvPr>
        </p:nvSpPr>
        <p:spPr/>
        <p:txBody>
          <a:bodyPr/>
          <a:lstStyle>
            <a:lvl1pPr algn="ctr">
              <a:defRPr b="1" u="sng">
                <a:ea typeface="黑体" pitchFamily="49" charset="-122"/>
              </a:defRPr>
            </a:lvl1pPr>
          </a:lstStyle>
          <a:p>
            <a:pPr>
              <a:defRPr/>
            </a:pPr>
            <a:endParaRPr lang="zh-CN" altLang="zh-CN"/>
          </a:p>
        </p:txBody>
      </p:sp>
      <p:sp>
        <p:nvSpPr>
          <p:cNvPr id="8" name="Rectangle 5">
            <a:extLst>
              <a:ext uri="{FF2B5EF4-FFF2-40B4-BE49-F238E27FC236}">
                <a16:creationId xmlns:a16="http://schemas.microsoft.com/office/drawing/2014/main" xmlns="" id="{8D19F82D-EE59-433E-95E3-4432C072987A}"/>
              </a:ext>
            </a:extLst>
          </p:cNvPr>
          <p:cNvSpPr>
            <a:spLocks noGrp="1" noChangeArrowheads="1"/>
          </p:cNvSpPr>
          <p:nvPr>
            <p:ph type="ftr" sz="quarter" idx="11"/>
          </p:nvPr>
        </p:nvSpPr>
        <p:spPr/>
        <p:txBody>
          <a:bodyPr/>
          <a:lstStyle>
            <a:lvl1pPr>
              <a:defRPr b="1" u="sng">
                <a:ea typeface="黑体" pitchFamily="49" charset="-122"/>
              </a:defRPr>
            </a:lvl1pPr>
          </a:lstStyle>
          <a:p>
            <a:pPr>
              <a:defRPr/>
            </a:pPr>
            <a:endParaRPr lang="zh-CN" altLang="zh-CN"/>
          </a:p>
        </p:txBody>
      </p:sp>
      <p:sp>
        <p:nvSpPr>
          <p:cNvPr id="9" name="Rectangle 6">
            <a:extLst>
              <a:ext uri="{FF2B5EF4-FFF2-40B4-BE49-F238E27FC236}">
                <a16:creationId xmlns:a16="http://schemas.microsoft.com/office/drawing/2014/main" xmlns="" id="{271ACF7A-5BEC-48CA-AD31-E32BA66A0AEF}"/>
              </a:ext>
            </a:extLst>
          </p:cNvPr>
          <p:cNvSpPr>
            <a:spLocks noGrp="1" noChangeArrowheads="1"/>
          </p:cNvSpPr>
          <p:nvPr>
            <p:ph type="sldNum" sz="quarter" idx="12"/>
          </p:nvPr>
        </p:nvSpPr>
        <p:spPr/>
        <p:txBody>
          <a:bodyPr/>
          <a:lstStyle>
            <a:lvl1pPr>
              <a:buFont typeface="Wingdings" panose="05000000000000000000" pitchFamily="2" charset="2"/>
              <a:buNone/>
              <a:defRPr b="1" u="sng">
                <a:ea typeface="黑体" panose="02010609060101010101" pitchFamily="49" charset="-122"/>
              </a:defRPr>
            </a:lvl1pPr>
          </a:lstStyle>
          <a:p>
            <a:fld id="{2E3F1B80-60FE-4DFA-A569-B07320449257}" type="slidenum">
              <a:rPr lang="zh-CN" altLang="zh-CN"/>
              <a:pPr/>
              <a:t>‹#›</a:t>
            </a:fld>
            <a:endParaRPr lang="zh-CN" altLang="zh-CN"/>
          </a:p>
        </p:txBody>
      </p:sp>
    </p:spTree>
    <p:extLst>
      <p:ext uri="{BB962C8B-B14F-4D97-AF65-F5344CB8AC3E}">
        <p14:creationId xmlns:p14="http://schemas.microsoft.com/office/powerpoint/2010/main" val="663903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4">
            <a:extLst>
              <a:ext uri="{FF2B5EF4-FFF2-40B4-BE49-F238E27FC236}">
                <a16:creationId xmlns:a16="http://schemas.microsoft.com/office/drawing/2014/main" xmlns="" id="{E2C52368-0326-43F9-BF7F-0FF569C451E0}"/>
              </a:ext>
            </a:extLst>
          </p:cNvPr>
          <p:cNvSpPr>
            <a:spLocks noGrp="1" noChangeArrowheads="1"/>
          </p:cNvSpPr>
          <p:nvPr>
            <p:ph type="dt" sz="half" idx="10"/>
          </p:nvPr>
        </p:nvSpPr>
        <p:spPr/>
        <p:txBody>
          <a:bodyPr/>
          <a:lstStyle>
            <a:lvl1pPr algn="ctr">
              <a:defRPr b="1" u="sng">
                <a:ea typeface="黑体" pitchFamily="49" charset="-122"/>
              </a:defRPr>
            </a:lvl1pPr>
          </a:lstStyle>
          <a:p>
            <a:pPr>
              <a:defRPr/>
            </a:pPr>
            <a:endParaRPr lang="zh-CN" altLang="zh-CN"/>
          </a:p>
        </p:txBody>
      </p:sp>
      <p:sp>
        <p:nvSpPr>
          <p:cNvPr id="4" name="Rectangle 5">
            <a:extLst>
              <a:ext uri="{FF2B5EF4-FFF2-40B4-BE49-F238E27FC236}">
                <a16:creationId xmlns:a16="http://schemas.microsoft.com/office/drawing/2014/main" xmlns="" id="{4464A8D9-D7F7-457F-AF60-43F275E8421A}"/>
              </a:ext>
            </a:extLst>
          </p:cNvPr>
          <p:cNvSpPr>
            <a:spLocks noGrp="1" noChangeArrowheads="1"/>
          </p:cNvSpPr>
          <p:nvPr>
            <p:ph type="ftr" sz="quarter" idx="11"/>
          </p:nvPr>
        </p:nvSpPr>
        <p:spPr/>
        <p:txBody>
          <a:bodyPr/>
          <a:lstStyle>
            <a:lvl1pPr>
              <a:defRPr b="1" u="sng">
                <a:ea typeface="黑体" pitchFamily="49" charset="-122"/>
              </a:defRPr>
            </a:lvl1pPr>
          </a:lstStyle>
          <a:p>
            <a:pPr>
              <a:defRPr/>
            </a:pPr>
            <a:endParaRPr lang="zh-CN" altLang="zh-CN"/>
          </a:p>
        </p:txBody>
      </p:sp>
      <p:sp>
        <p:nvSpPr>
          <p:cNvPr id="5" name="Rectangle 6">
            <a:extLst>
              <a:ext uri="{FF2B5EF4-FFF2-40B4-BE49-F238E27FC236}">
                <a16:creationId xmlns:a16="http://schemas.microsoft.com/office/drawing/2014/main" xmlns="" id="{11134EF6-9CFF-4FD9-BD8B-F89675B4E306}"/>
              </a:ext>
            </a:extLst>
          </p:cNvPr>
          <p:cNvSpPr>
            <a:spLocks noGrp="1" noChangeArrowheads="1"/>
          </p:cNvSpPr>
          <p:nvPr>
            <p:ph type="sldNum" sz="quarter" idx="12"/>
          </p:nvPr>
        </p:nvSpPr>
        <p:spPr/>
        <p:txBody>
          <a:bodyPr/>
          <a:lstStyle>
            <a:lvl1pPr>
              <a:buFont typeface="Wingdings" panose="05000000000000000000" pitchFamily="2" charset="2"/>
              <a:buNone/>
              <a:defRPr b="1" u="sng">
                <a:ea typeface="黑体" panose="02010609060101010101" pitchFamily="49" charset="-122"/>
              </a:defRPr>
            </a:lvl1pPr>
          </a:lstStyle>
          <a:p>
            <a:fld id="{69F7B5B4-2246-45EE-A8FE-2E3908400655}" type="slidenum">
              <a:rPr lang="zh-CN" altLang="zh-CN"/>
              <a:pPr/>
              <a:t>‹#›</a:t>
            </a:fld>
            <a:endParaRPr lang="zh-CN" altLang="zh-CN"/>
          </a:p>
        </p:txBody>
      </p:sp>
    </p:spTree>
    <p:extLst>
      <p:ext uri="{BB962C8B-B14F-4D97-AF65-F5344CB8AC3E}">
        <p14:creationId xmlns:p14="http://schemas.microsoft.com/office/powerpoint/2010/main" val="225519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6CF09179-3A43-4C67-9266-1E7D68701B18}"/>
              </a:ext>
            </a:extLst>
          </p:cNvPr>
          <p:cNvSpPr>
            <a:spLocks noGrp="1" noChangeArrowheads="1"/>
          </p:cNvSpPr>
          <p:nvPr>
            <p:ph type="dt" sz="half" idx="10"/>
          </p:nvPr>
        </p:nvSpPr>
        <p:spPr/>
        <p:txBody>
          <a:bodyPr/>
          <a:lstStyle>
            <a:lvl1pPr algn="ctr">
              <a:defRPr b="1" u="sng">
                <a:ea typeface="黑体" pitchFamily="49" charset="-122"/>
              </a:defRPr>
            </a:lvl1pPr>
          </a:lstStyle>
          <a:p>
            <a:pPr>
              <a:defRPr/>
            </a:pPr>
            <a:endParaRPr lang="zh-CN" altLang="zh-CN"/>
          </a:p>
        </p:txBody>
      </p:sp>
      <p:sp>
        <p:nvSpPr>
          <p:cNvPr id="3" name="Rectangle 5">
            <a:extLst>
              <a:ext uri="{FF2B5EF4-FFF2-40B4-BE49-F238E27FC236}">
                <a16:creationId xmlns:a16="http://schemas.microsoft.com/office/drawing/2014/main" xmlns="" id="{2C957593-DBB3-4FDC-ADC7-6696AD92C050}"/>
              </a:ext>
            </a:extLst>
          </p:cNvPr>
          <p:cNvSpPr>
            <a:spLocks noGrp="1" noChangeArrowheads="1"/>
          </p:cNvSpPr>
          <p:nvPr>
            <p:ph type="ftr" sz="quarter" idx="11"/>
          </p:nvPr>
        </p:nvSpPr>
        <p:spPr/>
        <p:txBody>
          <a:bodyPr/>
          <a:lstStyle>
            <a:lvl1pPr>
              <a:defRPr b="1" u="sng">
                <a:ea typeface="黑体" pitchFamily="49" charset="-122"/>
              </a:defRPr>
            </a:lvl1pPr>
          </a:lstStyle>
          <a:p>
            <a:pPr>
              <a:defRPr/>
            </a:pPr>
            <a:endParaRPr lang="zh-CN" altLang="zh-CN"/>
          </a:p>
        </p:txBody>
      </p:sp>
      <p:sp>
        <p:nvSpPr>
          <p:cNvPr id="4" name="Rectangle 6">
            <a:extLst>
              <a:ext uri="{FF2B5EF4-FFF2-40B4-BE49-F238E27FC236}">
                <a16:creationId xmlns:a16="http://schemas.microsoft.com/office/drawing/2014/main" xmlns="" id="{8CC393F3-E66F-490C-A0F9-23255D2D8713}"/>
              </a:ext>
            </a:extLst>
          </p:cNvPr>
          <p:cNvSpPr>
            <a:spLocks noGrp="1" noChangeArrowheads="1"/>
          </p:cNvSpPr>
          <p:nvPr>
            <p:ph type="sldNum" sz="quarter" idx="12"/>
          </p:nvPr>
        </p:nvSpPr>
        <p:spPr/>
        <p:txBody>
          <a:bodyPr/>
          <a:lstStyle>
            <a:lvl1pPr>
              <a:buFont typeface="Wingdings" panose="05000000000000000000" pitchFamily="2" charset="2"/>
              <a:buNone/>
              <a:defRPr b="1" u="sng">
                <a:ea typeface="黑体" panose="02010609060101010101" pitchFamily="49" charset="-122"/>
              </a:defRPr>
            </a:lvl1pPr>
          </a:lstStyle>
          <a:p>
            <a:fld id="{EBA717A8-C218-4F8E-BD5F-6470C63A3001}" type="slidenum">
              <a:rPr lang="zh-CN" altLang="zh-CN"/>
              <a:pPr/>
              <a:t>‹#›</a:t>
            </a:fld>
            <a:endParaRPr lang="zh-CN" altLang="zh-CN"/>
          </a:p>
        </p:txBody>
      </p:sp>
    </p:spTree>
    <p:extLst>
      <p:ext uri="{BB962C8B-B14F-4D97-AF65-F5344CB8AC3E}">
        <p14:creationId xmlns:p14="http://schemas.microsoft.com/office/powerpoint/2010/main" val="28347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1846" b="1"/>
            </a:lvl1pPr>
          </a:lstStyle>
          <a:p>
            <a:r>
              <a:rPr lang="zh-CN" altLang="en-US" noProof="1"/>
              <a:t>单击此处编辑母版标题样式</a:t>
            </a:r>
          </a:p>
        </p:txBody>
      </p:sp>
      <p:sp>
        <p:nvSpPr>
          <p:cNvPr id="3" name="内容占位符 2"/>
          <p:cNvSpPr>
            <a:spLocks noGrp="1"/>
          </p:cNvSpPr>
          <p:nvPr>
            <p:ph idx="1"/>
          </p:nvPr>
        </p:nvSpPr>
        <p:spPr>
          <a:xfrm>
            <a:off x="3575053" y="273228"/>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zh-CN" altLang="en-US" noProof="1"/>
              <a:t>单击此处编辑母版文本样式</a:t>
            </a:r>
          </a:p>
        </p:txBody>
      </p:sp>
      <p:sp>
        <p:nvSpPr>
          <p:cNvPr id="5" name="Rectangle 4">
            <a:extLst>
              <a:ext uri="{FF2B5EF4-FFF2-40B4-BE49-F238E27FC236}">
                <a16:creationId xmlns:a16="http://schemas.microsoft.com/office/drawing/2014/main" xmlns="" id="{A0CF780E-BC59-4417-8A2B-83F824883C0C}"/>
              </a:ext>
            </a:extLst>
          </p:cNvPr>
          <p:cNvSpPr>
            <a:spLocks noGrp="1" noChangeArrowheads="1"/>
          </p:cNvSpPr>
          <p:nvPr>
            <p:ph type="dt" sz="half" idx="10"/>
          </p:nvPr>
        </p:nvSpPr>
        <p:spPr/>
        <p:txBody>
          <a:bodyPr/>
          <a:lstStyle>
            <a:lvl1pPr algn="ctr">
              <a:defRPr b="1" u="sng">
                <a:ea typeface="黑体" pitchFamily="49" charset="-122"/>
              </a:defRPr>
            </a:lvl1pPr>
          </a:lstStyle>
          <a:p>
            <a:pPr>
              <a:defRPr/>
            </a:pPr>
            <a:endParaRPr lang="zh-CN" altLang="zh-CN"/>
          </a:p>
        </p:txBody>
      </p:sp>
      <p:sp>
        <p:nvSpPr>
          <p:cNvPr id="6" name="Rectangle 5">
            <a:extLst>
              <a:ext uri="{FF2B5EF4-FFF2-40B4-BE49-F238E27FC236}">
                <a16:creationId xmlns:a16="http://schemas.microsoft.com/office/drawing/2014/main" xmlns="" id="{E843B0A9-B88D-44D1-BCF3-15A13E176C81}"/>
              </a:ext>
            </a:extLst>
          </p:cNvPr>
          <p:cNvSpPr>
            <a:spLocks noGrp="1" noChangeArrowheads="1"/>
          </p:cNvSpPr>
          <p:nvPr>
            <p:ph type="ftr" sz="quarter" idx="11"/>
          </p:nvPr>
        </p:nvSpPr>
        <p:spPr/>
        <p:txBody>
          <a:bodyPr/>
          <a:lstStyle>
            <a:lvl1pPr>
              <a:defRPr b="1" u="sng">
                <a:ea typeface="黑体" pitchFamily="49" charset="-122"/>
              </a:defRPr>
            </a:lvl1pPr>
          </a:lstStyle>
          <a:p>
            <a:pPr>
              <a:defRPr/>
            </a:pPr>
            <a:endParaRPr lang="zh-CN" altLang="zh-CN"/>
          </a:p>
        </p:txBody>
      </p:sp>
      <p:sp>
        <p:nvSpPr>
          <p:cNvPr id="7" name="Rectangle 6">
            <a:extLst>
              <a:ext uri="{FF2B5EF4-FFF2-40B4-BE49-F238E27FC236}">
                <a16:creationId xmlns:a16="http://schemas.microsoft.com/office/drawing/2014/main" xmlns="" id="{2391CF48-7857-4BF7-8C58-D7A257765F40}"/>
              </a:ext>
            </a:extLst>
          </p:cNvPr>
          <p:cNvSpPr>
            <a:spLocks noGrp="1" noChangeArrowheads="1"/>
          </p:cNvSpPr>
          <p:nvPr>
            <p:ph type="sldNum" sz="quarter" idx="12"/>
          </p:nvPr>
        </p:nvSpPr>
        <p:spPr/>
        <p:txBody>
          <a:bodyPr/>
          <a:lstStyle>
            <a:lvl1pPr>
              <a:buFont typeface="Wingdings" panose="05000000000000000000" pitchFamily="2" charset="2"/>
              <a:buNone/>
              <a:defRPr b="1" u="sng">
                <a:ea typeface="黑体" panose="02010609060101010101" pitchFamily="49" charset="-122"/>
              </a:defRPr>
            </a:lvl1pPr>
          </a:lstStyle>
          <a:p>
            <a:fld id="{FAE629F5-2BDE-4C23-8F3B-39F2EDFCC88C}" type="slidenum">
              <a:rPr lang="zh-CN" altLang="zh-CN"/>
              <a:pPr/>
              <a:t>‹#›</a:t>
            </a:fld>
            <a:endParaRPr lang="zh-CN" altLang="zh-CN"/>
          </a:p>
        </p:txBody>
      </p:sp>
    </p:spTree>
    <p:extLst>
      <p:ext uri="{BB962C8B-B14F-4D97-AF65-F5344CB8AC3E}">
        <p14:creationId xmlns:p14="http://schemas.microsoft.com/office/powerpoint/2010/main" val="1344491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1846"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zh-CN" altLang="en-US" noProof="1"/>
              <a:t>单击此处编辑母版文本样式</a:t>
            </a:r>
          </a:p>
        </p:txBody>
      </p:sp>
      <p:sp>
        <p:nvSpPr>
          <p:cNvPr id="5" name="Rectangle 4">
            <a:extLst>
              <a:ext uri="{FF2B5EF4-FFF2-40B4-BE49-F238E27FC236}">
                <a16:creationId xmlns:a16="http://schemas.microsoft.com/office/drawing/2014/main" xmlns="" id="{80E12E04-F81E-4152-BB62-DCDE589D5C20}"/>
              </a:ext>
            </a:extLst>
          </p:cNvPr>
          <p:cNvSpPr>
            <a:spLocks noGrp="1" noChangeArrowheads="1"/>
          </p:cNvSpPr>
          <p:nvPr>
            <p:ph type="dt" sz="half" idx="10"/>
          </p:nvPr>
        </p:nvSpPr>
        <p:spPr/>
        <p:txBody>
          <a:bodyPr/>
          <a:lstStyle>
            <a:lvl1pPr algn="ctr">
              <a:defRPr b="1" u="sng">
                <a:ea typeface="黑体" pitchFamily="49" charset="-122"/>
              </a:defRPr>
            </a:lvl1pPr>
          </a:lstStyle>
          <a:p>
            <a:pPr>
              <a:defRPr/>
            </a:pPr>
            <a:endParaRPr lang="zh-CN" altLang="zh-CN"/>
          </a:p>
        </p:txBody>
      </p:sp>
      <p:sp>
        <p:nvSpPr>
          <p:cNvPr id="6" name="Rectangle 5">
            <a:extLst>
              <a:ext uri="{FF2B5EF4-FFF2-40B4-BE49-F238E27FC236}">
                <a16:creationId xmlns:a16="http://schemas.microsoft.com/office/drawing/2014/main" xmlns="" id="{A5B3B4C4-D52E-4FFB-9280-765B0BED1E44}"/>
              </a:ext>
            </a:extLst>
          </p:cNvPr>
          <p:cNvSpPr>
            <a:spLocks noGrp="1" noChangeArrowheads="1"/>
          </p:cNvSpPr>
          <p:nvPr>
            <p:ph type="ftr" sz="quarter" idx="11"/>
          </p:nvPr>
        </p:nvSpPr>
        <p:spPr/>
        <p:txBody>
          <a:bodyPr/>
          <a:lstStyle>
            <a:lvl1pPr>
              <a:defRPr b="1" u="sng">
                <a:ea typeface="黑体" pitchFamily="49" charset="-122"/>
              </a:defRPr>
            </a:lvl1pPr>
          </a:lstStyle>
          <a:p>
            <a:pPr>
              <a:defRPr/>
            </a:pPr>
            <a:endParaRPr lang="zh-CN" altLang="zh-CN"/>
          </a:p>
        </p:txBody>
      </p:sp>
      <p:sp>
        <p:nvSpPr>
          <p:cNvPr id="7" name="Rectangle 6">
            <a:extLst>
              <a:ext uri="{FF2B5EF4-FFF2-40B4-BE49-F238E27FC236}">
                <a16:creationId xmlns:a16="http://schemas.microsoft.com/office/drawing/2014/main" xmlns="" id="{1AD10071-90BA-4D27-9AEC-AF81BDB3E95C}"/>
              </a:ext>
            </a:extLst>
          </p:cNvPr>
          <p:cNvSpPr>
            <a:spLocks noGrp="1" noChangeArrowheads="1"/>
          </p:cNvSpPr>
          <p:nvPr>
            <p:ph type="sldNum" sz="quarter" idx="12"/>
          </p:nvPr>
        </p:nvSpPr>
        <p:spPr/>
        <p:txBody>
          <a:bodyPr/>
          <a:lstStyle>
            <a:lvl1pPr>
              <a:buFont typeface="Wingdings" panose="05000000000000000000" pitchFamily="2" charset="2"/>
              <a:buNone/>
              <a:defRPr b="1" u="sng">
                <a:ea typeface="黑体" panose="02010609060101010101" pitchFamily="49" charset="-122"/>
              </a:defRPr>
            </a:lvl1pPr>
          </a:lstStyle>
          <a:p>
            <a:fld id="{2A9EF167-A817-410B-A833-59F924595A3C}" type="slidenum">
              <a:rPr lang="zh-CN" altLang="zh-CN"/>
              <a:pPr/>
              <a:t>‹#›</a:t>
            </a:fld>
            <a:endParaRPr lang="zh-CN" altLang="zh-CN"/>
          </a:p>
        </p:txBody>
      </p:sp>
    </p:spTree>
    <p:extLst>
      <p:ext uri="{BB962C8B-B14F-4D97-AF65-F5344CB8AC3E}">
        <p14:creationId xmlns:p14="http://schemas.microsoft.com/office/powerpoint/2010/main" val="3695899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a:extLst>
              <a:ext uri="{FF2B5EF4-FFF2-40B4-BE49-F238E27FC236}">
                <a16:creationId xmlns:a16="http://schemas.microsoft.com/office/drawing/2014/main" xmlns="" id="{0527EEAB-373B-4714-96A6-1BA56CEF2AB8}"/>
              </a:ext>
            </a:extLst>
          </p:cNvPr>
          <p:cNvSpPr>
            <a:spLocks noGrp="1" noChangeArrowheads="1"/>
          </p:cNvSpPr>
          <p:nvPr>
            <p:ph type="dt" sz="half" idx="10"/>
          </p:nvPr>
        </p:nvSpPr>
        <p:spPr/>
        <p:txBody>
          <a:bodyPr/>
          <a:lstStyle>
            <a:lvl1pPr algn="ctr">
              <a:defRPr b="1" u="sng">
                <a:ea typeface="黑体" pitchFamily="49" charset="-122"/>
              </a:defRPr>
            </a:lvl1pPr>
          </a:lstStyle>
          <a:p>
            <a:pPr>
              <a:defRPr/>
            </a:pPr>
            <a:endParaRPr lang="zh-CN" altLang="zh-CN"/>
          </a:p>
        </p:txBody>
      </p:sp>
      <p:sp>
        <p:nvSpPr>
          <p:cNvPr id="5" name="Rectangle 5">
            <a:extLst>
              <a:ext uri="{FF2B5EF4-FFF2-40B4-BE49-F238E27FC236}">
                <a16:creationId xmlns:a16="http://schemas.microsoft.com/office/drawing/2014/main" xmlns="" id="{F90980EC-FA48-4E13-BAAB-A6D66B4CFA29}"/>
              </a:ext>
            </a:extLst>
          </p:cNvPr>
          <p:cNvSpPr>
            <a:spLocks noGrp="1" noChangeArrowheads="1"/>
          </p:cNvSpPr>
          <p:nvPr>
            <p:ph type="ftr" sz="quarter" idx="11"/>
          </p:nvPr>
        </p:nvSpPr>
        <p:spPr/>
        <p:txBody>
          <a:bodyPr/>
          <a:lstStyle>
            <a:lvl1pPr>
              <a:defRPr b="1" u="sng">
                <a:ea typeface="黑体" pitchFamily="49" charset="-122"/>
              </a:defRPr>
            </a:lvl1pPr>
          </a:lstStyle>
          <a:p>
            <a:pPr>
              <a:defRPr/>
            </a:pPr>
            <a:endParaRPr lang="zh-CN" altLang="zh-CN"/>
          </a:p>
        </p:txBody>
      </p:sp>
      <p:sp>
        <p:nvSpPr>
          <p:cNvPr id="6" name="Rectangle 6">
            <a:extLst>
              <a:ext uri="{FF2B5EF4-FFF2-40B4-BE49-F238E27FC236}">
                <a16:creationId xmlns:a16="http://schemas.microsoft.com/office/drawing/2014/main" xmlns="" id="{1526BD7A-DD2C-4F20-AB05-A880C6B32655}"/>
              </a:ext>
            </a:extLst>
          </p:cNvPr>
          <p:cNvSpPr>
            <a:spLocks noGrp="1" noChangeArrowheads="1"/>
          </p:cNvSpPr>
          <p:nvPr>
            <p:ph type="sldNum" sz="quarter" idx="12"/>
          </p:nvPr>
        </p:nvSpPr>
        <p:spPr/>
        <p:txBody>
          <a:bodyPr/>
          <a:lstStyle>
            <a:lvl1pPr>
              <a:buFont typeface="Wingdings" panose="05000000000000000000" pitchFamily="2" charset="2"/>
              <a:buNone/>
              <a:defRPr b="1" u="sng">
                <a:ea typeface="黑体" panose="02010609060101010101" pitchFamily="49" charset="-122"/>
              </a:defRPr>
            </a:lvl1pPr>
          </a:lstStyle>
          <a:p>
            <a:fld id="{585AC73F-DD9A-405B-94F9-0EA4F4EE7D6B}" type="slidenum">
              <a:rPr lang="zh-CN" altLang="zh-CN"/>
              <a:pPr/>
              <a:t>‹#›</a:t>
            </a:fld>
            <a:endParaRPr lang="zh-CN" altLang="zh-CN"/>
          </a:p>
        </p:txBody>
      </p:sp>
    </p:spTree>
    <p:extLst>
      <p:ext uri="{BB962C8B-B14F-4D97-AF65-F5344CB8AC3E}">
        <p14:creationId xmlns:p14="http://schemas.microsoft.com/office/powerpoint/2010/main" val="37695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816"/>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816"/>
            <a:ext cx="60198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a:extLst>
              <a:ext uri="{FF2B5EF4-FFF2-40B4-BE49-F238E27FC236}">
                <a16:creationId xmlns:a16="http://schemas.microsoft.com/office/drawing/2014/main" xmlns="" id="{BF731003-B5C9-467A-AABC-71743AF49643}"/>
              </a:ext>
            </a:extLst>
          </p:cNvPr>
          <p:cNvSpPr>
            <a:spLocks noGrp="1" noChangeArrowheads="1"/>
          </p:cNvSpPr>
          <p:nvPr>
            <p:ph type="dt" sz="half" idx="10"/>
          </p:nvPr>
        </p:nvSpPr>
        <p:spPr/>
        <p:txBody>
          <a:bodyPr/>
          <a:lstStyle>
            <a:lvl1pPr algn="ctr">
              <a:defRPr b="1" u="sng">
                <a:ea typeface="黑体" pitchFamily="49" charset="-122"/>
              </a:defRPr>
            </a:lvl1pPr>
          </a:lstStyle>
          <a:p>
            <a:pPr>
              <a:defRPr/>
            </a:pPr>
            <a:endParaRPr lang="zh-CN" altLang="zh-CN"/>
          </a:p>
        </p:txBody>
      </p:sp>
      <p:sp>
        <p:nvSpPr>
          <p:cNvPr id="5" name="Rectangle 5">
            <a:extLst>
              <a:ext uri="{FF2B5EF4-FFF2-40B4-BE49-F238E27FC236}">
                <a16:creationId xmlns:a16="http://schemas.microsoft.com/office/drawing/2014/main" xmlns="" id="{F09BCE4D-2FAC-4939-A363-A6DAC365594F}"/>
              </a:ext>
            </a:extLst>
          </p:cNvPr>
          <p:cNvSpPr>
            <a:spLocks noGrp="1" noChangeArrowheads="1"/>
          </p:cNvSpPr>
          <p:nvPr>
            <p:ph type="ftr" sz="quarter" idx="11"/>
          </p:nvPr>
        </p:nvSpPr>
        <p:spPr/>
        <p:txBody>
          <a:bodyPr/>
          <a:lstStyle>
            <a:lvl1pPr>
              <a:defRPr b="1" u="sng">
                <a:ea typeface="黑体" pitchFamily="49" charset="-122"/>
              </a:defRPr>
            </a:lvl1pPr>
          </a:lstStyle>
          <a:p>
            <a:pPr>
              <a:defRPr/>
            </a:pPr>
            <a:endParaRPr lang="zh-CN" altLang="zh-CN"/>
          </a:p>
        </p:txBody>
      </p:sp>
      <p:sp>
        <p:nvSpPr>
          <p:cNvPr id="6" name="Rectangle 6">
            <a:extLst>
              <a:ext uri="{FF2B5EF4-FFF2-40B4-BE49-F238E27FC236}">
                <a16:creationId xmlns:a16="http://schemas.microsoft.com/office/drawing/2014/main" xmlns="" id="{DF514A1C-4BAF-4DC0-8D45-9EB1608F19C3}"/>
              </a:ext>
            </a:extLst>
          </p:cNvPr>
          <p:cNvSpPr>
            <a:spLocks noGrp="1" noChangeArrowheads="1"/>
          </p:cNvSpPr>
          <p:nvPr>
            <p:ph type="sldNum" sz="quarter" idx="12"/>
          </p:nvPr>
        </p:nvSpPr>
        <p:spPr/>
        <p:txBody>
          <a:bodyPr/>
          <a:lstStyle>
            <a:lvl1pPr>
              <a:buFont typeface="Wingdings" panose="05000000000000000000" pitchFamily="2" charset="2"/>
              <a:buNone/>
              <a:defRPr b="1" u="sng">
                <a:ea typeface="黑体" panose="02010609060101010101" pitchFamily="49" charset="-122"/>
              </a:defRPr>
            </a:lvl1pPr>
          </a:lstStyle>
          <a:p>
            <a:fld id="{E18605FB-1151-4E52-A6B3-7F5955285679}" type="slidenum">
              <a:rPr lang="zh-CN" altLang="zh-CN"/>
              <a:pPr/>
              <a:t>‹#›</a:t>
            </a:fld>
            <a:endParaRPr lang="zh-CN" altLang="zh-CN"/>
          </a:p>
        </p:txBody>
      </p:sp>
    </p:spTree>
    <p:extLst>
      <p:ext uri="{BB962C8B-B14F-4D97-AF65-F5344CB8AC3E}">
        <p14:creationId xmlns:p14="http://schemas.microsoft.com/office/powerpoint/2010/main" val="204614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a:xfrm>
            <a:off x="5424488" y="6305550"/>
            <a:ext cx="3086100" cy="365125"/>
          </a:xfrm>
        </p:spPr>
        <p:txBody>
          <a:bodyPr/>
          <a:lstStyle>
            <a:lvl1pPr>
              <a:defRPr sz="1600" b="1">
                <a:solidFill>
                  <a:schemeClr val="bg1"/>
                </a:solidFill>
                <a:latin typeface="楷体" panose="02010609060101010101" pitchFamily="49" charset="-122"/>
                <a:ea typeface="楷体" panose="02010609060101010101" pitchFamily="49" charset="-122"/>
              </a:defRPr>
            </a:lvl1pPr>
          </a:lstStyle>
          <a:p>
            <a:pPr algn="r"/>
            <a:r>
              <a:rPr lang="en-US" altLang="zh-CN" dirty="0"/>
              <a:t>CEPC </a:t>
            </a:r>
            <a:r>
              <a:rPr lang="zh-CN" altLang="en-US" dirty="0"/>
              <a:t>产业促进会（筹）</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2018/7/11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2018/7/11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2018/7/11</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pic>
        <p:nvPicPr>
          <p:cNvPr id="7" name="图片 6"/>
          <p:cNvPicPr>
            <a:picLocks noChangeAspect="1"/>
          </p:cNvPicPr>
          <p:nvPr userDrawn="1"/>
        </p:nvPicPr>
        <p:blipFill rotWithShape="1">
          <a:blip r:embed="rId14" cstate="screen"/>
          <a:srcRect t="81413"/>
          <a:stretch>
            <a:fillRect/>
          </a:stretch>
        </p:blipFill>
        <p:spPr>
          <a:xfrm>
            <a:off x="0" y="6311900"/>
            <a:ext cx="9154806" cy="569206"/>
          </a:xfrm>
          <a:prstGeom prst="rect">
            <a:avLst/>
          </a:prstGeom>
        </p:spPr>
      </p:pic>
      <p:pic>
        <p:nvPicPr>
          <p:cNvPr id="8" name="图片 7"/>
          <p:cNvPicPr>
            <a:picLocks noChangeAspect="1"/>
          </p:cNvPicPr>
          <p:nvPr userDrawn="1"/>
        </p:nvPicPr>
        <p:blipFill>
          <a:blip r:embed="rId15" cstate="screen"/>
          <a:stretch>
            <a:fillRect/>
          </a:stretch>
        </p:blipFill>
        <p:spPr>
          <a:xfrm>
            <a:off x="0" y="-1497"/>
            <a:ext cx="2095500" cy="1508035"/>
          </a:xfrm>
          <a:prstGeom prst="rect">
            <a:avLst/>
          </a:prstGeom>
        </p:spPr>
      </p:pic>
      <p:sp>
        <p:nvSpPr>
          <p:cNvPr id="9" name="文本框 8"/>
          <p:cNvSpPr txBox="1"/>
          <p:nvPr userDrawn="1"/>
        </p:nvSpPr>
        <p:spPr>
          <a:xfrm>
            <a:off x="127000" y="6348729"/>
            <a:ext cx="8940800" cy="461665"/>
          </a:xfrm>
          <a:prstGeom prst="rect">
            <a:avLst/>
          </a:prstGeom>
          <a:noFill/>
        </p:spPr>
        <p:txBody>
          <a:bodyPr wrap="square" rtlCol="0">
            <a:spAutoFit/>
          </a:bodyPr>
          <a:lstStyle/>
          <a:p>
            <a:pPr algn="r"/>
            <a:r>
              <a:rPr lang="en-US" altLang="zh-CN" sz="2400" b="1" dirty="0">
                <a:solidFill>
                  <a:srgbClr val="FFC000"/>
                </a:solidFill>
                <a:latin typeface="Calibri" panose="020F0502020204030204" charset="0"/>
              </a:rPr>
              <a:t>CEPC Industrial Promotion Consortium (CIPC)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A638603F-3412-418D-901D-57BBD5571538}"/>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9219" name="Rectangle 3">
            <a:extLst>
              <a:ext uri="{FF2B5EF4-FFF2-40B4-BE49-F238E27FC236}">
                <a16:creationId xmlns:a16="http://schemas.microsoft.com/office/drawing/2014/main" xmlns="" id="{B8C89240-0FFF-478C-8FD7-B9008254525B}"/>
              </a:ext>
            </a:extLst>
          </p:cNvPr>
          <p:cNvSpPr>
            <a:spLocks noGrp="1" noChangeArrowheads="1"/>
          </p:cNvSpPr>
          <p:nvPr>
            <p:ph type="body" idx="4294967295"/>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xmlns="" id="{4DE2ABC0-78CA-42CE-A78D-536C313AC346}"/>
              </a:ext>
            </a:extLst>
          </p:cNvPr>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buFontTx/>
              <a:buNone/>
              <a:defRPr sz="1292" b="0" u="none">
                <a:solidFill>
                  <a:srgbClr val="000000"/>
                </a:solidFill>
                <a:ea typeface="宋体" pitchFamily="2" charset="-122"/>
              </a:defRPr>
            </a:lvl1pPr>
          </a:lstStyle>
          <a:p>
            <a:pPr>
              <a:defRPr/>
            </a:pPr>
            <a:endParaRPr lang="zh-CN" altLang="zh-CN"/>
          </a:p>
        </p:txBody>
      </p:sp>
      <p:sp>
        <p:nvSpPr>
          <p:cNvPr id="1029" name="Rectangle 5">
            <a:extLst>
              <a:ext uri="{FF2B5EF4-FFF2-40B4-BE49-F238E27FC236}">
                <a16:creationId xmlns:a16="http://schemas.microsoft.com/office/drawing/2014/main" xmlns="" id="{EEE5F0A4-B3AB-407D-BA0F-EC494732E38B}"/>
              </a:ext>
            </a:extLst>
          </p:cNvPr>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buFontTx/>
              <a:buNone/>
              <a:defRPr sz="1292" b="0" u="none">
                <a:solidFill>
                  <a:srgbClr val="000000"/>
                </a:solidFill>
                <a:ea typeface="宋体" pitchFamily="2" charset="-122"/>
              </a:defRPr>
            </a:lvl1pPr>
          </a:lstStyle>
          <a:p>
            <a:pPr>
              <a:defRPr/>
            </a:pPr>
            <a:endParaRPr lang="zh-CN" altLang="zh-CN"/>
          </a:p>
        </p:txBody>
      </p:sp>
      <p:sp>
        <p:nvSpPr>
          <p:cNvPr id="1030" name="Rectangle 6">
            <a:extLst>
              <a:ext uri="{FF2B5EF4-FFF2-40B4-BE49-F238E27FC236}">
                <a16:creationId xmlns:a16="http://schemas.microsoft.com/office/drawing/2014/main" xmlns="" id="{23026169-81FF-43C2-B7CE-9D4860CDA11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92" b="0" u="none">
                <a:solidFill>
                  <a:srgbClr val="000000"/>
                </a:solidFill>
                <a:ea typeface="宋体" panose="02010600030101010101" pitchFamily="2" charset="-122"/>
              </a:defRPr>
            </a:lvl1pPr>
          </a:lstStyle>
          <a:p>
            <a:fld id="{FA27B37F-A517-41EC-9887-7FFCE944EC2A}" type="slidenum">
              <a:rPr lang="zh-CN" altLang="zh-CN"/>
              <a:pPr/>
              <a:t>‹#›</a:t>
            </a:fld>
            <a:endParaRPr lang="zh-CN" altLang="zh-CN"/>
          </a:p>
        </p:txBody>
      </p:sp>
    </p:spTree>
    <p:extLst>
      <p:ext uri="{BB962C8B-B14F-4D97-AF65-F5344CB8AC3E}">
        <p14:creationId xmlns:p14="http://schemas.microsoft.com/office/powerpoint/2010/main" val="27026947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pitchFamily="34" charset="0"/>
          <a:ea typeface="宋体" pitchFamily="2" charset="-122"/>
        </a:defRPr>
      </a:lvl2pPr>
      <a:lvl3pPr algn="ctr" rtl="0" eaLnBrk="0" fontAlgn="base" hangingPunct="0">
        <a:spcBef>
          <a:spcPct val="0"/>
        </a:spcBef>
        <a:spcAft>
          <a:spcPct val="0"/>
        </a:spcAft>
        <a:defRPr sz="4062">
          <a:solidFill>
            <a:schemeClr val="tx2"/>
          </a:solidFill>
          <a:latin typeface="Arial" pitchFamily="34" charset="0"/>
          <a:ea typeface="宋体" pitchFamily="2" charset="-122"/>
        </a:defRPr>
      </a:lvl3pPr>
      <a:lvl4pPr algn="ctr" rtl="0" eaLnBrk="0" fontAlgn="base" hangingPunct="0">
        <a:spcBef>
          <a:spcPct val="0"/>
        </a:spcBef>
        <a:spcAft>
          <a:spcPct val="0"/>
        </a:spcAft>
        <a:defRPr sz="4062">
          <a:solidFill>
            <a:schemeClr val="tx2"/>
          </a:solidFill>
          <a:latin typeface="Arial" pitchFamily="34" charset="0"/>
          <a:ea typeface="宋体" pitchFamily="2" charset="-122"/>
        </a:defRPr>
      </a:lvl4pPr>
      <a:lvl5pPr algn="ctr" rtl="0" eaLnBrk="0" fontAlgn="base" hangingPunct="0">
        <a:spcBef>
          <a:spcPct val="0"/>
        </a:spcBef>
        <a:spcAft>
          <a:spcPct val="0"/>
        </a:spcAft>
        <a:defRPr sz="4062">
          <a:solidFill>
            <a:schemeClr val="tx2"/>
          </a:solidFill>
          <a:latin typeface="Arial" pitchFamily="34" charset="0"/>
          <a:ea typeface="宋体" pitchFamily="2" charset="-122"/>
        </a:defRPr>
      </a:lvl5pPr>
      <a:lvl6pPr marL="422041" algn="ctr" rtl="0" fontAlgn="base">
        <a:spcBef>
          <a:spcPct val="0"/>
        </a:spcBef>
        <a:spcAft>
          <a:spcPct val="0"/>
        </a:spcAft>
        <a:defRPr sz="4062">
          <a:solidFill>
            <a:schemeClr val="tx2"/>
          </a:solidFill>
          <a:latin typeface="Arial" pitchFamily="34" charset="0"/>
          <a:ea typeface="宋体" pitchFamily="2" charset="-122"/>
        </a:defRPr>
      </a:lvl6pPr>
      <a:lvl7pPr marL="844083" algn="ctr" rtl="0" fontAlgn="base">
        <a:spcBef>
          <a:spcPct val="0"/>
        </a:spcBef>
        <a:spcAft>
          <a:spcPct val="0"/>
        </a:spcAft>
        <a:defRPr sz="4062">
          <a:solidFill>
            <a:schemeClr val="tx2"/>
          </a:solidFill>
          <a:latin typeface="Arial" pitchFamily="34" charset="0"/>
          <a:ea typeface="宋体" pitchFamily="2" charset="-122"/>
        </a:defRPr>
      </a:lvl7pPr>
      <a:lvl8pPr marL="1266124" algn="ctr" rtl="0" fontAlgn="base">
        <a:spcBef>
          <a:spcPct val="0"/>
        </a:spcBef>
        <a:spcAft>
          <a:spcPct val="0"/>
        </a:spcAft>
        <a:defRPr sz="4062">
          <a:solidFill>
            <a:schemeClr val="tx2"/>
          </a:solidFill>
          <a:latin typeface="Arial" pitchFamily="34" charset="0"/>
          <a:ea typeface="宋体" pitchFamily="2" charset="-122"/>
        </a:defRPr>
      </a:lvl8pPr>
      <a:lvl9pPr marL="1688165" algn="ctr" rtl="0" fontAlgn="base">
        <a:spcBef>
          <a:spcPct val="0"/>
        </a:spcBef>
        <a:spcAft>
          <a:spcPct val="0"/>
        </a:spcAft>
        <a:defRPr sz="4062">
          <a:solidFill>
            <a:schemeClr val="tx2"/>
          </a:solidFill>
          <a:latin typeface="Arial" pitchFamily="34" charset="0"/>
          <a:ea typeface="宋体" pitchFamily="2" charset="-122"/>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ea typeface="+mn-ea"/>
        </a:defRPr>
      </a:lvl2pPr>
      <a:lvl3pPr marL="1055103" indent="-211021" algn="l" rtl="0" eaLnBrk="0" fontAlgn="base" hangingPunct="0">
        <a:spcBef>
          <a:spcPct val="20000"/>
        </a:spcBef>
        <a:spcAft>
          <a:spcPct val="0"/>
        </a:spcAft>
        <a:buChar char="•"/>
        <a:defRPr sz="2215">
          <a:solidFill>
            <a:schemeClr val="tx1"/>
          </a:solidFill>
          <a:latin typeface="+mn-lt"/>
          <a:ea typeface="+mn-ea"/>
        </a:defRPr>
      </a:lvl3pPr>
      <a:lvl4pPr marL="1477145" indent="-211021" algn="l" rtl="0" eaLnBrk="0" fontAlgn="base" hangingPunct="0">
        <a:spcBef>
          <a:spcPct val="20000"/>
        </a:spcBef>
        <a:spcAft>
          <a:spcPct val="0"/>
        </a:spcAft>
        <a:buChar char="–"/>
        <a:defRPr sz="1846">
          <a:solidFill>
            <a:schemeClr val="tx1"/>
          </a:solidFill>
          <a:latin typeface="+mn-lt"/>
          <a:ea typeface="+mn-ea"/>
        </a:defRPr>
      </a:lvl4pPr>
      <a:lvl5pPr marL="1899186" indent="-211021" algn="l" rtl="0" eaLnBrk="0" fontAlgn="base" hangingPunct="0">
        <a:spcBef>
          <a:spcPct val="20000"/>
        </a:spcBef>
        <a:spcAft>
          <a:spcPct val="0"/>
        </a:spcAft>
        <a:buChar char="»"/>
        <a:defRPr sz="1846">
          <a:solidFill>
            <a:schemeClr val="tx1"/>
          </a:solidFill>
          <a:latin typeface="+mn-lt"/>
          <a:ea typeface="+mn-ea"/>
        </a:defRPr>
      </a:lvl5pPr>
      <a:lvl6pPr marL="2321227" indent="-211021" algn="l" rtl="0" fontAlgn="base">
        <a:spcBef>
          <a:spcPct val="20000"/>
        </a:spcBef>
        <a:spcAft>
          <a:spcPct val="0"/>
        </a:spcAft>
        <a:buChar char="»"/>
        <a:defRPr sz="1846">
          <a:solidFill>
            <a:schemeClr val="tx1"/>
          </a:solidFill>
          <a:latin typeface="+mn-lt"/>
          <a:ea typeface="+mn-ea"/>
        </a:defRPr>
      </a:lvl6pPr>
      <a:lvl7pPr marL="2743269" indent="-211021" algn="l" rtl="0" fontAlgn="base">
        <a:spcBef>
          <a:spcPct val="20000"/>
        </a:spcBef>
        <a:spcAft>
          <a:spcPct val="0"/>
        </a:spcAft>
        <a:buChar char="»"/>
        <a:defRPr sz="1846">
          <a:solidFill>
            <a:schemeClr val="tx1"/>
          </a:solidFill>
          <a:latin typeface="+mn-lt"/>
          <a:ea typeface="+mn-ea"/>
        </a:defRPr>
      </a:lvl7pPr>
      <a:lvl8pPr marL="3165310" indent="-211021" algn="l" rtl="0" fontAlgn="base">
        <a:spcBef>
          <a:spcPct val="20000"/>
        </a:spcBef>
        <a:spcAft>
          <a:spcPct val="0"/>
        </a:spcAft>
        <a:buChar char="»"/>
        <a:defRPr sz="1846">
          <a:solidFill>
            <a:schemeClr val="tx1"/>
          </a:solidFill>
          <a:latin typeface="+mn-lt"/>
          <a:ea typeface="+mn-ea"/>
        </a:defRPr>
      </a:lvl8pPr>
      <a:lvl9pPr marL="3587351" indent="-211021" algn="l" rtl="0" fontAlgn="base">
        <a:spcBef>
          <a:spcPct val="20000"/>
        </a:spcBef>
        <a:spcAft>
          <a:spcPct val="0"/>
        </a:spcAft>
        <a:buChar char="»"/>
        <a:defRPr sz="1846">
          <a:solidFill>
            <a:schemeClr val="tx1"/>
          </a:solidFill>
          <a:latin typeface="+mn-lt"/>
          <a:ea typeface="+mn-ea"/>
        </a:defRPr>
      </a:lvl9pPr>
    </p:bodyStyle>
    <p:otherStyle>
      <a:defPPr>
        <a:defRPr lang="zh-CN"/>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3.png"/><Relationship Id="rId7" Type="http://schemas.openxmlformats.org/officeDocument/2006/relationships/image" Target="../media/image39.jpe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 Id="rId9" Type="http://schemas.openxmlformats.org/officeDocument/2006/relationships/image" Target="../media/image6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8451" y="1626561"/>
            <a:ext cx="8546464" cy="4216539"/>
          </a:xfrm>
          <a:prstGeom prst="rect">
            <a:avLst/>
          </a:prstGeom>
          <a:noFill/>
        </p:spPr>
        <p:txBody>
          <a:bodyPr wrap="square" rtlCol="0" anchor="t">
            <a:spAutoFit/>
          </a:bodyPr>
          <a:lstStyle/>
          <a:p>
            <a:pPr algn="ctr"/>
            <a:r>
              <a:rPr lang="en-US" altLang="zh-CN" sz="48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CEPC</a:t>
            </a:r>
            <a:r>
              <a:rPr lang="zh-CN" altLang="en-US" sz="48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产业促进会（</a:t>
            </a:r>
            <a:r>
              <a:rPr lang="en-US" altLang="zh-CN" sz="48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CIPC</a:t>
            </a:r>
            <a:r>
              <a:rPr lang="zh-CN" altLang="en-US" sz="48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48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endParaRPr lang="en-US" altLang="zh-CN" sz="2800" b="1" dirty="0">
              <a:solidFill>
                <a:srgbClr val="002060"/>
              </a:solidFill>
              <a:latin typeface="微软雅黑" panose="020B0503020204020204" charset="-122"/>
              <a:ea typeface="微软雅黑" panose="020B0503020204020204" charset="-122"/>
            </a:endParaRPr>
          </a:p>
          <a:p>
            <a:pPr algn="ctr">
              <a:lnSpc>
                <a:spcPct val="200000"/>
              </a:lnSpc>
            </a:pPr>
            <a:r>
              <a:rPr lang="en-US" altLang="zh-CN" sz="3200" b="1" dirty="0" smtClean="0">
                <a:solidFill>
                  <a:sysClr val="windowText" lastClr="000000"/>
                </a:solidFill>
                <a:latin typeface="微软雅黑" panose="020B0503020204020204" charset="-122"/>
                <a:ea typeface="微软雅黑" panose="020B0503020204020204" charset="-122"/>
                <a:sym typeface="+mn-ea"/>
              </a:rPr>
              <a:t>CEPC</a:t>
            </a:r>
            <a:r>
              <a:rPr lang="zh-CN" altLang="en-US" sz="3200" b="1" dirty="0">
                <a:solidFill>
                  <a:sysClr val="windowText" lastClr="000000"/>
                </a:solidFill>
                <a:latin typeface="微软雅黑" panose="020B0503020204020204" charset="-122"/>
                <a:ea typeface="微软雅黑" panose="020B0503020204020204" charset="-122"/>
                <a:sym typeface="+mn-ea"/>
              </a:rPr>
              <a:t>高能环形</a:t>
            </a:r>
            <a:r>
              <a:rPr lang="zh-CN" altLang="en-US" sz="3200" b="1" dirty="0" smtClean="0">
                <a:solidFill>
                  <a:sysClr val="windowText" lastClr="000000"/>
                </a:solidFill>
                <a:latin typeface="微软雅黑" panose="020B0503020204020204" charset="-122"/>
                <a:ea typeface="微软雅黑" panose="020B0503020204020204" charset="-122"/>
                <a:sym typeface="+mn-ea"/>
              </a:rPr>
              <a:t>正负电子对撞机</a:t>
            </a:r>
            <a:endParaRPr lang="en-US" altLang="zh-CN" sz="3200" b="1" dirty="0" smtClean="0">
              <a:solidFill>
                <a:sysClr val="windowText" lastClr="000000"/>
              </a:solidFill>
              <a:latin typeface="微软雅黑" panose="020B0503020204020204" charset="-122"/>
              <a:ea typeface="微软雅黑" panose="020B0503020204020204" charset="-122"/>
              <a:sym typeface="+mn-ea"/>
            </a:endParaRPr>
          </a:p>
          <a:p>
            <a:pPr algn="ctr">
              <a:lnSpc>
                <a:spcPct val="200000"/>
              </a:lnSpc>
            </a:pPr>
            <a:r>
              <a:rPr lang="zh-CN" altLang="en-US" sz="3200" b="1" dirty="0" smtClean="0">
                <a:solidFill>
                  <a:sysClr val="windowText" lastClr="000000"/>
                </a:solidFill>
                <a:latin typeface="微软雅黑" panose="020B0503020204020204" charset="-122"/>
                <a:ea typeface="微软雅黑" panose="020B0503020204020204" charset="-122"/>
                <a:sym typeface="+mn-ea"/>
              </a:rPr>
              <a:t>落户雄安新区方案研讨会</a:t>
            </a:r>
            <a:endParaRPr lang="en-US" altLang="zh-CN" sz="3200" b="1" dirty="0" smtClean="0">
              <a:solidFill>
                <a:sysClr val="windowText" lastClr="000000"/>
              </a:solidFill>
              <a:latin typeface="微软雅黑" panose="020B0503020204020204" charset="-122"/>
              <a:ea typeface="微软雅黑" panose="020B0503020204020204" charset="-122"/>
              <a:sym typeface="+mn-ea"/>
            </a:endParaRPr>
          </a:p>
          <a:p>
            <a:pPr algn="ctr"/>
            <a:endParaRPr lang="en-US" altLang="zh-CN" sz="3200" b="1" dirty="0">
              <a:solidFill>
                <a:sysClr val="windowText" lastClr="000000"/>
              </a:solidFill>
              <a:latin typeface="微软雅黑" panose="020B0503020204020204" charset="-122"/>
              <a:ea typeface="微软雅黑" panose="020B0503020204020204" charset="-122"/>
              <a:sym typeface="+mn-ea"/>
            </a:endParaRPr>
          </a:p>
          <a:p>
            <a:pPr algn="ctr"/>
            <a:r>
              <a:rPr lang="en-US" altLang="zh-CN" sz="3200" b="1" dirty="0">
                <a:solidFill>
                  <a:sysClr val="windowText" lastClr="000000"/>
                </a:solidFill>
                <a:latin typeface="微软雅黑" panose="020B0503020204020204" charset="-122"/>
                <a:ea typeface="微软雅黑" panose="020B0503020204020204" charset="-122"/>
                <a:sym typeface="+mn-ea"/>
              </a:rPr>
              <a:t>2018.7.12 </a:t>
            </a:r>
            <a:r>
              <a:rPr lang="zh-CN" altLang="en-US" sz="3200" b="1" dirty="0">
                <a:solidFill>
                  <a:sysClr val="windowText" lastClr="000000"/>
                </a:solidFill>
                <a:latin typeface="微软雅黑" panose="020B0503020204020204" charset="-122"/>
                <a:ea typeface="微软雅黑" panose="020B0503020204020204" charset="-122"/>
                <a:sym typeface="+mn-ea"/>
              </a:rPr>
              <a:t>北京</a:t>
            </a:r>
            <a:endParaRPr lang="zh-CN" altLang="en-US" sz="3200" dirty="0">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三、部分企业简介</a:t>
            </a:r>
            <a:r>
              <a:rPr lang="en-US" altLang="zh-CN" sz="3600" b="1" dirty="0">
                <a:solidFill>
                  <a:srgbClr val="C00000"/>
                </a:solidFill>
                <a:latin typeface="微软雅黑" panose="020B0503020204020204" charset="-122"/>
                <a:ea typeface="微软雅黑" panose="020B0503020204020204" charset="-122"/>
              </a:rPr>
              <a:t>-1</a:t>
            </a:r>
          </a:p>
        </p:txBody>
      </p:sp>
      <p:sp>
        <p:nvSpPr>
          <p:cNvPr id="5" name="内容占位符 2"/>
          <p:cNvSpPr>
            <a:spLocks noGrp="1"/>
          </p:cNvSpPr>
          <p:nvPr>
            <p:ph idx="1"/>
          </p:nvPr>
        </p:nvSpPr>
        <p:spPr>
          <a:xfrm>
            <a:off x="262255" y="1324610"/>
            <a:ext cx="8424545" cy="564515"/>
          </a:xfrm>
          <a:solidFill>
            <a:schemeClr val="bg1"/>
          </a:solidFill>
        </p:spPr>
        <p:txBody>
          <a:bodyPr>
            <a:noAutofit/>
          </a:bodyPr>
          <a:lstStyle/>
          <a:p>
            <a:pPr marL="0" indent="0" algn="ctr">
              <a:lnSpc>
                <a:spcPct val="110000"/>
              </a:lnSpc>
              <a:spcBef>
                <a:spcPts val="800"/>
              </a:spcBef>
              <a:buNone/>
            </a:pPr>
            <a:r>
              <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rPr>
              <a:t>650MW</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高效速调管方向：</a:t>
            </a:r>
            <a:r>
              <a:rPr lang="zh-CN" altLang="en-US" sz="2400" b="1" dirty="0">
                <a:latin typeface="微软雅黑" panose="020B0503020204020204" charset="-122"/>
                <a:ea typeface="微软雅黑" panose="020B0503020204020204" charset="-122"/>
                <a:cs typeface="Times New Roman" panose="02020603050405020304" pitchFamily="18" charset="0"/>
              </a:rPr>
              <a:t>昆山国力电子科技股份有限公司</a:t>
            </a:r>
          </a:p>
        </p:txBody>
      </p:sp>
      <p:sp>
        <p:nvSpPr>
          <p:cNvPr id="6" name="TextBox 68"/>
          <p:cNvSpPr txBox="1">
            <a:spLocks noChangeArrowheads="1"/>
          </p:cNvSpPr>
          <p:nvPr/>
        </p:nvSpPr>
        <p:spPr bwMode="auto">
          <a:xfrm>
            <a:off x="7660891" y="4607675"/>
            <a:ext cx="1314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a:latin typeface="黑体" panose="02010609060101010101" pitchFamily="49" charset="-122"/>
                <a:ea typeface="黑体" panose="02010609060101010101" pitchFamily="49" charset="-122"/>
              </a:rPr>
              <a:t>工业</a:t>
            </a:r>
            <a:r>
              <a:rPr lang="en-US" altLang="zh-CN" sz="1600">
                <a:latin typeface="黑体" panose="02010609060101010101" pitchFamily="49" charset="-122"/>
                <a:ea typeface="黑体" panose="02010609060101010101" pitchFamily="49" charset="-122"/>
              </a:rPr>
              <a:t>X</a:t>
            </a:r>
            <a:r>
              <a:rPr lang="zh-CN" altLang="en-US" sz="1600">
                <a:latin typeface="黑体" panose="02010609060101010101" pitchFamily="49" charset="-122"/>
                <a:ea typeface="黑体" panose="02010609060101010101" pitchFamily="49" charset="-122"/>
              </a:rPr>
              <a:t>射线管</a:t>
            </a:r>
          </a:p>
        </p:txBody>
      </p:sp>
      <p:sp>
        <p:nvSpPr>
          <p:cNvPr id="7" name="标题 61"/>
          <p:cNvSpPr txBox="1"/>
          <p:nvPr/>
        </p:nvSpPr>
        <p:spPr bwMode="auto">
          <a:xfrm>
            <a:off x="881467" y="2036603"/>
            <a:ext cx="329830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90000"/>
              </a:lnSpc>
            </a:pPr>
            <a:r>
              <a:rPr lang="zh-CN" altLang="en-US" sz="2400" b="1" dirty="0">
                <a:latin typeface="黑体" panose="02010609060101010101" pitchFamily="49" charset="-122"/>
                <a:ea typeface="黑体" panose="02010609060101010101" pitchFamily="49" charset="-122"/>
              </a:rPr>
              <a:t>核心技术及产品</a:t>
            </a:r>
          </a:p>
        </p:txBody>
      </p:sp>
      <p:grpSp>
        <p:nvGrpSpPr>
          <p:cNvPr id="8" name="组合 6"/>
          <p:cNvGrpSpPr/>
          <p:nvPr/>
        </p:nvGrpSpPr>
        <p:grpSpPr bwMode="auto">
          <a:xfrm>
            <a:off x="199534" y="2438401"/>
            <a:ext cx="6201265" cy="3845960"/>
            <a:chOff x="29670" y="1210418"/>
            <a:chExt cx="7088283" cy="4522285"/>
          </a:xfrm>
        </p:grpSpPr>
        <p:grpSp>
          <p:nvGrpSpPr>
            <p:cNvPr id="9" name="组合 5"/>
            <p:cNvGrpSpPr/>
            <p:nvPr/>
          </p:nvGrpSpPr>
          <p:grpSpPr bwMode="auto">
            <a:xfrm>
              <a:off x="29670" y="2738912"/>
              <a:ext cx="1779008" cy="1600921"/>
              <a:chOff x="-107950" y="3317370"/>
              <a:chExt cx="2071688" cy="1872067"/>
            </a:xfrm>
          </p:grpSpPr>
          <p:pic>
            <p:nvPicPr>
              <p:cNvPr id="76" name="图片 181" descr="15.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3317370"/>
                <a:ext cx="2071688" cy="180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 name="组合 4"/>
              <p:cNvGrpSpPr/>
              <p:nvPr/>
            </p:nvGrpSpPr>
            <p:grpSpPr bwMode="auto">
              <a:xfrm>
                <a:off x="390525" y="3603527"/>
                <a:ext cx="1285875" cy="1152919"/>
                <a:chOff x="3733576" y="3930057"/>
                <a:chExt cx="1800000" cy="1800000"/>
              </a:xfrm>
            </p:grpSpPr>
            <p:sp>
              <p:nvSpPr>
                <p:cNvPr id="79" name="椭圆 5"/>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80" name="任意多边形 6"/>
                <p:cNvSpPr/>
                <p:nvPr/>
              </p:nvSpPr>
              <p:spPr>
                <a:xfrm>
                  <a:off x="3734483" y="3930171"/>
                  <a:ext cx="1798416" cy="1781404"/>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w="25400" cap="flat" cmpd="sng" algn="ctr">
                  <a:noFill/>
                  <a:prstDash val="solid"/>
                </a:ln>
                <a:effectLst>
                  <a:outerShdw blurRad="88900" dist="63500" dir="2700000" algn="tl" rotWithShape="0">
                    <a:prstClr val="black">
                      <a:alpha val="40000"/>
                    </a:prstClr>
                  </a:outerShdw>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81" name="椭圆 7"/>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grpSp>
          <p:sp>
            <p:nvSpPr>
              <p:cNvPr id="78" name="Rectangle 25"/>
              <p:cNvSpPr>
                <a:spLocks noChangeArrowheads="1"/>
              </p:cNvSpPr>
              <p:nvPr/>
            </p:nvSpPr>
            <p:spPr bwMode="auto">
              <a:xfrm>
                <a:off x="553342" y="4729873"/>
                <a:ext cx="1297357" cy="458930"/>
              </a:xfrm>
              <a:prstGeom prst="rect">
                <a:avLst/>
              </a:prstGeom>
              <a:noFill/>
              <a:ln>
                <a:noFill/>
              </a:ln>
              <a:effectLst/>
            </p:spPr>
            <p:txBody>
              <a:bodyPr lIns="68580" tIns="34290" rIns="68580" bIns="34290">
                <a:spAutoFit/>
              </a:bodyPr>
              <a:lstStyle/>
              <a:p>
                <a:pPr>
                  <a:lnSpc>
                    <a:spcPct val="150000"/>
                  </a:lnSpc>
                  <a:defRPr/>
                </a:pPr>
                <a:r>
                  <a:rPr lang="zh-CN" altLang="en-US" sz="1200" b="1" kern="0" dirty="0">
                    <a:solidFill>
                      <a:sysClr val="windowText" lastClr="000000">
                        <a:lumMod val="65000"/>
                        <a:lumOff val="35000"/>
                      </a:sysClr>
                    </a:solidFill>
                    <a:latin typeface="华文行楷" panose="02010800040101010101" pitchFamily="2" charset="-122"/>
                    <a:ea typeface="华文行楷" panose="02010800040101010101" pitchFamily="2" charset="-122"/>
                  </a:rPr>
                  <a:t>真空继电器</a:t>
                </a:r>
              </a:p>
            </p:txBody>
          </p:sp>
        </p:grpSp>
        <p:grpSp>
          <p:nvGrpSpPr>
            <p:cNvPr id="10" name="组合 3"/>
            <p:cNvGrpSpPr/>
            <p:nvPr/>
          </p:nvGrpSpPr>
          <p:grpSpPr bwMode="auto">
            <a:xfrm>
              <a:off x="3948457" y="1210418"/>
              <a:ext cx="1901698" cy="1746256"/>
              <a:chOff x="4627563" y="1484313"/>
              <a:chExt cx="2214562" cy="2040914"/>
            </a:xfrm>
          </p:grpSpPr>
          <p:pic>
            <p:nvPicPr>
              <p:cNvPr id="70" name="图片 183" descr="1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7563" y="1484313"/>
                <a:ext cx="2214562" cy="192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 name="组合 4"/>
              <p:cNvGrpSpPr/>
              <p:nvPr/>
            </p:nvGrpSpPr>
            <p:grpSpPr bwMode="auto">
              <a:xfrm>
                <a:off x="5059363" y="1922533"/>
                <a:ext cx="1285875" cy="1154300"/>
                <a:chOff x="3733576" y="3930057"/>
                <a:chExt cx="1800000" cy="1800000"/>
              </a:xfrm>
            </p:grpSpPr>
            <p:sp>
              <p:nvSpPr>
                <p:cNvPr id="73" name="椭圆 5"/>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74" name="任意多边形 6"/>
                <p:cNvSpPr/>
                <p:nvPr/>
              </p:nvSpPr>
              <p:spPr>
                <a:xfrm>
                  <a:off x="3778314" y="3929156"/>
                  <a:ext cx="1755537" cy="1801279"/>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w="25400" cap="flat" cmpd="sng" algn="ctr">
                  <a:noFill/>
                  <a:prstDash val="solid"/>
                </a:ln>
                <a:effectLst>
                  <a:outerShdw blurRad="88900" dist="63500" dir="2700000" algn="tl" rotWithShape="0">
                    <a:prstClr val="black">
                      <a:alpha val="40000"/>
                    </a:prstClr>
                  </a:outerShdw>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75" name="椭圆 7"/>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grpSp>
          <p:sp>
            <p:nvSpPr>
              <p:cNvPr id="72" name="Rectangle 25"/>
              <p:cNvSpPr>
                <a:spLocks noChangeArrowheads="1"/>
              </p:cNvSpPr>
              <p:nvPr/>
            </p:nvSpPr>
            <p:spPr bwMode="auto">
              <a:xfrm>
                <a:off x="5285926" y="3066556"/>
                <a:ext cx="1297357" cy="458682"/>
              </a:xfrm>
              <a:prstGeom prst="rect">
                <a:avLst/>
              </a:prstGeom>
              <a:noFill/>
              <a:ln>
                <a:noFill/>
              </a:ln>
              <a:effectLst/>
            </p:spPr>
            <p:txBody>
              <a:bodyPr lIns="68580" tIns="34290" rIns="68580" bIns="34290">
                <a:spAutoFit/>
              </a:bodyPr>
              <a:lstStyle/>
              <a:p>
                <a:pPr>
                  <a:lnSpc>
                    <a:spcPct val="150000"/>
                  </a:lnSpc>
                  <a:defRPr/>
                </a:pPr>
                <a:r>
                  <a:rPr lang="zh-CN" altLang="en-US" sz="1200" b="1" kern="0" dirty="0">
                    <a:solidFill>
                      <a:sysClr val="windowText" lastClr="000000">
                        <a:lumMod val="65000"/>
                        <a:lumOff val="35000"/>
                      </a:sysClr>
                    </a:solidFill>
                    <a:latin typeface="华文行楷" panose="02010800040101010101" pitchFamily="2" charset="-122"/>
                    <a:ea typeface="华文行楷" panose="02010800040101010101" pitchFamily="2" charset="-122"/>
                  </a:rPr>
                  <a:t>直流接触器</a:t>
                </a:r>
              </a:p>
            </p:txBody>
          </p:sp>
        </p:grpSp>
        <p:grpSp>
          <p:nvGrpSpPr>
            <p:cNvPr id="11" name="组合 6"/>
            <p:cNvGrpSpPr/>
            <p:nvPr/>
          </p:nvGrpSpPr>
          <p:grpSpPr bwMode="auto">
            <a:xfrm>
              <a:off x="646729" y="3817863"/>
              <a:ext cx="1840352" cy="1614725"/>
              <a:chOff x="1676400" y="3317370"/>
              <a:chExt cx="2143125" cy="1886878"/>
            </a:xfrm>
          </p:grpSpPr>
          <p:pic>
            <p:nvPicPr>
              <p:cNvPr id="64" name="图片 182" descr="17.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3317370"/>
                <a:ext cx="2143125" cy="186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 name="组合 4"/>
              <p:cNvGrpSpPr/>
              <p:nvPr/>
            </p:nvGrpSpPr>
            <p:grpSpPr bwMode="auto">
              <a:xfrm>
                <a:off x="2190750" y="3615968"/>
                <a:ext cx="1285875" cy="1154301"/>
                <a:chOff x="3733576" y="3930057"/>
                <a:chExt cx="1800000" cy="1800000"/>
              </a:xfrm>
            </p:grpSpPr>
            <p:sp>
              <p:nvSpPr>
                <p:cNvPr id="67" name="椭圆 5"/>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68" name="任意多边形 6"/>
                <p:cNvSpPr/>
                <p:nvPr/>
              </p:nvSpPr>
              <p:spPr>
                <a:xfrm>
                  <a:off x="3732964" y="3899546"/>
                  <a:ext cx="1800941" cy="1830507"/>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w="25400" cap="flat" cmpd="sng" algn="ctr">
                  <a:noFill/>
                  <a:prstDash val="solid"/>
                </a:ln>
                <a:effectLst>
                  <a:outerShdw blurRad="88900" dist="63500" dir="2700000" algn="tl" rotWithShape="0">
                    <a:prstClr val="black">
                      <a:alpha val="40000"/>
                    </a:prstClr>
                  </a:outerShdw>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69" name="椭圆 7"/>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grpSp>
          <p:sp>
            <p:nvSpPr>
              <p:cNvPr id="66" name="Rectangle 25"/>
              <p:cNvSpPr>
                <a:spLocks noChangeArrowheads="1"/>
              </p:cNvSpPr>
              <p:nvPr/>
            </p:nvSpPr>
            <p:spPr bwMode="auto">
              <a:xfrm>
                <a:off x="2395728" y="4745021"/>
                <a:ext cx="1297358" cy="458606"/>
              </a:xfrm>
              <a:prstGeom prst="rect">
                <a:avLst/>
              </a:prstGeom>
              <a:noFill/>
              <a:ln>
                <a:noFill/>
              </a:ln>
              <a:effectLst/>
            </p:spPr>
            <p:txBody>
              <a:bodyPr lIns="68580" tIns="34290" rIns="68580" bIns="34290">
                <a:spAutoFit/>
              </a:bodyPr>
              <a:lstStyle/>
              <a:p>
                <a:pPr>
                  <a:lnSpc>
                    <a:spcPct val="150000"/>
                  </a:lnSpc>
                  <a:defRPr/>
                </a:pPr>
                <a:r>
                  <a:rPr lang="zh-CN" altLang="en-US" sz="1200" b="1" kern="0" dirty="0">
                    <a:solidFill>
                      <a:sysClr val="windowText" lastClr="000000">
                        <a:lumMod val="65000"/>
                        <a:lumOff val="35000"/>
                      </a:sysClr>
                    </a:solidFill>
                    <a:latin typeface="华文行楷" panose="02010800040101010101" pitchFamily="2" charset="-122"/>
                    <a:ea typeface="华文行楷" panose="02010800040101010101" pitchFamily="2" charset="-122"/>
                    <a:cs typeface="Times New Roman" panose="02020603050405020304" pitchFamily="18" charset="0"/>
                  </a:rPr>
                  <a:t>真空开关管</a:t>
                </a:r>
              </a:p>
            </p:txBody>
          </p:sp>
        </p:grpSp>
        <p:grpSp>
          <p:nvGrpSpPr>
            <p:cNvPr id="12" name="组合 4"/>
            <p:cNvGrpSpPr/>
            <p:nvPr/>
          </p:nvGrpSpPr>
          <p:grpSpPr bwMode="auto">
            <a:xfrm>
              <a:off x="5627949" y="2326729"/>
              <a:ext cx="1490004" cy="1407972"/>
              <a:chOff x="6859588" y="1922533"/>
              <a:chExt cx="1735137" cy="1645973"/>
            </a:xfrm>
          </p:grpSpPr>
          <p:pic>
            <p:nvPicPr>
              <p:cNvPr id="58" name="图片 178" descr="13.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9588" y="1922533"/>
                <a:ext cx="1285875" cy="111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 name="组合 4"/>
              <p:cNvGrpSpPr/>
              <p:nvPr/>
            </p:nvGrpSpPr>
            <p:grpSpPr bwMode="auto">
              <a:xfrm>
                <a:off x="6870700" y="1922533"/>
                <a:ext cx="1285875" cy="1154300"/>
                <a:chOff x="3733576" y="3930057"/>
                <a:chExt cx="1800000" cy="1800000"/>
              </a:xfrm>
            </p:grpSpPr>
            <p:sp>
              <p:nvSpPr>
                <p:cNvPr id="61" name="椭圆 5"/>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62" name="任意多边形 6"/>
                <p:cNvSpPr/>
                <p:nvPr/>
              </p:nvSpPr>
              <p:spPr>
                <a:xfrm>
                  <a:off x="3733045" y="3929799"/>
                  <a:ext cx="1800939" cy="1811589"/>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w="25400" cap="flat" cmpd="sng" algn="ctr">
                  <a:noFill/>
                  <a:prstDash val="solid"/>
                </a:ln>
                <a:effectLst>
                  <a:outerShdw blurRad="88900" dist="63500" dir="2700000" algn="tl" rotWithShape="0">
                    <a:prstClr val="black">
                      <a:alpha val="40000"/>
                    </a:prstClr>
                  </a:outerShdw>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63" name="椭圆 7"/>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grpSp>
          <p:sp>
            <p:nvSpPr>
              <p:cNvPr id="60" name="Rectangle 25"/>
              <p:cNvSpPr>
                <a:spLocks noChangeArrowheads="1"/>
              </p:cNvSpPr>
              <p:nvPr/>
            </p:nvSpPr>
            <p:spPr bwMode="auto">
              <a:xfrm>
                <a:off x="7297368" y="3109355"/>
                <a:ext cx="1297357" cy="458800"/>
              </a:xfrm>
              <a:prstGeom prst="rect">
                <a:avLst/>
              </a:prstGeom>
              <a:noFill/>
              <a:ln>
                <a:noFill/>
              </a:ln>
              <a:effectLst/>
            </p:spPr>
            <p:txBody>
              <a:bodyPr lIns="68580" tIns="34290" rIns="68580" bIns="34290">
                <a:spAutoFit/>
              </a:bodyPr>
              <a:lstStyle/>
              <a:p>
                <a:pPr>
                  <a:lnSpc>
                    <a:spcPct val="150000"/>
                  </a:lnSpc>
                  <a:defRPr/>
                </a:pPr>
                <a:r>
                  <a:rPr lang="zh-CN" altLang="en-US" sz="1200" b="1" kern="0" dirty="0">
                    <a:solidFill>
                      <a:sysClr val="windowText" lastClr="000000">
                        <a:lumMod val="65000"/>
                        <a:lumOff val="35000"/>
                      </a:sysClr>
                    </a:solidFill>
                    <a:latin typeface="华文行楷" panose="02010800040101010101" pitchFamily="2" charset="-122"/>
                    <a:ea typeface="华文行楷" panose="02010800040101010101" pitchFamily="2" charset="-122"/>
                  </a:rPr>
                  <a:t>磁控管</a:t>
                </a:r>
              </a:p>
            </p:txBody>
          </p:sp>
        </p:grpSp>
        <p:grpSp>
          <p:nvGrpSpPr>
            <p:cNvPr id="13" name="组合 7"/>
            <p:cNvGrpSpPr/>
            <p:nvPr/>
          </p:nvGrpSpPr>
          <p:grpSpPr bwMode="auto">
            <a:xfrm>
              <a:off x="2155818" y="4031075"/>
              <a:ext cx="1961679" cy="1701628"/>
              <a:chOff x="3476625" y="3239956"/>
              <a:chExt cx="2284413" cy="1989269"/>
            </a:xfrm>
          </p:grpSpPr>
          <p:pic>
            <p:nvPicPr>
              <p:cNvPr id="52" name="图片 180" descr="16.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6625" y="3239956"/>
                <a:ext cx="2284413" cy="198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组合 4"/>
              <p:cNvGrpSpPr/>
              <p:nvPr/>
            </p:nvGrpSpPr>
            <p:grpSpPr bwMode="auto">
              <a:xfrm>
                <a:off x="4052888" y="3615968"/>
                <a:ext cx="1285875" cy="1154301"/>
                <a:chOff x="3733576" y="3930057"/>
                <a:chExt cx="1800000" cy="1800000"/>
              </a:xfrm>
            </p:grpSpPr>
            <p:sp>
              <p:nvSpPr>
                <p:cNvPr id="55" name="椭圆 5"/>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56" name="任意多边形 6"/>
                <p:cNvSpPr/>
                <p:nvPr/>
              </p:nvSpPr>
              <p:spPr>
                <a:xfrm>
                  <a:off x="3733845" y="3948247"/>
                  <a:ext cx="1800941" cy="1782054"/>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w="25400" cap="flat" cmpd="sng" algn="ctr">
                  <a:noFill/>
                  <a:prstDash val="solid"/>
                </a:ln>
                <a:effectLst>
                  <a:outerShdw blurRad="88900" dist="63500" dir="2700000" algn="tl" rotWithShape="0">
                    <a:prstClr val="black">
                      <a:alpha val="40000"/>
                    </a:prstClr>
                  </a:outerShdw>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57" name="椭圆 7"/>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grpSp>
          <p:sp>
            <p:nvSpPr>
              <p:cNvPr id="54" name="Rectangle 25"/>
              <p:cNvSpPr>
                <a:spLocks noChangeArrowheads="1"/>
              </p:cNvSpPr>
              <p:nvPr/>
            </p:nvSpPr>
            <p:spPr bwMode="auto">
              <a:xfrm>
                <a:off x="4348589" y="4740960"/>
                <a:ext cx="1297358" cy="458800"/>
              </a:xfrm>
              <a:prstGeom prst="rect">
                <a:avLst/>
              </a:prstGeom>
              <a:noFill/>
              <a:ln>
                <a:noFill/>
              </a:ln>
              <a:effectLst/>
            </p:spPr>
            <p:txBody>
              <a:bodyPr lIns="68580" tIns="34290" rIns="68580" bIns="34290">
                <a:spAutoFit/>
              </a:bodyPr>
              <a:lstStyle/>
              <a:p>
                <a:pPr>
                  <a:lnSpc>
                    <a:spcPct val="150000"/>
                  </a:lnSpc>
                  <a:defRPr/>
                </a:pPr>
                <a:r>
                  <a:rPr lang="zh-CN" altLang="en-US" sz="1200" b="1" kern="0" dirty="0">
                    <a:solidFill>
                      <a:sysClr val="windowText" lastClr="000000">
                        <a:lumMod val="65000"/>
                        <a:lumOff val="35000"/>
                      </a:sysClr>
                    </a:solidFill>
                    <a:latin typeface="华文行楷" panose="02010800040101010101" pitchFamily="2" charset="-122"/>
                    <a:ea typeface="华文行楷" panose="02010800040101010101" pitchFamily="2" charset="-122"/>
                  </a:rPr>
                  <a:t>氢闸流管</a:t>
                </a:r>
              </a:p>
            </p:txBody>
          </p:sp>
        </p:grpSp>
        <p:grpSp>
          <p:nvGrpSpPr>
            <p:cNvPr id="14" name="组合 8"/>
            <p:cNvGrpSpPr/>
            <p:nvPr/>
          </p:nvGrpSpPr>
          <p:grpSpPr bwMode="auto">
            <a:xfrm>
              <a:off x="4016617" y="4089470"/>
              <a:ext cx="1654588" cy="1518713"/>
              <a:chOff x="5564188" y="3440404"/>
              <a:chExt cx="1926799" cy="1775218"/>
            </a:xfrm>
          </p:grpSpPr>
          <p:pic>
            <p:nvPicPr>
              <p:cNvPr id="46" name="图片 177" descr="12.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4188" y="3440404"/>
                <a:ext cx="1857375" cy="161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组合 4"/>
              <p:cNvGrpSpPr/>
              <p:nvPr/>
            </p:nvGrpSpPr>
            <p:grpSpPr bwMode="auto">
              <a:xfrm>
                <a:off x="5851525" y="3615968"/>
                <a:ext cx="1285875" cy="1154301"/>
                <a:chOff x="3733576" y="3930057"/>
                <a:chExt cx="1800000" cy="1800000"/>
              </a:xfrm>
            </p:grpSpPr>
            <p:sp>
              <p:nvSpPr>
                <p:cNvPr id="49" name="椭圆 5"/>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50" name="任意多边形 6"/>
                <p:cNvSpPr/>
                <p:nvPr/>
              </p:nvSpPr>
              <p:spPr>
                <a:xfrm>
                  <a:off x="3733223" y="3881948"/>
                  <a:ext cx="1800941" cy="1847464"/>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w="25400" cap="flat" cmpd="sng" algn="ctr">
                  <a:noFill/>
                  <a:prstDash val="solid"/>
                </a:ln>
                <a:effectLst>
                  <a:outerShdw blurRad="88900" dist="63500" dir="2700000" algn="tl" rotWithShape="0">
                    <a:prstClr val="black">
                      <a:alpha val="40000"/>
                    </a:prstClr>
                  </a:outerShdw>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51" name="椭圆 7"/>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grpSp>
          <p:sp>
            <p:nvSpPr>
              <p:cNvPr id="48" name="Rectangle 25"/>
              <p:cNvSpPr>
                <a:spLocks noChangeArrowheads="1"/>
              </p:cNvSpPr>
              <p:nvPr/>
            </p:nvSpPr>
            <p:spPr bwMode="auto">
              <a:xfrm>
                <a:off x="6195434" y="4757229"/>
                <a:ext cx="1295555" cy="458744"/>
              </a:xfrm>
              <a:prstGeom prst="rect">
                <a:avLst/>
              </a:prstGeom>
              <a:noFill/>
              <a:ln>
                <a:noFill/>
              </a:ln>
              <a:effectLst/>
            </p:spPr>
            <p:txBody>
              <a:bodyPr lIns="68580" tIns="34290" rIns="68580" bIns="34290">
                <a:spAutoFit/>
              </a:bodyPr>
              <a:lstStyle/>
              <a:p>
                <a:pPr>
                  <a:lnSpc>
                    <a:spcPct val="150000"/>
                  </a:lnSpc>
                  <a:defRPr/>
                </a:pPr>
                <a:r>
                  <a:rPr lang="zh-CN" altLang="en-US" sz="1200" b="1" kern="0" dirty="0">
                    <a:solidFill>
                      <a:sysClr val="windowText" lastClr="000000">
                        <a:lumMod val="65000"/>
                        <a:lumOff val="35000"/>
                      </a:sysClr>
                    </a:solidFill>
                    <a:latin typeface="华文行楷" panose="02010800040101010101" pitchFamily="2" charset="-122"/>
                    <a:ea typeface="华文行楷" panose="02010800040101010101" pitchFamily="2" charset="-122"/>
                  </a:rPr>
                  <a:t>触发管</a:t>
                </a:r>
              </a:p>
            </p:txBody>
          </p:sp>
        </p:grpSp>
        <p:grpSp>
          <p:nvGrpSpPr>
            <p:cNvPr id="15" name="组合 9"/>
            <p:cNvGrpSpPr/>
            <p:nvPr/>
          </p:nvGrpSpPr>
          <p:grpSpPr bwMode="auto">
            <a:xfrm>
              <a:off x="5516846" y="3689527"/>
              <a:ext cx="1413664" cy="1380046"/>
              <a:chOff x="7734300" y="3591085"/>
              <a:chExt cx="1646238" cy="1613589"/>
            </a:xfrm>
          </p:grpSpPr>
          <p:pic>
            <p:nvPicPr>
              <p:cNvPr id="40" name="图片 65" descr="2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47025" y="3747296"/>
                <a:ext cx="857250" cy="87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组合 4"/>
              <p:cNvGrpSpPr/>
              <p:nvPr/>
            </p:nvGrpSpPr>
            <p:grpSpPr bwMode="auto">
              <a:xfrm>
                <a:off x="7734300" y="3591085"/>
                <a:ext cx="1285875" cy="1154301"/>
                <a:chOff x="3733576" y="3930057"/>
                <a:chExt cx="1800000" cy="1800000"/>
              </a:xfrm>
            </p:grpSpPr>
            <p:sp>
              <p:nvSpPr>
                <p:cNvPr id="43" name="椭圆 5"/>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44" name="任意多边形 6"/>
                <p:cNvSpPr/>
                <p:nvPr/>
              </p:nvSpPr>
              <p:spPr>
                <a:xfrm>
                  <a:off x="3732969" y="3929813"/>
                  <a:ext cx="1800941" cy="1818448"/>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w="25400" cap="flat" cmpd="sng" algn="ctr">
                  <a:noFill/>
                  <a:prstDash val="solid"/>
                </a:ln>
                <a:effectLst>
                  <a:outerShdw blurRad="88900" dist="63500" dir="2700000" algn="tl" rotWithShape="0">
                    <a:prstClr val="black">
                      <a:alpha val="40000"/>
                    </a:prstClr>
                  </a:outerShdw>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45" name="椭圆 7"/>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grpSp>
          <p:sp>
            <p:nvSpPr>
              <p:cNvPr id="42" name="Rectangle 25"/>
              <p:cNvSpPr>
                <a:spLocks noChangeArrowheads="1"/>
              </p:cNvSpPr>
              <p:nvPr/>
            </p:nvSpPr>
            <p:spPr bwMode="auto">
              <a:xfrm>
                <a:off x="8083550" y="4745386"/>
                <a:ext cx="1296988" cy="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pPr>
                <a:r>
                  <a:rPr lang="en-US" altLang="zh-CN" sz="1200" b="1">
                    <a:solidFill>
                      <a:srgbClr val="595959"/>
                    </a:solidFill>
                    <a:latin typeface="Times New Roman" panose="02020603050405020304" pitchFamily="18" charset="0"/>
                    <a:ea typeface="华文行楷" panose="02010800040101010101" pitchFamily="2" charset="-122"/>
                    <a:cs typeface="Times New Roman" panose="02020603050405020304" pitchFamily="18" charset="0"/>
                  </a:rPr>
                  <a:t>CT</a:t>
                </a:r>
                <a:r>
                  <a:rPr lang="zh-CN" altLang="en-US" sz="1200" b="1">
                    <a:solidFill>
                      <a:srgbClr val="595959"/>
                    </a:solidFill>
                    <a:latin typeface="华文行楷" panose="02010800040101010101" pitchFamily="2" charset="-122"/>
                    <a:ea typeface="华文行楷" panose="02010800040101010101" pitchFamily="2" charset="-122"/>
                    <a:cs typeface="Times New Roman" panose="02020603050405020304" pitchFamily="18" charset="0"/>
                  </a:rPr>
                  <a:t>球管</a:t>
                </a:r>
              </a:p>
            </p:txBody>
          </p:sp>
        </p:grpSp>
        <p:sp>
          <p:nvSpPr>
            <p:cNvPr id="16" name="TextBox 61"/>
            <p:cNvSpPr txBox="1">
              <a:spLocks noChangeArrowheads="1"/>
            </p:cNvSpPr>
            <p:nvPr/>
          </p:nvSpPr>
          <p:spPr bwMode="auto">
            <a:xfrm>
              <a:off x="2372570" y="3065505"/>
              <a:ext cx="2565588" cy="803084"/>
            </a:xfrm>
            <a:prstGeom prst="rect">
              <a:avLst/>
            </a:prstGeom>
            <a:gradFill rotWithShape="1">
              <a:gsLst>
                <a:gs pos="0">
                  <a:srgbClr val="A0A000"/>
                </a:gs>
                <a:gs pos="50000">
                  <a:srgbClr val="E6E600"/>
                </a:gs>
                <a:gs pos="100000">
                  <a:srgbClr val="FFFF00"/>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新魏" pitchFamily="2" charset="-122"/>
                  <a:ea typeface="华文新魏" pitchFamily="2" charset="-122"/>
                </a:rPr>
                <a:t>独特的真空电子</a:t>
              </a:r>
              <a:endParaRPr lang="en-US" altLang="zh-CN"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新魏" pitchFamily="2" charset="-122"/>
                <a:ea typeface="华文新魏" pitchFamily="2" charset="-122"/>
              </a:endParaRPr>
            </a:p>
            <a:p>
              <a:pPr algn="ctr" eaLnBrk="1" hangingPunct="1">
                <a:defRPr/>
              </a:pPr>
              <a:r>
                <a:rPr lang="en-US" altLang="zh-CN"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方正舒体" pitchFamily="2" charset="-122"/>
                  <a:cs typeface="Times New Roman" panose="02020603050405020304" pitchFamily="18" charset="0"/>
                </a:rPr>
                <a:t>EPIC</a:t>
              </a:r>
              <a:r>
                <a:rPr lang="zh-CN" alt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新魏" pitchFamily="2" charset="-122"/>
                  <a:ea typeface="华文新魏" pitchFamily="2" charset="-122"/>
                </a:rPr>
                <a:t>技术</a:t>
              </a:r>
            </a:p>
          </p:txBody>
        </p:sp>
        <p:cxnSp>
          <p:nvCxnSpPr>
            <p:cNvPr id="17" name="直接连接符 16"/>
            <p:cNvCxnSpPr/>
            <p:nvPr/>
          </p:nvCxnSpPr>
          <p:spPr>
            <a:xfrm flipH="1" flipV="1">
              <a:off x="2155691" y="2659637"/>
              <a:ext cx="806155" cy="365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640433" y="3451757"/>
              <a:ext cx="731883" cy="14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31905" y="3817213"/>
              <a:ext cx="606550" cy="401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20248" y="3829814"/>
              <a:ext cx="64988" cy="500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17120" y="3829814"/>
              <a:ext cx="540015" cy="500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871241" y="3775806"/>
              <a:ext cx="779850" cy="169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85743" y="3064699"/>
              <a:ext cx="685463" cy="133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285236" y="2659637"/>
              <a:ext cx="0" cy="397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907259" y="2512015"/>
              <a:ext cx="536921" cy="532881"/>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1"/>
            <p:cNvGrpSpPr/>
            <p:nvPr/>
          </p:nvGrpSpPr>
          <p:grpSpPr bwMode="auto">
            <a:xfrm>
              <a:off x="903179" y="1616415"/>
              <a:ext cx="1594972" cy="1556379"/>
              <a:chOff x="969963" y="1734527"/>
              <a:chExt cx="1857375" cy="1820202"/>
            </a:xfrm>
          </p:grpSpPr>
          <p:pic>
            <p:nvPicPr>
              <p:cNvPr id="34" name="图片 184" descr="1212.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9963" y="1734527"/>
                <a:ext cx="1857375" cy="161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25"/>
              <p:cNvSpPr>
                <a:spLocks noChangeArrowheads="1"/>
              </p:cNvSpPr>
              <p:nvPr/>
            </p:nvSpPr>
            <p:spPr bwMode="auto">
              <a:xfrm>
                <a:off x="1460924" y="3095651"/>
                <a:ext cx="1295555" cy="458986"/>
              </a:xfrm>
              <a:prstGeom prst="rect">
                <a:avLst/>
              </a:prstGeom>
              <a:noFill/>
              <a:ln>
                <a:noFill/>
              </a:ln>
              <a:effectLst/>
            </p:spPr>
            <p:txBody>
              <a:bodyPr lIns="68580" tIns="34290" rIns="68580" bIns="34290">
                <a:spAutoFit/>
              </a:bodyPr>
              <a:lstStyle/>
              <a:p>
                <a:pPr>
                  <a:lnSpc>
                    <a:spcPct val="150000"/>
                  </a:lnSpc>
                  <a:defRPr/>
                </a:pPr>
                <a:r>
                  <a:rPr lang="zh-CN" altLang="en-US" sz="1200" b="1" kern="0" dirty="0">
                    <a:solidFill>
                      <a:sysClr val="windowText" lastClr="000000">
                        <a:lumMod val="65000"/>
                        <a:lumOff val="35000"/>
                      </a:sysClr>
                    </a:solidFill>
                    <a:latin typeface="华文行楷" panose="02010800040101010101" pitchFamily="2" charset="-122"/>
                    <a:ea typeface="华文行楷" panose="02010800040101010101" pitchFamily="2" charset="-122"/>
                  </a:rPr>
                  <a:t>真空电容器</a:t>
                </a:r>
              </a:p>
            </p:txBody>
          </p:sp>
          <p:grpSp>
            <p:nvGrpSpPr>
              <p:cNvPr id="36" name="组合 4"/>
              <p:cNvGrpSpPr/>
              <p:nvPr/>
            </p:nvGrpSpPr>
            <p:grpSpPr bwMode="auto">
              <a:xfrm>
                <a:off x="1171575" y="1966770"/>
                <a:ext cx="1285875" cy="1152919"/>
                <a:chOff x="3733576" y="3930057"/>
                <a:chExt cx="1800000" cy="1800000"/>
              </a:xfrm>
            </p:grpSpPr>
            <p:sp>
              <p:nvSpPr>
                <p:cNvPr id="37" name="椭圆 5"/>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38" name="任意多边形 6"/>
                <p:cNvSpPr/>
                <p:nvPr/>
              </p:nvSpPr>
              <p:spPr>
                <a:xfrm>
                  <a:off x="3777921" y="3930628"/>
                  <a:ext cx="1755539" cy="1798056"/>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w="25400" cap="flat" cmpd="sng" algn="ctr">
                  <a:noFill/>
                  <a:prstDash val="solid"/>
                </a:ln>
                <a:effectLst>
                  <a:outerShdw blurRad="88900" dist="63500" dir="2700000" algn="tl" rotWithShape="0">
                    <a:prstClr val="black">
                      <a:alpha val="40000"/>
                    </a:prstClr>
                  </a:outerShdw>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39" name="椭圆 7"/>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grpSp>
        </p:grpSp>
        <p:grpSp>
          <p:nvGrpSpPr>
            <p:cNvPr id="27" name="组合 2"/>
            <p:cNvGrpSpPr/>
            <p:nvPr/>
          </p:nvGrpSpPr>
          <p:grpSpPr bwMode="auto">
            <a:xfrm>
              <a:off x="2372570" y="1238937"/>
              <a:ext cx="1667760" cy="1557000"/>
              <a:chOff x="2770188" y="1734527"/>
              <a:chExt cx="1942137" cy="1820928"/>
            </a:xfrm>
          </p:grpSpPr>
          <p:pic>
            <p:nvPicPr>
              <p:cNvPr id="28" name="图片 179" descr="14.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70188" y="1734527"/>
                <a:ext cx="1857375" cy="161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组合 4"/>
              <p:cNvGrpSpPr/>
              <p:nvPr/>
            </p:nvGrpSpPr>
            <p:grpSpPr bwMode="auto">
              <a:xfrm>
                <a:off x="3116263" y="1966770"/>
                <a:ext cx="1295400" cy="1152919"/>
                <a:chOff x="3733576" y="3930057"/>
                <a:chExt cx="1800000" cy="1800000"/>
              </a:xfrm>
            </p:grpSpPr>
            <p:sp>
              <p:nvSpPr>
                <p:cNvPr id="31" name="椭圆 5"/>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32" name="任意多边形 6"/>
                <p:cNvSpPr/>
                <p:nvPr/>
              </p:nvSpPr>
              <p:spPr>
                <a:xfrm>
                  <a:off x="3733007" y="3929572"/>
                  <a:ext cx="1800216" cy="1801344"/>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w="25400" cap="flat" cmpd="sng" algn="ctr">
                  <a:noFill/>
                  <a:prstDash val="solid"/>
                </a:ln>
                <a:effectLst>
                  <a:outerShdw blurRad="88900" dist="63500" dir="2700000" algn="tl" rotWithShape="0">
                    <a:prstClr val="black">
                      <a:alpha val="40000"/>
                    </a:prstClr>
                  </a:outerShdw>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sp>
              <p:nvSpPr>
                <p:cNvPr id="33" name="椭圆 7"/>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a:defRPr/>
                  </a:pPr>
                  <a:endParaRPr lang="zh-CN" altLang="en-US" kern="0">
                    <a:solidFill>
                      <a:sysClr val="windowText" lastClr="000000">
                        <a:lumMod val="65000"/>
                        <a:lumOff val="35000"/>
                      </a:sysClr>
                    </a:solidFill>
                    <a:latin typeface="微软雅黑" panose="020B0503020204020204" charset="-122"/>
                    <a:ea typeface="微软雅黑" panose="020B0503020204020204" charset="-122"/>
                  </a:endParaRPr>
                </a:p>
              </p:txBody>
            </p:sp>
          </p:grpSp>
          <p:sp>
            <p:nvSpPr>
              <p:cNvPr id="30" name="Rectangle 25"/>
              <p:cNvSpPr>
                <a:spLocks noChangeArrowheads="1"/>
              </p:cNvSpPr>
              <p:nvPr/>
            </p:nvSpPr>
            <p:spPr bwMode="auto">
              <a:xfrm>
                <a:off x="3414967" y="3097078"/>
                <a:ext cx="1297357" cy="458985"/>
              </a:xfrm>
              <a:prstGeom prst="rect">
                <a:avLst/>
              </a:prstGeom>
              <a:noFill/>
              <a:ln>
                <a:noFill/>
              </a:ln>
              <a:effectLst/>
            </p:spPr>
            <p:txBody>
              <a:bodyPr lIns="68580" tIns="34290" rIns="68580" bIns="34290">
                <a:spAutoFit/>
              </a:bodyPr>
              <a:lstStyle/>
              <a:p>
                <a:pPr>
                  <a:lnSpc>
                    <a:spcPct val="150000"/>
                  </a:lnSpc>
                  <a:defRPr/>
                </a:pPr>
                <a:r>
                  <a:rPr lang="zh-CN" altLang="en-US" sz="1200" b="1" kern="0" dirty="0">
                    <a:solidFill>
                      <a:sysClr val="windowText" lastClr="000000">
                        <a:lumMod val="65000"/>
                        <a:lumOff val="35000"/>
                      </a:sysClr>
                    </a:solidFill>
                    <a:latin typeface="华文行楷" panose="02010800040101010101" pitchFamily="2" charset="-122"/>
                    <a:ea typeface="华文行楷" panose="02010800040101010101" pitchFamily="2" charset="-122"/>
                  </a:rPr>
                  <a:t>交流接触器</a:t>
                </a:r>
              </a:p>
            </p:txBody>
          </p:sp>
        </p:grpSp>
      </p:grpSp>
      <p:pic>
        <p:nvPicPr>
          <p:cNvPr id="82" name="图片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62467" y="5039475"/>
            <a:ext cx="13239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图片 82" descr="图片10.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89455" y="3598026"/>
            <a:ext cx="12731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图片 100" descr="GLM6028-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729154" y="1999414"/>
            <a:ext cx="1008062"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1"/>
          <p:cNvSpPr txBox="1">
            <a:spLocks noChangeArrowheads="1"/>
          </p:cNvSpPr>
          <p:nvPr/>
        </p:nvSpPr>
        <p:spPr bwMode="auto">
          <a:xfrm>
            <a:off x="7843454" y="3259889"/>
            <a:ext cx="1401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a:latin typeface="黑体" panose="02010609060101010101" pitchFamily="49" charset="-122"/>
                <a:ea typeface="黑体" panose="02010609060101010101" pitchFamily="49" charset="-122"/>
              </a:rPr>
              <a:t>速调管</a:t>
            </a:r>
          </a:p>
        </p:txBody>
      </p:sp>
      <p:sp>
        <p:nvSpPr>
          <p:cNvPr id="86" name="TextBox 68"/>
          <p:cNvSpPr txBox="1">
            <a:spLocks noChangeArrowheads="1"/>
          </p:cNvSpPr>
          <p:nvPr/>
        </p:nvSpPr>
        <p:spPr bwMode="auto">
          <a:xfrm>
            <a:off x="7797416" y="5996739"/>
            <a:ext cx="800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a:latin typeface="黑体" panose="02010609060101010101" pitchFamily="49" charset="-122"/>
                <a:ea typeface="黑体" panose="02010609060101010101" pitchFamily="49" charset="-122"/>
              </a:rPr>
              <a:t>加速管</a:t>
            </a:r>
          </a:p>
        </p:txBody>
      </p:sp>
      <p:sp>
        <p:nvSpPr>
          <p:cNvPr id="87" name="TextBox 2"/>
          <p:cNvSpPr txBox="1"/>
          <p:nvPr/>
        </p:nvSpPr>
        <p:spPr>
          <a:xfrm>
            <a:off x="6963596" y="2652694"/>
            <a:ext cx="553998" cy="3682405"/>
          </a:xfrm>
          <a:prstGeom prst="rect">
            <a:avLst/>
          </a:prstGeom>
          <a:noFill/>
        </p:spPr>
        <p:txBody>
          <a:bodyPr vert="eaVert">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zh-CN" altLang="en-US" sz="24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未来</a:t>
            </a:r>
            <a:r>
              <a:rPr lang="en-US" altLang="zh-CN" sz="24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a:t>
            </a:r>
            <a:r>
              <a:rPr lang="zh-CN" altLang="en-US" sz="24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年发展产品</a:t>
            </a:r>
          </a:p>
        </p:txBody>
      </p:sp>
      <p:pic>
        <p:nvPicPr>
          <p:cNvPr id="88" name="图片 59" descr="GL-Logo.gif"/>
          <p:cNvPicPr>
            <a:picLocks noChangeAspect="1"/>
          </p:cNvPicPr>
          <p:nvPr/>
        </p:nvPicPr>
        <p:blipFill>
          <a:blip r:embed="rId15" cstate="screen"/>
          <a:srcRect/>
          <a:stretch>
            <a:fillRect/>
          </a:stretch>
        </p:blipFill>
        <p:spPr bwMode="auto">
          <a:xfrm>
            <a:off x="7292591" y="-34865"/>
            <a:ext cx="1809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 y="6335098"/>
            <a:ext cx="9102341" cy="461665"/>
          </a:xfrm>
          <a:prstGeom prst="rect">
            <a:avLst/>
          </a:prstGeom>
          <a:solidFill>
            <a:schemeClr val="bg1"/>
          </a:solidFill>
          <a:ln>
            <a:solidFill>
              <a:srgbClr val="FF0000"/>
            </a:solidFill>
          </a:ln>
        </p:spPr>
        <p:txBody>
          <a:bodyPr wrap="square">
            <a:spAutoFit/>
          </a:bodyPr>
          <a:lstStyle/>
          <a:p>
            <a:r>
              <a:rPr lang="zh-CN" altLang="en-US"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对真空管、射线管等开发、性价比提升和企业规模、形成国际</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品牌</a:t>
            </a:r>
            <a:endParaRPr lang="zh-CN" altLang="en-US" sz="24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三、部分企业简介</a:t>
            </a:r>
            <a:r>
              <a:rPr lang="en-US" altLang="zh-CN" sz="3600" b="1" dirty="0" smtClean="0">
                <a:solidFill>
                  <a:srgbClr val="C00000"/>
                </a:solidFill>
                <a:latin typeface="微软雅黑" panose="020B0503020204020204" charset="-122"/>
                <a:ea typeface="微软雅黑" panose="020B0503020204020204" charset="-122"/>
              </a:rPr>
              <a:t>-2</a:t>
            </a:r>
            <a:endParaRPr lang="en-US" altLang="zh-CN" sz="3600" b="1" dirty="0">
              <a:solidFill>
                <a:srgbClr val="C00000"/>
              </a:solidFill>
              <a:latin typeface="微软雅黑" panose="020B0503020204020204" charset="-122"/>
              <a:ea typeface="微软雅黑" panose="020B0503020204020204" charset="-122"/>
            </a:endParaRPr>
          </a:p>
        </p:txBody>
      </p:sp>
      <p:sp>
        <p:nvSpPr>
          <p:cNvPr id="5" name="内容占位符 2"/>
          <p:cNvSpPr>
            <a:spLocks noGrp="1"/>
          </p:cNvSpPr>
          <p:nvPr>
            <p:ph idx="1"/>
          </p:nvPr>
        </p:nvSpPr>
        <p:spPr>
          <a:xfrm>
            <a:off x="542925" y="1097072"/>
            <a:ext cx="8058150" cy="1055595"/>
          </a:xfrm>
          <a:solidFill>
            <a:schemeClr val="bg1"/>
          </a:solidFill>
        </p:spPr>
        <p:txBody>
          <a:bodyPr>
            <a:noAutofit/>
          </a:bodyPr>
          <a:lstStyle/>
          <a:p>
            <a:pPr marL="0" indent="0" algn="ctr">
              <a:lnSpc>
                <a:spcPct val="110000"/>
              </a:lnSpc>
              <a:spcBef>
                <a:spcPts val="800"/>
              </a:spcBef>
              <a:buNone/>
            </a:pPr>
            <a:r>
              <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rPr>
              <a:t>CEPC18KW@4K</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制冷机及低温系统方向：</a:t>
            </a:r>
            <a:endPar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endParaRPr>
          </a:p>
          <a:p>
            <a:pPr marL="0" indent="0" algn="ctr">
              <a:lnSpc>
                <a:spcPct val="110000"/>
              </a:lnSpc>
              <a:spcBef>
                <a:spcPts val="800"/>
              </a:spcBef>
              <a:buNone/>
            </a:pPr>
            <a:r>
              <a:rPr lang="zh-CN" altLang="en-US" sz="2400" b="1" dirty="0">
                <a:latin typeface="微软雅黑" panose="020B0503020204020204" charset="-122"/>
                <a:ea typeface="微软雅黑" panose="020B0503020204020204" charset="-122"/>
                <a:cs typeface="Times New Roman" panose="02020603050405020304" pitchFamily="18" charset="0"/>
              </a:rPr>
              <a:t>北京中科富海低温科技有限公司</a:t>
            </a:r>
          </a:p>
        </p:txBody>
      </p:sp>
      <p:sp>
        <p:nvSpPr>
          <p:cNvPr id="106" name="矩形 105"/>
          <p:cNvSpPr/>
          <p:nvPr/>
        </p:nvSpPr>
        <p:spPr>
          <a:xfrm>
            <a:off x="3085299" y="1235743"/>
            <a:ext cx="309880" cy="27559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1"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509" t="33201" r="2301" b="19550"/>
          <a:stretch>
            <a:fillRect/>
          </a:stretch>
        </p:blipFill>
        <p:spPr>
          <a:xfrm>
            <a:off x="326356" y="2152667"/>
            <a:ext cx="5517886" cy="3879763"/>
          </a:xfrm>
          <a:prstGeom prst="rect">
            <a:avLst/>
          </a:prstGeom>
        </p:spPr>
      </p:pic>
      <p:sp>
        <p:nvSpPr>
          <p:cNvPr id="7" name="矩形 6"/>
          <p:cNvSpPr/>
          <p:nvPr/>
        </p:nvSpPr>
        <p:spPr>
          <a:xfrm>
            <a:off x="0" y="6340499"/>
            <a:ext cx="9046668" cy="461665"/>
          </a:xfrm>
          <a:prstGeom prst="rect">
            <a:avLst/>
          </a:prstGeom>
          <a:solidFill>
            <a:schemeClr val="bg1"/>
          </a:solidFill>
          <a:ln>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Times New Roman" panose="02020603050405020304" pitchFamily="18" charset="0"/>
              </a:rPr>
              <a:t>驱动中科富海攻坚克难，技术提升，实现大型低温产业中国制造    </a:t>
            </a:r>
            <a:endParaRPr kumimoji="0" lang="zh-CN" altLang="en-US" sz="2400" b="0"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endParaRPr>
          </a:p>
        </p:txBody>
      </p:sp>
      <p:sp>
        <p:nvSpPr>
          <p:cNvPr id="9" name="Text Box 6"/>
          <p:cNvSpPr txBox="1">
            <a:spLocks noChangeArrowheads="1"/>
          </p:cNvSpPr>
          <p:nvPr/>
        </p:nvSpPr>
        <p:spPr bwMode="auto">
          <a:xfrm>
            <a:off x="5406567" y="2311985"/>
            <a:ext cx="3640101" cy="3754874"/>
          </a:xfrm>
          <a:prstGeom prst="rect">
            <a:avLst/>
          </a:prstGeom>
          <a:noFill/>
          <a:ln>
            <a:noFill/>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763" marR="0" lvl="0" indent="-4763" algn="l" defTabSz="254000" rtl="0" eaLnBrk="1" fontAlgn="auto" latinLnBrk="0" hangingPunct="1">
              <a:lnSpc>
                <a:spcPts val="2200"/>
              </a:lnSpc>
              <a:spcBef>
                <a:spcPct val="20000"/>
              </a:spcBef>
              <a:spcAft>
                <a:spcPts val="0"/>
              </a:spcAft>
              <a:buClr>
                <a:srgbClr val="0033CC"/>
              </a:buClr>
              <a:buSzPct val="100000"/>
              <a:buFontTx/>
              <a:buNone/>
              <a:tabLst/>
              <a:defRPr/>
            </a:pPr>
            <a:r>
              <a:rPr kumimoji="0" lang="zh-CN" alt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Arial" charset="0"/>
              </a:rPr>
              <a:t>       公司业务</a:t>
            </a:r>
            <a:r>
              <a:rPr kumimoji="0" lang="en-US" altLang="zh-CN"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Arial" charset="0"/>
              </a:rPr>
              <a:t>:</a:t>
            </a:r>
          </a:p>
          <a:p>
            <a:pPr marL="446088" marR="0" lvl="1" indent="-4763" algn="l" defTabSz="254000" rtl="0" eaLnBrk="1" fontAlgn="auto" latinLnBrk="0" hangingPunct="1">
              <a:lnSpc>
                <a:spcPts val="2200"/>
              </a:lnSpc>
              <a:spcBef>
                <a:spcPct val="20000"/>
              </a:spcBef>
              <a:spcAft>
                <a:spcPts val="0"/>
              </a:spcAft>
              <a:buClr>
                <a:srgbClr val="0033CC"/>
              </a:buClr>
              <a:buSzPct val="100000"/>
              <a:buFontTx/>
              <a:buNone/>
              <a:tabLst/>
              <a:defRPr/>
            </a:pPr>
            <a:r>
              <a:rPr kumimoji="0" lang="en-US" altLang="zh-CN"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黑体" pitchFamily="49" charset="-122"/>
                <a:cs typeface="+mn-cs"/>
                <a:sym typeface="幼圆" panose="02010509060101010101" pitchFamily="49" charset="-122"/>
              </a:rPr>
              <a:t>20K-2K</a:t>
            </a:r>
            <a:r>
              <a:rPr kumimoji="0" lang="zh-CN" alt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黑体" pitchFamily="49" charset="-122"/>
                <a:cs typeface="+mn-cs"/>
                <a:sym typeface="幼圆" panose="02010509060101010101" pitchFamily="49" charset="-122"/>
              </a:rPr>
              <a:t>大型低温制冷机以及配套大科学工程低温系统等，提供先进低温制造装备与系统解决方案</a:t>
            </a:r>
            <a:endParaRPr kumimoji="0" lang="en-US" altLang="zh-CN"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黑体" pitchFamily="49" charset="-122"/>
              <a:cs typeface="+mn-cs"/>
              <a:sym typeface="幼圆" panose="02010509060101010101" pitchFamily="49" charset="-122"/>
            </a:endParaRPr>
          </a:p>
          <a:p>
            <a:pPr marL="4763" marR="0" lvl="1" indent="-4763" algn="l" defTabSz="254000" rtl="0" eaLnBrk="1" fontAlgn="auto" latinLnBrk="0" hangingPunct="1">
              <a:lnSpc>
                <a:spcPts val="2200"/>
              </a:lnSpc>
              <a:spcBef>
                <a:spcPct val="20000"/>
              </a:spcBef>
              <a:spcAft>
                <a:spcPts val="0"/>
              </a:spcAft>
              <a:buClr>
                <a:srgbClr val="0033CC"/>
              </a:buClr>
              <a:buSzPct val="100000"/>
              <a:buFontTx/>
              <a:buNone/>
              <a:tabLst/>
              <a:defRPr/>
            </a:pPr>
            <a:r>
              <a:rPr kumimoji="0" lang="zh-CN" alt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Arial" charset="0"/>
              </a:rPr>
              <a:t>       公司愿景</a:t>
            </a:r>
            <a:r>
              <a:rPr kumimoji="0" lang="en-US" altLang="zh-CN"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Arial" charset="0"/>
              </a:rPr>
              <a:t>:</a:t>
            </a:r>
          </a:p>
          <a:p>
            <a:pPr marL="446088" marR="0" lvl="1" indent="-4763" algn="l" defTabSz="254000" rtl="0" eaLnBrk="1" fontAlgn="auto" latinLnBrk="0" hangingPunct="1">
              <a:lnSpc>
                <a:spcPts val="2200"/>
              </a:lnSpc>
              <a:spcBef>
                <a:spcPct val="20000"/>
              </a:spcBef>
              <a:spcAft>
                <a:spcPts val="0"/>
              </a:spcAft>
              <a:buClr>
                <a:srgbClr val="0033CC"/>
              </a:buClr>
              <a:buSzPct val="100000"/>
              <a:buFontTx/>
              <a:buNone/>
              <a:tabLst/>
              <a:defRPr/>
            </a:pPr>
            <a:r>
              <a:rPr kumimoji="0" lang="zh-CN" alt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黑体" pitchFamily="49" charset="-122"/>
                <a:cs typeface="+mn-cs"/>
                <a:sym typeface="幼圆" panose="02010509060101010101" pitchFamily="49" charset="-122"/>
              </a:rPr>
              <a:t>打造国内领先、全球一流的</a:t>
            </a: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mn-cs"/>
                <a:sym typeface="幼圆" panose="02010509060101010101" pitchFamily="49" charset="-122"/>
              </a:rPr>
              <a:t>低温装备制造企业</a:t>
            </a:r>
            <a:r>
              <a:rPr kumimoji="0" lang="zh-CN" alt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黑体" pitchFamily="49" charset="-122"/>
                <a:cs typeface="+mn-cs"/>
                <a:sym typeface="幼圆" panose="02010509060101010101" pitchFamily="49" charset="-122"/>
              </a:rPr>
              <a:t>和</a:t>
            </a: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mn-cs"/>
                <a:sym typeface="幼圆" panose="02010509060101010101" pitchFamily="49" charset="-122"/>
              </a:rPr>
              <a:t>低温气体公司</a:t>
            </a:r>
            <a:endParaRPr kumimoji="0" lang="en-US" altLang="zh-CN"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mn-cs"/>
              <a:sym typeface="幼圆" panose="02010509060101010101" pitchFamily="49" charset="-122"/>
            </a:endParaRPr>
          </a:p>
          <a:p>
            <a:pPr marL="4763" marR="0" lvl="1" indent="-4763" algn="l" defTabSz="254000" rtl="0" eaLnBrk="1" fontAlgn="auto" latinLnBrk="0" hangingPunct="1">
              <a:lnSpc>
                <a:spcPts val="2200"/>
              </a:lnSpc>
              <a:spcBef>
                <a:spcPct val="20000"/>
              </a:spcBef>
              <a:spcAft>
                <a:spcPts val="0"/>
              </a:spcAft>
              <a:buClr>
                <a:srgbClr val="0033CC"/>
              </a:buClr>
              <a:buSzPct val="100000"/>
              <a:buFontTx/>
              <a:buNone/>
              <a:tabLst/>
              <a:defRPr/>
            </a:pPr>
            <a:r>
              <a:rPr kumimoji="0" lang="zh-CN" alt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Arial" charset="0"/>
              </a:rPr>
              <a:t>        公司目标</a:t>
            </a:r>
            <a:r>
              <a:rPr kumimoji="0" lang="en-US" altLang="zh-CN"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Arial" charset="0"/>
              </a:rPr>
              <a:t>:</a:t>
            </a:r>
          </a:p>
          <a:p>
            <a:pPr marL="446088" marR="0" lvl="1" indent="-4763" algn="l" defTabSz="254000" rtl="0" eaLnBrk="1" fontAlgn="auto" latinLnBrk="0" hangingPunct="1">
              <a:lnSpc>
                <a:spcPts val="2200"/>
              </a:lnSpc>
              <a:spcBef>
                <a:spcPct val="20000"/>
              </a:spcBef>
              <a:spcAft>
                <a:spcPts val="0"/>
              </a:spcAft>
              <a:buClr>
                <a:srgbClr val="0033CC"/>
              </a:buClr>
              <a:buSzPct val="100000"/>
              <a:buFontTx/>
              <a:buNone/>
              <a:tabLst/>
              <a:defRPr/>
            </a:pPr>
            <a:r>
              <a:rPr kumimoji="0" lang="zh-CN" alt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黑体" pitchFamily="49" charset="-122"/>
                <a:cs typeface="Arial" charset="0"/>
              </a:rPr>
              <a:t>中国首家</a:t>
            </a:r>
            <a:r>
              <a:rPr kumimoji="0" lang="en-US" altLang="zh-CN"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Arial" charset="0"/>
              </a:rPr>
              <a:t>100</a:t>
            </a: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黑体" pitchFamily="49" charset="-122"/>
                <a:cs typeface="Arial" charset="0"/>
              </a:rPr>
              <a:t>亿市值</a:t>
            </a:r>
            <a:r>
              <a:rPr kumimoji="0" lang="zh-CN" alt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黑体" pitchFamily="49" charset="-122"/>
                <a:cs typeface="Arial" charset="0"/>
              </a:rPr>
              <a:t>的低温高科技公司</a:t>
            </a:r>
            <a:endParaRPr kumimoji="0" lang="en-US" altLang="zh-CN" sz="18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Calibri"/>
              <a:ea typeface="黑体" pitchFamily="49" charset="-122"/>
              <a:cs typeface="Arial" charset="0"/>
            </a:endParaRPr>
          </a:p>
        </p:txBody>
      </p:sp>
    </p:spTree>
    <p:extLst>
      <p:ext uri="{BB962C8B-B14F-4D97-AF65-F5344CB8AC3E}">
        <p14:creationId xmlns:p14="http://schemas.microsoft.com/office/powerpoint/2010/main" val="17910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三、部分企业简介</a:t>
            </a:r>
            <a:r>
              <a:rPr lang="en-US" altLang="zh-CN" sz="3600" b="1" dirty="0" smtClean="0">
                <a:solidFill>
                  <a:srgbClr val="C00000"/>
                </a:solidFill>
                <a:latin typeface="微软雅黑" panose="020B0503020204020204" charset="-122"/>
                <a:ea typeface="微软雅黑" panose="020B0503020204020204" charset="-122"/>
              </a:rPr>
              <a:t>-3</a:t>
            </a:r>
            <a:endParaRPr lang="en-US" altLang="zh-CN" sz="3600" b="1" dirty="0">
              <a:solidFill>
                <a:srgbClr val="C00000"/>
              </a:solidFill>
              <a:latin typeface="微软雅黑" panose="020B0503020204020204" charset="-122"/>
              <a:ea typeface="微软雅黑" panose="020B0503020204020204" charset="-122"/>
            </a:endParaRPr>
          </a:p>
        </p:txBody>
      </p:sp>
      <p:sp>
        <p:nvSpPr>
          <p:cNvPr id="5" name="内容占位符 2"/>
          <p:cNvSpPr>
            <a:spLocks noGrp="1"/>
          </p:cNvSpPr>
          <p:nvPr>
            <p:ph idx="1"/>
          </p:nvPr>
        </p:nvSpPr>
        <p:spPr>
          <a:xfrm>
            <a:off x="628650" y="1324535"/>
            <a:ext cx="8058150" cy="988360"/>
          </a:xfrm>
          <a:solidFill>
            <a:schemeClr val="bg1"/>
          </a:solidFill>
        </p:spPr>
        <p:txBody>
          <a:bodyPr>
            <a:noAutofit/>
          </a:bodyPr>
          <a:lstStyle/>
          <a:p>
            <a:pPr marL="0" indent="0" algn="ctr">
              <a:lnSpc>
                <a:spcPct val="110000"/>
              </a:lnSpc>
              <a:spcBef>
                <a:spcPts val="800"/>
              </a:spcBef>
              <a:buNone/>
            </a:pPr>
            <a:r>
              <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rPr>
              <a:t>CEPC</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主环（</a:t>
            </a:r>
            <a:r>
              <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rPr>
              <a:t>650MHz)</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及增强器</a:t>
            </a:r>
            <a:r>
              <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rPr>
              <a:t>(1.3GHz)</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超导高频方向：</a:t>
            </a:r>
          </a:p>
          <a:p>
            <a:pPr marL="0" indent="0" algn="ctr">
              <a:lnSpc>
                <a:spcPct val="110000"/>
              </a:lnSpc>
              <a:spcBef>
                <a:spcPts val="800"/>
              </a:spcBef>
              <a:buNone/>
            </a:pPr>
            <a:r>
              <a:rPr lang="zh-CN" altLang="en-US" sz="2400" b="1" dirty="0">
                <a:latin typeface="微软雅黑" panose="020B0503020204020204" charset="-122"/>
                <a:ea typeface="微软雅黑" panose="020B0503020204020204" charset="-122"/>
                <a:cs typeface="Times New Roman" panose="02020603050405020304" pitchFamily="18" charset="0"/>
              </a:rPr>
              <a:t>宁夏东方超导科技有限公司</a:t>
            </a:r>
          </a:p>
        </p:txBody>
      </p:sp>
      <p:pic>
        <p:nvPicPr>
          <p:cNvPr id="7" name="Picture 4" descr="IMG_3503"/>
          <p:cNvPicPr>
            <a:picLocks noChangeAspect="1"/>
          </p:cNvPicPr>
          <p:nvPr/>
        </p:nvPicPr>
        <p:blipFill>
          <a:blip r:embed="rId3" cstate="screen"/>
          <a:stretch>
            <a:fillRect/>
          </a:stretch>
        </p:blipFill>
        <p:spPr>
          <a:xfrm>
            <a:off x="378572" y="2312894"/>
            <a:ext cx="3370974" cy="2116757"/>
          </a:xfrm>
          <a:prstGeom prst="rect">
            <a:avLst/>
          </a:prstGeom>
          <a:noFill/>
          <a:ln w="9525">
            <a:noFill/>
          </a:ln>
        </p:spPr>
      </p:pic>
      <p:pic>
        <p:nvPicPr>
          <p:cNvPr id="9" name="图片 2" descr="C:\Users\TanWeiWei\Desktop\2089495751.jpg"/>
          <p:cNvPicPr>
            <a:picLocks noChangeAspect="1"/>
          </p:cNvPicPr>
          <p:nvPr/>
        </p:nvPicPr>
        <p:blipFill>
          <a:blip r:embed="rId4" cstate="screen"/>
          <a:stretch>
            <a:fillRect/>
          </a:stretch>
        </p:blipFill>
        <p:spPr>
          <a:xfrm>
            <a:off x="1854071" y="4357320"/>
            <a:ext cx="1895475" cy="1865313"/>
          </a:xfrm>
          <a:prstGeom prst="rect">
            <a:avLst/>
          </a:prstGeom>
          <a:noFill/>
          <a:ln w="9525">
            <a:noFill/>
          </a:ln>
        </p:spPr>
      </p:pic>
      <p:pic>
        <p:nvPicPr>
          <p:cNvPr id="10" name="Picture 2" descr="E:\PKU\SXFEL\9cell超导腔\BCP2.jpg"/>
          <p:cNvPicPr>
            <a:picLocks noChangeAspect="1"/>
          </p:cNvPicPr>
          <p:nvPr/>
        </p:nvPicPr>
        <p:blipFill>
          <a:blip r:embed="rId5" cstate="screen"/>
          <a:srcRect/>
          <a:stretch>
            <a:fillRect/>
          </a:stretch>
        </p:blipFill>
        <p:spPr>
          <a:xfrm>
            <a:off x="378572" y="4353666"/>
            <a:ext cx="1475499" cy="1872622"/>
          </a:xfrm>
          <a:prstGeom prst="rect">
            <a:avLst/>
          </a:prstGeom>
          <a:noFill/>
          <a:ln w="9525">
            <a:noFill/>
          </a:ln>
        </p:spPr>
      </p:pic>
      <p:pic>
        <p:nvPicPr>
          <p:cNvPr id="16" name="Picture 5"/>
          <p:cNvPicPr>
            <a:picLocks noChangeAspect="1"/>
          </p:cNvPicPr>
          <p:nvPr/>
        </p:nvPicPr>
        <p:blipFill>
          <a:blip r:embed="rId6" cstate="screen"/>
          <a:stretch>
            <a:fillRect/>
          </a:stretch>
        </p:blipFill>
        <p:spPr>
          <a:xfrm>
            <a:off x="6934813" y="4353665"/>
            <a:ext cx="2175501" cy="1868968"/>
          </a:xfrm>
          <a:prstGeom prst="rect">
            <a:avLst/>
          </a:prstGeom>
          <a:noFill/>
          <a:ln w="9525">
            <a:noFill/>
          </a:ln>
        </p:spPr>
      </p:pic>
      <p:pic>
        <p:nvPicPr>
          <p:cNvPr id="17" name="Picture 5"/>
          <p:cNvPicPr>
            <a:picLocks noChangeAspect="1"/>
          </p:cNvPicPr>
          <p:nvPr/>
        </p:nvPicPr>
        <p:blipFill>
          <a:blip r:embed="rId7" cstate="screen"/>
          <a:stretch>
            <a:fillRect/>
          </a:stretch>
        </p:blipFill>
        <p:spPr>
          <a:xfrm>
            <a:off x="3818291" y="4353666"/>
            <a:ext cx="3116522" cy="1908039"/>
          </a:xfrm>
          <a:prstGeom prst="rect">
            <a:avLst/>
          </a:prstGeom>
          <a:noFill/>
          <a:ln w="9525">
            <a:noFill/>
          </a:ln>
        </p:spPr>
      </p:pic>
      <p:sp>
        <p:nvSpPr>
          <p:cNvPr id="2" name="矩形 1"/>
          <p:cNvSpPr/>
          <p:nvPr/>
        </p:nvSpPr>
        <p:spPr>
          <a:xfrm>
            <a:off x="4114126" y="2363784"/>
            <a:ext cx="4935744" cy="1938992"/>
          </a:xfrm>
          <a:prstGeom prst="rect">
            <a:avLst/>
          </a:prstGeom>
        </p:spPr>
        <p:txBody>
          <a:bodyPr wrap="square">
            <a:spAutoFit/>
          </a:bodyPr>
          <a:lstStyle/>
          <a:p>
            <a:pPr algn="ctr"/>
            <a:r>
              <a:rPr lang="zh-CN" altLang="en-US" sz="2400" dirty="0">
                <a:latin typeface="黑体" panose="02010609060101010101" pitchFamily="49" charset="-122"/>
                <a:ea typeface="黑体" panose="02010609060101010101" pitchFamily="49" charset="-122"/>
              </a:rPr>
              <a:t>主要生产射频超导加速器的核心部件超导加速腔。射频超导加速腔是对撞机、</a:t>
            </a:r>
            <a:r>
              <a:rPr lang="en-US" altLang="zh-CN" sz="2400" dirty="0">
                <a:latin typeface="黑体" panose="02010609060101010101" pitchFamily="49" charset="-122"/>
                <a:ea typeface="黑体" panose="02010609060101010101" pitchFamily="49" charset="-122"/>
              </a:rPr>
              <a:t>X </a:t>
            </a:r>
            <a:r>
              <a:rPr lang="zh-CN" altLang="en-US" sz="2400" dirty="0">
                <a:latin typeface="黑体" panose="02010609060101010101" pitchFamily="49" charset="-122"/>
                <a:ea typeface="黑体" panose="02010609060101010101" pitchFamily="49" charset="-122"/>
              </a:rPr>
              <a:t>射线自由电子激光、放射性核素物理研究装置等大型科学工程的关键部件。</a:t>
            </a:r>
          </a:p>
        </p:txBody>
      </p:sp>
      <p:sp>
        <p:nvSpPr>
          <p:cNvPr id="11" name="矩形 10"/>
          <p:cNvSpPr/>
          <p:nvPr/>
        </p:nvSpPr>
        <p:spPr>
          <a:xfrm>
            <a:off x="32639" y="6222633"/>
            <a:ext cx="9077675" cy="523220"/>
          </a:xfrm>
          <a:prstGeom prst="rect">
            <a:avLst/>
          </a:prstGeom>
          <a:solidFill>
            <a:schemeClr val="bg1"/>
          </a:solidFill>
          <a:ln>
            <a:solidFill>
              <a:srgbClr val="FF0000"/>
            </a:solidFill>
          </a:ln>
        </p:spPr>
        <p:txBody>
          <a:bodyPr wrap="square">
            <a:spAutoFit/>
          </a:bodyPr>
          <a:lstStyle/>
          <a:p>
            <a:pPr algn="ctr"/>
            <a:r>
              <a:rPr lang="zh-CN" altLang="en-US" sz="2800" b="1" dirty="0" smtClean="0">
                <a:solidFill>
                  <a:srgbClr val="FF0000"/>
                </a:solidFill>
                <a:latin typeface="微软雅黑" panose="020B0503020204020204" charset="-122"/>
                <a:ea typeface="微软雅黑" panose="020B0503020204020204" charset="-122"/>
                <a:cs typeface="Times New Roman" panose="02020603050405020304" pitchFamily="18" charset="0"/>
              </a:rPr>
              <a:t>带动产品升级和新技术开发、世界一流射频超导腔企业</a:t>
            </a:r>
            <a:endParaRPr lang="zh-CN" altLang="en-US" sz="2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95395" y="2254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三、部分企业简介</a:t>
            </a:r>
            <a:r>
              <a:rPr lang="en-US" altLang="zh-CN" sz="3600" b="1" dirty="0" smtClean="0">
                <a:solidFill>
                  <a:srgbClr val="C00000"/>
                </a:solidFill>
                <a:latin typeface="微软雅黑" panose="020B0503020204020204" charset="-122"/>
                <a:ea typeface="微软雅黑" panose="020B0503020204020204" charset="-122"/>
              </a:rPr>
              <a:t>-4</a:t>
            </a:r>
            <a:endParaRPr lang="en-US" altLang="zh-CN" sz="3600" b="1" dirty="0">
              <a:solidFill>
                <a:srgbClr val="C00000"/>
              </a:solidFill>
              <a:latin typeface="微软雅黑" panose="020B0503020204020204" charset="-122"/>
              <a:ea typeface="微软雅黑" panose="020B0503020204020204" charset="-122"/>
            </a:endParaRPr>
          </a:p>
        </p:txBody>
      </p:sp>
      <p:sp>
        <p:nvSpPr>
          <p:cNvPr id="5" name="内容占位符 2"/>
          <p:cNvSpPr>
            <a:spLocks noGrp="1"/>
          </p:cNvSpPr>
          <p:nvPr>
            <p:ph idx="1"/>
          </p:nvPr>
        </p:nvSpPr>
        <p:spPr>
          <a:xfrm>
            <a:off x="757156" y="1024277"/>
            <a:ext cx="8058150" cy="988360"/>
          </a:xfrm>
          <a:solidFill>
            <a:schemeClr val="bg1"/>
          </a:solidFill>
        </p:spPr>
        <p:txBody>
          <a:bodyPr>
            <a:noAutofit/>
          </a:bodyPr>
          <a:lstStyle/>
          <a:p>
            <a:pPr marL="0" indent="0" algn="ctr">
              <a:lnSpc>
                <a:spcPct val="110000"/>
              </a:lnSpc>
              <a:spcBef>
                <a:spcPts val="800"/>
              </a:spcBef>
              <a:buNone/>
            </a:pP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强磁体用第二代高温超导带材：</a:t>
            </a:r>
          </a:p>
          <a:p>
            <a:pPr marL="0" indent="0" algn="ctr">
              <a:lnSpc>
                <a:spcPct val="110000"/>
              </a:lnSpc>
              <a:spcBef>
                <a:spcPts val="800"/>
              </a:spcBef>
              <a:buNone/>
            </a:pPr>
            <a:r>
              <a:rPr lang="zh-CN" altLang="en-US" sz="2400" b="1" dirty="0">
                <a:latin typeface="微软雅黑" panose="020B0503020204020204" charset="-122"/>
                <a:ea typeface="微软雅黑" panose="020B0503020204020204" charset="-122"/>
                <a:cs typeface="Times New Roman" panose="02020603050405020304" pitchFamily="18" charset="0"/>
              </a:rPr>
              <a:t>上海上创超导科技有限公司</a:t>
            </a:r>
          </a:p>
        </p:txBody>
      </p:sp>
      <p:pic>
        <p:nvPicPr>
          <p:cNvPr id="13" name="图片 12">
            <a:extLst>
              <a:ext uri="{FF2B5EF4-FFF2-40B4-BE49-F238E27FC236}">
                <a16:creationId xmlns:a16="http://schemas.microsoft.com/office/drawing/2014/main" xmlns="" id="{8E3881DD-9A66-4713-9224-4F677AD826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89" y="3562247"/>
            <a:ext cx="4544356" cy="3042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5649438" y="2108165"/>
            <a:ext cx="3443206" cy="1200329"/>
          </a:xfrm>
          <a:prstGeom prst="rect">
            <a:avLst/>
          </a:prstGeom>
          <a:noFill/>
        </p:spPr>
        <p:txBody>
          <a:bodyPr wrap="square" rtlCol="0">
            <a:spAutoFit/>
          </a:bodyPr>
          <a:lstStyle/>
          <a:p>
            <a:pPr marL="342900" indent="-342900">
              <a:buFont typeface="Wingdings" pitchFamily="2" charset="2"/>
              <a:buChar char="u"/>
            </a:pPr>
            <a:r>
              <a:rPr lang="zh-CN" altLang="en-US" sz="2400" b="1" dirty="0" smtClean="0">
                <a:latin typeface="黑体" pitchFamily="49" charset="-122"/>
                <a:ea typeface="黑体" pitchFamily="49" charset="-122"/>
              </a:rPr>
              <a:t>上海市政府指导</a:t>
            </a:r>
            <a:endParaRPr lang="en-US" altLang="zh-CN" sz="2400" b="1" dirty="0" smtClean="0">
              <a:latin typeface="黑体" pitchFamily="49" charset="-122"/>
              <a:ea typeface="黑体" pitchFamily="49" charset="-122"/>
            </a:endParaRPr>
          </a:p>
          <a:p>
            <a:pPr marL="342900" indent="-342900">
              <a:buFont typeface="Wingdings" pitchFamily="2" charset="2"/>
              <a:buChar char="u"/>
            </a:pPr>
            <a:r>
              <a:rPr lang="zh-CN" altLang="en-US" sz="2400" b="1" dirty="0" smtClean="0">
                <a:latin typeface="黑体" pitchFamily="49" charset="-122"/>
                <a:ea typeface="黑体" pitchFamily="49" charset="-122"/>
              </a:rPr>
              <a:t>基于上海大学</a:t>
            </a:r>
            <a:r>
              <a:rPr lang="en-US" altLang="zh-CN" sz="2400" b="1" dirty="0" smtClean="0">
                <a:latin typeface="黑体" pitchFamily="49" charset="-122"/>
                <a:ea typeface="黑体" pitchFamily="49" charset="-122"/>
              </a:rPr>
              <a:t>863</a:t>
            </a:r>
            <a:r>
              <a:rPr lang="zh-CN" altLang="en-US" sz="2400" b="1" dirty="0" smtClean="0">
                <a:latin typeface="黑体" pitchFamily="49" charset="-122"/>
                <a:ea typeface="黑体" pitchFamily="49" charset="-122"/>
              </a:rPr>
              <a:t>成果</a:t>
            </a:r>
            <a:endParaRPr lang="en-US" altLang="zh-CN" sz="2400" b="1" dirty="0" smtClean="0">
              <a:latin typeface="黑体" pitchFamily="49" charset="-122"/>
              <a:ea typeface="黑体" pitchFamily="49" charset="-122"/>
            </a:endParaRPr>
          </a:p>
          <a:p>
            <a:pPr marL="342900" indent="-342900">
              <a:buFont typeface="Wingdings" pitchFamily="2" charset="2"/>
              <a:buChar char="u"/>
            </a:pPr>
            <a:r>
              <a:rPr lang="zh-CN" altLang="en-US" sz="2400" b="1" dirty="0" smtClean="0">
                <a:latin typeface="黑体" pitchFamily="49" charset="-122"/>
                <a:ea typeface="黑体" pitchFamily="49" charset="-122"/>
              </a:rPr>
              <a:t>创新创业企业</a:t>
            </a:r>
            <a:endParaRPr lang="zh-CN" altLang="en-US" sz="2400" b="1" dirty="0">
              <a:latin typeface="黑体" pitchFamily="49" charset="-122"/>
              <a:ea typeface="黑体" pitchFamily="49" charset="-122"/>
            </a:endParaRPr>
          </a:p>
        </p:txBody>
      </p:sp>
      <p:sp>
        <p:nvSpPr>
          <p:cNvPr id="6" name="TextBox 5"/>
          <p:cNvSpPr txBox="1"/>
          <p:nvPr/>
        </p:nvSpPr>
        <p:spPr>
          <a:xfrm>
            <a:off x="0" y="2108165"/>
            <a:ext cx="2685351" cy="1200329"/>
          </a:xfrm>
          <a:prstGeom prst="rect">
            <a:avLst/>
          </a:prstGeom>
          <a:noFill/>
        </p:spPr>
        <p:txBody>
          <a:bodyPr wrap="none" rtlCol="0">
            <a:spAutoFit/>
          </a:bodyPr>
          <a:lstStyle/>
          <a:p>
            <a:pPr marL="342900" indent="-342900">
              <a:buFont typeface="Wingdings" pitchFamily="2" charset="2"/>
              <a:buChar char="u"/>
            </a:pPr>
            <a:r>
              <a:rPr lang="zh-CN" altLang="en-US" sz="2400" dirty="0" smtClean="0">
                <a:latin typeface="黑体" pitchFamily="49" charset="-122"/>
                <a:ea typeface="黑体" pitchFamily="49" charset="-122"/>
              </a:rPr>
              <a:t>研发人员</a:t>
            </a:r>
            <a:r>
              <a:rPr lang="en-US" altLang="zh-CN" sz="2400" dirty="0" smtClean="0">
                <a:latin typeface="黑体" pitchFamily="49" charset="-122"/>
                <a:ea typeface="黑体" pitchFamily="49" charset="-122"/>
              </a:rPr>
              <a:t>60</a:t>
            </a:r>
            <a:r>
              <a:rPr lang="zh-CN" altLang="en-US" sz="2400" dirty="0" smtClean="0">
                <a:latin typeface="黑体" pitchFamily="49" charset="-122"/>
                <a:ea typeface="黑体" pitchFamily="49" charset="-122"/>
              </a:rPr>
              <a:t>人；</a:t>
            </a:r>
            <a:endParaRPr lang="en-US" altLang="zh-CN" sz="2400" dirty="0" smtClean="0">
              <a:latin typeface="黑体" pitchFamily="49" charset="-122"/>
              <a:ea typeface="黑体" pitchFamily="49" charset="-122"/>
            </a:endParaRPr>
          </a:p>
          <a:p>
            <a:pPr marL="342900" indent="-342900">
              <a:buFont typeface="Wingdings" pitchFamily="2" charset="2"/>
              <a:buChar char="u"/>
            </a:pPr>
            <a:r>
              <a:rPr lang="zh-CN" altLang="en-US" sz="2400" dirty="0" smtClean="0">
                <a:latin typeface="黑体" pitchFamily="49" charset="-122"/>
                <a:ea typeface="黑体" pitchFamily="49" charset="-122"/>
              </a:rPr>
              <a:t>总投资额</a:t>
            </a:r>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亿；</a:t>
            </a:r>
            <a:endParaRPr lang="en-US" altLang="zh-CN" sz="2400" dirty="0" smtClean="0">
              <a:latin typeface="黑体" pitchFamily="49" charset="-122"/>
              <a:ea typeface="黑体" pitchFamily="49" charset="-122"/>
            </a:endParaRPr>
          </a:p>
          <a:p>
            <a:pPr marL="342900" indent="-342900">
              <a:buFont typeface="Wingdings" pitchFamily="2" charset="2"/>
              <a:buChar char="u"/>
            </a:pPr>
            <a:r>
              <a:rPr lang="zh-CN" altLang="en-US" sz="2400" dirty="0" smtClean="0">
                <a:latin typeface="黑体" pitchFamily="49" charset="-122"/>
                <a:ea typeface="黑体" pitchFamily="49" charset="-122"/>
              </a:rPr>
              <a:t>混合所有制</a:t>
            </a:r>
            <a:endParaRPr lang="zh-CN" altLang="en-US" sz="2400" dirty="0">
              <a:latin typeface="黑体" pitchFamily="49" charset="-122"/>
              <a:ea typeface="黑体" pitchFamily="49" charset="-122"/>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052" y="3439672"/>
            <a:ext cx="4054592" cy="2859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566" y="2048066"/>
            <a:ext cx="3309871" cy="250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57699" y="5283536"/>
            <a:ext cx="2749471" cy="1015663"/>
          </a:xfrm>
          <a:prstGeom prst="rect">
            <a:avLst/>
          </a:prstGeom>
          <a:noFill/>
        </p:spPr>
        <p:txBody>
          <a:bodyPr wrap="none" rtlCol="0">
            <a:spAutoFit/>
          </a:bodyPr>
          <a:lstStyle/>
          <a:p>
            <a:r>
              <a:rPr lang="zh-CN" altLang="en-US" sz="2000" dirty="0" smtClean="0">
                <a:solidFill>
                  <a:srgbClr val="FF0000"/>
                </a:solidFill>
                <a:latin typeface="黑体" pitchFamily="49" charset="-122"/>
                <a:ea typeface="黑体" pitchFamily="49" charset="-122"/>
              </a:rPr>
              <a:t>自主知识产权</a:t>
            </a:r>
            <a:endParaRPr lang="en-US" altLang="zh-CN" sz="2000" dirty="0" smtClean="0">
              <a:solidFill>
                <a:srgbClr val="FF0000"/>
              </a:solidFill>
              <a:latin typeface="黑体" pitchFamily="49" charset="-122"/>
              <a:ea typeface="黑体" pitchFamily="49" charset="-122"/>
            </a:endParaRPr>
          </a:p>
          <a:p>
            <a:r>
              <a:rPr lang="zh-CN" altLang="en-US" sz="2000" dirty="0" smtClean="0">
                <a:solidFill>
                  <a:srgbClr val="FF0000"/>
                </a:solidFill>
                <a:latin typeface="黑体" pitchFamily="49" charset="-122"/>
                <a:ea typeface="黑体" pitchFamily="49" charset="-122"/>
              </a:rPr>
              <a:t>国内第一千米级生产线</a:t>
            </a:r>
            <a:endParaRPr lang="en-US" altLang="zh-CN" sz="2000" dirty="0" smtClean="0">
              <a:solidFill>
                <a:srgbClr val="FF0000"/>
              </a:solidFill>
              <a:latin typeface="黑体" pitchFamily="49" charset="-122"/>
              <a:ea typeface="黑体" pitchFamily="49" charset="-122"/>
            </a:endParaRPr>
          </a:p>
          <a:p>
            <a:r>
              <a:rPr lang="zh-CN" altLang="en-US" sz="2000" dirty="0" smtClean="0">
                <a:solidFill>
                  <a:srgbClr val="FF0000"/>
                </a:solidFill>
                <a:latin typeface="黑体" pitchFamily="49" charset="-122"/>
                <a:ea typeface="黑体" pitchFamily="49" charset="-122"/>
              </a:rPr>
              <a:t>世界第二条</a:t>
            </a:r>
            <a:r>
              <a:rPr lang="en-US" altLang="zh-CN" sz="2000" dirty="0" smtClean="0">
                <a:solidFill>
                  <a:srgbClr val="FF0000"/>
                </a:solidFill>
                <a:latin typeface="黑体" pitchFamily="49" charset="-122"/>
                <a:ea typeface="黑体" pitchFamily="49" charset="-122"/>
              </a:rPr>
              <a:t>MOD</a:t>
            </a:r>
            <a:r>
              <a:rPr lang="zh-CN" altLang="en-US" sz="2000" dirty="0" smtClean="0">
                <a:solidFill>
                  <a:srgbClr val="FF0000"/>
                </a:solidFill>
                <a:latin typeface="黑体" pitchFamily="49" charset="-122"/>
                <a:ea typeface="黑体" pitchFamily="49" charset="-122"/>
              </a:rPr>
              <a:t>生产线</a:t>
            </a:r>
            <a:endParaRPr lang="zh-CN" altLang="en-US" sz="2000"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460817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5">
            <a:extLst>
              <a:ext uri="{FF2B5EF4-FFF2-40B4-BE49-F238E27FC236}">
                <a16:creationId xmlns:a16="http://schemas.microsoft.com/office/drawing/2014/main" xmlns="" id="{1BDAD182-8312-4B6E-956D-8DA45093CF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12" y="234461"/>
            <a:ext cx="9264162" cy="6314343"/>
          </a:xfrm>
        </p:spPr>
      </p:pic>
      <p:pic>
        <p:nvPicPr>
          <p:cNvPr id="136195" name="图片 7" descr="环球科学素材.jpg">
            <a:extLst>
              <a:ext uri="{FF2B5EF4-FFF2-40B4-BE49-F238E27FC236}">
                <a16:creationId xmlns:a16="http://schemas.microsoft.com/office/drawing/2014/main" xmlns="" id="{7462DF13-2AB6-4F24-857A-2A79D2035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154" y="1483965"/>
            <a:ext cx="3681966" cy="45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7">
            <a:extLst>
              <a:ext uri="{FF2B5EF4-FFF2-40B4-BE49-F238E27FC236}">
                <a16:creationId xmlns:a16="http://schemas.microsoft.com/office/drawing/2014/main" xmlns="" id="{8B25D8C3-9D4E-4F1E-88B4-CF6FE83C8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1" y="5292970"/>
            <a:ext cx="4617427" cy="129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8">
            <a:extLst>
              <a:ext uri="{FF2B5EF4-FFF2-40B4-BE49-F238E27FC236}">
                <a16:creationId xmlns:a16="http://schemas.microsoft.com/office/drawing/2014/main" xmlns="" id="{01A2C866-B4FB-4F01-B2AB-7784ABD9D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813" y="5272454"/>
            <a:ext cx="4684834" cy="132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xmlns="" id="{A9CB9341-AA0B-4247-840F-6E8F63BBAA43}"/>
              </a:ext>
            </a:extLst>
          </p:cNvPr>
          <p:cNvSpPr txBox="1"/>
          <p:nvPr/>
        </p:nvSpPr>
        <p:spPr>
          <a:xfrm>
            <a:off x="217856" y="1814822"/>
            <a:ext cx="5259265" cy="1961371"/>
          </a:xfrm>
          <a:prstGeom prst="rect">
            <a:avLst/>
          </a:prstGeom>
          <a:noFill/>
        </p:spPr>
        <p:txBody>
          <a:bodyPr>
            <a:spAutoFit/>
          </a:bodyPr>
          <a:lstStyle/>
          <a:p>
            <a:pPr marL="263776" indent="-263776" defTabSz="844083" fontAlgn="base">
              <a:lnSpc>
                <a:spcPct val="140000"/>
              </a:lnSpc>
              <a:spcBef>
                <a:spcPct val="0"/>
              </a:spcBef>
              <a:spcAft>
                <a:spcPct val="0"/>
              </a:spcAft>
              <a:buClr>
                <a:srgbClr val="00B0F0"/>
              </a:buClr>
              <a:buFont typeface="Wingdings" charset="0"/>
              <a:buChar char="l"/>
              <a:defRPr/>
            </a:pPr>
            <a:r>
              <a:rPr lang="en-US" altLang="zh-CN" sz="1846" b="1" noProof="1">
                <a:solidFill>
                  <a:srgbClr val="000000"/>
                </a:solidFill>
                <a:latin typeface="微软雅黑" pitchFamily="34" charset="-122"/>
                <a:ea typeface="微软雅黑" pitchFamily="34" charset="-122"/>
                <a:cs typeface="+mn-ea"/>
                <a:sym typeface="+mn-ea"/>
              </a:rPr>
              <a:t>2014</a:t>
            </a:r>
            <a:r>
              <a:rPr lang="zh-CN" altLang="zh-CN" sz="1846" b="1" noProof="1">
                <a:solidFill>
                  <a:srgbClr val="000000"/>
                </a:solidFill>
                <a:latin typeface="微软雅黑" pitchFamily="34" charset="-122"/>
                <a:ea typeface="微软雅黑" pitchFamily="34" charset="-122"/>
                <a:cs typeface="+mn-ea"/>
                <a:sym typeface="+mn-ea"/>
              </a:rPr>
              <a:t>年</a:t>
            </a:r>
            <a:r>
              <a:rPr lang="zh-CN" altLang="en-US" sz="1846" b="1" noProof="1">
                <a:solidFill>
                  <a:srgbClr val="000000"/>
                </a:solidFill>
                <a:latin typeface="微软雅黑" pitchFamily="34" charset="-122"/>
                <a:ea typeface="微软雅黑" pitchFamily="34" charset="-122"/>
                <a:cs typeface="+mn-ea"/>
                <a:sym typeface="+mn-ea"/>
              </a:rPr>
              <a:t>：</a:t>
            </a:r>
            <a:r>
              <a:rPr lang="zh-CN" altLang="zh-CN" sz="1846" b="1" noProof="1">
                <a:solidFill>
                  <a:srgbClr val="000000"/>
                </a:solidFill>
                <a:latin typeface="微软雅黑" pitchFamily="34" charset="-122"/>
                <a:ea typeface="微软雅黑" pitchFamily="34" charset="-122"/>
                <a:cs typeface="+mn-ea"/>
                <a:sym typeface="+mn-ea"/>
              </a:rPr>
              <a:t>第二代高温超导带材荣获</a:t>
            </a:r>
            <a:r>
              <a:rPr lang="zh-CN" altLang="zh-CN" sz="1846" b="1" noProof="1">
                <a:solidFill>
                  <a:srgbClr val="C00000"/>
                </a:solidFill>
                <a:latin typeface="微软雅黑" pitchFamily="34" charset="-122"/>
                <a:ea typeface="微软雅黑" pitchFamily="34" charset="-122"/>
                <a:cs typeface="+mn-ea"/>
                <a:sym typeface="+mn-ea"/>
              </a:rPr>
              <a:t>《第三届中国国际新材料产业博览会》金奖产品；</a:t>
            </a:r>
            <a:endParaRPr lang="en-US" altLang="zh-CN" sz="1846" b="1" noProof="1">
              <a:solidFill>
                <a:srgbClr val="C00000"/>
              </a:solidFill>
              <a:latin typeface="微软雅黑" pitchFamily="34" charset="-122"/>
              <a:ea typeface="微软雅黑" pitchFamily="34" charset="-122"/>
              <a:cs typeface="+mn-ea"/>
              <a:sym typeface="+mn-ea"/>
            </a:endParaRPr>
          </a:p>
          <a:p>
            <a:pPr marL="263776" indent="-263776" defTabSz="844083" fontAlgn="base">
              <a:lnSpc>
                <a:spcPct val="140000"/>
              </a:lnSpc>
              <a:spcBef>
                <a:spcPct val="0"/>
              </a:spcBef>
              <a:spcAft>
                <a:spcPct val="0"/>
              </a:spcAft>
              <a:buClr>
                <a:srgbClr val="00B0F0"/>
              </a:buClr>
              <a:buFont typeface="Wingdings" charset="0"/>
              <a:buChar char="l"/>
              <a:defRPr/>
            </a:pPr>
            <a:r>
              <a:rPr lang="en-US" altLang="zh-CN" sz="1846" b="1" noProof="1">
                <a:solidFill>
                  <a:srgbClr val="000000"/>
                </a:solidFill>
                <a:latin typeface="微软雅黑" pitchFamily="34" charset="-122"/>
                <a:ea typeface="微软雅黑" pitchFamily="34" charset="-122"/>
                <a:cs typeface="+mn-ea"/>
                <a:sym typeface="+mn-ea"/>
              </a:rPr>
              <a:t>2015</a:t>
            </a:r>
            <a:r>
              <a:rPr lang="zh-CN" altLang="zh-CN" sz="1846" b="1" noProof="1">
                <a:solidFill>
                  <a:srgbClr val="000000"/>
                </a:solidFill>
                <a:latin typeface="微软雅黑" pitchFamily="34" charset="-122"/>
                <a:ea typeface="微软雅黑" pitchFamily="34" charset="-122"/>
                <a:cs typeface="+mn-ea"/>
                <a:sym typeface="+mn-ea"/>
              </a:rPr>
              <a:t>年</a:t>
            </a:r>
            <a:r>
              <a:rPr lang="zh-CN" altLang="en-US" sz="1846" b="1" noProof="1">
                <a:solidFill>
                  <a:srgbClr val="000000"/>
                </a:solidFill>
                <a:latin typeface="微软雅黑" pitchFamily="34" charset="-122"/>
                <a:ea typeface="微软雅黑" pitchFamily="34" charset="-122"/>
                <a:cs typeface="+mn-ea"/>
                <a:sym typeface="+mn-ea"/>
              </a:rPr>
              <a:t>：</a:t>
            </a:r>
            <a:r>
              <a:rPr lang="zh-CN" altLang="zh-CN" sz="1846" b="1" noProof="1">
                <a:solidFill>
                  <a:srgbClr val="000000"/>
                </a:solidFill>
                <a:latin typeface="微软雅黑" pitchFamily="34" charset="-122"/>
                <a:ea typeface="微软雅黑" pitchFamily="34" charset="-122"/>
                <a:cs typeface="+mn-ea"/>
                <a:sym typeface="+mn-ea"/>
              </a:rPr>
              <a:t>荣登度美国知名科技杂志</a:t>
            </a:r>
            <a:r>
              <a:rPr lang="zh-CN" altLang="zh-CN" sz="1846" b="1" noProof="1">
                <a:solidFill>
                  <a:srgbClr val="C00000"/>
                </a:solidFill>
                <a:latin typeface="微软雅黑" pitchFamily="34" charset="-122"/>
                <a:ea typeface="微软雅黑" pitchFamily="34" charset="-122"/>
                <a:cs typeface="+mn-ea"/>
                <a:sym typeface="+mn-ea"/>
              </a:rPr>
              <a:t>《环球科学》创新榜的五家“新创企业榜”之一</a:t>
            </a:r>
            <a:r>
              <a:rPr lang="zh-CN" altLang="en-US" sz="1846" b="1" noProof="1">
                <a:solidFill>
                  <a:srgbClr val="C00000"/>
                </a:solidFill>
                <a:latin typeface="微软雅黑" pitchFamily="34" charset="-122"/>
                <a:ea typeface="微软雅黑" pitchFamily="34" charset="-122"/>
                <a:cs typeface="+mn-ea"/>
                <a:sym typeface="+mn-ea"/>
              </a:rPr>
              <a:t>；</a:t>
            </a:r>
            <a:endParaRPr lang="en-US" altLang="zh-CN" sz="1846" b="1" noProof="1">
              <a:solidFill>
                <a:srgbClr val="000000"/>
              </a:solidFill>
              <a:latin typeface="微软雅黑" pitchFamily="34" charset="-122"/>
              <a:ea typeface="微软雅黑" pitchFamily="34" charset="-122"/>
              <a:cs typeface="+mn-ea"/>
              <a:sym typeface="+mn-ea"/>
            </a:endParaRPr>
          </a:p>
          <a:p>
            <a:pPr defTabSz="844083" fontAlgn="base">
              <a:lnSpc>
                <a:spcPct val="140000"/>
              </a:lnSpc>
              <a:spcBef>
                <a:spcPct val="0"/>
              </a:spcBef>
              <a:spcAft>
                <a:spcPct val="0"/>
              </a:spcAft>
              <a:buClr>
                <a:srgbClr val="00B0F0"/>
              </a:buClr>
              <a:defRPr/>
            </a:pPr>
            <a:endParaRPr lang="zh-CN" altLang="zh-CN" sz="1292" b="1" noProof="1">
              <a:solidFill>
                <a:srgbClr val="000000"/>
              </a:solidFill>
              <a:latin typeface="微软雅黑" pitchFamily="34" charset="-122"/>
              <a:ea typeface="微软雅黑" pitchFamily="34" charset="-122"/>
              <a:sym typeface="+mn-ea"/>
            </a:endParaRPr>
          </a:p>
        </p:txBody>
      </p:sp>
      <p:sp>
        <p:nvSpPr>
          <p:cNvPr id="33" name="圆角矩形 32">
            <a:extLst>
              <a:ext uri="{FF2B5EF4-FFF2-40B4-BE49-F238E27FC236}">
                <a16:creationId xmlns:a16="http://schemas.microsoft.com/office/drawing/2014/main" xmlns="" id="{9E536D65-13A0-4A4E-9F27-5910012BEB5C}"/>
              </a:ext>
            </a:extLst>
          </p:cNvPr>
          <p:cNvSpPr/>
          <p:nvPr/>
        </p:nvSpPr>
        <p:spPr>
          <a:xfrm>
            <a:off x="250582" y="1497623"/>
            <a:ext cx="1232388" cy="322385"/>
          </a:xfrm>
          <a:prstGeom prst="roundRect">
            <a:avLst/>
          </a:prstGeom>
          <a:solidFill>
            <a:srgbClr val="008EC0"/>
          </a:solidFill>
        </p:spPr>
        <p:style>
          <a:lnRef idx="2">
            <a:schemeClr val="accent1">
              <a:shade val="50000"/>
            </a:schemeClr>
          </a:lnRef>
          <a:fillRef idx="1">
            <a:schemeClr val="accent1"/>
          </a:fillRef>
          <a:effectRef idx="0">
            <a:schemeClr val="accent1"/>
          </a:effectRef>
          <a:fontRef idx="minor">
            <a:schemeClr val="lt1"/>
          </a:fontRef>
        </p:style>
        <p:txBody>
          <a:bodyPr anchor="b"/>
          <a:lstStyle>
            <a:lvl1pPr algn="l" eaLnBrk="0" hangingPunct="0">
              <a:spcBef>
                <a:spcPct val="20000"/>
              </a:spcBef>
              <a:buChar char="•"/>
              <a:defRPr sz="3200">
                <a:solidFill>
                  <a:schemeClr val="tx1"/>
                </a:solidFill>
                <a:latin typeface="Arial" pitchFamily="34" charset="0"/>
                <a:ea typeface="宋体" pitchFamily="2" charset="-122"/>
              </a:defRPr>
            </a:lvl1pPr>
            <a:lvl2pPr marL="457200" indent="-285750" algn="l" eaLnBrk="0" hangingPunct="0">
              <a:spcBef>
                <a:spcPct val="20000"/>
              </a:spcBef>
              <a:buChar char="–"/>
              <a:defRPr sz="2800">
                <a:solidFill>
                  <a:schemeClr val="tx1"/>
                </a:solidFill>
                <a:latin typeface="Arial" pitchFamily="34" charset="0"/>
                <a:ea typeface="宋体" pitchFamily="2" charset="-122"/>
              </a:defRPr>
            </a:lvl2pPr>
            <a:lvl3pPr marL="914400" indent="-228600" algn="l" eaLnBrk="0" hangingPunct="0">
              <a:spcBef>
                <a:spcPct val="20000"/>
              </a:spcBef>
              <a:buChar char="•"/>
              <a:defRPr sz="2400">
                <a:solidFill>
                  <a:schemeClr val="tx1"/>
                </a:solidFill>
                <a:latin typeface="Arial" pitchFamily="34" charset="0"/>
                <a:ea typeface="宋体" pitchFamily="2" charset="-122"/>
              </a:defRPr>
            </a:lvl3pPr>
            <a:lvl4pPr marL="1371600" indent="-228600" algn="l" eaLnBrk="0" hangingPunct="0">
              <a:spcBef>
                <a:spcPct val="20000"/>
              </a:spcBef>
              <a:buChar char="–"/>
              <a:defRPr sz="2000">
                <a:solidFill>
                  <a:schemeClr val="tx1"/>
                </a:solidFill>
                <a:latin typeface="Arial" pitchFamily="34" charset="0"/>
                <a:ea typeface="宋体" pitchFamily="2" charset="-122"/>
              </a:defRPr>
            </a:lvl4pPr>
            <a:lvl5pPr marL="1828800" indent="-228600" algn="l" eaLnBrk="0" hangingPunct="0">
              <a:spcBef>
                <a:spcPct val="20000"/>
              </a:spcBef>
              <a:buChar char="»"/>
              <a:defRPr sz="2000">
                <a:solidFill>
                  <a:schemeClr val="tx1"/>
                </a:solidFill>
                <a:latin typeface="Arial" pitchFamily="34" charset="0"/>
                <a:ea typeface="宋体" pitchFamily="2" charset="-122"/>
              </a:defRPr>
            </a:lvl5pPr>
            <a:lvl6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defTabSz="844083" eaLnBrk="1" fontAlgn="base" hangingPunct="1">
              <a:spcBef>
                <a:spcPct val="0"/>
              </a:spcBef>
              <a:spcAft>
                <a:spcPct val="0"/>
              </a:spcAft>
              <a:buNone/>
              <a:defRPr/>
            </a:pPr>
            <a:endParaRPr lang="zh-CN" altLang="en-US" sz="923" noProof="1">
              <a:solidFill>
                <a:srgbClr val="FFFFFF"/>
              </a:solidFill>
              <a:latin typeface="黑体" pitchFamily="49" charset="-122"/>
              <a:ea typeface="黑体" pitchFamily="49" charset="-122"/>
            </a:endParaRPr>
          </a:p>
        </p:txBody>
      </p:sp>
      <p:sp>
        <p:nvSpPr>
          <p:cNvPr id="136200" name="文本框 35">
            <a:extLst>
              <a:ext uri="{FF2B5EF4-FFF2-40B4-BE49-F238E27FC236}">
                <a16:creationId xmlns:a16="http://schemas.microsoft.com/office/drawing/2014/main" xmlns="" id="{994C01B0-0261-4188-AB1F-0BD80A15F068}"/>
              </a:ext>
            </a:extLst>
          </p:cNvPr>
          <p:cNvSpPr txBox="1">
            <a:spLocks noChangeArrowheads="1"/>
          </p:cNvSpPr>
          <p:nvPr/>
        </p:nvSpPr>
        <p:spPr bwMode="auto">
          <a:xfrm>
            <a:off x="326782" y="1509347"/>
            <a:ext cx="105800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844083" fontAlgn="base">
              <a:spcBef>
                <a:spcPct val="0"/>
              </a:spcBef>
              <a:spcAft>
                <a:spcPct val="0"/>
              </a:spcAft>
              <a:buNone/>
            </a:pPr>
            <a:r>
              <a:rPr lang="zh-CN" altLang="en-US" sz="1477" b="1">
                <a:solidFill>
                  <a:srgbClr val="FFFFFF"/>
                </a:solidFill>
                <a:latin typeface="微软雅黑" panose="020B0503020204020204" pitchFamily="34" charset="-122"/>
                <a:ea typeface="微软雅黑" panose="020B0503020204020204" pitchFamily="34" charset="-122"/>
              </a:rPr>
              <a:t>公司荣誉</a:t>
            </a:r>
          </a:p>
        </p:txBody>
      </p:sp>
      <p:pic>
        <p:nvPicPr>
          <p:cNvPr id="136201" name="图片 1">
            <a:extLst>
              <a:ext uri="{FF2B5EF4-FFF2-40B4-BE49-F238E27FC236}">
                <a16:creationId xmlns:a16="http://schemas.microsoft.com/office/drawing/2014/main" xmlns="" id="{3D044411-99CC-4527-82C9-4706AAC692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4558" y="3512527"/>
            <a:ext cx="2858965" cy="222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2" name="图片 2">
            <a:extLst>
              <a:ext uri="{FF2B5EF4-FFF2-40B4-BE49-F238E27FC236}">
                <a16:creationId xmlns:a16="http://schemas.microsoft.com/office/drawing/2014/main" xmlns="" id="{1B345B78-0C89-4059-BD91-441C602041E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3524" y="3512528"/>
            <a:ext cx="2400300" cy="325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3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5">
            <a:extLst>
              <a:ext uri="{FF2B5EF4-FFF2-40B4-BE49-F238E27FC236}">
                <a16:creationId xmlns:a16="http://schemas.microsoft.com/office/drawing/2014/main" xmlns="" id="{D8F1D6F6-F6D9-4001-A927-ADE9EA6B9F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12" y="234461"/>
            <a:ext cx="9264162" cy="6314343"/>
          </a:xfrm>
        </p:spPr>
      </p:pic>
      <p:pic>
        <p:nvPicPr>
          <p:cNvPr id="137219" name="Picture 7">
            <a:extLst>
              <a:ext uri="{FF2B5EF4-FFF2-40B4-BE49-F238E27FC236}">
                <a16:creationId xmlns:a16="http://schemas.microsoft.com/office/drawing/2014/main" xmlns="" id="{746DC31E-2DB1-4462-9816-6115B31E9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1" y="5292970"/>
            <a:ext cx="4617427" cy="129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8">
            <a:extLst>
              <a:ext uri="{FF2B5EF4-FFF2-40B4-BE49-F238E27FC236}">
                <a16:creationId xmlns:a16="http://schemas.microsoft.com/office/drawing/2014/main" xmlns="" id="{B7CF8E6E-7C33-4C27-9AB4-F0C3A9307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813" y="5272454"/>
            <a:ext cx="4684834" cy="132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xmlns="" id="{892CEEF6-85B9-4366-A426-7F292EB50552}"/>
              </a:ext>
            </a:extLst>
          </p:cNvPr>
          <p:cNvSpPr txBox="1"/>
          <p:nvPr/>
        </p:nvSpPr>
        <p:spPr>
          <a:xfrm>
            <a:off x="124559" y="1780931"/>
            <a:ext cx="4960326" cy="3552063"/>
          </a:xfrm>
          <a:prstGeom prst="rect">
            <a:avLst/>
          </a:prstGeom>
          <a:noFill/>
        </p:spPr>
        <p:txBody>
          <a:bodyPr>
            <a:spAutoFit/>
          </a:bodyPr>
          <a:lstStyle/>
          <a:p>
            <a:pPr marL="263776" indent="-263776" defTabSz="844083" fontAlgn="base">
              <a:lnSpc>
                <a:spcPct val="140000"/>
              </a:lnSpc>
              <a:spcBef>
                <a:spcPct val="0"/>
              </a:spcBef>
              <a:spcAft>
                <a:spcPct val="0"/>
              </a:spcAft>
              <a:buClr>
                <a:srgbClr val="00B0F0"/>
              </a:buClr>
              <a:buFont typeface="Wingdings" charset="0"/>
              <a:buChar char="l"/>
              <a:defRPr/>
            </a:pPr>
            <a:r>
              <a:rPr lang="en-US" altLang="zh-CN" sz="1846" noProof="1">
                <a:solidFill>
                  <a:srgbClr val="000000"/>
                </a:solidFill>
                <a:latin typeface="微软雅黑" pitchFamily="34" charset="-122"/>
                <a:ea typeface="微软雅黑" pitchFamily="34" charset="-122"/>
                <a:cs typeface="+mn-ea"/>
                <a:sym typeface="+mn-ea"/>
              </a:rPr>
              <a:t>2016</a:t>
            </a:r>
            <a:r>
              <a:rPr lang="zh-CN" altLang="en-US" sz="1846" noProof="1">
                <a:solidFill>
                  <a:srgbClr val="000000"/>
                </a:solidFill>
                <a:latin typeface="微软雅黑" pitchFamily="34" charset="-122"/>
                <a:ea typeface="微软雅黑" pitchFamily="34" charset="-122"/>
                <a:cs typeface="+mn-ea"/>
                <a:sym typeface="+mn-ea"/>
              </a:rPr>
              <a:t>年：荣获“</a:t>
            </a:r>
            <a:r>
              <a:rPr lang="en-US" altLang="zh-CN" sz="1846" noProof="1">
                <a:solidFill>
                  <a:srgbClr val="C00000"/>
                </a:solidFill>
                <a:latin typeface="微软雅黑" pitchFamily="34" charset="-122"/>
                <a:ea typeface="微软雅黑" pitchFamily="34" charset="-122"/>
                <a:cs typeface="+mn-ea"/>
                <a:sym typeface="+mn-ea"/>
              </a:rPr>
              <a:t>2016</a:t>
            </a:r>
            <a:r>
              <a:rPr lang="zh-CN" altLang="en-US" sz="1846" noProof="1">
                <a:solidFill>
                  <a:srgbClr val="C00000"/>
                </a:solidFill>
                <a:latin typeface="微软雅黑" pitchFamily="34" charset="-122"/>
                <a:ea typeface="微软雅黑" pitchFamily="34" charset="-122"/>
                <a:cs typeface="+mn-ea"/>
                <a:sym typeface="+mn-ea"/>
              </a:rPr>
              <a:t>年军民两用技术十大创新企业”；</a:t>
            </a:r>
            <a:endParaRPr lang="en-US" altLang="zh-CN" sz="1846" noProof="1">
              <a:solidFill>
                <a:srgbClr val="C00000"/>
              </a:solidFill>
              <a:latin typeface="微软雅黑" pitchFamily="34" charset="-122"/>
              <a:ea typeface="微软雅黑" pitchFamily="34" charset="-122"/>
              <a:cs typeface="+mn-ea"/>
              <a:sym typeface="+mn-ea"/>
            </a:endParaRPr>
          </a:p>
          <a:p>
            <a:pPr marL="263776" indent="-263776" defTabSz="844083" fontAlgn="base">
              <a:lnSpc>
                <a:spcPct val="140000"/>
              </a:lnSpc>
              <a:spcBef>
                <a:spcPct val="0"/>
              </a:spcBef>
              <a:spcAft>
                <a:spcPct val="0"/>
              </a:spcAft>
              <a:buClr>
                <a:srgbClr val="00B0F0"/>
              </a:buClr>
              <a:buFont typeface="Wingdings" charset="0"/>
              <a:buChar char="l"/>
              <a:defRPr/>
            </a:pPr>
            <a:r>
              <a:rPr lang="en-US" altLang="zh-CN" sz="1846" noProof="1">
                <a:solidFill>
                  <a:srgbClr val="000000"/>
                </a:solidFill>
                <a:latin typeface="微软雅黑" pitchFamily="34" charset="-122"/>
                <a:ea typeface="微软雅黑" pitchFamily="34" charset="-122"/>
                <a:cs typeface="+mn-ea"/>
                <a:sym typeface="+mn-ea"/>
              </a:rPr>
              <a:t>2016</a:t>
            </a:r>
            <a:r>
              <a:rPr lang="zh-CN" altLang="en-US" sz="1846" noProof="1">
                <a:solidFill>
                  <a:srgbClr val="000000"/>
                </a:solidFill>
                <a:latin typeface="微软雅黑" pitchFamily="34" charset="-122"/>
                <a:ea typeface="微软雅黑" pitchFamily="34" charset="-122"/>
                <a:cs typeface="+mn-ea"/>
                <a:sym typeface="+mn-ea"/>
              </a:rPr>
              <a:t>年：荣获“</a:t>
            </a:r>
            <a:r>
              <a:rPr lang="zh-CN" altLang="en-US" sz="1846" noProof="1">
                <a:solidFill>
                  <a:srgbClr val="FF0000"/>
                </a:solidFill>
                <a:latin typeface="微软雅黑" pitchFamily="34" charset="-122"/>
                <a:ea typeface="微软雅黑" pitchFamily="34" charset="-122"/>
                <a:cs typeface="+mn-ea"/>
                <a:sym typeface="+mn-ea"/>
              </a:rPr>
              <a:t>首届中国军民两用技术创新应用大赛铜奖</a:t>
            </a:r>
            <a:r>
              <a:rPr lang="zh-CN" altLang="en-US" sz="1846" noProof="1">
                <a:solidFill>
                  <a:srgbClr val="000000"/>
                </a:solidFill>
                <a:latin typeface="微软雅黑" pitchFamily="34" charset="-122"/>
                <a:ea typeface="微软雅黑" pitchFamily="34" charset="-122"/>
                <a:cs typeface="+mn-ea"/>
                <a:sym typeface="+mn-ea"/>
              </a:rPr>
              <a:t>”；</a:t>
            </a:r>
            <a:endParaRPr lang="en-US" altLang="zh-CN" sz="1846" noProof="1">
              <a:solidFill>
                <a:srgbClr val="000000"/>
              </a:solidFill>
              <a:latin typeface="微软雅黑" pitchFamily="34" charset="-122"/>
              <a:ea typeface="微软雅黑" pitchFamily="34" charset="-122"/>
              <a:cs typeface="+mn-ea"/>
              <a:sym typeface="+mn-ea"/>
            </a:endParaRPr>
          </a:p>
          <a:p>
            <a:pPr marL="263776" indent="-263776" defTabSz="844083" fontAlgn="base">
              <a:lnSpc>
                <a:spcPct val="140000"/>
              </a:lnSpc>
              <a:spcBef>
                <a:spcPct val="0"/>
              </a:spcBef>
              <a:spcAft>
                <a:spcPct val="0"/>
              </a:spcAft>
              <a:buClr>
                <a:srgbClr val="00B0F0"/>
              </a:buClr>
              <a:buFont typeface="Wingdings" charset="0"/>
              <a:buChar char="l"/>
              <a:defRPr/>
            </a:pPr>
            <a:r>
              <a:rPr lang="en-US" altLang="zh-CN" sz="1846" noProof="1">
                <a:solidFill>
                  <a:srgbClr val="000000"/>
                </a:solidFill>
                <a:latin typeface="微软雅黑" pitchFamily="34" charset="-122"/>
                <a:ea typeface="微软雅黑" pitchFamily="34" charset="-122"/>
                <a:cs typeface="+mn-ea"/>
                <a:sym typeface="+mn-ea"/>
              </a:rPr>
              <a:t>2016</a:t>
            </a:r>
            <a:r>
              <a:rPr lang="zh-CN" altLang="en-US" sz="1846" noProof="1">
                <a:solidFill>
                  <a:srgbClr val="000000"/>
                </a:solidFill>
                <a:latin typeface="微软雅黑" pitchFamily="34" charset="-122"/>
                <a:ea typeface="微软雅黑" pitchFamily="34" charset="-122"/>
                <a:cs typeface="+mn-ea"/>
                <a:sym typeface="+mn-ea"/>
              </a:rPr>
              <a:t>年：荣获“</a:t>
            </a:r>
            <a:r>
              <a:rPr lang="zh-CN" altLang="en-US" sz="1846" noProof="1">
                <a:solidFill>
                  <a:srgbClr val="FF0000"/>
                </a:solidFill>
                <a:latin typeface="微软雅黑" pitchFamily="34" charset="-122"/>
                <a:ea typeface="微软雅黑" pitchFamily="34" charset="-122"/>
                <a:cs typeface="+mn-ea"/>
                <a:sym typeface="+mn-ea"/>
              </a:rPr>
              <a:t>中国好材料最具投资价值企业</a:t>
            </a:r>
            <a:r>
              <a:rPr lang="en-US" altLang="zh-CN" sz="1846" noProof="1">
                <a:solidFill>
                  <a:srgbClr val="FF0000"/>
                </a:solidFill>
                <a:latin typeface="微软雅黑" pitchFamily="34" charset="-122"/>
                <a:ea typeface="微软雅黑" pitchFamily="34" charset="-122"/>
                <a:cs typeface="+mn-ea"/>
                <a:sym typeface="+mn-ea"/>
              </a:rPr>
              <a:t>	TOP10</a:t>
            </a:r>
            <a:r>
              <a:rPr lang="zh-CN" altLang="en-US" sz="1846" noProof="1">
                <a:solidFill>
                  <a:srgbClr val="000000"/>
                </a:solidFill>
                <a:latin typeface="微软雅黑" pitchFamily="34" charset="-122"/>
                <a:ea typeface="微软雅黑" pitchFamily="34" charset="-122"/>
                <a:cs typeface="+mn-ea"/>
                <a:sym typeface="+mn-ea"/>
              </a:rPr>
              <a:t>”；</a:t>
            </a:r>
            <a:endParaRPr lang="en-US" altLang="zh-CN" sz="1846" noProof="1">
              <a:solidFill>
                <a:srgbClr val="000000"/>
              </a:solidFill>
              <a:latin typeface="微软雅黑" pitchFamily="34" charset="-122"/>
              <a:ea typeface="微软雅黑" pitchFamily="34" charset="-122"/>
              <a:cs typeface="+mn-ea"/>
              <a:sym typeface="+mn-ea"/>
            </a:endParaRPr>
          </a:p>
          <a:p>
            <a:pPr marL="263776" indent="-263776" defTabSz="844083" fontAlgn="base">
              <a:lnSpc>
                <a:spcPct val="140000"/>
              </a:lnSpc>
              <a:spcBef>
                <a:spcPct val="0"/>
              </a:spcBef>
              <a:spcAft>
                <a:spcPct val="0"/>
              </a:spcAft>
              <a:buClr>
                <a:srgbClr val="00B0F0"/>
              </a:buClr>
              <a:buFont typeface="Wingdings" charset="0"/>
              <a:buChar char="l"/>
              <a:defRPr/>
            </a:pPr>
            <a:r>
              <a:rPr lang="en-US" altLang="zh-CN" sz="1846" noProof="1">
                <a:solidFill>
                  <a:srgbClr val="000000"/>
                </a:solidFill>
                <a:latin typeface="微软雅黑" pitchFamily="34" charset="-122"/>
                <a:ea typeface="微软雅黑" pitchFamily="34" charset="-122"/>
                <a:cs typeface="+mn-ea"/>
                <a:sym typeface="+mn-ea"/>
              </a:rPr>
              <a:t>2016</a:t>
            </a:r>
            <a:r>
              <a:rPr lang="zh-CN" altLang="en-US" sz="1846" noProof="1">
                <a:solidFill>
                  <a:srgbClr val="000000"/>
                </a:solidFill>
                <a:latin typeface="微软雅黑" pitchFamily="34" charset="-122"/>
                <a:ea typeface="微软雅黑" pitchFamily="34" charset="-122"/>
                <a:cs typeface="+mn-ea"/>
                <a:sym typeface="+mn-ea"/>
              </a:rPr>
              <a:t>年：荣获“</a:t>
            </a:r>
            <a:r>
              <a:rPr lang="zh-CN" altLang="en-US" sz="1846" noProof="1">
                <a:solidFill>
                  <a:srgbClr val="FF0000"/>
                </a:solidFill>
                <a:latin typeface="微软雅黑" pitchFamily="34" charset="-122"/>
                <a:ea typeface="微软雅黑" pitchFamily="34" charset="-122"/>
                <a:cs typeface="+mn-ea"/>
                <a:sym typeface="+mn-ea"/>
              </a:rPr>
              <a:t>第十八届中国国际工业博览会三等奖</a:t>
            </a:r>
            <a:r>
              <a:rPr lang="zh-CN" altLang="en-US" sz="1846" noProof="1">
                <a:solidFill>
                  <a:srgbClr val="000000"/>
                </a:solidFill>
                <a:latin typeface="微软雅黑" pitchFamily="34" charset="-122"/>
                <a:ea typeface="微软雅黑" pitchFamily="34" charset="-122"/>
                <a:cs typeface="+mn-ea"/>
                <a:sym typeface="+mn-ea"/>
              </a:rPr>
              <a:t>”。</a:t>
            </a:r>
            <a:endParaRPr lang="en-US" altLang="zh-CN" sz="1846" noProof="1">
              <a:solidFill>
                <a:srgbClr val="000000"/>
              </a:solidFill>
              <a:latin typeface="微软雅黑" pitchFamily="34" charset="-122"/>
              <a:ea typeface="微软雅黑" pitchFamily="34" charset="-122"/>
              <a:cs typeface="+mn-ea"/>
              <a:sym typeface="+mn-ea"/>
            </a:endParaRPr>
          </a:p>
          <a:p>
            <a:pPr defTabSz="844083" fontAlgn="base">
              <a:lnSpc>
                <a:spcPct val="140000"/>
              </a:lnSpc>
              <a:spcBef>
                <a:spcPct val="0"/>
              </a:spcBef>
              <a:spcAft>
                <a:spcPct val="0"/>
              </a:spcAft>
              <a:buClr>
                <a:srgbClr val="00B0F0"/>
              </a:buClr>
              <a:defRPr/>
            </a:pPr>
            <a:endParaRPr lang="zh-CN" altLang="zh-CN" sz="1292" noProof="1">
              <a:solidFill>
                <a:srgbClr val="000000"/>
              </a:solidFill>
              <a:latin typeface="微软雅黑" pitchFamily="34" charset="-122"/>
              <a:ea typeface="微软雅黑" pitchFamily="34" charset="-122"/>
              <a:sym typeface="+mn-ea"/>
            </a:endParaRPr>
          </a:p>
        </p:txBody>
      </p:sp>
      <p:sp>
        <p:nvSpPr>
          <p:cNvPr id="33" name="圆角矩形 32">
            <a:extLst>
              <a:ext uri="{FF2B5EF4-FFF2-40B4-BE49-F238E27FC236}">
                <a16:creationId xmlns:a16="http://schemas.microsoft.com/office/drawing/2014/main" xmlns="" id="{C130A845-C797-41CD-96FF-894E317D4330}"/>
              </a:ext>
            </a:extLst>
          </p:cNvPr>
          <p:cNvSpPr/>
          <p:nvPr/>
        </p:nvSpPr>
        <p:spPr>
          <a:xfrm>
            <a:off x="250582" y="1497623"/>
            <a:ext cx="1232388" cy="322385"/>
          </a:xfrm>
          <a:prstGeom prst="roundRect">
            <a:avLst/>
          </a:prstGeom>
          <a:solidFill>
            <a:srgbClr val="008EC0"/>
          </a:solidFill>
        </p:spPr>
        <p:style>
          <a:lnRef idx="2">
            <a:schemeClr val="accent1">
              <a:shade val="50000"/>
            </a:schemeClr>
          </a:lnRef>
          <a:fillRef idx="1">
            <a:schemeClr val="accent1"/>
          </a:fillRef>
          <a:effectRef idx="0">
            <a:schemeClr val="accent1"/>
          </a:effectRef>
          <a:fontRef idx="minor">
            <a:schemeClr val="lt1"/>
          </a:fontRef>
        </p:style>
        <p:txBody>
          <a:bodyPr anchor="b"/>
          <a:lstStyle>
            <a:lvl1pPr algn="l" eaLnBrk="0" hangingPunct="0">
              <a:spcBef>
                <a:spcPct val="20000"/>
              </a:spcBef>
              <a:buChar char="•"/>
              <a:defRPr sz="3200">
                <a:solidFill>
                  <a:schemeClr val="tx1"/>
                </a:solidFill>
                <a:latin typeface="Arial" pitchFamily="34" charset="0"/>
                <a:ea typeface="宋体" pitchFamily="2" charset="-122"/>
              </a:defRPr>
            </a:lvl1pPr>
            <a:lvl2pPr marL="457200" indent="-285750" algn="l" eaLnBrk="0" hangingPunct="0">
              <a:spcBef>
                <a:spcPct val="20000"/>
              </a:spcBef>
              <a:buChar char="–"/>
              <a:defRPr sz="2800">
                <a:solidFill>
                  <a:schemeClr val="tx1"/>
                </a:solidFill>
                <a:latin typeface="Arial" pitchFamily="34" charset="0"/>
                <a:ea typeface="宋体" pitchFamily="2" charset="-122"/>
              </a:defRPr>
            </a:lvl2pPr>
            <a:lvl3pPr marL="914400" indent="-228600" algn="l" eaLnBrk="0" hangingPunct="0">
              <a:spcBef>
                <a:spcPct val="20000"/>
              </a:spcBef>
              <a:buChar char="•"/>
              <a:defRPr sz="2400">
                <a:solidFill>
                  <a:schemeClr val="tx1"/>
                </a:solidFill>
                <a:latin typeface="Arial" pitchFamily="34" charset="0"/>
                <a:ea typeface="宋体" pitchFamily="2" charset="-122"/>
              </a:defRPr>
            </a:lvl3pPr>
            <a:lvl4pPr marL="1371600" indent="-228600" algn="l" eaLnBrk="0" hangingPunct="0">
              <a:spcBef>
                <a:spcPct val="20000"/>
              </a:spcBef>
              <a:buChar char="–"/>
              <a:defRPr sz="2000">
                <a:solidFill>
                  <a:schemeClr val="tx1"/>
                </a:solidFill>
                <a:latin typeface="Arial" pitchFamily="34" charset="0"/>
                <a:ea typeface="宋体" pitchFamily="2" charset="-122"/>
              </a:defRPr>
            </a:lvl4pPr>
            <a:lvl5pPr marL="1828800" indent="-228600" algn="l" eaLnBrk="0" hangingPunct="0">
              <a:spcBef>
                <a:spcPct val="20000"/>
              </a:spcBef>
              <a:buChar char="»"/>
              <a:defRPr sz="2000">
                <a:solidFill>
                  <a:schemeClr val="tx1"/>
                </a:solidFill>
                <a:latin typeface="Arial" pitchFamily="34" charset="0"/>
                <a:ea typeface="宋体" pitchFamily="2" charset="-122"/>
              </a:defRPr>
            </a:lvl5pPr>
            <a:lvl6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defTabSz="844083" eaLnBrk="1" fontAlgn="base" hangingPunct="1">
              <a:spcBef>
                <a:spcPct val="0"/>
              </a:spcBef>
              <a:spcAft>
                <a:spcPct val="0"/>
              </a:spcAft>
              <a:buNone/>
              <a:defRPr/>
            </a:pPr>
            <a:endParaRPr lang="zh-CN" altLang="en-US" sz="923" noProof="1">
              <a:solidFill>
                <a:srgbClr val="FFFFFF"/>
              </a:solidFill>
              <a:latin typeface="黑体" pitchFamily="49" charset="-122"/>
              <a:ea typeface="黑体" pitchFamily="49" charset="-122"/>
            </a:endParaRPr>
          </a:p>
        </p:txBody>
      </p:sp>
      <p:sp>
        <p:nvSpPr>
          <p:cNvPr id="137223" name="文本框 35">
            <a:extLst>
              <a:ext uri="{FF2B5EF4-FFF2-40B4-BE49-F238E27FC236}">
                <a16:creationId xmlns:a16="http://schemas.microsoft.com/office/drawing/2014/main" xmlns="" id="{C92DCE7A-A90D-4F37-8A8D-8C2B46DCAE6F}"/>
              </a:ext>
            </a:extLst>
          </p:cNvPr>
          <p:cNvSpPr txBox="1">
            <a:spLocks noChangeArrowheads="1"/>
          </p:cNvSpPr>
          <p:nvPr/>
        </p:nvSpPr>
        <p:spPr bwMode="auto">
          <a:xfrm>
            <a:off x="326782" y="1509347"/>
            <a:ext cx="105800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844083" fontAlgn="base">
              <a:spcBef>
                <a:spcPct val="0"/>
              </a:spcBef>
              <a:spcAft>
                <a:spcPct val="0"/>
              </a:spcAft>
              <a:buNone/>
            </a:pPr>
            <a:r>
              <a:rPr lang="zh-CN" altLang="en-US" sz="1477" b="1">
                <a:solidFill>
                  <a:srgbClr val="FFFFFF"/>
                </a:solidFill>
                <a:latin typeface="微软雅黑" panose="020B0503020204020204" pitchFamily="34" charset="-122"/>
                <a:ea typeface="微软雅黑" panose="020B0503020204020204" pitchFamily="34" charset="-122"/>
              </a:rPr>
              <a:t>公司荣誉</a:t>
            </a:r>
          </a:p>
        </p:txBody>
      </p:sp>
      <p:pic>
        <p:nvPicPr>
          <p:cNvPr id="137224" name="Picture 9">
            <a:extLst>
              <a:ext uri="{FF2B5EF4-FFF2-40B4-BE49-F238E27FC236}">
                <a16:creationId xmlns:a16="http://schemas.microsoft.com/office/drawing/2014/main" xmlns="" id="{9E5F2C58-D177-4DCB-90F6-D6DBD8A60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489" y="1497623"/>
            <a:ext cx="2019300" cy="168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137225" name="图片 1">
            <a:extLst>
              <a:ext uri="{FF2B5EF4-FFF2-40B4-BE49-F238E27FC236}">
                <a16:creationId xmlns:a16="http://schemas.microsoft.com/office/drawing/2014/main" xmlns="" id="{DEF6569B-DE99-4F4D-987F-824BC631E18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7476" y="3707423"/>
            <a:ext cx="1976804" cy="140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6" name="图片 2">
            <a:extLst>
              <a:ext uri="{FF2B5EF4-FFF2-40B4-BE49-F238E27FC236}">
                <a16:creationId xmlns:a16="http://schemas.microsoft.com/office/drawing/2014/main" xmlns="" id="{8B575ECA-E2AA-40F8-B59A-A5A5BF25F54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6650" y="1497623"/>
            <a:ext cx="1657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7" name="图片 3">
            <a:extLst>
              <a:ext uri="{FF2B5EF4-FFF2-40B4-BE49-F238E27FC236}">
                <a16:creationId xmlns:a16="http://schemas.microsoft.com/office/drawing/2014/main" xmlns="" id="{76E5C1F5-26C3-451C-9012-09156359C16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9854" y="3826120"/>
            <a:ext cx="1814146" cy="13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43962" y="6411030"/>
            <a:ext cx="9187962" cy="461665"/>
          </a:xfrm>
          <a:prstGeom prst="rect">
            <a:avLst/>
          </a:prstGeom>
          <a:solidFill>
            <a:schemeClr val="bg1"/>
          </a:solidFill>
          <a:ln>
            <a:solidFill>
              <a:srgbClr val="FF0000"/>
            </a:solidFill>
          </a:ln>
        </p:spPr>
        <p:txBody>
          <a:bodyPr wrap="square">
            <a:spAutoFit/>
          </a:bodyPr>
          <a:lstStyle/>
          <a:p>
            <a:r>
              <a:rPr lang="zh-CN" altLang="en-US"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带动军民融合技术、推动大规模应用 ；解决</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重大</a:t>
            </a:r>
            <a:r>
              <a:rPr lang="zh-CN" altLang="en-US"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需求、性</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价比</a:t>
            </a:r>
            <a:r>
              <a:rPr lang="zh-CN" altLang="en-US"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提升</a:t>
            </a:r>
            <a:endParaRPr lang="zh-CN" altLang="en-US" sz="2400" dirty="0">
              <a:solidFill>
                <a:srgbClr val="FF0000"/>
              </a:solidFill>
            </a:endParaRPr>
          </a:p>
        </p:txBody>
      </p:sp>
    </p:spTree>
    <p:extLst>
      <p:ext uri="{BB962C8B-B14F-4D97-AF65-F5344CB8AC3E}">
        <p14:creationId xmlns:p14="http://schemas.microsoft.com/office/powerpoint/2010/main" val="4159059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5">
            <a:extLst>
              <a:ext uri="{FF2B5EF4-FFF2-40B4-BE49-F238E27FC236}">
                <a16:creationId xmlns:a16="http://schemas.microsoft.com/office/drawing/2014/main" xmlns="" id="{1E5CCF42-2CC7-4609-BD69-46C6A928F4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912" y="234461"/>
            <a:ext cx="9264162" cy="6314343"/>
          </a:xfrm>
        </p:spPr>
      </p:pic>
      <p:pic>
        <p:nvPicPr>
          <p:cNvPr id="138243" name="Picture 7">
            <a:extLst>
              <a:ext uri="{FF2B5EF4-FFF2-40B4-BE49-F238E27FC236}">
                <a16:creationId xmlns:a16="http://schemas.microsoft.com/office/drawing/2014/main" xmlns="" id="{CCB5E27C-1BE8-44C8-BC61-ACC1AFB4E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1" y="5292970"/>
            <a:ext cx="4617427" cy="129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8">
            <a:extLst>
              <a:ext uri="{FF2B5EF4-FFF2-40B4-BE49-F238E27FC236}">
                <a16:creationId xmlns:a16="http://schemas.microsoft.com/office/drawing/2014/main" xmlns="" id="{9AF33CE7-09F2-4F6C-88C6-6100D9981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813" y="5272454"/>
            <a:ext cx="4684834" cy="132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圆角矩形 32">
            <a:extLst>
              <a:ext uri="{FF2B5EF4-FFF2-40B4-BE49-F238E27FC236}">
                <a16:creationId xmlns:a16="http://schemas.microsoft.com/office/drawing/2014/main" xmlns="" id="{39A03B0B-2B35-4B61-B9C2-35F84FCCB7E2}"/>
              </a:ext>
            </a:extLst>
          </p:cNvPr>
          <p:cNvSpPr/>
          <p:nvPr/>
        </p:nvSpPr>
        <p:spPr>
          <a:xfrm>
            <a:off x="250582" y="1497623"/>
            <a:ext cx="1232388" cy="322385"/>
          </a:xfrm>
          <a:prstGeom prst="roundRect">
            <a:avLst/>
          </a:prstGeom>
          <a:solidFill>
            <a:srgbClr val="008EC0"/>
          </a:solidFill>
        </p:spPr>
        <p:style>
          <a:lnRef idx="2">
            <a:schemeClr val="accent1">
              <a:shade val="50000"/>
            </a:schemeClr>
          </a:lnRef>
          <a:fillRef idx="1">
            <a:schemeClr val="accent1"/>
          </a:fillRef>
          <a:effectRef idx="0">
            <a:schemeClr val="accent1"/>
          </a:effectRef>
          <a:fontRef idx="minor">
            <a:schemeClr val="lt1"/>
          </a:fontRef>
        </p:style>
        <p:txBody>
          <a:bodyPr anchor="b"/>
          <a:lstStyle>
            <a:lvl1pPr algn="l" eaLnBrk="0" hangingPunct="0">
              <a:spcBef>
                <a:spcPct val="20000"/>
              </a:spcBef>
              <a:buChar char="•"/>
              <a:defRPr sz="3200">
                <a:solidFill>
                  <a:schemeClr val="tx1"/>
                </a:solidFill>
                <a:latin typeface="Arial" pitchFamily="34" charset="0"/>
                <a:ea typeface="宋体" pitchFamily="2" charset="-122"/>
              </a:defRPr>
            </a:lvl1pPr>
            <a:lvl2pPr marL="457200" indent="-285750" algn="l" eaLnBrk="0" hangingPunct="0">
              <a:spcBef>
                <a:spcPct val="20000"/>
              </a:spcBef>
              <a:buChar char="–"/>
              <a:defRPr sz="2800">
                <a:solidFill>
                  <a:schemeClr val="tx1"/>
                </a:solidFill>
                <a:latin typeface="Arial" pitchFamily="34" charset="0"/>
                <a:ea typeface="宋体" pitchFamily="2" charset="-122"/>
              </a:defRPr>
            </a:lvl2pPr>
            <a:lvl3pPr marL="914400" indent="-228600" algn="l" eaLnBrk="0" hangingPunct="0">
              <a:spcBef>
                <a:spcPct val="20000"/>
              </a:spcBef>
              <a:buChar char="•"/>
              <a:defRPr sz="2400">
                <a:solidFill>
                  <a:schemeClr val="tx1"/>
                </a:solidFill>
                <a:latin typeface="Arial" pitchFamily="34" charset="0"/>
                <a:ea typeface="宋体" pitchFamily="2" charset="-122"/>
              </a:defRPr>
            </a:lvl3pPr>
            <a:lvl4pPr marL="1371600" indent="-228600" algn="l" eaLnBrk="0" hangingPunct="0">
              <a:spcBef>
                <a:spcPct val="20000"/>
              </a:spcBef>
              <a:buChar char="–"/>
              <a:defRPr sz="2000">
                <a:solidFill>
                  <a:schemeClr val="tx1"/>
                </a:solidFill>
                <a:latin typeface="Arial" pitchFamily="34" charset="0"/>
                <a:ea typeface="宋体" pitchFamily="2" charset="-122"/>
              </a:defRPr>
            </a:lvl4pPr>
            <a:lvl5pPr marL="1828800" indent="-228600" algn="l" eaLnBrk="0" hangingPunct="0">
              <a:spcBef>
                <a:spcPct val="20000"/>
              </a:spcBef>
              <a:buChar char="»"/>
              <a:defRPr sz="2000">
                <a:solidFill>
                  <a:schemeClr val="tx1"/>
                </a:solidFill>
                <a:latin typeface="Arial" pitchFamily="34" charset="0"/>
                <a:ea typeface="宋体" pitchFamily="2" charset="-122"/>
              </a:defRPr>
            </a:lvl5pPr>
            <a:lvl6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defTabSz="844083" eaLnBrk="1" fontAlgn="base" hangingPunct="1">
              <a:spcBef>
                <a:spcPct val="0"/>
              </a:spcBef>
              <a:spcAft>
                <a:spcPct val="0"/>
              </a:spcAft>
              <a:buNone/>
              <a:defRPr/>
            </a:pPr>
            <a:endParaRPr lang="zh-CN" altLang="en-US" sz="923" noProof="1">
              <a:solidFill>
                <a:srgbClr val="FFFFFF"/>
              </a:solidFill>
              <a:latin typeface="黑体" pitchFamily="49" charset="-122"/>
              <a:ea typeface="黑体" pitchFamily="49" charset="-122"/>
            </a:endParaRPr>
          </a:p>
        </p:txBody>
      </p:sp>
      <p:sp>
        <p:nvSpPr>
          <p:cNvPr id="138246" name="文本框 35">
            <a:extLst>
              <a:ext uri="{FF2B5EF4-FFF2-40B4-BE49-F238E27FC236}">
                <a16:creationId xmlns:a16="http://schemas.microsoft.com/office/drawing/2014/main" xmlns="" id="{23CCB97A-766E-473C-8D85-4039107F1154}"/>
              </a:ext>
            </a:extLst>
          </p:cNvPr>
          <p:cNvSpPr txBox="1">
            <a:spLocks noChangeArrowheads="1"/>
          </p:cNvSpPr>
          <p:nvPr/>
        </p:nvSpPr>
        <p:spPr bwMode="auto">
          <a:xfrm>
            <a:off x="326782" y="1509347"/>
            <a:ext cx="105800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844083" fontAlgn="base">
              <a:spcBef>
                <a:spcPct val="0"/>
              </a:spcBef>
              <a:spcAft>
                <a:spcPct val="0"/>
              </a:spcAft>
              <a:buNone/>
            </a:pPr>
            <a:r>
              <a:rPr lang="zh-CN" altLang="en-US" sz="1477" b="1">
                <a:solidFill>
                  <a:srgbClr val="FFFFFF"/>
                </a:solidFill>
                <a:latin typeface="微软雅黑" panose="020B0503020204020204" pitchFamily="34" charset="-122"/>
                <a:ea typeface="微软雅黑" panose="020B0503020204020204" pitchFamily="34" charset="-122"/>
              </a:rPr>
              <a:t>公司荣誉</a:t>
            </a:r>
          </a:p>
        </p:txBody>
      </p:sp>
      <p:pic>
        <p:nvPicPr>
          <p:cNvPr id="138247" name="图片 4">
            <a:extLst>
              <a:ext uri="{FF2B5EF4-FFF2-40B4-BE49-F238E27FC236}">
                <a16:creationId xmlns:a16="http://schemas.microsoft.com/office/drawing/2014/main" xmlns="" id="{5371CC50-9E37-4CD2-9FF2-3727C66071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21220" y="1473686"/>
            <a:ext cx="6466742" cy="459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8" name="图片 1">
            <a:extLst>
              <a:ext uri="{FF2B5EF4-FFF2-40B4-BE49-F238E27FC236}">
                <a16:creationId xmlns:a16="http://schemas.microsoft.com/office/drawing/2014/main" xmlns="" id="{52FD139E-ACB7-47F7-A2A5-17AA72A7B1E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4790" y="3353992"/>
            <a:ext cx="4566137" cy="324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xmlns="" id="{625E9C62-9077-4AB5-AD8F-9F637673CDCF}"/>
              </a:ext>
            </a:extLst>
          </p:cNvPr>
          <p:cNvSpPr txBox="1"/>
          <p:nvPr/>
        </p:nvSpPr>
        <p:spPr>
          <a:xfrm>
            <a:off x="128222" y="1820008"/>
            <a:ext cx="5826369" cy="1683025"/>
          </a:xfrm>
          <a:prstGeom prst="rect">
            <a:avLst/>
          </a:prstGeom>
          <a:noFill/>
        </p:spPr>
        <p:txBody>
          <a:bodyPr>
            <a:spAutoFit/>
          </a:bodyPr>
          <a:lstStyle/>
          <a:p>
            <a:pPr marL="263776" indent="-263776" defTabSz="844083" fontAlgn="base">
              <a:lnSpc>
                <a:spcPct val="140000"/>
              </a:lnSpc>
              <a:spcBef>
                <a:spcPct val="0"/>
              </a:spcBef>
              <a:spcAft>
                <a:spcPct val="0"/>
              </a:spcAft>
              <a:buClr>
                <a:srgbClr val="00B0F0"/>
              </a:buClr>
              <a:buFont typeface="Wingdings" charset="0"/>
              <a:buChar char="l"/>
              <a:defRPr/>
            </a:pPr>
            <a:r>
              <a:rPr lang="en-US" altLang="zh-CN" sz="1846" b="1" noProof="1">
                <a:solidFill>
                  <a:srgbClr val="000000"/>
                </a:solidFill>
                <a:latin typeface="微软雅黑" pitchFamily="34" charset="-122"/>
                <a:ea typeface="微软雅黑" pitchFamily="34" charset="-122"/>
                <a:cs typeface="+mn-ea"/>
                <a:sym typeface="+mn-ea"/>
              </a:rPr>
              <a:t>2017</a:t>
            </a:r>
            <a:r>
              <a:rPr lang="zh-CN" altLang="en-US" sz="1846" b="1" noProof="1">
                <a:solidFill>
                  <a:srgbClr val="000000"/>
                </a:solidFill>
                <a:latin typeface="微软雅黑" pitchFamily="34" charset="-122"/>
                <a:ea typeface="微软雅黑" pitchFamily="34" charset="-122"/>
                <a:cs typeface="+mn-ea"/>
                <a:sym typeface="+mn-ea"/>
              </a:rPr>
              <a:t>年</a:t>
            </a:r>
            <a:r>
              <a:rPr lang="zh-CN" altLang="en-US" sz="1846" b="1" noProof="1" smtClean="0">
                <a:solidFill>
                  <a:srgbClr val="000000"/>
                </a:solidFill>
                <a:latin typeface="微软雅黑" pitchFamily="34" charset="-122"/>
                <a:ea typeface="微软雅黑" pitchFamily="34" charset="-122"/>
                <a:cs typeface="+mn-ea"/>
                <a:sym typeface="+mn-ea"/>
              </a:rPr>
              <a:t>：通过</a:t>
            </a:r>
            <a:r>
              <a:rPr lang="zh-CN" altLang="en-US" sz="1846" b="1" noProof="1">
                <a:solidFill>
                  <a:srgbClr val="000000"/>
                </a:solidFill>
                <a:latin typeface="微软雅黑" pitchFamily="34" charset="-122"/>
                <a:ea typeface="微软雅黑" pitchFamily="34" charset="-122"/>
                <a:cs typeface="+mn-ea"/>
                <a:sym typeface="+mn-ea"/>
              </a:rPr>
              <a:t>工信部科技成果鉴定，填补</a:t>
            </a:r>
            <a:r>
              <a:rPr lang="zh-CN" altLang="en-US" sz="1846" b="1" noProof="1">
                <a:solidFill>
                  <a:srgbClr val="FF0000"/>
                </a:solidFill>
                <a:latin typeface="微软雅黑" pitchFamily="34" charset="-122"/>
                <a:ea typeface="微软雅黑" pitchFamily="34" charset="-122"/>
                <a:cs typeface="+mn-ea"/>
                <a:sym typeface="+mn-ea"/>
              </a:rPr>
              <a:t>国内空白</a:t>
            </a:r>
            <a:r>
              <a:rPr lang="zh-CN" altLang="en-US" sz="1846" b="1" noProof="1">
                <a:solidFill>
                  <a:srgbClr val="000000"/>
                </a:solidFill>
                <a:latin typeface="微软雅黑" pitchFamily="34" charset="-122"/>
                <a:ea typeface="微软雅黑" pitchFamily="34" charset="-122"/>
                <a:cs typeface="+mn-ea"/>
                <a:sym typeface="+mn-ea"/>
              </a:rPr>
              <a:t>，达到</a:t>
            </a:r>
            <a:r>
              <a:rPr lang="zh-CN" altLang="en-US" sz="1846" b="1" noProof="1">
                <a:solidFill>
                  <a:srgbClr val="FF0000"/>
                </a:solidFill>
                <a:latin typeface="微软雅黑" pitchFamily="34" charset="-122"/>
                <a:ea typeface="微软雅黑" pitchFamily="34" charset="-122"/>
                <a:cs typeface="+mn-ea"/>
                <a:sym typeface="+mn-ea"/>
              </a:rPr>
              <a:t>国际先进水平</a:t>
            </a:r>
            <a:r>
              <a:rPr lang="zh-CN" altLang="en-US" sz="1846" b="1" noProof="1">
                <a:solidFill>
                  <a:srgbClr val="C00000"/>
                </a:solidFill>
                <a:latin typeface="微软雅黑" pitchFamily="34" charset="-122"/>
                <a:ea typeface="微软雅黑" pitchFamily="34" charset="-122"/>
                <a:cs typeface="+mn-ea"/>
                <a:sym typeface="+mn-ea"/>
              </a:rPr>
              <a:t>；</a:t>
            </a:r>
            <a:endParaRPr lang="en-US" altLang="zh-CN" sz="1846" b="1" noProof="1">
              <a:solidFill>
                <a:srgbClr val="C00000"/>
              </a:solidFill>
              <a:latin typeface="微软雅黑" pitchFamily="34" charset="-122"/>
              <a:ea typeface="微软雅黑" pitchFamily="34" charset="-122"/>
              <a:cs typeface="+mn-ea"/>
              <a:sym typeface="+mn-ea"/>
            </a:endParaRPr>
          </a:p>
          <a:p>
            <a:pPr marL="263776" indent="-263776" defTabSz="844083" fontAlgn="base">
              <a:lnSpc>
                <a:spcPct val="140000"/>
              </a:lnSpc>
              <a:spcBef>
                <a:spcPct val="0"/>
              </a:spcBef>
              <a:spcAft>
                <a:spcPct val="0"/>
              </a:spcAft>
              <a:buClr>
                <a:srgbClr val="00B0F0"/>
              </a:buClr>
              <a:buFont typeface="Wingdings" charset="0"/>
              <a:buChar char="l"/>
              <a:defRPr/>
            </a:pPr>
            <a:r>
              <a:rPr lang="en-US" altLang="zh-CN" sz="1846" b="1" noProof="1">
                <a:solidFill>
                  <a:srgbClr val="000000"/>
                </a:solidFill>
                <a:latin typeface="微软雅黑" pitchFamily="34" charset="-122"/>
                <a:ea typeface="微软雅黑" pitchFamily="34" charset="-122"/>
                <a:cs typeface="+mn-ea"/>
                <a:sym typeface="+mn-ea"/>
              </a:rPr>
              <a:t>2017</a:t>
            </a:r>
            <a:r>
              <a:rPr lang="zh-CN" altLang="en-US" sz="1846" b="1" noProof="1">
                <a:solidFill>
                  <a:srgbClr val="000000"/>
                </a:solidFill>
                <a:latin typeface="微软雅黑" pitchFamily="34" charset="-122"/>
                <a:ea typeface="微软雅黑" pitchFamily="34" charset="-122"/>
                <a:cs typeface="+mn-ea"/>
                <a:sym typeface="+mn-ea"/>
              </a:rPr>
              <a:t>年：成功</a:t>
            </a:r>
            <a:r>
              <a:rPr lang="zh-CN" altLang="en-US" sz="1846" b="1" noProof="1">
                <a:solidFill>
                  <a:srgbClr val="FF0000"/>
                </a:solidFill>
                <a:latin typeface="微软雅黑" pitchFamily="34" charset="-122"/>
                <a:ea typeface="微软雅黑" pitchFamily="34" charset="-122"/>
                <a:cs typeface="+mn-ea"/>
                <a:sym typeface="+mn-ea"/>
              </a:rPr>
              <a:t>中标</a:t>
            </a:r>
            <a:r>
              <a:rPr lang="en-US" altLang="zh-CN" sz="1846" b="1" noProof="1">
                <a:solidFill>
                  <a:srgbClr val="FF0000"/>
                </a:solidFill>
                <a:latin typeface="微软雅黑" pitchFamily="34" charset="-122"/>
                <a:ea typeface="微软雅黑" pitchFamily="34" charset="-122"/>
                <a:cs typeface="+mn-ea"/>
                <a:sym typeface="+mn-ea"/>
              </a:rPr>
              <a:t>2017</a:t>
            </a:r>
            <a:r>
              <a:rPr lang="zh-CN" altLang="en-US" sz="1846" b="1" noProof="1">
                <a:solidFill>
                  <a:srgbClr val="FF0000"/>
                </a:solidFill>
                <a:latin typeface="微软雅黑" pitchFamily="34" charset="-122"/>
                <a:ea typeface="微软雅黑" pitchFamily="34" charset="-122"/>
                <a:cs typeface="+mn-ea"/>
                <a:sym typeface="+mn-ea"/>
              </a:rPr>
              <a:t>年工业强基工程</a:t>
            </a:r>
            <a:r>
              <a:rPr lang="zh-CN" altLang="en-US" sz="1846" b="1" noProof="1">
                <a:solidFill>
                  <a:srgbClr val="000000"/>
                </a:solidFill>
                <a:latin typeface="微软雅黑" pitchFamily="34" charset="-122"/>
                <a:ea typeface="微软雅黑" pitchFamily="34" charset="-122"/>
                <a:cs typeface="+mn-ea"/>
                <a:sym typeface="+mn-ea"/>
              </a:rPr>
              <a:t>“千米级第二代高温超导带材”项目；</a:t>
            </a:r>
            <a:endParaRPr lang="en-US" altLang="zh-CN" sz="1846" b="1" noProof="1">
              <a:solidFill>
                <a:srgbClr val="000000"/>
              </a:solidFill>
              <a:latin typeface="微软雅黑" pitchFamily="34" charset="-122"/>
              <a:ea typeface="微软雅黑" pitchFamily="34" charset="-122"/>
              <a:cs typeface="+mn-ea"/>
              <a:sym typeface="+mn-ea"/>
            </a:endParaRPr>
          </a:p>
        </p:txBody>
      </p:sp>
      <p:sp>
        <p:nvSpPr>
          <p:cNvPr id="10" name="矩形 9"/>
          <p:cNvSpPr/>
          <p:nvPr/>
        </p:nvSpPr>
        <p:spPr>
          <a:xfrm>
            <a:off x="-24911" y="6411030"/>
            <a:ext cx="9187962" cy="461665"/>
          </a:xfrm>
          <a:prstGeom prst="rect">
            <a:avLst/>
          </a:prstGeom>
          <a:solidFill>
            <a:schemeClr val="bg1"/>
          </a:solidFill>
          <a:ln>
            <a:solidFill>
              <a:srgbClr val="FF0000"/>
            </a:solidFill>
          </a:ln>
        </p:spPr>
        <p:txBody>
          <a:bodyPr wrap="square">
            <a:spAutoFit/>
          </a:bodyPr>
          <a:lstStyle/>
          <a:p>
            <a:r>
              <a:rPr lang="en-US" altLang="zh-CN"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1</a:t>
            </a:r>
            <a:r>
              <a:rPr lang="en-US" altLang="zh-CN"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/100</a:t>
            </a:r>
            <a:r>
              <a:rPr lang="zh-CN" altLang="en-US"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成本下降、推动大规模应用 </a:t>
            </a:r>
            <a:r>
              <a:rPr lang="en-US" altLang="zh-CN"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a:t>
            </a:r>
            <a:r>
              <a:rPr lang="zh-CN" altLang="en-US"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国际一流企业、国际标准</a:t>
            </a:r>
            <a:endParaRPr lang="zh-CN" altLang="en-US" sz="2400" dirty="0">
              <a:solidFill>
                <a:srgbClr val="FF0000"/>
              </a:solidFill>
            </a:endParaRPr>
          </a:p>
        </p:txBody>
      </p:sp>
    </p:spTree>
    <p:extLst>
      <p:ext uri="{BB962C8B-B14F-4D97-AF65-F5344CB8AC3E}">
        <p14:creationId xmlns:p14="http://schemas.microsoft.com/office/powerpoint/2010/main" val="48600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58685" y="2635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三、部分企业简介</a:t>
            </a:r>
            <a:r>
              <a:rPr lang="en-US" altLang="zh-CN" sz="3600" b="1" dirty="0" smtClean="0">
                <a:solidFill>
                  <a:srgbClr val="C00000"/>
                </a:solidFill>
                <a:latin typeface="微软雅黑" panose="020B0503020204020204" charset="-122"/>
                <a:ea typeface="微软雅黑" panose="020B0503020204020204" charset="-122"/>
              </a:rPr>
              <a:t>-5</a:t>
            </a:r>
            <a:endParaRPr lang="en-US" altLang="zh-CN" sz="3600" b="1" dirty="0">
              <a:solidFill>
                <a:srgbClr val="C00000"/>
              </a:solidFill>
              <a:latin typeface="微软雅黑" panose="020B0503020204020204" charset="-122"/>
              <a:ea typeface="微软雅黑" panose="020B0503020204020204" charset="-122"/>
            </a:endParaRPr>
          </a:p>
        </p:txBody>
      </p:sp>
      <p:sp>
        <p:nvSpPr>
          <p:cNvPr id="5" name="内容占位符 2"/>
          <p:cNvSpPr>
            <a:spLocks noGrp="1"/>
          </p:cNvSpPr>
          <p:nvPr>
            <p:ph idx="1"/>
          </p:nvPr>
        </p:nvSpPr>
        <p:spPr>
          <a:xfrm>
            <a:off x="715245" y="953456"/>
            <a:ext cx="8058150" cy="988360"/>
          </a:xfrm>
          <a:solidFill>
            <a:schemeClr val="bg1"/>
          </a:solidFill>
        </p:spPr>
        <p:txBody>
          <a:bodyPr>
            <a:noAutofit/>
          </a:bodyPr>
          <a:lstStyle/>
          <a:p>
            <a:pPr marL="0" indent="0" algn="ctr">
              <a:lnSpc>
                <a:spcPct val="110000"/>
              </a:lnSpc>
              <a:spcBef>
                <a:spcPts val="800"/>
              </a:spcBef>
              <a:buNone/>
            </a:pPr>
            <a:r>
              <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rPr>
              <a:t>CEPC</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探测器精密加工方向：</a:t>
            </a:r>
          </a:p>
          <a:p>
            <a:pPr marL="0" indent="0" algn="ctr">
              <a:lnSpc>
                <a:spcPct val="110000"/>
              </a:lnSpc>
              <a:spcBef>
                <a:spcPts val="800"/>
              </a:spcBef>
              <a:buNone/>
            </a:pPr>
            <a:r>
              <a:rPr lang="zh-CN" altLang="en-US" sz="2400" b="1" dirty="0">
                <a:latin typeface="微软雅黑" panose="020B0503020204020204" charset="-122"/>
                <a:ea typeface="微软雅黑" panose="020B0503020204020204" charset="-122"/>
                <a:cs typeface="Times New Roman" panose="02020603050405020304" pitchFamily="18" charset="0"/>
              </a:rPr>
              <a:t>成都飞机工业集团有限责任公司</a:t>
            </a:r>
          </a:p>
        </p:txBody>
      </p:sp>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83" t="-814" r="2635" b="814"/>
          <a:stretch>
            <a:fillRect/>
          </a:stretch>
        </p:blipFill>
        <p:spPr bwMode="auto">
          <a:xfrm>
            <a:off x="6700125" y="3520085"/>
            <a:ext cx="2054602" cy="134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文本框 16"/>
          <p:cNvSpPr txBox="1"/>
          <p:nvPr/>
        </p:nvSpPr>
        <p:spPr>
          <a:xfrm>
            <a:off x="6675639" y="3357943"/>
            <a:ext cx="2088232" cy="2879719"/>
          </a:xfrm>
          <a:prstGeom prst="rect">
            <a:avLst/>
          </a:prstGeom>
          <a:noFill/>
          <a:ln w="19050">
            <a:solidFill>
              <a:srgbClr val="00B0F0"/>
            </a:solidFill>
            <a:prstDash val="sysDash"/>
          </a:ln>
        </p:spPr>
        <p:txBody>
          <a:bodyPr wrap="square" rtlCol="0">
            <a:spAutoFit/>
          </a:bodyPr>
          <a:lstStyle/>
          <a:p>
            <a:endParaRPr lang="zh-CN" altLang="en-US" dirty="0"/>
          </a:p>
        </p:txBody>
      </p:sp>
      <p:sp>
        <p:nvSpPr>
          <p:cNvPr id="16" name="流程图: 过程 15"/>
          <p:cNvSpPr/>
          <p:nvPr/>
        </p:nvSpPr>
        <p:spPr>
          <a:xfrm>
            <a:off x="3797260" y="4871724"/>
            <a:ext cx="414629" cy="1345920"/>
          </a:xfrm>
          <a:prstGeom prst="flowChartProces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过程 16"/>
          <p:cNvSpPr/>
          <p:nvPr/>
        </p:nvSpPr>
        <p:spPr>
          <a:xfrm>
            <a:off x="3792258" y="3466818"/>
            <a:ext cx="414629" cy="1345920"/>
          </a:xfrm>
          <a:prstGeom prst="flowChartProces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标注 17"/>
          <p:cNvSpPr/>
          <p:nvPr/>
        </p:nvSpPr>
        <p:spPr>
          <a:xfrm>
            <a:off x="430677" y="4891743"/>
            <a:ext cx="3240360" cy="1385959"/>
          </a:xfrm>
          <a:prstGeom prst="rightArrowCallout">
            <a:avLst>
              <a:gd name="adj1" fmla="val 38560"/>
              <a:gd name="adj2" fmla="val 29199"/>
              <a:gd name="adj3" fmla="val 8883"/>
              <a:gd name="adj4" fmla="val 9228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标注 18"/>
          <p:cNvSpPr/>
          <p:nvPr/>
        </p:nvSpPr>
        <p:spPr>
          <a:xfrm>
            <a:off x="430677" y="3466818"/>
            <a:ext cx="3240360" cy="1385959"/>
          </a:xfrm>
          <a:prstGeom prst="rightArrowCallout">
            <a:avLst>
              <a:gd name="adj1" fmla="val 38560"/>
              <a:gd name="adj2" fmla="val 29199"/>
              <a:gd name="adj3" fmla="val 8883"/>
              <a:gd name="adj4" fmla="val 9228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30676" y="2106916"/>
            <a:ext cx="8342719" cy="1015663"/>
          </a:xfrm>
          <a:prstGeom prst="rect">
            <a:avLst/>
          </a:prstGeom>
        </p:spPr>
        <p:txBody>
          <a:bodyPr wrap="square">
            <a:spAutoFit/>
          </a:bodyPr>
          <a:lstStyle/>
          <a:p>
            <a:pPr>
              <a:lnSpc>
                <a:spcPct val="150000"/>
              </a:lnSpc>
            </a:pPr>
            <a:r>
              <a:rPr lang="zh-CN" altLang="en-US" sz="2000" dirty="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曾</a:t>
            </a:r>
            <a:r>
              <a:rPr lang="zh-CN" altLang="en-US" sz="2000" dirty="0">
                <a:latin typeface="黑体" panose="02010609060101010101" pitchFamily="49" charset="-122"/>
                <a:ea typeface="黑体" panose="02010609060101010101" pitchFamily="49" charset="-122"/>
              </a:rPr>
              <a:t>承担北京正负电子对撞机重大改造</a:t>
            </a:r>
            <a:r>
              <a:rPr lang="zh-CN" altLang="en-US" sz="2000" dirty="0" smtClean="0">
                <a:latin typeface="黑体" panose="02010609060101010101" pitchFamily="49" charset="-122"/>
                <a:ea typeface="黑体" panose="02010609060101010101" pitchFamily="49" charset="-122"/>
              </a:rPr>
              <a:t>工程：加速器</a:t>
            </a:r>
            <a:r>
              <a:rPr lang="zh-CN" altLang="en-US" sz="2000" dirty="0">
                <a:latin typeface="黑体" panose="02010609060101010101" pitchFamily="49" charset="-122"/>
                <a:ea typeface="黑体" panose="02010609060101010101" pitchFamily="49" charset="-122"/>
              </a:rPr>
              <a:t>和探测器中核心部件</a:t>
            </a:r>
            <a:r>
              <a:rPr lang="zh-CN" altLang="en-US" sz="2000" dirty="0">
                <a:solidFill>
                  <a:srgbClr val="FF0000"/>
                </a:solidFill>
                <a:latin typeface="黑体" panose="02010609060101010101" pitchFamily="49" charset="-122"/>
                <a:ea typeface="黑体" panose="02010609060101010101" pitchFamily="49" charset="-122"/>
              </a:rPr>
              <a:t>特殊真空盒</a:t>
            </a:r>
            <a:r>
              <a:rPr lang="zh-CN" altLang="en-US" sz="2000" dirty="0">
                <a:latin typeface="黑体" panose="02010609060101010101" pitchFamily="49" charset="-122"/>
                <a:ea typeface="黑体" panose="02010609060101010101" pitchFamily="49" charset="-122"/>
              </a:rPr>
              <a:t>以及</a:t>
            </a:r>
            <a:r>
              <a:rPr lang="zh-CN" altLang="en-US" sz="2000" dirty="0">
                <a:solidFill>
                  <a:srgbClr val="FF0000"/>
                </a:solidFill>
                <a:latin typeface="黑体" panose="02010609060101010101" pitchFamily="49" charset="-122"/>
                <a:ea typeface="黑体" panose="02010609060101010101" pitchFamily="49" charset="-122"/>
              </a:rPr>
              <a:t>高性能漂移室</a:t>
            </a:r>
            <a:r>
              <a:rPr lang="zh-CN" altLang="en-US" sz="2000" dirty="0">
                <a:latin typeface="黑体" panose="02010609060101010101" pitchFamily="49" charset="-122"/>
                <a:ea typeface="黑体" panose="02010609060101010101" pitchFamily="49" charset="-122"/>
              </a:rPr>
              <a:t>的研制</a:t>
            </a:r>
            <a:r>
              <a:rPr lang="zh-CN" altLang="en-US" sz="2000" dirty="0" smtClean="0">
                <a:latin typeface="黑体" panose="02010609060101010101" pitchFamily="49" charset="-122"/>
                <a:ea typeface="黑体" panose="02010609060101010101" pitchFamily="49" charset="-122"/>
              </a:rPr>
              <a:t>工作（</a:t>
            </a:r>
            <a:r>
              <a:rPr lang="en-US" altLang="zh-CN" sz="2000" dirty="0" smtClean="0">
                <a:latin typeface="黑体" panose="02010609060101010101" pitchFamily="49" charset="-122"/>
                <a:ea typeface="黑体" panose="02010609060101010101" pitchFamily="49" charset="-122"/>
              </a:rPr>
              <a:t>2003-2005</a:t>
            </a:r>
            <a:r>
              <a:rPr lang="zh-CN" altLang="en-US" sz="2000" dirty="0" smtClean="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sp>
        <p:nvSpPr>
          <p:cNvPr id="21" name="矩形 20"/>
          <p:cNvSpPr/>
          <p:nvPr/>
        </p:nvSpPr>
        <p:spPr>
          <a:xfrm>
            <a:off x="3792258" y="3658093"/>
            <a:ext cx="394552" cy="923330"/>
          </a:xfrm>
          <a:prstGeom prst="rect">
            <a:avLst/>
          </a:prstGeom>
          <a:noFill/>
          <a:ln>
            <a:noFill/>
          </a:ln>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rPr>
              <a:t>加速器</a:t>
            </a:r>
            <a:endParaRPr lang="en-US" altLang="zh-CN" dirty="0">
              <a:solidFill>
                <a:schemeClr val="bg1"/>
              </a:solidFill>
              <a:latin typeface="微软雅黑" panose="020B0503020204020204" charset="-122"/>
              <a:ea typeface="微软雅黑" panose="020B0503020204020204" charset="-122"/>
            </a:endParaRP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891" y="3466818"/>
            <a:ext cx="2051720" cy="1364394"/>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6891" y="4873270"/>
            <a:ext cx="2051720" cy="1364393"/>
          </a:xfrm>
          <a:prstGeom prst="rect">
            <a:avLst/>
          </a:prstGeom>
        </p:spPr>
      </p:pic>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t="29068"/>
          <a:stretch>
            <a:fillRect/>
          </a:stretch>
        </p:blipFill>
        <p:spPr>
          <a:xfrm>
            <a:off x="6675639" y="4873270"/>
            <a:ext cx="2088232" cy="1364393"/>
          </a:xfrm>
          <a:prstGeom prst="rect">
            <a:avLst/>
          </a:prstGeom>
        </p:spPr>
      </p:pic>
      <p:sp>
        <p:nvSpPr>
          <p:cNvPr id="25" name="文本框 16"/>
          <p:cNvSpPr txBox="1"/>
          <p:nvPr/>
        </p:nvSpPr>
        <p:spPr>
          <a:xfrm>
            <a:off x="4216891" y="3466818"/>
            <a:ext cx="2051720" cy="1345920"/>
          </a:xfrm>
          <a:prstGeom prst="rect">
            <a:avLst/>
          </a:prstGeom>
          <a:noFill/>
          <a:ln w="19050">
            <a:solidFill>
              <a:srgbClr val="00B0F0"/>
            </a:solidFill>
            <a:prstDash val="sysDash"/>
          </a:ln>
        </p:spPr>
        <p:txBody>
          <a:bodyPr wrap="square" rtlCol="0">
            <a:spAutoFit/>
          </a:bodyPr>
          <a:lstStyle/>
          <a:p>
            <a:endParaRPr lang="zh-CN" altLang="en-US" dirty="0"/>
          </a:p>
        </p:txBody>
      </p:sp>
      <p:sp>
        <p:nvSpPr>
          <p:cNvPr id="26" name="矩形 25"/>
          <p:cNvSpPr/>
          <p:nvPr/>
        </p:nvSpPr>
        <p:spPr>
          <a:xfrm>
            <a:off x="3781677" y="5083019"/>
            <a:ext cx="394552" cy="923330"/>
          </a:xfrm>
          <a:prstGeom prst="rect">
            <a:avLst/>
          </a:prstGeom>
          <a:noFill/>
          <a:ln>
            <a:noFill/>
          </a:ln>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rPr>
              <a:t>探测器</a:t>
            </a:r>
          </a:p>
        </p:txBody>
      </p:sp>
      <p:sp>
        <p:nvSpPr>
          <p:cNvPr id="27" name="文本框 16"/>
          <p:cNvSpPr txBox="1"/>
          <p:nvPr/>
        </p:nvSpPr>
        <p:spPr>
          <a:xfrm>
            <a:off x="4206887" y="4873270"/>
            <a:ext cx="2051720" cy="1345920"/>
          </a:xfrm>
          <a:prstGeom prst="rect">
            <a:avLst/>
          </a:prstGeom>
          <a:noFill/>
          <a:ln w="19050">
            <a:solidFill>
              <a:srgbClr val="00B0F0"/>
            </a:solidFill>
            <a:prstDash val="sysDash"/>
          </a:ln>
        </p:spPr>
        <p:txBody>
          <a:bodyPr wrap="square" rtlCol="0">
            <a:spAutoFit/>
          </a:bodyPr>
          <a:lstStyle/>
          <a:p>
            <a:endParaRPr lang="zh-CN" altLang="en-US" dirty="0"/>
          </a:p>
        </p:txBody>
      </p:sp>
      <p:sp>
        <p:nvSpPr>
          <p:cNvPr id="28" name="矩形 27"/>
          <p:cNvSpPr/>
          <p:nvPr/>
        </p:nvSpPr>
        <p:spPr>
          <a:xfrm>
            <a:off x="430677" y="4981558"/>
            <a:ext cx="2929663" cy="1200329"/>
          </a:xfrm>
          <a:prstGeom prst="rect">
            <a:avLst/>
          </a:prstGeom>
        </p:spPr>
        <p:txBody>
          <a:bodyPr wrap="square">
            <a:spAutoFit/>
          </a:bodyPr>
          <a:lstStyle/>
          <a:p>
            <a:pPr algn="just">
              <a:defRPr/>
            </a:pPr>
            <a:r>
              <a:rPr lang="zh-CN" altLang="en-US" b="1" dirty="0">
                <a:solidFill>
                  <a:srgbClr val="FF0000"/>
                </a:solidFill>
                <a:latin typeface="微软雅黑" panose="020B0503020204020204" charset="-122"/>
                <a:ea typeface="微软雅黑" panose="020B0503020204020204" charset="-122"/>
              </a:rPr>
              <a:t>探测器</a:t>
            </a:r>
            <a:r>
              <a:rPr lang="zh-CN" altLang="en-US" dirty="0">
                <a:latin typeface="微软雅黑" panose="020B0503020204020204" charset="-122"/>
                <a:ea typeface="微软雅黑" panose="020B0503020204020204" charset="-122"/>
              </a:rPr>
              <a:t>所处的对撞区高度受限</a:t>
            </a:r>
            <a:r>
              <a:rPr lang="en-US" altLang="zh-CN" dirty="0">
                <a:latin typeface="微软雅黑" panose="020B0503020204020204" charset="-122"/>
                <a:ea typeface="微软雅黑" panose="020B0503020204020204" charset="-122"/>
              </a:rPr>
              <a:t>, </a:t>
            </a:r>
            <a:r>
              <a:rPr lang="zh-CN" altLang="en-US" dirty="0">
                <a:latin typeface="微软雅黑" panose="020B0503020204020204" charset="-122"/>
                <a:ea typeface="微软雅黑" panose="020B0503020204020204" charset="-122"/>
              </a:rPr>
              <a:t>直径</a:t>
            </a:r>
            <a:r>
              <a:rPr lang="en-US" altLang="zh-CN" dirty="0">
                <a:latin typeface="微软雅黑" panose="020B0503020204020204" charset="-122"/>
                <a:ea typeface="微软雅黑" panose="020B0503020204020204" charset="-122"/>
              </a:rPr>
              <a:t>5.44 m, </a:t>
            </a:r>
            <a:r>
              <a:rPr lang="zh-CN" altLang="en-US" dirty="0">
                <a:latin typeface="微软雅黑" panose="020B0503020204020204" charset="-122"/>
                <a:ea typeface="微软雅黑" panose="020B0503020204020204" charset="-122"/>
              </a:rPr>
              <a:t>为达到所需测量精度，对探测器部件的制造和装配有极高的要求。</a:t>
            </a:r>
            <a:endParaRPr lang="en-US" altLang="zh-CN" dirty="0">
              <a:latin typeface="微软雅黑" panose="020B0503020204020204" charset="-122"/>
              <a:ea typeface="微软雅黑" panose="020B0503020204020204" charset="-122"/>
            </a:endParaRPr>
          </a:p>
        </p:txBody>
      </p:sp>
      <p:sp>
        <p:nvSpPr>
          <p:cNvPr id="29" name="矩形 28"/>
          <p:cNvSpPr/>
          <p:nvPr/>
        </p:nvSpPr>
        <p:spPr>
          <a:xfrm>
            <a:off x="430677" y="3506857"/>
            <a:ext cx="2929665" cy="1200329"/>
          </a:xfrm>
          <a:prstGeom prst="rect">
            <a:avLst/>
          </a:prstGeom>
        </p:spPr>
        <p:txBody>
          <a:bodyPr wrap="square">
            <a:spAutoFit/>
          </a:bodyPr>
          <a:lstStyle/>
          <a:p>
            <a:pPr algn="just">
              <a:defRPr/>
            </a:pPr>
            <a:r>
              <a:rPr lang="zh-CN" altLang="en-US" b="1" dirty="0">
                <a:solidFill>
                  <a:srgbClr val="FF0000"/>
                </a:solidFill>
                <a:latin typeface="微软雅黑" panose="020B0503020204020204" charset="-122"/>
                <a:ea typeface="微软雅黑" panose="020B0503020204020204" charset="-122"/>
              </a:rPr>
              <a:t>加速器</a:t>
            </a:r>
            <a:r>
              <a:rPr lang="en-US" altLang="zh-CN" dirty="0">
                <a:latin typeface="微软雅黑" panose="020B0503020204020204" charset="-122"/>
                <a:ea typeface="微软雅黑" panose="020B0503020204020204" charset="-122"/>
              </a:rPr>
              <a:t>BEPC</a:t>
            </a:r>
            <a:r>
              <a:rPr lang="zh-CN" altLang="en-US" dirty="0">
                <a:latin typeface="微软雅黑" panose="020B0503020204020204" charset="-122"/>
                <a:ea typeface="微软雅黑" panose="020B0503020204020204" charset="-122"/>
              </a:rPr>
              <a:t>的原有</a:t>
            </a:r>
            <a:r>
              <a:rPr lang="zh-CN" altLang="zh-CN" dirty="0">
                <a:latin typeface="微软雅黑" panose="020B0503020204020204" charset="-122"/>
                <a:ea typeface="微软雅黑" panose="020B0503020204020204" charset="-122"/>
              </a:rPr>
              <a:t>隧道</a:t>
            </a:r>
            <a:r>
              <a:rPr lang="en-US" altLang="zh-CN" dirty="0">
                <a:latin typeface="微软雅黑" panose="020B0503020204020204" charset="-122"/>
                <a:ea typeface="微软雅黑" panose="020B0503020204020204" charset="-122"/>
              </a:rPr>
              <a:t>, </a:t>
            </a:r>
            <a:r>
              <a:rPr lang="zh-CN" altLang="en-US" dirty="0">
                <a:solidFill>
                  <a:srgbClr val="FF0000"/>
                </a:solidFill>
                <a:latin typeface="微软雅黑" panose="020B0503020204020204" charset="-122"/>
                <a:ea typeface="微软雅黑" panose="020B0503020204020204" charset="-122"/>
              </a:rPr>
              <a:t>周长短</a:t>
            </a:r>
            <a:r>
              <a:rPr lang="zh-CN" altLang="en-US" dirty="0">
                <a:latin typeface="微软雅黑" panose="020B0503020204020204" charset="-122"/>
                <a:ea typeface="微软雅黑" panose="020B0503020204020204" charset="-122"/>
              </a:rPr>
              <a:t>，只有</a:t>
            </a:r>
            <a:r>
              <a:rPr lang="en-US" altLang="zh-CN" dirty="0">
                <a:latin typeface="微软雅黑" panose="020B0503020204020204" charset="-122"/>
                <a:ea typeface="微软雅黑" panose="020B0503020204020204" charset="-122"/>
              </a:rPr>
              <a:t>240m(</a:t>
            </a:r>
            <a:r>
              <a:rPr lang="zh-CN" altLang="en-US" dirty="0">
                <a:latin typeface="微软雅黑" panose="020B0503020204020204" charset="-122"/>
                <a:ea typeface="微软雅黑" panose="020B0503020204020204" charset="-122"/>
              </a:rPr>
              <a:t>国际成功案例一般</a:t>
            </a:r>
            <a:r>
              <a:rPr lang="en-US" altLang="zh-CN" dirty="0">
                <a:latin typeface="微软雅黑" panose="020B0503020204020204" charset="-122"/>
                <a:ea typeface="微软雅黑" panose="020B0503020204020204" charset="-122"/>
              </a:rPr>
              <a:t>2km</a:t>
            </a:r>
            <a:r>
              <a:rPr lang="zh-CN" altLang="en-US" dirty="0">
                <a:latin typeface="微软雅黑" panose="020B0503020204020204" charset="-122"/>
                <a:ea typeface="微软雅黑" panose="020B0503020204020204" charset="-122"/>
              </a:rPr>
              <a:t>以上</a:t>
            </a:r>
            <a:r>
              <a:rPr lang="en-US" altLang="zh-CN" dirty="0">
                <a:latin typeface="微软雅黑" panose="020B0503020204020204" charset="-122"/>
                <a:ea typeface="微软雅黑" panose="020B0503020204020204" charset="-122"/>
              </a:rPr>
              <a:t>), </a:t>
            </a:r>
            <a:r>
              <a:rPr lang="zh-CN" altLang="en-US" dirty="0">
                <a:solidFill>
                  <a:srgbClr val="FF0000"/>
                </a:solidFill>
                <a:latin typeface="微软雅黑" panose="020B0503020204020204" charset="-122"/>
                <a:ea typeface="微软雅黑" panose="020B0503020204020204" charset="-122"/>
              </a:rPr>
              <a:t>空间小</a:t>
            </a:r>
            <a:r>
              <a:rPr lang="zh-CN" altLang="en-US" dirty="0">
                <a:latin typeface="微软雅黑" panose="020B0503020204020204" charset="-122"/>
                <a:ea typeface="微软雅黑" panose="020B0503020204020204" charset="-122"/>
              </a:rPr>
              <a:t> </a:t>
            </a:r>
            <a:r>
              <a:rPr lang="en-US" altLang="zh-CN" dirty="0">
                <a:latin typeface="微软雅黑" panose="020B0503020204020204" charset="-122"/>
                <a:ea typeface="微软雅黑" panose="020B0503020204020204" charset="-122"/>
                <a:sym typeface="Wingdings" panose="05000000000000000000" pitchFamily="2" charset="2"/>
              </a:rPr>
              <a:t> </a:t>
            </a:r>
            <a:r>
              <a:rPr lang="zh-CN" altLang="en-US" dirty="0">
                <a:latin typeface="微软雅黑" panose="020B0503020204020204" charset="-122"/>
                <a:ea typeface="微软雅黑" panose="020B0503020204020204" charset="-122"/>
                <a:sym typeface="Wingdings" panose="05000000000000000000" pitchFamily="2" charset="2"/>
              </a:rPr>
              <a:t>向技术要空间</a:t>
            </a:r>
            <a:endParaRPr lang="en-US" altLang="zh-CN" dirty="0">
              <a:latin typeface="微软雅黑" panose="020B0503020204020204" charset="-122"/>
              <a:ea typeface="微软雅黑" panose="020B0503020204020204" charset="-122"/>
            </a:endParaRPr>
          </a:p>
        </p:txBody>
      </p:sp>
      <p:cxnSp>
        <p:nvCxnSpPr>
          <p:cNvPr id="30" name="直接箭头连接符 29"/>
          <p:cNvCxnSpPr/>
          <p:nvPr/>
        </p:nvCxnSpPr>
        <p:spPr>
          <a:xfrm>
            <a:off x="5163471" y="3970274"/>
            <a:ext cx="1728192" cy="288032"/>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流程图: 联系 29"/>
          <p:cNvSpPr/>
          <p:nvPr/>
        </p:nvSpPr>
        <p:spPr>
          <a:xfrm>
            <a:off x="4875439" y="3826258"/>
            <a:ext cx="360040" cy="36004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联系 30"/>
          <p:cNvSpPr/>
          <p:nvPr/>
        </p:nvSpPr>
        <p:spPr>
          <a:xfrm>
            <a:off x="5055459" y="5491544"/>
            <a:ext cx="360040" cy="36004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箭头连接符 32"/>
          <p:cNvCxnSpPr/>
          <p:nvPr/>
        </p:nvCxnSpPr>
        <p:spPr>
          <a:xfrm flipV="1">
            <a:off x="5251914" y="5555466"/>
            <a:ext cx="1728192" cy="103681"/>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7682527" y="5821683"/>
            <a:ext cx="1008112" cy="369332"/>
          </a:xfrm>
          <a:prstGeom prst="rect">
            <a:avLst/>
          </a:prstGeom>
          <a:noFill/>
          <a:ln>
            <a:noFill/>
          </a:ln>
        </p:spPr>
        <p:txBody>
          <a:bodyPr wrap="square">
            <a:spAutoFit/>
          </a:bodyPr>
          <a:lstStyle/>
          <a:p>
            <a:pPr algn="ctr"/>
            <a:r>
              <a:rPr lang="zh-CN" altLang="en-US" dirty="0">
                <a:solidFill>
                  <a:srgbClr val="FF0000"/>
                </a:solidFill>
                <a:latin typeface="微软雅黑" panose="020B0503020204020204" charset="-122"/>
                <a:ea typeface="微软雅黑" panose="020B0503020204020204" charset="-122"/>
              </a:rPr>
              <a:t>漂移室</a:t>
            </a:r>
            <a:endParaRPr lang="en-US" altLang="zh-CN" dirty="0">
              <a:solidFill>
                <a:srgbClr val="FF0000"/>
              </a:solidFill>
              <a:latin typeface="微软雅黑" panose="020B0503020204020204" charset="-122"/>
              <a:ea typeface="微软雅黑" panose="020B0503020204020204" charset="-122"/>
            </a:endParaRPr>
          </a:p>
        </p:txBody>
      </p:sp>
      <p:sp>
        <p:nvSpPr>
          <p:cNvPr id="35" name="矩形 34"/>
          <p:cNvSpPr/>
          <p:nvPr/>
        </p:nvSpPr>
        <p:spPr>
          <a:xfrm>
            <a:off x="7683291" y="4393237"/>
            <a:ext cx="1008112" cy="369332"/>
          </a:xfrm>
          <a:prstGeom prst="rect">
            <a:avLst/>
          </a:prstGeom>
          <a:noFill/>
          <a:ln>
            <a:noFill/>
          </a:ln>
        </p:spPr>
        <p:txBody>
          <a:bodyPr wrap="square">
            <a:spAutoFit/>
          </a:bodyPr>
          <a:lstStyle/>
          <a:p>
            <a:pPr algn="ctr"/>
            <a:r>
              <a:rPr lang="zh-CN" altLang="en-US" dirty="0">
                <a:solidFill>
                  <a:srgbClr val="FF0000"/>
                </a:solidFill>
                <a:latin typeface="微软雅黑" panose="020B0503020204020204" charset="-122"/>
                <a:ea typeface="微软雅黑" panose="020B0503020204020204" charset="-122"/>
              </a:rPr>
              <a:t>真空盒</a:t>
            </a:r>
            <a:endParaRPr lang="en-US" altLang="zh-CN" dirty="0">
              <a:solidFill>
                <a:srgbClr val="FF0000"/>
              </a:solidFill>
              <a:latin typeface="微软雅黑" panose="020B0503020204020204" charset="-122"/>
              <a:ea typeface="微软雅黑" panose="020B0503020204020204" charset="-122"/>
            </a:endParaRPr>
          </a:p>
        </p:txBody>
      </p:sp>
      <p:sp>
        <p:nvSpPr>
          <p:cNvPr id="36" name="流程图: 过程 35"/>
          <p:cNvSpPr/>
          <p:nvPr/>
        </p:nvSpPr>
        <p:spPr>
          <a:xfrm>
            <a:off x="6680162" y="3112366"/>
            <a:ext cx="2093233" cy="377551"/>
          </a:xfrm>
          <a:prstGeom prst="flowChartProces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783810" y="3111308"/>
            <a:ext cx="1866885" cy="369332"/>
          </a:xfrm>
          <a:prstGeom prst="rect">
            <a:avLst/>
          </a:prstGeom>
          <a:noFill/>
          <a:ln>
            <a:noFill/>
          </a:ln>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rPr>
              <a:t>成飞研制内容</a:t>
            </a:r>
            <a:endParaRPr lang="en-US" altLang="zh-CN"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三、部分企业简介</a:t>
            </a:r>
            <a:r>
              <a:rPr lang="en-US" altLang="zh-CN" sz="3600" b="1" dirty="0" smtClean="0">
                <a:solidFill>
                  <a:srgbClr val="C00000"/>
                </a:solidFill>
                <a:latin typeface="微软雅黑" panose="020B0503020204020204" charset="-122"/>
                <a:ea typeface="微软雅黑" panose="020B0503020204020204" charset="-122"/>
              </a:rPr>
              <a:t>-5</a:t>
            </a:r>
            <a:endParaRPr lang="en-US" altLang="zh-CN" sz="3600" b="1" dirty="0">
              <a:solidFill>
                <a:srgbClr val="C00000"/>
              </a:solidFill>
              <a:latin typeface="微软雅黑" panose="020B0503020204020204" charset="-122"/>
              <a:ea typeface="微软雅黑" panose="020B0503020204020204" charset="-122"/>
            </a:endParaRPr>
          </a:p>
        </p:txBody>
      </p:sp>
      <p:sp>
        <p:nvSpPr>
          <p:cNvPr id="5" name="内容占位符 2"/>
          <p:cNvSpPr>
            <a:spLocks noGrp="1"/>
          </p:cNvSpPr>
          <p:nvPr>
            <p:ph idx="1"/>
          </p:nvPr>
        </p:nvSpPr>
        <p:spPr>
          <a:xfrm>
            <a:off x="572960" y="1118556"/>
            <a:ext cx="8058150" cy="988360"/>
          </a:xfrm>
          <a:solidFill>
            <a:schemeClr val="bg1"/>
          </a:solidFill>
        </p:spPr>
        <p:txBody>
          <a:bodyPr>
            <a:noAutofit/>
          </a:bodyPr>
          <a:lstStyle/>
          <a:p>
            <a:pPr marL="0" indent="0" algn="ctr">
              <a:lnSpc>
                <a:spcPct val="110000"/>
              </a:lnSpc>
              <a:spcBef>
                <a:spcPts val="800"/>
              </a:spcBef>
              <a:buNone/>
            </a:pPr>
            <a:r>
              <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rPr>
              <a:t>CEPC</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探测器精密加工方向：</a:t>
            </a:r>
          </a:p>
          <a:p>
            <a:pPr marL="0" indent="0" algn="ctr">
              <a:lnSpc>
                <a:spcPct val="110000"/>
              </a:lnSpc>
              <a:spcBef>
                <a:spcPts val="800"/>
              </a:spcBef>
              <a:buNone/>
            </a:pPr>
            <a:r>
              <a:rPr lang="zh-CN" altLang="en-US" sz="2400" b="1" dirty="0">
                <a:latin typeface="微软雅黑" panose="020B0503020204020204" charset="-122"/>
                <a:ea typeface="微软雅黑" panose="020B0503020204020204" charset="-122"/>
                <a:cs typeface="Times New Roman" panose="02020603050405020304" pitchFamily="18" charset="0"/>
              </a:rPr>
              <a:t>成都飞机工业集团有限责任公司</a:t>
            </a:r>
          </a:p>
        </p:txBody>
      </p:sp>
      <p:sp>
        <p:nvSpPr>
          <p:cNvPr id="20" name="矩形 19"/>
          <p:cNvSpPr/>
          <p:nvPr/>
        </p:nvSpPr>
        <p:spPr>
          <a:xfrm>
            <a:off x="585694" y="2106916"/>
            <a:ext cx="8342719" cy="1477328"/>
          </a:xfrm>
          <a:prstGeom prst="rect">
            <a:avLst/>
          </a:prstGeom>
        </p:spPr>
        <p:txBody>
          <a:bodyPr wrap="square">
            <a:spAutoFit/>
          </a:bodyPr>
          <a:lstStyle/>
          <a:p>
            <a:pPr>
              <a:lnSpc>
                <a:spcPct val="150000"/>
              </a:lnSpc>
            </a:pPr>
            <a:r>
              <a:rPr lang="zh-CN" altLang="en-US" sz="2000" dirty="0">
                <a:solidFill>
                  <a:prstClr val="black"/>
                </a:solidFill>
                <a:latin typeface="黑体" panose="02010609060101010101" pitchFamily="49" charset="-122"/>
                <a:ea typeface="黑体" panose="02010609060101010101" pitchFamily="49" charset="-122"/>
              </a:rPr>
              <a:t>在</a:t>
            </a:r>
            <a:r>
              <a:rPr lang="zh-CN" altLang="en-US" sz="2000" b="1" dirty="0">
                <a:solidFill>
                  <a:srgbClr val="FF0000"/>
                </a:solidFill>
                <a:latin typeface="黑体" panose="02010609060101010101" pitchFamily="49" charset="-122"/>
                <a:ea typeface="黑体" panose="02010609060101010101" pitchFamily="49" charset="-122"/>
              </a:rPr>
              <a:t>探测器</a:t>
            </a:r>
            <a:r>
              <a:rPr lang="zh-CN" altLang="en-US" sz="2000" dirty="0">
                <a:solidFill>
                  <a:prstClr val="black"/>
                </a:solidFill>
                <a:latin typeface="黑体" panose="02010609060101010101" pitchFamily="49" charset="-122"/>
                <a:ea typeface="黑体" panose="02010609060101010101" pitchFamily="49" charset="-122"/>
              </a:rPr>
              <a:t>研制方面</a:t>
            </a:r>
            <a:r>
              <a:rPr lang="zh-CN" altLang="en-US" sz="2000" dirty="0" smtClean="0">
                <a:solidFill>
                  <a:prstClr val="black"/>
                </a:solidFill>
                <a:latin typeface="黑体" panose="02010609060101010101" pitchFamily="49" charset="-122"/>
                <a:ea typeface="黑体" panose="02010609060101010101" pitchFamily="49" charset="-122"/>
              </a:rPr>
              <a:t>，完成</a:t>
            </a:r>
            <a:r>
              <a:rPr lang="zh-CN" altLang="en-US" sz="2000" dirty="0">
                <a:solidFill>
                  <a:prstClr val="black"/>
                </a:solidFill>
                <a:latin typeface="黑体" panose="02010609060101010101" pitchFamily="49" charset="-122"/>
                <a:ea typeface="黑体" panose="02010609060101010101" pitchFamily="49" charset="-122"/>
              </a:rPr>
              <a:t>探测器核心部件主漂移室</a:t>
            </a:r>
            <a:r>
              <a:rPr lang="en-US" altLang="zh-CN" sz="2000" dirty="0">
                <a:solidFill>
                  <a:prstClr val="black"/>
                </a:solidFill>
                <a:latin typeface="黑体" panose="02010609060101010101" pitchFamily="49" charset="-122"/>
                <a:ea typeface="黑体" panose="02010609060101010101" pitchFamily="49" charset="-122"/>
              </a:rPr>
              <a:t>23</a:t>
            </a:r>
            <a:r>
              <a:rPr lang="zh-CN" altLang="en-US" sz="2000" dirty="0">
                <a:solidFill>
                  <a:prstClr val="black"/>
                </a:solidFill>
                <a:latin typeface="黑体" panose="02010609060101010101" pitchFamily="49" charset="-122"/>
                <a:ea typeface="黑体" panose="02010609060101010101" pitchFamily="49" charset="-122"/>
              </a:rPr>
              <a:t>项</a:t>
            </a:r>
            <a:r>
              <a:rPr lang="en-US" altLang="zh-CN" sz="2000" dirty="0">
                <a:solidFill>
                  <a:prstClr val="black"/>
                </a:solidFill>
                <a:latin typeface="黑体" panose="02010609060101010101" pitchFamily="49" charset="-122"/>
                <a:ea typeface="黑体" panose="02010609060101010101" pitchFamily="49" charset="-122"/>
              </a:rPr>
              <a:t>39</a:t>
            </a:r>
            <a:r>
              <a:rPr lang="zh-CN" altLang="en-US" sz="2000" dirty="0">
                <a:solidFill>
                  <a:prstClr val="black"/>
                </a:solidFill>
                <a:latin typeface="黑体" panose="02010609060101010101" pitchFamily="49" charset="-122"/>
                <a:ea typeface="黑体" panose="02010609060101010101" pitchFamily="49" charset="-122"/>
              </a:rPr>
              <a:t>件零部件的制造</a:t>
            </a:r>
            <a:r>
              <a:rPr lang="zh-CN" altLang="en-US" sz="2000" dirty="0" smtClean="0">
                <a:solidFill>
                  <a:prstClr val="black"/>
                </a:solidFill>
                <a:latin typeface="黑体" panose="02010609060101010101" pitchFamily="49" charset="-122"/>
                <a:ea typeface="黑体" panose="02010609060101010101" pitchFamily="49" charset="-122"/>
              </a:rPr>
              <a:t>、漂移室</a:t>
            </a:r>
            <a:r>
              <a:rPr lang="zh-CN" altLang="en-US" sz="2000" dirty="0">
                <a:solidFill>
                  <a:prstClr val="black"/>
                </a:solidFill>
                <a:latin typeface="黑体" panose="02010609060101010101" pitchFamily="49" charset="-122"/>
                <a:ea typeface="黑体" panose="02010609060101010101" pitchFamily="49" charset="-122"/>
              </a:rPr>
              <a:t>本体与探测器的装配工作</a:t>
            </a:r>
            <a:r>
              <a:rPr lang="zh-CN" altLang="en-US" sz="2000" dirty="0">
                <a:solidFill>
                  <a:prstClr val="black"/>
                </a:solidFill>
                <a:latin typeface="黑体" panose="02010609060101010101" pitchFamily="49" charset="-122"/>
                <a:ea typeface="黑体" panose="02010609060101010101" pitchFamily="49" charset="-122"/>
              </a:rPr>
              <a:t>。真空</a:t>
            </a:r>
            <a:r>
              <a:rPr lang="zh-CN" altLang="en-US" sz="2000" dirty="0" smtClean="0">
                <a:solidFill>
                  <a:prstClr val="black"/>
                </a:solidFill>
                <a:latin typeface="黑体" panose="02010609060101010101" pitchFamily="49" charset="-122"/>
                <a:ea typeface="黑体" panose="02010609060101010101" pitchFamily="49" charset="-122"/>
              </a:rPr>
              <a:t>盒上下</a:t>
            </a:r>
            <a:r>
              <a:rPr lang="zh-CN" altLang="en-US" sz="2000" dirty="0">
                <a:solidFill>
                  <a:prstClr val="black"/>
                </a:solidFill>
                <a:latin typeface="黑体" panose="02010609060101010101" pitchFamily="49" charset="-122"/>
                <a:ea typeface="黑体" panose="02010609060101010101" pitchFamily="49" charset="-122"/>
              </a:rPr>
              <a:t>两</a:t>
            </a:r>
            <a:r>
              <a:rPr lang="zh-CN" altLang="en-US" sz="2000" dirty="0" smtClean="0">
                <a:solidFill>
                  <a:prstClr val="black"/>
                </a:solidFill>
                <a:latin typeface="黑体" panose="02010609060101010101" pitchFamily="49" charset="-122"/>
                <a:ea typeface="黑体" panose="02010609060101010101" pitchFamily="49" charset="-122"/>
              </a:rPr>
              <a:t>片焊接、密封等</a:t>
            </a:r>
            <a:endParaRPr lang="zh-CN" altLang="en-US" sz="2000" dirty="0">
              <a:solidFill>
                <a:prstClr val="black"/>
              </a:solidFill>
              <a:latin typeface="黑体" panose="02010609060101010101" pitchFamily="49" charset="-122"/>
              <a:ea typeface="黑体" panose="02010609060101010101" pitchFamily="49" charset="-122"/>
            </a:endParaRPr>
          </a:p>
          <a:p>
            <a:pPr>
              <a:lnSpc>
                <a:spcPct val="150000"/>
              </a:lnSpc>
            </a:pPr>
            <a:endParaRPr lang="zh-CN" altLang="en-US" sz="2000" dirty="0">
              <a:solidFill>
                <a:prstClr val="black"/>
              </a:solidFill>
              <a:latin typeface="黑体" panose="02010609060101010101" pitchFamily="49" charset="-122"/>
              <a:ea typeface="黑体" panose="02010609060101010101" pitchFamily="49" charset="-122"/>
            </a:endParaRPr>
          </a:p>
        </p:txBody>
      </p:sp>
      <p:pic>
        <p:nvPicPr>
          <p:cNvPr id="21" name="Picture 20" descr="IMG_00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872" y="4837987"/>
            <a:ext cx="1844717" cy="14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t="6888" r="10897"/>
          <a:stretch>
            <a:fillRect/>
          </a:stretch>
        </p:blipFill>
        <p:spPr>
          <a:xfrm>
            <a:off x="266872" y="3561621"/>
            <a:ext cx="1844717" cy="1445789"/>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34001" t="42751" r="28350" b="18207"/>
          <a:stretch>
            <a:fillRect/>
          </a:stretch>
        </p:blipFill>
        <p:spPr>
          <a:xfrm>
            <a:off x="2778426" y="3609716"/>
            <a:ext cx="1484529" cy="1154633"/>
          </a:xfrm>
          <a:prstGeom prst="rect">
            <a:avLst/>
          </a:prstGeom>
        </p:spPr>
      </p:pic>
      <p:sp>
        <p:nvSpPr>
          <p:cNvPr id="24" name="流程图: 过程 23"/>
          <p:cNvSpPr/>
          <p:nvPr/>
        </p:nvSpPr>
        <p:spPr>
          <a:xfrm>
            <a:off x="6483222" y="3219180"/>
            <a:ext cx="2412932" cy="29855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5"/>
          <p:cNvSpPr txBox="1"/>
          <p:nvPr/>
        </p:nvSpPr>
        <p:spPr>
          <a:xfrm>
            <a:off x="6749053" y="4218711"/>
            <a:ext cx="1894037" cy="1200329"/>
          </a:xfrm>
          <a:prstGeom prst="rect">
            <a:avLst/>
          </a:prstGeom>
          <a:noFill/>
        </p:spPr>
        <p:txBody>
          <a:bodyPr wrap="square" rtlCol="0">
            <a:spAutoFit/>
          </a:bodyPr>
          <a:lstStyle/>
          <a:p>
            <a:r>
              <a:rPr lang="zh-CN" altLang="en-US" dirty="0">
                <a:solidFill>
                  <a:prstClr val="black"/>
                </a:solidFill>
              </a:rPr>
              <a:t>在此处添加主漂移室与探测器其他部分进行组装的照片</a:t>
            </a:r>
          </a:p>
        </p:txBody>
      </p:sp>
      <p:sp>
        <p:nvSpPr>
          <p:cNvPr id="26" name="燕尾形 25"/>
          <p:cNvSpPr/>
          <p:nvPr/>
        </p:nvSpPr>
        <p:spPr>
          <a:xfrm>
            <a:off x="2152596" y="4752644"/>
            <a:ext cx="216024" cy="432048"/>
          </a:xfrm>
          <a:prstGeom prst="chevr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7" name="燕尾形 26"/>
          <p:cNvSpPr/>
          <p:nvPr/>
        </p:nvSpPr>
        <p:spPr>
          <a:xfrm>
            <a:off x="2419526" y="4752643"/>
            <a:ext cx="216024" cy="432048"/>
          </a:xfrm>
          <a:prstGeom prst="chevr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8" name="燕尾形 27"/>
          <p:cNvSpPr/>
          <p:nvPr/>
        </p:nvSpPr>
        <p:spPr>
          <a:xfrm>
            <a:off x="5917709" y="4752644"/>
            <a:ext cx="216024" cy="432048"/>
          </a:xfrm>
          <a:prstGeom prst="chevr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9" name="燕尾形 28"/>
          <p:cNvSpPr/>
          <p:nvPr/>
        </p:nvSpPr>
        <p:spPr>
          <a:xfrm>
            <a:off x="6184639" y="4752643"/>
            <a:ext cx="216024" cy="432048"/>
          </a:xfrm>
          <a:prstGeom prst="chevr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pic>
        <p:nvPicPr>
          <p:cNvPr id="30" name="图片 29"/>
          <p:cNvPicPr>
            <a:picLocks noChangeAspect="1"/>
          </p:cNvPicPr>
          <p:nvPr/>
        </p:nvPicPr>
        <p:blipFill rotWithShape="1">
          <a:blip r:embed="rId6" cstate="print">
            <a:extLst>
              <a:ext uri="{28A0092B-C50C-407E-A947-70E740481C1C}">
                <a14:useLocalDpi xmlns:a14="http://schemas.microsoft.com/office/drawing/2010/main" val="0"/>
              </a:ext>
            </a:extLst>
          </a:blip>
          <a:srcRect l="16657" t="8056" r="5141" b="13135"/>
          <a:stretch>
            <a:fillRect/>
          </a:stretch>
        </p:blipFill>
        <p:spPr>
          <a:xfrm>
            <a:off x="4247166" y="3603366"/>
            <a:ext cx="1527667" cy="1154633"/>
          </a:xfrm>
          <a:prstGeom prst="rect">
            <a:avLst/>
          </a:prstGeom>
        </p:spPr>
      </p:pic>
      <p:sp>
        <p:nvSpPr>
          <p:cNvPr id="31" name="流程图: 过程 30"/>
          <p:cNvSpPr/>
          <p:nvPr/>
        </p:nvSpPr>
        <p:spPr>
          <a:xfrm>
            <a:off x="266872" y="3168421"/>
            <a:ext cx="1844717" cy="377551"/>
          </a:xfrm>
          <a:prstGeom prst="flowChartProces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矩形 31"/>
          <p:cNvSpPr/>
          <p:nvPr/>
        </p:nvSpPr>
        <p:spPr>
          <a:xfrm>
            <a:off x="351310" y="3188136"/>
            <a:ext cx="1707475" cy="369332"/>
          </a:xfrm>
          <a:prstGeom prst="rect">
            <a:avLst/>
          </a:prstGeom>
          <a:noFill/>
          <a:ln>
            <a:noFill/>
          </a:ln>
        </p:spPr>
        <p:txBody>
          <a:bodyPr wrap="square">
            <a:spAutoFit/>
          </a:bodyPr>
          <a:lstStyle/>
          <a:p>
            <a:pPr algn="ctr"/>
            <a:r>
              <a:rPr lang="zh-CN" altLang="en-US" dirty="0">
                <a:solidFill>
                  <a:prstClr val="white"/>
                </a:solidFill>
                <a:latin typeface="微软雅黑" panose="020B0503020204020204" charset="-122"/>
                <a:ea typeface="微软雅黑" panose="020B0503020204020204" charset="-122"/>
              </a:rPr>
              <a:t>零部件制造</a:t>
            </a:r>
            <a:endParaRPr lang="en-US" altLang="zh-CN" dirty="0">
              <a:solidFill>
                <a:prstClr val="white"/>
              </a:solidFill>
              <a:latin typeface="微软雅黑" panose="020B0503020204020204" charset="-122"/>
              <a:ea typeface="微软雅黑" panose="020B0503020204020204" charset="-122"/>
            </a:endParaRPr>
          </a:p>
        </p:txBody>
      </p:sp>
      <p:sp>
        <p:nvSpPr>
          <p:cNvPr id="33" name="流程图: 过程 32"/>
          <p:cNvSpPr/>
          <p:nvPr/>
        </p:nvSpPr>
        <p:spPr>
          <a:xfrm>
            <a:off x="2776362" y="3183218"/>
            <a:ext cx="2979421" cy="377551"/>
          </a:xfrm>
          <a:prstGeom prst="flowChartProces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p:cNvSpPr/>
          <p:nvPr/>
        </p:nvSpPr>
        <p:spPr>
          <a:xfrm>
            <a:off x="3034964" y="3202933"/>
            <a:ext cx="2373154" cy="369332"/>
          </a:xfrm>
          <a:prstGeom prst="rect">
            <a:avLst/>
          </a:prstGeom>
          <a:noFill/>
          <a:ln>
            <a:noFill/>
          </a:ln>
        </p:spPr>
        <p:txBody>
          <a:bodyPr wrap="square">
            <a:spAutoFit/>
          </a:bodyPr>
          <a:lstStyle/>
          <a:p>
            <a:pPr algn="ctr"/>
            <a:r>
              <a:rPr lang="zh-CN" altLang="en-US" dirty="0">
                <a:solidFill>
                  <a:prstClr val="white"/>
                </a:solidFill>
                <a:latin typeface="微软雅黑" panose="020B0503020204020204" charset="-122"/>
                <a:ea typeface="微软雅黑" panose="020B0503020204020204" charset="-122"/>
              </a:rPr>
              <a:t>漂移室本体装配</a:t>
            </a:r>
            <a:endParaRPr lang="en-US" altLang="zh-CN" dirty="0">
              <a:solidFill>
                <a:prstClr val="white"/>
              </a:solidFill>
              <a:latin typeface="微软雅黑" panose="020B0503020204020204" charset="-122"/>
              <a:ea typeface="微软雅黑" panose="020B0503020204020204" charset="-122"/>
            </a:endParaRPr>
          </a:p>
        </p:txBody>
      </p:sp>
      <p:sp>
        <p:nvSpPr>
          <p:cNvPr id="35" name="流程图: 过程 34"/>
          <p:cNvSpPr/>
          <p:nvPr/>
        </p:nvSpPr>
        <p:spPr>
          <a:xfrm>
            <a:off x="6483223" y="3179917"/>
            <a:ext cx="2412932" cy="377551"/>
          </a:xfrm>
          <a:prstGeom prst="flowChartProces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矩形 35"/>
          <p:cNvSpPr/>
          <p:nvPr/>
        </p:nvSpPr>
        <p:spPr>
          <a:xfrm>
            <a:off x="6534950" y="3188136"/>
            <a:ext cx="2309476" cy="369332"/>
          </a:xfrm>
          <a:prstGeom prst="rect">
            <a:avLst/>
          </a:prstGeom>
          <a:noFill/>
          <a:ln>
            <a:noFill/>
          </a:ln>
        </p:spPr>
        <p:txBody>
          <a:bodyPr wrap="square">
            <a:spAutoFit/>
          </a:bodyPr>
          <a:lstStyle/>
          <a:p>
            <a:pPr algn="ctr"/>
            <a:r>
              <a:rPr lang="zh-CN" altLang="en-US" dirty="0">
                <a:solidFill>
                  <a:prstClr val="white"/>
                </a:solidFill>
                <a:latin typeface="微软雅黑" panose="020B0503020204020204" charset="-122"/>
                <a:ea typeface="微软雅黑" panose="020B0503020204020204" charset="-122"/>
              </a:rPr>
              <a:t>漂移室和探测器组装</a:t>
            </a:r>
            <a:endParaRPr lang="en-US" altLang="zh-CN" dirty="0">
              <a:solidFill>
                <a:prstClr val="white"/>
              </a:solidFill>
              <a:latin typeface="微软雅黑" panose="020B0503020204020204" charset="-122"/>
              <a:ea typeface="微软雅黑" panose="020B0503020204020204" charset="-122"/>
            </a:endParaRPr>
          </a:p>
        </p:txBody>
      </p:sp>
      <p:sp>
        <p:nvSpPr>
          <p:cNvPr id="37" name="十字形 36"/>
          <p:cNvSpPr/>
          <p:nvPr/>
        </p:nvSpPr>
        <p:spPr>
          <a:xfrm>
            <a:off x="4060321" y="4031994"/>
            <a:ext cx="355272" cy="303348"/>
          </a:xfrm>
          <a:prstGeom prst="plus">
            <a:avLst>
              <a:gd name="adj" fmla="val 351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流程图: 摘录 52"/>
          <p:cNvSpPr/>
          <p:nvPr/>
        </p:nvSpPr>
        <p:spPr>
          <a:xfrm rot="10800000">
            <a:off x="4060322" y="4684626"/>
            <a:ext cx="383359" cy="261707"/>
          </a:xfrm>
          <a:prstGeom prst="flowChartExtra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矩形 53"/>
          <p:cNvSpPr/>
          <p:nvPr/>
        </p:nvSpPr>
        <p:spPr>
          <a:xfrm>
            <a:off x="991274" y="5556702"/>
            <a:ext cx="1008112" cy="369332"/>
          </a:xfrm>
          <a:prstGeom prst="rect">
            <a:avLst/>
          </a:prstGeom>
          <a:noFill/>
          <a:ln>
            <a:noFill/>
          </a:ln>
        </p:spPr>
        <p:txBody>
          <a:bodyPr wrap="square">
            <a:spAutoFit/>
          </a:bodyPr>
          <a:lstStyle/>
          <a:p>
            <a:pPr algn="ctr"/>
            <a:r>
              <a:rPr lang="zh-CN" altLang="en-US" dirty="0">
                <a:solidFill>
                  <a:srgbClr val="FF0000"/>
                </a:solidFill>
                <a:latin typeface="微软雅黑" panose="020B0503020204020204" charset="-122"/>
                <a:ea typeface="微软雅黑" panose="020B0503020204020204" charset="-122"/>
              </a:rPr>
              <a:t>大端板</a:t>
            </a:r>
            <a:endParaRPr lang="en-US" altLang="zh-CN" dirty="0">
              <a:solidFill>
                <a:srgbClr val="FF0000"/>
              </a:solidFill>
              <a:latin typeface="微软雅黑" panose="020B0503020204020204" charset="-122"/>
              <a:ea typeface="微软雅黑" panose="020B0503020204020204" charset="-122"/>
            </a:endParaRPr>
          </a:p>
        </p:txBody>
      </p:sp>
      <p:pic>
        <p:nvPicPr>
          <p:cNvPr id="55" name="Picture 1"/>
          <p:cNvPicPr>
            <a:picLocks noChangeAspect="1" noChangeArrowheads="1"/>
          </p:cNvPicPr>
          <p:nvPr/>
        </p:nvPicPr>
        <p:blipFill>
          <a:blip r:embed="rId7" cstate="print"/>
          <a:srcRect/>
          <a:stretch>
            <a:fillRect/>
          </a:stretch>
        </p:blipFill>
        <p:spPr bwMode="auto">
          <a:xfrm>
            <a:off x="4274635" y="4898940"/>
            <a:ext cx="1500198" cy="1241001"/>
          </a:xfrm>
          <a:prstGeom prst="rect">
            <a:avLst/>
          </a:prstGeom>
          <a:noFill/>
          <a:ln w="9525">
            <a:noFill/>
            <a:miter lim="800000"/>
            <a:headEnd/>
            <a:tailEnd/>
          </a:ln>
          <a:effectLst/>
        </p:spPr>
      </p:pic>
      <p:pic>
        <p:nvPicPr>
          <p:cNvPr id="56" name="Picture 2"/>
          <p:cNvPicPr>
            <a:picLocks noChangeAspect="1" noChangeArrowheads="1"/>
          </p:cNvPicPr>
          <p:nvPr/>
        </p:nvPicPr>
        <p:blipFill>
          <a:blip r:embed="rId8" cstate="print"/>
          <a:srcRect r="9687"/>
          <a:stretch>
            <a:fillRect/>
          </a:stretch>
        </p:blipFill>
        <p:spPr bwMode="auto">
          <a:xfrm>
            <a:off x="2774437" y="4898940"/>
            <a:ext cx="1538298" cy="1243021"/>
          </a:xfrm>
          <a:prstGeom prst="rect">
            <a:avLst/>
          </a:prstGeom>
          <a:noFill/>
          <a:ln w="9525">
            <a:noFill/>
            <a:miter lim="800000"/>
            <a:headEnd/>
            <a:tailEnd/>
          </a:ln>
          <a:effectLst/>
        </p:spPr>
      </p:pic>
      <p:sp>
        <p:nvSpPr>
          <p:cNvPr id="57" name="矩形 56"/>
          <p:cNvSpPr/>
          <p:nvPr/>
        </p:nvSpPr>
        <p:spPr>
          <a:xfrm>
            <a:off x="2729852" y="3533998"/>
            <a:ext cx="3060221" cy="271464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矩形 57"/>
          <p:cNvSpPr/>
          <p:nvPr/>
        </p:nvSpPr>
        <p:spPr>
          <a:xfrm>
            <a:off x="214283" y="3541618"/>
            <a:ext cx="1928826" cy="271464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3222" y="3567186"/>
            <a:ext cx="2432178" cy="268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7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三、部分企业简介</a:t>
            </a:r>
            <a:r>
              <a:rPr lang="en-US" altLang="zh-CN" sz="3600" b="1" dirty="0" smtClean="0">
                <a:solidFill>
                  <a:srgbClr val="C00000"/>
                </a:solidFill>
                <a:latin typeface="微软雅黑" panose="020B0503020204020204" charset="-122"/>
                <a:ea typeface="微软雅黑" panose="020B0503020204020204" charset="-122"/>
              </a:rPr>
              <a:t>-5</a:t>
            </a:r>
            <a:endParaRPr lang="en-US" altLang="zh-CN" sz="3600" b="1" dirty="0">
              <a:solidFill>
                <a:srgbClr val="C00000"/>
              </a:solidFill>
              <a:latin typeface="微软雅黑" panose="020B0503020204020204" charset="-122"/>
              <a:ea typeface="微软雅黑" panose="020B0503020204020204" charset="-122"/>
            </a:endParaRPr>
          </a:p>
        </p:txBody>
      </p:sp>
      <p:sp>
        <p:nvSpPr>
          <p:cNvPr id="5" name="内容占位符 2"/>
          <p:cNvSpPr>
            <a:spLocks noGrp="1"/>
          </p:cNvSpPr>
          <p:nvPr>
            <p:ph idx="1"/>
          </p:nvPr>
        </p:nvSpPr>
        <p:spPr>
          <a:xfrm>
            <a:off x="755650" y="930835"/>
            <a:ext cx="8058150" cy="988360"/>
          </a:xfrm>
          <a:solidFill>
            <a:schemeClr val="bg1"/>
          </a:solidFill>
        </p:spPr>
        <p:txBody>
          <a:bodyPr>
            <a:noAutofit/>
          </a:bodyPr>
          <a:lstStyle/>
          <a:p>
            <a:pPr marL="0" indent="0" algn="ctr">
              <a:lnSpc>
                <a:spcPct val="110000"/>
              </a:lnSpc>
              <a:spcBef>
                <a:spcPts val="800"/>
              </a:spcBef>
              <a:buNone/>
            </a:pP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精密加工方向：</a:t>
            </a:r>
          </a:p>
          <a:p>
            <a:pPr marL="0" indent="0" algn="ctr">
              <a:lnSpc>
                <a:spcPct val="110000"/>
              </a:lnSpc>
              <a:spcBef>
                <a:spcPts val="800"/>
              </a:spcBef>
              <a:buNone/>
            </a:pPr>
            <a:r>
              <a:rPr lang="zh-CN" altLang="en-US" sz="2400" b="1" dirty="0">
                <a:latin typeface="微软雅黑" panose="020B0503020204020204" charset="-122"/>
                <a:ea typeface="微软雅黑" panose="020B0503020204020204" charset="-122"/>
                <a:cs typeface="Times New Roman" panose="02020603050405020304" pitchFamily="18" charset="0"/>
              </a:rPr>
              <a:t>成都飞机工业集团有限责任公司</a:t>
            </a:r>
          </a:p>
        </p:txBody>
      </p:sp>
      <p:pic>
        <p:nvPicPr>
          <p:cNvPr id="2" name="图片 1"/>
          <p:cNvPicPr>
            <a:picLocks noChangeAspect="1"/>
          </p:cNvPicPr>
          <p:nvPr/>
        </p:nvPicPr>
        <p:blipFill rotWithShape="1">
          <a:blip r:embed="rId3"/>
          <a:srcRect r="2962"/>
          <a:stretch>
            <a:fillRect/>
          </a:stretch>
        </p:blipFill>
        <p:spPr>
          <a:xfrm>
            <a:off x="597032" y="2762148"/>
            <a:ext cx="7823068" cy="3542723"/>
          </a:xfrm>
          <a:prstGeom prst="rect">
            <a:avLst/>
          </a:prstGeom>
        </p:spPr>
      </p:pic>
      <p:sp>
        <p:nvSpPr>
          <p:cNvPr id="19" name="矩形 18"/>
          <p:cNvSpPr/>
          <p:nvPr/>
        </p:nvSpPr>
        <p:spPr>
          <a:xfrm>
            <a:off x="381129" y="2024094"/>
            <a:ext cx="7511787" cy="559769"/>
          </a:xfrm>
          <a:prstGeom prst="rect">
            <a:avLst/>
          </a:prstGeom>
        </p:spPr>
        <p:txBody>
          <a:bodyPr wrap="square">
            <a:spAutoFit/>
          </a:bodyPr>
          <a:lstStyle/>
          <a:p>
            <a:pPr algn="ctr">
              <a:lnSpc>
                <a:spcPct val="150000"/>
              </a:lnSpc>
            </a:pPr>
            <a:r>
              <a:rPr lang="zh-CN" altLang="en-US" sz="2400" b="1" dirty="0">
                <a:solidFill>
                  <a:srgbClr val="FF0000"/>
                </a:solidFill>
                <a:latin typeface="黑体" panose="02010609060101010101" pitchFamily="49" charset="-122"/>
                <a:ea typeface="黑体" panose="02010609060101010101" pitchFamily="49" charset="-122"/>
              </a:rPr>
              <a:t>技术攻关成果对成飞公司的促进作用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728975" y="155448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圆角矩形 20"/>
          <p:cNvSpPr/>
          <p:nvPr/>
        </p:nvSpPr>
        <p:spPr>
          <a:xfrm>
            <a:off x="728975" y="277368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圆角矩形 21"/>
          <p:cNvSpPr/>
          <p:nvPr/>
        </p:nvSpPr>
        <p:spPr>
          <a:xfrm>
            <a:off x="728975" y="397256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圆角矩形 22"/>
          <p:cNvSpPr/>
          <p:nvPr/>
        </p:nvSpPr>
        <p:spPr>
          <a:xfrm>
            <a:off x="728975" y="5173423"/>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矩形 23"/>
          <p:cNvSpPr/>
          <p:nvPr/>
        </p:nvSpPr>
        <p:spPr>
          <a:xfrm>
            <a:off x="2209563" y="1632435"/>
            <a:ext cx="3669251"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目标任务</a:t>
            </a:r>
          </a:p>
        </p:txBody>
      </p:sp>
      <p:sp>
        <p:nvSpPr>
          <p:cNvPr id="25" name="流程图: 接点 24"/>
          <p:cNvSpPr/>
          <p:nvPr/>
        </p:nvSpPr>
        <p:spPr>
          <a:xfrm>
            <a:off x="1064255" y="1472560"/>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 name="流程图: 接点 25"/>
          <p:cNvSpPr/>
          <p:nvPr/>
        </p:nvSpPr>
        <p:spPr>
          <a:xfrm>
            <a:off x="1064255" y="2689777"/>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流程图: 接点 26"/>
          <p:cNvSpPr/>
          <p:nvPr/>
        </p:nvSpPr>
        <p:spPr>
          <a:xfrm>
            <a:off x="1064255" y="3885363"/>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8" name="流程图: 接点 27"/>
          <p:cNvSpPr/>
          <p:nvPr/>
        </p:nvSpPr>
        <p:spPr>
          <a:xfrm>
            <a:off x="1054095" y="5091503"/>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9" name="矩形 28"/>
          <p:cNvSpPr/>
          <p:nvPr/>
        </p:nvSpPr>
        <p:spPr>
          <a:xfrm>
            <a:off x="2209563" y="2865389"/>
            <a:ext cx="3669251"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组建情况</a:t>
            </a:r>
          </a:p>
        </p:txBody>
      </p:sp>
      <p:sp>
        <p:nvSpPr>
          <p:cNvPr id="30" name="矩形 29"/>
          <p:cNvSpPr/>
          <p:nvPr/>
        </p:nvSpPr>
        <p:spPr>
          <a:xfrm>
            <a:off x="2209562" y="4066252"/>
            <a:ext cx="5978467"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部分企业简介</a:t>
            </a:r>
            <a:endParaRPr lang="zh-CN" altLang="en-US" sz="2800" b="1" dirty="0">
              <a:solidFill>
                <a:prstClr val="black"/>
              </a:solidFill>
              <a:latin typeface="黑体" panose="02010609060101010101" pitchFamily="49" charset="-122"/>
              <a:ea typeface="黑体" panose="02010609060101010101" pitchFamily="49" charset="-122"/>
            </a:endParaRPr>
          </a:p>
        </p:txBody>
      </p:sp>
      <p:sp>
        <p:nvSpPr>
          <p:cNvPr id="31" name="矩形 30"/>
          <p:cNvSpPr/>
          <p:nvPr/>
        </p:nvSpPr>
        <p:spPr>
          <a:xfrm>
            <a:off x="2199403" y="5267116"/>
            <a:ext cx="4043680"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未来设想</a:t>
            </a:r>
            <a:endParaRPr lang="zh-CN" altLang="en-US" sz="2800" b="1" dirty="0">
              <a:solidFill>
                <a:prstClr val="black"/>
              </a:solidFill>
              <a:latin typeface="黑体" panose="02010609060101010101" pitchFamily="49" charset="-122"/>
              <a:ea typeface="黑体" panose="02010609060101010101" pitchFamily="49" charset="-122"/>
            </a:endParaRPr>
          </a:p>
        </p:txBody>
      </p:sp>
      <p:sp>
        <p:nvSpPr>
          <p:cNvPr id="32" name="矩形 31"/>
          <p:cNvSpPr/>
          <p:nvPr/>
        </p:nvSpPr>
        <p:spPr>
          <a:xfrm>
            <a:off x="1219670" y="1628154"/>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一</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3" name="矩形 32"/>
          <p:cNvSpPr/>
          <p:nvPr/>
        </p:nvSpPr>
        <p:spPr>
          <a:xfrm>
            <a:off x="1207648" y="2826042"/>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二</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4" name="矩形 33"/>
          <p:cNvSpPr/>
          <p:nvPr/>
        </p:nvSpPr>
        <p:spPr>
          <a:xfrm>
            <a:off x="1207648" y="4025258"/>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三</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5" name="矩形 34"/>
          <p:cNvSpPr/>
          <p:nvPr/>
        </p:nvSpPr>
        <p:spPr>
          <a:xfrm>
            <a:off x="1207648" y="5236337"/>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四</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8"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报告提纲</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三、部分企业简介</a:t>
            </a:r>
            <a:r>
              <a:rPr lang="en-US" altLang="zh-CN" sz="3600" b="1" dirty="0" smtClean="0">
                <a:solidFill>
                  <a:srgbClr val="C00000"/>
                </a:solidFill>
                <a:latin typeface="微软雅黑" panose="020B0503020204020204" charset="-122"/>
                <a:ea typeface="微软雅黑" panose="020B0503020204020204" charset="-122"/>
              </a:rPr>
              <a:t>-6</a:t>
            </a:r>
            <a:endParaRPr lang="en-US" altLang="zh-CN" sz="3600" b="1" dirty="0">
              <a:solidFill>
                <a:srgbClr val="C00000"/>
              </a:solidFill>
              <a:latin typeface="微软雅黑" panose="020B0503020204020204" charset="-122"/>
              <a:ea typeface="微软雅黑" panose="020B0503020204020204" charset="-122"/>
            </a:endParaRPr>
          </a:p>
        </p:txBody>
      </p:sp>
      <p:sp>
        <p:nvSpPr>
          <p:cNvPr id="5" name="内容占位符 2"/>
          <p:cNvSpPr>
            <a:spLocks noGrp="1"/>
          </p:cNvSpPr>
          <p:nvPr>
            <p:ph idx="1"/>
          </p:nvPr>
        </p:nvSpPr>
        <p:spPr>
          <a:xfrm>
            <a:off x="668034" y="1188786"/>
            <a:ext cx="8058150" cy="1042148"/>
          </a:xfrm>
          <a:solidFill>
            <a:schemeClr val="bg1"/>
          </a:solidFill>
        </p:spPr>
        <p:txBody>
          <a:bodyPr>
            <a:noAutofit/>
          </a:bodyPr>
          <a:lstStyle/>
          <a:p>
            <a:pPr marL="0" indent="0" algn="ctr">
              <a:lnSpc>
                <a:spcPct val="110000"/>
              </a:lnSpc>
              <a:spcBef>
                <a:spcPts val="800"/>
              </a:spcBef>
              <a:buNone/>
            </a:pPr>
            <a:r>
              <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rPr>
              <a:t>CEPC</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超导加速器低温恒温器及对撞区超导磁铁恒温器方向：</a:t>
            </a:r>
            <a:endPar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endParaRPr>
          </a:p>
          <a:p>
            <a:pPr marL="0" indent="0" algn="ctr">
              <a:lnSpc>
                <a:spcPct val="110000"/>
              </a:lnSpc>
              <a:spcBef>
                <a:spcPts val="800"/>
              </a:spcBef>
              <a:buNone/>
            </a:pPr>
            <a:r>
              <a:rPr lang="zh-CN" altLang="en-US" sz="2400" b="1" dirty="0">
                <a:latin typeface="微软雅黑" panose="020B0503020204020204" charset="-122"/>
                <a:ea typeface="微软雅黑" panose="020B0503020204020204" charset="-122"/>
                <a:cs typeface="Times New Roman" panose="02020603050405020304" pitchFamily="18" charset="0"/>
              </a:rPr>
              <a:t>无锡市创新低温环摸设备科技有限公司</a:t>
            </a:r>
          </a:p>
        </p:txBody>
      </p:sp>
      <p:sp>
        <p:nvSpPr>
          <p:cNvPr id="106" name="矩形 105"/>
          <p:cNvSpPr/>
          <p:nvPr/>
        </p:nvSpPr>
        <p:spPr>
          <a:xfrm>
            <a:off x="3085299" y="1235743"/>
            <a:ext cx="309880" cy="275590"/>
          </a:xfrm>
          <a:prstGeom prst="rect">
            <a:avLst/>
          </a:prstGeom>
        </p:spPr>
        <p:txBody>
          <a:bodyPr wrap="none">
            <a:spAutoFit/>
          </a:bodyPr>
          <a:lstStyle/>
          <a:p>
            <a:endParaRPr lang="zh-CN" altLang="en-US" sz="1200" b="1" i="1" dirty="0"/>
          </a:p>
        </p:txBody>
      </p:sp>
      <p:pic>
        <p:nvPicPr>
          <p:cNvPr id="8" name="图片 7" descr="DESY恒温器"/>
          <p:cNvPicPr>
            <a:picLocks noChangeAspect="1"/>
          </p:cNvPicPr>
          <p:nvPr/>
        </p:nvPicPr>
        <p:blipFill rotWithShape="1">
          <a:blip r:embed="rId3" cstate="screen"/>
          <a:srcRect t="15479" b="6443"/>
          <a:stretch>
            <a:fillRect/>
          </a:stretch>
        </p:blipFill>
        <p:spPr>
          <a:xfrm>
            <a:off x="2774620" y="2366683"/>
            <a:ext cx="2953832" cy="3847961"/>
          </a:xfrm>
          <a:prstGeom prst="rect">
            <a:avLst/>
          </a:prstGeom>
        </p:spPr>
      </p:pic>
      <p:pic>
        <p:nvPicPr>
          <p:cNvPr id="9" name="图片 8" descr="FEIMI恒温器 +SINAP"/>
          <p:cNvPicPr>
            <a:picLocks noChangeAspect="1"/>
          </p:cNvPicPr>
          <p:nvPr/>
        </p:nvPicPr>
        <p:blipFill rotWithShape="1">
          <a:blip r:embed="rId4" cstate="screen"/>
          <a:srcRect t="18714" b="6078"/>
          <a:stretch>
            <a:fillRect/>
          </a:stretch>
        </p:blipFill>
        <p:spPr>
          <a:xfrm>
            <a:off x="5829081" y="2366683"/>
            <a:ext cx="3064903" cy="3847961"/>
          </a:xfrm>
          <a:prstGeom prst="rect">
            <a:avLst/>
          </a:prstGeom>
        </p:spPr>
      </p:pic>
      <p:sp>
        <p:nvSpPr>
          <p:cNvPr id="3" name="矩形 2"/>
          <p:cNvSpPr/>
          <p:nvPr/>
        </p:nvSpPr>
        <p:spPr>
          <a:xfrm>
            <a:off x="203" y="2366683"/>
            <a:ext cx="2774620" cy="3477875"/>
          </a:xfrm>
          <a:prstGeom prst="rect">
            <a:avLst/>
          </a:prstGeom>
        </p:spPr>
        <p:txBody>
          <a:bodyPr wrap="square">
            <a:spAutoFit/>
          </a:bodyPr>
          <a:lstStyle/>
          <a:p>
            <a:pPr algn="ctr"/>
            <a:r>
              <a:rPr lang="zh-CN" altLang="en-US" sz="2000" b="1" dirty="0">
                <a:latin typeface="黑体" panose="02010609060101010101" pitchFamily="49" charset="-122"/>
                <a:ea typeface="黑体" panose="02010609060101010101" pitchFamily="49" charset="-122"/>
              </a:rPr>
              <a:t>承制项目</a:t>
            </a:r>
            <a:r>
              <a:rPr lang="zh-CN" altLang="en-US" sz="2000" b="1" dirty="0" smtClean="0">
                <a:latin typeface="黑体" panose="02010609060101010101" pitchFamily="49" charset="-122"/>
                <a:ea typeface="黑体" panose="02010609060101010101" pitchFamily="49" charset="-122"/>
              </a:rPr>
              <a:t>：</a:t>
            </a:r>
            <a:endParaRPr lang="en-US" altLang="zh-CN" sz="2000" b="1" dirty="0" smtClean="0">
              <a:latin typeface="黑体" panose="02010609060101010101" pitchFamily="49" charset="-122"/>
              <a:ea typeface="黑体" panose="02010609060101010101" pitchFamily="49" charset="-122"/>
            </a:endParaRPr>
          </a:p>
          <a:p>
            <a:pPr algn="ctr"/>
            <a:endParaRPr lang="en-US" altLang="zh-CN" sz="2000" b="1" dirty="0">
              <a:latin typeface="黑体" panose="02010609060101010101" pitchFamily="49" charset="-122"/>
              <a:ea typeface="黑体" panose="02010609060101010101" pitchFamily="49" charset="-122"/>
            </a:endParaRPr>
          </a:p>
          <a:p>
            <a:pPr algn="l"/>
            <a:r>
              <a:rPr lang="en-US" altLang="zh-CN" sz="2000" b="1" dirty="0">
                <a:latin typeface="黑体" panose="02010609060101010101" pitchFamily="49" charset="-122"/>
                <a:ea typeface="黑体" panose="02010609060101010101" pitchFamily="49" charset="-122"/>
              </a:rPr>
              <a:t>EXFEL</a:t>
            </a:r>
            <a:r>
              <a:rPr lang="zh-CN" altLang="en-US" sz="2000" b="1" dirty="0">
                <a:latin typeface="黑体" panose="02010609060101010101" pitchFamily="49" charset="-122"/>
                <a:ea typeface="黑体" panose="02010609060101010101" pitchFamily="49" charset="-122"/>
              </a:rPr>
              <a:t>项目中的低温恒温器；</a:t>
            </a:r>
            <a:r>
              <a:rPr lang="en-US" altLang="zh-CN" sz="2000" b="1" dirty="0">
                <a:latin typeface="黑体" panose="02010609060101010101" pitchFamily="49" charset="-122"/>
                <a:ea typeface="黑体" panose="02010609060101010101" pitchFamily="49" charset="-122"/>
              </a:rPr>
              <a:t>MSU</a:t>
            </a:r>
            <a:r>
              <a:rPr lang="zh-CN" altLang="en-US" sz="2000" b="1" dirty="0">
                <a:latin typeface="黑体" panose="02010609060101010101" pitchFamily="49" charset="-122"/>
                <a:ea typeface="黑体" panose="02010609060101010101" pitchFamily="49" charset="-122"/>
              </a:rPr>
              <a:t>稀有同位素直线加速器项目中的低温恒温器、伐箱、低温管线、磁铁铁芯等；</a:t>
            </a:r>
            <a:r>
              <a:rPr lang="en-US" altLang="zh-CN" sz="2000" b="1" dirty="0">
                <a:latin typeface="黑体" panose="02010609060101010101" pitchFamily="49" charset="-122"/>
                <a:ea typeface="黑体" panose="02010609060101010101" pitchFamily="49" charset="-122"/>
              </a:rPr>
              <a:t>LCLS-Ⅱ</a:t>
            </a:r>
            <a:r>
              <a:rPr lang="zh-CN" altLang="en-US" sz="2000" b="1" dirty="0">
                <a:latin typeface="黑体" panose="02010609060101010101" pitchFamily="49" charset="-122"/>
                <a:ea typeface="黑体" panose="02010609060101010101" pitchFamily="49" charset="-122"/>
              </a:rPr>
              <a:t>项目中的低温恒温器；高能所</a:t>
            </a:r>
            <a:r>
              <a:rPr lang="en-US" altLang="zh-CN" sz="2000" b="1" dirty="0">
                <a:latin typeface="黑体" panose="02010609060101010101" pitchFamily="49" charset="-122"/>
                <a:ea typeface="黑体" panose="02010609060101010101" pitchFamily="49" charset="-122"/>
              </a:rPr>
              <a:t>ILC</a:t>
            </a:r>
            <a:r>
              <a:rPr lang="zh-CN" altLang="en-US" sz="2000" b="1" dirty="0">
                <a:latin typeface="黑体" panose="02010609060101010101" pitchFamily="49" charset="-122"/>
                <a:ea typeface="黑体" panose="02010609060101010101" pitchFamily="49" charset="-122"/>
              </a:rPr>
              <a:t>项目样机；美国密西根大学</a:t>
            </a:r>
            <a:r>
              <a:rPr lang="en-US" altLang="zh-CN" sz="2000" b="1" dirty="0">
                <a:latin typeface="黑体" panose="02010609060101010101" pitchFamily="49" charset="-122"/>
                <a:ea typeface="黑体" panose="02010609060101010101" pitchFamily="49" charset="-122"/>
              </a:rPr>
              <a:t>FRIBd</a:t>
            </a:r>
            <a:r>
              <a:rPr lang="zh-CN" altLang="en-US" sz="2000" b="1" dirty="0">
                <a:latin typeface="黑体" panose="02010609060101010101" pitchFamily="49" charset="-122"/>
                <a:ea typeface="黑体" panose="02010609060101010101" pitchFamily="49" charset="-122"/>
              </a:rPr>
              <a:t>低温恒温器</a:t>
            </a:r>
          </a:p>
        </p:txBody>
      </p:sp>
      <p:sp>
        <p:nvSpPr>
          <p:cNvPr id="10" name="矩形 9"/>
          <p:cNvSpPr/>
          <p:nvPr/>
        </p:nvSpPr>
        <p:spPr>
          <a:xfrm>
            <a:off x="139700" y="6396335"/>
            <a:ext cx="9004300" cy="461665"/>
          </a:xfrm>
          <a:prstGeom prst="rect">
            <a:avLst/>
          </a:prstGeom>
          <a:solidFill>
            <a:schemeClr val="bg1"/>
          </a:solidFill>
          <a:ln>
            <a:solidFill>
              <a:srgbClr val="FF0000"/>
            </a:solidFill>
          </a:ln>
        </p:spPr>
        <p:txBody>
          <a:bodyPr wrap="square">
            <a:spAutoFit/>
          </a:bodyPr>
          <a:lstStyle/>
          <a:p>
            <a:r>
              <a:rPr lang="zh-CN" altLang="en-US"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推动国际一流</a:t>
            </a:r>
            <a:r>
              <a:rPr lang="zh-CN" altLang="en-US"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低温设备、恒温器；带动企业规模化、性价比提升</a:t>
            </a:r>
            <a:endParaRPr lang="zh-CN" altLang="en-US" sz="24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三、部分企业简介</a:t>
            </a:r>
            <a:r>
              <a:rPr lang="en-US" altLang="zh-CN" sz="3600" b="1" dirty="0" smtClean="0">
                <a:solidFill>
                  <a:srgbClr val="C00000"/>
                </a:solidFill>
                <a:latin typeface="微软雅黑" panose="020B0503020204020204" charset="-122"/>
                <a:ea typeface="微软雅黑" panose="020B0503020204020204" charset="-122"/>
              </a:rPr>
              <a:t>-7</a:t>
            </a:r>
            <a:endParaRPr lang="en-US" altLang="zh-CN" sz="3600" b="1" dirty="0">
              <a:solidFill>
                <a:srgbClr val="C00000"/>
              </a:solidFill>
              <a:latin typeface="微软雅黑" panose="020B0503020204020204" charset="-122"/>
              <a:ea typeface="微软雅黑" panose="020B0503020204020204" charset="-122"/>
            </a:endParaRPr>
          </a:p>
        </p:txBody>
      </p:sp>
      <p:sp>
        <p:nvSpPr>
          <p:cNvPr id="5" name="内容占位符 2"/>
          <p:cNvSpPr>
            <a:spLocks noGrp="1"/>
          </p:cNvSpPr>
          <p:nvPr>
            <p:ph idx="1"/>
          </p:nvPr>
        </p:nvSpPr>
        <p:spPr>
          <a:xfrm>
            <a:off x="565150" y="1096596"/>
            <a:ext cx="8058150" cy="1707777"/>
          </a:xfrm>
          <a:solidFill>
            <a:schemeClr val="bg1"/>
          </a:solidFill>
        </p:spPr>
        <p:txBody>
          <a:bodyPr>
            <a:noAutofit/>
          </a:bodyPr>
          <a:lstStyle/>
          <a:p>
            <a:pPr marL="0" indent="0" algn="ctr">
              <a:lnSpc>
                <a:spcPct val="110000"/>
              </a:lnSpc>
              <a:spcBef>
                <a:spcPts val="800"/>
              </a:spcBef>
              <a:buNone/>
            </a:pPr>
            <a:r>
              <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rPr>
              <a:t>SppC</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铁基高温超导磁铁方向：</a:t>
            </a:r>
            <a:endPar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endParaRPr>
          </a:p>
          <a:p>
            <a:pPr marL="0" indent="0" algn="ctr">
              <a:lnSpc>
                <a:spcPct val="110000"/>
              </a:lnSpc>
              <a:spcBef>
                <a:spcPts val="800"/>
              </a:spcBef>
              <a:buNone/>
            </a:pPr>
            <a:r>
              <a:rPr lang="zh-CN" altLang="en-US" sz="2400" b="1" dirty="0">
                <a:latin typeface="微软雅黑" panose="020B0503020204020204" charset="-122"/>
                <a:ea typeface="微软雅黑" panose="020B0503020204020204" charset="-122"/>
                <a:cs typeface="Times New Roman" panose="02020603050405020304" pitchFamily="18" charset="0"/>
              </a:rPr>
              <a:t>无锡统力电工股份有限公司</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marL="0" indent="0" algn="ctr">
              <a:lnSpc>
                <a:spcPct val="110000"/>
              </a:lnSpc>
              <a:spcBef>
                <a:spcPts val="800"/>
              </a:spcBef>
              <a:buNone/>
            </a:pPr>
            <a:r>
              <a:rPr lang="zh-CN" altLang="en-US" sz="2400" b="1" dirty="0">
                <a:latin typeface="微软雅黑" panose="020B0503020204020204" charset="-122"/>
                <a:ea typeface="微软雅黑" panose="020B0503020204020204" charset="-122"/>
                <a:cs typeface="Times New Roman" panose="02020603050405020304" pitchFamily="18" charset="0"/>
              </a:rPr>
              <a:t>西部超导材料科技股份有限公司</a:t>
            </a:r>
          </a:p>
        </p:txBody>
      </p:sp>
      <p:pic>
        <p:nvPicPr>
          <p:cNvPr id="89" name="Picture 1" descr="E:\素材\常用图片\环绕需求.png"/>
          <p:cNvPicPr>
            <a:picLocks noChangeAspect="1" noChangeArrowheads="1"/>
          </p:cNvPicPr>
          <p:nvPr/>
        </p:nvPicPr>
        <p:blipFill>
          <a:blip r:embed="rId3" cstate="screen"/>
          <a:srcRect/>
          <a:stretch>
            <a:fillRect/>
          </a:stretch>
        </p:blipFill>
        <p:spPr bwMode="auto">
          <a:xfrm>
            <a:off x="7097811" y="206932"/>
            <a:ext cx="1783974" cy="83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图片 89"/>
          <p:cNvPicPr>
            <a:picLocks noChangeAspect="1"/>
          </p:cNvPicPr>
          <p:nvPr/>
        </p:nvPicPr>
        <p:blipFill>
          <a:blip r:embed="rId4" cstate="screen"/>
          <a:stretch>
            <a:fillRect/>
          </a:stretch>
        </p:blipFill>
        <p:spPr>
          <a:xfrm>
            <a:off x="7097811" y="1202052"/>
            <a:ext cx="1787970" cy="1507530"/>
          </a:xfrm>
          <a:prstGeom prst="rect">
            <a:avLst/>
          </a:prstGeom>
        </p:spPr>
      </p:pic>
      <p:pic>
        <p:nvPicPr>
          <p:cNvPr id="91" name="图片 90"/>
          <p:cNvPicPr>
            <a:picLocks noChangeAspect="1"/>
          </p:cNvPicPr>
          <p:nvPr/>
        </p:nvPicPr>
        <p:blipFill>
          <a:blip r:embed="rId5" cstate="screen"/>
          <a:stretch>
            <a:fillRect/>
          </a:stretch>
        </p:blipFill>
        <p:spPr>
          <a:xfrm>
            <a:off x="3872755" y="2867776"/>
            <a:ext cx="2996473" cy="1715646"/>
          </a:xfrm>
          <a:prstGeom prst="rect">
            <a:avLst/>
          </a:prstGeom>
        </p:spPr>
      </p:pic>
      <p:pic>
        <p:nvPicPr>
          <p:cNvPr id="92" name="图片 91"/>
          <p:cNvPicPr>
            <a:picLocks noChangeAspect="1"/>
          </p:cNvPicPr>
          <p:nvPr/>
        </p:nvPicPr>
        <p:blipFill>
          <a:blip r:embed="rId6" cstate="screen"/>
          <a:stretch>
            <a:fillRect/>
          </a:stretch>
        </p:blipFill>
        <p:spPr>
          <a:xfrm>
            <a:off x="6972007" y="2867776"/>
            <a:ext cx="1909778" cy="3400975"/>
          </a:xfrm>
          <a:prstGeom prst="rect">
            <a:avLst/>
          </a:prstGeom>
        </p:spPr>
      </p:pic>
      <p:pic>
        <p:nvPicPr>
          <p:cNvPr id="94" name="图片 93"/>
          <p:cNvPicPr>
            <a:picLocks noChangeAspect="1"/>
          </p:cNvPicPr>
          <p:nvPr/>
        </p:nvPicPr>
        <p:blipFill>
          <a:blip r:embed="rId7" cstate="screen"/>
          <a:stretch>
            <a:fillRect/>
          </a:stretch>
        </p:blipFill>
        <p:spPr>
          <a:xfrm>
            <a:off x="3872755" y="4583422"/>
            <a:ext cx="3001272" cy="1685329"/>
          </a:xfrm>
          <a:prstGeom prst="rect">
            <a:avLst/>
          </a:prstGeom>
        </p:spPr>
      </p:pic>
      <p:pic>
        <p:nvPicPr>
          <p:cNvPr id="99" name="Picture 2" descr="C:\Users\Jiang Weiwei\Desktop\_DSC2418.jpg"/>
          <p:cNvPicPr>
            <a:picLocks noChangeAspect="1" noChangeArrowheads="1"/>
          </p:cNvPicPr>
          <p:nvPr/>
        </p:nvPicPr>
        <p:blipFill rotWithShape="1">
          <a:blip r:embed="rId8" cstate="screen"/>
          <a:srcRect/>
          <a:stretch>
            <a:fillRect/>
          </a:stretch>
        </p:blipFill>
        <p:spPr bwMode="auto">
          <a:xfrm>
            <a:off x="231255" y="2867776"/>
            <a:ext cx="3555154" cy="206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图片 5" descr="第一根卢瑟福电缆拼接照片2.jpg"/>
          <p:cNvPicPr>
            <a:picLocks noChangeAspect="1"/>
          </p:cNvPicPr>
          <p:nvPr/>
        </p:nvPicPr>
        <p:blipFill>
          <a:blip r:embed="rId9" cstate="screen"/>
          <a:srcRect/>
          <a:stretch>
            <a:fillRect/>
          </a:stretch>
        </p:blipFill>
        <p:spPr bwMode="auto">
          <a:xfrm>
            <a:off x="231255" y="4936071"/>
            <a:ext cx="3555154" cy="133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矩形 105"/>
          <p:cNvSpPr/>
          <p:nvPr/>
        </p:nvSpPr>
        <p:spPr>
          <a:xfrm>
            <a:off x="3085299" y="1235743"/>
            <a:ext cx="309880" cy="275590"/>
          </a:xfrm>
          <a:prstGeom prst="rect">
            <a:avLst/>
          </a:prstGeom>
        </p:spPr>
        <p:txBody>
          <a:bodyPr wrap="none">
            <a:spAutoFit/>
          </a:bodyPr>
          <a:lstStyle/>
          <a:p>
            <a:endParaRPr lang="zh-CN" altLang="en-US" sz="1200" b="1" i="1" dirty="0"/>
          </a:p>
        </p:txBody>
      </p:sp>
      <p:sp>
        <p:nvSpPr>
          <p:cNvPr id="12" name="矩形 11"/>
          <p:cNvSpPr/>
          <p:nvPr/>
        </p:nvSpPr>
        <p:spPr>
          <a:xfrm>
            <a:off x="104255" y="6396335"/>
            <a:ext cx="8902700" cy="461665"/>
          </a:xfrm>
          <a:prstGeom prst="rect">
            <a:avLst/>
          </a:prstGeom>
          <a:solidFill>
            <a:schemeClr val="bg1"/>
          </a:solidFill>
          <a:ln>
            <a:solidFill>
              <a:srgbClr val="FF0000"/>
            </a:solidFill>
          </a:ln>
        </p:spPr>
        <p:txBody>
          <a:bodyPr wrap="square">
            <a:spAutoFit/>
          </a:bodyPr>
          <a:lstStyle/>
          <a:p>
            <a:r>
              <a:rPr lang="zh-CN" altLang="en-US"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对特种导线加工技术、超导磁体、性价比引领作用大、走向世界</a:t>
            </a:r>
            <a:endParaRPr lang="zh-CN" altLang="en-US" sz="24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报告提纲</a:t>
            </a:r>
          </a:p>
        </p:txBody>
      </p:sp>
      <p:sp>
        <p:nvSpPr>
          <p:cNvPr id="20" name="圆角矩形 19"/>
          <p:cNvSpPr/>
          <p:nvPr/>
        </p:nvSpPr>
        <p:spPr>
          <a:xfrm>
            <a:off x="728975" y="155448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圆角矩形 20"/>
          <p:cNvSpPr/>
          <p:nvPr/>
        </p:nvSpPr>
        <p:spPr>
          <a:xfrm>
            <a:off x="728975" y="277368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圆角矩形 21"/>
          <p:cNvSpPr/>
          <p:nvPr/>
        </p:nvSpPr>
        <p:spPr>
          <a:xfrm>
            <a:off x="728975" y="397256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圆角矩形 22"/>
          <p:cNvSpPr/>
          <p:nvPr/>
        </p:nvSpPr>
        <p:spPr>
          <a:xfrm>
            <a:off x="728975" y="5173423"/>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矩形 23"/>
          <p:cNvSpPr/>
          <p:nvPr/>
        </p:nvSpPr>
        <p:spPr>
          <a:xfrm>
            <a:off x="2209563" y="1632435"/>
            <a:ext cx="3669251"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目标任务</a:t>
            </a:r>
          </a:p>
        </p:txBody>
      </p:sp>
      <p:sp>
        <p:nvSpPr>
          <p:cNvPr id="25" name="流程图: 接点 24"/>
          <p:cNvSpPr/>
          <p:nvPr/>
        </p:nvSpPr>
        <p:spPr>
          <a:xfrm>
            <a:off x="1064255" y="1472560"/>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 name="流程图: 接点 25"/>
          <p:cNvSpPr/>
          <p:nvPr/>
        </p:nvSpPr>
        <p:spPr>
          <a:xfrm>
            <a:off x="1064255" y="2689777"/>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流程图: 接点 26"/>
          <p:cNvSpPr/>
          <p:nvPr/>
        </p:nvSpPr>
        <p:spPr>
          <a:xfrm>
            <a:off x="1064255" y="3885363"/>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8" name="流程图: 接点 27"/>
          <p:cNvSpPr/>
          <p:nvPr/>
        </p:nvSpPr>
        <p:spPr>
          <a:xfrm>
            <a:off x="1054095" y="5091503"/>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9" name="矩形 28"/>
          <p:cNvSpPr/>
          <p:nvPr/>
        </p:nvSpPr>
        <p:spPr>
          <a:xfrm>
            <a:off x="2209563" y="2865389"/>
            <a:ext cx="3669251"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组建情况</a:t>
            </a:r>
          </a:p>
        </p:txBody>
      </p:sp>
      <p:sp>
        <p:nvSpPr>
          <p:cNvPr id="30" name="矩形 29"/>
          <p:cNvSpPr/>
          <p:nvPr/>
        </p:nvSpPr>
        <p:spPr>
          <a:xfrm>
            <a:off x="2209562" y="4066252"/>
            <a:ext cx="5978467"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部分企业简介</a:t>
            </a:r>
            <a:endParaRPr lang="zh-CN" altLang="en-US" sz="2800" b="1" dirty="0">
              <a:solidFill>
                <a:prstClr val="black"/>
              </a:solidFill>
              <a:latin typeface="黑体" panose="02010609060101010101" pitchFamily="49" charset="-122"/>
              <a:ea typeface="黑体" panose="02010609060101010101" pitchFamily="49" charset="-122"/>
            </a:endParaRPr>
          </a:p>
        </p:txBody>
      </p:sp>
      <p:sp>
        <p:nvSpPr>
          <p:cNvPr id="31" name="矩形 30"/>
          <p:cNvSpPr/>
          <p:nvPr/>
        </p:nvSpPr>
        <p:spPr>
          <a:xfrm>
            <a:off x="2199403" y="5267116"/>
            <a:ext cx="4043680"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未来设想</a:t>
            </a:r>
            <a:endParaRPr lang="zh-CN" altLang="en-US" sz="2800" b="1" dirty="0">
              <a:solidFill>
                <a:prstClr val="black"/>
              </a:solidFill>
              <a:latin typeface="黑体" panose="02010609060101010101" pitchFamily="49" charset="-122"/>
              <a:ea typeface="黑体" panose="02010609060101010101" pitchFamily="49" charset="-122"/>
            </a:endParaRPr>
          </a:p>
        </p:txBody>
      </p:sp>
      <p:sp>
        <p:nvSpPr>
          <p:cNvPr id="32" name="矩形 31"/>
          <p:cNvSpPr/>
          <p:nvPr/>
        </p:nvSpPr>
        <p:spPr>
          <a:xfrm>
            <a:off x="1219670" y="1628154"/>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一</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3" name="矩形 32"/>
          <p:cNvSpPr/>
          <p:nvPr/>
        </p:nvSpPr>
        <p:spPr>
          <a:xfrm>
            <a:off x="1207648" y="2826042"/>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二</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4" name="矩形 33"/>
          <p:cNvSpPr/>
          <p:nvPr/>
        </p:nvSpPr>
        <p:spPr>
          <a:xfrm>
            <a:off x="1207648" y="4025258"/>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三</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5" name="矩形 34"/>
          <p:cNvSpPr/>
          <p:nvPr/>
        </p:nvSpPr>
        <p:spPr>
          <a:xfrm>
            <a:off x="1207648" y="5236337"/>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四</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6" name="矩形 35"/>
          <p:cNvSpPr/>
          <p:nvPr/>
        </p:nvSpPr>
        <p:spPr>
          <a:xfrm>
            <a:off x="-1" y="1428129"/>
            <a:ext cx="9134761" cy="3569682"/>
          </a:xfrm>
          <a:prstGeom prst="rect">
            <a:avLst/>
          </a:prstGeom>
          <a:solidFill>
            <a:schemeClr val="lt1">
              <a:alpha val="9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5775" y="1527039"/>
            <a:ext cx="8375650" cy="4048261"/>
          </a:xfrm>
          <a:solidFill>
            <a:schemeClr val="bg1"/>
          </a:solidFill>
        </p:spPr>
        <p:txBody>
          <a:bodyPr>
            <a:noAutofit/>
          </a:bodyPr>
          <a:lstStyle/>
          <a:p>
            <a:pPr algn="just">
              <a:lnSpc>
                <a:spcPct val="150000"/>
              </a:lnSpc>
              <a:spcBef>
                <a:spcPts val="800"/>
              </a:spcBef>
              <a:buFont typeface="Wingdings" panose="05000000000000000000" pitchFamily="2" charset="2"/>
              <a:buChar char="Ø"/>
            </a:pPr>
            <a:r>
              <a:rPr lang="en-US" altLang="zh-CN" sz="2400" dirty="0" smtClean="0">
                <a:latin typeface="黑体" panose="02010609060101010101" pitchFamily="49" charset="-122"/>
                <a:ea typeface="黑体" panose="02010609060101010101" pitchFamily="49" charset="-122"/>
              </a:rPr>
              <a:t>CIPC</a:t>
            </a:r>
            <a:r>
              <a:rPr lang="zh-CN" altLang="en-US" sz="2400" dirty="0" smtClean="0">
                <a:latin typeface="黑体" panose="02010609060101010101" pitchFamily="49" charset="-122"/>
                <a:ea typeface="黑体" panose="02010609060101010101" pitchFamily="49" charset="-122"/>
              </a:rPr>
              <a:t>成员将参与预</a:t>
            </a:r>
            <a:r>
              <a:rPr lang="zh-CN" altLang="en-US" sz="2400" dirty="0">
                <a:latin typeface="黑体" panose="02010609060101010101" pitchFamily="49" charset="-122"/>
                <a:ea typeface="黑体" panose="02010609060101010101" pitchFamily="49" charset="-122"/>
              </a:rPr>
              <a:t>研、论证、立项、产业化及</a:t>
            </a:r>
            <a:r>
              <a:rPr lang="zh-CN" altLang="en-US" sz="2400" dirty="0" smtClean="0">
                <a:latin typeface="黑体" panose="02010609060101010101" pitchFamily="49" charset="-122"/>
                <a:ea typeface="黑体" panose="02010609060101010101" pitchFamily="49" charset="-122"/>
              </a:rPr>
              <a:t>建设；将</a:t>
            </a:r>
            <a:r>
              <a:rPr lang="zh-CN" altLang="en-US" sz="2400" dirty="0">
                <a:latin typeface="黑体" panose="02010609060101010101" pitchFamily="49" charset="-122"/>
                <a:ea typeface="黑体" panose="02010609060101010101" pitchFamily="49" charset="-122"/>
              </a:rPr>
              <a:t>与</a:t>
            </a:r>
            <a:r>
              <a:rPr lang="en-US" altLang="zh-CN" sz="2400" dirty="0">
                <a:latin typeface="黑体" panose="02010609060101010101" pitchFamily="49" charset="-122"/>
                <a:ea typeface="黑体" panose="02010609060101010101" pitchFamily="49" charset="-122"/>
              </a:rPr>
              <a:t>CEPC</a:t>
            </a:r>
            <a:r>
              <a:rPr lang="zh-CN" altLang="en-US" sz="2400" dirty="0" smtClean="0">
                <a:latin typeface="黑体" panose="02010609060101010101" pitchFamily="49" charset="-122"/>
                <a:ea typeface="黑体" panose="02010609060101010101" pitchFamily="49" charset="-122"/>
              </a:rPr>
              <a:t>团队联合开展技术</a:t>
            </a:r>
            <a:r>
              <a:rPr lang="zh-CN" altLang="en-US" sz="2400" dirty="0">
                <a:latin typeface="黑体" panose="02010609060101010101" pitchFamily="49" charset="-122"/>
                <a:ea typeface="黑体" panose="02010609060101010101" pitchFamily="49" charset="-122"/>
              </a:rPr>
              <a:t>预研，实现关键技术突破、装备制造及产业化</a:t>
            </a:r>
            <a:endParaRPr lang="en-US" altLang="zh-CN" sz="2400" dirty="0">
              <a:latin typeface="黑体" panose="02010609060101010101" pitchFamily="49" charset="-122"/>
              <a:ea typeface="黑体" panose="02010609060101010101" pitchFamily="49" charset="-122"/>
            </a:endParaRPr>
          </a:p>
          <a:p>
            <a:pPr algn="just">
              <a:lnSpc>
                <a:spcPct val="150000"/>
              </a:lnSpc>
              <a:spcBef>
                <a:spcPts val="800"/>
              </a:spcBef>
              <a:buFont typeface="Wingdings" panose="05000000000000000000" pitchFamily="2" charset="2"/>
              <a:buChar char="Ø"/>
            </a:pPr>
            <a:r>
              <a:rPr lang="en-US" altLang="zh-CN" sz="2400" dirty="0" smtClean="0">
                <a:latin typeface="黑体" panose="02010609060101010101" pitchFamily="49" charset="-122"/>
                <a:ea typeface="黑体" panose="02010609060101010101" pitchFamily="49" charset="-122"/>
              </a:rPr>
              <a:t>CIPC</a:t>
            </a:r>
            <a:r>
              <a:rPr lang="zh-CN" altLang="en-US" sz="2400" dirty="0" smtClean="0">
                <a:latin typeface="黑体" panose="02010609060101010101" pitchFamily="49" charset="-122"/>
                <a:ea typeface="黑体" panose="02010609060101010101" pitchFamily="49" charset="-122"/>
              </a:rPr>
              <a:t>成员在大科学工程中不断</a:t>
            </a:r>
            <a:r>
              <a:rPr lang="zh-CN" altLang="zh-CN" sz="2400" dirty="0">
                <a:latin typeface="黑体" panose="02010609060101010101" pitchFamily="49" charset="-122"/>
                <a:ea typeface="黑体" panose="02010609060101010101" pitchFamily="49" charset="-122"/>
              </a:rPr>
              <a:t>提升</a:t>
            </a:r>
            <a:r>
              <a:rPr lang="zh-CN" altLang="zh-CN" sz="2400" dirty="0" smtClean="0">
                <a:latin typeface="黑体" panose="02010609060101010101" pitchFamily="49" charset="-122"/>
                <a:ea typeface="黑体" panose="02010609060101010101" pitchFamily="49" charset="-122"/>
              </a:rPr>
              <a:t>企业</a:t>
            </a:r>
            <a:r>
              <a:rPr lang="zh-CN" altLang="en-US" sz="2400" dirty="0" smtClean="0">
                <a:latin typeface="黑体" panose="02010609060101010101" pitchFamily="49" charset="-122"/>
                <a:ea typeface="黑体" panose="02010609060101010101" pitchFamily="49" charset="-122"/>
              </a:rPr>
              <a:t>研发</a:t>
            </a:r>
            <a:r>
              <a:rPr lang="zh-CN" altLang="en-US" sz="2400" dirty="0">
                <a:latin typeface="黑体" panose="02010609060101010101" pitchFamily="49" charset="-122"/>
                <a:ea typeface="黑体" panose="02010609060101010101" pitchFamily="49" charset="-122"/>
              </a:rPr>
              <a:t>能力，掌握核心技术，共同推动我国相关制造技术和装备制造业的飞跃发展</a:t>
            </a:r>
          </a:p>
          <a:p>
            <a:pPr algn="just">
              <a:lnSpc>
                <a:spcPct val="150000"/>
              </a:lnSpc>
              <a:spcBef>
                <a:spcPts val="800"/>
              </a:spcBef>
              <a:buFont typeface="Wingdings" panose="05000000000000000000" pitchFamily="2" charset="2"/>
              <a:buChar char="Ø"/>
            </a:pPr>
            <a:r>
              <a:rPr lang="en-US" altLang="zh-CN" sz="2400" dirty="0">
                <a:latin typeface="黑体" panose="02010609060101010101" pitchFamily="49" charset="-122"/>
                <a:ea typeface="黑体" panose="02010609060101010101" pitchFamily="49" charset="-122"/>
              </a:rPr>
              <a:t>CIPC</a:t>
            </a:r>
            <a:r>
              <a:rPr lang="zh-CN" altLang="en-US" sz="2400" dirty="0">
                <a:latin typeface="黑体" panose="02010609060101010101" pitchFamily="49" charset="-122"/>
                <a:ea typeface="黑体" panose="02010609060101010101" pitchFamily="49" charset="-122"/>
              </a:rPr>
              <a:t>产业促进会积极参与</a:t>
            </a:r>
            <a:r>
              <a:rPr lang="en-US" altLang="zh-CN" sz="2400" dirty="0">
                <a:latin typeface="黑体" panose="02010609060101010101" pitchFamily="49" charset="-122"/>
                <a:ea typeface="黑体" panose="02010609060101010101" pitchFamily="49" charset="-122"/>
              </a:rPr>
              <a:t>CEPC</a:t>
            </a:r>
            <a:r>
              <a:rPr lang="zh-CN" altLang="en-US" sz="2400" dirty="0">
                <a:latin typeface="黑体" panose="02010609060101010101" pitchFamily="49" charset="-122"/>
                <a:ea typeface="黑体" panose="02010609060101010101" pitchFamily="49" charset="-122"/>
              </a:rPr>
              <a:t>的建造及运行</a:t>
            </a:r>
          </a:p>
        </p:txBody>
      </p:sp>
      <p:sp>
        <p:nvSpPr>
          <p:cNvPr id="5"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四、未来设想</a:t>
            </a:r>
          </a:p>
        </p:txBody>
      </p:sp>
      <p:sp>
        <p:nvSpPr>
          <p:cNvPr id="2" name="矩形 1"/>
          <p:cNvSpPr/>
          <p:nvPr/>
        </p:nvSpPr>
        <p:spPr>
          <a:xfrm>
            <a:off x="0" y="5473005"/>
            <a:ext cx="9144000" cy="1384995"/>
          </a:xfrm>
          <a:prstGeom prst="rect">
            <a:avLst/>
          </a:prstGeom>
          <a:solidFill>
            <a:srgbClr val="FFFF00"/>
          </a:solidFill>
        </p:spPr>
        <p:txBody>
          <a:bodyPr wrap="square">
            <a:spAutoFit/>
          </a:bodyPr>
          <a:lstStyle/>
          <a:p>
            <a:r>
              <a:rPr lang="zh-CN" altLang="en-US" sz="2800" dirty="0" smtClean="0">
                <a:latin typeface="黑体" panose="02010609060101010101" pitchFamily="49" charset="-122"/>
                <a:ea typeface="黑体" panose="02010609060101010101" pitchFamily="49" charset="-122"/>
              </a:rPr>
              <a:t>企业</a:t>
            </a:r>
            <a:r>
              <a:rPr lang="zh-CN" altLang="en-US" sz="2800" dirty="0">
                <a:latin typeface="黑体" panose="02010609060101010101" pitchFamily="49" charset="-122"/>
                <a:ea typeface="黑体" panose="02010609060101010101" pitchFamily="49" charset="-122"/>
              </a:rPr>
              <a:t>通过</a:t>
            </a:r>
            <a:r>
              <a:rPr lang="en-US" altLang="zh-CN" sz="2800" dirty="0" smtClean="0">
                <a:latin typeface="黑体" panose="02010609060101010101" pitchFamily="49" charset="-122"/>
                <a:ea typeface="黑体" panose="02010609060101010101" pitchFamily="49" charset="-122"/>
              </a:rPr>
              <a:t>CEPC</a:t>
            </a:r>
            <a:r>
              <a:rPr lang="zh-CN" altLang="en-US"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pPr marL="457200" indent="-457200">
              <a:buFont typeface="Wingdings" pitchFamily="2" charset="2"/>
              <a:buChar char="u"/>
            </a:pPr>
            <a:r>
              <a:rPr lang="zh-CN" altLang="en-US" sz="2800" dirty="0" smtClean="0">
                <a:solidFill>
                  <a:srgbClr val="FF0000"/>
                </a:solidFill>
                <a:latin typeface="黑体" panose="02010609060101010101" pitchFamily="49" charset="-122"/>
                <a:ea typeface="黑体" panose="02010609060101010101" pitchFamily="49" charset="-122"/>
              </a:rPr>
              <a:t>提升核心技术、产品性价比、带动高端产品诞生；</a:t>
            </a:r>
            <a:endParaRPr lang="en-US" altLang="zh-CN" sz="2800" dirty="0" smtClean="0">
              <a:solidFill>
                <a:srgbClr val="FF0000"/>
              </a:solidFill>
              <a:latin typeface="黑体" panose="02010609060101010101" pitchFamily="49" charset="-122"/>
              <a:ea typeface="黑体" panose="02010609060101010101" pitchFamily="49" charset="-122"/>
            </a:endParaRPr>
          </a:p>
          <a:p>
            <a:pPr marL="457200" indent="-457200">
              <a:buFont typeface="Wingdings" pitchFamily="2" charset="2"/>
              <a:buChar char="u"/>
            </a:pPr>
            <a:r>
              <a:rPr lang="zh-CN" altLang="en-US" sz="2800" dirty="0" smtClean="0">
                <a:solidFill>
                  <a:srgbClr val="FF0000"/>
                </a:solidFill>
                <a:latin typeface="黑体" panose="02010609060101010101" pitchFamily="49" charset="-122"/>
                <a:ea typeface="黑体" panose="02010609060101010101" pitchFamily="49" charset="-122"/>
              </a:rPr>
              <a:t>获得国际名声、国际品牌与标准；行业领先国际企业</a:t>
            </a:r>
            <a:endParaRPr lang="zh-CN" altLang="en-US" sz="28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43808" y="1124744"/>
            <a:ext cx="3911648"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9600" b="1" cap="none" spc="50" dirty="0">
                <a:ln w="11430"/>
                <a:solidFill>
                  <a:srgbClr val="FF0000"/>
                </a:solidFill>
                <a:effectLst>
                  <a:outerShdw blurRad="76200" dist="50800" dir="5400000" algn="tl" rotWithShape="0">
                    <a:srgbClr val="000000">
                      <a:alpha val="65000"/>
                    </a:srgbClr>
                  </a:outerShdw>
                </a:effectLst>
                <a:latin typeface="黑体" pitchFamily="49" charset="-122"/>
                <a:ea typeface="黑体" pitchFamily="49" charset="-122"/>
              </a:rPr>
              <a:t>谢谢！</a:t>
            </a:r>
          </a:p>
        </p:txBody>
      </p:sp>
      <p:pic>
        <p:nvPicPr>
          <p:cNvPr id="68609" name="Picture 1"/>
          <p:cNvPicPr>
            <a:picLocks noChangeAspect="1" noChangeArrowheads="1"/>
          </p:cNvPicPr>
          <p:nvPr/>
        </p:nvPicPr>
        <p:blipFill>
          <a:blip r:embed="rId2" cstate="print"/>
          <a:srcRect/>
          <a:stretch>
            <a:fillRect/>
          </a:stretch>
        </p:blipFill>
        <p:spPr bwMode="auto">
          <a:xfrm>
            <a:off x="1835696" y="3140968"/>
            <a:ext cx="5256584" cy="271688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2901" y="1422435"/>
            <a:ext cx="8801099" cy="4928347"/>
          </a:xfrm>
          <a:solidFill>
            <a:schemeClr val="bg1"/>
          </a:solidFill>
        </p:spPr>
        <p:txBody>
          <a:bodyPr>
            <a:noAutofit/>
          </a:bodyPr>
          <a:lstStyle/>
          <a:p>
            <a:pPr algn="just">
              <a:lnSpc>
                <a:spcPct val="110000"/>
              </a:lnSpc>
              <a:spcBef>
                <a:spcPts val="800"/>
              </a:spcBef>
              <a:buFont typeface="Wingdings" pitchFamily="2" charset="2"/>
              <a:buChar char="u"/>
            </a:pPr>
            <a:r>
              <a:rPr lang="zh-CN" altLang="en-US" sz="2000" dirty="0" smtClean="0">
                <a:latin typeface="Arial" panose="020B0604020202020204" pitchFamily="34" charset="0"/>
                <a:ea typeface="黑体" panose="02010609060101010101" pitchFamily="49" charset="-122"/>
                <a:cs typeface="Arial" panose="020B0604020202020204" pitchFamily="34" charset="0"/>
                <a:sym typeface="+mn-ea"/>
              </a:rPr>
              <a:t> 更好</a:t>
            </a:r>
            <a:r>
              <a:rPr lang="zh-CN" altLang="en-US" sz="2000" dirty="0">
                <a:latin typeface="Arial" panose="020B0604020202020204" pitchFamily="34" charset="0"/>
                <a:ea typeface="黑体" panose="02010609060101010101" pitchFamily="49" charset="-122"/>
                <a:cs typeface="Arial" panose="020B0604020202020204" pitchFamily="34" charset="0"/>
                <a:sym typeface="+mn-ea"/>
              </a:rPr>
              <a:t>地推进</a:t>
            </a:r>
            <a:r>
              <a:rPr lang="en-US" altLang="zh-CN" sz="2000" dirty="0">
                <a:latin typeface="Arial" panose="020B0604020202020204" pitchFamily="34" charset="0"/>
                <a:ea typeface="黑体" panose="02010609060101010101" pitchFamily="49" charset="-122"/>
                <a:cs typeface="Arial" panose="020B0604020202020204" pitchFamily="34" charset="0"/>
                <a:sym typeface="+mn-ea"/>
              </a:rPr>
              <a:t>CEPC-</a:t>
            </a:r>
            <a:r>
              <a:rPr lang="en-US" altLang="zh-CN" sz="2000" dirty="0" err="1">
                <a:latin typeface="Arial" panose="020B0604020202020204" pitchFamily="34" charset="0"/>
                <a:ea typeface="黑体" panose="02010609060101010101" pitchFamily="49" charset="-122"/>
                <a:cs typeface="Arial" panose="020B0604020202020204" pitchFamily="34" charset="0"/>
                <a:sym typeface="+mn-ea"/>
              </a:rPr>
              <a:t>SppC</a:t>
            </a:r>
            <a:r>
              <a:rPr lang="zh-CN" altLang="en-US" sz="2000" dirty="0">
                <a:latin typeface="Arial" panose="020B0604020202020204" pitchFamily="34" charset="0"/>
                <a:ea typeface="黑体" panose="02010609060101010101" pitchFamily="49" charset="-122"/>
                <a:cs typeface="Arial" panose="020B0604020202020204" pitchFamily="34" charset="0"/>
                <a:sym typeface="+mn-ea"/>
              </a:rPr>
              <a:t>，协调与</a:t>
            </a:r>
            <a:r>
              <a:rPr lang="en-US" altLang="zh-CN" sz="2000" dirty="0">
                <a:latin typeface="Arial" panose="020B0604020202020204" pitchFamily="34" charset="0"/>
                <a:ea typeface="黑体" panose="02010609060101010101" pitchFamily="49" charset="-122"/>
                <a:cs typeface="Arial" panose="020B0604020202020204" pitchFamily="34" charset="0"/>
                <a:sym typeface="+mn-ea"/>
              </a:rPr>
              <a:t>CEPC-</a:t>
            </a:r>
            <a:r>
              <a:rPr lang="en-US" altLang="zh-CN" sz="2000" dirty="0" err="1">
                <a:latin typeface="Arial" panose="020B0604020202020204" pitchFamily="34" charset="0"/>
                <a:ea typeface="黑体" panose="02010609060101010101" pitchFamily="49" charset="-122"/>
                <a:cs typeface="Arial" panose="020B0604020202020204" pitchFamily="34" charset="0"/>
                <a:sym typeface="+mn-ea"/>
              </a:rPr>
              <a:t>SppC</a:t>
            </a:r>
            <a:r>
              <a:rPr lang="zh-CN" altLang="en-US" sz="2000" dirty="0">
                <a:latin typeface="Arial" panose="020B0604020202020204" pitchFamily="34" charset="0"/>
                <a:ea typeface="黑体" panose="02010609060101010101" pitchFamily="49" charset="-122"/>
                <a:cs typeface="Arial" panose="020B0604020202020204" pitchFamily="34" charset="0"/>
                <a:sym typeface="+mn-ea"/>
              </a:rPr>
              <a:t>相关技术的前期预</a:t>
            </a:r>
            <a:r>
              <a:rPr lang="zh-CN" altLang="en-US" sz="2000" dirty="0" smtClean="0">
                <a:latin typeface="Arial" panose="020B0604020202020204" pitchFamily="34" charset="0"/>
                <a:ea typeface="黑体" panose="02010609060101010101" pitchFamily="49" charset="-122"/>
                <a:cs typeface="Arial" panose="020B0604020202020204" pitchFamily="34" charset="0"/>
                <a:sym typeface="+mn-ea"/>
              </a:rPr>
              <a:t>研；</a:t>
            </a:r>
            <a:endParaRPr lang="en-US" altLang="zh-CN" sz="2000" dirty="0" smtClean="0">
              <a:latin typeface="Arial" panose="020B0604020202020204" pitchFamily="34" charset="0"/>
              <a:ea typeface="黑体" panose="02010609060101010101" pitchFamily="49" charset="-122"/>
              <a:cs typeface="Arial" panose="020B0604020202020204" pitchFamily="34" charset="0"/>
              <a:sym typeface="+mn-ea"/>
            </a:endParaRPr>
          </a:p>
          <a:p>
            <a:pPr algn="just">
              <a:lnSpc>
                <a:spcPct val="110000"/>
              </a:lnSpc>
              <a:spcBef>
                <a:spcPts val="800"/>
              </a:spcBef>
              <a:buFont typeface="Wingdings" pitchFamily="2" charset="2"/>
              <a:buChar char="u"/>
            </a:pPr>
            <a:r>
              <a:rPr lang="zh-CN" altLang="en-US" sz="2000" dirty="0" smtClean="0">
                <a:latin typeface="Arial" panose="020B0604020202020204" pitchFamily="34" charset="0"/>
                <a:ea typeface="黑体" panose="02010609060101010101" pitchFamily="49" charset="-122"/>
                <a:cs typeface="Arial" panose="020B0604020202020204" pitchFamily="34" charset="0"/>
                <a:sym typeface="+mn-ea"/>
              </a:rPr>
              <a:t> 组织</a:t>
            </a:r>
            <a:r>
              <a:rPr lang="zh-CN" altLang="en-US" sz="2000" dirty="0">
                <a:latin typeface="Arial" panose="020B0604020202020204" pitchFamily="34" charset="0"/>
                <a:ea typeface="黑体" panose="02010609060101010101" pitchFamily="49" charset="-122"/>
                <a:cs typeface="Arial" panose="020B0604020202020204" pitchFamily="34" charset="0"/>
                <a:sym typeface="+mn-ea"/>
              </a:rPr>
              <a:t>联合攻关突破关键技术，培育相关企业的技术发展与产业化</a:t>
            </a:r>
            <a:r>
              <a:rPr lang="zh-CN" altLang="en-US" sz="2000" dirty="0" smtClean="0">
                <a:latin typeface="Arial" panose="020B0604020202020204" pitchFamily="34" charset="0"/>
                <a:ea typeface="黑体" panose="02010609060101010101" pitchFamily="49" charset="-122"/>
                <a:cs typeface="Arial" panose="020B0604020202020204" pitchFamily="34" charset="0"/>
                <a:sym typeface="+mn-ea"/>
              </a:rPr>
              <a:t>准备；</a:t>
            </a:r>
            <a:endParaRPr lang="en-US" altLang="zh-CN" sz="2000" dirty="0" smtClean="0">
              <a:latin typeface="Arial" panose="020B0604020202020204" pitchFamily="34" charset="0"/>
              <a:ea typeface="黑体" panose="02010609060101010101" pitchFamily="49" charset="-122"/>
              <a:cs typeface="Arial" panose="020B0604020202020204" pitchFamily="34" charset="0"/>
              <a:sym typeface="+mn-ea"/>
            </a:endParaRPr>
          </a:p>
          <a:p>
            <a:pPr algn="just">
              <a:lnSpc>
                <a:spcPct val="110000"/>
              </a:lnSpc>
              <a:spcBef>
                <a:spcPts val="800"/>
              </a:spcBef>
              <a:buFont typeface="Wingdings" pitchFamily="2" charset="2"/>
              <a:buChar char="u"/>
            </a:pPr>
            <a:r>
              <a:rPr lang="zh-CN" altLang="en-US" sz="2000" dirty="0" smtClean="0">
                <a:latin typeface="Arial" panose="020B0604020202020204" pitchFamily="34" charset="0"/>
                <a:ea typeface="黑体" panose="02010609060101010101" pitchFamily="49" charset="-122"/>
                <a:cs typeface="Arial" panose="020B0604020202020204" pitchFamily="34" charset="0"/>
                <a:sym typeface="+mn-ea"/>
              </a:rPr>
              <a:t> 开展</a:t>
            </a:r>
            <a:r>
              <a:rPr lang="zh-CN" altLang="en-US" sz="2000" dirty="0">
                <a:latin typeface="Arial" panose="020B0604020202020204" pitchFamily="34" charset="0"/>
                <a:ea typeface="黑体" panose="02010609060101010101" pitchFamily="49" charset="-122"/>
                <a:cs typeface="Arial" panose="020B0604020202020204" pitchFamily="34" charset="0"/>
                <a:sym typeface="+mn-ea"/>
              </a:rPr>
              <a:t>相关科普宣传工作，争取各方面的</a:t>
            </a:r>
            <a:r>
              <a:rPr lang="zh-CN" altLang="en-US" sz="2000" dirty="0" smtClean="0">
                <a:latin typeface="Arial" panose="020B0604020202020204" pitchFamily="34" charset="0"/>
                <a:ea typeface="黑体" panose="02010609060101010101" pitchFamily="49" charset="-122"/>
                <a:cs typeface="Arial" panose="020B0604020202020204" pitchFamily="34" charset="0"/>
                <a:sym typeface="+mn-ea"/>
              </a:rPr>
              <a:t>支持。</a:t>
            </a:r>
            <a:endParaRPr lang="en-US" altLang="zh-CN" sz="2000" dirty="0" smtClean="0">
              <a:latin typeface="Arial" panose="020B0604020202020204" pitchFamily="34" charset="0"/>
              <a:ea typeface="黑体" panose="02010609060101010101" pitchFamily="49" charset="-122"/>
              <a:cs typeface="Arial" panose="020B0604020202020204" pitchFamily="34" charset="0"/>
              <a:sym typeface="+mn-ea"/>
            </a:endParaRPr>
          </a:p>
          <a:p>
            <a:pPr marL="0" indent="0" algn="just">
              <a:lnSpc>
                <a:spcPct val="110000"/>
              </a:lnSpc>
              <a:spcBef>
                <a:spcPts val="800"/>
              </a:spcBef>
              <a:buNone/>
            </a:pPr>
            <a:r>
              <a:rPr lang="en-US" altLang="zh-CN" sz="2000" dirty="0" smtClean="0">
                <a:latin typeface="Arial" panose="020B0604020202020204" pitchFamily="34" charset="0"/>
                <a:ea typeface="黑体" panose="02010609060101010101" pitchFamily="49" charset="-122"/>
                <a:cs typeface="Arial" panose="020B0604020202020204" pitchFamily="34" charset="0"/>
                <a:sym typeface="+mn-ea"/>
              </a:rPr>
              <a:t>--- </a:t>
            </a:r>
            <a:r>
              <a:rPr lang="zh-CN" altLang="en-US" sz="2000" b="1" dirty="0" smtClean="0">
                <a:solidFill>
                  <a:srgbClr val="0000FF"/>
                </a:solidFill>
                <a:latin typeface="Arial" panose="020B0604020202020204" pitchFamily="34" charset="0"/>
                <a:ea typeface="黑体" panose="02010609060101010101" pitchFamily="49" charset="-122"/>
                <a:cs typeface="Arial" panose="020B0604020202020204" pitchFamily="34" charset="0"/>
                <a:sym typeface="+mn-ea"/>
              </a:rPr>
              <a:t>支持</a:t>
            </a:r>
            <a:r>
              <a:rPr lang="zh-CN" altLang="en-US" sz="2000" b="1" dirty="0">
                <a:solidFill>
                  <a:srgbClr val="0000FF"/>
                </a:solidFill>
                <a:latin typeface="Arial" panose="020B0604020202020204" pitchFamily="34" charset="0"/>
                <a:ea typeface="黑体" panose="02010609060101010101" pitchFamily="49" charset="-122"/>
                <a:cs typeface="Arial" panose="020B0604020202020204" pitchFamily="34" charset="0"/>
                <a:sym typeface="+mn-ea"/>
              </a:rPr>
              <a:t>并将参与 </a:t>
            </a:r>
            <a:r>
              <a:rPr lang="en-US" altLang="zh-CN" sz="2000" b="1" dirty="0">
                <a:solidFill>
                  <a:srgbClr val="0000FF"/>
                </a:solidFill>
                <a:latin typeface="Arial" panose="020B0604020202020204" pitchFamily="34" charset="0"/>
                <a:ea typeface="黑体" panose="02010609060101010101" pitchFamily="49" charset="-122"/>
                <a:cs typeface="Arial" panose="020B0604020202020204" pitchFamily="34" charset="0"/>
                <a:sym typeface="+mn-ea"/>
              </a:rPr>
              <a:t>CEPC-</a:t>
            </a:r>
            <a:r>
              <a:rPr lang="en-US" altLang="zh-CN" sz="2000" b="1" dirty="0" err="1">
                <a:solidFill>
                  <a:srgbClr val="0000FF"/>
                </a:solidFill>
                <a:latin typeface="Arial" panose="020B0604020202020204" pitchFamily="34" charset="0"/>
                <a:ea typeface="黑体" panose="02010609060101010101" pitchFamily="49" charset="-122"/>
                <a:cs typeface="Arial" panose="020B0604020202020204" pitchFamily="34" charset="0"/>
                <a:sym typeface="+mn-ea"/>
              </a:rPr>
              <a:t>SppC</a:t>
            </a:r>
            <a:r>
              <a:rPr lang="zh-CN" altLang="en-US" sz="2000" b="1" dirty="0">
                <a:solidFill>
                  <a:srgbClr val="0000FF"/>
                </a:solidFill>
                <a:latin typeface="Arial" panose="020B0604020202020204" pitchFamily="34" charset="0"/>
                <a:ea typeface="黑体" panose="02010609060101010101" pitchFamily="49" charset="-122"/>
                <a:cs typeface="Arial" panose="020B0604020202020204" pitchFamily="34" charset="0"/>
                <a:sym typeface="+mn-ea"/>
              </a:rPr>
              <a:t>关键技术研究和产业化发展的相关企业自愿组织成</a:t>
            </a:r>
            <a:r>
              <a:rPr lang="en-US" altLang="zh-CN" sz="2000" b="1" dirty="0">
                <a:solidFill>
                  <a:srgbClr val="0000FF"/>
                </a:solidFill>
                <a:latin typeface="Arial" panose="020B0604020202020204" pitchFamily="34" charset="0"/>
                <a:ea typeface="黑体" panose="02010609060101010101" pitchFamily="49" charset="-122"/>
                <a:cs typeface="Arial" panose="020B0604020202020204" pitchFamily="34" charset="0"/>
                <a:sym typeface="+mn-ea"/>
              </a:rPr>
              <a:t>CEPC-</a:t>
            </a:r>
            <a:r>
              <a:rPr lang="en-US" altLang="zh-CN" sz="2000" b="1" dirty="0" err="1">
                <a:solidFill>
                  <a:srgbClr val="0000FF"/>
                </a:solidFill>
                <a:latin typeface="Arial" panose="020B0604020202020204" pitchFamily="34" charset="0"/>
                <a:ea typeface="黑体" panose="02010609060101010101" pitchFamily="49" charset="-122"/>
                <a:cs typeface="Arial" panose="020B0604020202020204" pitchFamily="34" charset="0"/>
                <a:sym typeface="+mn-ea"/>
              </a:rPr>
              <a:t>SppC</a:t>
            </a:r>
            <a:r>
              <a:rPr lang="zh-CN" altLang="en-US" sz="2000" b="1" dirty="0">
                <a:solidFill>
                  <a:srgbClr val="0000FF"/>
                </a:solidFill>
                <a:latin typeface="Arial" panose="020B0604020202020204" pitchFamily="34" charset="0"/>
                <a:ea typeface="黑体" panose="02010609060101010101" pitchFamily="49" charset="-122"/>
                <a:cs typeface="Arial" panose="020B0604020202020204" pitchFamily="34" charset="0"/>
                <a:sym typeface="+mn-ea"/>
              </a:rPr>
              <a:t>产业促进会</a:t>
            </a:r>
            <a:r>
              <a:rPr lang="zh-CN" altLang="en-US" sz="2000" dirty="0">
                <a:latin typeface="Arial" panose="020B0604020202020204" pitchFamily="34" charset="0"/>
                <a:ea typeface="黑体" panose="02010609060101010101" pitchFamily="49" charset="-122"/>
                <a:cs typeface="Arial" panose="020B0604020202020204" pitchFamily="34" charset="0"/>
                <a:sym typeface="+mn-ea"/>
              </a:rPr>
              <a:t>（</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sym typeface="+mn-ea"/>
              </a:rPr>
              <a:t>CEPC Industrial Promotion Consortium, CIPC</a:t>
            </a:r>
            <a:r>
              <a:rPr lang="en-US" altLang="zh-CN" sz="2000" dirty="0">
                <a:latin typeface="Arial" panose="020B0604020202020204" pitchFamily="34" charset="0"/>
                <a:ea typeface="黑体" panose="02010609060101010101" pitchFamily="49" charset="-122"/>
                <a:cs typeface="Arial" panose="020B0604020202020204" pitchFamily="34" charset="0"/>
                <a:sym typeface="+mn-ea"/>
              </a:rPr>
              <a:t>)</a:t>
            </a:r>
            <a:r>
              <a:rPr lang="zh-CN" altLang="en-US" sz="2000" dirty="0" smtClean="0">
                <a:latin typeface="Arial" panose="020B0604020202020204" pitchFamily="34" charset="0"/>
                <a:ea typeface="黑体" panose="02010609060101010101" pitchFamily="49" charset="-122"/>
                <a:cs typeface="Arial" panose="020B0604020202020204" pitchFamily="34" charset="0"/>
                <a:sym typeface="+mn-ea"/>
              </a:rPr>
              <a:t>。</a:t>
            </a:r>
            <a:endParaRPr lang="zh-CN" altLang="en-US" sz="2000" dirty="0">
              <a:latin typeface="Arial" panose="020B0604020202020204" pitchFamily="34" charset="0"/>
              <a:ea typeface="黑体" panose="02010609060101010101" pitchFamily="49" charset="-122"/>
              <a:cs typeface="Arial" panose="020B0604020202020204" pitchFamily="34" charset="0"/>
            </a:endParaRPr>
          </a:p>
          <a:p>
            <a:pPr algn="just">
              <a:lnSpc>
                <a:spcPct val="110000"/>
              </a:lnSpc>
              <a:spcBef>
                <a:spcPts val="800"/>
              </a:spcBef>
              <a:buFont typeface="Wingdings" pitchFamily="2" charset="2"/>
              <a:buChar char="Ø"/>
            </a:pP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CIPC</a:t>
            </a:r>
            <a:r>
              <a:rPr lang="zh-CN" altLang="en-US" sz="2000" dirty="0">
                <a:latin typeface="Arial" panose="020B0604020202020204" pitchFamily="34" charset="0"/>
                <a:ea typeface="黑体" panose="02010609060101010101" pitchFamily="49" charset="-122"/>
                <a:cs typeface="Arial" panose="020B0604020202020204" pitchFamily="34" charset="0"/>
              </a:rPr>
              <a:t>支持各成员单位与</a:t>
            </a:r>
            <a:r>
              <a:rPr lang="en-US" altLang="zh-CN" sz="2000" dirty="0">
                <a:latin typeface="Arial" panose="020B0604020202020204" pitchFamily="34" charset="0"/>
                <a:ea typeface="黑体" panose="02010609060101010101" pitchFamily="49" charset="-122"/>
                <a:cs typeface="Arial" panose="020B0604020202020204" pitchFamily="34" charset="0"/>
              </a:rPr>
              <a:t>CEPC-SppC</a:t>
            </a:r>
            <a:r>
              <a:rPr lang="zh-CN" altLang="en-US" sz="2000" dirty="0">
                <a:latin typeface="Arial" panose="020B0604020202020204" pitchFamily="34" charset="0"/>
                <a:ea typeface="黑体" panose="02010609060101010101" pitchFamily="49" charset="-122"/>
                <a:cs typeface="Arial" panose="020B0604020202020204" pitchFamily="34" charset="0"/>
              </a:rPr>
              <a:t>团队联合</a:t>
            </a:r>
            <a:r>
              <a:rPr lang="zh-CN" altLang="zh-CN" sz="2000" dirty="0">
                <a:latin typeface="Arial" panose="020B0604020202020204" pitchFamily="34" charset="0"/>
                <a:ea typeface="黑体" panose="02010609060101010101" pitchFamily="49" charset="-122"/>
                <a:cs typeface="Arial" panose="020B0604020202020204" pitchFamily="34" charset="0"/>
              </a:rPr>
              <a:t>向各级政府申请工程研究及产业化</a:t>
            </a:r>
            <a:r>
              <a:rPr lang="zh-CN" altLang="zh-CN" sz="2000" dirty="0">
                <a:latin typeface="Arial" panose="020B0604020202020204" pitchFamily="34" charset="0"/>
                <a:ea typeface="黑体" panose="02010609060101010101" pitchFamily="49" charset="-122"/>
                <a:cs typeface="Arial" panose="020B0604020202020204" pitchFamily="34" charset="0"/>
                <a:sym typeface="+mn-ea"/>
              </a:rPr>
              <a:t>经费</a:t>
            </a:r>
            <a:r>
              <a:rPr lang="zh-CN" altLang="en-US" sz="2000" dirty="0">
                <a:latin typeface="Arial" panose="020B0604020202020204" pitchFamily="34" charset="0"/>
                <a:ea typeface="黑体" panose="02010609060101010101" pitchFamily="49" charset="-122"/>
                <a:cs typeface="Arial" panose="020B0604020202020204" pitchFamily="34" charset="0"/>
              </a:rPr>
              <a:t>支持。</a:t>
            </a:r>
            <a:endParaRPr lang="en-US" altLang="zh-CN" sz="2000" dirty="0">
              <a:latin typeface="Arial" panose="020B0604020202020204" pitchFamily="34" charset="0"/>
              <a:ea typeface="黑体" panose="02010609060101010101" pitchFamily="49" charset="-122"/>
              <a:cs typeface="Arial" panose="020B0604020202020204" pitchFamily="34" charset="0"/>
            </a:endParaRPr>
          </a:p>
          <a:p>
            <a:pPr algn="just">
              <a:lnSpc>
                <a:spcPct val="110000"/>
              </a:lnSpc>
              <a:spcBef>
                <a:spcPts val="800"/>
              </a:spcBef>
              <a:buFont typeface="Wingdings" pitchFamily="2" charset="2"/>
              <a:buChar char="Ø"/>
            </a:pPr>
            <a:r>
              <a:rPr lang="zh-CN" altLang="zh-CN" sz="2000" dirty="0">
                <a:latin typeface="Arial" panose="020B0604020202020204" pitchFamily="34" charset="0"/>
                <a:ea typeface="黑体" panose="02010609060101010101" pitchFamily="49" charset="-122"/>
                <a:cs typeface="Arial" panose="020B0604020202020204" pitchFamily="34" charset="0"/>
              </a:rPr>
              <a:t>通过与</a:t>
            </a:r>
            <a:r>
              <a:rPr lang="en-US" altLang="zh-CN" sz="2000" dirty="0">
                <a:latin typeface="Arial" panose="020B0604020202020204" pitchFamily="34" charset="0"/>
                <a:ea typeface="黑体" panose="02010609060101010101" pitchFamily="49" charset="-122"/>
                <a:cs typeface="Arial" panose="020B0604020202020204" pitchFamily="34" charset="0"/>
              </a:rPr>
              <a:t>CEPC-</a:t>
            </a:r>
            <a:r>
              <a:rPr lang="en-US" altLang="zh-CN" sz="2000" dirty="0" err="1">
                <a:latin typeface="Arial" panose="020B0604020202020204" pitchFamily="34" charset="0"/>
                <a:ea typeface="黑体" panose="02010609060101010101" pitchFamily="49" charset="-122"/>
                <a:cs typeface="Arial" panose="020B0604020202020204" pitchFamily="34" charset="0"/>
              </a:rPr>
              <a:t>SppC</a:t>
            </a:r>
            <a:r>
              <a:rPr lang="zh-CN" altLang="zh-CN" sz="2000" dirty="0">
                <a:latin typeface="Arial" panose="020B0604020202020204" pitchFamily="34" charset="0"/>
                <a:ea typeface="黑体" panose="02010609060101010101" pitchFamily="49" charset="-122"/>
                <a:cs typeface="Arial" panose="020B0604020202020204" pitchFamily="34" charset="0"/>
              </a:rPr>
              <a:t>的合作研究，提升企业的研究水平</a:t>
            </a:r>
            <a:r>
              <a:rPr lang="zh-CN" altLang="en-US" sz="2000" dirty="0">
                <a:latin typeface="Arial" panose="020B0604020202020204" pitchFamily="34" charset="0"/>
                <a:ea typeface="黑体" panose="02010609060101010101" pitchFamily="49" charset="-122"/>
                <a:cs typeface="Arial" panose="020B0604020202020204" pitchFamily="34" charset="0"/>
              </a:rPr>
              <a:t>，</a:t>
            </a:r>
            <a:r>
              <a:rPr lang="zh-CN" altLang="zh-CN" sz="2000" dirty="0">
                <a:latin typeface="Arial" panose="020B0604020202020204" pitchFamily="34" charset="0"/>
                <a:ea typeface="黑体" panose="02010609060101010101" pitchFamily="49" charset="-122"/>
                <a:cs typeface="Arial" panose="020B0604020202020204" pitchFamily="34" charset="0"/>
              </a:rPr>
              <a:t>拓展企业的商业渠道</a:t>
            </a:r>
            <a:r>
              <a:rPr lang="zh-CN" altLang="en-US" sz="2000" dirty="0">
                <a:latin typeface="Arial" panose="020B0604020202020204" pitchFamily="34" charset="0"/>
                <a:ea typeface="黑体" panose="02010609060101010101" pitchFamily="49" charset="-122"/>
                <a:cs typeface="Arial" panose="020B0604020202020204" pitchFamily="34" charset="0"/>
              </a:rPr>
              <a:t>，以及</a:t>
            </a:r>
            <a:r>
              <a:rPr lang="zh-CN" altLang="zh-CN" sz="2000" dirty="0">
                <a:latin typeface="Arial" panose="020B0604020202020204" pitchFamily="34" charset="0"/>
                <a:ea typeface="黑体" panose="02010609060101010101" pitchFamily="49" charset="-122"/>
                <a:cs typeface="Arial" panose="020B0604020202020204" pitchFamily="34" charset="0"/>
              </a:rPr>
              <a:t>获得向企业的技术转移。</a:t>
            </a:r>
            <a:endParaRPr lang="en-US" altLang="zh-CN" sz="2000" dirty="0">
              <a:latin typeface="Arial" panose="020B0604020202020204" pitchFamily="34" charset="0"/>
              <a:ea typeface="黑体" panose="02010609060101010101" pitchFamily="49" charset="-122"/>
              <a:cs typeface="Arial" panose="020B0604020202020204" pitchFamily="34" charset="0"/>
            </a:endParaRPr>
          </a:p>
          <a:p>
            <a:pPr algn="just">
              <a:lnSpc>
                <a:spcPct val="110000"/>
              </a:lnSpc>
              <a:spcBef>
                <a:spcPts val="800"/>
              </a:spcBef>
              <a:buFont typeface="Wingdings" pitchFamily="2" charset="2"/>
              <a:buChar char="Ø"/>
            </a:pPr>
            <a:r>
              <a:rPr lang="zh-CN" altLang="en-US" sz="2000" dirty="0">
                <a:latin typeface="Arial" panose="020B0604020202020204" pitchFamily="34" charset="0"/>
                <a:ea typeface="黑体" panose="02010609060101010101" pitchFamily="49" charset="-122"/>
                <a:cs typeface="Arial" panose="020B0604020202020204" pitchFamily="34" charset="0"/>
              </a:rPr>
              <a:t>支撑中国制造</a:t>
            </a:r>
            <a:r>
              <a:rPr lang="en-US" altLang="zh-CN" sz="2000" dirty="0">
                <a:latin typeface="Arial" panose="020B0604020202020204" pitchFamily="34" charset="0"/>
                <a:ea typeface="黑体" panose="02010609060101010101" pitchFamily="49" charset="-122"/>
                <a:cs typeface="Arial" panose="020B0604020202020204" pitchFamily="34" charset="0"/>
              </a:rPr>
              <a:t>2025</a:t>
            </a:r>
            <a:r>
              <a:rPr lang="zh-CN" altLang="en-US" sz="2000" dirty="0">
                <a:latin typeface="Arial" panose="020B0604020202020204" pitchFamily="34" charset="0"/>
                <a:ea typeface="黑体" panose="02010609060101010101" pitchFamily="49" charset="-122"/>
                <a:cs typeface="Arial" panose="020B0604020202020204" pitchFamily="34" charset="0"/>
              </a:rPr>
              <a:t>的战略落地，推动我国相关制造技术业和装备制造业的飞跃发展</a:t>
            </a:r>
          </a:p>
        </p:txBody>
      </p:sp>
      <p:sp>
        <p:nvSpPr>
          <p:cNvPr id="5"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一、目标任务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报告提纲</a:t>
            </a:r>
          </a:p>
        </p:txBody>
      </p:sp>
      <p:sp>
        <p:nvSpPr>
          <p:cNvPr id="20" name="圆角矩形 19"/>
          <p:cNvSpPr/>
          <p:nvPr/>
        </p:nvSpPr>
        <p:spPr>
          <a:xfrm>
            <a:off x="728975" y="155448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圆角矩形 20"/>
          <p:cNvSpPr/>
          <p:nvPr/>
        </p:nvSpPr>
        <p:spPr>
          <a:xfrm>
            <a:off x="728975" y="277368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圆角矩形 21"/>
          <p:cNvSpPr/>
          <p:nvPr/>
        </p:nvSpPr>
        <p:spPr>
          <a:xfrm>
            <a:off x="728975" y="397256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圆角矩形 22"/>
          <p:cNvSpPr/>
          <p:nvPr/>
        </p:nvSpPr>
        <p:spPr>
          <a:xfrm>
            <a:off x="728975" y="5173423"/>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矩形 23"/>
          <p:cNvSpPr/>
          <p:nvPr/>
        </p:nvSpPr>
        <p:spPr>
          <a:xfrm>
            <a:off x="2209563" y="1632435"/>
            <a:ext cx="3669251"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目标任务</a:t>
            </a:r>
          </a:p>
        </p:txBody>
      </p:sp>
      <p:sp>
        <p:nvSpPr>
          <p:cNvPr id="25" name="流程图: 接点 24"/>
          <p:cNvSpPr/>
          <p:nvPr/>
        </p:nvSpPr>
        <p:spPr>
          <a:xfrm>
            <a:off x="1064255" y="1472560"/>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 name="流程图: 接点 25"/>
          <p:cNvSpPr/>
          <p:nvPr/>
        </p:nvSpPr>
        <p:spPr>
          <a:xfrm>
            <a:off x="1064255" y="2689777"/>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流程图: 接点 26"/>
          <p:cNvSpPr/>
          <p:nvPr/>
        </p:nvSpPr>
        <p:spPr>
          <a:xfrm>
            <a:off x="1064255" y="3885363"/>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8" name="流程图: 接点 27"/>
          <p:cNvSpPr/>
          <p:nvPr/>
        </p:nvSpPr>
        <p:spPr>
          <a:xfrm>
            <a:off x="1054095" y="5091503"/>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9" name="矩形 28"/>
          <p:cNvSpPr/>
          <p:nvPr/>
        </p:nvSpPr>
        <p:spPr>
          <a:xfrm>
            <a:off x="2209563" y="2865389"/>
            <a:ext cx="3669251"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组建情况</a:t>
            </a:r>
          </a:p>
        </p:txBody>
      </p:sp>
      <p:sp>
        <p:nvSpPr>
          <p:cNvPr id="30" name="矩形 29"/>
          <p:cNvSpPr/>
          <p:nvPr/>
        </p:nvSpPr>
        <p:spPr>
          <a:xfrm>
            <a:off x="2209562" y="4066252"/>
            <a:ext cx="5978467"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部分企业简介</a:t>
            </a:r>
            <a:endParaRPr lang="zh-CN" altLang="en-US" sz="2800" b="1" dirty="0">
              <a:solidFill>
                <a:prstClr val="black"/>
              </a:solidFill>
              <a:latin typeface="黑体" panose="02010609060101010101" pitchFamily="49" charset="-122"/>
              <a:ea typeface="黑体" panose="02010609060101010101" pitchFamily="49" charset="-122"/>
            </a:endParaRPr>
          </a:p>
        </p:txBody>
      </p:sp>
      <p:sp>
        <p:nvSpPr>
          <p:cNvPr id="31" name="矩形 30"/>
          <p:cNvSpPr/>
          <p:nvPr/>
        </p:nvSpPr>
        <p:spPr>
          <a:xfrm>
            <a:off x="2199403" y="5267116"/>
            <a:ext cx="4043680"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未来设想</a:t>
            </a:r>
            <a:endParaRPr lang="zh-CN" altLang="en-US" sz="2800" b="1" dirty="0">
              <a:solidFill>
                <a:prstClr val="black"/>
              </a:solidFill>
              <a:latin typeface="黑体" panose="02010609060101010101" pitchFamily="49" charset="-122"/>
              <a:ea typeface="黑体" panose="02010609060101010101" pitchFamily="49" charset="-122"/>
            </a:endParaRPr>
          </a:p>
        </p:txBody>
      </p:sp>
      <p:sp>
        <p:nvSpPr>
          <p:cNvPr id="32" name="矩形 31"/>
          <p:cNvSpPr/>
          <p:nvPr/>
        </p:nvSpPr>
        <p:spPr>
          <a:xfrm>
            <a:off x="1219670" y="1628154"/>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一</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3" name="矩形 32"/>
          <p:cNvSpPr/>
          <p:nvPr/>
        </p:nvSpPr>
        <p:spPr>
          <a:xfrm>
            <a:off x="1207648" y="2826042"/>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二</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4" name="矩形 33"/>
          <p:cNvSpPr/>
          <p:nvPr/>
        </p:nvSpPr>
        <p:spPr>
          <a:xfrm>
            <a:off x="1207648" y="4025258"/>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三</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5" name="矩形 34"/>
          <p:cNvSpPr/>
          <p:nvPr/>
        </p:nvSpPr>
        <p:spPr>
          <a:xfrm>
            <a:off x="1207648" y="5236337"/>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四</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19" name="矩形 18"/>
          <p:cNvSpPr/>
          <p:nvPr/>
        </p:nvSpPr>
        <p:spPr>
          <a:xfrm>
            <a:off x="0" y="3792071"/>
            <a:ext cx="9134761" cy="2400300"/>
          </a:xfrm>
          <a:prstGeom prst="rect">
            <a:avLst/>
          </a:prstGeom>
          <a:solidFill>
            <a:schemeClr val="lt1">
              <a:alpha val="9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矩形 35"/>
          <p:cNvSpPr/>
          <p:nvPr/>
        </p:nvSpPr>
        <p:spPr>
          <a:xfrm>
            <a:off x="-1" y="1428129"/>
            <a:ext cx="9134761" cy="1127773"/>
          </a:xfrm>
          <a:prstGeom prst="rect">
            <a:avLst/>
          </a:prstGeom>
          <a:solidFill>
            <a:schemeClr val="lt1">
              <a:alpha val="9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324534"/>
            <a:ext cx="8058150" cy="1741395"/>
          </a:xfrm>
          <a:solidFill>
            <a:schemeClr val="bg1"/>
          </a:solidFill>
        </p:spPr>
        <p:txBody>
          <a:bodyPr>
            <a:noAutofit/>
          </a:bodyPr>
          <a:lstStyle/>
          <a:p>
            <a:pPr marL="0" indent="0" algn="just">
              <a:lnSpc>
                <a:spcPct val="110000"/>
              </a:lnSpc>
              <a:spcBef>
                <a:spcPts val="800"/>
              </a:spcBef>
              <a:buNone/>
            </a:pPr>
            <a:r>
              <a:rPr lang="en-US" altLang="zh-CN" sz="2400" b="1" dirty="0">
                <a:latin typeface="微软雅黑" panose="020B0503020204020204" charset="-122"/>
                <a:ea typeface="微软雅黑" panose="020B0503020204020204" charset="-122"/>
                <a:cs typeface="Times New Roman" panose="02020603050405020304" pitchFamily="18" charset="0"/>
              </a:rPr>
              <a:t>2017</a:t>
            </a:r>
            <a:r>
              <a:rPr lang="zh-CN" altLang="zh-CN" sz="2400" b="1" dirty="0">
                <a:latin typeface="微软雅黑" panose="020B0503020204020204" charset="-122"/>
                <a:ea typeface="微软雅黑" panose="020B0503020204020204" charset="-122"/>
                <a:cs typeface="Times New Roman" panose="02020603050405020304" pitchFamily="18" charset="0"/>
              </a:rPr>
              <a:t>年</a:t>
            </a:r>
            <a:r>
              <a:rPr lang="en-US" altLang="zh-CN" sz="2400" b="1" dirty="0">
                <a:latin typeface="微软雅黑" panose="020B0503020204020204" charset="-122"/>
                <a:ea typeface="微软雅黑" panose="020B0503020204020204" charset="-122"/>
                <a:cs typeface="Times New Roman" panose="02020603050405020304" pitchFamily="18" charset="0"/>
              </a:rPr>
              <a:t>11</a:t>
            </a:r>
            <a:r>
              <a:rPr lang="zh-CN" altLang="zh-CN" sz="2400" b="1" dirty="0">
                <a:latin typeface="微软雅黑" panose="020B0503020204020204" charset="-122"/>
                <a:ea typeface="微软雅黑" panose="020B0503020204020204" charset="-122"/>
                <a:cs typeface="Times New Roman" panose="02020603050405020304" pitchFamily="18" charset="0"/>
              </a:rPr>
              <a:t>月</a:t>
            </a:r>
            <a:r>
              <a:rPr lang="en-US" altLang="zh-CN" sz="2400" b="1" dirty="0">
                <a:latin typeface="微软雅黑" panose="020B0503020204020204" charset="-122"/>
                <a:ea typeface="微软雅黑" panose="020B0503020204020204" charset="-122"/>
                <a:cs typeface="Times New Roman" panose="02020603050405020304" pitchFamily="18" charset="0"/>
              </a:rPr>
              <a:t>7</a:t>
            </a:r>
            <a:r>
              <a:rPr lang="zh-CN" altLang="zh-CN" sz="2400" b="1" dirty="0">
                <a:latin typeface="微软雅黑" panose="020B0503020204020204" charset="-122"/>
                <a:ea typeface="微软雅黑" panose="020B0503020204020204" charset="-122"/>
                <a:cs typeface="Times New Roman" panose="02020603050405020304" pitchFamily="18" charset="0"/>
              </a:rPr>
              <a:t>日，在中科院高能所的组织带动下，</a:t>
            </a:r>
            <a:r>
              <a:rPr lang="en-US" altLang="zh-CN" sz="2400" b="1" dirty="0">
                <a:latin typeface="微软雅黑" panose="020B0503020204020204" charset="-122"/>
                <a:ea typeface="微软雅黑" panose="020B0503020204020204" charset="-122"/>
                <a:cs typeface="Times New Roman" panose="02020603050405020304" pitchFamily="18" charset="0"/>
              </a:rPr>
              <a:t>40</a:t>
            </a:r>
            <a:r>
              <a:rPr lang="zh-CN" altLang="zh-CN" sz="2400" b="1" dirty="0">
                <a:latin typeface="微软雅黑" panose="020B0503020204020204" charset="-122"/>
                <a:ea typeface="微软雅黑" panose="020B0503020204020204" charset="-122"/>
                <a:cs typeface="Times New Roman" panose="02020603050405020304" pitchFamily="18" charset="0"/>
              </a:rPr>
              <a:t>多家企业齐聚一堂，联合组织成立“</a:t>
            </a:r>
            <a:r>
              <a:rPr lang="en-US" altLang="zh-CN" sz="2400" b="1" dirty="0">
                <a:latin typeface="微软雅黑" panose="020B0503020204020204" charset="-122"/>
                <a:ea typeface="微软雅黑" panose="020B0503020204020204" charset="-122"/>
                <a:cs typeface="Times New Roman" panose="02020603050405020304" pitchFamily="18" charset="0"/>
              </a:rPr>
              <a:t>CEPC</a:t>
            </a:r>
            <a:r>
              <a:rPr lang="zh-CN" altLang="zh-CN" sz="2400" b="1" dirty="0">
                <a:latin typeface="微软雅黑" panose="020B0503020204020204" charset="-122"/>
                <a:ea typeface="微软雅黑" panose="020B0503020204020204" charset="-122"/>
                <a:cs typeface="Times New Roman" panose="02020603050405020304" pitchFamily="18" charset="0"/>
              </a:rPr>
              <a:t>产业促进会（</a:t>
            </a:r>
            <a:r>
              <a:rPr lang="en-US" altLang="zh-CN" sz="2400" b="1" dirty="0">
                <a:solidFill>
                  <a:srgbClr val="FF0000"/>
                </a:solidFill>
                <a:latin typeface="微软雅黑" panose="020B0503020204020204" charset="-122"/>
                <a:ea typeface="微软雅黑" panose="020B0503020204020204" charset="-122"/>
                <a:cs typeface="Times New Roman" panose="02020603050405020304" pitchFamily="18" charset="0"/>
              </a:rPr>
              <a:t>CIPC</a:t>
            </a:r>
            <a:r>
              <a:rPr lang="zh-CN" altLang="zh-CN" sz="2400" b="1" dirty="0">
                <a:latin typeface="微软雅黑" panose="020B0503020204020204" charset="-122"/>
                <a:ea typeface="微软雅黑" panose="020B0503020204020204" charset="-122"/>
                <a:cs typeface="Times New Roman" panose="02020603050405020304" pitchFamily="18" charset="0"/>
              </a:rPr>
              <a:t>）”，共商</a:t>
            </a:r>
            <a:r>
              <a:rPr lang="en-US" altLang="zh-CN" sz="2400" b="1" dirty="0">
                <a:latin typeface="微软雅黑" panose="020B0503020204020204" charset="-122"/>
                <a:ea typeface="微软雅黑" panose="020B0503020204020204" charset="-122"/>
                <a:cs typeface="Times New Roman" panose="02020603050405020304" pitchFamily="18" charset="0"/>
              </a:rPr>
              <a:t>CEPC</a:t>
            </a:r>
            <a:r>
              <a:rPr lang="zh-CN" altLang="zh-CN" sz="2400" b="1" dirty="0">
                <a:latin typeface="微软雅黑" panose="020B0503020204020204" charset="-122"/>
                <a:ea typeface="微软雅黑" panose="020B0503020204020204" charset="-122"/>
                <a:cs typeface="Times New Roman" panose="02020603050405020304" pitchFamily="18" charset="0"/>
              </a:rPr>
              <a:t>产业未来发展战略。大会推选成立了由五家企业代表组成的</a:t>
            </a:r>
            <a:r>
              <a:rPr lang="en-US" altLang="zh-CN" sz="2400" b="1" dirty="0">
                <a:latin typeface="微软雅黑" panose="020B0503020204020204" charset="-122"/>
                <a:ea typeface="微软雅黑" panose="020B0503020204020204" charset="-122"/>
                <a:cs typeface="Times New Roman" panose="02020603050405020304" pitchFamily="18" charset="0"/>
              </a:rPr>
              <a:t>CIPC</a:t>
            </a:r>
            <a:r>
              <a:rPr lang="zh-CN" altLang="zh-CN" sz="2400" b="1" dirty="0">
                <a:latin typeface="微软雅黑" panose="020B0503020204020204" charset="-122"/>
                <a:ea typeface="微软雅黑" panose="020B0503020204020204" charset="-122"/>
                <a:cs typeface="Times New Roman" panose="02020603050405020304" pitchFamily="18" charset="0"/>
              </a:rPr>
              <a:t>工作组。</a:t>
            </a:r>
            <a:endParaRPr lang="zh-CN" altLang="en-US" sz="2400" dirty="0">
              <a:latin typeface="微软雅黑" panose="020B0503020204020204" charset="-122"/>
              <a:ea typeface="微软雅黑" panose="020B0503020204020204" charset="-122"/>
            </a:endParaRPr>
          </a:p>
        </p:txBody>
      </p:sp>
      <p:sp>
        <p:nvSpPr>
          <p:cNvPr id="5"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二、组建情况</a:t>
            </a:r>
          </a:p>
        </p:txBody>
      </p:sp>
      <p:pic>
        <p:nvPicPr>
          <p:cNvPr id="4" name="图片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3065928"/>
            <a:ext cx="3786582" cy="2831408"/>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628650" y="5897336"/>
            <a:ext cx="3786582" cy="400110"/>
          </a:xfrm>
          <a:prstGeom prst="rect">
            <a:avLst/>
          </a:prstGeom>
          <a:noFill/>
        </p:spPr>
        <p:txBody>
          <a:bodyPr wrap="square" rtlCol="0">
            <a:spAutoFit/>
          </a:bodyPr>
          <a:lstStyle/>
          <a:p>
            <a:pPr algn="ctr"/>
            <a:r>
              <a:rPr lang="en-US" altLang="zh-CN" sz="2000" b="1" dirty="0">
                <a:latin typeface="微软雅黑" panose="020B0503020204020204" charset="-122"/>
                <a:ea typeface="微软雅黑" panose="020B0503020204020204" charset="-122"/>
              </a:rPr>
              <a:t>CIPC</a:t>
            </a:r>
            <a:r>
              <a:rPr lang="zh-CN" altLang="zh-CN" sz="2000" b="1" dirty="0">
                <a:latin typeface="微软雅黑" panose="020B0503020204020204" charset="-122"/>
                <a:ea typeface="微软雅黑" panose="020B0503020204020204" charset="-122"/>
              </a:rPr>
              <a:t>工作组与高能所</a:t>
            </a:r>
            <a:r>
              <a:rPr lang="zh-CN" altLang="en-US" sz="2000" b="1" dirty="0">
                <a:latin typeface="微软雅黑" panose="020B0503020204020204" charset="-122"/>
                <a:ea typeface="微软雅黑" panose="020B0503020204020204" charset="-122"/>
              </a:rPr>
              <a:t>领导</a:t>
            </a:r>
            <a:r>
              <a:rPr lang="zh-CN" altLang="zh-CN" sz="2000" b="1" dirty="0">
                <a:latin typeface="微软雅黑" panose="020B0503020204020204" charset="-122"/>
                <a:ea typeface="微软雅黑" panose="020B0503020204020204" charset="-122"/>
              </a:rPr>
              <a:t>合影</a:t>
            </a:r>
            <a:endParaRPr lang="zh-CN" altLang="en-US" sz="2000" b="1" dirty="0">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641" y="3065928"/>
            <a:ext cx="3960159" cy="2815493"/>
          </a:xfrm>
          <a:prstGeom prst="rect">
            <a:avLst/>
          </a:prstGeom>
        </p:spPr>
      </p:pic>
      <p:sp>
        <p:nvSpPr>
          <p:cNvPr id="8" name="文本框 7"/>
          <p:cNvSpPr txBox="1"/>
          <p:nvPr/>
        </p:nvSpPr>
        <p:spPr>
          <a:xfrm>
            <a:off x="4726641" y="5897336"/>
            <a:ext cx="3960159" cy="400110"/>
          </a:xfrm>
          <a:prstGeom prst="rect">
            <a:avLst/>
          </a:prstGeom>
          <a:noFill/>
        </p:spPr>
        <p:txBody>
          <a:bodyPr wrap="square" rtlCol="0">
            <a:spAutoFit/>
          </a:bodyPr>
          <a:lstStyle/>
          <a:p>
            <a:r>
              <a:rPr lang="en-US" altLang="zh-CN" sz="2000" b="1" dirty="0">
                <a:latin typeface="微软雅黑" panose="020B0503020204020204" charset="-122"/>
                <a:ea typeface="微软雅黑" panose="020B0503020204020204" charset="-122"/>
              </a:rPr>
              <a:t>CIPC</a:t>
            </a:r>
            <a:r>
              <a:rPr lang="zh-CN" altLang="en-US" sz="2000" b="1" dirty="0">
                <a:latin typeface="微软雅黑" panose="020B0503020204020204" charset="-122"/>
                <a:ea typeface="微软雅黑" panose="020B0503020204020204" charset="-122"/>
              </a:rPr>
              <a:t>会员</a:t>
            </a:r>
            <a:r>
              <a:rPr lang="zh-CN" altLang="zh-CN" sz="2000" b="1" dirty="0">
                <a:latin typeface="微软雅黑" panose="020B0503020204020204" charset="-122"/>
                <a:ea typeface="微软雅黑" panose="020B0503020204020204" charset="-122"/>
              </a:rPr>
              <a:t>代表与高能所</a:t>
            </a:r>
            <a:r>
              <a:rPr lang="zh-CN" altLang="en-US" sz="2000" b="1" dirty="0">
                <a:latin typeface="微软雅黑" panose="020B0503020204020204" charset="-122"/>
                <a:ea typeface="微软雅黑" panose="020B0503020204020204" charset="-122"/>
              </a:rPr>
              <a:t>领导</a:t>
            </a:r>
            <a:r>
              <a:rPr lang="zh-CN" altLang="zh-CN" sz="2000" b="1" dirty="0">
                <a:latin typeface="微软雅黑" panose="020B0503020204020204" charset="-122"/>
                <a:ea typeface="微软雅黑" panose="020B0503020204020204" charset="-122"/>
              </a:rPr>
              <a:t>合影</a:t>
            </a:r>
            <a:endParaRPr lang="zh-CN" altLang="en-US" sz="2000" b="1" dirty="0">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324534"/>
            <a:ext cx="8058150" cy="1230407"/>
          </a:xfrm>
          <a:solidFill>
            <a:schemeClr val="bg1"/>
          </a:solidFill>
        </p:spPr>
        <p:txBody>
          <a:bodyPr>
            <a:noAutofit/>
          </a:bodyPr>
          <a:lstStyle/>
          <a:p>
            <a:pPr marL="0" indent="0" algn="just">
              <a:lnSpc>
                <a:spcPct val="110000"/>
              </a:lnSpc>
              <a:spcBef>
                <a:spcPts val="800"/>
              </a:spcBef>
              <a:buNone/>
            </a:pPr>
            <a:r>
              <a:rPr lang="zh-CN" altLang="en-US" sz="2400" b="1" dirty="0">
                <a:latin typeface="微软雅黑" panose="020B0503020204020204" charset="-122"/>
                <a:ea typeface="微软雅黑" panose="020B0503020204020204" charset="-122"/>
                <a:cs typeface="Times New Roman" panose="02020603050405020304" pitchFamily="18" charset="0"/>
              </a:rPr>
              <a:t>工作组成立以来，先后于</a:t>
            </a:r>
            <a:r>
              <a:rPr lang="en-US" altLang="zh-CN" sz="2400" b="1" dirty="0">
                <a:latin typeface="微软雅黑" panose="020B0503020204020204" charset="-122"/>
                <a:ea typeface="微软雅黑" panose="020B0503020204020204" charset="-122"/>
                <a:cs typeface="Times New Roman" panose="02020603050405020304" pitchFamily="18" charset="0"/>
              </a:rPr>
              <a:t>2017</a:t>
            </a:r>
            <a:r>
              <a:rPr lang="zh-CN" altLang="en-US" sz="2400" b="1" dirty="0">
                <a:latin typeface="微软雅黑" panose="020B0503020204020204" charset="-122"/>
                <a:ea typeface="微软雅黑" panose="020B0503020204020204" charset="-122"/>
                <a:cs typeface="Times New Roman" panose="02020603050405020304" pitchFamily="18" charset="0"/>
              </a:rPr>
              <a:t>年</a:t>
            </a:r>
            <a:r>
              <a:rPr lang="en-US" altLang="zh-CN" sz="2400" b="1" dirty="0">
                <a:latin typeface="微软雅黑" panose="020B0503020204020204" charset="-122"/>
                <a:ea typeface="微软雅黑" panose="020B0503020204020204" charset="-122"/>
                <a:cs typeface="Times New Roman" panose="02020603050405020304" pitchFamily="18" charset="0"/>
              </a:rPr>
              <a:t>11</a:t>
            </a:r>
            <a:r>
              <a:rPr lang="zh-CN" altLang="en-US" sz="2400" b="1" dirty="0">
                <a:latin typeface="微软雅黑" panose="020B0503020204020204" charset="-122"/>
                <a:ea typeface="微软雅黑" panose="020B0503020204020204" charset="-122"/>
                <a:cs typeface="Times New Roman" panose="02020603050405020304" pitchFamily="18" charset="0"/>
              </a:rPr>
              <a:t>月</a:t>
            </a:r>
            <a:r>
              <a:rPr lang="en-US" altLang="zh-CN" sz="2400" b="1" dirty="0">
                <a:latin typeface="微软雅黑" panose="020B0503020204020204" charset="-122"/>
                <a:ea typeface="微软雅黑" panose="020B0503020204020204" charset="-122"/>
                <a:cs typeface="Times New Roman" panose="02020603050405020304" pitchFamily="18" charset="0"/>
              </a:rPr>
              <a:t>24</a:t>
            </a:r>
            <a:r>
              <a:rPr lang="zh-CN" altLang="en-US" sz="2400" b="1" dirty="0">
                <a:latin typeface="微软雅黑" panose="020B0503020204020204" charset="-122"/>
                <a:ea typeface="微软雅黑" panose="020B0503020204020204" charset="-122"/>
                <a:cs typeface="Times New Roman" panose="02020603050405020304" pitchFamily="18" charset="0"/>
              </a:rPr>
              <a:t>日和</a:t>
            </a:r>
            <a:r>
              <a:rPr lang="en-US" altLang="zh-CN" sz="2400" b="1" dirty="0">
                <a:latin typeface="微软雅黑" panose="020B0503020204020204" charset="-122"/>
                <a:ea typeface="微软雅黑" panose="020B0503020204020204" charset="-122"/>
                <a:cs typeface="Times New Roman" panose="02020603050405020304" pitchFamily="18" charset="0"/>
              </a:rPr>
              <a:t>2018</a:t>
            </a:r>
            <a:r>
              <a:rPr lang="zh-CN" altLang="en-US" sz="2400" b="1" dirty="0">
                <a:latin typeface="微软雅黑" panose="020B0503020204020204" charset="-122"/>
                <a:ea typeface="微软雅黑" panose="020B0503020204020204" charset="-122"/>
                <a:cs typeface="Times New Roman" panose="02020603050405020304" pitchFamily="18" charset="0"/>
              </a:rPr>
              <a:t>年</a:t>
            </a:r>
            <a:r>
              <a:rPr lang="en-US" altLang="zh-CN" sz="2400" b="1" dirty="0">
                <a:latin typeface="微软雅黑" panose="020B0503020204020204" charset="-122"/>
                <a:ea typeface="微软雅黑" panose="020B0503020204020204" charset="-122"/>
                <a:cs typeface="Times New Roman" panose="02020603050405020304" pitchFamily="18" charset="0"/>
              </a:rPr>
              <a:t>3</a:t>
            </a:r>
            <a:r>
              <a:rPr lang="zh-CN" altLang="en-US" sz="2400" b="1" dirty="0">
                <a:latin typeface="微软雅黑" panose="020B0503020204020204" charset="-122"/>
                <a:ea typeface="微软雅黑" panose="020B0503020204020204" charset="-122"/>
                <a:cs typeface="Times New Roman" panose="02020603050405020304" pitchFamily="18" charset="0"/>
              </a:rPr>
              <a:t>月</a:t>
            </a:r>
            <a:r>
              <a:rPr lang="en-US" altLang="zh-CN" sz="2400" b="1" dirty="0">
                <a:latin typeface="微软雅黑" panose="020B0503020204020204" charset="-122"/>
                <a:ea typeface="微软雅黑" panose="020B0503020204020204" charset="-122"/>
                <a:cs typeface="Times New Roman" panose="02020603050405020304" pitchFamily="18" charset="0"/>
              </a:rPr>
              <a:t>14</a:t>
            </a:r>
            <a:r>
              <a:rPr lang="zh-CN" altLang="en-US" sz="2400" b="1" dirty="0">
                <a:latin typeface="微软雅黑" panose="020B0503020204020204" charset="-122"/>
                <a:ea typeface="微软雅黑" panose="020B0503020204020204" charset="-122"/>
                <a:cs typeface="Times New Roman" panose="02020603050405020304" pitchFamily="18" charset="0"/>
              </a:rPr>
              <a:t>日召开了两次工作组会议，成立了执委会，并起草和通过了</a:t>
            </a:r>
            <a:r>
              <a:rPr lang="en-US" altLang="zh-CN" sz="2400" b="1" dirty="0">
                <a:latin typeface="微软雅黑" panose="020B0503020204020204" charset="-122"/>
                <a:ea typeface="微软雅黑" panose="020B0503020204020204" charset="-122"/>
                <a:cs typeface="Times New Roman" panose="02020603050405020304" pitchFamily="18" charset="0"/>
              </a:rPr>
              <a:t>CIPC</a:t>
            </a:r>
            <a:r>
              <a:rPr lang="zh-CN" altLang="en-US" sz="2400" b="1" dirty="0">
                <a:latin typeface="微软雅黑" panose="020B0503020204020204" charset="-122"/>
                <a:ea typeface="微软雅黑" panose="020B0503020204020204" charset="-122"/>
                <a:cs typeface="Times New Roman" panose="02020603050405020304" pitchFamily="18" charset="0"/>
              </a:rPr>
              <a:t>章程，确立了</a:t>
            </a:r>
            <a:r>
              <a:rPr lang="en-US" altLang="zh-CN" sz="2400" b="1" dirty="0">
                <a:latin typeface="微软雅黑" panose="020B0503020204020204" charset="-122"/>
                <a:ea typeface="微软雅黑" panose="020B0503020204020204" charset="-122"/>
                <a:cs typeface="Times New Roman" panose="02020603050405020304" pitchFamily="18" charset="0"/>
              </a:rPr>
              <a:t>CIPC</a:t>
            </a:r>
            <a:r>
              <a:rPr lang="zh-CN" altLang="en-US" sz="2400" b="1" dirty="0">
                <a:latin typeface="微软雅黑" panose="020B0503020204020204" charset="-122"/>
                <a:ea typeface="微软雅黑" panose="020B0503020204020204" charset="-122"/>
                <a:cs typeface="Times New Roman" panose="02020603050405020304" pitchFamily="18" charset="0"/>
              </a:rPr>
              <a:t>会</a:t>
            </a:r>
            <a:r>
              <a:rPr lang="zh-CN" altLang="zh-CN" sz="2400" b="1" dirty="0">
                <a:latin typeface="微软雅黑" panose="020B0503020204020204" charset="-122"/>
                <a:ea typeface="微软雅黑" panose="020B0503020204020204" charset="-122"/>
                <a:cs typeface="Times New Roman" panose="02020603050405020304" pitchFamily="18" charset="0"/>
              </a:rPr>
              <a:t>徽</a:t>
            </a:r>
            <a:r>
              <a:rPr lang="zh-CN" altLang="en-US" sz="2400" b="1" dirty="0">
                <a:latin typeface="微软雅黑" panose="020B0503020204020204" charset="-122"/>
                <a:ea typeface="微软雅黑" panose="020B0503020204020204" charset="-122"/>
                <a:cs typeface="Times New Roman" panose="02020603050405020304" pitchFamily="18" charset="0"/>
              </a:rPr>
              <a:t>。</a:t>
            </a:r>
          </a:p>
        </p:txBody>
      </p:sp>
      <p:sp>
        <p:nvSpPr>
          <p:cNvPr id="5"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二、组建情况</a:t>
            </a:r>
          </a:p>
        </p:txBody>
      </p:sp>
      <p:grpSp>
        <p:nvGrpSpPr>
          <p:cNvPr id="9" name="组合 8"/>
          <p:cNvGrpSpPr/>
          <p:nvPr/>
        </p:nvGrpSpPr>
        <p:grpSpPr>
          <a:xfrm>
            <a:off x="601754" y="2622177"/>
            <a:ext cx="3641620" cy="3112994"/>
            <a:chOff x="514351" y="1971670"/>
            <a:chExt cx="3641620" cy="3714824"/>
          </a:xfrm>
        </p:grpSpPr>
        <p:sp>
          <p:nvSpPr>
            <p:cNvPr id="10" name="文本框 9"/>
            <p:cNvSpPr txBox="1"/>
            <p:nvPr/>
          </p:nvSpPr>
          <p:spPr>
            <a:xfrm>
              <a:off x="712044" y="1971670"/>
              <a:ext cx="2609633" cy="400110"/>
            </a:xfrm>
            <a:prstGeom prst="rect">
              <a:avLst/>
            </a:prstGeom>
            <a:noFill/>
            <a:ln w="12700">
              <a:solidFill>
                <a:schemeClr val="tx1"/>
              </a:solidFill>
            </a:ln>
          </p:spPr>
          <p:txBody>
            <a:bodyPr wrap="square" rtlCol="0">
              <a:spAutoFit/>
            </a:bodyPr>
            <a:lstStyle/>
            <a:p>
              <a:pPr algn="ctr"/>
              <a:r>
                <a:rPr lang="en-US" altLang="zh-CN" sz="2000" b="1" dirty="0">
                  <a:latin typeface="黑体" panose="02010609060101010101" pitchFamily="49" charset="-122"/>
                  <a:ea typeface="黑体" panose="02010609060101010101" pitchFamily="49" charset="-122"/>
                </a:rPr>
                <a:t>CEPC</a:t>
              </a:r>
              <a:r>
                <a:rPr lang="zh-CN" altLang="en-US" sz="2000" b="1" dirty="0">
                  <a:latin typeface="黑体" panose="02010609060101010101" pitchFamily="49" charset="-122"/>
                  <a:ea typeface="黑体" panose="02010609060101010101" pitchFamily="49" charset="-122"/>
                </a:rPr>
                <a:t>机构委员会</a:t>
              </a:r>
            </a:p>
          </p:txBody>
        </p:sp>
        <p:sp>
          <p:nvSpPr>
            <p:cNvPr id="11" name="文本框 10"/>
            <p:cNvSpPr txBox="1"/>
            <p:nvPr/>
          </p:nvSpPr>
          <p:spPr>
            <a:xfrm>
              <a:off x="514359" y="2900360"/>
              <a:ext cx="3005031" cy="400110"/>
            </a:xfrm>
            <a:prstGeom prst="rect">
              <a:avLst/>
            </a:prstGeom>
            <a:noFill/>
            <a:ln w="12700">
              <a:solidFill>
                <a:schemeClr val="tx1"/>
              </a:solidFill>
            </a:ln>
          </p:spPr>
          <p:txBody>
            <a:bodyPr wrap="square" rtlCol="0">
              <a:spAutoFit/>
            </a:bodyPr>
            <a:lstStyle/>
            <a:p>
              <a:pPr algn="ctr"/>
              <a:r>
                <a:rPr lang="en-US" altLang="zh-CN" sz="2000" b="1" dirty="0">
                  <a:latin typeface="黑体" panose="02010609060101010101" pitchFamily="49" charset="-122"/>
                  <a:ea typeface="黑体" panose="02010609060101010101" pitchFamily="49" charset="-122"/>
                </a:rPr>
                <a:t>CEPC</a:t>
              </a:r>
              <a:r>
                <a:rPr lang="zh-CN" altLang="en-US" sz="2000" b="1" dirty="0">
                  <a:latin typeface="黑体" panose="02010609060101010101" pitchFamily="49" charset="-122"/>
                  <a:ea typeface="黑体" panose="02010609060101010101" pitchFamily="49" charset="-122"/>
                </a:rPr>
                <a:t>产业促进会（</a:t>
              </a:r>
              <a:r>
                <a:rPr lang="en-US" altLang="zh-CN" sz="2000" b="1" dirty="0">
                  <a:latin typeface="黑体" panose="02010609060101010101" pitchFamily="49" charset="-122"/>
                  <a:ea typeface="黑体" panose="02010609060101010101" pitchFamily="49" charset="-122"/>
                </a:rPr>
                <a:t>CIPC</a:t>
              </a:r>
              <a:r>
                <a:rPr lang="zh-CN" altLang="en-US" sz="2000" b="1" dirty="0">
                  <a:latin typeface="黑体" panose="02010609060101010101" pitchFamily="49" charset="-122"/>
                  <a:ea typeface="黑体" panose="02010609060101010101" pitchFamily="49" charset="-122"/>
                </a:rPr>
                <a:t>）</a:t>
              </a:r>
            </a:p>
          </p:txBody>
        </p:sp>
        <p:sp>
          <p:nvSpPr>
            <p:cNvPr id="12" name="文本框 11"/>
            <p:cNvSpPr txBox="1"/>
            <p:nvPr/>
          </p:nvSpPr>
          <p:spPr>
            <a:xfrm>
              <a:off x="514351" y="3743319"/>
              <a:ext cx="3005031" cy="400110"/>
            </a:xfrm>
            <a:prstGeom prst="rect">
              <a:avLst/>
            </a:prstGeom>
            <a:noFill/>
            <a:ln w="12700">
              <a:solidFill>
                <a:schemeClr val="tx1"/>
              </a:solidFill>
            </a:ln>
          </p:spPr>
          <p:txBody>
            <a:bodyPr wrap="square" rtlCol="0">
              <a:spAutoFit/>
            </a:bodyPr>
            <a:lstStyle/>
            <a:p>
              <a:pPr algn="ctr"/>
              <a:r>
                <a:rPr lang="en-US" altLang="zh-CN" sz="2000" b="1" dirty="0">
                  <a:latin typeface="黑体" panose="02010609060101010101" pitchFamily="49" charset="-122"/>
                  <a:ea typeface="黑体" panose="02010609060101010101" pitchFamily="49" charset="-122"/>
                </a:rPr>
                <a:t>CIPC</a:t>
              </a:r>
              <a:r>
                <a:rPr lang="zh-CN" altLang="en-US" sz="2000" b="1" dirty="0">
                  <a:latin typeface="黑体" panose="02010609060101010101" pitchFamily="49" charset="-122"/>
                  <a:ea typeface="黑体" panose="02010609060101010101" pitchFamily="49" charset="-122"/>
                </a:rPr>
                <a:t>主席团（工作组）</a:t>
              </a:r>
            </a:p>
          </p:txBody>
        </p:sp>
        <p:sp>
          <p:nvSpPr>
            <p:cNvPr id="13" name="文本框 12"/>
            <p:cNvSpPr txBox="1"/>
            <p:nvPr/>
          </p:nvSpPr>
          <p:spPr>
            <a:xfrm>
              <a:off x="680411" y="5286384"/>
              <a:ext cx="2688741" cy="400110"/>
            </a:xfrm>
            <a:prstGeom prst="rect">
              <a:avLst/>
            </a:prstGeom>
            <a:noFill/>
            <a:ln w="12700">
              <a:solidFill>
                <a:schemeClr val="tx1"/>
              </a:solidFill>
            </a:ln>
          </p:spPr>
          <p:txBody>
            <a:bodyPr wrap="square" rtlCol="0">
              <a:spAutoFit/>
            </a:bodyPr>
            <a:lstStyle/>
            <a:p>
              <a:pPr algn="ctr"/>
              <a:r>
                <a:rPr lang="zh-CN" altLang="en-US" sz="2000" b="1" dirty="0">
                  <a:latin typeface="黑体" panose="02010609060101010101" pitchFamily="49" charset="-122"/>
                  <a:ea typeface="黑体" panose="02010609060101010101" pitchFamily="49" charset="-122"/>
                </a:rPr>
                <a:t>促进会成员单位（</a:t>
              </a:r>
              <a:r>
                <a:rPr lang="en-US" altLang="zh-CN" sz="2000" b="1" dirty="0">
                  <a:latin typeface="黑体" panose="02010609060101010101" pitchFamily="49" charset="-122"/>
                  <a:ea typeface="黑体" panose="02010609060101010101" pitchFamily="49" charset="-122"/>
                </a:rPr>
                <a:t>50</a:t>
              </a:r>
              <a:r>
                <a:rPr lang="zh-CN" altLang="en-US" sz="2000" b="1" dirty="0">
                  <a:latin typeface="黑体" panose="02010609060101010101" pitchFamily="49" charset="-122"/>
                  <a:ea typeface="黑体" panose="02010609060101010101" pitchFamily="49" charset="-122"/>
                </a:rPr>
                <a:t>）</a:t>
              </a:r>
            </a:p>
          </p:txBody>
        </p:sp>
        <p:cxnSp>
          <p:nvCxnSpPr>
            <p:cNvPr id="14" name="肘形连接符 13"/>
            <p:cNvCxnSpPr>
              <a:stCxn id="10" idx="2"/>
              <a:endCxn id="11" idx="0"/>
            </p:cNvCxnSpPr>
            <p:nvPr/>
          </p:nvCxnSpPr>
          <p:spPr>
            <a:xfrm rot="16200000" flipH="1">
              <a:off x="1752578" y="2636063"/>
              <a:ext cx="528580" cy="14"/>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11" idx="2"/>
              <a:endCxn id="12" idx="0"/>
            </p:cNvCxnSpPr>
            <p:nvPr/>
          </p:nvCxnSpPr>
          <p:spPr>
            <a:xfrm rot="5400000">
              <a:off x="1795447" y="3521890"/>
              <a:ext cx="442849" cy="8"/>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12" idx="2"/>
            </p:cNvCxnSpPr>
            <p:nvPr/>
          </p:nvCxnSpPr>
          <p:spPr>
            <a:xfrm rot="5400000">
              <a:off x="1459682" y="4700608"/>
              <a:ext cx="1114365" cy="6"/>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487382" y="4386223"/>
              <a:ext cx="1668589" cy="400110"/>
            </a:xfrm>
            <a:prstGeom prst="rect">
              <a:avLst/>
            </a:prstGeom>
            <a:noFill/>
            <a:ln w="12700">
              <a:solidFill>
                <a:schemeClr val="tx1"/>
              </a:solidFill>
            </a:ln>
          </p:spPr>
          <p:txBody>
            <a:bodyPr wrap="square" rtlCol="0">
              <a:spAutoFit/>
            </a:bodyPr>
            <a:lstStyle/>
            <a:p>
              <a:pPr algn="ctr"/>
              <a:r>
                <a:rPr lang="zh-CN" altLang="en-US" sz="2000" b="1" dirty="0">
                  <a:latin typeface="黑体" panose="02010609060101010101" pitchFamily="49" charset="-122"/>
                  <a:ea typeface="黑体" panose="02010609060101010101" pitchFamily="49" charset="-122"/>
                </a:rPr>
                <a:t>执行委员会</a:t>
              </a:r>
            </a:p>
          </p:txBody>
        </p:sp>
        <p:cxnSp>
          <p:nvCxnSpPr>
            <p:cNvPr id="18" name="直接连接符 17"/>
            <p:cNvCxnSpPr>
              <a:endCxn id="17" idx="1"/>
            </p:cNvCxnSpPr>
            <p:nvPr/>
          </p:nvCxnSpPr>
          <p:spPr>
            <a:xfrm>
              <a:off x="2016861" y="4586278"/>
              <a:ext cx="470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601754" y="5897336"/>
            <a:ext cx="3641620" cy="400110"/>
          </a:xfrm>
          <a:prstGeom prst="rect">
            <a:avLst/>
          </a:prstGeom>
          <a:noFill/>
        </p:spPr>
        <p:txBody>
          <a:bodyPr wrap="square" rtlCol="0">
            <a:spAutoFit/>
          </a:bodyPr>
          <a:lstStyle/>
          <a:p>
            <a:pPr algn="ctr"/>
            <a:r>
              <a:rPr lang="zh-CN" altLang="en-US" sz="2000" b="1" dirty="0">
                <a:solidFill>
                  <a:srgbClr val="FF0000"/>
                </a:solidFill>
                <a:latin typeface="微软雅黑" panose="020B0503020204020204" charset="-122"/>
                <a:ea typeface="微软雅黑" panose="020B0503020204020204" charset="-122"/>
              </a:rPr>
              <a:t>组织架构</a:t>
            </a:r>
          </a:p>
        </p:txBody>
      </p:sp>
      <p:pic>
        <p:nvPicPr>
          <p:cNvPr id="20" name="图片 19" descr="C:\Users\Lenovo\Desktop\市场部工作2018\CEPC工作组\产业促进会logo制作要求\【定稿】\参考\中科富海样板_CEPC牌匾_铜配木托_40x60c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044" y="2622177"/>
            <a:ext cx="4188998" cy="3112994"/>
          </a:xfrm>
          <a:prstGeom prst="rect">
            <a:avLst/>
          </a:prstGeom>
          <a:noFill/>
          <a:ln>
            <a:noFill/>
          </a:ln>
        </p:spPr>
      </p:pic>
      <p:sp>
        <p:nvSpPr>
          <p:cNvPr id="21" name="文本框 20"/>
          <p:cNvSpPr txBox="1"/>
          <p:nvPr/>
        </p:nvSpPr>
        <p:spPr>
          <a:xfrm>
            <a:off x="4428044" y="5789615"/>
            <a:ext cx="4188998" cy="400110"/>
          </a:xfrm>
          <a:prstGeom prst="rect">
            <a:avLst/>
          </a:prstGeom>
          <a:noFill/>
        </p:spPr>
        <p:txBody>
          <a:bodyPr wrap="square" rtlCol="0">
            <a:spAutoFit/>
          </a:bodyPr>
          <a:lstStyle/>
          <a:p>
            <a:pPr algn="ctr"/>
            <a:r>
              <a:rPr lang="en-US" altLang="zh-CN" sz="2000" b="1" dirty="0">
                <a:solidFill>
                  <a:srgbClr val="FF0000"/>
                </a:solidFill>
                <a:latin typeface="微软雅黑" panose="020B0503020204020204" charset="-122"/>
                <a:ea typeface="微软雅黑" panose="020B0503020204020204" charset="-122"/>
              </a:rPr>
              <a:t>CIPC</a:t>
            </a:r>
            <a:r>
              <a:rPr lang="zh-CN" altLang="zh-CN" sz="2000" b="1" dirty="0">
                <a:solidFill>
                  <a:srgbClr val="FF0000"/>
                </a:solidFill>
                <a:latin typeface="微软雅黑" panose="020B0503020204020204" charset="-122"/>
                <a:ea typeface="微软雅黑" panose="020B0503020204020204" charset="-122"/>
              </a:rPr>
              <a:t>成员单位</a:t>
            </a:r>
            <a:r>
              <a:rPr lang="zh-CN" altLang="en-US" sz="2000" b="1" dirty="0">
                <a:solidFill>
                  <a:srgbClr val="FF0000"/>
                </a:solidFill>
                <a:latin typeface="微软雅黑" panose="020B0503020204020204" charset="-122"/>
                <a:ea typeface="微软雅黑" panose="020B0503020204020204" charset="-122"/>
              </a:rPr>
              <a:t>牌匾（企业样本）</a:t>
            </a:r>
            <a:endParaRPr lang="zh-CN" altLang="zh-CN" sz="2000" b="1"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7300" y="352425"/>
            <a:ext cx="7886700" cy="798657"/>
          </a:xfrm>
        </p:spPr>
        <p:txBody>
          <a:bodyPr>
            <a:normAutofit/>
          </a:bodyPr>
          <a:lstStyle/>
          <a:p>
            <a:pPr algn="ctr"/>
            <a:r>
              <a:rPr lang="en-US" altLang="zh-CN" sz="3600" b="1" dirty="0">
                <a:solidFill>
                  <a:srgbClr val="FF0000"/>
                </a:solidFill>
                <a:latin typeface="黑体" panose="02010609060101010101" pitchFamily="49" charset="-122"/>
                <a:ea typeface="黑体" panose="02010609060101010101" pitchFamily="49" charset="-122"/>
              </a:rPr>
              <a:t>CIPC</a:t>
            </a:r>
            <a:r>
              <a:rPr lang="zh-CN" altLang="en-US" sz="3600" b="1" dirty="0" smtClean="0">
                <a:solidFill>
                  <a:srgbClr val="FF0000"/>
                </a:solidFill>
                <a:latin typeface="黑体" panose="02010609060101010101" pitchFamily="49" charset="-122"/>
                <a:ea typeface="黑体" panose="02010609060101010101" pitchFamily="49" charset="-122"/>
              </a:rPr>
              <a:t>工作组主席团成员</a:t>
            </a:r>
            <a:r>
              <a:rPr lang="zh-CN" altLang="en-US" sz="3600" b="1" dirty="0">
                <a:solidFill>
                  <a:srgbClr val="FF0000"/>
                </a:solidFill>
                <a:latin typeface="黑体" panose="02010609060101010101" pitchFamily="49" charset="-122"/>
                <a:ea typeface="黑体" panose="02010609060101010101" pitchFamily="49" charset="-122"/>
              </a:rPr>
              <a:t>情况</a:t>
            </a:r>
          </a:p>
        </p:txBody>
      </p:sp>
      <p:graphicFrame>
        <p:nvGraphicFramePr>
          <p:cNvPr id="7" name="表格 6"/>
          <p:cNvGraphicFramePr>
            <a:graphicFrameLocks noGrp="1"/>
          </p:cNvGraphicFramePr>
          <p:nvPr>
            <p:extLst>
              <p:ext uri="{D42A27DB-BD31-4B8C-83A1-F6EECF244321}">
                <p14:modId xmlns:p14="http://schemas.microsoft.com/office/powerpoint/2010/main" val="3278453041"/>
              </p:ext>
            </p:extLst>
          </p:nvPr>
        </p:nvGraphicFramePr>
        <p:xfrm>
          <a:off x="281304" y="1595480"/>
          <a:ext cx="8646795" cy="4094119"/>
        </p:xfrm>
        <a:graphic>
          <a:graphicData uri="http://schemas.openxmlformats.org/drawingml/2006/table">
            <a:tbl>
              <a:tblPr firstRow="1" firstCol="1" bandRow="1">
                <a:tableStyleId>{5C22544A-7EE6-4342-B048-85BDC9FD1C3A}</a:tableStyleId>
              </a:tblPr>
              <a:tblGrid>
                <a:gridCol w="803454">
                  <a:extLst>
                    <a:ext uri="{9D8B030D-6E8A-4147-A177-3AD203B41FA5}">
                      <a16:colId xmlns:a16="http://schemas.microsoft.com/office/drawing/2014/main" xmlns="" val="20000"/>
                    </a:ext>
                  </a:extLst>
                </a:gridCol>
                <a:gridCol w="1190518">
                  <a:extLst>
                    <a:ext uri="{9D8B030D-6E8A-4147-A177-3AD203B41FA5}">
                      <a16:colId xmlns:a16="http://schemas.microsoft.com/office/drawing/2014/main" xmlns="" val="20001"/>
                    </a:ext>
                  </a:extLst>
                </a:gridCol>
                <a:gridCol w="3820213">
                  <a:extLst>
                    <a:ext uri="{9D8B030D-6E8A-4147-A177-3AD203B41FA5}">
                      <a16:colId xmlns:a16="http://schemas.microsoft.com/office/drawing/2014/main" xmlns="" val="20002"/>
                    </a:ext>
                  </a:extLst>
                </a:gridCol>
                <a:gridCol w="1495477">
                  <a:extLst>
                    <a:ext uri="{9D8B030D-6E8A-4147-A177-3AD203B41FA5}">
                      <a16:colId xmlns:a16="http://schemas.microsoft.com/office/drawing/2014/main" xmlns="" val="20003"/>
                    </a:ext>
                  </a:extLst>
                </a:gridCol>
                <a:gridCol w="1337133">
                  <a:extLst>
                    <a:ext uri="{9D8B030D-6E8A-4147-A177-3AD203B41FA5}">
                      <a16:colId xmlns:a16="http://schemas.microsoft.com/office/drawing/2014/main" xmlns="" val="20004"/>
                    </a:ext>
                  </a:extLst>
                </a:gridCol>
              </a:tblGrid>
              <a:tr h="663874">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序号</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姓名</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单位</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职务</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备注</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97557">
                <a:tc>
                  <a:txBody>
                    <a:bodyPr/>
                    <a:lstStyle/>
                    <a:p>
                      <a:pPr algn="ctr">
                        <a:spcAft>
                          <a:spcPts val="0"/>
                        </a:spcAft>
                      </a:pPr>
                      <a:r>
                        <a:rPr lang="en-US" sz="2000" b="1" kern="100">
                          <a:effectLst/>
                          <a:latin typeface="黑体" panose="02010609060101010101" pitchFamily="49" charset="-122"/>
                          <a:ea typeface="黑体" panose="02010609060101010101" pitchFamily="49" charset="-122"/>
                        </a:rPr>
                        <a:t>1</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高金林</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北京中科富海</a:t>
                      </a:r>
                      <a:r>
                        <a:rPr lang="zh-CN" altLang="en-US" sz="2000" b="1" kern="100" dirty="0">
                          <a:effectLst/>
                          <a:latin typeface="黑体" panose="02010609060101010101" pitchFamily="49" charset="-122"/>
                          <a:ea typeface="黑体" panose="02010609060101010101" pitchFamily="49" charset="-122"/>
                        </a:rPr>
                        <a:t>低温科技有限公司</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a:effectLst/>
                          <a:latin typeface="黑体" panose="02010609060101010101" pitchFamily="49" charset="-122"/>
                          <a:ea typeface="黑体" panose="02010609060101010101" pitchFamily="49" charset="-122"/>
                        </a:rPr>
                        <a:t>总经理</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a:effectLst/>
                          <a:latin typeface="黑体" panose="02010609060101010101" pitchFamily="49" charset="-122"/>
                          <a:ea typeface="黑体" panose="02010609060101010101" pitchFamily="49" charset="-122"/>
                        </a:rPr>
                        <a:t>主席</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07383">
                <a:tc>
                  <a:txBody>
                    <a:bodyPr/>
                    <a:lstStyle/>
                    <a:p>
                      <a:pPr algn="ctr">
                        <a:spcAft>
                          <a:spcPts val="0"/>
                        </a:spcAft>
                      </a:pPr>
                      <a:r>
                        <a:rPr lang="en-US" sz="2000" b="1" kern="100">
                          <a:effectLst/>
                          <a:latin typeface="黑体" panose="02010609060101010101" pitchFamily="49" charset="-122"/>
                          <a:ea typeface="黑体" panose="02010609060101010101" pitchFamily="49" charset="-122"/>
                        </a:rPr>
                        <a:t>2</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a:effectLst/>
                          <a:latin typeface="黑体" panose="02010609060101010101" pitchFamily="49" charset="-122"/>
                          <a:ea typeface="黑体" panose="02010609060101010101" pitchFamily="49" charset="-122"/>
                        </a:rPr>
                        <a:t>薛华实</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上海上创超导科技有限公司</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a:effectLst/>
                          <a:latin typeface="黑体" panose="02010609060101010101" pitchFamily="49" charset="-122"/>
                          <a:ea typeface="黑体" panose="02010609060101010101" pitchFamily="49" charset="-122"/>
                        </a:rPr>
                        <a:t>董事长</a:t>
                      </a:r>
                      <a:r>
                        <a:rPr lang="en-US" sz="2000" b="1" kern="100">
                          <a:effectLst/>
                          <a:latin typeface="黑体" panose="02010609060101010101" pitchFamily="49" charset="-122"/>
                          <a:ea typeface="黑体" panose="02010609060101010101" pitchFamily="49" charset="-122"/>
                        </a:rPr>
                        <a:t>/</a:t>
                      </a:r>
                      <a:endParaRPr lang="zh-CN" sz="2000" b="1" kern="100">
                        <a:effectLst/>
                        <a:latin typeface="黑体" panose="02010609060101010101" pitchFamily="49" charset="-122"/>
                        <a:ea typeface="黑体" panose="02010609060101010101" pitchFamily="49" charset="-122"/>
                      </a:endParaRPr>
                    </a:p>
                    <a:p>
                      <a:pPr algn="ctr">
                        <a:spcAft>
                          <a:spcPts val="0"/>
                        </a:spcAft>
                      </a:pPr>
                      <a:r>
                        <a:rPr lang="zh-CN" sz="2000" b="1" kern="100">
                          <a:effectLst/>
                          <a:latin typeface="黑体" panose="02010609060101010101" pitchFamily="49" charset="-122"/>
                          <a:ea typeface="黑体" panose="02010609060101010101" pitchFamily="49" charset="-122"/>
                        </a:rPr>
                        <a:t>总经理</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a:effectLst/>
                          <a:latin typeface="黑体" panose="02010609060101010101" pitchFamily="49" charset="-122"/>
                          <a:ea typeface="黑体" panose="02010609060101010101" pitchFamily="49" charset="-122"/>
                        </a:rPr>
                        <a:t>副主席</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663874">
                <a:tc>
                  <a:txBody>
                    <a:bodyPr/>
                    <a:lstStyle/>
                    <a:p>
                      <a:pPr algn="ctr">
                        <a:spcAft>
                          <a:spcPts val="0"/>
                        </a:spcAft>
                      </a:pPr>
                      <a:r>
                        <a:rPr lang="en-US" sz="2000" b="1" kern="100">
                          <a:effectLst/>
                          <a:latin typeface="黑体" panose="02010609060101010101" pitchFamily="49" charset="-122"/>
                          <a:ea typeface="黑体" panose="02010609060101010101" pitchFamily="49" charset="-122"/>
                        </a:rPr>
                        <a:t>3</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a:effectLst/>
                          <a:latin typeface="黑体" panose="02010609060101010101" pitchFamily="49" charset="-122"/>
                          <a:ea typeface="黑体" panose="02010609060101010101" pitchFamily="49" charset="-122"/>
                        </a:rPr>
                        <a:t>李  明</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中国瑞联集团控股有限公司</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主席</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a:effectLst/>
                          <a:latin typeface="黑体" panose="02010609060101010101" pitchFamily="49" charset="-122"/>
                          <a:ea typeface="黑体" panose="02010609060101010101" pitchFamily="49" charset="-122"/>
                        </a:rPr>
                        <a:t>副主席</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663874">
                <a:tc>
                  <a:txBody>
                    <a:bodyPr/>
                    <a:lstStyle/>
                    <a:p>
                      <a:pPr algn="ctr">
                        <a:spcAft>
                          <a:spcPts val="0"/>
                        </a:spcAft>
                      </a:pPr>
                      <a:r>
                        <a:rPr lang="en-US" sz="2000" b="1" kern="100">
                          <a:effectLst/>
                          <a:latin typeface="黑体" panose="02010609060101010101" pitchFamily="49" charset="-122"/>
                          <a:ea typeface="黑体" panose="02010609060101010101" pitchFamily="49" charset="-122"/>
                        </a:rPr>
                        <a:t>4</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a:effectLst/>
                          <a:latin typeface="黑体" panose="02010609060101010101" pitchFamily="49" charset="-122"/>
                          <a:ea typeface="黑体" panose="02010609060101010101" pitchFamily="49" charset="-122"/>
                        </a:rPr>
                        <a:t>黄  浩</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昆山国力电子科技股份有限公司</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总经理</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副主席</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697557">
                <a:tc>
                  <a:txBody>
                    <a:bodyPr/>
                    <a:lstStyle/>
                    <a:p>
                      <a:pPr algn="ctr">
                        <a:spcAft>
                          <a:spcPts val="0"/>
                        </a:spcAft>
                      </a:pPr>
                      <a:r>
                        <a:rPr lang="en-US" sz="2000" b="1" kern="100">
                          <a:effectLst/>
                          <a:latin typeface="黑体" panose="02010609060101010101" pitchFamily="49" charset="-122"/>
                          <a:ea typeface="黑体" panose="02010609060101010101" pitchFamily="49" charset="-122"/>
                        </a:rPr>
                        <a:t>5</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a:effectLst/>
                          <a:latin typeface="黑体" panose="02010609060101010101" pitchFamily="49" charset="-122"/>
                          <a:ea typeface="黑体" panose="02010609060101010101" pitchFamily="49" charset="-122"/>
                        </a:rPr>
                        <a:t>刘大炜</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a:effectLst/>
                          <a:latin typeface="黑体" panose="02010609060101010101" pitchFamily="49" charset="-122"/>
                          <a:ea typeface="黑体" panose="02010609060101010101" pitchFamily="49" charset="-122"/>
                        </a:rPr>
                        <a:t>成都飞机工业集团有限责任公司</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厂长</a:t>
                      </a:r>
                      <a:r>
                        <a:rPr lang="en-US" sz="2000" b="1" kern="100" dirty="0">
                          <a:effectLst/>
                          <a:latin typeface="黑体" panose="02010609060101010101" pitchFamily="49" charset="-122"/>
                          <a:ea typeface="黑体" panose="02010609060101010101" pitchFamily="49" charset="-122"/>
                        </a:rPr>
                        <a:t>/</a:t>
                      </a:r>
                      <a:r>
                        <a:rPr lang="zh-CN" sz="2000" b="1" kern="100" dirty="0">
                          <a:effectLst/>
                          <a:latin typeface="黑体" panose="02010609060101010101" pitchFamily="49" charset="-122"/>
                          <a:ea typeface="黑体" panose="02010609060101010101" pitchFamily="49" charset="-122"/>
                        </a:rPr>
                        <a:t>高工</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副主席</a:t>
                      </a: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848769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二、组建情况</a:t>
            </a:r>
          </a:p>
        </p:txBody>
      </p:sp>
      <p:pic>
        <p:nvPicPr>
          <p:cNvPr id="22" name="图片 21"/>
          <p:cNvPicPr/>
          <p:nvPr/>
        </p:nvPicPr>
        <p:blipFill>
          <a:blip r:embed="rId3"/>
          <a:stretch>
            <a:fillRect/>
          </a:stretch>
        </p:blipFill>
        <p:spPr>
          <a:xfrm>
            <a:off x="1" y="1411952"/>
            <a:ext cx="9144000" cy="4894729"/>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78732"/>
          </a:xfrm>
        </p:spPr>
        <p:txBody>
          <a:bodyPr>
            <a:normAutofit/>
          </a:bodyPr>
          <a:lstStyle/>
          <a:p>
            <a:pPr algn="ctr"/>
            <a:r>
              <a:rPr lang="zh-CN" altLang="en-US" sz="3600" b="1" dirty="0">
                <a:solidFill>
                  <a:srgbClr val="C00000"/>
                </a:solidFill>
                <a:latin typeface="微软雅黑" panose="020B0503020204020204" charset="-122"/>
                <a:ea typeface="微软雅黑" panose="020B0503020204020204" charset="-122"/>
              </a:rPr>
              <a:t>报告提纲</a:t>
            </a:r>
          </a:p>
        </p:txBody>
      </p:sp>
      <p:sp>
        <p:nvSpPr>
          <p:cNvPr id="20" name="圆角矩形 19"/>
          <p:cNvSpPr/>
          <p:nvPr/>
        </p:nvSpPr>
        <p:spPr>
          <a:xfrm>
            <a:off x="728975" y="155448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圆角矩形 20"/>
          <p:cNvSpPr/>
          <p:nvPr/>
        </p:nvSpPr>
        <p:spPr>
          <a:xfrm>
            <a:off x="728975" y="277368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圆角矩形 21"/>
          <p:cNvSpPr/>
          <p:nvPr/>
        </p:nvSpPr>
        <p:spPr>
          <a:xfrm>
            <a:off x="728975" y="3972560"/>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圆角矩形 22"/>
          <p:cNvSpPr/>
          <p:nvPr/>
        </p:nvSpPr>
        <p:spPr>
          <a:xfrm>
            <a:off x="728975" y="5173423"/>
            <a:ext cx="7729224" cy="772160"/>
          </a:xfrm>
          <a:prstGeom prst="roundRect">
            <a:avLst/>
          </a:prstGeom>
          <a:noFill/>
          <a:ln w="25400" cap="flat" cmpd="sng" algn="ctr">
            <a:solidFill>
              <a:srgbClr val="1A8CE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矩形 23"/>
          <p:cNvSpPr/>
          <p:nvPr/>
        </p:nvSpPr>
        <p:spPr>
          <a:xfrm>
            <a:off x="2209563" y="1632435"/>
            <a:ext cx="3669251"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目标任务</a:t>
            </a:r>
          </a:p>
        </p:txBody>
      </p:sp>
      <p:sp>
        <p:nvSpPr>
          <p:cNvPr id="25" name="流程图: 接点 24"/>
          <p:cNvSpPr/>
          <p:nvPr/>
        </p:nvSpPr>
        <p:spPr>
          <a:xfrm>
            <a:off x="1064255" y="1472560"/>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 name="流程图: 接点 25"/>
          <p:cNvSpPr/>
          <p:nvPr/>
        </p:nvSpPr>
        <p:spPr>
          <a:xfrm>
            <a:off x="1064255" y="2689777"/>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流程图: 接点 26"/>
          <p:cNvSpPr/>
          <p:nvPr/>
        </p:nvSpPr>
        <p:spPr>
          <a:xfrm>
            <a:off x="1064255" y="3885363"/>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8" name="流程图: 接点 27"/>
          <p:cNvSpPr/>
          <p:nvPr/>
        </p:nvSpPr>
        <p:spPr>
          <a:xfrm>
            <a:off x="1054095" y="5091503"/>
            <a:ext cx="934720" cy="936000"/>
          </a:xfrm>
          <a:prstGeom prst="flowChartConnector">
            <a:avLst/>
          </a:prstGeom>
          <a:solidFill>
            <a:srgbClr val="1A8CED"/>
          </a:solidFill>
          <a:ln w="444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9" name="矩形 28"/>
          <p:cNvSpPr/>
          <p:nvPr/>
        </p:nvSpPr>
        <p:spPr>
          <a:xfrm>
            <a:off x="2209563" y="2865389"/>
            <a:ext cx="3669251"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组建情况</a:t>
            </a:r>
          </a:p>
        </p:txBody>
      </p:sp>
      <p:sp>
        <p:nvSpPr>
          <p:cNvPr id="30" name="矩形 29"/>
          <p:cNvSpPr/>
          <p:nvPr/>
        </p:nvSpPr>
        <p:spPr>
          <a:xfrm>
            <a:off x="2209562" y="4066252"/>
            <a:ext cx="5978467"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部分企业简介</a:t>
            </a:r>
            <a:endParaRPr lang="zh-CN" altLang="en-US" sz="2800" b="1" dirty="0">
              <a:solidFill>
                <a:prstClr val="black"/>
              </a:solidFill>
              <a:latin typeface="黑体" panose="02010609060101010101" pitchFamily="49" charset="-122"/>
              <a:ea typeface="黑体" panose="02010609060101010101" pitchFamily="49" charset="-122"/>
            </a:endParaRPr>
          </a:p>
        </p:txBody>
      </p:sp>
      <p:sp>
        <p:nvSpPr>
          <p:cNvPr id="31" name="矩形 30"/>
          <p:cNvSpPr/>
          <p:nvPr/>
        </p:nvSpPr>
        <p:spPr>
          <a:xfrm>
            <a:off x="2199403" y="5267116"/>
            <a:ext cx="4043680" cy="584775"/>
          </a:xfrm>
          <a:prstGeom prst="rect">
            <a:avLst/>
          </a:prstGeom>
        </p:spPr>
        <p:txBody>
          <a:bodyPr wrap="square" anchor="ctr">
            <a:spAutoFit/>
          </a:bodyPr>
          <a:lstStyle/>
          <a:p>
            <a:r>
              <a:rPr lang="zh-CN" altLang="en-US" sz="3200" b="1" dirty="0">
                <a:solidFill>
                  <a:prstClr val="black"/>
                </a:solidFill>
                <a:latin typeface="黑体" panose="02010609060101010101" pitchFamily="49" charset="-122"/>
                <a:ea typeface="黑体" panose="02010609060101010101" pitchFamily="49" charset="-122"/>
              </a:rPr>
              <a:t>未来设想</a:t>
            </a:r>
            <a:endParaRPr lang="zh-CN" altLang="en-US" sz="2800" b="1" dirty="0">
              <a:solidFill>
                <a:prstClr val="black"/>
              </a:solidFill>
              <a:latin typeface="黑体" panose="02010609060101010101" pitchFamily="49" charset="-122"/>
              <a:ea typeface="黑体" panose="02010609060101010101" pitchFamily="49" charset="-122"/>
            </a:endParaRPr>
          </a:p>
        </p:txBody>
      </p:sp>
      <p:sp>
        <p:nvSpPr>
          <p:cNvPr id="32" name="矩形 31"/>
          <p:cNvSpPr/>
          <p:nvPr/>
        </p:nvSpPr>
        <p:spPr>
          <a:xfrm>
            <a:off x="1219670" y="1628154"/>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一</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3" name="矩形 32"/>
          <p:cNvSpPr/>
          <p:nvPr/>
        </p:nvSpPr>
        <p:spPr>
          <a:xfrm>
            <a:off x="1207648" y="2826042"/>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二</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4" name="矩形 33"/>
          <p:cNvSpPr/>
          <p:nvPr/>
        </p:nvSpPr>
        <p:spPr>
          <a:xfrm>
            <a:off x="1207648" y="4025258"/>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三</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5" name="矩形 34"/>
          <p:cNvSpPr/>
          <p:nvPr/>
        </p:nvSpPr>
        <p:spPr>
          <a:xfrm>
            <a:off x="1207648" y="5236337"/>
            <a:ext cx="647934" cy="646331"/>
          </a:xfrm>
          <a:prstGeom prst="rect">
            <a:avLst/>
          </a:prstGeom>
        </p:spPr>
        <p:txBody>
          <a:bodyPr wrap="none">
            <a:spAutoFit/>
          </a:bodyPr>
          <a:lstStyle/>
          <a:p>
            <a:r>
              <a:rPr lang="zh-CN" altLang="en-US" sz="3600" b="1" dirty="0">
                <a:solidFill>
                  <a:prstClr val="white"/>
                </a:solidFill>
                <a:latin typeface="Arial" panose="020B0604020202020204" pitchFamily="34" charset="0"/>
                <a:ea typeface="黑体" panose="02010609060101010101" pitchFamily="49" charset="-122"/>
                <a:cs typeface="Arial" panose="020B0604020202020204" pitchFamily="34" charset="0"/>
              </a:rPr>
              <a:t>四</a:t>
            </a:r>
            <a:endParaRPr lang="zh-CN" altLang="en-US" sz="360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19" name="矩形 18"/>
          <p:cNvSpPr/>
          <p:nvPr/>
        </p:nvSpPr>
        <p:spPr>
          <a:xfrm>
            <a:off x="0" y="5002305"/>
            <a:ext cx="9134761" cy="1190065"/>
          </a:xfrm>
          <a:prstGeom prst="rect">
            <a:avLst/>
          </a:prstGeom>
          <a:solidFill>
            <a:schemeClr val="lt1">
              <a:alpha val="9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矩形 35"/>
          <p:cNvSpPr/>
          <p:nvPr/>
        </p:nvSpPr>
        <p:spPr>
          <a:xfrm>
            <a:off x="-1" y="1428129"/>
            <a:ext cx="9134761" cy="2350342"/>
          </a:xfrm>
          <a:prstGeom prst="rect">
            <a:avLst/>
          </a:prstGeom>
          <a:solidFill>
            <a:schemeClr val="lt1">
              <a:alpha val="9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1707</Words>
  <Application>Microsoft Office PowerPoint</Application>
  <PresentationFormat>全屏显示(4:3)</PresentationFormat>
  <Paragraphs>217</Paragraphs>
  <Slides>24</Slides>
  <Notes>13</Notes>
  <HiddenSlides>0</HiddenSlides>
  <MMClips>0</MMClips>
  <ScaleCrop>false</ScaleCrop>
  <HeadingPairs>
    <vt:vector size="4" baseType="variant">
      <vt:variant>
        <vt:lpstr>主题</vt:lpstr>
      </vt:variant>
      <vt:variant>
        <vt:i4>2</vt:i4>
      </vt:variant>
      <vt:variant>
        <vt:lpstr>幻灯片标题</vt:lpstr>
      </vt:variant>
      <vt:variant>
        <vt:i4>24</vt:i4>
      </vt:variant>
    </vt:vector>
  </HeadingPairs>
  <TitlesOfParts>
    <vt:vector size="26" baseType="lpstr">
      <vt:lpstr>Office 主题</vt:lpstr>
      <vt:lpstr>1_默认设计模板</vt:lpstr>
      <vt:lpstr>PowerPoint 演示文稿</vt:lpstr>
      <vt:lpstr>报告提纲</vt:lpstr>
      <vt:lpstr>一、目标任务</vt:lpstr>
      <vt:lpstr>报告提纲</vt:lpstr>
      <vt:lpstr>二、组建情况</vt:lpstr>
      <vt:lpstr>二、组建情况</vt:lpstr>
      <vt:lpstr>CIPC工作组主席团成员情况</vt:lpstr>
      <vt:lpstr>二、组建情况</vt:lpstr>
      <vt:lpstr>报告提纲</vt:lpstr>
      <vt:lpstr>三、部分企业简介-1</vt:lpstr>
      <vt:lpstr>三、部分企业简介-2</vt:lpstr>
      <vt:lpstr>三、部分企业简介-3</vt:lpstr>
      <vt:lpstr>三、部分企业简介-4</vt:lpstr>
      <vt:lpstr>PowerPoint 演示文稿</vt:lpstr>
      <vt:lpstr>PowerPoint 演示文稿</vt:lpstr>
      <vt:lpstr>PowerPoint 演示文稿</vt:lpstr>
      <vt:lpstr>三、部分企业简介-5</vt:lpstr>
      <vt:lpstr>三、部分企业简介-5</vt:lpstr>
      <vt:lpstr>三、部分企业简介-5</vt:lpstr>
      <vt:lpstr>三、部分企业简介-6</vt:lpstr>
      <vt:lpstr>三、部分企业简介-7</vt:lpstr>
      <vt:lpstr>报告提纲</vt:lpstr>
      <vt:lpstr>四、未来设想</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Windows 用户</cp:lastModifiedBy>
  <cp:revision>142</cp:revision>
  <dcterms:created xsi:type="dcterms:W3CDTF">2018-05-26T15:38:00Z</dcterms:created>
  <dcterms:modified xsi:type="dcterms:W3CDTF">2018-07-11T16:02:14Z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