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x-none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x-none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29C8-DE6F-2E41-AD0A-35CF1BF70F4C}" type="datetimeFigureOut">
              <a:rPr kumimoji="1" lang="zh-CN" altLang="en-US" smtClean="0"/>
              <a:t>06/06/18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1E1D4-C2EB-324D-928D-853399DA11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22159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x-none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x-none" smtClean="0"/>
              <a:t>单击此处编辑母版文本样式</a:t>
            </a:r>
          </a:p>
          <a:p>
            <a:pPr lvl="1"/>
            <a:r>
              <a:rPr kumimoji="1" lang="zh-CN" altLang="x-none" smtClean="0"/>
              <a:t>二级</a:t>
            </a:r>
          </a:p>
          <a:p>
            <a:pPr lvl="2"/>
            <a:r>
              <a:rPr kumimoji="1" lang="zh-CN" altLang="x-none" smtClean="0"/>
              <a:t>三级</a:t>
            </a:r>
          </a:p>
          <a:p>
            <a:pPr lvl="3"/>
            <a:r>
              <a:rPr kumimoji="1" lang="zh-CN" altLang="x-none" smtClean="0"/>
              <a:t>四级</a:t>
            </a:r>
          </a:p>
          <a:p>
            <a:pPr lvl="4"/>
            <a:r>
              <a:rPr kumimoji="1" lang="zh-CN" altLang="x-none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29C8-DE6F-2E41-AD0A-35CF1BF70F4C}" type="datetimeFigureOut">
              <a:rPr kumimoji="1" lang="zh-CN" altLang="en-US" smtClean="0"/>
              <a:t>06/06/18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1E1D4-C2EB-324D-928D-853399DA11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4471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x-none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x-none" smtClean="0"/>
              <a:t>单击此处编辑母版文本样式</a:t>
            </a:r>
          </a:p>
          <a:p>
            <a:pPr lvl="1"/>
            <a:r>
              <a:rPr kumimoji="1" lang="zh-CN" altLang="x-none" smtClean="0"/>
              <a:t>二级</a:t>
            </a:r>
          </a:p>
          <a:p>
            <a:pPr lvl="2"/>
            <a:r>
              <a:rPr kumimoji="1" lang="zh-CN" altLang="x-none" smtClean="0"/>
              <a:t>三级</a:t>
            </a:r>
          </a:p>
          <a:p>
            <a:pPr lvl="3"/>
            <a:r>
              <a:rPr kumimoji="1" lang="zh-CN" altLang="x-none" smtClean="0"/>
              <a:t>四级</a:t>
            </a:r>
          </a:p>
          <a:p>
            <a:pPr lvl="4"/>
            <a:r>
              <a:rPr kumimoji="1" lang="zh-CN" altLang="x-none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29C8-DE6F-2E41-AD0A-35CF1BF70F4C}" type="datetimeFigureOut">
              <a:rPr kumimoji="1" lang="zh-CN" altLang="en-US" smtClean="0"/>
              <a:t>06/06/18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1E1D4-C2EB-324D-928D-853399DA11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2325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x-none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x-none" smtClean="0"/>
              <a:t>单击此处编辑母版文本样式</a:t>
            </a:r>
          </a:p>
          <a:p>
            <a:pPr lvl="1"/>
            <a:r>
              <a:rPr kumimoji="1" lang="zh-CN" altLang="x-none" smtClean="0"/>
              <a:t>二级</a:t>
            </a:r>
          </a:p>
          <a:p>
            <a:pPr lvl="2"/>
            <a:r>
              <a:rPr kumimoji="1" lang="zh-CN" altLang="x-none" smtClean="0"/>
              <a:t>三级</a:t>
            </a:r>
          </a:p>
          <a:p>
            <a:pPr lvl="3"/>
            <a:r>
              <a:rPr kumimoji="1" lang="zh-CN" altLang="x-none" smtClean="0"/>
              <a:t>四级</a:t>
            </a:r>
          </a:p>
          <a:p>
            <a:pPr lvl="4"/>
            <a:r>
              <a:rPr kumimoji="1" lang="zh-CN" altLang="x-none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29C8-DE6F-2E41-AD0A-35CF1BF70F4C}" type="datetimeFigureOut">
              <a:rPr kumimoji="1" lang="zh-CN" altLang="en-US" smtClean="0"/>
              <a:t>06/06/18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1E1D4-C2EB-324D-928D-853399DA11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054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x-none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x-none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29C8-DE6F-2E41-AD0A-35CF1BF70F4C}" type="datetimeFigureOut">
              <a:rPr kumimoji="1" lang="zh-CN" altLang="en-US" smtClean="0"/>
              <a:t>06/06/18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1E1D4-C2EB-324D-928D-853399DA11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578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x-none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x-none" smtClean="0"/>
              <a:t>单击此处编辑母版文本样式</a:t>
            </a:r>
          </a:p>
          <a:p>
            <a:pPr lvl="1"/>
            <a:r>
              <a:rPr kumimoji="1" lang="zh-CN" altLang="x-none" smtClean="0"/>
              <a:t>二级</a:t>
            </a:r>
          </a:p>
          <a:p>
            <a:pPr lvl="2"/>
            <a:r>
              <a:rPr kumimoji="1" lang="zh-CN" altLang="x-none" smtClean="0"/>
              <a:t>三级</a:t>
            </a:r>
          </a:p>
          <a:p>
            <a:pPr lvl="3"/>
            <a:r>
              <a:rPr kumimoji="1" lang="zh-CN" altLang="x-none" smtClean="0"/>
              <a:t>四级</a:t>
            </a:r>
          </a:p>
          <a:p>
            <a:pPr lvl="4"/>
            <a:r>
              <a:rPr kumimoji="1" lang="zh-CN" altLang="x-none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x-none" smtClean="0"/>
              <a:t>单击此处编辑母版文本样式</a:t>
            </a:r>
          </a:p>
          <a:p>
            <a:pPr lvl="1"/>
            <a:r>
              <a:rPr kumimoji="1" lang="zh-CN" altLang="x-none" smtClean="0"/>
              <a:t>二级</a:t>
            </a:r>
          </a:p>
          <a:p>
            <a:pPr lvl="2"/>
            <a:r>
              <a:rPr kumimoji="1" lang="zh-CN" altLang="x-none" smtClean="0"/>
              <a:t>三级</a:t>
            </a:r>
          </a:p>
          <a:p>
            <a:pPr lvl="3"/>
            <a:r>
              <a:rPr kumimoji="1" lang="zh-CN" altLang="x-none" smtClean="0"/>
              <a:t>四级</a:t>
            </a:r>
          </a:p>
          <a:p>
            <a:pPr lvl="4"/>
            <a:r>
              <a:rPr kumimoji="1" lang="zh-CN" altLang="x-none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29C8-DE6F-2E41-AD0A-35CF1BF70F4C}" type="datetimeFigureOut">
              <a:rPr kumimoji="1" lang="zh-CN" altLang="en-US" smtClean="0"/>
              <a:t>06/06/18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1E1D4-C2EB-324D-928D-853399DA11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7348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x-none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x-none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x-none" smtClean="0"/>
              <a:t>单击此处编辑母版文本样式</a:t>
            </a:r>
          </a:p>
          <a:p>
            <a:pPr lvl="1"/>
            <a:r>
              <a:rPr kumimoji="1" lang="zh-CN" altLang="x-none" smtClean="0"/>
              <a:t>二级</a:t>
            </a:r>
          </a:p>
          <a:p>
            <a:pPr lvl="2"/>
            <a:r>
              <a:rPr kumimoji="1" lang="zh-CN" altLang="x-none" smtClean="0"/>
              <a:t>三级</a:t>
            </a:r>
          </a:p>
          <a:p>
            <a:pPr lvl="3"/>
            <a:r>
              <a:rPr kumimoji="1" lang="zh-CN" altLang="x-none" smtClean="0"/>
              <a:t>四级</a:t>
            </a:r>
          </a:p>
          <a:p>
            <a:pPr lvl="4"/>
            <a:r>
              <a:rPr kumimoji="1" lang="zh-CN" altLang="x-none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x-none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x-none" smtClean="0"/>
              <a:t>单击此处编辑母版文本样式</a:t>
            </a:r>
          </a:p>
          <a:p>
            <a:pPr lvl="1"/>
            <a:r>
              <a:rPr kumimoji="1" lang="zh-CN" altLang="x-none" smtClean="0"/>
              <a:t>二级</a:t>
            </a:r>
          </a:p>
          <a:p>
            <a:pPr lvl="2"/>
            <a:r>
              <a:rPr kumimoji="1" lang="zh-CN" altLang="x-none" smtClean="0"/>
              <a:t>三级</a:t>
            </a:r>
          </a:p>
          <a:p>
            <a:pPr lvl="3"/>
            <a:r>
              <a:rPr kumimoji="1" lang="zh-CN" altLang="x-none" smtClean="0"/>
              <a:t>四级</a:t>
            </a:r>
          </a:p>
          <a:p>
            <a:pPr lvl="4"/>
            <a:r>
              <a:rPr kumimoji="1" lang="zh-CN" altLang="x-none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29C8-DE6F-2E41-AD0A-35CF1BF70F4C}" type="datetimeFigureOut">
              <a:rPr kumimoji="1" lang="zh-CN" altLang="en-US" smtClean="0"/>
              <a:t>06/06/18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1E1D4-C2EB-324D-928D-853399DA11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7783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x-none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29C8-DE6F-2E41-AD0A-35CF1BF70F4C}" type="datetimeFigureOut">
              <a:rPr kumimoji="1" lang="zh-CN" altLang="en-US" smtClean="0"/>
              <a:t>06/06/18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1E1D4-C2EB-324D-928D-853399DA11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66169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29C8-DE6F-2E41-AD0A-35CF1BF70F4C}" type="datetimeFigureOut">
              <a:rPr kumimoji="1" lang="zh-CN" altLang="en-US" smtClean="0"/>
              <a:t>06/06/18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1E1D4-C2EB-324D-928D-853399DA11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6425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x-none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x-none" smtClean="0"/>
              <a:t>单击此处编辑母版文本样式</a:t>
            </a:r>
          </a:p>
          <a:p>
            <a:pPr lvl="1"/>
            <a:r>
              <a:rPr kumimoji="1" lang="zh-CN" altLang="x-none" smtClean="0"/>
              <a:t>二级</a:t>
            </a:r>
          </a:p>
          <a:p>
            <a:pPr lvl="2"/>
            <a:r>
              <a:rPr kumimoji="1" lang="zh-CN" altLang="x-none" smtClean="0"/>
              <a:t>三级</a:t>
            </a:r>
          </a:p>
          <a:p>
            <a:pPr lvl="3"/>
            <a:r>
              <a:rPr kumimoji="1" lang="zh-CN" altLang="x-none" smtClean="0"/>
              <a:t>四级</a:t>
            </a:r>
          </a:p>
          <a:p>
            <a:pPr lvl="4"/>
            <a:r>
              <a:rPr kumimoji="1" lang="zh-CN" altLang="x-none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x-none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29C8-DE6F-2E41-AD0A-35CF1BF70F4C}" type="datetimeFigureOut">
              <a:rPr kumimoji="1" lang="zh-CN" altLang="en-US" smtClean="0"/>
              <a:t>06/06/18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1E1D4-C2EB-324D-928D-853399DA11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00943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x-none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x-none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29C8-DE6F-2E41-AD0A-35CF1BF70F4C}" type="datetimeFigureOut">
              <a:rPr kumimoji="1" lang="zh-CN" altLang="en-US" smtClean="0"/>
              <a:t>06/06/18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1E1D4-C2EB-324D-928D-853399DA11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7444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x-none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x-none" smtClean="0"/>
              <a:t>单击此处编辑母版文本样式</a:t>
            </a:r>
          </a:p>
          <a:p>
            <a:pPr lvl="1"/>
            <a:r>
              <a:rPr kumimoji="1" lang="zh-CN" altLang="x-none" smtClean="0"/>
              <a:t>二级</a:t>
            </a:r>
          </a:p>
          <a:p>
            <a:pPr lvl="2"/>
            <a:r>
              <a:rPr kumimoji="1" lang="zh-CN" altLang="x-none" smtClean="0"/>
              <a:t>三级</a:t>
            </a:r>
          </a:p>
          <a:p>
            <a:pPr lvl="3"/>
            <a:r>
              <a:rPr kumimoji="1" lang="zh-CN" altLang="x-none" smtClean="0"/>
              <a:t>四级</a:t>
            </a:r>
          </a:p>
          <a:p>
            <a:pPr lvl="4"/>
            <a:r>
              <a:rPr kumimoji="1" lang="zh-CN" altLang="x-none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A29C8-DE6F-2E41-AD0A-35CF1BF70F4C}" type="datetimeFigureOut">
              <a:rPr kumimoji="1" lang="zh-CN" altLang="en-US" smtClean="0"/>
              <a:t>06/06/18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1E1D4-C2EB-324D-928D-853399DA11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365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Status of Higgs analyses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u="sng" dirty="0" err="1" smtClean="0"/>
              <a:t>Yaquan</a:t>
            </a:r>
            <a:r>
              <a:rPr kumimoji="1" lang="en-US" altLang="zh-CN" u="sng" dirty="0" smtClean="0"/>
              <a:t> Fang </a:t>
            </a:r>
            <a:r>
              <a:rPr kumimoji="1" lang="en-US" altLang="zh-CN" dirty="0" smtClean="0"/>
              <a:t>(IHEP), Gang Li (IHEP), </a:t>
            </a:r>
            <a:r>
              <a:rPr kumimoji="1" lang="en-US" altLang="zh-CN" dirty="0" err="1" smtClean="0"/>
              <a:t>Manqi</a:t>
            </a:r>
            <a:r>
              <a:rPr kumimoji="1" lang="en-US" altLang="zh-CN" dirty="0" smtClean="0"/>
              <a:t> </a:t>
            </a:r>
            <a:r>
              <a:rPr kumimoji="1" lang="en-US" altLang="zh-CN" dirty="0" err="1" smtClean="0"/>
              <a:t>Ruan</a:t>
            </a:r>
            <a:r>
              <a:rPr kumimoji="1" lang="en-US" altLang="zh-CN" dirty="0" smtClean="0"/>
              <a:t> (IHEP)</a:t>
            </a:r>
          </a:p>
          <a:p>
            <a:r>
              <a:rPr kumimoji="1" lang="en-US" altLang="zh-CN" dirty="0" smtClean="0"/>
              <a:t>June 6, 2018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861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51348"/>
            <a:ext cx="8229600" cy="1143000"/>
          </a:xfrm>
        </p:spPr>
        <p:txBody>
          <a:bodyPr/>
          <a:lstStyle/>
          <a:p>
            <a:r>
              <a:rPr kumimoji="1" lang="en-US" altLang="zh-CN" dirty="0" smtClean="0"/>
              <a:t>Higgs physics for CDR</a:t>
            </a:r>
            <a:endParaRPr kumimoji="1" lang="zh-CN" altLang="en-US" dirty="0"/>
          </a:p>
        </p:txBody>
      </p:sp>
      <p:pic>
        <p:nvPicPr>
          <p:cNvPr id="6" name="图片 5" descr="Screen Shot 2018-06-06 at 1.31.3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95" y="1294348"/>
            <a:ext cx="6842973" cy="496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30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Screen Shot 2018-06-06 at 3.49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4472"/>
            <a:ext cx="9144000" cy="5160135"/>
          </a:xfrm>
          <a:prstGeom prst="rect">
            <a:avLst/>
          </a:prstGeom>
        </p:spPr>
      </p:pic>
      <p:sp>
        <p:nvSpPr>
          <p:cNvPr id="3" name="标题 1"/>
          <p:cNvSpPr txBox="1">
            <a:spLocks/>
          </p:cNvSpPr>
          <p:nvPr/>
        </p:nvSpPr>
        <p:spPr>
          <a:xfrm>
            <a:off x="457200" y="28058"/>
            <a:ext cx="8229600" cy="78565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zh-CN" dirty="0" smtClean="0"/>
              <a:t>Slides from </a:t>
            </a:r>
            <a:r>
              <a:rPr kumimoji="1" lang="en-US" altLang="zh-CN" smtClean="0"/>
              <a:t>Rome workshop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64917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8058"/>
            <a:ext cx="8229600" cy="785655"/>
          </a:xfrm>
        </p:spPr>
        <p:txBody>
          <a:bodyPr/>
          <a:lstStyle/>
          <a:p>
            <a:r>
              <a:rPr kumimoji="1" lang="en-US" altLang="zh-CN" dirty="0" smtClean="0"/>
              <a:t>Status of each channel (V4)</a:t>
            </a:r>
            <a:endParaRPr kumimoji="1" lang="zh-CN" altLang="en-US" dirty="0"/>
          </a:p>
        </p:txBody>
      </p:sp>
      <p:sp>
        <p:nvSpPr>
          <p:cNvPr id="5" name="TextBox 1"/>
          <p:cNvSpPr txBox="1"/>
          <p:nvPr/>
        </p:nvSpPr>
        <p:spPr>
          <a:xfrm>
            <a:off x="879894" y="813713"/>
            <a:ext cx="887288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kern="1200" dirty="0" smtClean="0"/>
          </a:p>
          <a:p>
            <a:r>
              <a:rPr lang="en-US" kern="1200" dirty="0" smtClean="0"/>
              <a:t>H-&gt;</a:t>
            </a:r>
            <a:r>
              <a:rPr lang="en-US" kern="1200" dirty="0" err="1" smtClean="0"/>
              <a:t>bb,cc,gg</a:t>
            </a:r>
            <a:r>
              <a:rPr lang="en-US" kern="1200" dirty="0" smtClean="0"/>
              <a:t>  </a:t>
            </a:r>
            <a:r>
              <a:rPr lang="en-US" b="1" kern="1200" dirty="0" smtClean="0">
                <a:solidFill>
                  <a:srgbClr val="C00000"/>
                </a:solidFill>
              </a:rPr>
              <a:t>Yu </a:t>
            </a:r>
            <a:r>
              <a:rPr lang="en-US" b="1" kern="1200" dirty="0" err="1" smtClean="0">
                <a:solidFill>
                  <a:srgbClr val="C00000"/>
                </a:solidFill>
              </a:rPr>
              <a:t>Bai</a:t>
            </a:r>
            <a:r>
              <a:rPr lang="en-US" b="1" kern="1200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: Z(-&gt;</a:t>
            </a:r>
            <a:r>
              <a:rPr lang="en-US" altLang="zh-CN" dirty="0" smtClean="0">
                <a:latin typeface="Symbol" charset="2"/>
                <a:ea typeface="Symbol" charset="2"/>
                <a:cs typeface="Symbol" charset="2"/>
              </a:rPr>
              <a:t>mm</a:t>
            </a:r>
            <a:r>
              <a:rPr lang="en-US" altLang="zh-CN" dirty="0" smtClean="0"/>
              <a:t>)H-&gt;</a:t>
            </a:r>
            <a:r>
              <a:rPr lang="en-US" altLang="zh-CN" dirty="0" err="1" smtClean="0"/>
              <a:t>bb,cc,gg</a:t>
            </a:r>
            <a:r>
              <a:rPr lang="en-US" altLang="zh-CN" dirty="0" smtClean="0"/>
              <a:t>  </a:t>
            </a:r>
            <a:r>
              <a:rPr lang="en-US" altLang="zh-CN" dirty="0" smtClean="0">
                <a:solidFill>
                  <a:srgbClr val="008000"/>
                </a:solidFill>
              </a:rPr>
              <a:t>Z(-&gt;</a:t>
            </a:r>
            <a:r>
              <a:rPr lang="en-US" altLang="zh-CN" dirty="0" err="1" smtClean="0">
                <a:solidFill>
                  <a:srgbClr val="008000"/>
                </a:solidFill>
              </a:rPr>
              <a:t>vv,qq</a:t>
            </a:r>
            <a:r>
              <a:rPr lang="en-US" altLang="zh-CN" dirty="0" smtClean="0">
                <a:solidFill>
                  <a:srgbClr val="008000"/>
                </a:solidFill>
              </a:rPr>
              <a:t>)</a:t>
            </a:r>
            <a:endParaRPr lang="en-US" kern="1200" dirty="0" smtClean="0">
              <a:solidFill>
                <a:srgbClr val="008000"/>
              </a:solidFill>
            </a:endParaRPr>
          </a:p>
          <a:p>
            <a:r>
              <a:rPr lang="en-US" kern="1200" dirty="0" smtClean="0"/>
              <a:t>H-&gt;</a:t>
            </a:r>
            <a:r>
              <a:rPr lang="en-US" kern="1200" dirty="0" smtClean="0">
                <a:latin typeface="Symbol" charset="2"/>
                <a:ea typeface="Symbol" charset="2"/>
                <a:cs typeface="Symbol" charset="2"/>
              </a:rPr>
              <a:t>gg            </a:t>
            </a:r>
            <a:r>
              <a:rPr lang="en-US" b="1" kern="1200" dirty="0" err="1" smtClean="0">
                <a:solidFill>
                  <a:srgbClr val="C00000"/>
                </a:solidFill>
              </a:rPr>
              <a:t>Fangyi</a:t>
            </a:r>
            <a:r>
              <a:rPr lang="en-US" b="1" kern="1200" dirty="0" smtClean="0">
                <a:solidFill>
                  <a:srgbClr val="C00000"/>
                </a:solidFill>
              </a:rPr>
              <a:t> </a:t>
            </a:r>
            <a:r>
              <a:rPr lang="en-US" b="1" kern="1200" dirty="0" err="1" smtClean="0">
                <a:solidFill>
                  <a:srgbClr val="C00000"/>
                </a:solidFill>
              </a:rPr>
              <a:t>Guo</a:t>
            </a:r>
            <a:r>
              <a:rPr lang="en-US" b="1" kern="1200" dirty="0" smtClean="0">
                <a:solidFill>
                  <a:srgbClr val="C00000"/>
                </a:solidFill>
              </a:rPr>
              <a:t> :</a:t>
            </a:r>
            <a:r>
              <a:rPr lang="en-US" dirty="0" smtClean="0"/>
              <a:t> all channels with fast simulation </a:t>
            </a:r>
            <a:endParaRPr lang="en-US" kern="1200" dirty="0" smtClean="0"/>
          </a:p>
          <a:p>
            <a:r>
              <a:rPr lang="en-US" kern="1200" dirty="0" smtClean="0"/>
              <a:t>H-&gt;</a:t>
            </a:r>
            <a:r>
              <a:rPr lang="en-US" kern="1200" dirty="0" err="1" smtClean="0">
                <a:latin typeface="Symbol" charset="2"/>
                <a:ea typeface="Symbol" charset="2"/>
                <a:cs typeface="Symbol" charset="2"/>
              </a:rPr>
              <a:t>tt</a:t>
            </a:r>
            <a:r>
              <a:rPr lang="en-US" kern="1200" dirty="0" smtClean="0"/>
              <a:t>             </a:t>
            </a:r>
            <a:r>
              <a:rPr lang="en-US" b="1" kern="1200" dirty="0" smtClean="0">
                <a:solidFill>
                  <a:srgbClr val="C00000"/>
                </a:solidFill>
              </a:rPr>
              <a:t>Dan Yu </a:t>
            </a:r>
            <a:r>
              <a:rPr lang="en-US" dirty="0"/>
              <a:t> </a:t>
            </a:r>
            <a:r>
              <a:rPr lang="en-US" dirty="0" smtClean="0"/>
              <a:t>: Z-&gt;</a:t>
            </a:r>
            <a:r>
              <a:rPr lang="en-US" dirty="0" err="1" smtClean="0"/>
              <a:t>ll,qq</a:t>
            </a:r>
            <a:r>
              <a:rPr lang="en-US" altLang="zh-CN" dirty="0" smtClean="0">
                <a:latin typeface="Symbol" charset="2"/>
                <a:ea typeface="Symbol" charset="2"/>
                <a:cs typeface="Symbol" charset="2"/>
              </a:rPr>
              <a:t> </a:t>
            </a:r>
            <a:r>
              <a:rPr lang="en-US" altLang="zh-CN" dirty="0"/>
              <a:t>H-&gt;</a:t>
            </a:r>
            <a:r>
              <a:rPr lang="en-US" altLang="zh-CN" dirty="0" err="1" smtClean="0">
                <a:latin typeface="Symbol" charset="2"/>
                <a:ea typeface="Symbol" charset="2"/>
                <a:cs typeface="Symbol" charset="2"/>
              </a:rPr>
              <a:t>tt</a:t>
            </a:r>
            <a:r>
              <a:rPr lang="en-US" altLang="zh-CN" dirty="0" smtClean="0">
                <a:latin typeface="Symbol" charset="2"/>
                <a:ea typeface="Symbol" charset="2"/>
                <a:cs typeface="Symbol" charset="2"/>
              </a:rPr>
              <a:t>  </a:t>
            </a:r>
            <a:r>
              <a:rPr lang="en-US" altLang="zh-CN" dirty="0" smtClean="0"/>
              <a:t>: </a:t>
            </a:r>
            <a:r>
              <a:rPr lang="en-US" altLang="zh-CN" dirty="0" smtClean="0">
                <a:solidFill>
                  <a:srgbClr val="008000"/>
                </a:solidFill>
              </a:rPr>
              <a:t>Z-&gt;</a:t>
            </a:r>
            <a:r>
              <a:rPr lang="en-US" altLang="zh-CN" dirty="0" err="1" smtClean="0">
                <a:solidFill>
                  <a:srgbClr val="008000"/>
                </a:solidFill>
              </a:rPr>
              <a:t>vv</a:t>
            </a:r>
            <a:r>
              <a:rPr lang="en-US" altLang="zh-CN" dirty="0" smtClean="0">
                <a:solidFill>
                  <a:srgbClr val="008000"/>
                </a:solidFill>
                <a:latin typeface="Symbol" charset="2"/>
                <a:ea typeface="Symbol" charset="2"/>
                <a:cs typeface="Symbol" charset="2"/>
              </a:rPr>
              <a:t> </a:t>
            </a:r>
            <a:r>
              <a:rPr lang="en-US" altLang="zh-CN" dirty="0" smtClean="0">
                <a:solidFill>
                  <a:srgbClr val="008000"/>
                </a:solidFill>
              </a:rPr>
              <a:t>H-&gt;</a:t>
            </a:r>
            <a:r>
              <a:rPr lang="en-US" altLang="zh-CN" dirty="0" err="1" smtClean="0">
                <a:solidFill>
                  <a:srgbClr val="008000"/>
                </a:solidFill>
                <a:latin typeface="Symbol" charset="2"/>
                <a:ea typeface="Symbol" charset="2"/>
                <a:cs typeface="Symbol" charset="2"/>
              </a:rPr>
              <a:t>tt</a:t>
            </a:r>
            <a:r>
              <a:rPr lang="en-US" altLang="zh-CN" dirty="0" smtClean="0">
                <a:solidFill>
                  <a:srgbClr val="008000"/>
                </a:solidFill>
                <a:latin typeface="Symbol" charset="2"/>
                <a:ea typeface="Symbol" charset="2"/>
                <a:cs typeface="Symbol" charset="2"/>
              </a:rPr>
              <a:t> </a:t>
            </a:r>
            <a:endParaRPr lang="en-US" kern="1200" dirty="0" smtClean="0">
              <a:solidFill>
                <a:srgbClr val="008000"/>
              </a:solidFill>
            </a:endParaRPr>
          </a:p>
          <a:p>
            <a:r>
              <a:rPr lang="en-US" kern="1200" dirty="0" smtClean="0"/>
              <a:t>H-&gt;</a:t>
            </a:r>
            <a:r>
              <a:rPr lang="en-US" kern="1200" dirty="0" smtClean="0">
                <a:latin typeface="Symbol" charset="2"/>
                <a:ea typeface="Symbol" charset="2"/>
                <a:cs typeface="Symbol" charset="2"/>
              </a:rPr>
              <a:t>mm          </a:t>
            </a:r>
            <a:r>
              <a:rPr lang="en-US" b="1" kern="1200" dirty="0" err="1" smtClean="0">
                <a:solidFill>
                  <a:srgbClr val="C00000"/>
                </a:solidFill>
              </a:rPr>
              <a:t>Kaili</a:t>
            </a:r>
            <a:r>
              <a:rPr lang="en-US" b="1" kern="1200" dirty="0" smtClean="0">
                <a:solidFill>
                  <a:srgbClr val="C00000"/>
                </a:solidFill>
              </a:rPr>
              <a:t> Zhang </a:t>
            </a:r>
            <a:r>
              <a:rPr lang="en-US" dirty="0" smtClean="0"/>
              <a:t>: Z-&gt;</a:t>
            </a:r>
            <a:r>
              <a:rPr lang="en-US" dirty="0" err="1" smtClean="0"/>
              <a:t>qq</a:t>
            </a:r>
            <a:r>
              <a:rPr lang="en-US" dirty="0"/>
              <a:t> </a:t>
            </a:r>
            <a:r>
              <a:rPr lang="en-US" dirty="0" smtClean="0"/>
              <a:t>H-&gt;</a:t>
            </a:r>
            <a:r>
              <a:rPr lang="en-US" altLang="zh-CN" dirty="0" smtClean="0">
                <a:latin typeface="Symbol" charset="2"/>
                <a:ea typeface="Symbol" charset="2"/>
                <a:cs typeface="Symbol" charset="2"/>
              </a:rPr>
              <a:t>mm, </a:t>
            </a:r>
            <a:r>
              <a:rPr lang="en-US" altLang="zh-CN" b="1" dirty="0" err="1">
                <a:solidFill>
                  <a:srgbClr val="C00000"/>
                </a:solidFill>
              </a:rPr>
              <a:t>Zhaoru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en-US" altLang="zh-CN" b="1" dirty="0" smtClean="0">
                <a:solidFill>
                  <a:srgbClr val="C00000"/>
                </a:solidFill>
              </a:rPr>
              <a:t>Zhang: </a:t>
            </a:r>
            <a:r>
              <a:rPr lang="en-US" altLang="zh-CN" dirty="0" smtClean="0">
                <a:solidFill>
                  <a:srgbClr val="008000"/>
                </a:solidFill>
              </a:rPr>
              <a:t>Z-&gt;</a:t>
            </a:r>
            <a:r>
              <a:rPr lang="en-US" altLang="zh-CN" dirty="0" err="1" smtClean="0">
                <a:solidFill>
                  <a:srgbClr val="008000"/>
                </a:solidFill>
              </a:rPr>
              <a:t>llH</a:t>
            </a:r>
            <a:r>
              <a:rPr lang="en-US" altLang="zh-CN" dirty="0" smtClean="0">
                <a:solidFill>
                  <a:srgbClr val="008000"/>
                </a:solidFill>
              </a:rPr>
              <a:t>-&gt;</a:t>
            </a:r>
            <a:r>
              <a:rPr lang="en-US" altLang="zh-CN" dirty="0" smtClean="0">
                <a:solidFill>
                  <a:srgbClr val="008000"/>
                </a:solidFill>
                <a:latin typeface="Symbol" charset="2"/>
                <a:ea typeface="Symbol" charset="2"/>
                <a:cs typeface="Symbol" charset="2"/>
              </a:rPr>
              <a:t>mm</a:t>
            </a:r>
            <a:endParaRPr lang="en-US" kern="1200" dirty="0" smtClean="0">
              <a:solidFill>
                <a:srgbClr val="008000"/>
              </a:solidFill>
            </a:endParaRPr>
          </a:p>
          <a:p>
            <a:r>
              <a:rPr lang="en-US" kern="1200" dirty="0" smtClean="0"/>
              <a:t>H-&gt;WW          </a:t>
            </a:r>
            <a:r>
              <a:rPr lang="en-US" b="1" kern="1200" dirty="0" smtClean="0">
                <a:solidFill>
                  <a:srgbClr val="C00000"/>
                </a:solidFill>
              </a:rPr>
              <a:t>Tong Li </a:t>
            </a:r>
            <a:r>
              <a:rPr lang="en-US" kern="1200" dirty="0" smtClean="0">
                <a:solidFill>
                  <a:srgbClr val="C00000"/>
                </a:solidFill>
              </a:rPr>
              <a:t>&amp; </a:t>
            </a:r>
            <a:r>
              <a:rPr lang="en-US" b="1" dirty="0" err="1">
                <a:solidFill>
                  <a:srgbClr val="C00000"/>
                </a:solidFill>
              </a:rPr>
              <a:t>Lianliang</a:t>
            </a:r>
            <a:r>
              <a:rPr lang="en-US" b="1" dirty="0">
                <a:solidFill>
                  <a:srgbClr val="C00000"/>
                </a:solidFill>
              </a:rPr>
              <a:t> Ma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en-US" dirty="0"/>
              <a:t>Z(-&gt;</a:t>
            </a:r>
            <a:r>
              <a:rPr lang="en-US" dirty="0" err="1"/>
              <a:t>vv</a:t>
            </a:r>
            <a:r>
              <a:rPr lang="en-US" dirty="0"/>
              <a:t>)H(-&gt;WW-&gt;4j)</a:t>
            </a:r>
          </a:p>
          <a:p>
            <a:r>
              <a:rPr lang="en-US" kern="1200" dirty="0">
                <a:solidFill>
                  <a:srgbClr val="C00000"/>
                </a:solidFill>
              </a:rPr>
              <a:t> </a:t>
            </a:r>
            <a:r>
              <a:rPr lang="en-US" kern="1200" dirty="0" smtClean="0">
                <a:solidFill>
                  <a:srgbClr val="C00000"/>
                </a:solidFill>
              </a:rPr>
              <a:t>                       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Mila </a:t>
            </a:r>
            <a:r>
              <a:rPr lang="en-US" dirty="0" err="1" smtClean="0">
                <a:solidFill>
                  <a:srgbClr val="C00000"/>
                </a:solidFill>
              </a:rPr>
              <a:t>Pandurovic</a:t>
            </a:r>
            <a:r>
              <a:rPr lang="en-US" dirty="0" smtClean="0">
                <a:solidFill>
                  <a:srgbClr val="C00000"/>
                </a:solidFill>
              </a:rPr>
              <a:t> (Serbia): </a:t>
            </a:r>
            <a:r>
              <a:rPr lang="en-US" altLang="zh-CN" dirty="0">
                <a:solidFill>
                  <a:srgbClr val="008000"/>
                </a:solidFill>
              </a:rPr>
              <a:t>Z(-&gt;</a:t>
            </a:r>
            <a:r>
              <a:rPr lang="en-US" altLang="zh-CN" dirty="0" err="1">
                <a:solidFill>
                  <a:srgbClr val="008000"/>
                </a:solidFill>
              </a:rPr>
              <a:t>jj</a:t>
            </a:r>
            <a:r>
              <a:rPr lang="en-US" altLang="zh-CN" dirty="0">
                <a:solidFill>
                  <a:srgbClr val="008000"/>
                </a:solidFill>
              </a:rPr>
              <a:t>)H(-&gt;WW-&gt;4j)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kern="1200" dirty="0" smtClean="0"/>
              <a:t>H-&gt;ZZ              </a:t>
            </a:r>
            <a:r>
              <a:rPr lang="en-US" b="1" kern="1200" dirty="0" err="1" smtClean="0">
                <a:solidFill>
                  <a:srgbClr val="C00000"/>
                </a:solidFill>
              </a:rPr>
              <a:t>Ryuta</a:t>
            </a:r>
            <a:r>
              <a:rPr lang="en-US" b="1" kern="1200" dirty="0" smtClean="0">
                <a:solidFill>
                  <a:srgbClr val="C00000"/>
                </a:solidFill>
              </a:rPr>
              <a:t> </a:t>
            </a:r>
            <a:r>
              <a:rPr lang="en-US" b="1" kern="1200" dirty="0" err="1" smtClean="0">
                <a:solidFill>
                  <a:srgbClr val="C00000"/>
                </a:solidFill>
              </a:rPr>
              <a:t>Kiuchi</a:t>
            </a:r>
            <a:r>
              <a:rPr lang="en-US" b="1" kern="1200" dirty="0" smtClean="0">
                <a:solidFill>
                  <a:srgbClr val="C00000"/>
                </a:solidFill>
              </a:rPr>
              <a:t> </a:t>
            </a:r>
            <a:r>
              <a:rPr lang="en-US" kern="1200" dirty="0" smtClean="0"/>
              <a:t>, </a:t>
            </a:r>
            <a:r>
              <a:rPr lang="en-US" kern="1200" dirty="0" err="1" smtClean="0">
                <a:solidFill>
                  <a:srgbClr val="C00000"/>
                </a:solidFill>
              </a:rPr>
              <a:t>Xin</a:t>
            </a:r>
            <a:r>
              <a:rPr lang="en-US" kern="1200" dirty="0" smtClean="0">
                <a:solidFill>
                  <a:srgbClr val="C00000"/>
                </a:solidFill>
              </a:rPr>
              <a:t> Shi</a:t>
            </a:r>
            <a:r>
              <a:rPr lang="en-US" kern="1200" dirty="0" smtClean="0"/>
              <a:t>: </a:t>
            </a:r>
            <a:r>
              <a:rPr lang="en-US" altLang="zh-CN" dirty="0">
                <a:solidFill>
                  <a:srgbClr val="008000"/>
                </a:solidFill>
              </a:rPr>
              <a:t>Z(-&gt;mm)H(-&gt;ZZ-&gt;</a:t>
            </a:r>
            <a:r>
              <a:rPr lang="en-US" altLang="zh-CN" dirty="0" err="1">
                <a:solidFill>
                  <a:srgbClr val="008000"/>
                </a:solidFill>
              </a:rPr>
              <a:t>vvjj</a:t>
            </a:r>
            <a:r>
              <a:rPr lang="en-US" altLang="zh-CN" dirty="0">
                <a:solidFill>
                  <a:srgbClr val="008000"/>
                </a:solidFill>
              </a:rPr>
              <a:t>)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kern="1200" dirty="0">
                <a:solidFill>
                  <a:srgbClr val="C00000"/>
                </a:solidFill>
              </a:rPr>
              <a:t> </a:t>
            </a:r>
            <a:r>
              <a:rPr lang="en-US" kern="1200" dirty="0" smtClean="0">
                <a:solidFill>
                  <a:srgbClr val="C00000"/>
                </a:solidFill>
              </a:rPr>
              <a:t>                       Shih-</a:t>
            </a:r>
            <a:r>
              <a:rPr lang="en-US" kern="1200" dirty="0" err="1" smtClean="0">
                <a:solidFill>
                  <a:srgbClr val="C00000"/>
                </a:solidFill>
              </a:rPr>
              <a:t>Chieh</a:t>
            </a:r>
            <a:r>
              <a:rPr lang="en-US" kern="1200" dirty="0" smtClean="0">
                <a:solidFill>
                  <a:srgbClr val="C00000"/>
                </a:solidFill>
              </a:rPr>
              <a:t> Hsu &amp; </a:t>
            </a:r>
            <a:r>
              <a:rPr lang="en-US" b="1" kern="1200" dirty="0" smtClean="0">
                <a:solidFill>
                  <a:srgbClr val="C00000"/>
                </a:solidFill>
              </a:rPr>
              <a:t>Alex </a:t>
            </a:r>
            <a:r>
              <a:rPr lang="en-US" b="1" kern="1200" dirty="0" err="1" smtClean="0">
                <a:solidFill>
                  <a:srgbClr val="C00000"/>
                </a:solidFill>
              </a:rPr>
              <a:t>Schuy</a:t>
            </a:r>
            <a:r>
              <a:rPr lang="en-US" b="1" kern="1200" dirty="0" smtClean="0">
                <a:solidFill>
                  <a:srgbClr val="C00000"/>
                </a:solidFill>
              </a:rPr>
              <a:t> </a:t>
            </a:r>
            <a:r>
              <a:rPr lang="en-US" kern="1200" dirty="0" smtClean="0"/>
              <a:t>: </a:t>
            </a:r>
            <a:r>
              <a:rPr lang="en-US" altLang="zh-CN" dirty="0">
                <a:solidFill>
                  <a:srgbClr val="008000"/>
                </a:solidFill>
              </a:rPr>
              <a:t>Z(-&gt;</a:t>
            </a:r>
            <a:r>
              <a:rPr lang="en-US" altLang="zh-CN" dirty="0" err="1">
                <a:solidFill>
                  <a:srgbClr val="008000"/>
                </a:solidFill>
              </a:rPr>
              <a:t>vv</a:t>
            </a:r>
            <a:r>
              <a:rPr lang="en-US" altLang="zh-CN" dirty="0">
                <a:solidFill>
                  <a:srgbClr val="008000"/>
                </a:solidFill>
              </a:rPr>
              <a:t>)H(-&gt;ZZ-&gt;</a:t>
            </a:r>
            <a:r>
              <a:rPr lang="en-US" altLang="zh-CN" dirty="0" err="1">
                <a:solidFill>
                  <a:srgbClr val="008000"/>
                </a:solidFill>
              </a:rPr>
              <a:t>mmjj</a:t>
            </a:r>
            <a:r>
              <a:rPr lang="en-US" altLang="zh-CN" dirty="0">
                <a:solidFill>
                  <a:srgbClr val="008000"/>
                </a:solidFill>
              </a:rPr>
              <a:t>)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kern="1200" dirty="0" smtClean="0"/>
              <a:t>WW fusion     </a:t>
            </a:r>
            <a:r>
              <a:rPr lang="en-US" b="1" kern="1200" dirty="0" err="1" smtClean="0">
                <a:solidFill>
                  <a:srgbClr val="C00000"/>
                </a:solidFill>
              </a:rPr>
              <a:t>Hao</a:t>
            </a:r>
            <a:r>
              <a:rPr lang="en-US" b="1" kern="1200" dirty="0" smtClean="0">
                <a:solidFill>
                  <a:srgbClr val="C00000"/>
                </a:solidFill>
              </a:rPr>
              <a:t> Liang </a:t>
            </a:r>
            <a:r>
              <a:rPr lang="en-US" kern="1200" dirty="0" smtClean="0"/>
              <a:t>(IHEP)  </a:t>
            </a:r>
            <a:r>
              <a:rPr lang="en-US" kern="1200" dirty="0" smtClean="0">
                <a:solidFill>
                  <a:srgbClr val="008000"/>
                </a:solidFill>
              </a:rPr>
              <a:t>to be updated </a:t>
            </a:r>
            <a:r>
              <a:rPr lang="en-US" kern="1200" dirty="0" smtClean="0"/>
              <a:t>          </a:t>
            </a:r>
          </a:p>
          <a:p>
            <a:r>
              <a:rPr lang="en-US" kern="1200" dirty="0"/>
              <a:t>H-</a:t>
            </a:r>
            <a:r>
              <a:rPr lang="en-US" kern="1200" dirty="0" smtClean="0"/>
              <a:t>&gt;Invisible    </a:t>
            </a:r>
            <a:r>
              <a:rPr lang="en-US" kern="1200" dirty="0" smtClean="0">
                <a:solidFill>
                  <a:srgbClr val="C00000"/>
                </a:solidFill>
              </a:rPr>
              <a:t>Xin Shi &amp; </a:t>
            </a:r>
            <a:r>
              <a:rPr lang="en-US" b="1" kern="1200" dirty="0" err="1" smtClean="0">
                <a:solidFill>
                  <a:srgbClr val="C00000"/>
                </a:solidFill>
              </a:rPr>
              <a:t>Maoqian</a:t>
            </a:r>
            <a:r>
              <a:rPr lang="en-US" b="1" kern="1200" dirty="0" smtClean="0">
                <a:solidFill>
                  <a:srgbClr val="C00000"/>
                </a:solidFill>
              </a:rPr>
              <a:t> Jing  </a:t>
            </a:r>
            <a:r>
              <a:rPr lang="en-US" kern="1200" dirty="0" smtClean="0"/>
              <a:t>(IHEP)  </a:t>
            </a:r>
            <a:r>
              <a:rPr lang="en-US" kern="1200" dirty="0" smtClean="0">
                <a:solidFill>
                  <a:srgbClr val="008000"/>
                </a:solidFill>
              </a:rPr>
              <a:t>to be updated</a:t>
            </a:r>
          </a:p>
          <a:p>
            <a:r>
              <a:rPr lang="en-US" kern="1200" dirty="0" smtClean="0"/>
              <a:t>H-&gt;</a:t>
            </a:r>
            <a:r>
              <a:rPr lang="en-US" kern="1200" dirty="0" err="1" smtClean="0"/>
              <a:t>Z</a:t>
            </a:r>
            <a:r>
              <a:rPr lang="en-US" kern="1200" dirty="0" err="1" smtClean="0">
                <a:latin typeface="Symbol" charset="2"/>
                <a:ea typeface="Symbol" charset="2"/>
                <a:cs typeface="Symbol" charset="2"/>
              </a:rPr>
              <a:t>g</a:t>
            </a:r>
            <a:r>
              <a:rPr lang="en-US" kern="1200" dirty="0" smtClean="0"/>
              <a:t>               </a:t>
            </a:r>
            <a:r>
              <a:rPr lang="en-US" b="1" kern="1200" dirty="0" err="1">
                <a:solidFill>
                  <a:srgbClr val="C00000"/>
                </a:solidFill>
              </a:rPr>
              <a:t>Weiming</a:t>
            </a:r>
            <a:r>
              <a:rPr lang="en-US" b="1" kern="1200" dirty="0">
                <a:solidFill>
                  <a:srgbClr val="C00000"/>
                </a:solidFill>
              </a:rPr>
              <a:t> Yao </a:t>
            </a:r>
            <a:r>
              <a:rPr lang="en-US" kern="1200" dirty="0" smtClean="0"/>
              <a:t>(LBNL)  </a:t>
            </a:r>
            <a:r>
              <a:rPr lang="en-US" kern="1200" dirty="0" smtClean="0">
                <a:solidFill>
                  <a:srgbClr val="008000"/>
                </a:solidFill>
              </a:rPr>
              <a:t>will be rescaled </a:t>
            </a:r>
          </a:p>
          <a:p>
            <a:r>
              <a:rPr lang="en-US" kern="1200" dirty="0" smtClean="0"/>
              <a:t>Combination : </a:t>
            </a:r>
            <a:r>
              <a:rPr lang="en-US" b="1" kern="1200" dirty="0" err="1" smtClean="0">
                <a:solidFill>
                  <a:srgbClr val="C00000"/>
                </a:solidFill>
              </a:rPr>
              <a:t>Kaili</a:t>
            </a:r>
            <a:r>
              <a:rPr lang="en-US" b="1" kern="1200" dirty="0" smtClean="0">
                <a:solidFill>
                  <a:srgbClr val="C00000"/>
                </a:solidFill>
              </a:rPr>
              <a:t> Zhang </a:t>
            </a:r>
            <a:r>
              <a:rPr lang="en-US" kern="1200" dirty="0" smtClean="0"/>
              <a:t>(IHEP)  </a:t>
            </a:r>
            <a:r>
              <a:rPr lang="en-US" kern="1200" dirty="0" smtClean="0">
                <a:solidFill>
                  <a:srgbClr val="008000"/>
                </a:solidFill>
              </a:rPr>
              <a:t>collecting inputs. </a:t>
            </a:r>
          </a:p>
          <a:p>
            <a:r>
              <a:rPr lang="en-US" kern="1200" dirty="0" smtClean="0"/>
              <a:t> </a:t>
            </a:r>
          </a:p>
          <a:p>
            <a:r>
              <a:rPr lang="en-US" kern="1200" dirty="0" smtClean="0"/>
              <a:t> </a:t>
            </a:r>
          </a:p>
          <a:p>
            <a:r>
              <a:rPr lang="en-US" kern="1200" dirty="0" smtClean="0"/>
              <a:t> </a:t>
            </a:r>
          </a:p>
          <a:p>
            <a:endParaRPr lang="en-US" kern="1200" dirty="0" smtClean="0"/>
          </a:p>
        </p:txBody>
      </p:sp>
      <p:sp>
        <p:nvSpPr>
          <p:cNvPr id="6" name="文本框 5"/>
          <p:cNvSpPr txBox="1"/>
          <p:nvPr/>
        </p:nvSpPr>
        <p:spPr>
          <a:xfrm>
            <a:off x="1085012" y="5122585"/>
            <a:ext cx="5673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The one with </a:t>
            </a:r>
            <a:r>
              <a:rPr kumimoji="1" lang="en-US" altLang="zh-CN" dirty="0" err="1" smtClean="0"/>
              <a:t>greeen</a:t>
            </a:r>
            <a:r>
              <a:rPr kumimoji="1" lang="en-US" altLang="zh-CN" dirty="0" smtClean="0"/>
              <a:t> color (to be done or ongoing)</a:t>
            </a:r>
          </a:p>
          <a:p>
            <a:r>
              <a:rPr kumimoji="1" lang="en-US" altLang="zh-CN" dirty="0" smtClean="0"/>
              <a:t>If it can be finished on time, we will use rescaled v1 results.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3292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535879" y="215552"/>
            <a:ext cx="8229600" cy="489759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 smtClean="0"/>
              <a:t>Some progresses</a:t>
            </a:r>
            <a:endParaRPr kumimoji="1" lang="zh-CN" altLang="en-US" dirty="0"/>
          </a:p>
        </p:txBody>
      </p:sp>
      <p:pic>
        <p:nvPicPr>
          <p:cNvPr id="4" name="图片 3" descr="Screen Shot 2018-06-06 at 1.25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16" y="879618"/>
            <a:ext cx="3982488" cy="2941977"/>
          </a:xfrm>
          <a:prstGeom prst="rect">
            <a:avLst/>
          </a:prstGeom>
        </p:spPr>
      </p:pic>
      <p:pic>
        <p:nvPicPr>
          <p:cNvPr id="5" name="图片 4" descr="Screen Shot 2018-06-06 at 1.26.2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924" y="546735"/>
            <a:ext cx="2674645" cy="303293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470650" y="546735"/>
            <a:ext cx="1803862" cy="5794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7" name="图片 6" descr="Screen Shot 2018-06-06 at 1.28.3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690" y="3328826"/>
            <a:ext cx="5142188" cy="325793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157694" y="6242087"/>
            <a:ext cx="2830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Which is comparable to vv4j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451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317</Words>
  <Application>Microsoft Macintosh PowerPoint</Application>
  <PresentationFormat>全屏显示(4:3)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Status of Higgs analyses</vt:lpstr>
      <vt:lpstr>Higgs physics for CDR</vt:lpstr>
      <vt:lpstr>PowerPoint 演示文稿</vt:lpstr>
      <vt:lpstr>Status of each channel (V4)</vt:lpstr>
      <vt:lpstr>Some progresses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Higgs analyses</dc:title>
  <dc:creator>pc 方</dc:creator>
  <cp:lastModifiedBy>pc 方</cp:lastModifiedBy>
  <cp:revision>10</cp:revision>
  <dcterms:created xsi:type="dcterms:W3CDTF">2018-06-06T04:47:23Z</dcterms:created>
  <dcterms:modified xsi:type="dcterms:W3CDTF">2018-06-06T07:51:25Z</dcterms:modified>
</cp:coreProperties>
</file>