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7" r:id="rId3"/>
    <p:sldId id="318" r:id="rId4"/>
    <p:sldId id="338" r:id="rId5"/>
    <p:sldId id="320" r:id="rId6"/>
    <p:sldId id="334" r:id="rId7"/>
    <p:sldId id="335" r:id="rId8"/>
    <p:sldId id="329" r:id="rId9"/>
    <p:sldId id="308" r:id="rId10"/>
    <p:sldId id="333" r:id="rId11"/>
    <p:sldId id="311" r:id="rId12"/>
    <p:sldId id="337" r:id="rId13"/>
    <p:sldId id="33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62" autoAdjust="0"/>
  </p:normalViewPr>
  <p:slideViewPr>
    <p:cSldViewPr snapToGrid="0" snapToObjects="1">
      <p:cViewPr>
        <p:scale>
          <a:sx n="100" d="100"/>
          <a:sy n="100" d="100"/>
        </p:scale>
        <p:origin x="1624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0EF0-499D-2941-BA1D-49FA1DE397E5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1F42-0123-3D4E-A49B-DFF05871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C469-19E7-D94B-99D3-616997BA3817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611-A730-BC45-96EA-4B7FB3B2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July/01/16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32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</a:defRPr>
            </a:lvl1pPr>
          </a:lstStyle>
          <a:p>
            <a:r>
              <a:rPr lang="en-US" smtClean="0"/>
              <a:t>ICHEP2016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32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F155AB6C-F47B-5844-B824-9938C4466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pc.ihep.ac.cn/preCDR/volume.html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pc.ihep.ac.cn/preCDR/volume.html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796" y="153043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cs typeface="Arial Narrow"/>
              </a:rPr>
              <a:t>Electroweak physics at CEPC</a:t>
            </a: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796" y="3564928"/>
            <a:ext cx="8728204" cy="3345366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Zhijun Liang </a:t>
            </a:r>
          </a:p>
          <a:p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High Energy Physics , </a:t>
            </a:r>
            <a:r>
              <a:rPr lang="en-US" dirty="0" smtClean="0"/>
              <a:t>Chinese </a:t>
            </a:r>
            <a:r>
              <a:rPr lang="en-US" dirty="0"/>
              <a:t>Academy </a:t>
            </a:r>
            <a:r>
              <a:rPr lang="en-US" dirty="0" smtClean="0"/>
              <a:t>of Science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43" y="150181"/>
            <a:ext cx="7677557" cy="1500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7500" y="58012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ICHEP 2016, August </a:t>
            </a:r>
            <a:r>
              <a:rPr lang="en-US" dirty="0" smtClean="0"/>
              <a:t>6, </a:t>
            </a:r>
            <a:r>
              <a:rPr lang="en-US" dirty="0"/>
              <a:t>2016</a:t>
            </a:r>
          </a:p>
          <a:p>
            <a:r>
              <a:rPr lang="en-US" dirty="0"/>
              <a:t>Chicago, USA</a:t>
            </a:r>
          </a:p>
        </p:txBody>
      </p:sp>
    </p:spTree>
    <p:extLst>
      <p:ext uri="{BB962C8B-B14F-4D97-AF65-F5344CB8AC3E}">
        <p14:creationId xmlns:p14="http://schemas.microsoft.com/office/powerpoint/2010/main" val="2987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525997"/>
            <a:ext cx="4813300" cy="333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575460"/>
            <a:ext cx="3289300" cy="32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33655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angle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9413"/>
            <a:ext cx="96139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LEP</a:t>
            </a:r>
            <a:r>
              <a:rPr lang="en-US" altLang="zh-CN" dirty="0" smtClean="0"/>
              <a:t>/SLD: </a:t>
            </a:r>
            <a:r>
              <a:rPr lang="en-US" dirty="0" smtClean="0"/>
              <a:t>0.23153 </a:t>
            </a:r>
            <a:r>
              <a:rPr lang="en-US" dirty="0"/>
              <a:t>± 0.00016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0.1% precision.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Stat error in off –peak runs is one of limiting factor. 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CEPC  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Stat error : 0.02% ; 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systematics error : 0.01%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Input From Backward</a:t>
            </a:r>
            <a:r>
              <a:rPr lang="en-US" dirty="0">
                <a:solidFill>
                  <a:srgbClr val="0000FF"/>
                </a:solidFill>
              </a:rPr>
              <a:t>-forward </a:t>
            </a:r>
            <a:r>
              <a:rPr lang="en-US" dirty="0" smtClean="0">
                <a:solidFill>
                  <a:srgbClr val="0000FF"/>
                </a:solidFill>
              </a:rPr>
              <a:t>asymmetry measurement 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800" dirty="0" smtClean="0"/>
              <a:t>The statistics of off-Z peak runs is one of the important issue. </a:t>
            </a:r>
          </a:p>
          <a:p>
            <a:pPr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3366FF"/>
                </a:solidFill>
              </a:rPr>
              <a:t>Need at least 10 fb</a:t>
            </a:r>
            <a:r>
              <a:rPr lang="en-US" altLang="zh-CN" baseline="30000" dirty="0" smtClean="0">
                <a:solidFill>
                  <a:srgbClr val="3366FF"/>
                </a:solidFill>
              </a:rPr>
              <a:t>-1 </a:t>
            </a:r>
            <a:r>
              <a:rPr lang="en-US" altLang="zh-CN" dirty="0" smtClean="0">
                <a:solidFill>
                  <a:srgbClr val="3366FF"/>
                </a:solidFill>
              </a:rPr>
              <a:t>for off-peak runs to reach high precision. 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marL="27432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baseline="30000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4500" y="6432056"/>
            <a:ext cx="1066800" cy="329184"/>
          </a:xfrm>
        </p:spPr>
        <p:txBody>
          <a:bodyPr/>
          <a:lstStyle/>
          <a:p>
            <a:pPr>
              <a:defRPr/>
            </a:pPr>
            <a:fld id="{C5B0FA73-B677-D541-B750-A22E4FB789C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0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5117" y="4031734"/>
            <a:ext cx="266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CEPC off-peak runs stat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719" y="5746234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1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1778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Branching ratio ( </a:t>
            </a:r>
            <a:r>
              <a:rPr lang="en-US" dirty="0" err="1" smtClean="0">
                <a:ea typeface="+mj-ea"/>
                <a:cs typeface="+mj-cs"/>
              </a:rPr>
              <a:t>R</a:t>
            </a:r>
            <a:r>
              <a:rPr lang="en-US" baseline="30000" dirty="0" err="1" smtClean="0">
                <a:ea typeface="+mj-ea"/>
                <a:cs typeface="+mj-cs"/>
              </a:rPr>
              <a:t>mu</a:t>
            </a:r>
            <a:r>
              <a:rPr lang="en-US" dirty="0" smtClean="0">
                <a:ea typeface="+mj-ea"/>
                <a:cs typeface="+mj-cs"/>
              </a:rPr>
              <a:t>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1675"/>
            <a:ext cx="8229600" cy="4876800"/>
          </a:xfrm>
        </p:spPr>
        <p:txBody>
          <a:bodyPr rtlCol="0">
            <a:normAutofit/>
          </a:bodyPr>
          <a:lstStyle/>
          <a:p>
            <a:pPr marL="182880" lvl="1">
              <a:defRPr/>
            </a:pPr>
            <a:r>
              <a:rPr lang="en-US" dirty="0" smtClean="0">
                <a:ea typeface="+mn-ea"/>
                <a:cs typeface="+mn-cs"/>
              </a:rPr>
              <a:t>LEP result:  0.2% total error (</a:t>
            </a:r>
            <a:r>
              <a:rPr lang="en-US" dirty="0">
                <a:solidFill>
                  <a:srgbClr val="FF6600"/>
                </a:solidFill>
              </a:rPr>
              <a:t>Stat : 0.15</a:t>
            </a:r>
            <a:r>
              <a:rPr lang="en-US" dirty="0" smtClean="0">
                <a:solidFill>
                  <a:srgbClr val="FF6600"/>
                </a:solidFill>
              </a:rPr>
              <a:t>%, </a:t>
            </a:r>
            <a:r>
              <a:rPr lang="en-US" dirty="0" err="1">
                <a:solidFill>
                  <a:srgbClr val="FF6600"/>
                </a:solidFill>
              </a:rPr>
              <a:t>Syst</a:t>
            </a:r>
            <a:r>
              <a:rPr lang="en-US" dirty="0">
                <a:solidFill>
                  <a:srgbClr val="FF6600"/>
                </a:solidFill>
              </a:rPr>
              <a:t> : 0.1</a:t>
            </a:r>
            <a:r>
              <a:rPr lang="en-US" dirty="0" smtClean="0">
                <a:solidFill>
                  <a:srgbClr val="FF6600"/>
                </a:solidFill>
              </a:rPr>
              <a:t>%</a:t>
            </a:r>
            <a:r>
              <a:rPr lang="en-US" dirty="0" smtClean="0"/>
              <a:t>)</a:t>
            </a:r>
          </a:p>
          <a:p>
            <a:pPr marL="182880" lvl="1">
              <a:defRPr/>
            </a:pPr>
            <a:r>
              <a:rPr lang="en-US" dirty="0"/>
              <a:t>CEPC :  0.05% total error expected </a:t>
            </a:r>
            <a:endParaRPr lang="en-US" dirty="0" smtClean="0"/>
          </a:p>
          <a:p>
            <a:pPr marL="457200" lvl="2">
              <a:defRPr/>
            </a:pPr>
            <a:r>
              <a:rPr lang="en-US" dirty="0">
                <a:solidFill>
                  <a:srgbClr val="0000FF"/>
                </a:solidFill>
              </a:rPr>
              <a:t>Better EM calorimeter is the key </a:t>
            </a:r>
          </a:p>
          <a:p>
            <a:pPr marL="457200" lvl="2">
              <a:defRPr/>
            </a:pPr>
            <a:endParaRPr lang="en-US" dirty="0"/>
          </a:p>
          <a:p>
            <a:pPr marL="182880" lvl="1">
              <a:defRPr/>
            </a:pPr>
            <a:endParaRPr lang="en-US" dirty="0">
              <a:solidFill>
                <a:srgbClr val="FF6600"/>
              </a:solidFill>
            </a:endParaRPr>
          </a:p>
          <a:p>
            <a:pPr marL="182880" lvl="1">
              <a:defRPr/>
            </a:pPr>
            <a:endParaRPr lang="en-US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93693-E3E7-914B-93B4-A78FDDF396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07133"/>
              </p:ext>
            </p:extLst>
          </p:nvPr>
        </p:nvGraphicFramePr>
        <p:xfrm>
          <a:off x="190500" y="5029120"/>
          <a:ext cx="6792069" cy="1828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94046"/>
                <a:gridCol w="1516402"/>
                <a:gridCol w="1381621"/>
              </a:tblGrid>
              <a:tr h="3334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Systematics source 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LEP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CEPC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</a:tr>
              <a:tr h="33812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Radiative</a:t>
                      </a:r>
                      <a:r>
                        <a:rPr lang="en-US" sz="1800" dirty="0" smtClean="0"/>
                        <a:t> events (Z-&gt;</a:t>
                      </a:r>
                      <a:r>
                        <a:rPr lang="en-US" sz="1800" dirty="0" err="1" smtClean="0"/>
                        <a:t>μμγ</a:t>
                      </a:r>
                      <a:r>
                        <a:rPr lang="en-US" sz="1800" dirty="0" smtClean="0"/>
                        <a:t>) 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</a:tr>
              <a:tr h="338127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Photon energy scale 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0.05%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</a:tr>
              <a:tr h="338127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Muon Momentum scale 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0.009%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&lt;0.003%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</a:tr>
              <a:tr h="33812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Muon</a:t>
                      </a:r>
                      <a:r>
                        <a:rPr lang="en-US" sz="1800" dirty="0" smtClean="0"/>
                        <a:t> Momentum resolution 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0.005%</a:t>
                      </a:r>
                      <a:endParaRPr lang="en-US" sz="18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&lt;0.003%</a:t>
                      </a: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776992"/>
            <a:ext cx="5651500" cy="3252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6738" y="4165598"/>
            <a:ext cx="39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0000FF"/>
                </a:solidFill>
              </a:rPr>
              <a:t>Momentum </a:t>
            </a:r>
            <a:r>
              <a:rPr lang="is-IS" dirty="0">
                <a:solidFill>
                  <a:srgbClr val="0000FF"/>
                </a:solidFill>
              </a:rPr>
              <a:t>scale </a:t>
            </a:r>
            <a:r>
              <a:rPr lang="is-IS" dirty="0" smtClean="0">
                <a:solidFill>
                  <a:srgbClr val="0000FF"/>
                </a:solidFill>
              </a:rPr>
              <a:t>resolution in CEPC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0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72" y="1"/>
            <a:ext cx="2725576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31763"/>
            <a:ext cx="8229600" cy="9906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 mass measurement 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49325"/>
            <a:ext cx="9652001" cy="60229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Current PDG precision : 80.385±0.015 </a:t>
            </a:r>
            <a:r>
              <a:rPr lang="en-US" dirty="0" err="1">
                <a:latin typeface="Arial" charset="0"/>
              </a:rPr>
              <a:t>GeV</a:t>
            </a:r>
            <a:r>
              <a:rPr lang="en-US" dirty="0">
                <a:latin typeface="Arial" charset="0"/>
              </a:rPr>
              <a:t> </a:t>
            </a:r>
          </a:p>
          <a:p>
            <a:pPr lvl="1"/>
            <a:r>
              <a:rPr lang="en-US" dirty="0">
                <a:solidFill>
                  <a:srgbClr val="3366FF"/>
                </a:solidFill>
                <a:latin typeface="Arial" charset="0"/>
              </a:rPr>
              <a:t>Possible goal for 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CEPC  </a:t>
            </a:r>
            <a:r>
              <a:rPr lang="en-US" dirty="0">
                <a:solidFill>
                  <a:srgbClr val="3366FF"/>
                </a:solidFill>
                <a:latin typeface="Arial" charset="0"/>
              </a:rPr>
              <a:t>: 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3 </a:t>
            </a:r>
            <a:r>
              <a:rPr lang="en-US" dirty="0">
                <a:solidFill>
                  <a:srgbClr val="3366FF"/>
                </a:solidFill>
                <a:latin typeface="Arial" charset="0"/>
              </a:rPr>
              <a:t>MeV </a:t>
            </a:r>
          </a:p>
          <a:p>
            <a:r>
              <a:rPr lang="en-US" dirty="0" smtClean="0">
                <a:latin typeface="Arial" charset="0"/>
              </a:rPr>
              <a:t>Three methods for W mass measurements: </a:t>
            </a:r>
          </a:p>
          <a:p>
            <a:pPr lvl="1"/>
            <a:r>
              <a:rPr lang="en-US" dirty="0">
                <a:solidFill>
                  <a:srgbClr val="FF6600"/>
                </a:solidFill>
                <a:latin typeface="Arial" charset="0"/>
              </a:rPr>
              <a:t>1.WW Threshold scan  (√s=160GeV):</a:t>
            </a:r>
          </a:p>
          <a:p>
            <a:pPr lvl="2"/>
            <a:r>
              <a:rPr lang="en-US" sz="2100" dirty="0">
                <a:latin typeface="Arial" charset="0"/>
              </a:rPr>
              <a:t>Advantage: </a:t>
            </a:r>
            <a:r>
              <a:rPr lang="en-US" sz="2100" dirty="0">
                <a:solidFill>
                  <a:srgbClr val="0000FF"/>
                </a:solidFill>
                <a:latin typeface="Arial" charset="0"/>
              </a:rPr>
              <a:t>Very robust method, can achieve high precision.</a:t>
            </a:r>
          </a:p>
          <a:p>
            <a:pPr lvl="2"/>
            <a:r>
              <a:rPr lang="en-US" sz="2100" dirty="0">
                <a:latin typeface="Arial" charset="0"/>
              </a:rPr>
              <a:t>Disadvantage</a:t>
            </a:r>
          </a:p>
          <a:p>
            <a:pPr lvl="3"/>
            <a:r>
              <a:rPr lang="en-US" sz="2100" dirty="0">
                <a:solidFill>
                  <a:srgbClr val="0000FF"/>
                </a:solidFill>
                <a:latin typeface="Arial" charset="0"/>
              </a:rPr>
              <a:t>Beam polarization design has not finished.</a:t>
            </a:r>
          </a:p>
          <a:p>
            <a:pPr lvl="3"/>
            <a:r>
              <a:rPr lang="en-US" sz="2100" dirty="0">
                <a:solidFill>
                  <a:srgbClr val="0000FF"/>
                </a:solidFill>
                <a:latin typeface="Arial" charset="0"/>
              </a:rPr>
              <a:t>Higher cost , Require dedicated runs &gt;100fb</a:t>
            </a:r>
            <a:r>
              <a:rPr lang="en-US" sz="2100" baseline="30000" dirty="0">
                <a:solidFill>
                  <a:srgbClr val="0000FF"/>
                </a:solidFill>
                <a:latin typeface="Arial" charset="0"/>
              </a:rPr>
              <a:t>-1 </a:t>
            </a:r>
            <a:r>
              <a:rPr lang="en-US" sz="2100" dirty="0">
                <a:solidFill>
                  <a:srgbClr val="0000FF"/>
                </a:solidFill>
                <a:latin typeface="Arial" charset="0"/>
              </a:rPr>
              <a:t>on WW threshold(~160GeV)</a:t>
            </a:r>
          </a:p>
          <a:p>
            <a:pPr lvl="1"/>
            <a:r>
              <a:rPr lang="en-US" sz="2100" dirty="0">
                <a:solidFill>
                  <a:srgbClr val="FF6600"/>
                </a:solidFill>
                <a:latin typeface="Arial" charset="0"/>
              </a:rPr>
              <a:t>2.Kinematic Reconstruction </a:t>
            </a:r>
            <a:endParaRPr lang="en-US" sz="2100" dirty="0" smtClean="0">
              <a:solidFill>
                <a:srgbClr val="FF6600"/>
              </a:solidFill>
              <a:latin typeface="Arial" charset="0"/>
            </a:endParaRPr>
          </a:p>
          <a:p>
            <a:pPr lvl="2"/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Need good understanding of ISR</a:t>
            </a:r>
            <a:endParaRPr lang="en-US" sz="2100" dirty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US" sz="2100" dirty="0">
                <a:solidFill>
                  <a:srgbClr val="FF6600"/>
                </a:solidFill>
                <a:latin typeface="Arial" charset="0"/>
              </a:rPr>
              <a:t>3.Direct measurement of the </a:t>
            </a:r>
            <a:r>
              <a:rPr lang="en-US" sz="2100" dirty="0" err="1">
                <a:solidFill>
                  <a:srgbClr val="FF6600"/>
                </a:solidFill>
                <a:latin typeface="Arial" charset="0"/>
              </a:rPr>
              <a:t>hadronic</a:t>
            </a:r>
            <a:r>
              <a:rPr lang="en-US" sz="2100" dirty="0">
                <a:solidFill>
                  <a:srgbClr val="FF6600"/>
                </a:solidFill>
                <a:latin typeface="Arial" charset="0"/>
              </a:rPr>
              <a:t> mass </a:t>
            </a:r>
            <a:r>
              <a:rPr lang="en-US" sz="2100" dirty="0" smtClean="0">
                <a:solidFill>
                  <a:srgbClr val="FF6600"/>
                </a:solidFill>
                <a:latin typeface="Arial" charset="0"/>
              </a:rPr>
              <a:t> (major method for CDR) </a:t>
            </a:r>
            <a:endParaRPr lang="en-US" sz="2100" dirty="0">
              <a:solidFill>
                <a:srgbClr val="FF6600"/>
              </a:solidFill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Based on 10</a:t>
            </a:r>
            <a:r>
              <a:rPr lang="en-US" baseline="30000" dirty="0" smtClean="0">
                <a:latin typeface="Arial" charset="0"/>
              </a:rPr>
              <a:t>10 </a:t>
            </a:r>
            <a:r>
              <a:rPr lang="en-US" dirty="0" smtClean="0">
                <a:latin typeface="Arial" charset="0"/>
              </a:rPr>
              <a:t>Z-&gt;hadrons sample to calibrate jet energy scale ( &lt; 3MeV )</a:t>
            </a:r>
          </a:p>
          <a:p>
            <a:pPr lvl="2"/>
            <a:r>
              <a:rPr lang="en-US" dirty="0" smtClean="0">
                <a:latin typeface="Arial" charset="0"/>
              </a:rPr>
              <a:t>Advantage </a:t>
            </a:r>
            <a:r>
              <a:rPr lang="en-US" dirty="0">
                <a:latin typeface="Arial" charset="0"/>
              </a:rPr>
              <a:t>: </a:t>
            </a:r>
          </a:p>
          <a:p>
            <a:pPr lvl="3"/>
            <a:r>
              <a:rPr lang="en-US" sz="1900" dirty="0">
                <a:solidFill>
                  <a:srgbClr val="0000FF"/>
                </a:solidFill>
                <a:latin typeface="Arial" charset="0"/>
              </a:rPr>
              <a:t>No additional cost :measured in ZH runs (</a:t>
            </a:r>
            <a:r>
              <a:rPr lang="en-US" sz="1900" dirty="0" err="1">
                <a:solidFill>
                  <a:srgbClr val="0000FF"/>
                </a:solidFill>
                <a:latin typeface="Arial" charset="0"/>
              </a:rPr>
              <a:t>sqrt</a:t>
            </a:r>
            <a:r>
              <a:rPr lang="en-US" sz="1900" dirty="0">
                <a:solidFill>
                  <a:srgbClr val="0000FF"/>
                </a:solidFill>
                <a:latin typeface="Arial" charset="0"/>
              </a:rPr>
              <a:t>(s)=250GeV)</a:t>
            </a:r>
          </a:p>
          <a:p>
            <a:pPr lvl="3"/>
            <a:r>
              <a:rPr lang="en-US" sz="1900" dirty="0">
                <a:solidFill>
                  <a:srgbClr val="0000FF"/>
                </a:solidFill>
                <a:latin typeface="Arial" charset="0"/>
              </a:rPr>
              <a:t>Higher statistics:  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10 </a:t>
            </a:r>
            <a:r>
              <a:rPr lang="en-US" sz="1900" dirty="0">
                <a:solidFill>
                  <a:srgbClr val="0000FF"/>
                </a:solidFill>
                <a:latin typeface="Arial" charset="0"/>
              </a:rPr>
              <a:t>times larger than WW threshold region</a:t>
            </a:r>
          </a:p>
          <a:p>
            <a:pPr lvl="3"/>
            <a:r>
              <a:rPr lang="en-US" sz="1900" dirty="0">
                <a:solidFill>
                  <a:srgbClr val="0000FF"/>
                </a:solidFill>
                <a:latin typeface="Arial" charset="0"/>
              </a:rPr>
              <a:t>Lower requirement on beam energy uncertainty. </a:t>
            </a:r>
          </a:p>
          <a:p>
            <a:r>
              <a:rPr lang="en-US" sz="3200" dirty="0" smtClean="0">
                <a:latin typeface="Arial" charset="0"/>
              </a:rPr>
              <a:t>For CEPC CDR next year, 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  <a:latin typeface="Arial" charset="0"/>
              </a:rPr>
              <a:t>Plan to compare these three methods with full simulation study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  <a:latin typeface="Arial" charset="0"/>
              </a:rPr>
              <a:t>Major questions : whether we need WW threshold scan and beam polarization </a:t>
            </a:r>
            <a:endParaRPr lang="en-US" sz="2100" dirty="0">
              <a:solidFill>
                <a:srgbClr val="0000FF"/>
              </a:solidFill>
              <a:latin typeface="Arial" charset="0"/>
            </a:endParaRPr>
          </a:p>
          <a:p>
            <a:pPr marL="548640" lvl="2" indent="0">
              <a:buNone/>
            </a:pPr>
            <a:r>
              <a:rPr lang="en-US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lvl="2"/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43696-FDFC-654D-994A-69BF6646E77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5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680"/>
            <a:ext cx="8940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CEPC electroweak physics in </a:t>
            </a:r>
            <a:r>
              <a:rPr lang="en-US" sz="2000" dirty="0"/>
              <a:t>Preliminary Conceptual Design </a:t>
            </a:r>
            <a:r>
              <a:rPr lang="en-US" sz="2000" dirty="0" smtClean="0"/>
              <a:t>Report.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Expected precision based on </a:t>
            </a:r>
            <a:r>
              <a:rPr lang="fr-FR" dirty="0">
                <a:solidFill>
                  <a:srgbClr val="0000FF"/>
                </a:solidFill>
              </a:rPr>
              <a:t>projections </a:t>
            </a:r>
            <a:r>
              <a:rPr lang="fr-FR" dirty="0" err="1">
                <a:solidFill>
                  <a:srgbClr val="0000FF"/>
                </a:solidFill>
              </a:rPr>
              <a:t>from</a:t>
            </a:r>
            <a:r>
              <a:rPr lang="fr-FR" dirty="0">
                <a:solidFill>
                  <a:srgbClr val="0000FF"/>
                </a:solidFill>
              </a:rPr>
              <a:t> LEP and ILC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r>
              <a:rPr lang="en-US" sz="2000" dirty="0" smtClean="0"/>
              <a:t>Aim for more realistic study with full simulation for CDR next year.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Mainly focus on a few key measurements. </a:t>
            </a:r>
          </a:p>
          <a:p>
            <a:pPr lvl="2"/>
            <a:r>
              <a:rPr lang="en-US" sz="2000" dirty="0" err="1" smtClean="0"/>
              <a:t>m</a:t>
            </a:r>
            <a:r>
              <a:rPr lang="en-US" sz="2000" baseline="-25000" dirty="0" err="1" smtClean="0"/>
              <a:t>W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Weak mixing angle 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Welcome to join this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accelerator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next year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-190500"/>
            <a:ext cx="8229600" cy="990600"/>
          </a:xfrm>
        </p:spPr>
        <p:txBody>
          <a:bodyPr/>
          <a:lstStyle/>
          <a:p>
            <a:r>
              <a:rPr lang="en-US" dirty="0" smtClean="0"/>
              <a:t>CEPC detector 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09"/>
            <a:ext cx="8089900" cy="4283901"/>
          </a:xfrm>
        </p:spPr>
        <p:txBody>
          <a:bodyPr>
            <a:normAutofit/>
          </a:bodyPr>
          <a:lstStyle/>
          <a:p>
            <a:r>
              <a:rPr lang="en-US" sz="2000" dirty="0"/>
              <a:t>ILD-like design </a:t>
            </a:r>
            <a:r>
              <a:rPr lang="en-US" sz="2000" dirty="0" smtClean="0"/>
              <a:t>with some modification for circular collider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>
                <a:solidFill>
                  <a:srgbClr val="0000FF"/>
                </a:solidFill>
              </a:rPr>
              <a:t>Power-pulsing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Tracking system (Vertex detector, TPC detector </a:t>
            </a:r>
            <a:r>
              <a:rPr lang="en-US" sz="2000" dirty="0"/>
              <a:t>, 3.5T magnet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Pixel size in vertex detector 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 smtClean="0">
                <a:solidFill>
                  <a:srgbClr val="0000FF"/>
                </a:solidFill>
              </a:rPr>
              <a:t>less than 16x 16μm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Impact parameter resolution: less than 5μm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pl-PL" sz="1800" dirty="0" err="1" smtClean="0">
                <a:solidFill>
                  <a:srgbClr val="0000FF"/>
                </a:solidFill>
              </a:rPr>
              <a:t>xpected</a:t>
            </a:r>
            <a:r>
              <a:rPr lang="pl-PL" sz="1800" dirty="0" smtClean="0">
                <a:solidFill>
                  <a:srgbClr val="0000FF"/>
                </a:solidFill>
              </a:rPr>
              <a:t> </a:t>
            </a:r>
            <a:r>
              <a:rPr lang="pl-PL" sz="1800" dirty="0" err="1" smtClean="0">
                <a:solidFill>
                  <a:srgbClr val="0000FF"/>
                </a:solidFill>
              </a:rPr>
              <a:t>Tracking</a:t>
            </a:r>
            <a:r>
              <a:rPr lang="pl-PL" sz="1800" dirty="0" smtClean="0">
                <a:solidFill>
                  <a:srgbClr val="0000FF"/>
                </a:solidFill>
              </a:rPr>
              <a:t> resolution : </a:t>
            </a:r>
            <a:r>
              <a:rPr lang="pl-PL" sz="1800" dirty="0" err="1">
                <a:solidFill>
                  <a:srgbClr val="0000FF"/>
                </a:solidFill>
              </a:rPr>
              <a:t>δ</a:t>
            </a:r>
            <a:r>
              <a:rPr lang="pl-PL" sz="1800" dirty="0">
                <a:solidFill>
                  <a:srgbClr val="0000FF"/>
                </a:solidFill>
              </a:rPr>
              <a:t>(1/Pt) ~ 2*10</a:t>
            </a:r>
            <a:r>
              <a:rPr lang="pl-PL" sz="1800" baseline="30000" dirty="0">
                <a:solidFill>
                  <a:srgbClr val="0000FF"/>
                </a:solidFill>
              </a:rPr>
              <a:t>-5</a:t>
            </a:r>
            <a:r>
              <a:rPr lang="pl-PL" sz="1800" dirty="0">
                <a:solidFill>
                  <a:srgbClr val="0000FF"/>
                </a:solidFill>
              </a:rPr>
              <a:t>(GeV</a:t>
            </a:r>
            <a:r>
              <a:rPr lang="pl-PL" sz="1800" baseline="30000" dirty="0">
                <a:solidFill>
                  <a:srgbClr val="0000FF"/>
                </a:solidFill>
              </a:rPr>
              <a:t>-1</a:t>
            </a:r>
            <a:r>
              <a:rPr lang="pl-PL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/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661" y="3102725"/>
            <a:ext cx="4643704" cy="332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48457"/>
            <a:ext cx="4755537" cy="31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-190500"/>
            <a:ext cx="8229600" cy="990600"/>
          </a:xfrm>
        </p:spPr>
        <p:txBody>
          <a:bodyPr/>
          <a:lstStyle/>
          <a:p>
            <a:r>
              <a:rPr lang="en-US" dirty="0"/>
              <a:t>CEPC detector  </a:t>
            </a:r>
            <a:r>
              <a:rPr lang="en-US" dirty="0" smtClean="0"/>
              <a:t>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16080"/>
            <a:ext cx="8229600" cy="4876800"/>
          </a:xfrm>
        </p:spPr>
        <p:txBody>
          <a:bodyPr/>
          <a:lstStyle/>
          <a:p>
            <a:r>
              <a:rPr lang="en-US" sz="2000" dirty="0"/>
              <a:t>Calorimeters: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Concept of Particle Flow Algorithm (PFA) based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EM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0.16/√E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Had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0.5/√E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Expected jet energy resolution 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0.3/√E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2600" y="6425212"/>
            <a:ext cx="1066800" cy="329184"/>
          </a:xfrm>
        </p:spPr>
        <p:txBody>
          <a:bodyPr/>
          <a:lstStyle/>
          <a:p>
            <a:fld id="{F155AB6C-F47B-5844-B824-9938C446684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563"/>
            <a:ext cx="8877300" cy="4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181100"/>
            <a:ext cx="9055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CEPC have very good potential in electroweak </a:t>
            </a:r>
            <a:r>
              <a:rPr lang="en-US" dirty="0" smtClean="0">
                <a:latin typeface="Arial" charset="0"/>
              </a:rPr>
              <a:t>physics.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Precision measurement is important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It constrain new physics beyond the standard model. </a:t>
            </a: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Eg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Radiative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corrections of the W or Z boson is sensitive to new physics </a:t>
            </a:r>
          </a:p>
          <a:p>
            <a:pPr lvl="2" eaLnBrk="1" hangingPunct="1">
              <a:defRPr/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3366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5419-E123-C14D-B31A-D5ADED789C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899" y="3289298"/>
            <a:ext cx="8907389" cy="276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9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prospect of CEPC electroweak physics in pre-CDR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41580"/>
            <a:ext cx="8229600" cy="48768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292934"/>
                </a:solidFill>
              </a:rPr>
              <a:t>Expected precision </a:t>
            </a:r>
            <a:r>
              <a:rPr lang="en-US" dirty="0" smtClean="0">
                <a:solidFill>
                  <a:srgbClr val="292934"/>
                </a:solidFill>
              </a:rPr>
              <a:t>on some key measurements in CEPC Pre</a:t>
            </a:r>
            <a:r>
              <a:rPr lang="en-US" dirty="0">
                <a:solidFill>
                  <a:srgbClr val="292934"/>
                </a:solidFill>
              </a:rPr>
              <a:t>-CDR study based on </a:t>
            </a:r>
            <a:r>
              <a:rPr lang="fr-FR" dirty="0">
                <a:solidFill>
                  <a:srgbClr val="292934"/>
                </a:solidFill>
              </a:rPr>
              <a:t>projections </a:t>
            </a:r>
            <a:r>
              <a:rPr lang="fr-FR" dirty="0" err="1">
                <a:solidFill>
                  <a:srgbClr val="292934"/>
                </a:solidFill>
              </a:rPr>
              <a:t>from</a:t>
            </a:r>
            <a:r>
              <a:rPr lang="fr-FR" dirty="0">
                <a:solidFill>
                  <a:srgbClr val="292934"/>
                </a:solidFill>
              </a:rPr>
              <a:t> </a:t>
            </a:r>
            <a:r>
              <a:rPr lang="fr-FR" dirty="0" smtClean="0">
                <a:solidFill>
                  <a:srgbClr val="292934"/>
                </a:solidFill>
              </a:rPr>
              <a:t>LEP and ILC.</a:t>
            </a:r>
          </a:p>
          <a:p>
            <a:pPr lvl="2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From now to next year, plan to update the study for </a:t>
            </a:r>
            <a:r>
              <a:rPr lang="en-US" dirty="0" smtClean="0"/>
              <a:t>Conceptual </a:t>
            </a:r>
            <a:r>
              <a:rPr lang="en-US" dirty="0"/>
              <a:t>Design Report </a:t>
            </a:r>
            <a:r>
              <a:rPr lang="en-US" dirty="0" smtClean="0"/>
              <a:t>(CDR) </a:t>
            </a:r>
            <a:r>
              <a:rPr lang="en-US" dirty="0" smtClean="0">
                <a:solidFill>
                  <a:srgbClr val="292934"/>
                </a:solidFill>
              </a:rPr>
              <a:t>with full detector simulation </a:t>
            </a:r>
          </a:p>
          <a:p>
            <a:pPr marL="548640" lvl="2" indent="0">
              <a:buNone/>
            </a:pPr>
            <a:endParaRPr lang="en-US" baseline="-25000" dirty="0" smtClean="0"/>
          </a:p>
          <a:p>
            <a:pPr marL="54864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902369"/>
            <a:ext cx="6734090" cy="35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6701"/>
            <a:ext cx="8229600" cy="9906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Z mass measurement 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-56081" y="444500"/>
            <a:ext cx="9150350" cy="48768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LEP measurement :  91.1876±0.0021 </a:t>
            </a:r>
            <a:r>
              <a:rPr lang="en-US" sz="1800" dirty="0" err="1">
                <a:latin typeface="Arial" charset="0"/>
              </a:rPr>
              <a:t>GeV</a:t>
            </a:r>
            <a:r>
              <a:rPr lang="en-US" sz="1800" dirty="0">
                <a:latin typeface="Arial" charset="0"/>
              </a:rPr>
              <a:t> </a:t>
            </a:r>
          </a:p>
          <a:p>
            <a:pPr eaLnBrk="1" hangingPunct="1"/>
            <a:r>
              <a:rPr lang="en-US" sz="1800" dirty="0" smtClean="0">
                <a:latin typeface="Arial" charset="0"/>
              </a:rPr>
              <a:t>CEPC </a:t>
            </a:r>
            <a:r>
              <a:rPr lang="en-US" sz="1800" dirty="0">
                <a:latin typeface="Arial" charset="0"/>
              </a:rPr>
              <a:t>possible goal: </a:t>
            </a:r>
            <a:r>
              <a:rPr lang="en-US" sz="1800" dirty="0" smtClean="0">
                <a:latin typeface="Arial" charset="0"/>
              </a:rPr>
              <a:t>0.5 MeV</a:t>
            </a:r>
          </a:p>
          <a:p>
            <a:pPr lvl="1"/>
            <a:r>
              <a:rPr lang="en-US" sz="1800" dirty="0">
                <a:latin typeface="Arial" charset="0"/>
              </a:rPr>
              <a:t>Z threshold scan runs is needed to achieve high precision</a:t>
            </a:r>
            <a:r>
              <a:rPr lang="en-US" sz="1800" dirty="0" smtClean="0">
                <a:latin typeface="Arial" charset="0"/>
              </a:rPr>
              <a:t>.</a:t>
            </a:r>
            <a:endParaRPr lang="en-US" sz="1800" dirty="0">
              <a:latin typeface="Arial" charset="0"/>
            </a:endParaRPr>
          </a:p>
          <a:p>
            <a:pPr lvl="1"/>
            <a:r>
              <a:rPr lang="en-US" altLang="zh-CN" sz="1800" dirty="0">
                <a:solidFill>
                  <a:srgbClr val="0000FF"/>
                </a:solidFill>
                <a:latin typeface="Arial" charset="0"/>
              </a:rPr>
              <a:t>Stat uncertainty : </a:t>
            </a:r>
            <a:r>
              <a:rPr lang="en-US" altLang="zh-CN" sz="1800" dirty="0" smtClean="0">
                <a:solidFill>
                  <a:srgbClr val="0000FF"/>
                </a:solidFill>
                <a:latin typeface="Arial" charset="0"/>
              </a:rPr>
              <a:t>0.2MeV </a:t>
            </a:r>
          </a:p>
          <a:p>
            <a:pPr lvl="2"/>
            <a:r>
              <a:rPr lang="en-US" altLang="zh-CN" sz="1600" dirty="0" smtClean="0">
                <a:solidFill>
                  <a:srgbClr val="292934"/>
                </a:solidFill>
                <a:latin typeface="Arial" charset="0"/>
              </a:rPr>
              <a:t>Better to have more than 10fb</a:t>
            </a:r>
            <a:r>
              <a:rPr lang="en-US" altLang="zh-CN" sz="1600" baseline="30000" dirty="0" smtClean="0">
                <a:solidFill>
                  <a:srgbClr val="292934"/>
                </a:solidFill>
                <a:latin typeface="Arial" charset="0"/>
              </a:rPr>
              <a:t>-1 </a:t>
            </a:r>
            <a:r>
              <a:rPr lang="en-US" altLang="zh-CN" sz="1600" dirty="0" smtClean="0">
                <a:solidFill>
                  <a:srgbClr val="292934"/>
                </a:solidFill>
                <a:latin typeface="Arial" charset="0"/>
              </a:rPr>
              <a:t>for off-peak runs ( 6 off-peaks runs) </a:t>
            </a:r>
            <a:endParaRPr lang="en-US" altLang="zh-CN" sz="1600" dirty="0">
              <a:solidFill>
                <a:srgbClr val="292934"/>
              </a:solidFill>
              <a:latin typeface="Arial" charset="0"/>
            </a:endParaRPr>
          </a:p>
          <a:p>
            <a:pPr lvl="1"/>
            <a:r>
              <a:rPr lang="en-US" altLang="zh-CN" sz="1800" dirty="0" err="1">
                <a:solidFill>
                  <a:srgbClr val="0000FF"/>
                </a:solidFill>
                <a:latin typeface="Arial" charset="0"/>
              </a:rPr>
              <a:t>Syst</a:t>
            </a:r>
            <a:r>
              <a:rPr lang="en-US" altLang="zh-CN" sz="1800" dirty="0">
                <a:solidFill>
                  <a:srgbClr val="0000FF"/>
                </a:solidFill>
                <a:latin typeface="Arial" charset="0"/>
              </a:rPr>
              <a:t> uncertainty: </a:t>
            </a:r>
            <a:r>
              <a:rPr lang="en-US" altLang="zh-CN" sz="1800" dirty="0" smtClean="0">
                <a:solidFill>
                  <a:srgbClr val="0000FF"/>
                </a:solidFill>
                <a:latin typeface="Arial" charset="0"/>
              </a:rPr>
              <a:t>~0.5 </a:t>
            </a:r>
            <a:r>
              <a:rPr lang="en-US" altLang="zh-CN" sz="1800" dirty="0">
                <a:solidFill>
                  <a:srgbClr val="0000FF"/>
                </a:solidFill>
                <a:latin typeface="Arial" charset="0"/>
              </a:rPr>
              <a:t>MeV</a:t>
            </a:r>
          </a:p>
          <a:p>
            <a:pPr lvl="2"/>
            <a:r>
              <a:rPr lang="en-US" altLang="zh-CN" sz="1600" dirty="0">
                <a:solidFill>
                  <a:srgbClr val="FF6600"/>
                </a:solidFill>
                <a:latin typeface="Arial" charset="0"/>
              </a:rPr>
              <a:t>B</a:t>
            </a:r>
            <a:r>
              <a:rPr lang="en-US" altLang="zh-CN" sz="1600" dirty="0" smtClean="0">
                <a:solidFill>
                  <a:srgbClr val="FF6600"/>
                </a:solidFill>
                <a:latin typeface="Arial" charset="0"/>
              </a:rPr>
              <a:t>eam </a:t>
            </a:r>
            <a:r>
              <a:rPr lang="en-US" altLang="zh-CN" sz="1600" dirty="0">
                <a:solidFill>
                  <a:srgbClr val="FF6600"/>
                </a:solidFill>
                <a:latin typeface="Arial" charset="0"/>
              </a:rPr>
              <a:t>energy </a:t>
            </a:r>
            <a:r>
              <a:rPr lang="en-US" altLang="zh-CN" sz="1600" dirty="0" smtClean="0">
                <a:solidFill>
                  <a:srgbClr val="FF6600"/>
                </a:solidFill>
                <a:latin typeface="Arial" charset="0"/>
              </a:rPr>
              <a:t>uncertainty need to be better than 5ppm</a:t>
            </a:r>
          </a:p>
          <a:p>
            <a:pPr lvl="2"/>
            <a:r>
              <a:rPr lang="en-US" sz="1600" dirty="0" smtClean="0"/>
              <a:t>start to Establishing </a:t>
            </a:r>
            <a:r>
              <a:rPr lang="en-US" sz="1600" dirty="0"/>
              <a:t>a </a:t>
            </a:r>
            <a:r>
              <a:rPr lang="en-US" sz="1600" dirty="0" smtClean="0"/>
              <a:t>accelerator </a:t>
            </a:r>
            <a:r>
              <a:rPr lang="en-US" sz="1600" dirty="0"/>
              <a:t>model relating the measured beam energy</a:t>
            </a:r>
            <a:endParaRPr lang="en-US" sz="1600" dirty="0" smtClean="0"/>
          </a:p>
          <a:p>
            <a:pPr lvl="2"/>
            <a:r>
              <a:rPr lang="en-US" sz="1600" dirty="0" smtClean="0"/>
              <a:t>Study of the </a:t>
            </a:r>
            <a:r>
              <a:rPr lang="en-US" sz="1600" dirty="0"/>
              <a:t>resonant depolarization </a:t>
            </a:r>
            <a:r>
              <a:rPr lang="en-US" sz="1600" dirty="0" smtClean="0"/>
              <a:t>technique to measure beam energy (LEP approach) </a:t>
            </a:r>
            <a:endParaRPr lang="en-US" altLang="zh-CN" sz="1600" dirty="0">
              <a:solidFill>
                <a:srgbClr val="FF6600"/>
              </a:solidFill>
              <a:latin typeface="Arial" charset="0"/>
            </a:endParaRPr>
          </a:p>
          <a:p>
            <a:pPr lvl="2"/>
            <a:endParaRPr lang="en-US" sz="1600" dirty="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32056"/>
            <a:ext cx="1066800" cy="329184"/>
          </a:xfrm>
        </p:spPr>
        <p:txBody>
          <a:bodyPr/>
          <a:lstStyle/>
          <a:p>
            <a:pPr>
              <a:defRPr/>
            </a:pPr>
            <a:fld id="{66366C77-1C9C-464B-854C-3592BF5151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5840"/>
            <a:ext cx="3374024" cy="29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29" y="3247396"/>
            <a:ext cx="5426969" cy="36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3719" y="5420836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2919" y="4031734"/>
            <a:ext cx="266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CEPC off-peak runs stat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419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88169"/>
            <a:ext cx="8039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LEP measurement </a:t>
            </a:r>
            <a:r>
              <a:rPr lang="en-US" dirty="0" smtClean="0"/>
              <a:t> 0.21594 </a:t>
            </a:r>
            <a:r>
              <a:rPr lang="en-US" dirty="0"/>
              <a:t>±</a:t>
            </a:r>
            <a:r>
              <a:rPr lang="en-US" dirty="0" smtClean="0"/>
              <a:t>0.00066</a:t>
            </a:r>
          </a:p>
          <a:p>
            <a:pPr lvl="1"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Stat error : 0.44% </a:t>
            </a:r>
          </a:p>
          <a:p>
            <a:pPr lvl="1" eaLnBrk="1" hangingPunct="1">
              <a:defRPr/>
            </a:pPr>
            <a:r>
              <a:rPr lang="en-US" sz="1600" dirty="0" err="1">
                <a:solidFill>
                  <a:srgbClr val="0000FF"/>
                </a:solidFill>
              </a:rPr>
              <a:t>Syst</a:t>
            </a:r>
            <a:r>
              <a:rPr lang="en-US" sz="1600" dirty="0">
                <a:solidFill>
                  <a:srgbClr val="0000FF"/>
                </a:solidFill>
              </a:rPr>
              <a:t> error : 0.35</a:t>
            </a:r>
            <a:r>
              <a:rPr lang="en-US" sz="1600" dirty="0" smtClean="0">
                <a:solidFill>
                  <a:srgbClr val="0000FF"/>
                </a:solidFill>
              </a:rPr>
              <a:t>%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Typically using 65% working points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CEPC </a:t>
            </a:r>
          </a:p>
          <a:p>
            <a:pPr lvl="1">
              <a:defRPr/>
            </a:pPr>
            <a:r>
              <a:rPr lang="en-US" dirty="0"/>
              <a:t>Expected Stat error ( 0.04%)</a:t>
            </a:r>
          </a:p>
          <a:p>
            <a:pPr lvl="1">
              <a:defRPr/>
            </a:pPr>
            <a:r>
              <a:rPr lang="en-US" dirty="0"/>
              <a:t>Expected </a:t>
            </a:r>
            <a:r>
              <a:rPr lang="en-US" dirty="0" err="1"/>
              <a:t>Syst</a:t>
            </a:r>
            <a:r>
              <a:rPr lang="en-US" dirty="0"/>
              <a:t> error   (0.07%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sz="2100" dirty="0" smtClean="0"/>
              <a:t>Expect to use 80% working points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15% higher efficiency than SLD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20-30% higher in purity than SLD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65088"/>
            <a:ext cx="19685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16000"/>
            <a:ext cx="3848100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10116"/>
              </p:ext>
            </p:extLst>
          </p:nvPr>
        </p:nvGraphicFramePr>
        <p:xfrm>
          <a:off x="127000" y="4666825"/>
          <a:ext cx="9017000" cy="17687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gluon</a:t>
                      </a:r>
                      <a:r>
                        <a:rPr lang="fi-FI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Backward-forward asymmetry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measured from b jet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440"/>
            <a:ext cx="8229600" cy="6273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LEP measurement : 0.1000+-0.0017 (Z peak)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1: Soft lepton </a:t>
            </a:r>
            <a:r>
              <a:rPr lang="en-US" dirty="0">
                <a:solidFill>
                  <a:srgbClr val="FF6600"/>
                </a:solidFill>
                <a:ea typeface="+mn-ea"/>
              </a:rPr>
              <a:t>from b/c decay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(~2%)</a:t>
            </a:r>
            <a:endParaRPr lang="en-US" dirty="0">
              <a:solidFill>
                <a:srgbClr val="FF6600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2: jet </a:t>
            </a:r>
            <a:r>
              <a:rPr lang="en-US" dirty="0">
                <a:solidFill>
                  <a:srgbClr val="FF6600"/>
                </a:solidFill>
                <a:ea typeface="+mn-ea"/>
              </a:rPr>
              <a:t>charge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using Inclusive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 jet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(~1.2%)	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3: D </a:t>
            </a:r>
            <a:r>
              <a:rPr lang="en-US" dirty="0">
                <a:solidFill>
                  <a:srgbClr val="FF6600"/>
                </a:solidFill>
                <a:ea typeface="+mn-ea"/>
              </a:rPr>
              <a:t>meson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(&gt;8%, less important method) </a:t>
            </a: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CEPC 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Focus more on method 2 (inclusive b jet measurement)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Expected Systematics (0.15%)</a:t>
            </a:r>
            <a:r>
              <a:rPr lang="en-US" dirty="0" smtClean="0">
                <a:solidFill>
                  <a:srgbClr val="3366FF"/>
                </a:solidFill>
                <a:ea typeface="+mn-ea"/>
              </a:rPr>
              <a:t> : </a:t>
            </a:r>
            <a:endParaRPr lang="en-US" dirty="0">
              <a:solidFill>
                <a:srgbClr val="3366FF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05840" lvl="3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67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F47A-1013-B249-A3AC-7AE92FF4EE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6442"/>
              </p:ext>
            </p:extLst>
          </p:nvPr>
        </p:nvGraphicFramePr>
        <p:xfrm>
          <a:off x="79375" y="3936136"/>
          <a:ext cx="9017000" cy="21344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solidFill>
                            <a:srgbClr val="0000FF"/>
                          </a:solidFill>
                        </a:rPr>
                        <a:t>tracking resolution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0.05%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 tracking resolution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QCD and thrust axis correction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0.7%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8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4195</TotalTime>
  <Words>952</Words>
  <Application>Microsoft Macintosh PowerPoint</Application>
  <PresentationFormat>On-screen Show (4:3)</PresentationFormat>
  <Paragraphs>216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Narrow</vt:lpstr>
      <vt:lpstr>Calibri</vt:lpstr>
      <vt:lpstr>华文新魏</vt:lpstr>
      <vt:lpstr>Arial</vt:lpstr>
      <vt:lpstr>Clarity</vt:lpstr>
      <vt:lpstr>Electroweak physics at CEPC</vt:lpstr>
      <vt:lpstr>CEPC accelerator  </vt:lpstr>
      <vt:lpstr>CEPC detector  (1) </vt:lpstr>
      <vt:lpstr>CEPC detector  (2) </vt:lpstr>
      <vt:lpstr>Motivation </vt:lpstr>
      <vt:lpstr>The prospect of CEPC electroweak physics in pre-CDR study</vt:lpstr>
      <vt:lpstr>Z mass measurement </vt:lpstr>
      <vt:lpstr>Branching ratio ( Rb)</vt:lpstr>
      <vt:lpstr>Backward-forward asymmetry measured from b jet </vt:lpstr>
      <vt:lpstr>Weak mixing angle </vt:lpstr>
      <vt:lpstr>Branching ratio ( Rmu)</vt:lpstr>
      <vt:lpstr>W mass measurement </vt:lpstr>
      <vt:lpstr>Summary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Liaoshan Shi</dc:creator>
  <cp:lastModifiedBy>zhijun liang</cp:lastModifiedBy>
  <cp:revision>286</cp:revision>
  <dcterms:created xsi:type="dcterms:W3CDTF">2016-06-29T16:41:09Z</dcterms:created>
  <dcterms:modified xsi:type="dcterms:W3CDTF">2018-05-21T12:44:50Z</dcterms:modified>
</cp:coreProperties>
</file>