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61" r:id="rId3"/>
    <p:sldId id="274" r:id="rId4"/>
    <p:sldId id="283" r:id="rId5"/>
    <p:sldId id="276" r:id="rId6"/>
    <p:sldId id="278" r:id="rId7"/>
    <p:sldId id="280" r:id="rId8"/>
    <p:sldId id="284" r:id="rId9"/>
    <p:sldId id="286" r:id="rId10"/>
    <p:sldId id="287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D"/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59" autoAdjust="0"/>
  </p:normalViewPr>
  <p:slideViewPr>
    <p:cSldViewPr>
      <p:cViewPr varScale="1">
        <p:scale>
          <a:sx n="108" d="100"/>
          <a:sy n="108" d="100"/>
        </p:scale>
        <p:origin x="-20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82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409F2-9534-4527-8BF3-86C4BE9799ED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7C164-26CD-4E8C-BEEC-140DF9DC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88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3A135-1012-4163-AF00-9DBC967E6A6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4FCF0-E617-4535-AC79-3996314D1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648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0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79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79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79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79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79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79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79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7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0880-39A6-4C87-8B4A-48F9AF38FE55}" type="datetime1">
              <a:rPr lang="zh-CN" altLang="en-US" smtClean="0"/>
              <a:t>2018/6/7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zhang.l@sdu.edu.cn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18654"/>
            <a:ext cx="8075240" cy="490066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2228-A414-47AF-87F0-E27AD79587D2}" type="datetime1">
              <a:rPr lang="zh-CN" altLang="en-US" smtClean="0"/>
              <a:t>2018/6/7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zhang.l@sdu.edu.cn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CC59-E9DA-452C-A0BE-A75C5BA12EF1}" type="datetime1">
              <a:rPr lang="zh-CN" altLang="en-US" smtClean="0"/>
              <a:t>2018/6/7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zhang.l@sdu.edu.cn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7B73-6F36-4EF2-9A58-5685D818E85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zhang.l@sdu.edu.cn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26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A924-72D8-4CB1-8F0A-68303CD6B60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zhang.l@sdu.edu.cn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88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5558-6B8E-4038-A7D6-E454A36E359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zhang.l@sdu.edu.cn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45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DCA1-437E-422E-BE31-4D7D5471E6D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zhang.l@sdu.edu.cn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53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1E51-E482-4F7F-B700-7498A137303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zhang.l@sdu.edu.cn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3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356E-088E-4C25-A3AC-FA712E9169D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zhang.l@sdu.edu.cn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9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59BF-C019-4B8F-A92F-24F750BD921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zhang.l@sdu.edu.cn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96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94DE-D271-47D6-BF2D-83216820E57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zhang.l@sdu.edu.cn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8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fld id="{74B31437-C7C4-413A-AC15-A88C5DBA8688}" type="datetime1">
              <a:rPr lang="zh-CN" altLang="en-US" smtClean="0"/>
              <a:t>2018/6/7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altLang="zh-CN" dirty="0" smtClean="0"/>
              <a:t>zhang.l@sdu.edu.cn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63AF-9958-4D8F-96FF-B765956EC11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zhang.l@sdu.edu.cn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80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D489-3E4D-4210-993E-53DB142CADA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zhang.l@sdu.edu.cn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74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2553-708B-4A86-962C-F162FF5BB17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zhang.l@sdu.edu.cn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3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CE46-A849-4475-A6FD-7AD9FA868A88}" type="datetime1">
              <a:rPr lang="zh-CN" altLang="en-US" smtClean="0"/>
              <a:t>2018/6/7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zhang.l@sdu.edu.cn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18654"/>
            <a:ext cx="8075240" cy="490066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D862-1C0A-42DB-B3C0-BA7F1097C1C1}" type="datetime1">
              <a:rPr lang="zh-CN" altLang="en-US" smtClean="0"/>
              <a:t>2018/6/7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zhang.l@sdu.edu.cn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18654"/>
            <a:ext cx="8075240" cy="490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F777-28F7-4232-8BBF-85CA03E247F8}" type="datetime1">
              <a:rPr lang="zh-CN" altLang="en-US" smtClean="0"/>
              <a:t>2018/6/7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zhang.l@sdu.edu.cn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18654"/>
            <a:ext cx="8075240" cy="490066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1A85-C1C7-48BE-90FB-FA6FEBED5C92}" type="datetime1">
              <a:rPr lang="zh-CN" altLang="en-US" smtClean="0"/>
              <a:t>2018/6/7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zhang.l@sdu.edu.cn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3F90-A586-41F1-B405-EB7DD6F4615F}" type="datetime1">
              <a:rPr lang="zh-CN" altLang="en-US" smtClean="0"/>
              <a:t>2018/6/7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zhang.l@sdu.edu.cn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A00C-19D0-4AB7-A7F8-5835D77D1014}" type="datetime1">
              <a:rPr lang="zh-CN" altLang="en-US" smtClean="0"/>
              <a:t>2018/6/7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zhang.l@sdu.edu.cn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D826A-8C03-4616-A04E-7734393B4AA6}" type="datetime1">
              <a:rPr lang="zh-CN" altLang="en-US" smtClean="0"/>
              <a:t>2018/6/7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zhang.l@sdu.edu.cn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8ECC5652-462C-427B-8880-4876D93A243C}" type="datetime1">
              <a:rPr lang="zh-CN" altLang="en-US" smtClean="0"/>
              <a:t>2018/6/7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US" altLang="zh-CN" smtClean="0"/>
              <a:t>zhang.l@sdu.edu.cn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251520" y="764704"/>
            <a:ext cx="86409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251520" y="6309320"/>
            <a:ext cx="86409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BC2E0-D2C1-44C8-BC29-C4EC5807F28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zhang.l@sdu.edu.cn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9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emf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268760"/>
            <a:ext cx="9144000" cy="122413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28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R&amp;D of CMOS pixel sensor @ Shandong University</a:t>
            </a:r>
            <a:endParaRPr lang="en-US" altLang="zh-CN" sz="28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030" y="2636912"/>
            <a:ext cx="805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Liang Zhang on behalf of pixel group</a:t>
            </a:r>
            <a:endParaRPr lang="en-US" sz="2000" baseline="300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3" y="277029"/>
            <a:ext cx="703699" cy="70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59671" y="3520262"/>
            <a:ext cx="554461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Outline</a:t>
            </a:r>
          </a:p>
          <a:p>
            <a:pPr marL="342900" indent="-342900">
              <a:lnSpc>
                <a:spcPct val="150000"/>
              </a:lnSpc>
              <a:buSzPct val="75000"/>
              <a:buFont typeface="Wingdings" panose="05000000000000000000" pitchFamily="2" charset="2"/>
              <a:buChar char="p"/>
            </a:pPr>
            <a:r>
              <a:rPr lang="en-US" i="1" dirty="0" smtClean="0">
                <a:solidFill>
                  <a:srgbClr val="002060"/>
                </a:solidFill>
              </a:rPr>
              <a:t>Introduction of silicon tracker requirements for CEPC</a:t>
            </a:r>
          </a:p>
          <a:p>
            <a:pPr marL="342900" indent="-342900">
              <a:lnSpc>
                <a:spcPct val="150000"/>
              </a:lnSpc>
              <a:buSzPct val="75000"/>
              <a:buFont typeface="Wingdings" panose="05000000000000000000" pitchFamily="2" charset="2"/>
              <a:buChar char="p"/>
            </a:pPr>
            <a:r>
              <a:rPr lang="en-US" i="1" dirty="0" smtClean="0">
                <a:solidFill>
                  <a:srgbClr val="002060"/>
                </a:solidFill>
              </a:rPr>
              <a:t>R&amp;D for </a:t>
            </a:r>
            <a:r>
              <a:rPr lang="en-US" i="1" dirty="0">
                <a:solidFill>
                  <a:srgbClr val="002060"/>
                </a:solidFill>
              </a:rPr>
              <a:t>silicon tracker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anose="05000000000000000000" pitchFamily="2" charset="2"/>
              <a:buChar char="Ø"/>
            </a:pPr>
            <a:r>
              <a:rPr lang="en-US" i="1" dirty="0" smtClean="0">
                <a:solidFill>
                  <a:srgbClr val="002060"/>
                </a:solidFill>
              </a:rPr>
              <a:t>TCAD simulation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anose="05000000000000000000" pitchFamily="2" charset="2"/>
              <a:buChar char="Ø"/>
            </a:pPr>
            <a:r>
              <a:rPr lang="en-US" i="1" dirty="0" smtClean="0">
                <a:solidFill>
                  <a:srgbClr val="002060"/>
                </a:solidFill>
              </a:rPr>
              <a:t>Chip design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anose="05000000000000000000" pitchFamily="2" charset="2"/>
              <a:buChar char="Ø"/>
            </a:pPr>
            <a:r>
              <a:rPr lang="en-US" i="1" dirty="0" smtClean="0">
                <a:solidFill>
                  <a:srgbClr val="002060"/>
                </a:solidFill>
              </a:rPr>
              <a:t>Chip </a:t>
            </a:r>
            <a:r>
              <a:rPr lang="en-US" i="1" dirty="0" smtClean="0">
                <a:solidFill>
                  <a:srgbClr val="002060"/>
                </a:solidFill>
              </a:rPr>
              <a:t>test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1" name="Picture 106" descr="http://wiki.hepg.sdu.edu.cn/foswiki/pub/Main/HepgGallery/pppi_wh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0659"/>
            <a:ext cx="756084" cy="74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1821"/>
            <a:ext cx="993195" cy="41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19872" y="360421"/>
            <a:ext cx="571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华文行楷" pitchFamily="2" charset="-122"/>
                <a:ea typeface="华文行楷" pitchFamily="2" charset="-122"/>
              </a:rPr>
              <a:t>粒子物理与粒子辐照教育部重点实验室</a:t>
            </a:r>
            <a:endParaRPr lang="en-US" altLang="zh-CN" sz="2400" b="1" dirty="0">
              <a:solidFill>
                <a:srgbClr val="002060"/>
              </a:solidFill>
              <a:latin typeface="华文行楷" pitchFamily="2" charset="-122"/>
              <a:ea typeface="华文行楷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0" y="1052736"/>
            <a:ext cx="913499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6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0045-7448-4040-B347-DB1C3F81B647}" type="datetime1">
              <a:rPr lang="zh-CN" altLang="en-US" smtClean="0"/>
              <a:t>2018/6/7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zhang.l@sdu.edu.cn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90734" y="179929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2060"/>
                </a:solidFill>
              </a:rPr>
              <a:t>Introduction</a:t>
            </a:r>
            <a:endParaRPr lang="en-US" altLang="zh-CN" sz="2800" b="1" dirty="0">
              <a:solidFill>
                <a:srgbClr val="002060"/>
              </a:solidFill>
            </a:endParaRPr>
          </a:p>
        </p:txBody>
      </p:sp>
      <p:pic>
        <p:nvPicPr>
          <p:cNvPr id="9" name="Picture 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622" y="1003604"/>
            <a:ext cx="3047802" cy="224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004048" y="3307860"/>
            <a:ext cx="3755638" cy="26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753" tIns="9376" rIns="18753" bIns="9376">
            <a:spAutoFit/>
          </a:bodyPr>
          <a:lstStyle>
            <a:lvl1pPr defTabSz="2952750" eaLnBrk="0" hangingPunct="0">
              <a:defRPr sz="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52750" eaLnBrk="0" hangingPunct="0">
              <a:defRPr sz="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52750" eaLnBrk="0" hangingPunct="0">
              <a:defRPr sz="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52750" eaLnBrk="0" hangingPunct="0">
              <a:defRPr sz="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52750" eaLnBrk="0" hangingPunct="0">
              <a:defRPr sz="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0007D"/>
                </a:solidFill>
                <a:latin typeface="+mn-lt"/>
                <a:cs typeface="Arial"/>
              </a:rPr>
              <a:t>Preliminary layout of the silicon tracker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67545" y="2595213"/>
            <a:ext cx="3816423" cy="285001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63525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207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Ä"/>
              <a:defRPr sz="1600">
                <a:solidFill>
                  <a:schemeClr val="bg2"/>
                </a:solidFill>
                <a:latin typeface="+mn-lt"/>
              </a:defRPr>
            </a:lvl2pPr>
            <a:lvl3pPr marL="10810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3pPr>
            <a:lvl4pPr marL="1524000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«"/>
              <a:defRPr sz="1400">
                <a:solidFill>
                  <a:schemeClr val="bg2"/>
                </a:solidFill>
                <a:latin typeface="+mn-lt"/>
              </a:defRPr>
            </a:lvl4pPr>
            <a:lvl5pPr marL="19716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5pPr>
            <a:lvl6pPr marL="24288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6pPr>
            <a:lvl7pPr marL="28860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7pPr>
            <a:lvl8pPr marL="33432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8pPr>
            <a:lvl9pPr marL="38004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algn="just">
              <a:lnSpc>
                <a:spcPct val="90000"/>
              </a:lnSpc>
              <a:buClr>
                <a:srgbClr val="00007D"/>
              </a:buClr>
            </a:pPr>
            <a:r>
              <a:rPr lang="en-US" b="1" dirty="0" smtClean="0">
                <a:solidFill>
                  <a:srgbClr val="00007D"/>
                </a:solidFill>
                <a:cs typeface="Arial"/>
              </a:rPr>
              <a:t>Basic sensor for the silicon tracker</a:t>
            </a:r>
          </a:p>
          <a:p>
            <a:pPr lvl="1" algn="just">
              <a:lnSpc>
                <a:spcPct val="90000"/>
              </a:lnSpc>
              <a:buClr>
                <a:srgbClr val="00007D"/>
              </a:buClr>
            </a:pPr>
            <a:r>
              <a:rPr lang="en-US" dirty="0" smtClean="0">
                <a:solidFill>
                  <a:srgbClr val="00007D"/>
                </a:solidFill>
                <a:cs typeface="Arial"/>
              </a:rPr>
              <a:t>Silicon </a:t>
            </a:r>
            <a:r>
              <a:rPr lang="en-US" dirty="0" err="1" smtClean="0">
                <a:solidFill>
                  <a:srgbClr val="00007D"/>
                </a:solidFill>
                <a:cs typeface="Arial"/>
              </a:rPr>
              <a:t>microstrip</a:t>
            </a:r>
            <a:r>
              <a:rPr lang="en-US" dirty="0" smtClean="0">
                <a:solidFill>
                  <a:srgbClr val="00007D"/>
                </a:solidFill>
                <a:cs typeface="Arial"/>
              </a:rPr>
              <a:t> sensors</a:t>
            </a:r>
          </a:p>
          <a:p>
            <a:pPr lvl="2" algn="just">
              <a:lnSpc>
                <a:spcPct val="90000"/>
              </a:lnSpc>
              <a:buClr>
                <a:srgbClr val="00007D"/>
              </a:buClr>
            </a:pPr>
            <a:r>
              <a:rPr lang="en-US" dirty="0" smtClean="0">
                <a:solidFill>
                  <a:srgbClr val="00007D"/>
                </a:solidFill>
                <a:cs typeface="Arial"/>
              </a:rPr>
              <a:t>P</a:t>
            </a:r>
            <a:r>
              <a:rPr lang="en-US" baseline="30000" dirty="0" smtClean="0">
                <a:solidFill>
                  <a:srgbClr val="00007D"/>
                </a:solidFill>
                <a:cs typeface="Arial"/>
              </a:rPr>
              <a:t>+</a:t>
            </a:r>
            <a:r>
              <a:rPr lang="en-US" dirty="0" smtClean="0">
                <a:solidFill>
                  <a:srgbClr val="00007D"/>
                </a:solidFill>
                <a:cs typeface="Arial"/>
              </a:rPr>
              <a:t>-on-n technology</a:t>
            </a:r>
          </a:p>
          <a:p>
            <a:pPr lvl="2" algn="just">
              <a:lnSpc>
                <a:spcPct val="90000"/>
              </a:lnSpc>
              <a:buClr>
                <a:srgbClr val="00007D"/>
              </a:buClr>
            </a:pPr>
            <a:r>
              <a:rPr lang="en-US" dirty="0" smtClean="0">
                <a:solidFill>
                  <a:srgbClr val="00007D"/>
                </a:solidFill>
                <a:cs typeface="Arial"/>
              </a:rPr>
              <a:t>Area of 10 </a:t>
            </a:r>
            <a:r>
              <a:rPr lang="en-US" dirty="0" smtClean="0">
                <a:solidFill>
                  <a:srgbClr val="00007D"/>
                </a:solidFill>
                <a:latin typeface="Calibri"/>
                <a:cs typeface="Calibri"/>
              </a:rPr>
              <a:t>× 10 cm</a:t>
            </a:r>
            <a:r>
              <a:rPr lang="en-US" baseline="30000" dirty="0" smtClean="0">
                <a:solidFill>
                  <a:srgbClr val="00007D"/>
                </a:solidFill>
                <a:latin typeface="Calibri"/>
                <a:cs typeface="Calibri"/>
              </a:rPr>
              <a:t>2</a:t>
            </a:r>
            <a:endParaRPr lang="en-US" dirty="0" smtClean="0">
              <a:solidFill>
                <a:srgbClr val="00007D"/>
              </a:solidFill>
              <a:latin typeface="Calibri"/>
              <a:cs typeface="Calibri"/>
            </a:endParaRPr>
          </a:p>
          <a:p>
            <a:pPr lvl="2" algn="just">
              <a:lnSpc>
                <a:spcPct val="90000"/>
              </a:lnSpc>
              <a:buClr>
                <a:srgbClr val="00007D"/>
              </a:buClr>
            </a:pPr>
            <a:r>
              <a:rPr lang="en-US" dirty="0" smtClean="0">
                <a:solidFill>
                  <a:srgbClr val="00007D"/>
                </a:solidFill>
                <a:cs typeface="Arial"/>
              </a:rPr>
              <a:t>Pitch of 50 </a:t>
            </a:r>
            <a:r>
              <a:rPr lang="en-US" dirty="0" smtClean="0">
                <a:solidFill>
                  <a:srgbClr val="00007D"/>
                </a:solidFill>
                <a:latin typeface="Calibri"/>
                <a:cs typeface="Calibri"/>
              </a:rPr>
              <a:t>µm, </a:t>
            </a:r>
            <a:r>
              <a:rPr lang="el-GR" dirty="0" smtClean="0">
                <a:solidFill>
                  <a:srgbClr val="00007D"/>
                </a:solidFill>
                <a:latin typeface="Calibri"/>
                <a:cs typeface="Calibri"/>
              </a:rPr>
              <a:t>σ</a:t>
            </a:r>
            <a:r>
              <a:rPr lang="en-US" baseline="-25000" dirty="0" err="1" smtClean="0">
                <a:solidFill>
                  <a:srgbClr val="00007D"/>
                </a:solidFill>
                <a:latin typeface="Calibri"/>
                <a:cs typeface="Calibri"/>
              </a:rPr>
              <a:t>sp</a:t>
            </a:r>
            <a:r>
              <a:rPr lang="en-US" dirty="0" smtClean="0">
                <a:solidFill>
                  <a:srgbClr val="00007D"/>
                </a:solidFill>
                <a:latin typeface="Calibri"/>
                <a:cs typeface="Calibri"/>
              </a:rPr>
              <a:t> &lt; 7 µm </a:t>
            </a:r>
          </a:p>
          <a:p>
            <a:pPr lvl="2" algn="just">
              <a:lnSpc>
                <a:spcPct val="90000"/>
              </a:lnSpc>
              <a:buClr>
                <a:srgbClr val="00007D"/>
              </a:buClr>
            </a:pPr>
            <a:r>
              <a:rPr lang="en-US" dirty="0" smtClean="0">
                <a:solidFill>
                  <a:srgbClr val="00007D"/>
                </a:solidFill>
                <a:latin typeface="Calibri"/>
                <a:cs typeface="Calibri"/>
              </a:rPr>
              <a:t>Thickness &lt; 200 </a:t>
            </a:r>
            <a:r>
              <a:rPr lang="en-US" altLang="zh-CN" dirty="0">
                <a:solidFill>
                  <a:srgbClr val="00007D"/>
                </a:solidFill>
                <a:cs typeface="Calibri"/>
              </a:rPr>
              <a:t>µm</a:t>
            </a:r>
            <a:endParaRPr lang="en-US" dirty="0" smtClean="0">
              <a:solidFill>
                <a:srgbClr val="00007D"/>
              </a:solidFill>
              <a:cs typeface="Arial"/>
            </a:endParaRPr>
          </a:p>
          <a:p>
            <a:pPr lvl="1" algn="just">
              <a:lnSpc>
                <a:spcPct val="90000"/>
              </a:lnSpc>
              <a:buClr>
                <a:srgbClr val="00007D"/>
              </a:buClr>
            </a:pPr>
            <a:r>
              <a:rPr lang="en-US" dirty="0" smtClean="0">
                <a:solidFill>
                  <a:srgbClr val="00007D"/>
                </a:solidFill>
                <a:cs typeface="Arial"/>
              </a:rPr>
              <a:t>Pixel detectors as VTX for the two innermost FTD</a:t>
            </a:r>
          </a:p>
          <a:p>
            <a:pPr algn="just">
              <a:lnSpc>
                <a:spcPct val="90000"/>
              </a:lnSpc>
              <a:buClr>
                <a:srgbClr val="00007D"/>
              </a:buClr>
            </a:pPr>
            <a:r>
              <a:rPr lang="en-US" b="1" dirty="0" smtClean="0">
                <a:solidFill>
                  <a:srgbClr val="00007D"/>
                </a:solidFill>
                <a:cs typeface="Arial"/>
              </a:rPr>
              <a:t>Alternative option</a:t>
            </a:r>
          </a:p>
          <a:p>
            <a:pPr lvl="1" algn="just">
              <a:lnSpc>
                <a:spcPct val="90000"/>
              </a:lnSpc>
              <a:buClr>
                <a:srgbClr val="00007D"/>
              </a:buClr>
            </a:pPr>
            <a:r>
              <a:rPr lang="en-US" dirty="0" smtClean="0">
                <a:solidFill>
                  <a:srgbClr val="00007D"/>
                </a:solidFill>
                <a:cs typeface="Arial"/>
              </a:rPr>
              <a:t>Pixelated silicon sensors based on CMOS technology</a:t>
            </a:r>
          </a:p>
        </p:txBody>
      </p:sp>
      <p:pic>
        <p:nvPicPr>
          <p:cNvPr id="12" name="图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6"/>
          <a:stretch>
            <a:fillRect/>
          </a:stretch>
        </p:blipFill>
        <p:spPr bwMode="auto">
          <a:xfrm>
            <a:off x="4240405" y="3852461"/>
            <a:ext cx="4763750" cy="217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/>
          <p:nvPr/>
        </p:nvSpPr>
        <p:spPr>
          <a:xfrm>
            <a:off x="4355976" y="4437112"/>
            <a:ext cx="382973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椭圆 12"/>
          <p:cNvSpPr/>
          <p:nvPr/>
        </p:nvSpPr>
        <p:spPr>
          <a:xfrm>
            <a:off x="4355976" y="5229200"/>
            <a:ext cx="382973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67544" y="1052736"/>
            <a:ext cx="4930636" cy="142500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63525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207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Ä"/>
              <a:defRPr sz="1600">
                <a:solidFill>
                  <a:schemeClr val="bg2"/>
                </a:solidFill>
                <a:latin typeface="+mn-lt"/>
              </a:defRPr>
            </a:lvl2pPr>
            <a:lvl3pPr marL="10810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3pPr>
            <a:lvl4pPr marL="1524000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«"/>
              <a:defRPr sz="1400">
                <a:solidFill>
                  <a:schemeClr val="bg2"/>
                </a:solidFill>
                <a:latin typeface="+mn-lt"/>
              </a:defRPr>
            </a:lvl4pPr>
            <a:lvl5pPr marL="19716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5pPr>
            <a:lvl6pPr marL="24288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6pPr>
            <a:lvl7pPr marL="28860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7pPr>
            <a:lvl8pPr marL="33432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8pPr>
            <a:lvl9pPr marL="38004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algn="just">
              <a:lnSpc>
                <a:spcPct val="90000"/>
              </a:lnSpc>
              <a:buClr>
                <a:srgbClr val="00007D"/>
              </a:buClr>
            </a:pPr>
            <a:r>
              <a:rPr lang="en-US" b="1" dirty="0" smtClean="0">
                <a:solidFill>
                  <a:srgbClr val="00007D"/>
                </a:solidFill>
                <a:cs typeface="Arial"/>
              </a:rPr>
              <a:t>Silicon tracker</a:t>
            </a:r>
          </a:p>
          <a:p>
            <a:pPr lvl="1" algn="just">
              <a:lnSpc>
                <a:spcPct val="90000"/>
              </a:lnSpc>
              <a:buClr>
                <a:srgbClr val="00007D"/>
              </a:buClr>
            </a:pPr>
            <a:r>
              <a:rPr lang="en-US" dirty="0">
                <a:solidFill>
                  <a:srgbClr val="C00000"/>
                </a:solidFill>
                <a:cs typeface="Arial"/>
              </a:rPr>
              <a:t>SIT (Silicon Inner Tracker)</a:t>
            </a:r>
          </a:p>
          <a:p>
            <a:pPr lvl="1" algn="just">
              <a:lnSpc>
                <a:spcPct val="90000"/>
              </a:lnSpc>
              <a:buClr>
                <a:srgbClr val="00007D"/>
              </a:buClr>
            </a:pPr>
            <a:r>
              <a:rPr lang="en-US" dirty="0">
                <a:solidFill>
                  <a:srgbClr val="00007D"/>
                </a:solidFill>
                <a:cs typeface="Arial"/>
              </a:rPr>
              <a:t>SET (Silicon External Tracker)</a:t>
            </a:r>
          </a:p>
          <a:p>
            <a:pPr lvl="1" algn="just">
              <a:lnSpc>
                <a:spcPct val="90000"/>
              </a:lnSpc>
              <a:buClr>
                <a:srgbClr val="00007D"/>
              </a:buClr>
            </a:pPr>
            <a:r>
              <a:rPr lang="en-US" dirty="0">
                <a:solidFill>
                  <a:srgbClr val="C00000"/>
                </a:solidFill>
                <a:cs typeface="Arial"/>
              </a:rPr>
              <a:t>FTD (Forward Tracking Disk)</a:t>
            </a:r>
          </a:p>
          <a:p>
            <a:pPr lvl="1" algn="just">
              <a:lnSpc>
                <a:spcPct val="90000"/>
              </a:lnSpc>
              <a:buClr>
                <a:srgbClr val="00007D"/>
              </a:buClr>
            </a:pPr>
            <a:r>
              <a:rPr lang="en-US" dirty="0">
                <a:solidFill>
                  <a:srgbClr val="00007D"/>
                </a:solidFill>
                <a:cs typeface="Arial"/>
              </a:rPr>
              <a:t>ETD (End-cap Tracking Disk</a:t>
            </a:r>
            <a:r>
              <a:rPr lang="en-US" dirty="0" smtClean="0">
                <a:solidFill>
                  <a:srgbClr val="00007D"/>
                </a:solidFill>
                <a:cs typeface="Arial"/>
              </a:rPr>
              <a:t>)</a:t>
            </a:r>
            <a:endParaRPr lang="en-US" dirty="0">
              <a:solidFill>
                <a:srgbClr val="00007D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04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09AC-9244-440F-AE60-E041743FB0AA}" type="datetime1">
              <a:rPr lang="zh-CN" altLang="en-US" smtClean="0"/>
              <a:t>2018/6/7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zhang.l@sdu.edu.cn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90734" y="179929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2060"/>
                </a:solidFill>
              </a:rPr>
              <a:t>R&amp;D for silicon tracker </a:t>
            </a:r>
            <a:endParaRPr lang="en-US" altLang="zh-CN" sz="3200" b="1" dirty="0">
              <a:solidFill>
                <a:srgbClr val="00206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09347"/>
            <a:ext cx="3251582" cy="1915597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7504" y="980728"/>
            <a:ext cx="6021364" cy="37641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63525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207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Ä"/>
              <a:defRPr sz="1600">
                <a:solidFill>
                  <a:schemeClr val="bg2"/>
                </a:solidFill>
                <a:latin typeface="+mn-lt"/>
              </a:defRPr>
            </a:lvl2pPr>
            <a:lvl3pPr marL="10810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3pPr>
            <a:lvl4pPr marL="1524000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«"/>
              <a:defRPr sz="1400">
                <a:solidFill>
                  <a:schemeClr val="bg2"/>
                </a:solidFill>
                <a:latin typeface="+mn-lt"/>
              </a:defRPr>
            </a:lvl4pPr>
            <a:lvl5pPr marL="19716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5pPr>
            <a:lvl6pPr marL="24288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6pPr>
            <a:lvl7pPr marL="28860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7pPr>
            <a:lvl8pPr marL="33432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8pPr>
            <a:lvl9pPr marL="38004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marL="263525" marR="0" lvl="0" indent="-263525" algn="just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Arial"/>
              </a:rPr>
              <a:t>Using a 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Arial"/>
              </a:rPr>
              <a:t>0.18 </a:t>
            </a:r>
            <a:r>
              <a:rPr kumimoji="0" lang="en-GB" altLang="zh-CN" b="1" i="0" u="none" strike="noStrike" kern="0" cap="none" spc="0" normalizeH="0" baseline="0" noProof="0" dirty="0" err="1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Arial"/>
              </a:rPr>
              <a:t>μm</a:t>
            </a:r>
            <a:r>
              <a:rPr kumimoji="0" lang="en-GB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Arial"/>
              </a:rPr>
              <a:t> CMOS process 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Arial"/>
              </a:rPr>
              <a:t>(</a:t>
            </a:r>
            <a:r>
              <a:rPr kumimoji="0" lang="en-GB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Arial"/>
              </a:rPr>
              <a:t>TowerJazz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Arial"/>
              </a:rPr>
              <a:t>) for R&amp;D</a:t>
            </a:r>
          </a:p>
          <a:p>
            <a:pPr marL="720725" marR="0" lvl="1" indent="-277813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007D"/>
              </a:buClr>
              <a:buSzPct val="80000"/>
              <a:buFont typeface="Wingdings" pitchFamily="2" charset="2"/>
              <a:buChar char="Ä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Arial"/>
              </a:rPr>
              <a:t>Deep P-well (quadruple well technology)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defRPr/>
            </a:pPr>
            <a:r>
              <a:rPr lang="en-GB" sz="1600" dirty="0" smtClean="0">
                <a:solidFill>
                  <a:srgbClr val="00007D"/>
                </a:solidFill>
                <a:cs typeface="Arial"/>
                <a:sym typeface="Wingdings" pitchFamily="2" charset="2"/>
              </a:rPr>
              <a:t>Full CMOS circuit implementation in-pixel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Arial"/>
                <a:sym typeface="Wingdings" pitchFamily="2" charset="2"/>
              </a:rPr>
              <a:t> such</a:t>
            </a:r>
            <a:r>
              <a:rPr kumimoji="0" lang="en-GB" sz="1600" b="0" i="0" u="none" strike="noStrike" kern="0" cap="none" spc="0" normalizeH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Arial"/>
                <a:sym typeface="Wingdings" pitchFamily="2" charset="2"/>
              </a:rPr>
              <a:t> as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Arial"/>
                <a:sym typeface="Wingdings" pitchFamily="2" charset="2"/>
              </a:rPr>
              <a:t>discriminator &amp; ADC</a:t>
            </a:r>
            <a:endParaRPr kumimoji="0" lang="en-GB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00007D"/>
              </a:solidFill>
              <a:effectLst/>
              <a:uLnTx/>
              <a:uFillTx/>
              <a:cs typeface="Arial"/>
            </a:endParaRPr>
          </a:p>
          <a:p>
            <a:pPr marL="720725" marR="0" lvl="1" indent="-277813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7D"/>
              </a:buClr>
              <a:buSzPct val="80000"/>
              <a:buFont typeface="Wingdings" pitchFamily="2" charset="2"/>
              <a:buChar char="Ä"/>
              <a:tabLst/>
              <a:defRPr/>
            </a:pPr>
            <a:r>
              <a:rPr kumimoji="0" lang="en-GB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Arial"/>
              </a:rPr>
              <a:t>6 metal layers (instead of 4)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defRPr/>
            </a:pPr>
            <a:r>
              <a:rPr kumimoji="0" lang="en-GB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sym typeface="Wingdings" charset="0"/>
              </a:rPr>
              <a:t>High integration, reduce dead </a:t>
            </a:r>
            <a:r>
              <a:rPr kumimoji="0" lang="en-GB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sym typeface="Wingdings" charset="0"/>
              </a:rPr>
              <a:t>zone </a:t>
            </a:r>
            <a:endParaRPr kumimoji="0" lang="en-GB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00007D"/>
              </a:solidFill>
              <a:effectLst/>
              <a:uLnTx/>
              <a:uFillTx/>
              <a:cs typeface="Arial"/>
            </a:endParaRPr>
          </a:p>
          <a:p>
            <a:pPr marL="720725" marR="0" lvl="1" indent="-277813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7D"/>
              </a:buClr>
              <a:buSzPct val="80000"/>
              <a:buFont typeface="Wingdings" pitchFamily="2" charset="2"/>
              <a:buChar char="Ä"/>
              <a:tabLst/>
              <a:defRPr/>
            </a:pPr>
            <a:r>
              <a:rPr kumimoji="0" lang="en-GB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Arial"/>
              </a:rPr>
              <a:t>High-res epitaxial layer </a:t>
            </a:r>
            <a:r>
              <a:rPr kumimoji="0" lang="en-GB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sym typeface="Wingdings" charset="0"/>
              </a:rPr>
              <a:t>1 – </a:t>
            </a:r>
            <a:r>
              <a:rPr kumimoji="0" lang="en-GB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sym typeface="Wingdings" charset="0"/>
              </a:rPr>
              <a:t>8 </a:t>
            </a:r>
            <a:r>
              <a:rPr kumimoji="0" lang="en-GB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sym typeface="Wingdings" charset="0"/>
              </a:rPr>
              <a:t>k</a:t>
            </a:r>
            <a:r>
              <a:rPr kumimoji="0" lang="el-GR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Calibri"/>
                <a:sym typeface="Wingdings" charset="0"/>
              </a:rPr>
              <a:t>Ω∙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Calibri"/>
                <a:sym typeface="Wingdings" charset="0"/>
              </a:rPr>
              <a:t>cm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Calibri"/>
                <a:sym typeface="Wingdings" charset="0"/>
              </a:rPr>
              <a:t>with 15 ~ 40 </a:t>
            </a:r>
            <a:r>
              <a:rPr kumimoji="0" lang="el-GR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Calibri"/>
                <a:sym typeface="Wingdings" charset="0"/>
              </a:rPr>
              <a:t>μ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Calibri"/>
                <a:sym typeface="Wingdings" charset="0"/>
              </a:rPr>
              <a:t>m</a:t>
            </a:r>
            <a:endParaRPr lang="en-US" altLang="zh-CN" sz="1800" kern="0" dirty="0">
              <a:solidFill>
                <a:srgbClr val="00007D"/>
              </a:solidFill>
              <a:cs typeface="Calibri"/>
              <a:sym typeface="Wingdings" charset="0"/>
            </a:endParaRP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defRPr/>
            </a:pPr>
            <a:r>
              <a:rPr kumimoji="0" lang="en-GB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sym typeface="Wingdings" pitchFamily="2" charset="2"/>
              </a:rPr>
              <a:t>Improve</a:t>
            </a:r>
            <a:r>
              <a:rPr kumimoji="0" lang="en-GB" altLang="zh-CN" sz="1600" b="0" i="0" u="none" strike="noStrike" kern="0" cap="none" spc="0" normalizeH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GB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sym typeface="Wingdings" pitchFamily="2" charset="2"/>
              </a:rPr>
              <a:t>charge </a:t>
            </a:r>
            <a:r>
              <a:rPr kumimoji="0" lang="en-GB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sym typeface="Wingdings" pitchFamily="2" charset="2"/>
              </a:rPr>
              <a:t>collection efficiency</a:t>
            </a:r>
          </a:p>
          <a:p>
            <a:pPr marL="720725" marR="0" lvl="1" indent="-277813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7D"/>
              </a:buClr>
              <a:buSzPct val="80000"/>
              <a:buFont typeface="Wingdings" pitchFamily="2" charset="2"/>
              <a:buChar char="Ä"/>
              <a:tabLst/>
              <a:defRPr/>
            </a:pPr>
            <a:r>
              <a:rPr kumimoji="0" lang="en-GB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sym typeface="Wingdings" charset="0"/>
              </a:rPr>
              <a:t>Thin gate </a:t>
            </a:r>
            <a:r>
              <a:rPr kumimoji="0" lang="en-GB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sym typeface="Wingdings" charset="0"/>
              </a:rPr>
              <a:t>oxide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defRPr/>
            </a:pPr>
            <a:r>
              <a:rPr kumimoji="0" lang="en-GB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sym typeface="Wingdings" pitchFamily="2" charset="2"/>
              </a:rPr>
              <a:t>Improve radiation tolerance </a:t>
            </a:r>
            <a:endParaRPr kumimoji="0" lang="en-GB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00007D"/>
              </a:solidFill>
              <a:effectLst/>
              <a:uLnTx/>
              <a:uFillTx/>
              <a:cs typeface="Arial"/>
            </a:endParaRPr>
          </a:p>
          <a:p>
            <a:pPr marL="720725" marR="0" lvl="1" indent="-277813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7D"/>
              </a:buClr>
              <a:buSzPct val="80000"/>
              <a:buFont typeface="Wingdings" pitchFamily="2" charset="2"/>
              <a:buChar char="Ä"/>
              <a:tabLst/>
              <a:defRPr/>
            </a:pPr>
            <a:r>
              <a:rPr kumimoji="0" lang="en-GB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Arial"/>
              </a:rPr>
              <a:t>Stitching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defRPr/>
            </a:pPr>
            <a:r>
              <a:rPr kumimoji="0" lang="en-GB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Arial"/>
                <a:sym typeface="Wingdings" pitchFamily="2" charset="2"/>
              </a:rPr>
              <a:t>multi-chip slabs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90734" y="4787018"/>
            <a:ext cx="8845762" cy="9941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63525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207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Ä"/>
              <a:defRPr sz="1600">
                <a:solidFill>
                  <a:schemeClr val="bg2"/>
                </a:solidFill>
                <a:latin typeface="+mn-lt"/>
              </a:defRPr>
            </a:lvl2pPr>
            <a:lvl3pPr marL="10810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3pPr>
            <a:lvl4pPr marL="1524000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«"/>
              <a:defRPr sz="1400">
                <a:solidFill>
                  <a:schemeClr val="bg2"/>
                </a:solidFill>
                <a:latin typeface="+mn-lt"/>
              </a:defRPr>
            </a:lvl4pPr>
            <a:lvl5pPr marL="19716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5pPr>
            <a:lvl6pPr marL="24288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6pPr>
            <a:lvl7pPr marL="28860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7pPr>
            <a:lvl8pPr marL="33432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8pPr>
            <a:lvl9pPr marL="38004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lvl="0" algn="just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defRPr/>
            </a:pPr>
            <a:r>
              <a:rPr lang="en-GB" altLang="zh-CN" b="1" kern="0" dirty="0" smtClean="0">
                <a:solidFill>
                  <a:srgbClr val="00007D"/>
                </a:solidFill>
                <a:cs typeface="Arial"/>
              </a:rPr>
              <a:t>Purpose </a:t>
            </a:r>
            <a:endParaRPr lang="en-GB" altLang="zh-CN" b="1" kern="0" dirty="0">
              <a:solidFill>
                <a:srgbClr val="00007D"/>
              </a:solidFill>
              <a:cs typeface="Arial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buClr>
                <a:srgbClr val="00007D"/>
              </a:buClr>
              <a:defRPr/>
            </a:pPr>
            <a:r>
              <a:rPr lang="en-GB" altLang="zh-CN" sz="1800" kern="0" dirty="0" smtClean="0">
                <a:solidFill>
                  <a:srgbClr val="00007D"/>
                </a:solidFill>
                <a:cs typeface="Arial"/>
              </a:rPr>
              <a:t>Study charge </a:t>
            </a:r>
            <a:r>
              <a:rPr lang="en-GB" altLang="zh-CN" sz="1800" kern="0" dirty="0">
                <a:solidFill>
                  <a:srgbClr val="00007D"/>
                </a:solidFill>
                <a:cs typeface="Arial"/>
              </a:rPr>
              <a:t>collection </a:t>
            </a:r>
            <a:r>
              <a:rPr lang="en-GB" altLang="zh-CN" sz="1800" kern="0" dirty="0" smtClean="0">
                <a:solidFill>
                  <a:srgbClr val="00007D"/>
                </a:solidFill>
                <a:cs typeface="Arial"/>
              </a:rPr>
              <a:t>efficiency (CCE) depending on </a:t>
            </a:r>
            <a:r>
              <a:rPr lang="en-GB" altLang="zh-CN" sz="1800" kern="0" dirty="0">
                <a:solidFill>
                  <a:srgbClr val="00007D"/>
                </a:solidFill>
                <a:cs typeface="Arial"/>
              </a:rPr>
              <a:t>pixel </a:t>
            </a:r>
            <a:r>
              <a:rPr lang="en-GB" altLang="zh-CN" sz="1800" kern="0" dirty="0" smtClean="0">
                <a:solidFill>
                  <a:srgbClr val="00007D"/>
                </a:solidFill>
                <a:cs typeface="Arial"/>
              </a:rPr>
              <a:t>dimensions </a:t>
            </a:r>
            <a:r>
              <a:rPr lang="en-GB" altLang="zh-CN" sz="1800" kern="0" dirty="0">
                <a:solidFill>
                  <a:srgbClr val="00007D"/>
                </a:solidFill>
                <a:cs typeface="Arial"/>
              </a:rPr>
              <a:t>and diode </a:t>
            </a:r>
            <a:r>
              <a:rPr lang="en-GB" altLang="zh-CN" sz="1800" kern="0" dirty="0" smtClean="0">
                <a:solidFill>
                  <a:srgbClr val="00007D"/>
                </a:solidFill>
                <a:cs typeface="Arial"/>
              </a:rPr>
              <a:t>geometries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00007D"/>
              </a:solidFill>
              <a:effectLst/>
              <a:uLnTx/>
              <a:uFillTx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9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617" y="1139076"/>
            <a:ext cx="36718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089F-4F03-41C3-ACA5-7666DA310A38}" type="datetime1">
              <a:rPr lang="zh-CN" altLang="en-US" smtClean="0"/>
              <a:t>2018/6/7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zhang.l@sdu.edu.cn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251520" y="980728"/>
            <a:ext cx="5616624" cy="270227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63525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207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Ä"/>
              <a:defRPr sz="1600">
                <a:solidFill>
                  <a:schemeClr val="bg2"/>
                </a:solidFill>
                <a:latin typeface="+mn-lt"/>
              </a:defRPr>
            </a:lvl2pPr>
            <a:lvl3pPr marL="10810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3pPr>
            <a:lvl4pPr marL="1524000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«"/>
              <a:defRPr sz="1400">
                <a:solidFill>
                  <a:schemeClr val="bg2"/>
                </a:solidFill>
                <a:latin typeface="+mn-lt"/>
              </a:defRPr>
            </a:lvl4pPr>
            <a:lvl5pPr marL="19716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5pPr>
            <a:lvl6pPr marL="24288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6pPr>
            <a:lvl7pPr marL="28860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7pPr>
            <a:lvl8pPr marL="33432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8pPr>
            <a:lvl9pPr marL="38004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marL="263525" marR="0" lvl="0" indent="-263525" algn="just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Arial"/>
              </a:rPr>
              <a:t>Simulation</a:t>
            </a:r>
            <a:r>
              <a:rPr kumimoji="0" lang="en-GB" b="1" i="0" u="none" strike="noStrike" kern="0" cap="none" spc="0" normalizeH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Arial"/>
              </a:rPr>
              <a:t> with TCAD tool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00007D"/>
              </a:solidFill>
              <a:effectLst/>
              <a:uLnTx/>
              <a:uFillTx/>
              <a:cs typeface="Arial"/>
            </a:endParaRPr>
          </a:p>
          <a:p>
            <a:pPr marL="720725" marR="0" lvl="1" indent="-277813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007D"/>
              </a:buClr>
              <a:buSzPct val="80000"/>
              <a:buFont typeface="Wingdings" pitchFamily="2" charset="2"/>
              <a:buChar char="Ä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Arial"/>
              </a:rPr>
              <a:t>Pixel size</a:t>
            </a:r>
          </a:p>
          <a:p>
            <a:pPr marL="720725" marR="0" lvl="1" indent="-277813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7D"/>
              </a:buClr>
              <a:buSzPct val="80000"/>
              <a:buFont typeface="Wingdings" pitchFamily="2" charset="2"/>
              <a:buChar char="Ä"/>
              <a:tabLst/>
              <a:defRPr/>
            </a:pPr>
            <a:r>
              <a:rPr kumimoji="0" lang="en-GB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Arial"/>
              </a:rPr>
              <a:t>Diode geometry</a:t>
            </a:r>
          </a:p>
          <a:p>
            <a:pPr marL="720725" marR="0" lvl="1" indent="-277813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7D"/>
              </a:buClr>
              <a:buSzPct val="80000"/>
              <a:buFont typeface="Wingdings" pitchFamily="2" charset="2"/>
              <a:buChar char="Ä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Arial"/>
              </a:rPr>
              <a:t>Thickness of the epitaxial</a:t>
            </a:r>
            <a:r>
              <a:rPr kumimoji="0" lang="en-US" altLang="zh-CN" sz="1800" b="0" i="0" u="none" strike="noStrike" kern="0" cap="none" spc="0" normalizeH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Arial"/>
              </a:rPr>
              <a:t> layer: 18 </a:t>
            </a:r>
            <a:r>
              <a:rPr kumimoji="0" lang="en-US" altLang="zh-CN" sz="1800" b="0" i="0" u="none" strike="noStrike" kern="0" cap="none" spc="0" normalizeH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latin typeface="Calibri"/>
                <a:cs typeface="Calibri"/>
              </a:rPr>
              <a:t>µm</a:t>
            </a:r>
            <a:endParaRPr lang="en-US" altLang="zh-CN" sz="1800" kern="0" dirty="0">
              <a:solidFill>
                <a:srgbClr val="00007D"/>
              </a:solidFill>
              <a:cs typeface="Calibri"/>
              <a:sym typeface="Wingdings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defRPr/>
            </a:pPr>
            <a:r>
              <a:rPr kumimoji="0" lang="en-GB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sym typeface="Wingdings" charset="0"/>
              </a:rPr>
              <a:t>Resistivity of the epitaxial layer</a:t>
            </a:r>
            <a:r>
              <a:rPr lang="en-GB" altLang="zh-CN" sz="1800" kern="0" dirty="0">
                <a:solidFill>
                  <a:srgbClr val="00007D"/>
                </a:solidFill>
                <a:sym typeface="Wingdings" charset="0"/>
              </a:rPr>
              <a:t>: </a:t>
            </a:r>
            <a:r>
              <a:rPr lang="en-GB" altLang="zh-CN" sz="1800" kern="0" dirty="0" smtClean="0">
                <a:solidFill>
                  <a:srgbClr val="00007D"/>
                </a:solidFill>
                <a:sym typeface="Wingdings" charset="0"/>
              </a:rPr>
              <a:t>1 k</a:t>
            </a:r>
            <a:r>
              <a:rPr lang="el-GR" altLang="zh-CN" sz="1800" kern="0" dirty="0">
                <a:solidFill>
                  <a:srgbClr val="00007D"/>
                </a:solidFill>
                <a:sym typeface="Wingdings" charset="0"/>
              </a:rPr>
              <a:t>Ω∙</a:t>
            </a:r>
            <a:r>
              <a:rPr lang="en-GB" altLang="zh-CN" sz="1800" kern="0" dirty="0">
                <a:solidFill>
                  <a:srgbClr val="00007D"/>
                </a:solidFill>
                <a:sym typeface="Wingdings" charset="0"/>
              </a:rPr>
              <a:t>cm </a:t>
            </a:r>
            <a:endParaRPr lang="en-GB" altLang="zh-CN" sz="1800" kern="0" dirty="0" smtClean="0">
              <a:solidFill>
                <a:srgbClr val="00007D"/>
              </a:solidFill>
              <a:sym typeface="Wingdings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defRPr/>
            </a:pPr>
            <a:r>
              <a:rPr lang="en-GB" altLang="zh-CN" sz="1800" kern="0" dirty="0" smtClean="0">
                <a:solidFill>
                  <a:srgbClr val="00007D"/>
                </a:solidFill>
                <a:sym typeface="Wingdings" charset="0"/>
              </a:rPr>
              <a:t>Power supply: 1.8 V</a:t>
            </a:r>
            <a:endParaRPr kumimoji="0" lang="en-GB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00007D"/>
              </a:solidFill>
              <a:effectLst/>
              <a:uLnTx/>
              <a:uFillTx/>
              <a:sym typeface="Wingdings" charset="0"/>
            </a:endParaRPr>
          </a:p>
          <a:p>
            <a:pPr marL="720725" marR="0" lvl="1" indent="-277813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7D"/>
              </a:buClr>
              <a:buSzPct val="80000"/>
              <a:buFont typeface="Wingdings" pitchFamily="2" charset="2"/>
              <a:buChar char="Ä"/>
              <a:tabLst/>
              <a:defRPr/>
            </a:pPr>
            <a:r>
              <a:rPr kumimoji="0" lang="en-GB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Arial"/>
              </a:rPr>
              <a:t>Simulation structure: 5</a:t>
            </a:r>
            <a:r>
              <a:rPr kumimoji="0" lang="en-GB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latin typeface="Calibri"/>
                <a:cs typeface="Calibri"/>
              </a:rPr>
              <a:t>×5</a:t>
            </a:r>
            <a:r>
              <a:rPr kumimoji="0" lang="en-GB" altLang="zh-CN" sz="1800" b="0" i="0" u="none" strike="noStrike" kern="0" cap="none" spc="0" normalizeH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latin typeface="Calibri"/>
                <a:cs typeface="Calibri"/>
              </a:rPr>
              <a:t> cluster</a:t>
            </a:r>
          </a:p>
          <a:p>
            <a:pPr marL="720725" marR="0" lvl="1" indent="-277813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7D"/>
              </a:buClr>
              <a:buSzPct val="80000"/>
              <a:buFont typeface="Wingdings" pitchFamily="2" charset="2"/>
              <a:buChar char="Ä"/>
              <a:tabLst/>
              <a:defRPr/>
            </a:pPr>
            <a:r>
              <a:rPr lang="en-GB" altLang="zh-CN" sz="1800" kern="0" baseline="0" dirty="0" smtClean="0">
                <a:solidFill>
                  <a:srgbClr val="00007D"/>
                </a:solidFill>
                <a:latin typeface="Calibri"/>
                <a:cs typeface="Calibri"/>
                <a:sym typeface="Wingdings" pitchFamily="2" charset="2"/>
              </a:rPr>
              <a:t>Particle hits right at the </a:t>
            </a:r>
            <a:r>
              <a:rPr lang="en-GB" altLang="zh-CN" sz="1800" kern="0" baseline="0" dirty="0" err="1" smtClean="0">
                <a:solidFill>
                  <a:srgbClr val="00007D"/>
                </a:solidFill>
                <a:latin typeface="Calibri"/>
                <a:cs typeface="Calibri"/>
                <a:sym typeface="Wingdings" pitchFamily="2" charset="2"/>
              </a:rPr>
              <a:t>center</a:t>
            </a:r>
            <a:r>
              <a:rPr lang="en-GB" altLang="zh-CN" sz="1800" kern="0" baseline="0" dirty="0" smtClean="0">
                <a:solidFill>
                  <a:srgbClr val="00007D"/>
                </a:solidFill>
                <a:latin typeface="Calibri"/>
                <a:cs typeface="Calibri"/>
                <a:sym typeface="Wingdings" pitchFamily="2" charset="2"/>
              </a:rPr>
              <a:t> of the pixel</a:t>
            </a:r>
            <a:endParaRPr kumimoji="0" lang="en-GB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00007D"/>
              </a:solidFill>
              <a:effectLst/>
              <a:uLnTx/>
              <a:uFillTx/>
              <a:cs typeface="Arial"/>
              <a:sym typeface="Wingdings" pitchFamily="2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734" y="179929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2060"/>
                </a:solidFill>
              </a:rPr>
              <a:t>TCAD </a:t>
            </a:r>
            <a:r>
              <a:rPr lang="en-US" altLang="zh-CN" sz="3200" b="1" dirty="0">
                <a:solidFill>
                  <a:srgbClr val="002060"/>
                </a:solidFill>
              </a:rPr>
              <a:t>simulation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88074"/>
            <a:ext cx="2932617" cy="182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51520" y="3977247"/>
            <a:ext cx="5616624" cy="14957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63525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207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Ä"/>
              <a:defRPr sz="1600">
                <a:solidFill>
                  <a:schemeClr val="bg2"/>
                </a:solidFill>
                <a:latin typeface="+mn-lt"/>
              </a:defRPr>
            </a:lvl2pPr>
            <a:lvl3pPr marL="10810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3pPr>
            <a:lvl4pPr marL="1524000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«"/>
              <a:defRPr sz="1400">
                <a:solidFill>
                  <a:schemeClr val="bg2"/>
                </a:solidFill>
                <a:latin typeface="+mn-lt"/>
              </a:defRPr>
            </a:lvl4pPr>
            <a:lvl5pPr marL="19716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5pPr>
            <a:lvl6pPr marL="24288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6pPr>
            <a:lvl7pPr marL="28860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7pPr>
            <a:lvl8pPr marL="33432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8pPr>
            <a:lvl9pPr marL="38004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marL="263525" marR="0" lvl="0" indent="-263525" algn="just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Arial"/>
              </a:rPr>
              <a:t>Pixel size selection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Clr>
                <a:srgbClr val="00007D"/>
              </a:buClr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cs typeface="Arial"/>
              </a:rPr>
              <a:t>21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latin typeface="Calibri"/>
                <a:cs typeface="Calibri"/>
              </a:rPr>
              <a:t>× 21 µm</a:t>
            </a:r>
            <a:r>
              <a:rPr kumimoji="0" lang="en-GB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latin typeface="Calibri"/>
                <a:cs typeface="Calibri"/>
              </a:rPr>
              <a:t>, </a:t>
            </a:r>
            <a:r>
              <a:rPr lang="en-GB" altLang="zh-CN" sz="1800" kern="0" dirty="0">
                <a:solidFill>
                  <a:srgbClr val="00007D"/>
                </a:solidFill>
                <a:cs typeface="Arial"/>
              </a:rPr>
              <a:t>21 </a:t>
            </a:r>
            <a:r>
              <a:rPr lang="en-GB" altLang="zh-CN" sz="1800" kern="0" dirty="0">
                <a:solidFill>
                  <a:srgbClr val="00007D"/>
                </a:solidFill>
                <a:cs typeface="Calibri"/>
              </a:rPr>
              <a:t>× </a:t>
            </a:r>
            <a:r>
              <a:rPr lang="en-GB" altLang="zh-CN" sz="1800" kern="0" dirty="0" smtClean="0">
                <a:solidFill>
                  <a:srgbClr val="00007D"/>
                </a:solidFill>
                <a:cs typeface="Calibri"/>
              </a:rPr>
              <a:t>42 µm</a:t>
            </a:r>
            <a:r>
              <a:rPr lang="en-GB" altLang="zh-CN" sz="1800" kern="0" baseline="30000" dirty="0" smtClean="0">
                <a:solidFill>
                  <a:srgbClr val="00007D"/>
                </a:solidFill>
                <a:cs typeface="Calibri"/>
              </a:rPr>
              <a:t>2</a:t>
            </a:r>
            <a:r>
              <a:rPr lang="en-GB" altLang="zh-CN" sz="1800" kern="0" dirty="0" smtClean="0">
                <a:solidFill>
                  <a:srgbClr val="00007D"/>
                </a:solidFill>
                <a:cs typeface="Calibri"/>
              </a:rPr>
              <a:t>, </a:t>
            </a:r>
            <a:r>
              <a:rPr lang="en-GB" altLang="zh-CN" sz="1800" kern="0" dirty="0">
                <a:solidFill>
                  <a:srgbClr val="00007D"/>
                </a:solidFill>
                <a:cs typeface="Arial"/>
              </a:rPr>
              <a:t>21 </a:t>
            </a:r>
            <a:r>
              <a:rPr lang="en-GB" altLang="zh-CN" sz="1800" kern="0" dirty="0">
                <a:solidFill>
                  <a:srgbClr val="00007D"/>
                </a:solidFill>
                <a:cs typeface="Calibri"/>
              </a:rPr>
              <a:t>× </a:t>
            </a:r>
            <a:r>
              <a:rPr lang="en-GB" altLang="zh-CN" sz="1800" kern="0" dirty="0" smtClean="0">
                <a:solidFill>
                  <a:srgbClr val="00007D"/>
                </a:solidFill>
                <a:cs typeface="Calibri"/>
              </a:rPr>
              <a:t>84 µm</a:t>
            </a:r>
            <a:r>
              <a:rPr lang="en-GB" altLang="zh-CN" sz="1800" kern="0" baseline="30000" dirty="0" smtClean="0">
                <a:solidFill>
                  <a:srgbClr val="00007D"/>
                </a:solidFill>
                <a:cs typeface="Calibri"/>
              </a:rPr>
              <a:t>2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buClr>
                <a:srgbClr val="00007D"/>
              </a:buClr>
              <a:defRPr/>
            </a:pPr>
            <a:r>
              <a:rPr lang="en-GB" altLang="zh-CN" sz="1600" kern="0" dirty="0" smtClean="0">
                <a:solidFill>
                  <a:srgbClr val="00007D"/>
                </a:solidFill>
                <a:cs typeface="Calibri"/>
              </a:rPr>
              <a:t>Compare with the pixel in MIMOSA34 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buClr>
                <a:srgbClr val="00007D"/>
              </a:buClr>
              <a:defRPr/>
            </a:pPr>
            <a:r>
              <a:rPr lang="en-GB" altLang="zh-CN" sz="1600" kern="0" dirty="0" smtClean="0">
                <a:solidFill>
                  <a:srgbClr val="00007D"/>
                </a:solidFill>
                <a:cs typeface="Arial"/>
              </a:rPr>
              <a:t>Observe the CCE variation</a:t>
            </a:r>
            <a:endParaRPr lang="en-US" altLang="zh-CN" sz="2000" kern="0" dirty="0">
              <a:solidFill>
                <a:srgbClr val="00007D"/>
              </a:solidFill>
              <a:cs typeface="Calibri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0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C359-3E4C-4156-9623-6D70715B174E}" type="datetime1">
              <a:rPr lang="zh-CN" altLang="en-US" smtClean="0"/>
              <a:t>2018/6/7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zhang.l@sdu.edu.cn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90734" y="179929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2060"/>
                </a:solidFill>
              </a:rPr>
              <a:t>Charge collection simulation</a:t>
            </a:r>
            <a:endParaRPr lang="en-US" altLang="zh-CN" sz="3200" b="1" dirty="0">
              <a:solidFill>
                <a:srgbClr val="002060"/>
              </a:solidFill>
            </a:endParaRPr>
          </a:p>
        </p:txBody>
      </p:sp>
      <p:pic>
        <p:nvPicPr>
          <p:cNvPr id="25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006" y="1343943"/>
            <a:ext cx="2920213" cy="218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5" y="1345529"/>
            <a:ext cx="2964606" cy="222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2924074" cy="219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3"/>
          <p:cNvSpPr txBox="1">
            <a:spLocks noChangeArrowheads="1"/>
          </p:cNvSpPr>
          <p:nvPr/>
        </p:nvSpPr>
        <p:spPr>
          <a:xfrm>
            <a:off x="293093" y="908720"/>
            <a:ext cx="5616624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63525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207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Ä"/>
              <a:defRPr sz="1600">
                <a:solidFill>
                  <a:schemeClr val="bg2"/>
                </a:solidFill>
                <a:latin typeface="+mn-lt"/>
              </a:defRPr>
            </a:lvl2pPr>
            <a:lvl3pPr marL="10810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3pPr>
            <a:lvl4pPr marL="1524000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«"/>
              <a:defRPr sz="1400">
                <a:solidFill>
                  <a:schemeClr val="bg2"/>
                </a:solidFill>
                <a:latin typeface="+mn-lt"/>
              </a:defRPr>
            </a:lvl4pPr>
            <a:lvl5pPr marL="19716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5pPr>
            <a:lvl6pPr marL="24288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6pPr>
            <a:lvl7pPr marL="28860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7pPr>
            <a:lvl8pPr marL="33432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8pPr>
            <a:lvl9pPr marL="38004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lvl="0" algn="just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defRPr/>
            </a:pPr>
            <a:r>
              <a:rPr lang="en-US" altLang="zh-CN" b="1" kern="0" dirty="0">
                <a:solidFill>
                  <a:srgbClr val="00007D"/>
                </a:solidFill>
                <a:cs typeface="Arial"/>
              </a:rPr>
              <a:t>Collected electrons in a cluster of 5 × 5 pixels</a:t>
            </a:r>
          </a:p>
        </p:txBody>
      </p:sp>
      <p:graphicFrame>
        <p:nvGraphicFramePr>
          <p:cNvPr id="55" name="表格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3775"/>
              </p:ext>
            </p:extLst>
          </p:nvPr>
        </p:nvGraphicFramePr>
        <p:xfrm>
          <a:off x="3185690" y="3789040"/>
          <a:ext cx="5616623" cy="1712205"/>
        </p:xfrm>
        <a:graphic>
          <a:graphicData uri="http://schemas.openxmlformats.org/drawingml/2006/table">
            <a:tbl>
              <a:tblPr firstRow="1" bandRow="1"/>
              <a:tblGrid>
                <a:gridCol w="1268270"/>
                <a:gridCol w="1358860"/>
                <a:gridCol w="1358860"/>
                <a:gridCol w="1630633"/>
              </a:tblGrid>
              <a:tr h="370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Pixel</a:t>
                      </a:r>
                      <a:endParaRPr lang="en-US" sz="1400" dirty="0"/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  P1  </a:t>
                      </a:r>
                      <a:r>
                        <a:rPr lang="en-US" sz="1400" baseline="0" dirty="0" smtClean="0"/>
                        <a:t> P2    P3</a:t>
                      </a:r>
                      <a:endParaRPr lang="en-US" sz="1400" dirty="0"/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 P4 </a:t>
                      </a:r>
                      <a:r>
                        <a:rPr lang="en-US" altLang="zh-CN" sz="1400" baseline="0" dirty="0" smtClean="0"/>
                        <a:t>   P5    P6</a:t>
                      </a:r>
                      <a:endParaRPr lang="en-US" altLang="zh-CN" sz="1400" dirty="0" smtClean="0"/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400" dirty="0" smtClean="0"/>
                        <a:t>  P7    </a:t>
                      </a:r>
                      <a:r>
                        <a:rPr lang="en-US" altLang="zh-CN" sz="1400" baseline="0" dirty="0" smtClean="0"/>
                        <a:t> P8      P9</a:t>
                      </a:r>
                      <a:endParaRPr lang="en-US" sz="1400" dirty="0"/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Pitch(x)(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µm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  21    42    84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400" dirty="0" smtClean="0">
                          <a:solidFill>
                            <a:srgbClr val="002060"/>
                          </a:solidFill>
                        </a:rPr>
                        <a:t> 21     42  </a:t>
                      </a:r>
                      <a:r>
                        <a:rPr lang="en-US" altLang="zh-CN" sz="1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altLang="zh-CN" sz="1400" dirty="0" smtClean="0">
                          <a:solidFill>
                            <a:srgbClr val="002060"/>
                          </a:solidFill>
                        </a:rPr>
                        <a:t> 84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400" dirty="0" smtClean="0">
                          <a:solidFill>
                            <a:srgbClr val="002060"/>
                          </a:solidFill>
                        </a:rPr>
                        <a:t>  21      42      84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204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N(D)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   1       1      1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400" dirty="0" smtClean="0">
                          <a:solidFill>
                            <a:srgbClr val="002060"/>
                          </a:solidFill>
                        </a:rPr>
                        <a:t>  1       1      1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400" dirty="0" smtClean="0">
                          <a:solidFill>
                            <a:srgbClr val="002060"/>
                          </a:solidFill>
                        </a:rPr>
                        <a:t>    1        1        1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452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F(D)(um</a:t>
                      </a:r>
                      <a:r>
                        <a:rPr lang="en-US" sz="1400" baseline="30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  11     11    11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400" dirty="0" smtClean="0">
                          <a:solidFill>
                            <a:srgbClr val="002060"/>
                          </a:solidFill>
                        </a:rPr>
                        <a:t>  5     18    18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400" dirty="0" smtClean="0">
                          <a:solidFill>
                            <a:srgbClr val="002060"/>
                          </a:solidFill>
                        </a:rPr>
                        <a:t>   15      44      50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88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S(D)(</a:t>
                      </a:r>
                      <a:r>
                        <a:rPr lang="en-US" altLang="zh-CN" sz="1400" dirty="0" smtClean="0">
                          <a:solidFill>
                            <a:srgbClr val="002060"/>
                          </a:solidFill>
                        </a:rPr>
                        <a:t>um</a:t>
                      </a:r>
                      <a:r>
                        <a:rPr lang="en-US" altLang="zh-CN" sz="1400" baseline="30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400" dirty="0" smtClean="0">
                          <a:solidFill>
                            <a:srgbClr val="002060"/>
                          </a:solidFill>
                        </a:rPr>
                        <a:t>   8       8      8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400" dirty="0" smtClean="0">
                          <a:solidFill>
                            <a:srgbClr val="002060"/>
                          </a:solidFill>
                        </a:rPr>
                        <a:t>  4     12    12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400" dirty="0" smtClean="0">
                          <a:solidFill>
                            <a:srgbClr val="002060"/>
                          </a:solidFill>
                        </a:rPr>
                        <a:t>    6       20      20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7" y="3645024"/>
            <a:ext cx="2944503" cy="22083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43808" y="5570656"/>
            <a:ext cx="63877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144000">
              <a:buFont typeface="Arial" charset="0"/>
              <a:buChar char="•"/>
              <a:defRPr/>
            </a:pPr>
            <a:r>
              <a:rPr lang="en-US" sz="1400" dirty="0">
                <a:solidFill>
                  <a:srgbClr val="00007D"/>
                </a:solidFill>
                <a:latin typeface="+mj-lt"/>
                <a:cs typeface="Arial"/>
              </a:rPr>
              <a:t>N(D) = number of diodes in each pixel (1 )</a:t>
            </a:r>
          </a:p>
          <a:p>
            <a:pPr marL="285750" indent="-144000">
              <a:buFont typeface="Arial" charset="0"/>
              <a:buChar char="•"/>
              <a:defRPr/>
            </a:pPr>
            <a:r>
              <a:rPr lang="en-US" sz="1400" dirty="0">
                <a:solidFill>
                  <a:srgbClr val="00007D"/>
                </a:solidFill>
                <a:latin typeface="+mj-lt"/>
                <a:cs typeface="Arial"/>
              </a:rPr>
              <a:t>F(D) = footprint of diode (diode area + </a:t>
            </a:r>
            <a:r>
              <a:rPr lang="en-US" sz="1400" dirty="0" err="1">
                <a:solidFill>
                  <a:srgbClr val="00007D"/>
                </a:solidFill>
                <a:latin typeface="+mj-lt"/>
                <a:cs typeface="Arial"/>
              </a:rPr>
              <a:t>pwell</a:t>
            </a:r>
            <a:r>
              <a:rPr lang="en-US" sz="1400" dirty="0">
                <a:solidFill>
                  <a:srgbClr val="00007D"/>
                </a:solidFill>
                <a:latin typeface="+mj-lt"/>
                <a:cs typeface="Arial"/>
              </a:rPr>
              <a:t> opening): 5, 11, 15, 18, 44 &amp; 50 </a:t>
            </a:r>
            <a:r>
              <a:rPr lang="en-US" sz="1400" dirty="0" smtClean="0">
                <a:solidFill>
                  <a:srgbClr val="00007D"/>
                </a:solidFill>
                <a:latin typeface="+mj-lt"/>
                <a:cs typeface="Calibri"/>
              </a:rPr>
              <a:t>µm</a:t>
            </a:r>
            <a:r>
              <a:rPr lang="en-US" sz="1400" baseline="30000" dirty="0" smtClean="0">
                <a:solidFill>
                  <a:srgbClr val="00007D"/>
                </a:solidFill>
                <a:latin typeface="+mj-lt"/>
                <a:cs typeface="Calibri"/>
              </a:rPr>
              <a:t>2</a:t>
            </a:r>
            <a:r>
              <a:rPr lang="en-US" sz="1400" dirty="0" smtClean="0">
                <a:solidFill>
                  <a:srgbClr val="00007D"/>
                </a:solidFill>
                <a:latin typeface="+mj-lt"/>
                <a:cs typeface="Arial"/>
              </a:rPr>
              <a:t> </a:t>
            </a:r>
          </a:p>
          <a:p>
            <a:pPr marL="285750" indent="-144000">
              <a:buFont typeface="Arial" charset="0"/>
              <a:buChar char="•"/>
              <a:defRPr/>
            </a:pPr>
            <a:r>
              <a:rPr lang="en-US" sz="1400" dirty="0" smtClean="0">
                <a:solidFill>
                  <a:srgbClr val="00007D"/>
                </a:solidFill>
                <a:latin typeface="+mj-lt"/>
                <a:cs typeface="Arial"/>
              </a:rPr>
              <a:t>S(D) = surface of diode: 4, 6, 8, 12 &amp; 20 </a:t>
            </a:r>
            <a:r>
              <a:rPr lang="en-US" altLang="zh-CN" sz="1400" dirty="0" smtClean="0">
                <a:solidFill>
                  <a:srgbClr val="00007D"/>
                </a:solidFill>
                <a:latin typeface="+mj-lt"/>
                <a:cs typeface="Calibri"/>
              </a:rPr>
              <a:t>µm</a:t>
            </a:r>
            <a:r>
              <a:rPr lang="en-US" altLang="zh-CN" sz="1400" baseline="30000" dirty="0" smtClean="0">
                <a:solidFill>
                  <a:srgbClr val="00007D"/>
                </a:solidFill>
                <a:latin typeface="+mj-lt"/>
                <a:cs typeface="Calibri"/>
              </a:rPr>
              <a:t>2</a:t>
            </a:r>
            <a:r>
              <a:rPr lang="en-US" altLang="zh-CN" sz="1400" dirty="0" smtClean="0">
                <a:solidFill>
                  <a:srgbClr val="00007D"/>
                </a:solidFill>
                <a:latin typeface="+mj-lt"/>
                <a:cs typeface="Arial"/>
              </a:rPr>
              <a:t> </a:t>
            </a:r>
            <a:endParaRPr lang="en-US" sz="1400" dirty="0">
              <a:solidFill>
                <a:srgbClr val="00007D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9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E7E3-4137-4E85-B717-AFE5F0ADEF46}" type="datetime1">
              <a:rPr lang="zh-CN" altLang="en-US" smtClean="0"/>
              <a:t>2018/6/7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zhang.l@sdu.edu.cn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90734" y="179929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2060"/>
                </a:solidFill>
              </a:rPr>
              <a:t>Prototype chip design</a:t>
            </a:r>
            <a:endParaRPr lang="en-US" altLang="zh-CN" sz="3200" b="1" dirty="0">
              <a:solidFill>
                <a:srgbClr val="002060"/>
              </a:solidFill>
            </a:endParaRP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>
          <a:xfrm>
            <a:off x="293093" y="908720"/>
            <a:ext cx="5616624" cy="531837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63525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207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Ä"/>
              <a:defRPr sz="1600">
                <a:solidFill>
                  <a:schemeClr val="bg2"/>
                </a:solidFill>
                <a:latin typeface="+mn-lt"/>
              </a:defRPr>
            </a:lvl2pPr>
            <a:lvl3pPr marL="10810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3pPr>
            <a:lvl4pPr marL="1524000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«"/>
              <a:defRPr sz="1400">
                <a:solidFill>
                  <a:schemeClr val="bg2"/>
                </a:solidFill>
                <a:latin typeface="+mn-lt"/>
              </a:defRPr>
            </a:lvl4pPr>
            <a:lvl5pPr marL="19716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5pPr>
            <a:lvl6pPr marL="24288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6pPr>
            <a:lvl7pPr marL="28860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7pPr>
            <a:lvl8pPr marL="33432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8pPr>
            <a:lvl9pPr marL="38004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lvl="0" algn="just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defRPr/>
            </a:pPr>
            <a:r>
              <a:rPr lang="en-US" altLang="zh-CN" b="1" kern="0" dirty="0" smtClean="0">
                <a:solidFill>
                  <a:srgbClr val="00007D"/>
                </a:solidFill>
                <a:cs typeface="Arial"/>
              </a:rPr>
              <a:t>The chip contains: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defRPr/>
            </a:pPr>
            <a:r>
              <a:rPr lang="en-US" altLang="zh-CN" sz="1800" kern="0" dirty="0" smtClean="0">
                <a:solidFill>
                  <a:srgbClr val="00007D"/>
                </a:solidFill>
                <a:cs typeface="Arial"/>
              </a:rPr>
              <a:t>9 submatrices</a:t>
            </a:r>
          </a:p>
          <a:p>
            <a:pPr lvl="2" algn="just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defRPr/>
            </a:pPr>
            <a:r>
              <a:rPr lang="en-US" altLang="zh-CN" sz="1600" kern="0" dirty="0" smtClean="0">
                <a:solidFill>
                  <a:srgbClr val="00007D"/>
                </a:solidFill>
                <a:cs typeface="Arial"/>
              </a:rPr>
              <a:t>Each matrix: 16 </a:t>
            </a:r>
            <a:r>
              <a:rPr lang="en-US" altLang="zh-CN" sz="1600" kern="0" dirty="0" smtClean="0">
                <a:solidFill>
                  <a:srgbClr val="00007D"/>
                </a:solidFill>
                <a:latin typeface="Calibri"/>
                <a:cs typeface="Calibri"/>
              </a:rPr>
              <a:t>× 64</a:t>
            </a:r>
            <a:endParaRPr lang="en-US" altLang="zh-CN" sz="1600" kern="0" dirty="0" smtClean="0">
              <a:solidFill>
                <a:srgbClr val="00007D"/>
              </a:solidFill>
              <a:latin typeface="Calibri"/>
              <a:cs typeface="Calibri"/>
            </a:endParaRPr>
          </a:p>
          <a:p>
            <a:pPr lvl="2" algn="just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defRPr/>
            </a:pPr>
            <a:r>
              <a:rPr lang="en-US" altLang="zh-CN" sz="1600" kern="0" dirty="0" smtClean="0">
                <a:solidFill>
                  <a:srgbClr val="00007D"/>
                </a:solidFill>
                <a:latin typeface="Calibri"/>
                <a:cs typeface="Calibri"/>
              </a:rPr>
              <a:t>Rolling shutter readout mode</a:t>
            </a:r>
          </a:p>
          <a:p>
            <a:pPr lvl="2" algn="just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defRPr/>
            </a:pPr>
            <a:r>
              <a:rPr lang="en-US" altLang="zh-CN" sz="1600" kern="0" dirty="0" smtClean="0">
                <a:solidFill>
                  <a:srgbClr val="00007D"/>
                </a:solidFill>
                <a:latin typeface="Calibri"/>
                <a:cs typeface="Calibri"/>
              </a:rPr>
              <a:t>32 µs integration time at 2 MHz clock frequency</a:t>
            </a:r>
          </a:p>
          <a:p>
            <a:pPr lvl="2" algn="just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defRPr/>
            </a:pPr>
            <a:r>
              <a:rPr lang="en-US" altLang="zh-CN" sz="1600" kern="0" dirty="0" smtClean="0">
                <a:solidFill>
                  <a:srgbClr val="00007D"/>
                </a:solidFill>
                <a:latin typeface="Calibri"/>
                <a:cs typeface="Calibri"/>
              </a:rPr>
              <a:t>16 parallel analog outputs</a:t>
            </a:r>
          </a:p>
          <a:p>
            <a:pPr lvl="2" algn="just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defRPr/>
            </a:pPr>
            <a:r>
              <a:rPr lang="en-US" altLang="zh-CN" sz="1600" kern="0" dirty="0" smtClean="0">
                <a:solidFill>
                  <a:srgbClr val="00007D"/>
                </a:solidFill>
                <a:latin typeface="Calibri"/>
                <a:cs typeface="Calibri"/>
              </a:rPr>
              <a:t>Sensitive area: 2 × 7.88 mm</a:t>
            </a:r>
            <a:r>
              <a:rPr lang="en-US" altLang="zh-CN" sz="1600" kern="0" baseline="30000" dirty="0" smtClean="0">
                <a:solidFill>
                  <a:srgbClr val="00007D"/>
                </a:solidFill>
                <a:latin typeface="Calibri"/>
                <a:cs typeface="Calibri"/>
              </a:rPr>
              <a:t>2</a:t>
            </a:r>
            <a:endParaRPr lang="en-US" altLang="zh-CN" sz="1600" kern="0" dirty="0" smtClean="0">
              <a:solidFill>
                <a:srgbClr val="00007D"/>
              </a:solidFill>
              <a:latin typeface="Calibri"/>
              <a:cs typeface="Calibri"/>
            </a:endParaRPr>
          </a:p>
          <a:p>
            <a:pPr lvl="1" algn="just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defRPr/>
            </a:pPr>
            <a:r>
              <a:rPr lang="en-US" altLang="zh-CN" sz="1800" kern="0" dirty="0" smtClean="0">
                <a:solidFill>
                  <a:srgbClr val="00007D"/>
                </a:solidFill>
                <a:cs typeface="Arial"/>
              </a:rPr>
              <a:t>3T pixel structure</a:t>
            </a:r>
          </a:p>
          <a:p>
            <a:pPr lvl="2" algn="just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defRPr/>
            </a:pPr>
            <a:r>
              <a:rPr lang="en-US" altLang="zh-CN" sz="1600" kern="0" dirty="0" smtClean="0">
                <a:solidFill>
                  <a:srgbClr val="00007D"/>
                </a:solidFill>
                <a:cs typeface="Arial"/>
              </a:rPr>
              <a:t>The reset transistor is connected in permanent reloading (similar behavior of a diode)</a:t>
            </a:r>
          </a:p>
          <a:p>
            <a:pPr lvl="2" algn="just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defRPr/>
            </a:pPr>
            <a:r>
              <a:rPr lang="en-US" altLang="zh-CN" sz="1600" kern="0" dirty="0" smtClean="0">
                <a:solidFill>
                  <a:srgbClr val="00007D"/>
                </a:solidFill>
                <a:cs typeface="Arial"/>
              </a:rPr>
              <a:t>50 </a:t>
            </a:r>
            <a:r>
              <a:rPr lang="en-US" altLang="zh-CN" sz="1600" kern="0" dirty="0" smtClean="0">
                <a:solidFill>
                  <a:srgbClr val="00007D"/>
                </a:solidFill>
                <a:latin typeface="Calibri"/>
                <a:cs typeface="Calibri"/>
              </a:rPr>
              <a:t>µA current load in each column</a:t>
            </a:r>
          </a:p>
          <a:p>
            <a:pPr lvl="2" algn="just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defRPr/>
            </a:pPr>
            <a:r>
              <a:rPr lang="en-US" altLang="zh-CN" sz="1600" kern="0" dirty="0" smtClean="0">
                <a:solidFill>
                  <a:srgbClr val="00007D"/>
                </a:solidFill>
                <a:latin typeface="Calibri"/>
                <a:cs typeface="Calibri"/>
              </a:rPr>
              <a:t>Diode is staggered in large pixel</a:t>
            </a:r>
          </a:p>
          <a:p>
            <a:pPr lvl="3" algn="just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defRPr/>
            </a:pPr>
            <a:r>
              <a:rPr lang="en-US" altLang="zh-CN" sz="1600" kern="0" dirty="0" smtClean="0">
                <a:solidFill>
                  <a:srgbClr val="00007D"/>
                </a:solidFill>
                <a:latin typeface="Calibri"/>
                <a:cs typeface="Calibri"/>
              </a:rPr>
              <a:t>Improve charge collection efficiency (charge sharing)</a:t>
            </a:r>
          </a:p>
          <a:p>
            <a:pPr lvl="2" algn="just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defRPr/>
            </a:pPr>
            <a:r>
              <a:rPr lang="en-US" altLang="zh-CN" sz="1600" kern="0" dirty="0" smtClean="0">
                <a:solidFill>
                  <a:srgbClr val="00007D"/>
                </a:solidFill>
                <a:latin typeface="Calibri"/>
                <a:cs typeface="Calibri"/>
              </a:rPr>
              <a:t>Gate-enclosed NMOS transistors</a:t>
            </a:r>
          </a:p>
          <a:p>
            <a:pPr lvl="3" algn="just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defRPr/>
            </a:pPr>
            <a:r>
              <a:rPr lang="en-US" altLang="zh-CN" sz="1600" kern="0" dirty="0" smtClean="0">
                <a:solidFill>
                  <a:srgbClr val="00007D"/>
                </a:solidFill>
                <a:latin typeface="Calibri"/>
                <a:cs typeface="Calibri"/>
              </a:rPr>
              <a:t>Improve radiation tolerance</a:t>
            </a:r>
          </a:p>
          <a:p>
            <a:pPr lvl="2" algn="just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defRPr/>
            </a:pPr>
            <a:r>
              <a:rPr lang="en-US" altLang="zh-CN" sz="1600" kern="0" dirty="0" smtClean="0">
                <a:solidFill>
                  <a:srgbClr val="00007D"/>
                </a:solidFill>
                <a:latin typeface="Calibri"/>
                <a:cs typeface="Calibri"/>
              </a:rPr>
              <a:t>P+ guide ring</a:t>
            </a:r>
            <a:endParaRPr lang="en-US" altLang="zh-CN" sz="1600" kern="0" dirty="0" smtClean="0">
              <a:solidFill>
                <a:srgbClr val="00007D"/>
              </a:solidFill>
              <a:cs typeface="Arial"/>
            </a:endParaRPr>
          </a:p>
          <a:p>
            <a:pPr lvl="1" algn="just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defRPr/>
            </a:pPr>
            <a:endParaRPr lang="en-US" altLang="zh-CN" b="1" kern="0" dirty="0">
              <a:solidFill>
                <a:srgbClr val="00007D"/>
              </a:solidFill>
              <a:cs typeface="Arial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12" y="836712"/>
            <a:ext cx="2755944" cy="217607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47578"/>
            <a:ext cx="2187561" cy="193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标注 2"/>
          <p:cNvSpPr/>
          <p:nvPr/>
        </p:nvSpPr>
        <p:spPr>
          <a:xfrm rot="10800000">
            <a:off x="6228184" y="3075567"/>
            <a:ext cx="2520280" cy="2009616"/>
          </a:xfrm>
          <a:prstGeom prst="wedgeRoundRectCallout">
            <a:avLst>
              <a:gd name="adj1" fmla="val -28903"/>
              <a:gd name="adj2" fmla="val 61256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36" y="5157192"/>
            <a:ext cx="31782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4D49-4F43-4EC1-B37C-150CC5F58BF3}" type="datetime1">
              <a:rPr lang="zh-CN" altLang="en-US" smtClean="0"/>
              <a:t>2018/6/7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zhang.l@sdu.edu.cn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90734" y="179929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2060"/>
                </a:solidFill>
              </a:rPr>
              <a:t>Prototype chip test</a:t>
            </a:r>
            <a:endParaRPr lang="en-US" altLang="zh-CN" sz="3200" b="1" dirty="0">
              <a:solidFill>
                <a:srgbClr val="00206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6614" y="1412776"/>
            <a:ext cx="1331640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+mj-lt"/>
              </a:rPr>
              <a:t>DUT</a:t>
            </a:r>
            <a:endParaRPr lang="zh-CN" altLang="en-US" dirty="0"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83366" y="1412776"/>
            <a:ext cx="1331640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+mj-lt"/>
              </a:rPr>
              <a:t>Main Board</a:t>
            </a:r>
            <a:endParaRPr lang="zh-CN" altLang="en-US" dirty="0"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87622" y="1412776"/>
            <a:ext cx="1331640" cy="10801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+mj-lt"/>
              </a:rPr>
              <a:t>Xilinx FPGA board</a:t>
            </a:r>
            <a:endParaRPr lang="zh-CN" altLang="en-US" dirty="0"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111350" y="1412776"/>
            <a:ext cx="1331640" cy="1080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+mj-lt"/>
              </a:rPr>
              <a:t>PC</a:t>
            </a:r>
            <a:endParaRPr lang="zh-CN" altLang="en-US" dirty="0">
              <a:latin typeface="+mj-lt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1854766" y="1556792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1854766" y="1844824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98782" y="148478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j-lt"/>
              </a:rPr>
              <a:t>SE</a:t>
            </a:r>
            <a:endParaRPr lang="zh-CN" altLang="en-US" dirty="0">
              <a:latin typeface="+mj-lt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4087014" y="1556792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4087014" y="1844824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31030" y="148478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j-lt"/>
              </a:rPr>
              <a:t>SE</a:t>
            </a:r>
            <a:endParaRPr lang="zh-CN" altLang="en-US" dirty="0">
              <a:latin typeface="+mj-lt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1854766" y="2051556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1854766" y="2339588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98782" y="1979548"/>
            <a:ext cx="645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j-lt"/>
              </a:rPr>
              <a:t>LVDS</a:t>
            </a:r>
            <a:endParaRPr lang="zh-CN" altLang="en-US" dirty="0">
              <a:latin typeface="+mj-lt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4087014" y="2060848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>
            <a:off x="4087014" y="2348880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31030" y="1988840"/>
            <a:ext cx="645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j-lt"/>
              </a:rPr>
              <a:t>LVDS</a:t>
            </a:r>
            <a:endParaRPr lang="zh-CN" altLang="en-US" dirty="0">
              <a:latin typeface="+mj-lt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6319262" y="1556792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>
            <a:off x="6319262" y="1844824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63278" y="148478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+mj-lt"/>
              </a:rPr>
              <a:t>PCIe</a:t>
            </a:r>
            <a:endParaRPr lang="zh-CN" altLang="en-US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27374" y="1124744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j-lt"/>
              </a:rPr>
              <a:t>SE: Single Ended</a:t>
            </a:r>
            <a:endParaRPr lang="zh-CN" altLang="en-US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1760" y="2843644"/>
            <a:ext cx="46085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7D"/>
                </a:solidFill>
                <a:latin typeface="+mj-lt"/>
              </a:rPr>
              <a:t>Sketch of the test setup for CMOS sensor test</a:t>
            </a:r>
            <a:endParaRPr lang="zh-CN" altLang="en-US" dirty="0">
              <a:solidFill>
                <a:srgbClr val="00007D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6614" y="3645024"/>
            <a:ext cx="8417088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7D"/>
                </a:solidFill>
                <a:latin typeface="+mj-lt"/>
              </a:rPr>
              <a:t>The test setup consists of:</a:t>
            </a:r>
          </a:p>
          <a:p>
            <a:pPr indent="21600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007D"/>
                </a:solidFill>
                <a:latin typeface="+mj-lt"/>
              </a:rPr>
              <a:t>DUT board: carry the chip, bias the chip, buffer the output</a:t>
            </a:r>
          </a:p>
          <a:p>
            <a:pPr indent="216000" hangingPunct="0">
              <a:buFont typeface="Arial" pitchFamily="34" charset="0"/>
              <a:buChar char="•"/>
            </a:pPr>
            <a:r>
              <a:rPr lang="en-US" altLang="zh-CN" kern="0" dirty="0" smtClean="0">
                <a:solidFill>
                  <a:srgbClr val="00007D"/>
                </a:solidFill>
                <a:latin typeface="Calibri"/>
                <a:cs typeface="Calibri"/>
              </a:rPr>
              <a:t>Main </a:t>
            </a:r>
            <a:r>
              <a:rPr lang="en-US" altLang="zh-CN" kern="0" dirty="0">
                <a:solidFill>
                  <a:srgbClr val="00007D"/>
                </a:solidFill>
                <a:latin typeface="Calibri"/>
                <a:cs typeface="Calibri"/>
              </a:rPr>
              <a:t>board (designed by IHEP): supply the power to the chip, sample the output signals, etc…</a:t>
            </a:r>
          </a:p>
          <a:p>
            <a:pPr indent="216000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007D"/>
                </a:solidFill>
                <a:latin typeface="+mj-lt"/>
              </a:rPr>
              <a:t>FPGA board: communicate with PC via </a:t>
            </a:r>
            <a:r>
              <a:rPr lang="en-US" altLang="zh-CN" dirty="0" err="1" smtClean="0">
                <a:solidFill>
                  <a:srgbClr val="00007D"/>
                </a:solidFill>
                <a:latin typeface="+mj-lt"/>
              </a:rPr>
              <a:t>PCIe</a:t>
            </a:r>
            <a:r>
              <a:rPr lang="en-US" altLang="zh-CN" dirty="0" smtClean="0">
                <a:solidFill>
                  <a:srgbClr val="00007D"/>
                </a:solidFill>
                <a:latin typeface="+mj-lt"/>
              </a:rPr>
              <a:t>, control the data loading/receiving</a:t>
            </a:r>
          </a:p>
          <a:p>
            <a:pPr indent="216000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007D"/>
                </a:solidFill>
                <a:latin typeface="+mj-lt"/>
              </a:rPr>
              <a:t>SSD high speed data store </a:t>
            </a:r>
            <a:r>
              <a:rPr lang="en-US" altLang="zh-CN" dirty="0" smtClean="0">
                <a:solidFill>
                  <a:srgbClr val="00007D"/>
                </a:solidFill>
                <a:latin typeface="+mj-lt"/>
                <a:sym typeface="Wingdings" pitchFamily="2" charset="2"/>
              </a:rPr>
              <a:t> &gt;1Gb/s.</a:t>
            </a:r>
            <a:endParaRPr lang="en-US" altLang="zh-CN" dirty="0" smtClean="0">
              <a:solidFill>
                <a:srgbClr val="00007D"/>
              </a:solidFill>
              <a:latin typeface="+mj-lt"/>
            </a:endParaRPr>
          </a:p>
          <a:p>
            <a:endParaRPr lang="en-US" altLang="zh-CN" dirty="0" smtClean="0">
              <a:solidFill>
                <a:srgbClr val="00007D"/>
              </a:solidFill>
              <a:latin typeface="+mj-lt"/>
            </a:endParaRPr>
          </a:p>
          <a:p>
            <a:r>
              <a:rPr lang="en-US" altLang="zh-CN" dirty="0" smtClean="0">
                <a:solidFill>
                  <a:srgbClr val="00007D"/>
                </a:solidFill>
                <a:latin typeface="+mj-lt"/>
              </a:rPr>
              <a:t>Could support both the vertex pixels and the tracker pixels.</a:t>
            </a:r>
          </a:p>
        </p:txBody>
      </p:sp>
      <p:cxnSp>
        <p:nvCxnSpPr>
          <p:cNvPr id="35" name="直接箭头连接符 34"/>
          <p:cNvCxnSpPr/>
          <p:nvPr/>
        </p:nvCxnSpPr>
        <p:spPr>
          <a:xfrm flipV="1">
            <a:off x="611560" y="2492896"/>
            <a:ext cx="0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1520" y="299695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+mj-lt"/>
              </a:rPr>
              <a:t>External power</a:t>
            </a:r>
            <a:endParaRPr lang="zh-CN" altLang="en-US" sz="1200" b="1" dirty="0">
              <a:latin typeface="+mj-lt"/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 flipH="1">
            <a:off x="1467272" y="2492896"/>
            <a:ext cx="8384" cy="6396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43608" y="306896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+mj-lt"/>
              </a:rPr>
              <a:t>Oscilloscope </a:t>
            </a:r>
            <a:endParaRPr lang="zh-CN" altLang="en-US" sz="1200" b="1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40352" y="213285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j-lt"/>
              </a:rPr>
              <a:t>SSD</a:t>
            </a:r>
            <a:endParaRPr lang="zh-CN" altLang="en-US" dirty="0">
              <a:latin typeface="+mj-lt"/>
            </a:endParaRPr>
          </a:p>
        </p:txBody>
      </p:sp>
      <p:cxnSp>
        <p:nvCxnSpPr>
          <p:cNvPr id="40" name="直接箭头连接符 39"/>
          <p:cNvCxnSpPr/>
          <p:nvPr/>
        </p:nvCxnSpPr>
        <p:spPr>
          <a:xfrm>
            <a:off x="6300192" y="2060848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H="1">
            <a:off x="6300192" y="2348880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372200" y="1988840"/>
            <a:ext cx="76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j-lt"/>
              </a:rPr>
              <a:t>RS232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9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D385-A033-4651-B79F-5B34AE2E75EA}" type="datetime1">
              <a:rPr lang="zh-CN" altLang="en-US" smtClean="0"/>
              <a:t>2018/6/7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zhang.l@sdu.edu.cn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90734" y="179929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2060"/>
                </a:solidFill>
              </a:rPr>
              <a:t>Prototype chip test</a:t>
            </a:r>
            <a:endParaRPr lang="en-US" altLang="zh-CN" sz="32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496" y="3579981"/>
            <a:ext cx="4340908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rgbClr val="00007D"/>
                </a:solidFill>
                <a:latin typeface="+mj-lt"/>
              </a:rPr>
              <a:t>The </a:t>
            </a:r>
            <a:r>
              <a:rPr lang="en-US" altLang="zh-CN" dirty="0">
                <a:solidFill>
                  <a:srgbClr val="00007D"/>
                </a:solidFill>
                <a:latin typeface="+mj-lt"/>
              </a:rPr>
              <a:t>chip was provided with a </a:t>
            </a:r>
            <a:r>
              <a:rPr lang="en-US" altLang="zh-CN" dirty="0" smtClean="0">
                <a:solidFill>
                  <a:srgbClr val="00007D"/>
                </a:solidFill>
                <a:latin typeface="+mj-lt"/>
              </a:rPr>
              <a:t>2MHz clock </a:t>
            </a:r>
            <a:r>
              <a:rPr lang="en-US" altLang="zh-CN" dirty="0">
                <a:solidFill>
                  <a:srgbClr val="00007D"/>
                </a:solidFill>
                <a:latin typeface="+mj-lt"/>
              </a:rPr>
              <a:t>through the FPGA </a:t>
            </a:r>
            <a:r>
              <a:rPr lang="en-US" altLang="zh-CN" dirty="0" smtClean="0">
                <a:solidFill>
                  <a:srgbClr val="00007D"/>
                </a:solidFill>
                <a:latin typeface="+mj-lt"/>
              </a:rPr>
              <a:t>board.</a:t>
            </a:r>
          </a:p>
          <a:p>
            <a:pPr marL="285750" indent="-285750">
              <a:buSzPct val="75000"/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rgbClr val="00007D"/>
                </a:solidFill>
                <a:latin typeface="+mj-lt"/>
              </a:rPr>
              <a:t>Frame out: </a:t>
            </a:r>
            <a:r>
              <a:rPr lang="en-US" altLang="zh-CN" dirty="0">
                <a:solidFill>
                  <a:srgbClr val="00007D"/>
                </a:solidFill>
                <a:latin typeface="+mj-lt"/>
              </a:rPr>
              <a:t>the signal from the DUT chip when 64 rows of pixels have been read out.  </a:t>
            </a:r>
            <a:endParaRPr lang="en-US" altLang="zh-CN" dirty="0" smtClean="0">
              <a:solidFill>
                <a:srgbClr val="00007D"/>
              </a:solidFill>
              <a:latin typeface="+mj-lt"/>
            </a:endParaRPr>
          </a:p>
          <a:p>
            <a:pPr marL="285750" indent="-285750">
              <a:buSzPct val="75000"/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rgbClr val="00007D"/>
                </a:solidFill>
                <a:latin typeface="+mj-lt"/>
              </a:rPr>
              <a:t>DC output </a:t>
            </a:r>
            <a:r>
              <a:rPr lang="en-US" altLang="zh-CN" dirty="0">
                <a:solidFill>
                  <a:srgbClr val="00007D"/>
                </a:solidFill>
                <a:latin typeface="+mj-lt"/>
              </a:rPr>
              <a:t>: output of the pixels without </a:t>
            </a:r>
            <a:r>
              <a:rPr lang="en-US" altLang="zh-CN" dirty="0" smtClean="0">
                <a:solidFill>
                  <a:srgbClr val="00007D"/>
                </a:solidFill>
                <a:latin typeface="+mj-lt"/>
              </a:rPr>
              <a:t>particle.</a:t>
            </a:r>
            <a:r>
              <a:rPr lang="en-US" altLang="zh-CN" dirty="0" smtClean="0">
                <a:latin typeface="+mj-lt"/>
              </a:rPr>
              <a:t> </a:t>
            </a:r>
            <a:endParaRPr lang="en-US" altLang="zh-CN" dirty="0">
              <a:latin typeface="+mj-lt"/>
            </a:endParaRPr>
          </a:p>
          <a:p>
            <a:r>
              <a:rPr lang="en-US" altLang="zh-CN" dirty="0"/>
              <a:t>    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CFF28586-5735-405F-B33C-679A7A4CD1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03" y="908720"/>
            <a:ext cx="3079835" cy="2309876"/>
          </a:xfrm>
          <a:prstGeom prst="rect">
            <a:avLst/>
          </a:prstGeom>
        </p:spPr>
      </p:pic>
      <p:pic>
        <p:nvPicPr>
          <p:cNvPr id="35" name="内容占位符 3" descr="test setu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069" y="825871"/>
            <a:ext cx="3859699" cy="217108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234294" y="2119405"/>
            <a:ext cx="1296763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等线"/>
              </a:rPr>
              <a:t>FPGA board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F0502020204030204"/>
              <a:ea typeface="等线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34295" y="1443127"/>
            <a:ext cx="1296762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等线"/>
              </a:rPr>
              <a:t>Main board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F0502020204030204"/>
              <a:ea typeface="等线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34294" y="908720"/>
            <a:ext cx="1296763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等线"/>
              </a:rPr>
              <a:t>DUT board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F0502020204030204"/>
              <a:ea typeface="等线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1560" y="3078870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7D"/>
                </a:solidFill>
                <a:latin typeface="等线" panose="020F0502020204030204"/>
                <a:ea typeface="等线"/>
              </a:rPr>
              <a:t>            </a:t>
            </a:r>
            <a:r>
              <a:rPr lang="en-US" altLang="zh-CN" sz="1400" b="1" dirty="0">
                <a:solidFill>
                  <a:srgbClr val="00007D"/>
                </a:solidFill>
                <a:latin typeface="等线" panose="020F0502020204030204"/>
                <a:ea typeface="等线"/>
              </a:rPr>
              <a:t>Test setup for the </a:t>
            </a:r>
            <a:r>
              <a:rPr lang="en-US" altLang="zh-CN" sz="1400" b="1" dirty="0" smtClean="0">
                <a:solidFill>
                  <a:srgbClr val="00007D"/>
                </a:solidFill>
                <a:latin typeface="等线" panose="020F0502020204030204"/>
                <a:ea typeface="等线"/>
              </a:rPr>
              <a:t>chip </a:t>
            </a:r>
            <a:endParaRPr lang="zh-CN" altLang="en-US" sz="1400" b="1" dirty="0">
              <a:solidFill>
                <a:srgbClr val="00007D"/>
              </a:solidFill>
              <a:latin typeface="等线" panose="020F0502020204030204"/>
              <a:ea typeface="等线"/>
            </a:endParaRPr>
          </a:p>
        </p:txBody>
      </p:sp>
      <p:cxnSp>
        <p:nvCxnSpPr>
          <p:cNvPr id="3" name="直接箭头连接符 2"/>
          <p:cNvCxnSpPr>
            <a:stCxn id="41" idx="1"/>
          </p:cNvCxnSpPr>
          <p:nvPr/>
        </p:nvCxnSpPr>
        <p:spPr>
          <a:xfrm flipH="1">
            <a:off x="611560" y="1077997"/>
            <a:ext cx="3622734" cy="12106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40" idx="1"/>
          </p:cNvCxnSpPr>
          <p:nvPr/>
        </p:nvCxnSpPr>
        <p:spPr>
          <a:xfrm flipH="1">
            <a:off x="2195918" y="1612404"/>
            <a:ext cx="2038377" cy="5924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stCxn id="37" idx="2"/>
          </p:cNvCxnSpPr>
          <p:nvPr/>
        </p:nvCxnSpPr>
        <p:spPr>
          <a:xfrm flipH="1">
            <a:off x="4014149" y="2457959"/>
            <a:ext cx="868527" cy="2539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901976" y="3429000"/>
            <a:ext cx="720081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等线"/>
              </a:rPr>
              <a:t>Clock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F0502020204030204"/>
              <a:ea typeface="等线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901976" y="3957969"/>
            <a:ext cx="1158850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等线"/>
              </a:rPr>
              <a:t>DC output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F0502020204030204"/>
              <a:ea typeface="等线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01976" y="4453484"/>
            <a:ext cx="1206528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等线"/>
              </a:rPr>
              <a:t>Frame out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F0502020204030204"/>
              <a:ea typeface="等线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04" y="3440259"/>
            <a:ext cx="3153340" cy="2365005"/>
          </a:xfrm>
          <a:prstGeom prst="rect">
            <a:avLst/>
          </a:prstGeom>
        </p:spPr>
      </p:pic>
      <p:sp>
        <p:nvSpPr>
          <p:cNvPr id="21" name="圆角矩形标注 20"/>
          <p:cNvSpPr/>
          <p:nvPr/>
        </p:nvSpPr>
        <p:spPr>
          <a:xfrm>
            <a:off x="5958572" y="1077997"/>
            <a:ext cx="1061700" cy="1506915"/>
          </a:xfrm>
          <a:prstGeom prst="wedgeRoundRectCallout">
            <a:avLst>
              <a:gd name="adj1" fmla="val -57712"/>
              <a:gd name="adj2" fmla="val 10536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3" name="直接箭头连接符 82"/>
          <p:cNvCxnSpPr>
            <a:stCxn id="50" idx="1"/>
          </p:cNvCxnSpPr>
          <p:nvPr/>
        </p:nvCxnSpPr>
        <p:spPr>
          <a:xfrm flipH="1">
            <a:off x="7244922" y="3598277"/>
            <a:ext cx="657054" cy="3522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 flipH="1">
            <a:off x="7164288" y="4127246"/>
            <a:ext cx="737690" cy="3098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 flipH="1">
            <a:off x="7033449" y="4590496"/>
            <a:ext cx="868527" cy="2539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6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D385-A033-4651-B79F-5B34AE2E75EA}" type="datetime1">
              <a:rPr lang="zh-CN" altLang="en-US" smtClean="0"/>
              <a:t>2018/6/7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zhang.l@sdu.edu.cn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90734" y="179929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2060"/>
                </a:solidFill>
              </a:rPr>
              <a:t>Prototype chip test</a:t>
            </a:r>
            <a:endParaRPr lang="en-US" altLang="zh-CN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328592" cy="18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Alex\Desktop\TEST\TEST_Pic\21by21_4.png">
            <a:extLst>
              <a:ext uri="{FF2B5EF4-FFF2-40B4-BE49-F238E27FC236}">
                <a16:creationId xmlns="" xmlns:a16="http://schemas.microsoft.com/office/drawing/2014/main" xmlns:lc="http://schemas.openxmlformats.org/drawingml/2006/lockedCanvas" id="{E3D757C8-B39A-4EAA-A768-4896EA31D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3986171"/>
            <a:ext cx="2905510" cy="2179133"/>
          </a:xfrm>
          <a:prstGeom prst="rect">
            <a:avLst/>
          </a:prstGeom>
          <a:noFill/>
        </p:spPr>
      </p:pic>
      <p:pic>
        <p:nvPicPr>
          <p:cNvPr id="11" name="Picture 3" descr="C:\Users\Alex\Desktop\TEST\TEST_Pic\21by42_4.png">
            <a:extLst>
              <a:ext uri="{FF2B5EF4-FFF2-40B4-BE49-F238E27FC236}">
                <a16:creationId xmlns="" xmlns:a16="http://schemas.microsoft.com/office/drawing/2014/main" xmlns:lc="http://schemas.openxmlformats.org/drawingml/2006/lockedCanvas" id="{62271895-AAAC-40B3-BDD7-188C922CB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78658" y="3986171"/>
            <a:ext cx="2905510" cy="2179133"/>
          </a:xfrm>
          <a:prstGeom prst="rect">
            <a:avLst/>
          </a:prstGeom>
          <a:noFill/>
        </p:spPr>
      </p:pic>
      <p:pic>
        <p:nvPicPr>
          <p:cNvPr id="12" name="Picture 2" descr="C:\Users\Alex\Desktop\TEST\TEST_Pic\21by84_6.png"/>
          <p:cNvPicPr>
            <a:picLocks noGrp="1"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56176" y="3986171"/>
            <a:ext cx="2905509" cy="2179132"/>
          </a:xfrm>
          <a:prstGeom prst="rect">
            <a:avLst/>
          </a:prstGeom>
          <a:noFill/>
        </p:spPr>
      </p:pic>
      <p:sp>
        <p:nvSpPr>
          <p:cNvPr id="13" name="圆角矩形标注 12"/>
          <p:cNvSpPr/>
          <p:nvPr/>
        </p:nvSpPr>
        <p:spPr>
          <a:xfrm>
            <a:off x="2267744" y="2348880"/>
            <a:ext cx="288032" cy="1080120"/>
          </a:xfrm>
          <a:prstGeom prst="wedgeRoundRectCallout">
            <a:avLst>
              <a:gd name="adj1" fmla="val -87990"/>
              <a:gd name="adj2" fmla="val 9536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标注 16"/>
          <p:cNvSpPr/>
          <p:nvPr/>
        </p:nvSpPr>
        <p:spPr>
          <a:xfrm>
            <a:off x="5652120" y="2348880"/>
            <a:ext cx="457238" cy="1080120"/>
          </a:xfrm>
          <a:prstGeom prst="wedgeRoundRectCallout">
            <a:avLst>
              <a:gd name="adj1" fmla="val -71356"/>
              <a:gd name="adj2" fmla="val 9373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标注 17"/>
          <p:cNvSpPr/>
          <p:nvPr/>
        </p:nvSpPr>
        <p:spPr>
          <a:xfrm>
            <a:off x="6115446" y="2348880"/>
            <a:ext cx="760810" cy="1080120"/>
          </a:xfrm>
          <a:prstGeom prst="wedgeRoundRectCallout">
            <a:avLst>
              <a:gd name="adj1" fmla="val 51190"/>
              <a:gd name="adj2" fmla="val 9129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95536" y="921494"/>
            <a:ext cx="820891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rgbClr val="00007D"/>
                </a:solidFill>
                <a:latin typeface="+mj-lt"/>
              </a:rPr>
              <a:t>Test with Co-60 source, 3 submatrices </a:t>
            </a:r>
            <a:r>
              <a:rPr lang="en-US" altLang="zh-CN" dirty="0">
                <a:solidFill>
                  <a:srgbClr val="00007D"/>
                </a:solidFill>
                <a:latin typeface="+mj-lt"/>
              </a:rPr>
              <a:t>in the chip have been </a:t>
            </a:r>
            <a:r>
              <a:rPr lang="en-US" altLang="zh-CN" dirty="0" smtClean="0">
                <a:solidFill>
                  <a:srgbClr val="00007D"/>
                </a:solidFill>
                <a:latin typeface="+mj-lt"/>
              </a:rPr>
              <a:t>tested </a:t>
            </a:r>
            <a:r>
              <a:rPr lang="en-US" altLang="zh-CN" dirty="0">
                <a:solidFill>
                  <a:srgbClr val="00007D"/>
                </a:solidFill>
                <a:latin typeface="+mj-lt"/>
              </a:rPr>
              <a:t>(</a:t>
            </a:r>
            <a:r>
              <a:rPr lang="en-US" altLang="zh-CN" dirty="0" smtClean="0">
                <a:solidFill>
                  <a:srgbClr val="00007D"/>
                </a:solidFill>
                <a:latin typeface="+mj-lt"/>
              </a:rPr>
              <a:t>P1, P8, P9</a:t>
            </a:r>
            <a:r>
              <a:rPr lang="en-US" altLang="zh-CN" dirty="0">
                <a:solidFill>
                  <a:srgbClr val="00007D"/>
                </a:solidFill>
                <a:latin typeface="+mj-lt"/>
              </a:rPr>
              <a:t>)</a:t>
            </a:r>
          </a:p>
          <a:p>
            <a:pPr marL="285750" indent="-285750">
              <a:buSzPct val="75000"/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rgbClr val="00007D"/>
                </a:solidFill>
                <a:latin typeface="+mj-lt"/>
              </a:rPr>
              <a:t>The </a:t>
            </a:r>
            <a:r>
              <a:rPr lang="en-US" altLang="zh-CN" dirty="0">
                <a:solidFill>
                  <a:srgbClr val="00007D"/>
                </a:solidFill>
                <a:latin typeface="+mj-lt"/>
              </a:rPr>
              <a:t>signal was acquired by oscilloscope using persistence </a:t>
            </a:r>
            <a:r>
              <a:rPr lang="en-US" altLang="zh-CN" dirty="0" smtClean="0">
                <a:solidFill>
                  <a:srgbClr val="00007D"/>
                </a:solidFill>
                <a:latin typeface="+mj-lt"/>
              </a:rPr>
              <a:t>mode</a:t>
            </a:r>
          </a:p>
          <a:p>
            <a:pPr marL="285750" indent="-285750">
              <a:buSzPct val="75000"/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rgbClr val="00007D"/>
                </a:solidFill>
                <a:latin typeface="+mj-lt"/>
              </a:rPr>
              <a:t>It can be observed that </a:t>
            </a:r>
            <a:r>
              <a:rPr lang="en-US" altLang="zh-CN" dirty="0">
                <a:solidFill>
                  <a:srgbClr val="00007D"/>
                </a:solidFill>
                <a:latin typeface="+mj-lt"/>
              </a:rPr>
              <a:t>the chip works </a:t>
            </a:r>
            <a:r>
              <a:rPr lang="en-US" altLang="zh-CN" dirty="0" smtClean="0">
                <a:solidFill>
                  <a:srgbClr val="00007D"/>
                </a:solidFill>
                <a:latin typeface="+mj-lt"/>
              </a:rPr>
              <a:t>with Co-60, since </a:t>
            </a:r>
            <a:r>
              <a:rPr lang="en-US" altLang="zh-CN" dirty="0">
                <a:solidFill>
                  <a:srgbClr val="00007D"/>
                </a:solidFill>
                <a:latin typeface="+mj-lt"/>
              </a:rPr>
              <a:t>the </a:t>
            </a:r>
            <a:r>
              <a:rPr lang="en-US" altLang="zh-CN" dirty="0" smtClean="0">
                <a:solidFill>
                  <a:srgbClr val="00007D"/>
                </a:solidFill>
                <a:latin typeface="+mj-lt"/>
              </a:rPr>
              <a:t>DC value drops</a:t>
            </a:r>
          </a:p>
          <a:p>
            <a:pPr marL="285750" indent="-285750">
              <a:buSzPct val="75000"/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0007D"/>
                </a:solidFill>
                <a:latin typeface="+mj-lt"/>
              </a:rPr>
              <a:t>Next step: do the calibration with </a:t>
            </a:r>
            <a:r>
              <a:rPr lang="en-US" altLang="zh-CN" dirty="0" smtClean="0">
                <a:solidFill>
                  <a:srgbClr val="00007D"/>
                </a:solidFill>
                <a:latin typeface="+mj-lt"/>
              </a:rPr>
              <a:t>Fe-55 </a:t>
            </a:r>
            <a:r>
              <a:rPr lang="en-US" altLang="zh-CN" dirty="0">
                <a:solidFill>
                  <a:srgbClr val="00007D"/>
                </a:solidFill>
                <a:latin typeface="+mj-lt"/>
              </a:rPr>
              <a:t>source,  </a:t>
            </a:r>
            <a:r>
              <a:rPr lang="en-US" altLang="zh-CN" dirty="0" smtClean="0">
                <a:solidFill>
                  <a:srgbClr val="00007D"/>
                </a:solidFill>
                <a:latin typeface="+mj-lt"/>
              </a:rPr>
              <a:t>charge collection efficiency (CCE) etc.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176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6834</TotalTime>
  <Words>778</Words>
  <Application>Microsoft Office PowerPoint</Application>
  <PresentationFormat>全屏显示(4:3)</PresentationFormat>
  <Paragraphs>157</Paragraphs>
  <Slides>9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zhangyanuds</dc:creator>
  <cp:lastModifiedBy>zhangyanuds</cp:lastModifiedBy>
  <cp:revision>291</cp:revision>
  <dcterms:created xsi:type="dcterms:W3CDTF">2013-12-02T13:26:43Z</dcterms:created>
  <dcterms:modified xsi:type="dcterms:W3CDTF">2018-06-07T11:10:29Z</dcterms:modified>
</cp:coreProperties>
</file>