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84" r:id="rId6"/>
  </p:sldMasterIdLst>
  <p:notesMasterIdLst>
    <p:notesMasterId r:id="rId14"/>
  </p:notesMasterIdLst>
  <p:sldIdLst>
    <p:sldId id="405" r:id="rId7"/>
    <p:sldId id="410" r:id="rId8"/>
    <p:sldId id="406" r:id="rId9"/>
    <p:sldId id="411" r:id="rId10"/>
    <p:sldId id="408" r:id="rId11"/>
    <p:sldId id="407" r:id="rId12"/>
    <p:sldId id="409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Grande" pitchFamily="8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006600"/>
    <a:srgbClr val="E1E1FF"/>
    <a:srgbClr val="D0E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6607" autoAdjust="0"/>
  </p:normalViewPr>
  <p:slideViewPr>
    <p:cSldViewPr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63B23C9-6B38-4213-8334-89632A6E96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84" charset="0"/>
        <a:ea typeface="ヒラギノ角ゴ Pro W3" pitchFamily="84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 am currently working in the ATLAS group, so this may well be</a:t>
            </a:r>
            <a:r>
              <a:rPr lang="en-GB" baseline="0" dirty="0" smtClean="0"/>
              <a:t> as seen through the ATLAS goggles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3B23C9-6B38-4213-8334-89632A6E961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94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0E722-2AA5-4A6F-AE24-65DAEB246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61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44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084776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51419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18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71942"/>
            <a:ext cx="5486400" cy="566738"/>
          </a:xfrm>
        </p:spPr>
        <p:txBody>
          <a:bodyPr anchor="b"/>
          <a:lstStyle>
            <a:lvl1pPr algn="l">
              <a:defRPr sz="2800" b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4591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38680"/>
            <a:ext cx="5486400" cy="804862"/>
          </a:xfrm>
        </p:spPr>
        <p:txBody>
          <a:bodyPr/>
          <a:lstStyle>
            <a:lvl1pPr marL="0" indent="0">
              <a:buNone/>
              <a:defRPr sz="2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F2C8F-E742-424B-9186-2E7246668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30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F3150-A4D7-4F6B-A4E7-8E2F26201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08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0065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54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1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86047"/>
            <a:ext cx="7848872" cy="1362075"/>
          </a:xfrm>
        </p:spPr>
        <p:txBody>
          <a:bodyPr anchor="t"/>
          <a:lstStyle>
            <a:lvl1pPr algn="l">
              <a:defRPr sz="4400" b="1" cap="non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03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57338"/>
            <a:ext cx="3810000" cy="451486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3810000" cy="38004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2061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4040188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89733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82951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  <a:cs typeface="Arial" pitchFamily="34" charset="0"/>
              </a:defRPr>
            </a:lvl1pPr>
            <a:lvl2pPr>
              <a:defRPr sz="22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643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53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929063"/>
            <a:ext cx="77724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  <a:ea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B8D0A1-E757-4046-BFEF-2A87BD6A7DA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19" descr="STFC_to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512" r:id="rId2"/>
    <p:sldLayoutId id="2147484513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33375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57338"/>
            <a:ext cx="7772400" cy="45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Lucida Grande" pitchFamily="84" charset="0"/>
                <a:ea typeface="ヒラギノ角ゴ Pro W3" pitchFamily="8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9D45FDD4-1FAB-420C-9282-CE173EB4EBE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5" name="Picture 19" descr="SCI41098_PPT_Templates_bottom_STF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88" y="5294313"/>
            <a:ext cx="7580312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14" r:id="rId1"/>
    <p:sldLayoutId id="2147484515" r:id="rId2"/>
    <p:sldLayoutId id="2147484516" r:id="rId3"/>
    <p:sldLayoutId id="2147484517" r:id="rId4"/>
    <p:sldLayoutId id="2147484518" r:id="rId5"/>
    <p:sldLayoutId id="2147484519" r:id="rId6"/>
    <p:sldLayoutId id="2147484520" r:id="rId7"/>
    <p:sldLayoutId id="2147484521" r:id="rId8"/>
    <p:sldLayoutId id="2147484522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C8C93"/>
          </a:solidFill>
          <a:latin typeface="Arial" charset="0"/>
          <a:ea typeface="ヒラギノ角ゴ Pro W3" pitchFamily="8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84" charset="0"/>
          <a:ea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3C8C93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3C8C93"/>
                </a:solidFill>
                <a:latin typeface="Calibri" panose="020F0502020204030204" pitchFamily="34" charset="0"/>
              </a:rPr>
              <a:t>STFC Rutherford Appleton Laboratory</a:t>
            </a:r>
            <a:endParaRPr lang="en-US" altLang="en-US" dirty="0" smtClean="0">
              <a:solidFill>
                <a:srgbClr val="3C8C93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Jens Dopke for the</a:t>
            </a:r>
          </a:p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Particle Physics Department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we are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STFC is one of the UK’s Research Councils, now operating under the lately formed umbrella organisation, UK Research &amp; Innovation (UKRI)</a:t>
            </a:r>
          </a:p>
          <a:p>
            <a:r>
              <a:rPr lang="en-GB" dirty="0" smtClean="0"/>
              <a:t>Science &amp; Technology </a:t>
            </a:r>
            <a:r>
              <a:rPr lang="en-GB" b="1" dirty="0" smtClean="0"/>
              <a:t>Facilities</a:t>
            </a:r>
            <a:r>
              <a:rPr lang="en-GB" dirty="0" smtClean="0"/>
              <a:t> Council provides access to large scale scientific facilities for researchers in the UK as well as the international science community:</a:t>
            </a:r>
          </a:p>
          <a:p>
            <a:pPr lvl="1"/>
            <a:r>
              <a:rPr lang="en-GB" dirty="0"/>
              <a:t>UK Astronomy Technology Centre</a:t>
            </a:r>
          </a:p>
          <a:p>
            <a:pPr lvl="1"/>
            <a:r>
              <a:rPr lang="en-GB" dirty="0" smtClean="0"/>
              <a:t>Diamond Light Source</a:t>
            </a:r>
          </a:p>
          <a:p>
            <a:pPr lvl="1"/>
            <a:r>
              <a:rPr lang="en-GB" dirty="0" smtClean="0"/>
              <a:t>ISIS Neutron Spallation Source</a:t>
            </a:r>
          </a:p>
          <a:p>
            <a:pPr lvl="1"/>
            <a:r>
              <a:rPr lang="en-GB" dirty="0" smtClean="0"/>
              <a:t>Central Laser Facility</a:t>
            </a:r>
          </a:p>
          <a:p>
            <a:pPr lvl="1"/>
            <a:r>
              <a:rPr lang="en-GB" dirty="0" smtClean="0"/>
              <a:t>UK Interface </a:t>
            </a:r>
            <a:r>
              <a:rPr lang="en-GB" dirty="0"/>
              <a:t>to </a:t>
            </a:r>
            <a:r>
              <a:rPr lang="en-GB" dirty="0" smtClean="0"/>
              <a:t>CERN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18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Particle Physics Department</a:t>
            </a:r>
            <a:endParaRPr lang="en-US" altLang="en-US" dirty="0" smtClean="0">
              <a:solidFill>
                <a:srgbClr val="3C8C93"/>
              </a:solidFill>
            </a:endParaRPr>
          </a:p>
        </p:txBody>
      </p:sp>
      <p:sp>
        <p:nvSpPr>
          <p:cNvPr id="13315" name="Content Placeholder 1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3800475"/>
          </a:xfrm>
        </p:spPr>
        <p:txBody>
          <a:bodyPr/>
          <a:lstStyle/>
          <a:p>
            <a:r>
              <a:rPr lang="en-US" altLang="en-US" dirty="0" smtClean="0"/>
              <a:t>Not quite a facility, but a Particle Physics support group</a:t>
            </a:r>
          </a:p>
          <a:p>
            <a:pPr lvl="1"/>
            <a:r>
              <a:rPr lang="en-US" altLang="en-US" dirty="0" smtClean="0"/>
              <a:t>We do not operate Particle Physics Machinery at the Lab</a:t>
            </a:r>
          </a:p>
          <a:p>
            <a:pPr lvl="1"/>
            <a:r>
              <a:rPr lang="en-US" altLang="en-US" dirty="0" smtClean="0"/>
              <a:t>However:</a:t>
            </a:r>
          </a:p>
          <a:p>
            <a:pPr lvl="2"/>
            <a:r>
              <a:rPr lang="en-US" altLang="en-US" dirty="0" err="1" smtClean="0"/>
              <a:t>Boulby</a:t>
            </a:r>
            <a:r>
              <a:rPr lang="en-US" altLang="en-US" dirty="0" smtClean="0"/>
              <a:t> Underground Laboratory is operated through PPD</a:t>
            </a:r>
          </a:p>
          <a:p>
            <a:pPr lvl="2"/>
            <a:r>
              <a:rPr lang="en-US" altLang="en-US" dirty="0" smtClean="0"/>
              <a:t>Strong connections to Technology Department for matters of technical developments as well as large scale productions (e.g. the ATLAS Tracker Upgrade)</a:t>
            </a:r>
          </a:p>
          <a:p>
            <a:r>
              <a:rPr lang="en-US" altLang="en-US" dirty="0" smtClean="0"/>
              <a:t>Staff:</a:t>
            </a:r>
          </a:p>
          <a:p>
            <a:pPr lvl="1"/>
            <a:r>
              <a:rPr lang="en-US" altLang="en-US" dirty="0" smtClean="0"/>
              <a:t>Headcount is about 75 at the moment</a:t>
            </a:r>
          </a:p>
          <a:p>
            <a:r>
              <a:rPr lang="en-US" altLang="en-US" dirty="0" smtClean="0"/>
              <a:t>Largest Projects:</a:t>
            </a:r>
          </a:p>
          <a:p>
            <a:pPr lvl="1"/>
            <a:r>
              <a:rPr lang="en-US" altLang="en-US" dirty="0" smtClean="0"/>
              <a:t>ATLAS, CMS, T2K/</a:t>
            </a:r>
            <a:r>
              <a:rPr lang="en-US" altLang="en-US" dirty="0" err="1" smtClean="0"/>
              <a:t>HyperK</a:t>
            </a:r>
            <a:r>
              <a:rPr lang="en-US" altLang="en-US" smtClean="0"/>
              <a:t>, DUNE, LZ…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ATLAS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L1 Calorimeter Group</a:t>
            </a:r>
          </a:p>
          <a:p>
            <a:pPr lvl="1"/>
            <a:r>
              <a:rPr lang="en-GB" dirty="0" smtClean="0"/>
              <a:t>Lots of expertise in High Speed Signal processing (FPGA/DSP)</a:t>
            </a:r>
          </a:p>
          <a:p>
            <a:r>
              <a:rPr lang="en-GB" dirty="0" smtClean="0"/>
              <a:t>Higher Level Trigger</a:t>
            </a:r>
          </a:p>
          <a:p>
            <a:pPr lvl="1"/>
            <a:r>
              <a:rPr lang="en-GB" dirty="0" smtClean="0"/>
              <a:t>Software algorithms, performance, GPUs</a:t>
            </a:r>
          </a:p>
          <a:p>
            <a:r>
              <a:rPr lang="en-GB" dirty="0" smtClean="0"/>
              <a:t>Tracker Group</a:t>
            </a:r>
          </a:p>
          <a:p>
            <a:pPr lvl="1"/>
            <a:r>
              <a:rPr lang="en-GB" dirty="0" smtClean="0"/>
              <a:t>Operation of the current ATLAS Strip Tracker</a:t>
            </a:r>
          </a:p>
          <a:p>
            <a:pPr lvl="1"/>
            <a:r>
              <a:rPr lang="en-GB" dirty="0" smtClean="0"/>
              <a:t>Assembly and testing of the future tracker</a:t>
            </a:r>
          </a:p>
          <a:p>
            <a:pPr lvl="1"/>
            <a:r>
              <a:rPr lang="en-GB" dirty="0" smtClean="0"/>
              <a:t>Large interest in developments towards next generation tracker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470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 in CEPC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Came up through our current interaction with IHEP</a:t>
            </a:r>
          </a:p>
          <a:p>
            <a:pPr lvl="1"/>
            <a:r>
              <a:rPr lang="en-GB" dirty="0" smtClean="0"/>
              <a:t>Module assembly for the ATLAS </a:t>
            </a:r>
            <a:r>
              <a:rPr lang="en-GB" dirty="0" err="1" smtClean="0"/>
              <a:t>Itk</a:t>
            </a:r>
            <a:r>
              <a:rPr lang="en-GB" dirty="0" smtClean="0"/>
              <a:t> Strip Tracker</a:t>
            </a:r>
          </a:p>
          <a:p>
            <a:pPr lvl="1"/>
            <a:r>
              <a:rPr lang="en-GB" dirty="0" smtClean="0"/>
              <a:t>Generic CMOS developments, where we had colleagues from IHEP over to work with us in our labs here</a:t>
            </a:r>
          </a:p>
          <a:p>
            <a:pPr lvl="2"/>
            <a:r>
              <a:rPr lang="en-GB" dirty="0" smtClean="0"/>
              <a:t>Laser injection testing</a:t>
            </a:r>
          </a:p>
          <a:p>
            <a:pPr lvl="2"/>
            <a:r>
              <a:rPr lang="en-GB" dirty="0" smtClean="0"/>
              <a:t>Semiconductor Analysis</a:t>
            </a:r>
          </a:p>
          <a:p>
            <a:pPr lvl="2"/>
            <a:r>
              <a:rPr lang="en-GB" dirty="0" smtClean="0"/>
              <a:t>TCAD</a:t>
            </a:r>
          </a:p>
          <a:p>
            <a:r>
              <a:rPr lang="en-GB" dirty="0" smtClean="0"/>
              <a:t>Reasonable Infrastructure available for qualification of new Sensors</a:t>
            </a:r>
          </a:p>
          <a:p>
            <a:r>
              <a:rPr lang="en-GB" dirty="0" smtClean="0"/>
              <a:t>Expertise in operation of Detector Systems, particularly from our ATLAS background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11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3C8C93"/>
                </a:solidFill>
              </a:rPr>
              <a:t>CMOS related details</a:t>
            </a:r>
            <a:endParaRPr lang="en-US" altLang="en-US" dirty="0" smtClean="0">
              <a:solidFill>
                <a:srgbClr val="3C8C93"/>
              </a:solidFill>
            </a:endParaRP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751982"/>
          </a:xfrm>
        </p:spPr>
        <p:txBody>
          <a:bodyPr/>
          <a:lstStyle/>
          <a:p>
            <a:r>
              <a:rPr lang="en-US" altLang="en-US" dirty="0" smtClean="0"/>
              <a:t>Developments towards CMOS started early within the Framework of ILC and continued under the umbrella of the ATLAS Tracker Upgrade</a:t>
            </a:r>
          </a:p>
          <a:p>
            <a:pPr lvl="1"/>
            <a:r>
              <a:rPr lang="en-US" altLang="en-US" dirty="0" smtClean="0"/>
              <a:t>Currently one project in aiming at future Digital Electromagnetic </a:t>
            </a:r>
            <a:r>
              <a:rPr lang="en-US" altLang="en-US" dirty="0" err="1" smtClean="0"/>
              <a:t>CALorimeters</a:t>
            </a:r>
            <a:r>
              <a:rPr lang="en-US" altLang="en-US" dirty="0" smtClean="0"/>
              <a:t> (DECAL)</a:t>
            </a:r>
          </a:p>
          <a:p>
            <a:r>
              <a:rPr lang="en-US" altLang="en-US" dirty="0" smtClean="0"/>
              <a:t>Chip-design in house, as well as all related developments</a:t>
            </a:r>
          </a:p>
          <a:p>
            <a:pPr lvl="1"/>
            <a:r>
              <a:rPr lang="en-US" altLang="en-US" dirty="0" smtClean="0"/>
              <a:t>Currently working on understanding</a:t>
            </a:r>
            <a:br>
              <a:rPr lang="en-US" altLang="en-US" dirty="0" smtClean="0"/>
            </a:br>
            <a:r>
              <a:rPr lang="en-US" altLang="en-US" dirty="0" smtClean="0"/>
              <a:t>the delivered ASICs, their charge</a:t>
            </a:r>
            <a:br>
              <a:rPr lang="en-US" altLang="en-US" dirty="0" smtClean="0"/>
            </a:br>
            <a:r>
              <a:rPr lang="en-US" altLang="en-US" dirty="0" smtClean="0"/>
              <a:t>collection as well as analogue functionality</a:t>
            </a:r>
          </a:p>
          <a:p>
            <a:r>
              <a:rPr lang="en-US" altLang="en-US" dirty="0" smtClean="0"/>
              <a:t>Long standing connection with </a:t>
            </a:r>
            <a:r>
              <a:rPr lang="en-US" altLang="en-US" dirty="0" err="1" smtClean="0"/>
              <a:t>TowerJAZZ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Have full simulation setup for their 180nm</a:t>
            </a:r>
          </a:p>
          <a:p>
            <a:pPr lvl="1"/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285" y="4031728"/>
            <a:ext cx="2857227" cy="28536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Currently all effort bound to the ATLAS upgrade</a:t>
            </a:r>
          </a:p>
          <a:p>
            <a:pPr lvl="1"/>
            <a:r>
              <a:rPr lang="en-GB" dirty="0" smtClean="0"/>
              <a:t>Yet, we manage a small fraction of work towards future trackers and are happy to try and help where we can</a:t>
            </a:r>
          </a:p>
          <a:p>
            <a:r>
              <a:rPr lang="en-GB" dirty="0" smtClean="0"/>
              <a:t>Provided a general setup with STFC can be established, there could be O(50%) of an experienced Chip Designer involved, as well as significant contributions from within PPD (TCAD simulation, sensor testing, but also more generic help with system design and test)</a:t>
            </a:r>
          </a:p>
          <a:p>
            <a:pPr lvl="1"/>
            <a:r>
              <a:rPr lang="en-GB" dirty="0" smtClean="0"/>
              <a:t>Our friends in Technology Department would certainly be interesting to talk to, but out of scope for today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652498"/>
      </p:ext>
    </p:extLst>
  </p:cSld>
  <p:clrMapOvr>
    <a:masterClrMapping/>
  </p:clrMapOvr>
</p:sld>
</file>

<file path=ppt/theme/theme1.xml><?xml version="1.0" encoding="utf-8"?>
<a:theme xmlns:a="http://schemas.openxmlformats.org/drawingml/2006/main" name="STFC_PowerPoint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pitchFamily="84" charset="0"/>
            <a:ea typeface="ヒラギノ角ゴ Pro W3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ABF215B8A3384E874FC40A3B0B2302" ma:contentTypeVersion="4" ma:contentTypeDescription="Create a new document." ma:contentTypeScope="" ma:versionID="098309142ee90672dd325a1bf5abdf8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2BA4417-EAE4-4F10-9DE0-06D03A995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8EA5A1-49DC-4BF7-9FC5-8EF4622FB9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60A4A3-C5A6-4A0A-937A-5BCFBD0EF23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8C43C298-88B7-4935-B3FE-1BD594B5A49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STFC_PowerPoint_template</Template>
  <TotalTime>1434</TotalTime>
  <Words>444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Lucida Grande</vt:lpstr>
      <vt:lpstr>ヒラギノ角ゴ Pro W3</vt:lpstr>
      <vt:lpstr>Arial</vt:lpstr>
      <vt:lpstr>Calibri</vt:lpstr>
      <vt:lpstr>STFC_PowerPoint_template</vt:lpstr>
      <vt:lpstr>1_Blank Presentation</vt:lpstr>
      <vt:lpstr>STFC Rutherford Appleton Laboratory</vt:lpstr>
      <vt:lpstr>Who we are</vt:lpstr>
      <vt:lpstr>Particle Physics Department</vt:lpstr>
      <vt:lpstr>ATLAS Group</vt:lpstr>
      <vt:lpstr>Interest in CEPC</vt:lpstr>
      <vt:lpstr>CMOS related details</vt:lpstr>
      <vt:lpstr>Effort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Template: corporate powerpoint</dc:title>
  <dc:creator>kw77</dc:creator>
  <cp:lastModifiedBy>Dopke, Jens (STFC,RAL,PPD)</cp:lastModifiedBy>
  <cp:revision>18</cp:revision>
  <dcterms:created xsi:type="dcterms:W3CDTF">2012-07-12T11:46:55Z</dcterms:created>
  <dcterms:modified xsi:type="dcterms:W3CDTF">2018-06-07T11:50:47Z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Summers, Karen (STFC,RAL,OBR)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Summers, Karen (STFC,RAL,OBR)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ContentTypeId">
    <vt:lpwstr>0x010100F731947B08D5984288BC8B16A979FF50</vt:lpwstr>
  </property>
</Properties>
</file>