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84" r:id="rId6"/>
  </p:sldMasterIdLst>
  <p:notesMasterIdLst>
    <p:notesMasterId r:id="rId14"/>
  </p:notesMasterIdLst>
  <p:sldIdLst>
    <p:sldId id="405" r:id="rId7"/>
    <p:sldId id="410" r:id="rId8"/>
    <p:sldId id="406" r:id="rId9"/>
    <p:sldId id="411" r:id="rId10"/>
    <p:sldId id="408" r:id="rId11"/>
    <p:sldId id="407" r:id="rId12"/>
    <p:sldId id="409" r:id="rId13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006600"/>
    <a:srgbClr val="E1E1FF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607" autoAdjust="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63B23C9-6B38-4213-8334-89632A6E96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 am currently working in the ATLAS group, so this may well be</a:t>
            </a:r>
            <a:r>
              <a:rPr lang="en-GB" baseline="0" dirty="0" smtClean="0"/>
              <a:t> as seen through the ATLAS goggles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23C9-6B38-4213-8334-89632A6E961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94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0E722-2AA5-4A6F-AE24-65DAEB2464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61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44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418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9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F2C8F-E742-424B-9186-2E7246668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30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F3150-A4D7-4F6B-A4E7-8E2F26201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08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5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1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503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2061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643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5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B8D0A1-E757-4046-BFEF-2A87BD6A7DA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512" r:id="rId2"/>
    <p:sldLayoutId id="2147484513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9D45FDD4-1FAB-420C-9282-CE173EB4EBE5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14" r:id="rId1"/>
    <p:sldLayoutId id="2147484515" r:id="rId2"/>
    <p:sldLayoutId id="2147484516" r:id="rId3"/>
    <p:sldLayoutId id="2147484517" r:id="rId4"/>
    <p:sldLayoutId id="2147484518" r:id="rId5"/>
    <p:sldLayoutId id="2147484519" r:id="rId6"/>
    <p:sldLayoutId id="2147484520" r:id="rId7"/>
    <p:sldLayoutId id="2147484521" r:id="rId8"/>
    <p:sldLayoutId id="2147484522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3C8C93"/>
                </a:solidFill>
                <a:latin typeface="Calibri" panose="020F0502020204030204" pitchFamily="34" charset="0"/>
              </a:rPr>
              <a:t>STFC Rutherford Appleton Laboratory</a:t>
            </a:r>
            <a:endParaRPr lang="en-US" altLang="en-US" dirty="0" smtClean="0">
              <a:solidFill>
                <a:srgbClr val="3C8C93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Jens Dopke for the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</a:rPr>
              <a:t>Particle Physics Department</a:t>
            </a:r>
            <a:endParaRPr lang="en-US" alt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we are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STFC is one of the UK’s Research Councils, now operating under the lately formed umbrella organisation, UK Research &amp; Innovation (UKRI)</a:t>
            </a:r>
          </a:p>
          <a:p>
            <a:r>
              <a:rPr lang="en-GB" dirty="0" smtClean="0"/>
              <a:t>Science &amp; Technology </a:t>
            </a:r>
            <a:r>
              <a:rPr lang="en-GB" b="1" dirty="0" smtClean="0"/>
              <a:t>Facilities</a:t>
            </a:r>
            <a:r>
              <a:rPr lang="en-GB" dirty="0" smtClean="0"/>
              <a:t> Council provides access to large scale scientific facilities for researchers in the UK as well as the international science community:</a:t>
            </a:r>
          </a:p>
          <a:p>
            <a:pPr lvl="1"/>
            <a:r>
              <a:rPr lang="en-GB" dirty="0"/>
              <a:t>UK Astronomy Technology Centre</a:t>
            </a:r>
          </a:p>
          <a:p>
            <a:pPr lvl="1"/>
            <a:r>
              <a:rPr lang="en-GB" dirty="0" smtClean="0"/>
              <a:t>Diamond Light Source</a:t>
            </a:r>
          </a:p>
          <a:p>
            <a:pPr lvl="1"/>
            <a:r>
              <a:rPr lang="en-GB" dirty="0" smtClean="0"/>
              <a:t>ISIS Neutron Spallation Source</a:t>
            </a:r>
          </a:p>
          <a:p>
            <a:pPr lvl="1"/>
            <a:r>
              <a:rPr lang="en-GB" dirty="0" smtClean="0"/>
              <a:t>Central Laser Facility</a:t>
            </a:r>
          </a:p>
          <a:p>
            <a:pPr lvl="1"/>
            <a:r>
              <a:rPr lang="en-GB" dirty="0" smtClean="0"/>
              <a:t>UK Interface </a:t>
            </a:r>
            <a:r>
              <a:rPr lang="en-GB" dirty="0"/>
              <a:t>to </a:t>
            </a:r>
            <a:r>
              <a:rPr lang="en-GB" dirty="0" smtClean="0"/>
              <a:t>CERN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8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3C8C93"/>
                </a:solidFill>
              </a:rPr>
              <a:t>Particle Physics Department</a:t>
            </a:r>
            <a:endParaRPr lang="en-US" altLang="en-US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75"/>
          </a:xfrm>
        </p:spPr>
        <p:txBody>
          <a:bodyPr/>
          <a:lstStyle/>
          <a:p>
            <a:r>
              <a:rPr lang="en-US" altLang="en-US" dirty="0" smtClean="0"/>
              <a:t>Not quite a facility, but a Particle Physics support group</a:t>
            </a:r>
          </a:p>
          <a:p>
            <a:pPr lvl="1"/>
            <a:r>
              <a:rPr lang="en-US" altLang="en-US" dirty="0" smtClean="0"/>
              <a:t>We do not operate Particle Physics Machinery at the Lab</a:t>
            </a:r>
          </a:p>
          <a:p>
            <a:pPr lvl="1"/>
            <a:r>
              <a:rPr lang="en-US" altLang="en-US" dirty="0" smtClean="0"/>
              <a:t>However:</a:t>
            </a:r>
          </a:p>
          <a:p>
            <a:pPr lvl="2"/>
            <a:r>
              <a:rPr lang="en-US" altLang="en-US" dirty="0" err="1" smtClean="0"/>
              <a:t>Boulby</a:t>
            </a:r>
            <a:r>
              <a:rPr lang="en-US" altLang="en-US" dirty="0" smtClean="0"/>
              <a:t> Underground Laboratory is operated through PPD</a:t>
            </a:r>
          </a:p>
          <a:p>
            <a:pPr lvl="2"/>
            <a:r>
              <a:rPr lang="en-US" altLang="en-US" dirty="0" smtClean="0"/>
              <a:t>Strong connections to Technology Department for matters of technical developments as well as large scale productions (e.g. the ATLAS Tracker Upgrade)</a:t>
            </a:r>
          </a:p>
          <a:p>
            <a:r>
              <a:rPr lang="en-US" altLang="en-US" dirty="0" smtClean="0"/>
              <a:t>Staff:</a:t>
            </a:r>
          </a:p>
          <a:p>
            <a:pPr lvl="1"/>
            <a:r>
              <a:rPr lang="en-US" altLang="en-US" dirty="0" smtClean="0"/>
              <a:t>Headcount is about 75 at the moment</a:t>
            </a:r>
          </a:p>
          <a:p>
            <a:r>
              <a:rPr lang="en-US" altLang="en-US" dirty="0" smtClean="0"/>
              <a:t>Largest Projects:</a:t>
            </a:r>
          </a:p>
          <a:p>
            <a:pPr lvl="1"/>
            <a:r>
              <a:rPr lang="en-US" altLang="en-US" dirty="0" smtClean="0"/>
              <a:t>ATLAS, CMS, T2K/</a:t>
            </a:r>
            <a:r>
              <a:rPr lang="en-US" altLang="en-US" dirty="0" err="1" smtClean="0"/>
              <a:t>HyperK</a:t>
            </a:r>
            <a:r>
              <a:rPr lang="en-US" altLang="en-US" smtClean="0"/>
              <a:t>, DUNE, LZ…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ATLAS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L1 Calorimeter Group</a:t>
            </a:r>
          </a:p>
          <a:p>
            <a:pPr lvl="1"/>
            <a:r>
              <a:rPr lang="en-GB" dirty="0" smtClean="0"/>
              <a:t>Lots of expertise in High Speed Signal processing (FPGA/DSP)</a:t>
            </a:r>
          </a:p>
          <a:p>
            <a:r>
              <a:rPr lang="en-GB" dirty="0" smtClean="0"/>
              <a:t>Higher Level Trigger</a:t>
            </a:r>
          </a:p>
          <a:p>
            <a:pPr lvl="1"/>
            <a:r>
              <a:rPr lang="en-GB" dirty="0" smtClean="0"/>
              <a:t>Software algorithms, performance, GPUs</a:t>
            </a:r>
          </a:p>
          <a:p>
            <a:r>
              <a:rPr lang="en-GB" dirty="0" smtClean="0"/>
              <a:t>Tracker Group</a:t>
            </a:r>
          </a:p>
          <a:p>
            <a:pPr lvl="1"/>
            <a:r>
              <a:rPr lang="en-GB" dirty="0" smtClean="0"/>
              <a:t>Operation of the current ATLAS Strip Tracker</a:t>
            </a:r>
          </a:p>
          <a:p>
            <a:pPr lvl="1"/>
            <a:r>
              <a:rPr lang="en-GB" dirty="0" smtClean="0"/>
              <a:t>Assembly and testing of the future tracker</a:t>
            </a:r>
          </a:p>
          <a:p>
            <a:pPr lvl="1"/>
            <a:r>
              <a:rPr lang="en-GB" dirty="0" smtClean="0"/>
              <a:t>Large interest in developments towards next generation tracker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47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Interest in CEPC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Came up through our current interaction with IHEP</a:t>
            </a:r>
          </a:p>
          <a:p>
            <a:pPr lvl="1"/>
            <a:r>
              <a:rPr lang="en-GB" dirty="0" smtClean="0"/>
              <a:t>Module assembly for the ATLAS </a:t>
            </a:r>
            <a:r>
              <a:rPr lang="en-GB" dirty="0" err="1" smtClean="0"/>
              <a:t>Itk</a:t>
            </a:r>
            <a:r>
              <a:rPr lang="en-GB" dirty="0" smtClean="0"/>
              <a:t> Strip Tracker</a:t>
            </a:r>
          </a:p>
          <a:p>
            <a:pPr lvl="1"/>
            <a:r>
              <a:rPr lang="en-GB" dirty="0" smtClean="0"/>
              <a:t>Generic CMOS developments, where we had colleagues from IHEP over to work with us in our labs here</a:t>
            </a:r>
          </a:p>
          <a:p>
            <a:pPr lvl="2"/>
            <a:r>
              <a:rPr lang="en-GB" dirty="0" smtClean="0"/>
              <a:t>Laser injection testing</a:t>
            </a:r>
          </a:p>
          <a:p>
            <a:pPr lvl="2"/>
            <a:r>
              <a:rPr lang="en-GB" dirty="0" smtClean="0"/>
              <a:t>Semiconductor Analysis</a:t>
            </a:r>
          </a:p>
          <a:p>
            <a:pPr lvl="2"/>
            <a:r>
              <a:rPr lang="en-GB" dirty="0" smtClean="0"/>
              <a:t>TCAD</a:t>
            </a:r>
          </a:p>
          <a:p>
            <a:r>
              <a:rPr lang="en-GB" dirty="0" smtClean="0"/>
              <a:t>Reasonable Infrastructure available for qualification of new Sensors</a:t>
            </a:r>
          </a:p>
          <a:p>
            <a:r>
              <a:rPr lang="en-GB" dirty="0" smtClean="0"/>
              <a:t>Expertise in operation of Detector Systems, particularly from our ATLAS background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12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3C8C93"/>
                </a:solidFill>
              </a:rPr>
              <a:t>CMOS related details</a:t>
            </a:r>
            <a:endParaRPr lang="en-US" altLang="en-US" dirty="0" smtClean="0">
              <a:solidFill>
                <a:srgbClr val="3C8C93"/>
              </a:solidFill>
            </a:endParaRP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751982"/>
          </a:xfrm>
        </p:spPr>
        <p:txBody>
          <a:bodyPr/>
          <a:lstStyle/>
          <a:p>
            <a:r>
              <a:rPr lang="en-US" altLang="en-US" dirty="0" smtClean="0"/>
              <a:t>Developments towards CMOS started early within the Framework of ILC and continued under the umbrella of the ATLAS Tracker Upgrade</a:t>
            </a:r>
          </a:p>
          <a:p>
            <a:pPr lvl="1"/>
            <a:r>
              <a:rPr lang="en-US" altLang="en-US" dirty="0" smtClean="0"/>
              <a:t>Currently one project in aiming at future Digital Electromagnetic </a:t>
            </a:r>
            <a:r>
              <a:rPr lang="en-US" altLang="en-US" dirty="0" err="1" smtClean="0"/>
              <a:t>CALorimeters</a:t>
            </a:r>
            <a:r>
              <a:rPr lang="en-US" altLang="en-US" dirty="0" smtClean="0"/>
              <a:t> (DECAL)</a:t>
            </a:r>
          </a:p>
          <a:p>
            <a:r>
              <a:rPr lang="en-US" altLang="en-US" dirty="0" smtClean="0"/>
              <a:t>Chip-design in house, as well as all related developments</a:t>
            </a:r>
          </a:p>
          <a:p>
            <a:pPr lvl="1"/>
            <a:r>
              <a:rPr lang="en-US" altLang="en-US" dirty="0" smtClean="0"/>
              <a:t>Currently working on understanding</a:t>
            </a:r>
            <a:br>
              <a:rPr lang="en-US" altLang="en-US" dirty="0" smtClean="0"/>
            </a:br>
            <a:r>
              <a:rPr lang="en-US" altLang="en-US" dirty="0" smtClean="0"/>
              <a:t>the delivered ASICs, their charge</a:t>
            </a:r>
            <a:br>
              <a:rPr lang="en-US" altLang="en-US" dirty="0" smtClean="0"/>
            </a:br>
            <a:r>
              <a:rPr lang="en-US" altLang="en-US" dirty="0" smtClean="0"/>
              <a:t>collection as well as analogue functionality</a:t>
            </a:r>
          </a:p>
          <a:p>
            <a:r>
              <a:rPr lang="en-US" altLang="en-US" dirty="0" smtClean="0"/>
              <a:t>Long standing connection with </a:t>
            </a:r>
            <a:r>
              <a:rPr lang="en-US" altLang="en-US" dirty="0" err="1" smtClean="0"/>
              <a:t>TowerJAZZ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Have full simulation setup for their 180nm</a:t>
            </a:r>
          </a:p>
          <a:p>
            <a:pPr lvl="1"/>
            <a:endParaRPr lang="en-US" alt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285" y="4031728"/>
            <a:ext cx="2857227" cy="28536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all effort bound to the ATLAS upgrade</a:t>
            </a:r>
          </a:p>
          <a:p>
            <a:pPr lvl="1"/>
            <a:r>
              <a:rPr lang="en-GB" dirty="0" smtClean="0"/>
              <a:t>Yet, we manage a small fraction of work towards future trackers and are happy to try and help where we can</a:t>
            </a:r>
          </a:p>
          <a:p>
            <a:r>
              <a:rPr lang="en-GB" dirty="0" smtClean="0"/>
              <a:t>Provided a general setup with STFC can be established, there could be O(50%) of an experienced Chip Designer involved, as well as significant contributions from within PPD (TCAD simulation, sensor testing, but also more generic help with system design and test)</a:t>
            </a:r>
          </a:p>
          <a:p>
            <a:pPr lvl="1"/>
            <a:r>
              <a:rPr lang="en-GB" dirty="0" smtClean="0"/>
              <a:t>Our friends in Technology Department would certainly be interesting to talk to, but out of scope for today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52498"/>
      </p:ext>
    </p:extLst>
  </p:cSld>
  <p:clrMapOvr>
    <a:masterClrMapping/>
  </p:clrMapOvr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ABF215B8A3384E874FC40A3B0B2302" ma:contentTypeVersion="4" ma:contentTypeDescription="Create a new document." ma:contentTypeScope="" ma:versionID="098309142ee90672dd325a1bf5abdf8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2BA4417-EAE4-4F10-9DE0-06D03A995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8EA5A1-49DC-4BF7-9FC5-8EF4622FB9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60A4A3-C5A6-4A0A-937A-5BCFBD0EF23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8C43C298-88B7-4935-B3FE-1BD594B5A49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1434</TotalTime>
  <Words>444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Lucida Grande</vt:lpstr>
      <vt:lpstr>ヒラギノ角ゴ Pro W3</vt:lpstr>
      <vt:lpstr>Arial</vt:lpstr>
      <vt:lpstr>Calibri</vt:lpstr>
      <vt:lpstr>STFC_PowerPoint_template</vt:lpstr>
      <vt:lpstr>1_Blank Presentation</vt:lpstr>
      <vt:lpstr>STFC Rutherford Appleton Laboratory</vt:lpstr>
      <vt:lpstr>Who we are</vt:lpstr>
      <vt:lpstr>Particle Physics Department</vt:lpstr>
      <vt:lpstr>ATLAS Group</vt:lpstr>
      <vt:lpstr>Interest in CEPC</vt:lpstr>
      <vt:lpstr>CMOS related details</vt:lpstr>
      <vt:lpstr>Effort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corporate powerpoint</dc:title>
  <dc:creator>kw77</dc:creator>
  <cp:lastModifiedBy>Dopke, Jens (STFC,RAL,PPD)</cp:lastModifiedBy>
  <cp:revision>18</cp:revision>
  <dcterms:created xsi:type="dcterms:W3CDTF">2012-07-12T11:46:55Z</dcterms:created>
  <dcterms:modified xsi:type="dcterms:W3CDTF">2018-06-07T11:50:47Z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ContentTypeId">
    <vt:lpwstr>0x010100F731947B08D5984288BC8B16A979FF50</vt:lpwstr>
  </property>
</Properties>
</file>