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sldIdLst>
    <p:sldId id="256" r:id="rId2"/>
    <p:sldId id="348" r:id="rId3"/>
    <p:sldId id="526" r:id="rId4"/>
    <p:sldId id="523" r:id="rId5"/>
    <p:sldId id="532" r:id="rId6"/>
    <p:sldId id="531" r:id="rId7"/>
    <p:sldId id="527" r:id="rId8"/>
    <p:sldId id="533" r:id="rId9"/>
    <p:sldId id="534" r:id="rId10"/>
    <p:sldId id="524" r:id="rId11"/>
    <p:sldId id="536" r:id="rId12"/>
    <p:sldId id="544" r:id="rId13"/>
    <p:sldId id="543" r:id="rId14"/>
    <p:sldId id="548" r:id="rId15"/>
    <p:sldId id="545" r:id="rId16"/>
    <p:sldId id="549" r:id="rId17"/>
    <p:sldId id="546" r:id="rId18"/>
    <p:sldId id="535" r:id="rId19"/>
    <p:sldId id="551" r:id="rId20"/>
    <p:sldId id="555" r:id="rId21"/>
    <p:sldId id="556" r:id="rId22"/>
    <p:sldId id="542" r:id="rId23"/>
    <p:sldId id="539" r:id="rId24"/>
    <p:sldId id="561" r:id="rId25"/>
    <p:sldId id="563" r:id="rId26"/>
    <p:sldId id="564" r:id="rId27"/>
    <p:sldId id="571" r:id="rId28"/>
    <p:sldId id="565" r:id="rId29"/>
    <p:sldId id="566" r:id="rId30"/>
    <p:sldId id="567" r:id="rId31"/>
    <p:sldId id="568" r:id="rId32"/>
    <p:sldId id="569" r:id="rId33"/>
    <p:sldId id="570" r:id="rId34"/>
    <p:sldId id="557" r:id="rId35"/>
    <p:sldId id="558" r:id="rId36"/>
    <p:sldId id="559" r:id="rId37"/>
    <p:sldId id="560" r:id="rId38"/>
    <p:sldId id="572" r:id="rId39"/>
    <p:sldId id="573" r:id="rId40"/>
    <p:sldId id="540" r:id="rId41"/>
    <p:sldId id="574" r:id="rId42"/>
    <p:sldId id="575" r:id="rId43"/>
    <p:sldId id="576" r:id="rId44"/>
    <p:sldId id="578" r:id="rId45"/>
    <p:sldId id="579" r:id="rId46"/>
    <p:sldId id="580" r:id="rId47"/>
    <p:sldId id="581" r:id="rId48"/>
    <p:sldId id="582" r:id="rId49"/>
    <p:sldId id="577" r:id="rId50"/>
    <p:sldId id="537" r:id="rId51"/>
    <p:sldId id="538" r:id="rId52"/>
    <p:sldId id="36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4817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>
      <p:cViewPr varScale="1">
        <p:scale>
          <a:sx n="106" d="100"/>
          <a:sy n="106" d="100"/>
        </p:scale>
        <p:origin x="1602" y="78"/>
      </p:cViewPr>
      <p:guideLst>
        <p:guide orient="horz" pos="2160"/>
        <p:guide pos="2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069EB-BCFB-4AC8-A4FA-0EC098D97AF0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EBC6C-E131-477E-A07A-109537F98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62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端盖</a:t>
            </a:r>
            <a:r>
              <a:rPr lang="en-US" altLang="zh-CN" dirty="0" smtClean="0"/>
              <a:t>+</a:t>
            </a:r>
            <a:r>
              <a:rPr lang="zh-CN" altLang="en-US" dirty="0" smtClean="0"/>
              <a:t>中间环（内导体两半、相邻两片、圆环）；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EBC6C-E131-477E-A07A-109537F984E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6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圆角矩形 14"/>
          <p:cNvSpPr/>
          <p:nvPr userDrawn="1"/>
        </p:nvSpPr>
        <p:spPr>
          <a:xfrm>
            <a:off x="62930" y="116632"/>
            <a:ext cx="8973566" cy="6480720"/>
          </a:xfrm>
          <a:prstGeom prst="roundRect">
            <a:avLst>
              <a:gd name="adj" fmla="val 4929"/>
            </a:avLst>
          </a:prstGeom>
          <a:ln w="19050" cap="sq" cmpd="sng" algn="ctr">
            <a:solidFill>
              <a:srgbClr val="0070C0"/>
            </a:solidFill>
            <a:prstDash val="sysDot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95400" y="3989040"/>
            <a:ext cx="6400800" cy="16002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dirty="0" smtClean="0"/>
              <a:t>单击此处编辑母版副标题样式</a:t>
            </a:r>
            <a:endParaRPr kumimoji="0" lang="en-US" dirty="0"/>
          </a:p>
        </p:txBody>
      </p:sp>
      <p:sp>
        <p:nvSpPr>
          <p:cNvPr id="11" name="矩形 10"/>
          <p:cNvSpPr/>
          <p:nvPr/>
        </p:nvSpPr>
        <p:spPr>
          <a:xfrm>
            <a:off x="62931" y="3390476"/>
            <a:ext cx="8973564" cy="110532"/>
          </a:xfrm>
          <a:prstGeom prst="rect">
            <a:avLst/>
          </a:prstGeom>
          <a:solidFill>
            <a:schemeClr val="accent1"/>
          </a:solidFill>
          <a:ln w="19050" cap="sq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676456" y="6597352"/>
            <a:ext cx="482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E05AA54-5B30-4C6F-82D2-D63258CBF27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 descr="C:\Users\donglinlang\Desktop\logo_main2011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1"/>
            <a:ext cx="1907704" cy="40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7"/>
          <p:cNvSpPr txBox="1"/>
          <p:nvPr userDrawn="1"/>
        </p:nvSpPr>
        <p:spPr>
          <a:xfrm>
            <a:off x="0" y="6608385"/>
            <a:ext cx="464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smtClean="0">
                <a:solidFill>
                  <a:srgbClr val="0070C0"/>
                </a:solidFill>
                <a:latin typeface="Calibri" panose="020F0502020204030204" pitchFamily="34" charset="0"/>
              </a:rPr>
              <a:t>20181213, </a:t>
            </a:r>
            <a:r>
              <a:rPr lang="en-US" altLang="zh-CN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ASSCA2018, Beijing, China</a:t>
            </a:r>
            <a:endParaRPr lang="zh-CN" altLang="en-US" sz="1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539552" y="1447800"/>
            <a:ext cx="8147248" cy="5005536"/>
          </a:xfrm>
        </p:spPr>
        <p:txBody>
          <a:bodyPr vert="horz"/>
          <a:lstStyle/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圆角矩形 7"/>
          <p:cNvSpPr/>
          <p:nvPr userDrawn="1"/>
        </p:nvSpPr>
        <p:spPr>
          <a:xfrm>
            <a:off x="107504" y="116632"/>
            <a:ext cx="8928992" cy="6480720"/>
          </a:xfrm>
          <a:prstGeom prst="roundRect">
            <a:avLst>
              <a:gd name="adj" fmla="val 4929"/>
            </a:avLst>
          </a:prstGeom>
          <a:ln w="19050" cap="sq" cmpd="sng" algn="ctr">
            <a:solidFill>
              <a:srgbClr val="0070C0"/>
            </a:solidFill>
            <a:prstDash val="sysDot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922114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539552" y="1447800"/>
            <a:ext cx="8147248" cy="500553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 smtClean="0"/>
              <a:t>第二级</a:t>
            </a:r>
          </a:p>
          <a:p>
            <a:pPr lvl="2" eaLnBrk="1" latinLnBrk="0" hangingPunct="1"/>
            <a:r>
              <a:rPr kumimoji="0" lang="zh-CN" altLang="en-US" dirty="0" smtClean="0"/>
              <a:t>第三级</a:t>
            </a:r>
          </a:p>
          <a:p>
            <a:pPr lvl="3" eaLnBrk="1" latinLnBrk="0" hangingPunct="1"/>
            <a:r>
              <a:rPr kumimoji="0" lang="zh-CN" altLang="en-US" dirty="0" smtClean="0"/>
              <a:t>第四级</a:t>
            </a:r>
          </a:p>
          <a:p>
            <a:pPr lvl="4" eaLnBrk="1" latinLnBrk="0" hangingPunct="1"/>
            <a:r>
              <a:rPr kumimoji="0" lang="zh-CN" altLang="en-US" dirty="0" smtClean="0"/>
              <a:t>第五级</a:t>
            </a:r>
            <a:endParaRPr kumimoji="0" lang="en-US" dirty="0"/>
          </a:p>
        </p:txBody>
      </p:sp>
      <p:pic>
        <p:nvPicPr>
          <p:cNvPr id="10" name="Picture 5" descr="C:\Users\donglinlang\Desktop\logo_main2011.jpg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64" y="-1"/>
            <a:ext cx="952436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8676456" y="6597352"/>
            <a:ext cx="482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E05AA54-5B30-4C6F-82D2-D63258CBF279}" type="slidenum"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23528" y="1340768"/>
            <a:ext cx="85689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0" y="6608385"/>
            <a:ext cx="4499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20181213, ASSCA2018, Beijing, China</a:t>
            </a:r>
            <a:endParaRPr lang="zh-CN" altLang="en-US" sz="12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隶书" panose="02010509060101010101" pitchFamily="49" charset="-122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9.png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6.wmf"/><Relationship Id="rId10" Type="http://schemas.openxmlformats.org/officeDocument/2006/relationships/image" Target="../media/image7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srf.mi.infn.it/Members/pierini/buildcavity/BuildCavity_v143_exe.zip" TargetMode="External"/><Relationship Id="rId2" Type="http://schemas.openxmlformats.org/officeDocument/2006/relationships/hyperlink" Target="https://laacg.lanl.gov/laacg/services/download_sf.p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file/d/0B7jeOkUDj9HMUHFyUmJMTzhfRG8/edit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95400" y="3573016"/>
            <a:ext cx="7386228" cy="1872208"/>
          </a:xfrm>
        </p:spPr>
        <p:txBody>
          <a:bodyPr>
            <a:normAutofit/>
          </a:bodyPr>
          <a:lstStyle/>
          <a:p>
            <a:pPr algn="r"/>
            <a:r>
              <a:rPr lang="en-US" dirty="0" err="1" smtClean="0"/>
              <a:t>Feisi</a:t>
            </a:r>
            <a:r>
              <a:rPr lang="en-US" dirty="0" smtClean="0"/>
              <a:t> He </a:t>
            </a:r>
          </a:p>
          <a:p>
            <a:pPr algn="r"/>
            <a:r>
              <a:rPr lang="en-US" dirty="0" smtClean="0"/>
              <a:t>Institute of High Energy Physics (IHEP)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462372" y="1576524"/>
            <a:ext cx="8219256" cy="1779203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SRF technology - cavity and </a:t>
            </a:r>
            <a:r>
              <a:rPr lang="en-US" altLang="zh-CN" sz="4400" dirty="0" smtClean="0"/>
              <a:t>tuner</a:t>
            </a:r>
            <a:br>
              <a:rPr lang="en-US" altLang="zh-CN" sz="4400" dirty="0" smtClean="0"/>
            </a:br>
            <a:endParaRPr lang="en-US" altLang="zh-CN" sz="4400" dirty="0" smtClean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96"/>
    </mc:Choice>
    <mc:Fallback xmlns="">
      <p:transition spd="slow" advTm="2409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Cavity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RF 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err="1" smtClean="0"/>
              <a:t>Cavtity</a:t>
            </a:r>
            <a:r>
              <a:rPr lang="en-US" altLang="zh-CN" sz="3030" dirty="0" smtClean="0"/>
              <a:t> </a:t>
            </a:r>
            <a:r>
              <a:rPr lang="en-US" altLang="zh-CN" sz="3030" dirty="0"/>
              <a:t>fabrication</a:t>
            </a: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Post processing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Performance limit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LFD, </a:t>
            </a:r>
            <a:r>
              <a:rPr lang="en-US" altLang="zh-CN" sz="3030" dirty="0" err="1" smtClean="0">
                <a:solidFill>
                  <a:schemeClr val="bg1">
                    <a:lumMod val="75000"/>
                  </a:schemeClr>
                </a:solidFill>
              </a:rPr>
              <a:t>microphonics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and tuners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Back to beginning: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realistic good cavity 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Niobium material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13184" y="1340768"/>
            <a:ext cx="8373616" cy="5005536"/>
          </a:xfrm>
        </p:spPr>
        <p:txBody>
          <a:bodyPr>
            <a:normAutofit fontScale="95000"/>
          </a:bodyPr>
          <a:lstStyle/>
          <a:p>
            <a:pPr lvl="0"/>
            <a:r>
              <a:rPr lang="en-US" altLang="zh-CN" sz="2500" dirty="0" err="1"/>
              <a:t>Cavtity</a:t>
            </a:r>
            <a:r>
              <a:rPr lang="en-US" altLang="zh-CN" sz="2500" dirty="0"/>
              <a:t> fabrication: </a:t>
            </a:r>
            <a:r>
              <a:rPr lang="en-US" altLang="zh-CN" sz="2500" dirty="0" smtClean="0"/>
              <a:t>RRR&gt;250 </a:t>
            </a:r>
            <a:r>
              <a:rPr lang="en-US" altLang="zh-CN" sz="2500" dirty="0" err="1" smtClean="0"/>
              <a:t>Nb</a:t>
            </a:r>
            <a:r>
              <a:rPr lang="en-US" altLang="zh-CN" sz="2500" dirty="0" smtClean="0"/>
              <a:t> </a:t>
            </a:r>
            <a:r>
              <a:rPr lang="en-US" altLang="zh-CN" sz="2500" dirty="0"/>
              <a:t>is made by multiple electron beam melting steps under good </a:t>
            </a:r>
            <a:r>
              <a:rPr lang="en-US" altLang="zh-CN" sz="2500" dirty="0" smtClean="0"/>
              <a:t>vacuum, resulting in elimination of volatile impurities.</a:t>
            </a:r>
          </a:p>
          <a:p>
            <a:pPr lvl="0"/>
            <a:endParaRPr lang="en-US" altLang="zh-CN" sz="25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523" y="2420888"/>
            <a:ext cx="6055965" cy="4284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2864431" cy="273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内容占位符 4"/>
          <p:cNvSpPr txBox="1">
            <a:spLocks/>
          </p:cNvSpPr>
          <p:nvPr/>
        </p:nvSpPr>
        <p:spPr>
          <a:xfrm>
            <a:off x="4572000" y="6593588"/>
            <a:ext cx="3924944" cy="29666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/>
              <a:buNone/>
            </a:pPr>
            <a:r>
              <a:rPr lang="en-US" altLang="zh-CN" sz="1600" dirty="0" smtClean="0">
                <a:solidFill>
                  <a:srgbClr val="0070C0"/>
                </a:solidFill>
              </a:rPr>
              <a:t>Nikolay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Solyak</a:t>
            </a:r>
            <a:r>
              <a:rPr lang="en-US" altLang="zh-CN" sz="1600" dirty="0" smtClean="0">
                <a:solidFill>
                  <a:srgbClr val="0070C0"/>
                </a:solidFill>
              </a:rPr>
              <a:t>, Lecture 7a in ILC school 2008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Niobium material specification</a:t>
            </a:r>
            <a:endParaRPr lang="zh-CN" altLang="en-US" dirty="0">
              <a:latin typeface="+mj-lt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80748" y="1377352"/>
            <a:ext cx="7982505" cy="5220000"/>
          </a:xfrm>
          <a:prstGeom prst="rect">
            <a:avLst/>
          </a:prstGeom>
        </p:spPr>
      </p:pic>
      <p:sp>
        <p:nvSpPr>
          <p:cNvPr id="4" name="内容占位符 4"/>
          <p:cNvSpPr txBox="1">
            <a:spLocks/>
          </p:cNvSpPr>
          <p:nvPr/>
        </p:nvSpPr>
        <p:spPr>
          <a:xfrm>
            <a:off x="4572000" y="6593588"/>
            <a:ext cx="3924944" cy="29666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/>
              <a:buNone/>
            </a:pPr>
            <a:r>
              <a:rPr lang="en-US" altLang="zh-CN" sz="1600" dirty="0" smtClean="0">
                <a:solidFill>
                  <a:srgbClr val="0070C0"/>
                </a:solidFill>
              </a:rPr>
              <a:t>Nikolay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Solyak</a:t>
            </a:r>
            <a:r>
              <a:rPr lang="en-US" altLang="zh-CN" sz="1600" dirty="0" smtClean="0">
                <a:solidFill>
                  <a:srgbClr val="0070C0"/>
                </a:solidFill>
              </a:rPr>
              <a:t>, Lecture 7a in ILC school 2008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Nb</a:t>
            </a:r>
            <a:r>
              <a:rPr lang="en-US" altLang="zh-CN" dirty="0" smtClean="0"/>
              <a:t> material inspection</a:t>
            </a:r>
            <a:endParaRPr lang="zh-CN" altLang="en-US" dirty="0">
              <a:latin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24" y="1377352"/>
            <a:ext cx="7765752" cy="5220000"/>
          </a:xfrm>
          <a:prstGeom prst="rect">
            <a:avLst/>
          </a:prstGeom>
        </p:spPr>
      </p:pic>
      <p:sp>
        <p:nvSpPr>
          <p:cNvPr id="6" name="内容占位符 4"/>
          <p:cNvSpPr txBox="1">
            <a:spLocks/>
          </p:cNvSpPr>
          <p:nvPr/>
        </p:nvSpPr>
        <p:spPr>
          <a:xfrm>
            <a:off x="4572000" y="6593588"/>
            <a:ext cx="3924944" cy="29666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/>
              <a:buNone/>
            </a:pPr>
            <a:r>
              <a:rPr lang="en-US" altLang="zh-CN" sz="1600" dirty="0" smtClean="0">
                <a:solidFill>
                  <a:srgbClr val="0070C0"/>
                </a:solidFill>
              </a:rPr>
              <a:t>Nikolay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Solyak</a:t>
            </a:r>
            <a:r>
              <a:rPr lang="en-US" altLang="zh-CN" sz="1600" dirty="0" smtClean="0">
                <a:solidFill>
                  <a:srgbClr val="0070C0"/>
                </a:solidFill>
              </a:rPr>
              <a:t>, Lecture 7a in ILC school 2008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209" y="1362840"/>
            <a:ext cx="3672000" cy="277353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Fabrication of the cavity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67544" y="1340768"/>
            <a:ext cx="4965642" cy="551723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Fabrication process:</a:t>
            </a:r>
          </a:p>
          <a:p>
            <a:pPr lvl="1"/>
            <a:r>
              <a:rPr lang="en-US" altLang="zh-CN" sz="2200" dirty="0" smtClean="0"/>
              <a:t>Deep drawing</a:t>
            </a:r>
          </a:p>
          <a:p>
            <a:pPr lvl="1"/>
            <a:r>
              <a:rPr lang="en-US" altLang="zh-CN" sz="2200" dirty="0" smtClean="0"/>
              <a:t>Machining</a:t>
            </a:r>
          </a:p>
          <a:p>
            <a:pPr lvl="1"/>
            <a:r>
              <a:rPr lang="en-US" altLang="zh-CN" sz="2200" dirty="0" smtClean="0"/>
              <a:t>Frequency control</a:t>
            </a:r>
          </a:p>
          <a:p>
            <a:pPr lvl="1"/>
            <a:r>
              <a:rPr lang="en-US" altLang="zh-CN" sz="2200" dirty="0" smtClean="0"/>
              <a:t>Grinding</a:t>
            </a:r>
          </a:p>
          <a:p>
            <a:pPr lvl="1"/>
            <a:r>
              <a:rPr lang="en-US" altLang="zh-CN" sz="2200" dirty="0" smtClean="0"/>
              <a:t>Parts cleaning</a:t>
            </a:r>
          </a:p>
          <a:p>
            <a:pPr lvl="1"/>
            <a:r>
              <a:rPr lang="en-US" altLang="zh-CN" sz="2200" dirty="0" smtClean="0"/>
              <a:t>EBW</a:t>
            </a:r>
            <a:endParaRPr lang="en-US" altLang="zh-CN" sz="2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9" t="27299" r="26984" b="9701"/>
          <a:stretch/>
        </p:blipFill>
        <p:spPr>
          <a:xfrm>
            <a:off x="3584359" y="4221088"/>
            <a:ext cx="2499809" cy="234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3" b="20191"/>
          <a:stretch/>
        </p:blipFill>
        <p:spPr>
          <a:xfrm>
            <a:off x="6228184" y="4221088"/>
            <a:ext cx="2787215" cy="234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" r="14773"/>
          <a:stretch/>
        </p:blipFill>
        <p:spPr>
          <a:xfrm>
            <a:off x="136605" y="4221088"/>
            <a:ext cx="334728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6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49"/>
    </mc:Choice>
    <mc:Fallback xmlns="">
      <p:transition spd="slow" advTm="4204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Cavity frequency control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79512" y="1412776"/>
            <a:ext cx="4536984" cy="3061321"/>
          </a:xfrm>
        </p:spPr>
        <p:txBody>
          <a:bodyPr>
            <a:normAutofit fontScale="95000"/>
          </a:bodyPr>
          <a:lstStyle/>
          <a:p>
            <a:pPr lvl="0"/>
            <a:r>
              <a:rPr lang="en-US" altLang="zh-CN" sz="2400" dirty="0" smtClean="0"/>
              <a:t>TEM cavity: end-cover and cylinder are stacked to measure frequency; then length of cylinder is trimmed to tune frequency </a:t>
            </a:r>
          </a:p>
          <a:p>
            <a:pPr lvl="0"/>
            <a:r>
              <a:rPr lang="en-US" altLang="zh-CN" sz="2400" dirty="0"/>
              <a:t>Frequency </a:t>
            </a:r>
            <a:r>
              <a:rPr lang="en-US" altLang="zh-CN" sz="2400" dirty="0" smtClean="0"/>
              <a:t>trimming sensitivity may need to be re-calculated </a:t>
            </a:r>
            <a:r>
              <a:rPr lang="en-US" altLang="zh-CN" sz="2400" dirty="0"/>
              <a:t>based on measured critical </a:t>
            </a:r>
            <a:r>
              <a:rPr lang="en-US" altLang="zh-CN" sz="2400" dirty="0" smtClean="0"/>
              <a:t>sizes.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96" y="1125104"/>
            <a:ext cx="4320000" cy="3240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6" y="4271461"/>
            <a:ext cx="4320000" cy="243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6" y="4329360"/>
            <a:ext cx="348552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8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Cavity frequency control (2)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4680520" cy="2340592"/>
          </a:xfrm>
        </p:spPr>
        <p:txBody>
          <a:bodyPr>
            <a:normAutofit fontScale="95000" lnSpcReduction="10000"/>
          </a:bodyPr>
          <a:lstStyle/>
          <a:p>
            <a:pPr lvl="0"/>
            <a:r>
              <a:rPr lang="en-US" altLang="zh-CN" sz="2400" dirty="0" smtClean="0"/>
              <a:t>TM cavity: it is not realistic to stack multiple cells together</a:t>
            </a:r>
          </a:p>
          <a:p>
            <a:pPr lvl="0"/>
            <a:r>
              <a:rPr lang="en-US" altLang="zh-CN" sz="2400" dirty="0" smtClean="0"/>
              <a:t>So frequency of each dumb-bell and end-cell is measured by perturbation method</a:t>
            </a:r>
          </a:p>
          <a:p>
            <a:pPr lvl="0"/>
            <a:r>
              <a:rPr lang="en-US" altLang="zh-CN" sz="2400" dirty="0" smtClean="0"/>
              <a:t>The equator is trimmed then</a:t>
            </a:r>
          </a:p>
          <a:p>
            <a:pPr lvl="0"/>
            <a:endParaRPr lang="en-US" altLang="zh-CN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6" y="3681360"/>
            <a:ext cx="3984000" cy="298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587" y="3681360"/>
            <a:ext cx="4196885" cy="298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05024"/>
            <a:ext cx="379716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Cavity EBW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40768"/>
            <a:ext cx="8568952" cy="4968552"/>
          </a:xfrm>
        </p:spPr>
        <p:txBody>
          <a:bodyPr>
            <a:normAutofit fontScale="95000"/>
          </a:bodyPr>
          <a:lstStyle/>
          <a:p>
            <a:pPr lvl="0"/>
            <a:r>
              <a:rPr lang="en-US" altLang="zh-CN" sz="2800" dirty="0" smtClean="0"/>
              <a:t>Welding zones are BCP cleaned 5-20um before EBW</a:t>
            </a:r>
          </a:p>
          <a:p>
            <a:pPr lvl="0"/>
            <a:r>
              <a:rPr lang="en-US" altLang="zh-CN" sz="2800" dirty="0" smtClean="0"/>
              <a:t>Vacuum better than 5e-5mbar before welding starts</a:t>
            </a:r>
            <a:endParaRPr lang="en-US" altLang="zh-CN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20" y="2313368"/>
            <a:ext cx="8360761" cy="4428000"/>
          </a:xfrm>
          <a:prstGeom prst="rect">
            <a:avLst/>
          </a:prstGeom>
        </p:spPr>
      </p:pic>
      <p:sp>
        <p:nvSpPr>
          <p:cNvPr id="5" name="内容占位符 4"/>
          <p:cNvSpPr txBox="1">
            <a:spLocks/>
          </p:cNvSpPr>
          <p:nvPr/>
        </p:nvSpPr>
        <p:spPr>
          <a:xfrm>
            <a:off x="3779913" y="6660728"/>
            <a:ext cx="4972468" cy="29666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/>
              <a:buNone/>
            </a:pPr>
            <a:r>
              <a:rPr lang="en-US" altLang="zh-CN" sz="1600" dirty="0" smtClean="0">
                <a:solidFill>
                  <a:srgbClr val="0070C0"/>
                </a:solidFill>
              </a:rPr>
              <a:t>K. Saito, RF technology – superconducting RF, ILC school 2009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6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Cavity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RF 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err="1" smtClean="0">
                <a:solidFill>
                  <a:schemeClr val="bg1">
                    <a:lumMod val="75000"/>
                  </a:schemeClr>
                </a:solidFill>
              </a:rPr>
              <a:t>Cavtity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fabrication</a:t>
            </a:r>
          </a:p>
          <a:p>
            <a:pPr lvl="0"/>
            <a:r>
              <a:rPr lang="en-US" altLang="zh-CN" sz="3030" dirty="0" smtClean="0"/>
              <a:t>Performance limit</a:t>
            </a:r>
            <a:endParaRPr lang="en-US" altLang="zh-CN" sz="3030" dirty="0"/>
          </a:p>
          <a:p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Post processing</a:t>
            </a:r>
          </a:p>
          <a:p>
            <a:pPr lvl="0"/>
            <a:endParaRPr lang="en-US" altLang="zh-CN" sz="3030" dirty="0"/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LFD, </a:t>
            </a:r>
            <a:r>
              <a:rPr lang="en-US" altLang="zh-CN" sz="3030" dirty="0" err="1" smtClean="0">
                <a:solidFill>
                  <a:schemeClr val="bg1">
                    <a:lumMod val="75000"/>
                  </a:schemeClr>
                </a:solidFill>
              </a:rPr>
              <a:t>microphonics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and tuners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Back to beginning: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realistic good cavity 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Performance limit: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 smtClean="0"/>
              <a:t>.</a:t>
            </a:r>
            <a:endParaRPr lang="en-US" altLang="zh-CN" sz="303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04144"/>
            <a:ext cx="8327493" cy="5184000"/>
          </a:xfrm>
          <a:prstGeom prst="rect">
            <a:avLst/>
          </a:prstGeom>
        </p:spPr>
      </p:pic>
      <p:sp>
        <p:nvSpPr>
          <p:cNvPr id="5" name="内容占位符 4"/>
          <p:cNvSpPr txBox="1">
            <a:spLocks/>
          </p:cNvSpPr>
          <p:nvPr/>
        </p:nvSpPr>
        <p:spPr>
          <a:xfrm>
            <a:off x="4788024" y="6660728"/>
            <a:ext cx="3888432" cy="29666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/>
              <a:buNone/>
            </a:pPr>
            <a:r>
              <a:rPr lang="en-US" altLang="zh-CN" sz="1600" dirty="0" smtClean="0">
                <a:solidFill>
                  <a:srgbClr val="0070C0"/>
                </a:solidFill>
              </a:rPr>
              <a:t>P.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Michelato</a:t>
            </a:r>
            <a:r>
              <a:rPr lang="en-US" altLang="zh-CN" sz="1600" dirty="0" smtClean="0">
                <a:solidFill>
                  <a:srgbClr val="0070C0"/>
                </a:solidFill>
              </a:rPr>
              <a:t>, Cavity processing, SRF13 tutorial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/>
              <a:t>Cavity </a:t>
            </a:r>
            <a:r>
              <a:rPr lang="en-US" altLang="zh-CN" sz="3030" dirty="0" smtClean="0"/>
              <a:t>RF design</a:t>
            </a:r>
            <a:endParaRPr lang="en-US" altLang="zh-CN" sz="3030" dirty="0"/>
          </a:p>
          <a:p>
            <a:pPr lvl="0"/>
            <a:r>
              <a:rPr lang="en-US" altLang="zh-CN" sz="3030" dirty="0" smtClean="0"/>
              <a:t>Cavity </a:t>
            </a:r>
            <a:r>
              <a:rPr lang="en-US" altLang="zh-CN" sz="3030" dirty="0"/>
              <a:t>fabrication</a:t>
            </a:r>
          </a:p>
          <a:p>
            <a:pPr lvl="0"/>
            <a:r>
              <a:rPr lang="en-US" altLang="zh-CN" sz="3030" dirty="0" smtClean="0"/>
              <a:t>Performance limit</a:t>
            </a:r>
            <a:endParaRPr lang="en-US" altLang="zh-CN" sz="3030" dirty="0"/>
          </a:p>
          <a:p>
            <a:r>
              <a:rPr lang="en-US" altLang="zh-CN" sz="3030" dirty="0"/>
              <a:t>Post </a:t>
            </a:r>
            <a:r>
              <a:rPr lang="en-US" altLang="zh-CN" sz="3030" dirty="0" smtClean="0"/>
              <a:t>processing</a:t>
            </a:r>
          </a:p>
          <a:p>
            <a:endParaRPr lang="en-US" altLang="zh-CN" sz="3030" dirty="0"/>
          </a:p>
          <a:p>
            <a:pPr lvl="0"/>
            <a:r>
              <a:rPr lang="en-US" altLang="zh-CN" sz="3030" dirty="0"/>
              <a:t>LFD, </a:t>
            </a:r>
            <a:r>
              <a:rPr lang="en-US" altLang="zh-CN" sz="3030" dirty="0" err="1"/>
              <a:t>microphonics</a:t>
            </a:r>
            <a:r>
              <a:rPr lang="en-US" altLang="zh-CN" sz="3030" dirty="0"/>
              <a:t>, and tuners</a:t>
            </a:r>
          </a:p>
          <a:p>
            <a:pPr lvl="0"/>
            <a:endParaRPr lang="en-US" altLang="zh-CN" sz="3030" dirty="0"/>
          </a:p>
          <a:p>
            <a:pPr lvl="0"/>
            <a:r>
              <a:rPr lang="en-US" altLang="zh-CN" sz="3030" dirty="0"/>
              <a:t>Back to beginning: </a:t>
            </a:r>
            <a:r>
              <a:rPr lang="en-US" altLang="zh-CN" sz="3030" dirty="0" smtClean="0"/>
              <a:t>realistic good </a:t>
            </a:r>
            <a:r>
              <a:rPr lang="en-US" altLang="zh-CN" sz="3030" dirty="0"/>
              <a:t>cavity </a:t>
            </a:r>
            <a:r>
              <a:rPr lang="en-US" altLang="zh-CN" sz="3030" dirty="0" smtClean="0"/>
              <a:t>design</a:t>
            </a:r>
            <a:endParaRPr lang="en-US" altLang="zh-CN" sz="303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Performance limit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493416"/>
            <a:ext cx="8496944" cy="5319960"/>
          </a:xfrm>
        </p:spPr>
        <p:txBody>
          <a:bodyPr>
            <a:normAutofit fontScale="80000" lnSpcReduction="10000"/>
          </a:bodyPr>
          <a:lstStyle/>
          <a:p>
            <a:pPr lvl="0"/>
            <a:r>
              <a:rPr lang="en-US" altLang="zh-CN" sz="3030" dirty="0"/>
              <a:t>Quench (local thermal instability)</a:t>
            </a:r>
          </a:p>
          <a:p>
            <a:pPr lvl="1"/>
            <a:r>
              <a:rPr lang="en-US" altLang="zh-CN" sz="2830" dirty="0" smtClean="0"/>
              <a:t>material </a:t>
            </a:r>
            <a:r>
              <a:rPr lang="en-US" altLang="zh-CN" sz="2830" dirty="0"/>
              <a:t>+ fabrication </a:t>
            </a:r>
            <a:r>
              <a:rPr lang="en-US" altLang="zh-CN" sz="2830" dirty="0" smtClean="0"/>
              <a:t>(or </a:t>
            </a:r>
            <a:r>
              <a:rPr lang="en-US" altLang="zh-CN" sz="2830" dirty="0"/>
              <a:t>cleanliness)</a:t>
            </a:r>
          </a:p>
          <a:p>
            <a:pPr lvl="0"/>
            <a:r>
              <a:rPr lang="en-US" altLang="zh-CN" sz="3030" dirty="0" smtClean="0"/>
              <a:t>Field </a:t>
            </a:r>
            <a:r>
              <a:rPr lang="en-US" altLang="zh-CN" sz="3030" dirty="0"/>
              <a:t>emission</a:t>
            </a:r>
          </a:p>
          <a:p>
            <a:pPr lvl="1"/>
            <a:r>
              <a:rPr lang="en-US" altLang="zh-CN" sz="2830" dirty="0" smtClean="0"/>
              <a:t>Cleanliness </a:t>
            </a:r>
            <a:r>
              <a:rPr lang="en-US" altLang="zh-CN" sz="2830" dirty="0"/>
              <a:t>of surface treatment, assembly</a:t>
            </a:r>
            <a:r>
              <a:rPr lang="en-US" altLang="zh-CN" sz="2830" dirty="0" smtClean="0"/>
              <a:t>, </a:t>
            </a:r>
            <a:r>
              <a:rPr lang="en-US" altLang="zh-CN" sz="3030" dirty="0" smtClean="0"/>
              <a:t>handling </a:t>
            </a:r>
            <a:r>
              <a:rPr lang="en-US" altLang="zh-CN" sz="3030" dirty="0"/>
              <a:t>+ vacuum</a:t>
            </a:r>
          </a:p>
          <a:p>
            <a:pPr lvl="0"/>
            <a:r>
              <a:rPr lang="en-US" altLang="zh-CN" sz="3030" dirty="0" err="1" smtClean="0"/>
              <a:t>Multipacting</a:t>
            </a:r>
            <a:endParaRPr lang="en-US" altLang="zh-CN" sz="3030" dirty="0"/>
          </a:p>
          <a:p>
            <a:pPr lvl="1"/>
            <a:r>
              <a:rPr lang="en-US" altLang="zh-CN" sz="2830" dirty="0" smtClean="0"/>
              <a:t>Cavity </a:t>
            </a:r>
            <a:r>
              <a:rPr lang="en-US" altLang="zh-CN" sz="2830" dirty="0"/>
              <a:t>shape + </a:t>
            </a:r>
            <a:r>
              <a:rPr lang="en-US" altLang="zh-CN" sz="2830" dirty="0" err="1"/>
              <a:t>rf</a:t>
            </a:r>
            <a:r>
              <a:rPr lang="en-US" altLang="zh-CN" sz="2830" dirty="0"/>
              <a:t> surface condition</a:t>
            </a:r>
          </a:p>
          <a:p>
            <a:pPr lvl="0"/>
            <a:r>
              <a:rPr lang="en-US" altLang="zh-CN" sz="3030" dirty="0" smtClean="0"/>
              <a:t>Hydrogen </a:t>
            </a:r>
            <a:r>
              <a:rPr lang="en-US" altLang="zh-CN" sz="3030" dirty="0"/>
              <a:t>Q-disease</a:t>
            </a:r>
          </a:p>
          <a:p>
            <a:pPr lvl="1"/>
            <a:r>
              <a:rPr lang="en-US" altLang="zh-CN" sz="2830" dirty="0" smtClean="0"/>
              <a:t>Chemical </a:t>
            </a:r>
            <a:r>
              <a:rPr lang="en-US" altLang="zh-CN" sz="2830" dirty="0"/>
              <a:t>surface </a:t>
            </a:r>
            <a:r>
              <a:rPr lang="en-US" altLang="zh-CN" sz="2830" dirty="0" smtClean="0"/>
              <a:t>treatment; stay at 50-120K for several hours</a:t>
            </a:r>
            <a:endParaRPr lang="en-US" altLang="zh-CN" sz="2830" dirty="0"/>
          </a:p>
          <a:p>
            <a:pPr lvl="0"/>
            <a:r>
              <a:rPr lang="en-US" altLang="zh-CN" sz="3030" dirty="0" smtClean="0"/>
              <a:t>Increased </a:t>
            </a:r>
            <a:r>
              <a:rPr lang="en-US" altLang="zh-CN" sz="3030" dirty="0"/>
              <a:t>residual surface resistance</a:t>
            </a:r>
          </a:p>
          <a:p>
            <a:pPr lvl="1"/>
            <a:r>
              <a:rPr lang="en-US" altLang="zh-CN" sz="2830" dirty="0" smtClean="0"/>
              <a:t>Cleanliness </a:t>
            </a:r>
            <a:r>
              <a:rPr lang="en-US" altLang="zh-CN" sz="2830" dirty="0"/>
              <a:t>of surface treatment, assembly</a:t>
            </a:r>
            <a:r>
              <a:rPr lang="en-US" altLang="zh-CN" sz="2830" dirty="0" smtClean="0"/>
              <a:t>, </a:t>
            </a:r>
            <a:r>
              <a:rPr lang="en-US" altLang="zh-CN" sz="3030" dirty="0" smtClean="0"/>
              <a:t>handling </a:t>
            </a:r>
            <a:r>
              <a:rPr lang="en-US" altLang="zh-CN" sz="3030" dirty="0"/>
              <a:t>+ </a:t>
            </a:r>
            <a:r>
              <a:rPr lang="en-US" altLang="zh-CN" sz="3030" dirty="0" smtClean="0"/>
              <a:t>vacuum</a:t>
            </a:r>
          </a:p>
          <a:p>
            <a:r>
              <a:rPr lang="en-US" altLang="zh-CN" sz="3230" dirty="0"/>
              <a:t>Q-drop (without field emission) + </a:t>
            </a:r>
            <a:r>
              <a:rPr lang="en-US" altLang="zh-CN" sz="3230" dirty="0" smtClean="0"/>
              <a:t>Q-slope</a:t>
            </a:r>
          </a:p>
          <a:p>
            <a:pPr lvl="1"/>
            <a:r>
              <a:rPr lang="en-US" altLang="zh-CN" sz="3030" dirty="0" smtClean="0"/>
              <a:t>May be defect or insufficient etching</a:t>
            </a:r>
            <a:endParaRPr lang="en-US" altLang="zh-CN" sz="3030" dirty="0"/>
          </a:p>
          <a:p>
            <a:endParaRPr lang="en-US" altLang="zh-CN" sz="3230" dirty="0" smtClean="0"/>
          </a:p>
          <a:p>
            <a:pPr lvl="1"/>
            <a:endParaRPr lang="en-US" altLang="zh-CN" sz="303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719" y="0"/>
            <a:ext cx="3643281" cy="2268000"/>
          </a:xfrm>
          <a:prstGeom prst="rect">
            <a:avLst/>
          </a:prstGeom>
        </p:spPr>
      </p:pic>
      <p:sp>
        <p:nvSpPr>
          <p:cNvPr id="5" name="内容占位符 4"/>
          <p:cNvSpPr txBox="1">
            <a:spLocks/>
          </p:cNvSpPr>
          <p:nvPr/>
        </p:nvSpPr>
        <p:spPr>
          <a:xfrm>
            <a:off x="4788024" y="6660728"/>
            <a:ext cx="3888432" cy="29666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/>
              <a:buNone/>
            </a:pPr>
            <a:r>
              <a:rPr lang="en-US" altLang="zh-CN" sz="1600" dirty="0" smtClean="0">
                <a:solidFill>
                  <a:srgbClr val="0070C0"/>
                </a:solidFill>
              </a:rPr>
              <a:t>P.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Michelato</a:t>
            </a:r>
            <a:r>
              <a:rPr lang="en-US" altLang="zh-CN" sz="1600" dirty="0" smtClean="0">
                <a:solidFill>
                  <a:srgbClr val="0070C0"/>
                </a:solidFill>
              </a:rPr>
              <a:t>, Cavity processing, SRF13 tutorial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0" y="3248238"/>
            <a:ext cx="3456000" cy="24130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639" y="3091198"/>
            <a:ext cx="5765865" cy="3312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Field emission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268760"/>
            <a:ext cx="8496944" cy="5319960"/>
          </a:xfrm>
        </p:spPr>
        <p:txBody>
          <a:bodyPr>
            <a:normAutofit fontScale="95000"/>
          </a:bodyPr>
          <a:lstStyle/>
          <a:p>
            <a:pPr lvl="0"/>
            <a:r>
              <a:rPr lang="en-US" altLang="zh-CN" dirty="0" smtClean="0"/>
              <a:t>Hard limit of most SRF accelerators:</a:t>
            </a:r>
          </a:p>
          <a:p>
            <a:pPr lvl="0"/>
            <a:r>
              <a:rPr lang="en-US" altLang="zh-CN" dirty="0" smtClean="0"/>
              <a:t>The key requirement to SRF cavity is to keep clean on every step</a:t>
            </a:r>
            <a:endParaRPr lang="en-US" altLang="zh-CN" dirty="0"/>
          </a:p>
          <a:p>
            <a:pPr lvl="0"/>
            <a:r>
              <a:rPr lang="en-US" altLang="zh-CN" dirty="0" err="1"/>
              <a:t>Ep</a:t>
            </a:r>
            <a:r>
              <a:rPr lang="en-US" altLang="zh-CN" dirty="0"/>
              <a:t> </a:t>
            </a:r>
            <a:r>
              <a:rPr lang="en-US" altLang="zh-CN" dirty="0" smtClean="0"/>
              <a:t>25 – 40 MV/m </a:t>
            </a:r>
            <a:r>
              <a:rPr lang="en-US" altLang="zh-CN" dirty="0"/>
              <a:t>is </a:t>
            </a:r>
            <a:r>
              <a:rPr lang="en-US" altLang="zh-CN" dirty="0" smtClean="0"/>
              <a:t>reasonable </a:t>
            </a:r>
            <a:endParaRPr lang="en-US" altLang="zh-CN" dirty="0"/>
          </a:p>
          <a:p>
            <a:pPr lvl="0"/>
            <a:endParaRPr lang="en-US" altLang="zh-CN" dirty="0" smtClean="0"/>
          </a:p>
        </p:txBody>
      </p:sp>
      <p:sp>
        <p:nvSpPr>
          <p:cNvPr id="5" name="内容占位符 4"/>
          <p:cNvSpPr txBox="1">
            <a:spLocks/>
          </p:cNvSpPr>
          <p:nvPr/>
        </p:nvSpPr>
        <p:spPr>
          <a:xfrm>
            <a:off x="4788024" y="6660728"/>
            <a:ext cx="3888432" cy="29666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 panose="05020102010507070707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 panose="05020102010507070707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 panose="05020102010507070707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/>
              <a:buNone/>
            </a:pPr>
            <a:r>
              <a:rPr lang="en-US" altLang="zh-CN" sz="1600" dirty="0" smtClean="0">
                <a:solidFill>
                  <a:srgbClr val="0070C0"/>
                </a:solidFill>
              </a:rPr>
              <a:t>P. </a:t>
            </a:r>
            <a:r>
              <a:rPr lang="en-US" altLang="zh-CN" sz="1600" dirty="0" err="1" smtClean="0">
                <a:solidFill>
                  <a:srgbClr val="0070C0"/>
                </a:solidFill>
              </a:rPr>
              <a:t>Michelato</a:t>
            </a:r>
            <a:r>
              <a:rPr lang="en-US" altLang="zh-CN" sz="1600" dirty="0" smtClean="0">
                <a:solidFill>
                  <a:srgbClr val="0070C0"/>
                </a:solidFill>
              </a:rPr>
              <a:t>, Cavity processing, SRF13 tutorial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76" y="5654372"/>
            <a:ext cx="330146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dirty="0">
                <a:solidFill>
                  <a:srgbClr val="0070C0"/>
                </a:solidFill>
              </a:rPr>
              <a:t>Li </a:t>
            </a:r>
            <a:r>
              <a:rPr lang="en-US" altLang="zh-CN" sz="1500" dirty="0" err="1">
                <a:solidFill>
                  <a:srgbClr val="0070C0"/>
                </a:solidFill>
              </a:rPr>
              <a:t>Yongming</a:t>
            </a:r>
            <a:r>
              <a:rPr lang="en-US" altLang="zh-CN" sz="1500" dirty="0">
                <a:solidFill>
                  <a:srgbClr val="0070C0"/>
                </a:solidFill>
              </a:rPr>
              <a:t>, et.al. </a:t>
            </a:r>
            <a:r>
              <a:rPr lang="en-US" altLang="zh-CN" sz="1500" dirty="0" smtClean="0">
                <a:solidFill>
                  <a:srgbClr val="0070C0"/>
                </a:solidFill>
              </a:rPr>
              <a:t>Research </a:t>
            </a:r>
            <a:r>
              <a:rPr lang="en-US" altLang="zh-CN" sz="1500" dirty="0">
                <a:solidFill>
                  <a:srgbClr val="0070C0"/>
                </a:solidFill>
              </a:rPr>
              <a:t>on Field Emission and Dark Current in ILC </a:t>
            </a:r>
            <a:r>
              <a:rPr lang="en-US" altLang="zh-CN" sz="1500" dirty="0" smtClean="0">
                <a:solidFill>
                  <a:srgbClr val="0070C0"/>
                </a:solidFill>
              </a:rPr>
              <a:t>Cavities, </a:t>
            </a:r>
            <a:r>
              <a:rPr lang="en-US" altLang="zh-CN" sz="1500" i="1" dirty="0" smtClean="0">
                <a:solidFill>
                  <a:srgbClr val="0070C0"/>
                </a:solidFill>
              </a:rPr>
              <a:t>SRF2013</a:t>
            </a:r>
            <a:r>
              <a:rPr lang="en-US" altLang="zh-CN" sz="1500" dirty="0">
                <a:solidFill>
                  <a:srgbClr val="0070C0"/>
                </a:solidFill>
              </a:rPr>
              <a:t>, 2013.</a:t>
            </a:r>
            <a:endParaRPr lang="en-US" altLang="zh-CN" sz="15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302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latin typeface="+mj-lt"/>
              </a:rPr>
              <a:t>Multipacting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40768"/>
            <a:ext cx="8496944" cy="5005536"/>
          </a:xfrm>
        </p:spPr>
        <p:txBody>
          <a:bodyPr>
            <a:normAutofit fontScale="95000"/>
          </a:bodyPr>
          <a:lstStyle/>
          <a:p>
            <a:pPr lvl="0"/>
            <a:r>
              <a:rPr lang="en-US" altLang="zh-CN" sz="2400" dirty="0" err="1" smtClean="0"/>
              <a:t>Multipacting</a:t>
            </a:r>
            <a:r>
              <a:rPr lang="en-US" altLang="zh-CN" sz="2400" dirty="0" smtClean="0"/>
              <a:t> is a resonant process of secondary electrons absorbing RF power in the cavity</a:t>
            </a:r>
            <a:endParaRPr lang="en-US" altLang="zh-CN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12405" r="2128"/>
          <a:stretch/>
        </p:blipFill>
        <p:spPr>
          <a:xfrm>
            <a:off x="2412512" y="2204864"/>
            <a:ext cx="6623984" cy="44607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84" y="4674880"/>
            <a:ext cx="2484000" cy="141841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410738" y="3244334"/>
            <a:ext cx="32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Courier"/>
              </a:rPr>
              <a:t> 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2385080"/>
            <a:ext cx="2696995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7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Cavity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RF 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err="1" smtClean="0">
                <a:solidFill>
                  <a:schemeClr val="bg1">
                    <a:lumMod val="75000"/>
                  </a:schemeClr>
                </a:solidFill>
              </a:rPr>
              <a:t>Cavtity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fabrication</a:t>
            </a: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Performance limit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/>
              <a:t>Post processing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endParaRPr lang="en-US" altLang="zh-CN" sz="303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LFD, </a:t>
            </a:r>
            <a:r>
              <a:rPr lang="en-US" altLang="zh-CN" sz="3030" dirty="0" err="1" smtClean="0">
                <a:solidFill>
                  <a:schemeClr val="bg1">
                    <a:lumMod val="75000"/>
                  </a:schemeClr>
                </a:solidFill>
              </a:rPr>
              <a:t>microphonics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and tuners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Back to beginning: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realistic good cavity 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81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Post processing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 smtClean="0"/>
              <a:t>Post processing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0" y="25028"/>
            <a:ext cx="8640000" cy="663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5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BCP/EP: remove damaged layer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6" y="1412776"/>
            <a:ext cx="5688000" cy="3658141"/>
          </a:xfrm>
          <a:prstGeom prst="rect">
            <a:avLst/>
          </a:prstGeom>
        </p:spPr>
      </p:pic>
      <p:pic>
        <p:nvPicPr>
          <p:cNvPr id="5" name="内容占位符 4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979720" y="2924944"/>
            <a:ext cx="4140000" cy="361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80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BCP: Buffered Chemical Polishing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17836"/>
            <a:ext cx="79533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3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BCP system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8435280" cy="5112568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BCP is an exothermic reaction; temperature </a:t>
            </a:r>
            <a:r>
              <a:rPr lang="en-US" altLang="zh-CN" sz="2400" dirty="0" smtClean="0">
                <a:ea typeface="宋体" panose="02010600030101010101" pitchFamily="2" charset="-122"/>
              </a:rPr>
              <a:t>↑, etching rate </a:t>
            </a:r>
            <a:r>
              <a:rPr lang="en-US" altLang="zh-CN" sz="2400" dirty="0" smtClean="0"/>
              <a:t>↑</a:t>
            </a:r>
          </a:p>
          <a:p>
            <a:r>
              <a:rPr lang="en-US" altLang="zh-CN" sz="2400" dirty="0" smtClean="0"/>
              <a:t>BCP at &gt;20C increases H</a:t>
            </a:r>
            <a:r>
              <a:rPr lang="en-US" altLang="zh-CN" sz="2400" baseline="-25000" dirty="0" smtClean="0"/>
              <a:t>2</a:t>
            </a:r>
            <a:r>
              <a:rPr lang="en-US" altLang="zh-CN" sz="2400" dirty="0" smtClean="0"/>
              <a:t> in </a:t>
            </a:r>
            <a:r>
              <a:rPr lang="en-US" altLang="zh-CN" sz="2400" dirty="0" err="1" smtClean="0"/>
              <a:t>Nb</a:t>
            </a:r>
            <a:r>
              <a:rPr lang="en-US" altLang="zh-CN" sz="2400" dirty="0" smtClean="0"/>
              <a:t>; typically at 15-20</a:t>
            </a:r>
            <a:r>
              <a:rPr lang="en-US" altLang="zh-CN" sz="2400" baseline="30000" dirty="0" smtClean="0"/>
              <a:t>O</a:t>
            </a:r>
            <a:r>
              <a:rPr lang="en-US" altLang="zh-CN" sz="2400" dirty="0" smtClean="0"/>
              <a:t>C, ~1</a:t>
            </a:r>
            <a:r>
              <a:rPr lang="el-GR" altLang="zh-CN" sz="2400" dirty="0" smtClean="0">
                <a:ea typeface="宋体" panose="02010600030101010101" pitchFamily="2" charset="-122"/>
              </a:rPr>
              <a:t>μ</a:t>
            </a:r>
            <a:r>
              <a:rPr lang="en-US" altLang="zh-CN" sz="2400" dirty="0" smtClean="0">
                <a:ea typeface="宋体" panose="02010600030101010101" pitchFamily="2" charset="-122"/>
              </a:rPr>
              <a:t>m/min</a:t>
            </a:r>
          </a:p>
          <a:p>
            <a:r>
              <a:rPr lang="en-US" altLang="zh-CN" sz="2400" dirty="0" err="1" smtClean="0"/>
              <a:t>Nb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concentration </a:t>
            </a:r>
            <a:r>
              <a:rPr lang="en-US" altLang="zh-CN" sz="2400" dirty="0" smtClean="0"/>
              <a:t>↑, </a:t>
            </a:r>
            <a:r>
              <a:rPr lang="en-US" altLang="zh-CN" sz="2400" dirty="0"/>
              <a:t>etching </a:t>
            </a:r>
            <a:r>
              <a:rPr lang="en-US" altLang="zh-CN" sz="2400" dirty="0" smtClean="0"/>
              <a:t>rate</a:t>
            </a:r>
            <a:r>
              <a:rPr lang="en-US" altLang="zh-CN" sz="2400" dirty="0" smtClean="0">
                <a:latin typeface="Calibri" panose="020F0502020204030204" pitchFamily="34" charset="0"/>
              </a:rPr>
              <a:t>↓; typically </a:t>
            </a:r>
            <a:r>
              <a:rPr lang="en-US" altLang="zh-CN" sz="2400" dirty="0" err="1" smtClean="0">
                <a:latin typeface="Calibri" panose="020F0502020204030204" pitchFamily="34" charset="0"/>
              </a:rPr>
              <a:t>Nb</a:t>
            </a:r>
            <a:r>
              <a:rPr lang="en-US" altLang="zh-CN" sz="2400" dirty="0" smtClean="0">
                <a:latin typeface="Calibri" panose="020F0502020204030204" pitchFamily="34" charset="0"/>
              </a:rPr>
              <a:t> &lt; 12-15g/L for bulk BCP, &lt;4 g/L for flash BCP (XFEL)</a:t>
            </a:r>
          </a:p>
          <a:p>
            <a:r>
              <a:rPr lang="en-US" altLang="zh-CN" sz="2400" dirty="0" smtClean="0">
                <a:latin typeface="Calibri" panose="020F0502020204030204" pitchFamily="34" charset="0"/>
              </a:rPr>
              <a:t>Typical </a:t>
            </a:r>
            <a:r>
              <a:rPr lang="en-US" altLang="zh-CN" sz="2400" dirty="0" err="1" smtClean="0">
                <a:latin typeface="Calibri" panose="020F0502020204030204" pitchFamily="34" charset="0"/>
              </a:rPr>
              <a:t>Eacc</a:t>
            </a:r>
            <a:r>
              <a:rPr lang="en-US" altLang="zh-CN" sz="2400" dirty="0" smtClean="0">
                <a:latin typeface="Calibri" panose="020F0502020204030204" pitchFamily="34" charset="0"/>
              </a:rPr>
              <a:t> 25-30MV/m.</a:t>
            </a:r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11" y="3573352"/>
            <a:ext cx="4467533" cy="3024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559"/>
          <a:stretch/>
        </p:blipFill>
        <p:spPr>
          <a:xfrm>
            <a:off x="5724128" y="2913993"/>
            <a:ext cx="283483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29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EP: electron polishing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2" y="1442739"/>
            <a:ext cx="8346758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84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52" y="88776"/>
            <a:ext cx="9180927" cy="64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80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Example of SRF cavities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04886" y="1376757"/>
            <a:ext cx="8415585" cy="5005536"/>
          </a:xfrm>
        </p:spPr>
        <p:txBody>
          <a:bodyPr>
            <a:normAutofit fontScale="95000"/>
          </a:bodyPr>
          <a:lstStyle/>
          <a:p>
            <a:pPr lvl="0"/>
            <a:r>
              <a:rPr lang="en-US" altLang="zh-CN" sz="3030" dirty="0" smtClean="0"/>
              <a:t>SRF cavity: standing wave structure made of superconducting metal (Niobium, or </a:t>
            </a:r>
            <a:r>
              <a:rPr lang="en-US" altLang="zh-CN" sz="3030" dirty="0" err="1" smtClean="0"/>
              <a:t>Nb</a:t>
            </a:r>
            <a:r>
              <a:rPr lang="en-US" altLang="zh-CN" sz="3030" dirty="0" smtClean="0"/>
              <a:t> film on Cu)</a:t>
            </a:r>
          </a:p>
          <a:p>
            <a:pPr lvl="0"/>
            <a:r>
              <a:rPr lang="en-US" altLang="zh-CN" sz="3030" dirty="0" smtClean="0"/>
              <a:t>Two types of structures are most commonly used:</a:t>
            </a:r>
          </a:p>
          <a:p>
            <a:pPr lvl="1"/>
            <a:r>
              <a:rPr lang="en-US" altLang="zh-CN" sz="2830" dirty="0" smtClean="0"/>
              <a:t>TM class (elliptical cavity, for </a:t>
            </a:r>
            <a:r>
              <a:rPr lang="el-GR" altLang="zh-CN" sz="2830" dirty="0" smtClean="0"/>
              <a:t>β</a:t>
            </a:r>
            <a:r>
              <a:rPr lang="en-US" altLang="zh-CN" sz="2830" dirty="0" smtClean="0"/>
              <a:t>&gt;0.6)</a:t>
            </a:r>
          </a:p>
          <a:p>
            <a:pPr lvl="1"/>
            <a:r>
              <a:rPr lang="en-US" altLang="zh-CN" sz="2830" dirty="0" smtClean="0"/>
              <a:t>TEM class (QWR, HWR, Spoke, for </a:t>
            </a:r>
            <a:r>
              <a:rPr lang="el-GR" altLang="zh-CN" sz="2830" dirty="0" smtClean="0"/>
              <a:t>β</a:t>
            </a:r>
            <a:r>
              <a:rPr lang="en-US" altLang="zh-CN" sz="2830" dirty="0" smtClean="0"/>
              <a:t>&lt;0.6)</a:t>
            </a:r>
            <a:endParaRPr lang="en-US" altLang="zh-CN" sz="283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63" y="4109562"/>
            <a:ext cx="1452829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4" y="4109562"/>
            <a:ext cx="901892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33500"/>
            <a:ext cx="2303463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273275"/>
            <a:ext cx="3625850" cy="128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 descr="C:\Users\zhai\Desktop\FullSizeRender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4147527"/>
            <a:ext cx="3600000" cy="945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7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632"/>
            <a:ext cx="9162397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3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Comments on BCP and EP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61" y="1447552"/>
            <a:ext cx="8656719" cy="51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19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33282" y="404664"/>
            <a:ext cx="8057112" cy="5760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3394762"/>
            <a:ext cx="2831141" cy="176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46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High baking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347982"/>
            <a:ext cx="5924996" cy="3963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516" y="548680"/>
            <a:ext cx="2819400" cy="2695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358" y="3579965"/>
            <a:ext cx="2880000" cy="2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22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 smtClean="0"/>
              <a:t>Ultrasonic </a:t>
            </a:r>
            <a:r>
              <a:rPr lang="en-US" altLang="zh-CN" dirty="0"/>
              <a:t>cleaning and UPW </a:t>
            </a:r>
            <a:r>
              <a:rPr lang="en-US" altLang="zh-CN" dirty="0" smtClean="0"/>
              <a:t>rinsing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447800"/>
            <a:ext cx="5472608" cy="5149552"/>
          </a:xfrm>
        </p:spPr>
        <p:txBody>
          <a:bodyPr>
            <a:normAutofit fontScale="80000" lnSpcReduction="20000"/>
          </a:bodyPr>
          <a:lstStyle/>
          <a:p>
            <a:pPr lvl="0"/>
            <a:r>
              <a:rPr lang="en-US" altLang="zh-CN" sz="3030" dirty="0" smtClean="0"/>
              <a:t>Ultra </a:t>
            </a:r>
            <a:r>
              <a:rPr lang="en-US" altLang="zh-CN" sz="3030" dirty="0"/>
              <a:t>pure water (18 </a:t>
            </a:r>
            <a:r>
              <a:rPr lang="en-US" altLang="zh-CN" sz="3030" dirty="0" smtClean="0"/>
              <a:t>M</a:t>
            </a:r>
            <a:r>
              <a:rPr lang="el-GR" altLang="zh-CN" sz="3030" dirty="0" smtClean="0"/>
              <a:t>Ω</a:t>
            </a:r>
            <a:r>
              <a:rPr lang="en-US" altLang="zh-CN" sz="3030" dirty="0" smtClean="0"/>
              <a:t>.cm </a:t>
            </a:r>
            <a:r>
              <a:rPr lang="en-US" altLang="zh-CN" sz="3030" dirty="0"/>
              <a:t>) + </a:t>
            </a:r>
            <a:r>
              <a:rPr lang="en-US" altLang="zh-CN" sz="3030" dirty="0" smtClean="0"/>
              <a:t>detergent (like </a:t>
            </a:r>
            <a:r>
              <a:rPr lang="en-US" altLang="zh-CN" sz="3030" dirty="0" err="1" smtClean="0"/>
              <a:t>liquinox</a:t>
            </a:r>
            <a:r>
              <a:rPr lang="en-US" altLang="zh-CN" sz="3030" dirty="0" smtClean="0"/>
              <a:t> 1%), </a:t>
            </a:r>
            <a:r>
              <a:rPr lang="en-US" altLang="zh-CN" sz="3030" dirty="0"/>
              <a:t>@ </a:t>
            </a:r>
            <a:r>
              <a:rPr lang="en-US" altLang="zh-CN" sz="3030" dirty="0" smtClean="0"/>
              <a:t>45C </a:t>
            </a:r>
            <a:r>
              <a:rPr lang="en-US" altLang="zh-CN" sz="3030" dirty="0"/>
              <a:t>– </a:t>
            </a:r>
            <a:r>
              <a:rPr lang="en-US" altLang="zh-CN" sz="3030" dirty="0" smtClean="0"/>
              <a:t>60C</a:t>
            </a:r>
            <a:r>
              <a:rPr lang="en-US" altLang="zh-CN" sz="3030" dirty="0"/>
              <a:t>, duration about </a:t>
            </a:r>
            <a:r>
              <a:rPr lang="en-US" altLang="zh-CN" sz="3030" dirty="0" smtClean="0"/>
              <a:t>20-30 min</a:t>
            </a:r>
          </a:p>
          <a:p>
            <a:pPr lvl="0"/>
            <a:r>
              <a:rPr lang="en-US" altLang="zh-CN" sz="3030" dirty="0" smtClean="0"/>
              <a:t>It removes </a:t>
            </a:r>
            <a:r>
              <a:rPr lang="en-US" altLang="zh-CN" sz="3030" dirty="0"/>
              <a:t>grease, particulates, residues from former treatments</a:t>
            </a:r>
          </a:p>
          <a:p>
            <a:pPr lvl="0"/>
            <a:r>
              <a:rPr lang="en-US" altLang="zh-CN" sz="3030" dirty="0" smtClean="0"/>
              <a:t>US power: </a:t>
            </a:r>
            <a:r>
              <a:rPr lang="en-US" altLang="zh-CN" sz="3030" dirty="0"/>
              <a:t>10 W/liter</a:t>
            </a:r>
          </a:p>
          <a:p>
            <a:pPr lvl="0"/>
            <a:r>
              <a:rPr lang="en-US" altLang="zh-CN" sz="3030" dirty="0" smtClean="0"/>
              <a:t>Component </a:t>
            </a:r>
            <a:r>
              <a:rPr lang="en-US" altLang="zh-CN" sz="3030" dirty="0"/>
              <a:t>MUST be fully immersed, with no air bubbles inside.</a:t>
            </a:r>
          </a:p>
          <a:p>
            <a:pPr lvl="0"/>
            <a:r>
              <a:rPr lang="en-US" altLang="zh-CN" sz="3030" dirty="0"/>
              <a:t>NO partial or two step (top and bottom) cleaning accepted!</a:t>
            </a:r>
          </a:p>
          <a:p>
            <a:pPr lvl="0"/>
            <a:r>
              <a:rPr lang="en-US" altLang="zh-CN" sz="3030" dirty="0" smtClean="0"/>
              <a:t>Rinsing </a:t>
            </a:r>
            <a:r>
              <a:rPr lang="en-US" altLang="zh-CN" sz="3030" dirty="0"/>
              <a:t>with UPW, continuous flow</a:t>
            </a:r>
          </a:p>
          <a:p>
            <a:pPr lvl="0"/>
            <a:r>
              <a:rPr lang="en-US" altLang="zh-CN" sz="3030" dirty="0" smtClean="0"/>
              <a:t>Detergent </a:t>
            </a:r>
            <a:r>
              <a:rPr lang="en-US" altLang="zh-CN" sz="3030" dirty="0"/>
              <a:t>for large production should be changed many times </a:t>
            </a:r>
            <a:r>
              <a:rPr lang="en-US" altLang="zh-CN" sz="3030" dirty="0" smtClean="0"/>
              <a:t>a week (even once </a:t>
            </a:r>
            <a:r>
              <a:rPr lang="en-US" altLang="zh-CN" sz="3030" dirty="0"/>
              <a:t>/ 1 – 2 days)</a:t>
            </a:r>
          </a:p>
          <a:p>
            <a:pPr lvl="0"/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000" y="1435968"/>
            <a:ext cx="3204000" cy="440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HPR</a:t>
            </a:r>
            <a:endParaRPr lang="zh-CN" altLang="en-US" dirty="0">
              <a:latin typeface="+mj-lt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72" y="1196752"/>
            <a:ext cx="793432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9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HPR: how it works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/>
              <a:t>Direct effects of high speed water on </a:t>
            </a:r>
            <a:r>
              <a:rPr lang="en-US" altLang="zh-CN" sz="3030" dirty="0" smtClean="0"/>
              <a:t>particles: </a:t>
            </a:r>
            <a:endParaRPr lang="en-US" altLang="zh-CN" sz="3030" dirty="0"/>
          </a:p>
          <a:p>
            <a:pPr lvl="1"/>
            <a:r>
              <a:rPr lang="en-US" altLang="zh-CN" sz="2830" dirty="0" smtClean="0"/>
              <a:t>Particles </a:t>
            </a:r>
            <a:r>
              <a:rPr lang="en-US" altLang="zh-CN" sz="2830" dirty="0"/>
              <a:t>are removed if the force of the jet and high speed </a:t>
            </a:r>
            <a:r>
              <a:rPr lang="en-US" altLang="zh-CN" sz="2830" dirty="0" smtClean="0"/>
              <a:t>water (especially the </a:t>
            </a:r>
            <a:r>
              <a:rPr lang="en-US" altLang="zh-CN" sz="2830" dirty="0"/>
              <a:t>droplet) is &gt; adhesion force of particles</a:t>
            </a:r>
          </a:p>
          <a:p>
            <a:pPr lvl="0"/>
            <a:r>
              <a:rPr lang="en-US" altLang="zh-CN" sz="3030" dirty="0"/>
              <a:t>Large particle are more easily removed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03" y="4106292"/>
            <a:ext cx="312420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351" y="3767212"/>
            <a:ext cx="565785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Post processing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 smtClean="0"/>
              <a:t>Post processing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8575"/>
            <a:ext cx="8820472" cy="65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9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Cleanroom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54468" y="1358280"/>
            <a:ext cx="4569532" cy="5005536"/>
          </a:xfrm>
        </p:spPr>
        <p:txBody>
          <a:bodyPr>
            <a:normAutofit/>
          </a:bodyPr>
          <a:lstStyle/>
          <a:p>
            <a:r>
              <a:rPr lang="en-US" altLang="zh-CN" sz="2200" dirty="0" smtClean="0"/>
              <a:t>Clean is the key issue for cavity performance</a:t>
            </a:r>
          </a:p>
          <a:p>
            <a:r>
              <a:rPr lang="en-US" altLang="zh-CN" sz="2200" dirty="0" smtClean="0"/>
              <a:t>Typically ISO4 (class 10) for cavity HPR and assembly; ISO6-7 (class 10</a:t>
            </a:r>
            <a:r>
              <a:rPr lang="en-US" altLang="zh-CN" sz="2200" baseline="30000" dirty="0" smtClean="0"/>
              <a:t>3</a:t>
            </a:r>
            <a:r>
              <a:rPr lang="en-US" altLang="zh-CN" sz="2200" dirty="0" smtClean="0"/>
              <a:t>-10</a:t>
            </a:r>
            <a:r>
              <a:rPr lang="en-US" altLang="zh-CN" sz="2200" baseline="30000" dirty="0" smtClean="0"/>
              <a:t>4</a:t>
            </a:r>
            <a:r>
              <a:rPr lang="en-US" altLang="zh-CN" sz="2200" dirty="0" smtClean="0"/>
              <a:t>) for ultrasonic cleaning. </a:t>
            </a:r>
          </a:p>
          <a:p>
            <a:r>
              <a:rPr lang="en-US" altLang="zh-CN" sz="2200" dirty="0" smtClean="0"/>
              <a:t>The largest cause of contamination is personnel</a:t>
            </a:r>
          </a:p>
          <a:p>
            <a:endParaRPr lang="zh-CN" altLang="en-US" sz="2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44624"/>
            <a:ext cx="3961075" cy="27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8" y="3958103"/>
            <a:ext cx="4320000" cy="27060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876550"/>
            <a:ext cx="33718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457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Key points for clean room operation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412776"/>
            <a:ext cx="5256584" cy="5005536"/>
          </a:xfrm>
        </p:spPr>
        <p:txBody>
          <a:bodyPr>
            <a:normAutofit/>
          </a:bodyPr>
          <a:lstStyle/>
          <a:p>
            <a:r>
              <a:rPr lang="en-US" altLang="zh-CN" sz="2200" dirty="0"/>
              <a:t>Correct items entering procedure, mainly based on the use of WATER rinsing</a:t>
            </a:r>
          </a:p>
          <a:p>
            <a:r>
              <a:rPr lang="en-US" altLang="zh-CN" sz="2200" dirty="0" smtClean="0"/>
              <a:t>Well </a:t>
            </a:r>
            <a:r>
              <a:rPr lang="en-US" altLang="zh-CN" sz="2200" dirty="0"/>
              <a:t>cleaned components subcomponents (flanges, bolts, nuts, </a:t>
            </a:r>
            <a:r>
              <a:rPr lang="en-US" altLang="zh-CN" sz="2200" dirty="0" smtClean="0"/>
              <a:t>gasket</a:t>
            </a:r>
            <a:r>
              <a:rPr lang="en-US" altLang="zh-CN" sz="2200" dirty="0"/>
              <a:t>, external parts of cavities, valves, </a:t>
            </a:r>
            <a:r>
              <a:rPr lang="en-US" altLang="zh-CN" sz="2200" dirty="0" err="1"/>
              <a:t>etc</a:t>
            </a:r>
            <a:r>
              <a:rPr lang="en-US" altLang="zh-CN" sz="2200" dirty="0"/>
              <a:t>) using standardized </a:t>
            </a:r>
            <a:r>
              <a:rPr lang="en-US" altLang="zh-CN" sz="2200" dirty="0" smtClean="0"/>
              <a:t>procedure</a:t>
            </a:r>
            <a:r>
              <a:rPr lang="en-US" altLang="zh-CN" sz="2200" dirty="0"/>
              <a:t>, if applicable, on all components.</a:t>
            </a:r>
          </a:p>
          <a:p>
            <a:r>
              <a:rPr lang="en-US" altLang="zh-CN" sz="2200" dirty="0" smtClean="0"/>
              <a:t>Blowing </a:t>
            </a:r>
            <a:r>
              <a:rPr lang="en-US" altLang="zh-CN" sz="2200" dirty="0"/>
              <a:t>of components to assembled just in time</a:t>
            </a:r>
          </a:p>
          <a:p>
            <a:r>
              <a:rPr lang="en-US" altLang="zh-CN" sz="2200" dirty="0" smtClean="0"/>
              <a:t>Precisely </a:t>
            </a:r>
            <a:r>
              <a:rPr lang="en-US" altLang="zh-CN" sz="2200" dirty="0"/>
              <a:t>defined </a:t>
            </a:r>
            <a:r>
              <a:rPr lang="en-US" altLang="zh-CN" sz="2200" dirty="0" smtClean="0"/>
              <a:t>procedures</a:t>
            </a:r>
          </a:p>
          <a:p>
            <a:r>
              <a:rPr lang="en-US" altLang="zh-CN" sz="2200" dirty="0"/>
              <a:t>W</a:t>
            </a:r>
            <a:r>
              <a:rPr lang="en-US" altLang="zh-CN" sz="2200" dirty="0" smtClean="0"/>
              <a:t>ell-trained </a:t>
            </a:r>
            <a:r>
              <a:rPr lang="en-US" altLang="zh-CN" sz="2200" dirty="0"/>
              <a:t>and motivated personal </a:t>
            </a:r>
          </a:p>
          <a:p>
            <a:r>
              <a:rPr lang="en-US" altLang="zh-CN" sz="2200" dirty="0" smtClean="0"/>
              <a:t>Keep </a:t>
            </a:r>
            <a:r>
              <a:rPr lang="en-US" altLang="zh-CN" sz="2200" dirty="0"/>
              <a:t>duration of actions at open cavity as short as </a:t>
            </a:r>
            <a:r>
              <a:rPr lang="en-US" altLang="zh-CN" sz="2200" dirty="0" smtClean="0"/>
              <a:t>possible</a:t>
            </a:r>
            <a:endParaRPr lang="en-US" altLang="zh-CN" sz="2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496" y="1412776"/>
            <a:ext cx="3600000" cy="21463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106" y="3717032"/>
            <a:ext cx="31813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71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Origin of TM class: pillbox cavity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03784"/>
            <a:ext cx="5904656" cy="5005536"/>
          </a:xfrm>
        </p:spPr>
        <p:txBody>
          <a:bodyPr>
            <a:normAutofit/>
          </a:bodyPr>
          <a:lstStyle/>
          <a:p>
            <a:pPr lvl="0"/>
            <a:r>
              <a:rPr lang="en-US" altLang="zh-CN" sz="2800" dirty="0" smtClean="0"/>
              <a:t>All elliptical cavities are evolved from an enclosed cylindrical waveguide, which is so called pillbox cavity</a:t>
            </a:r>
          </a:p>
          <a:p>
            <a:pPr lvl="0"/>
            <a:r>
              <a:rPr lang="en-US" altLang="zh-CN" sz="2800" dirty="0" smtClean="0"/>
              <a:t>The 1</a:t>
            </a:r>
            <a:r>
              <a:rPr lang="en-US" altLang="zh-CN" sz="2800" baseline="30000" dirty="0" smtClean="0"/>
              <a:t>st</a:t>
            </a:r>
            <a:r>
              <a:rPr lang="en-US" altLang="zh-CN" sz="2800" dirty="0" smtClean="0"/>
              <a:t> mode TM010 is used for beam acceleration</a:t>
            </a:r>
          </a:p>
          <a:p>
            <a:pPr lvl="0"/>
            <a:endParaRPr lang="en-US" altLang="zh-CN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2750" r="17800" b="2750"/>
          <a:stretch/>
        </p:blipFill>
        <p:spPr>
          <a:xfrm rot="16200000">
            <a:off x="5077504" y="2664944"/>
            <a:ext cx="2842000" cy="522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124743"/>
            <a:ext cx="2771360" cy="259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320443" y="3929859"/>
                <a:ext cx="3258328" cy="6512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010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𝐻𝑧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2.405 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𝑙𝑖𝑔h𝑡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43" y="3929859"/>
                <a:ext cx="3258328" cy="651269"/>
              </a:xfrm>
              <a:prstGeom prst="rect">
                <a:avLst/>
              </a:prstGeom>
              <a:blipFill rotWithShape="0">
                <a:blip r:embed="rId4"/>
                <a:stretch>
                  <a:fillRect b="-9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243597" y="4753688"/>
                <a:ext cx="3277051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2.405 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zh-CN" altLang="en-US" sz="20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97" y="4753688"/>
                <a:ext cx="3277051" cy="69153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220152" y="5617784"/>
                <a:ext cx="3554819" cy="994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skw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num>
                                <m:den>
                                  <m:r>
                                    <a:rPr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den>
                              </m:f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2.405 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zh-CN" altLang="en-US" sz="20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52" y="5617784"/>
                <a:ext cx="3554819" cy="99418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Cavity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RF 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err="1" smtClean="0">
                <a:solidFill>
                  <a:schemeClr val="bg1">
                    <a:lumMod val="75000"/>
                  </a:schemeClr>
                </a:solidFill>
              </a:rPr>
              <a:t>Cavtity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fabrication</a:t>
            </a: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Post processing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Performance limit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endParaRPr lang="en-US" altLang="zh-CN" sz="3030" dirty="0"/>
          </a:p>
          <a:p>
            <a:pPr lvl="0"/>
            <a:r>
              <a:rPr lang="en-US" altLang="zh-CN" sz="3030" dirty="0" smtClean="0"/>
              <a:t>LFD, </a:t>
            </a:r>
            <a:r>
              <a:rPr lang="en-US" altLang="zh-CN" sz="3030" dirty="0" err="1" smtClean="0"/>
              <a:t>microphonics</a:t>
            </a:r>
            <a:r>
              <a:rPr lang="en-US" altLang="zh-CN" sz="3030" dirty="0"/>
              <a:t>, </a:t>
            </a:r>
            <a:r>
              <a:rPr lang="en-US" altLang="zh-CN" sz="3030" dirty="0" smtClean="0"/>
              <a:t>and tuners</a:t>
            </a:r>
            <a:endParaRPr lang="en-US" altLang="zh-CN" sz="3030" dirty="0"/>
          </a:p>
          <a:p>
            <a:pPr lvl="0"/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Back to beginning: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realistic good cavity 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Lorentz force detuning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5244181" cy="5005536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Electromagnetic </a:t>
            </a:r>
            <a:r>
              <a:rPr lang="en-US" altLang="zh-CN" sz="2000" dirty="0" smtClean="0"/>
              <a:t>fields </a:t>
            </a:r>
            <a:r>
              <a:rPr lang="en-US" altLang="zh-CN" sz="2000" dirty="0"/>
              <a:t>produces pressures that act on the cavity </a:t>
            </a:r>
            <a:r>
              <a:rPr lang="en-US" altLang="zh-CN" sz="2000" dirty="0" smtClean="0"/>
              <a:t>wall, causing the cavity wall to distort</a:t>
            </a:r>
          </a:p>
          <a:p>
            <a:r>
              <a:rPr lang="en-US" altLang="zh-CN" sz="2000" dirty="0" smtClean="0"/>
              <a:t>Distortion </a:t>
            </a:r>
            <a:r>
              <a:rPr lang="en-US" altLang="zh-CN" sz="2000" dirty="0"/>
              <a:t>changes the resonance frequency of the cavity</a:t>
            </a:r>
          </a:p>
          <a:p>
            <a:r>
              <a:rPr lang="en-US" altLang="zh-CN" sz="2000" dirty="0" smtClean="0"/>
              <a:t>When LFD is of the order of bandwidth, </a:t>
            </a:r>
            <a:r>
              <a:rPr lang="en-US" altLang="zh-CN" sz="2000" dirty="0" err="1" smtClean="0"/>
              <a:t>ponderomotive</a:t>
            </a:r>
            <a:r>
              <a:rPr lang="en-US" altLang="zh-CN" sz="2000" dirty="0" smtClean="0"/>
              <a:t> instability may </a:t>
            </a:r>
            <a:r>
              <a:rPr lang="en-US" altLang="zh-CN" sz="2000" dirty="0" err="1" smtClean="0"/>
              <a:t>occue</a:t>
            </a:r>
            <a:endParaRPr lang="zh-CN" altLang="en-US" sz="2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678413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619112"/>
              </p:ext>
            </p:extLst>
          </p:nvPr>
        </p:nvGraphicFramePr>
        <p:xfrm>
          <a:off x="5381922" y="3861048"/>
          <a:ext cx="2362200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4" imgW="1282680" imgH="393480" progId="Equation.3">
                  <p:embed/>
                </p:oleObj>
              </mc:Choice>
              <mc:Fallback>
                <p:oleObj name="Equation" r:id="rId4" imgW="1282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922" y="3861048"/>
                        <a:ext cx="2362200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302121"/>
              </p:ext>
            </p:extLst>
          </p:nvPr>
        </p:nvGraphicFramePr>
        <p:xfrm>
          <a:off x="5381922" y="4700284"/>
          <a:ext cx="356235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6" imgW="2031840" imgH="444240" progId="Equation.3">
                  <p:embed/>
                </p:oleObj>
              </mc:Choice>
              <mc:Fallback>
                <p:oleObj name="Equation" r:id="rId6" imgW="20318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922" y="4700284"/>
                        <a:ext cx="3562350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844367"/>
              </p:ext>
            </p:extLst>
          </p:nvPr>
        </p:nvGraphicFramePr>
        <p:xfrm>
          <a:off x="5423693" y="5622175"/>
          <a:ext cx="1801813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Equation" r:id="rId8" imgW="939600" imgH="241200" progId="Equation.3">
                  <p:embed/>
                </p:oleObj>
              </mc:Choice>
              <mc:Fallback>
                <p:oleObj name="Equation" r:id="rId8" imgW="939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3693" y="5622175"/>
                        <a:ext cx="1801813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2" t="27951" r="10626" b="36349"/>
          <a:stretch>
            <a:fillRect/>
          </a:stretch>
        </p:blipFill>
        <p:spPr bwMode="auto">
          <a:xfrm>
            <a:off x="395539" y="3789352"/>
            <a:ext cx="4294763" cy="28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502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Microphonics</a:t>
            </a:r>
            <a:r>
              <a:rPr lang="en-US" altLang="zh-CN" dirty="0" smtClean="0"/>
              <a:t> (vibration)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4032448" cy="5005536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Noise sources (.e.g. pumps, </a:t>
            </a:r>
            <a:r>
              <a:rPr lang="en-US" altLang="zh-CN" sz="2000" dirty="0" err="1"/>
              <a:t>cryo</a:t>
            </a:r>
            <a:r>
              <a:rPr lang="en-US" altLang="zh-CN" sz="2000" dirty="0"/>
              <a:t>-system; seismic waves, etc. ) excite cavity vibrations</a:t>
            </a:r>
          </a:p>
          <a:p>
            <a:r>
              <a:rPr lang="en-US" altLang="zh-CN" sz="2000" dirty="0"/>
              <a:t>Any small shift in the cavity frequency requires </a:t>
            </a:r>
            <a:r>
              <a:rPr lang="en-US" altLang="zh-CN" sz="2000" dirty="0" smtClean="0"/>
              <a:t>significant </a:t>
            </a:r>
            <a:r>
              <a:rPr lang="en-US" altLang="zh-CN" sz="2000" dirty="0"/>
              <a:t>increase in power to maintain </a:t>
            </a:r>
            <a:r>
              <a:rPr lang="en-US" altLang="zh-CN" sz="2000" dirty="0" err="1" smtClean="0"/>
              <a:t>Eacc</a:t>
            </a:r>
            <a:r>
              <a:rPr lang="en-US" altLang="zh-CN" sz="2000" dirty="0" smtClean="0"/>
              <a:t>=</a:t>
            </a:r>
            <a:r>
              <a:rPr lang="en-US" altLang="zh-CN" sz="2000" dirty="0" err="1" smtClean="0"/>
              <a:t>const</a:t>
            </a:r>
            <a:r>
              <a:rPr lang="en-US" altLang="zh-CN" sz="2000" dirty="0"/>
              <a:t>, produces phase errors that affect the beam</a:t>
            </a:r>
          </a:p>
          <a:p>
            <a:endParaRPr lang="zh-CN" altLang="en-US" sz="2000" dirty="0"/>
          </a:p>
        </p:txBody>
      </p:sp>
      <p:pic>
        <p:nvPicPr>
          <p:cNvPr id="4" name="Picture 5" descr="Microphonics Spectrum 10-200 H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 bwMode="auto">
          <a:xfrm>
            <a:off x="5220072" y="3675010"/>
            <a:ext cx="3724683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637" y="1414951"/>
            <a:ext cx="4705048" cy="252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/>
              <p:cNvSpPr/>
              <p:nvPr/>
            </p:nvSpPr>
            <p:spPr>
              <a:xfrm>
                <a:off x="-252536" y="4488166"/>
                <a:ext cx="6480720" cy="885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𝑓𝑜𝑟𝑤𝑎𝑟𝑑</m:t>
                          </m:r>
                        </m:sub>
                      </m:sSub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Vc</m:t>
                              </m:r>
                            </m:e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Q</m:t>
                          </m:r>
                          <m: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Qe</m:t>
                          </m:r>
                        </m:den>
                      </m:f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⁢</m:t>
                      </m:r>
                      <m:d>
                        <m:d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Qe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Q</m:t>
                                      </m:r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den>
                                  </m:f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  <m: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Q</m:t>
                                  </m:r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⁢</m:t>
                                  </m:r>
                                  <m:r>
                                    <a:rPr lang="en-US" altLang="zh-CN" sz="16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CN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𝑏𝑒𝑎𝑚</m:t>
                                          </m:r>
                                        </m:sub>
                                      </m:sSub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⁢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Qe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Vc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2 </m:t>
                                  </m:r>
                                  <m:f>
                                    <m:fPr>
                                      <m:ctrlP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⁢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df</m:t>
                                      </m:r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⁢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den>
                                  </m:f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2536" y="4488166"/>
                <a:ext cx="6480720" cy="88505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18642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Frequency tuners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Oscillations can be excited</a:t>
            </a:r>
          </a:p>
          <a:p>
            <a:pPr lvl="1"/>
            <a:r>
              <a:rPr lang="en-US" altLang="zh-CN" dirty="0"/>
              <a:t>Deterministically (Lorentz Force)</a:t>
            </a:r>
          </a:p>
          <a:p>
            <a:pPr lvl="1"/>
            <a:r>
              <a:rPr lang="en-US" altLang="zh-CN" dirty="0"/>
              <a:t>Non-Deterministically (</a:t>
            </a:r>
            <a:r>
              <a:rPr lang="en-US" altLang="zh-CN" dirty="0" err="1"/>
              <a:t>Microphonics</a:t>
            </a:r>
            <a:r>
              <a:rPr lang="en-US" altLang="zh-CN" dirty="0"/>
              <a:t>)</a:t>
            </a:r>
          </a:p>
          <a:p>
            <a:r>
              <a:rPr lang="en-US" altLang="zh-CN" dirty="0" smtClean="0"/>
              <a:t>Slow </a:t>
            </a:r>
            <a:r>
              <a:rPr lang="en-US" altLang="zh-CN" dirty="0"/>
              <a:t>Tuner</a:t>
            </a:r>
          </a:p>
          <a:p>
            <a:pPr lvl="1"/>
            <a:r>
              <a:rPr lang="en-US" altLang="zh-CN" dirty="0"/>
              <a:t>Stepper motor changes length of the cavity to bring it to the desired resonance frequency)</a:t>
            </a:r>
          </a:p>
          <a:p>
            <a:pPr lvl="1"/>
            <a:r>
              <a:rPr lang="en-US" altLang="zh-CN" dirty="0" smtClean="0"/>
              <a:t>Compensates Static </a:t>
            </a:r>
            <a:r>
              <a:rPr lang="en-US" altLang="zh-CN" dirty="0"/>
              <a:t>Detuning Forces</a:t>
            </a:r>
          </a:p>
          <a:p>
            <a:pPr lvl="1"/>
            <a:r>
              <a:rPr lang="en-US" altLang="zh-CN" dirty="0"/>
              <a:t>Techniques</a:t>
            </a:r>
            <a:r>
              <a:rPr lang="en-US" altLang="zh-CN" dirty="0" smtClean="0"/>
              <a:t>: mechanical tuner </a:t>
            </a:r>
          </a:p>
          <a:p>
            <a:r>
              <a:rPr lang="en-US" altLang="zh-CN" dirty="0" smtClean="0"/>
              <a:t>Fast </a:t>
            </a:r>
            <a:r>
              <a:rPr lang="en-US" altLang="zh-CN" dirty="0"/>
              <a:t>Tuner</a:t>
            </a:r>
          </a:p>
          <a:p>
            <a:pPr lvl="1"/>
            <a:r>
              <a:rPr lang="en-US" altLang="zh-CN" dirty="0" smtClean="0"/>
              <a:t>Compensates Lorentz </a:t>
            </a:r>
            <a:r>
              <a:rPr lang="en-US" altLang="zh-CN" dirty="0"/>
              <a:t>Force Detuning &amp; </a:t>
            </a:r>
            <a:r>
              <a:rPr lang="en-US" altLang="zh-CN" dirty="0" err="1"/>
              <a:t>Microphonics</a:t>
            </a:r>
            <a:endParaRPr lang="en-US" altLang="zh-CN" dirty="0"/>
          </a:p>
          <a:p>
            <a:pPr lvl="1"/>
            <a:r>
              <a:rPr lang="en-US" altLang="zh-CN" dirty="0"/>
              <a:t>Techniques</a:t>
            </a:r>
            <a:r>
              <a:rPr lang="en-US" altLang="zh-CN" dirty="0" smtClean="0"/>
              <a:t>: Piezoelectric </a:t>
            </a:r>
            <a:r>
              <a:rPr lang="en-US" altLang="zh-CN" dirty="0"/>
              <a:t>actuators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30765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Slow tuner: an example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8147248" cy="5005536"/>
          </a:xfrm>
        </p:spPr>
        <p:txBody>
          <a:bodyPr/>
          <a:lstStyle/>
          <a:p>
            <a:r>
              <a:rPr lang="en-US" altLang="zh-CN" dirty="0"/>
              <a:t>Requirements for Slow Tuner</a:t>
            </a:r>
          </a:p>
          <a:p>
            <a:pPr lvl="1"/>
            <a:r>
              <a:rPr lang="en-US" altLang="zh-CN" dirty="0" smtClean="0"/>
              <a:t>Enough tuning </a:t>
            </a:r>
            <a:r>
              <a:rPr lang="en-US" altLang="zh-CN" dirty="0"/>
              <a:t>Range</a:t>
            </a:r>
          </a:p>
          <a:p>
            <a:pPr lvl="1"/>
            <a:r>
              <a:rPr lang="en-US" altLang="zh-CN" dirty="0" smtClean="0"/>
              <a:t>Small hysteresis</a:t>
            </a:r>
            <a:endParaRPr lang="en-US" altLang="zh-CN" dirty="0"/>
          </a:p>
          <a:p>
            <a:pPr lvl="1"/>
            <a:r>
              <a:rPr lang="en-US" altLang="zh-CN" dirty="0"/>
              <a:t>Group delay small</a:t>
            </a:r>
          </a:p>
          <a:p>
            <a:pPr lvl="1"/>
            <a:r>
              <a:rPr lang="en-US" altLang="zh-CN" dirty="0"/>
              <a:t>High Stiffness</a:t>
            </a:r>
          </a:p>
          <a:p>
            <a:pPr lvl="1"/>
            <a:r>
              <a:rPr lang="en-US" altLang="zh-CN" dirty="0"/>
              <a:t>Boring transfer function</a:t>
            </a:r>
          </a:p>
          <a:p>
            <a:pPr lvl="1"/>
            <a:r>
              <a:rPr lang="en-US" altLang="zh-CN" dirty="0" smtClean="0"/>
              <a:t>High enough resolution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590" y="1988840"/>
            <a:ext cx="52560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51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292950"/>
            <a:ext cx="9000000" cy="62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04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267542"/>
            <a:ext cx="9000000" cy="632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25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323586"/>
            <a:ext cx="9000000" cy="62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366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354085"/>
            <a:ext cx="9000000" cy="61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000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Fast tuner: an example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376511"/>
            <a:ext cx="809625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34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443" y="274638"/>
            <a:ext cx="8572037" cy="92211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Origin of TEM class: Half wave resonator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03784"/>
            <a:ext cx="5904656" cy="5005536"/>
          </a:xfrm>
        </p:spPr>
        <p:txBody>
          <a:bodyPr>
            <a:normAutofit/>
          </a:bodyPr>
          <a:lstStyle/>
          <a:p>
            <a:pPr lvl="0"/>
            <a:r>
              <a:rPr lang="en-US" altLang="zh-CN" sz="2800" dirty="0" smtClean="0"/>
              <a:t>All TEM cavities are evolved from an enclosed coaxial line</a:t>
            </a:r>
          </a:p>
          <a:p>
            <a:pPr lvl="0"/>
            <a:r>
              <a:rPr lang="en-US" altLang="zh-CN" sz="2800" dirty="0" smtClean="0"/>
              <a:t>The 1</a:t>
            </a:r>
            <a:r>
              <a:rPr lang="en-US" altLang="zh-CN" sz="2800" baseline="30000" dirty="0" smtClean="0"/>
              <a:t>st</a:t>
            </a:r>
            <a:r>
              <a:rPr lang="en-US" altLang="zh-CN" sz="2800" dirty="0" smtClean="0"/>
              <a:t> mode TEM is used for beam acceleration</a:t>
            </a:r>
          </a:p>
          <a:p>
            <a:pPr lvl="0"/>
            <a:endParaRPr lang="en-US" altLang="zh-CN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320443" y="3546135"/>
                <a:ext cx="2722220" cy="6512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𝑇𝐸𝑀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𝐻𝑧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𝑙𝑖𝑔h𝑡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43" y="3546135"/>
                <a:ext cx="2722220" cy="65126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291190" y="4592187"/>
                <a:ext cx="3613618" cy="6308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func>
                        <m:func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zh-CN" altLang="en-US" sz="20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190" y="4592187"/>
                <a:ext cx="3613618" cy="63081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220152" y="5617784"/>
                <a:ext cx="4202176" cy="958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e>
                          </m:func>
                          <m:rad>
                            <m:radPr>
                              <m:degHide m:val="on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skw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num>
                                <m:den>
                                  <m:r>
                                    <a:rPr lang="zh-CN" altLang="en-US" sz="20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den>
                              </m:f>
                            </m:e>
                          </m:rad>
                        </m:den>
                      </m:f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sz="20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zh-CN" altLang="en-US" sz="20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52" y="5617784"/>
                <a:ext cx="4202176" cy="95898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r="25966"/>
          <a:stretch/>
        </p:blipFill>
        <p:spPr>
          <a:xfrm>
            <a:off x="4788024" y="4056764"/>
            <a:ext cx="4104456" cy="25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l="75182" r="-1"/>
          <a:stretch/>
        </p:blipFill>
        <p:spPr>
          <a:xfrm>
            <a:off x="6948264" y="1345835"/>
            <a:ext cx="137592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Outline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5000"/>
          </a:bodyPr>
          <a:lstStyle/>
          <a:p>
            <a:pPr lvl="0"/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Cavity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RF design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err="1" smtClean="0">
                <a:solidFill>
                  <a:schemeClr val="bg1">
                    <a:lumMod val="75000"/>
                  </a:schemeClr>
                </a:solidFill>
              </a:rPr>
              <a:t>Cavtity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fabrication</a:t>
            </a: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Post processing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Performance limit</a:t>
            </a:r>
          </a:p>
          <a:p>
            <a:pPr lvl="0"/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LFD, </a:t>
            </a:r>
            <a:r>
              <a:rPr lang="en-US" altLang="zh-CN" sz="3030" dirty="0" err="1" smtClean="0">
                <a:solidFill>
                  <a:schemeClr val="bg1">
                    <a:lumMod val="75000"/>
                  </a:schemeClr>
                </a:solidFill>
              </a:rPr>
              <a:t>microphonics</a:t>
            </a:r>
            <a:r>
              <a:rPr lang="en-US" altLang="zh-CN" sz="303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CN" sz="3030" dirty="0" smtClean="0">
                <a:solidFill>
                  <a:schemeClr val="bg1">
                    <a:lumMod val="75000"/>
                  </a:schemeClr>
                </a:solidFill>
              </a:rPr>
              <a:t>and tuners</a:t>
            </a:r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endParaRPr lang="en-US" altLang="zh-CN" sz="303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altLang="zh-CN" sz="3030" dirty="0"/>
              <a:t>Back to beginning: </a:t>
            </a:r>
            <a:r>
              <a:rPr lang="en-US" altLang="zh-CN" sz="3030" dirty="0" smtClean="0"/>
              <a:t>realistic good cavity design</a:t>
            </a:r>
            <a:endParaRPr lang="en-US" altLang="zh-CN" sz="3030" dirty="0"/>
          </a:p>
        </p:txBody>
      </p:sp>
    </p:spTree>
    <p:extLst>
      <p:ext uri="{BB962C8B-B14F-4D97-AF65-F5344CB8AC3E}">
        <p14:creationId xmlns:p14="http://schemas.microsoft.com/office/powerpoint/2010/main" val="308250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56992"/>
            <a:ext cx="2592288" cy="194421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Realistic good cavity design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375792"/>
            <a:ext cx="8568952" cy="5077544"/>
          </a:xfrm>
        </p:spPr>
        <p:txBody>
          <a:bodyPr>
            <a:normAutofit fontScale="95000"/>
          </a:bodyPr>
          <a:lstStyle/>
          <a:p>
            <a:pPr lvl="0"/>
            <a:r>
              <a:rPr lang="en-US" altLang="zh-CN" dirty="0" smtClean="0"/>
              <a:t>Reducing </a:t>
            </a:r>
            <a:r>
              <a:rPr lang="en-US" altLang="zh-CN" dirty="0" err="1" smtClean="0"/>
              <a:t>Ep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Eacc</a:t>
            </a:r>
            <a:r>
              <a:rPr lang="en-US" altLang="zh-CN" dirty="0" smtClean="0"/>
              <a:t> while keeping </a:t>
            </a:r>
            <a:r>
              <a:rPr lang="en-US" altLang="zh-CN" dirty="0" err="1" smtClean="0"/>
              <a:t>Bp</a:t>
            </a:r>
            <a:r>
              <a:rPr lang="en-US" altLang="zh-CN" dirty="0" smtClean="0"/>
              <a:t> &lt;  60-70mT at operation</a:t>
            </a:r>
          </a:p>
          <a:p>
            <a:pPr lvl="0"/>
            <a:r>
              <a:rPr lang="en-US" altLang="zh-CN" dirty="0" smtClean="0"/>
              <a:t>Easy to fabricate (high reproducibility, low risk of failure, no low quality EBW)</a:t>
            </a:r>
          </a:p>
          <a:p>
            <a:pPr lvl="0"/>
            <a:r>
              <a:rPr lang="en-US" altLang="zh-CN" dirty="0" smtClean="0"/>
              <a:t>Enough access for BCP/EP and HPR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/>
          <a:stretch/>
        </p:blipFill>
        <p:spPr>
          <a:xfrm>
            <a:off x="1691680" y="4509336"/>
            <a:ext cx="2527536" cy="2087696"/>
          </a:xfrm>
          <a:prstGeom prst="rect">
            <a:avLst/>
          </a:prstGeom>
        </p:spPr>
      </p:pic>
      <p:pic>
        <p:nvPicPr>
          <p:cNvPr id="7" name="Picture 2" descr="E:\Users\bmath\Documents\Cavities\IHEP Spoke\He JACKET\450030_SCRE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80" y="3861048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664" y="3717032"/>
            <a:ext cx="1962840" cy="288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8504" y="2348880"/>
            <a:ext cx="1980000" cy="13445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072" y="2768845"/>
            <a:ext cx="1800000" cy="109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2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827584" y="2636912"/>
            <a:ext cx="8147248" cy="5005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5400" dirty="0"/>
              <a:t>Thanks for your attention!</a:t>
            </a:r>
            <a:endParaRPr lang="zh-CN" altLang="en-US" sz="5400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Cavity design considerations</a:t>
            </a:r>
            <a:endParaRPr lang="zh-CN" altLang="en-US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9" y="1377336"/>
            <a:ext cx="8263262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内容占位符 4"/>
          <p:cNvSpPr>
            <a:spLocks noGrp="1"/>
          </p:cNvSpPr>
          <p:nvPr>
            <p:ph sz="quarter" idx="1"/>
          </p:nvPr>
        </p:nvSpPr>
        <p:spPr>
          <a:xfrm>
            <a:off x="4572000" y="6593588"/>
            <a:ext cx="3924944" cy="2966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1600" dirty="0">
                <a:solidFill>
                  <a:srgbClr val="0070C0"/>
                </a:solidFill>
              </a:rPr>
              <a:t>Nikolay </a:t>
            </a:r>
            <a:r>
              <a:rPr lang="en-US" altLang="zh-CN" sz="1600" dirty="0" err="1">
                <a:solidFill>
                  <a:srgbClr val="0070C0"/>
                </a:solidFill>
              </a:rPr>
              <a:t>Solyak</a:t>
            </a:r>
            <a:r>
              <a:rPr lang="en-US" altLang="zh-CN" sz="1600" dirty="0">
                <a:solidFill>
                  <a:srgbClr val="0070C0"/>
                </a:solidFill>
              </a:rPr>
              <a:t>, </a:t>
            </a:r>
            <a:r>
              <a:rPr lang="en-US" altLang="zh-CN" sz="1600" dirty="0" smtClean="0">
                <a:solidFill>
                  <a:srgbClr val="0070C0"/>
                </a:solidFill>
              </a:rPr>
              <a:t>Lecture 7a in ILC school 2008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36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68313" y="1341438"/>
                <a:ext cx="8229600" cy="5255914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 smtClean="0"/>
                  <a:t>Resonance frequency f </a:t>
                </a:r>
              </a:p>
              <a:p>
                <a:r>
                  <a:rPr lang="en-US" altLang="zh-CN" sz="2400" dirty="0"/>
                  <a:t>Optimized beta </a:t>
                </a:r>
                <a:r>
                  <a:rPr lang="el-GR" altLang="zh-CN" sz="2400" dirty="0"/>
                  <a:t>β</a:t>
                </a:r>
                <a:r>
                  <a:rPr lang="en-US" altLang="zh-CN" sz="2400" baseline="-25000" dirty="0"/>
                  <a:t>0</a:t>
                </a:r>
              </a:p>
              <a:p>
                <a:r>
                  <a:rPr lang="en-US" altLang="zh-CN" sz="2400" dirty="0" smtClean="0"/>
                  <a:t>Number </a:t>
                </a:r>
                <a:r>
                  <a:rPr lang="en-US" altLang="zh-CN" sz="2400" dirty="0"/>
                  <a:t>of cells </a:t>
                </a:r>
                <a:r>
                  <a:rPr lang="en-US" altLang="zh-CN" sz="2400" dirty="0" smtClean="0"/>
                  <a:t>or accelerating gaps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𝑔𝑎𝑝</m:t>
                        </m:r>
                      </m:sub>
                    </m:sSub>
                  </m:oMath>
                </a14:m>
                <a:endParaRPr lang="en-US" altLang="zh-CN" sz="2400" dirty="0"/>
              </a:p>
              <a:p>
                <a:pPr>
                  <a:lnSpc>
                    <a:spcPct val="90000"/>
                  </a:lnSpc>
                </a:pPr>
                <a:r>
                  <a:rPr lang="en-US" altLang="zh-CN" sz="2400" dirty="0" smtClean="0"/>
                  <a:t>Transient </a:t>
                </a:r>
                <a:r>
                  <a:rPr lang="en-US" altLang="zh-CN" sz="2400" dirty="0"/>
                  <a:t>time factor: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trlP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dirty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f>
                              <m:fPr>
                                <m:type m:val="lin"/>
                                <m:ctrlP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2400" b="0" i="1" dirty="0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zh-CN" altLang="en-US" sz="2400" b="0" i="1" dirty="0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  <m:t>) </m:t>
                                </m:r>
                                <m: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  <m:t>𝑑𝑧</m:t>
                                </m:r>
                              </m:den>
                            </m:f>
                          </m:e>
                        </m:nary>
                      </m:num>
                      <m:den>
                        <m:nary>
                          <m:naryPr>
                            <m:ctrlP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dirty="0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d>
                                  <m:dPr>
                                    <m:ctrlPr>
                                      <a:rPr lang="en-US" altLang="zh-CN" sz="2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dirty="0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e>
                        </m:nary>
                      </m:den>
                    </m:f>
                  </m:oMath>
                </a14:m>
                <a:endParaRPr lang="en-US" altLang="zh-CN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dirty="0" smtClean="0"/>
                  <a:t>Cavity effective length: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altLang="zh-CN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4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𝑔𝑎𝑝</m:t>
                            </m:r>
                          </m:sub>
                        </m:sSub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zh-CN" sz="24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altLang="zh-CN" sz="2400" dirty="0" smtClean="0"/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dirty="0" err="1" smtClean="0"/>
                  <a:t>Epeak</a:t>
                </a:r>
                <a:r>
                  <a:rPr lang="en-US" altLang="zh-CN" sz="2400" dirty="0" smtClean="0"/>
                  <a:t> </a:t>
                </a:r>
                <a:r>
                  <a:rPr lang="en-US" altLang="zh-CN" sz="2400" dirty="0"/>
                  <a:t>/ </a:t>
                </a:r>
                <a:r>
                  <a:rPr lang="en-US" altLang="zh-CN" sz="2400" dirty="0" err="1"/>
                  <a:t>Eacc</a:t>
                </a:r>
                <a:r>
                  <a:rPr lang="en-US" altLang="zh-CN" sz="2400" dirty="0"/>
                  <a:t>, </a:t>
                </a:r>
                <a:r>
                  <a:rPr lang="en-US" altLang="zh-CN" sz="2400" dirty="0" err="1"/>
                  <a:t>Bpeak</a:t>
                </a:r>
                <a:r>
                  <a:rPr lang="en-US" altLang="zh-CN" sz="2400" dirty="0"/>
                  <a:t> / </a:t>
                </a:r>
                <a:r>
                  <a:rPr lang="en-US" altLang="zh-CN" sz="2400" dirty="0" err="1"/>
                  <a:t>Eacc</a:t>
                </a:r>
                <a:endParaRPr lang="en-US" altLang="zh-CN" sz="2400" dirty="0"/>
              </a:p>
              <a:p>
                <a:pPr>
                  <a:lnSpc>
                    <a:spcPct val="110000"/>
                  </a:lnSpc>
                </a:pPr>
                <a:r>
                  <a:rPr lang="en-US" altLang="zh-CN" sz="2400" dirty="0" smtClean="0"/>
                  <a:t>Geometry </a:t>
                </a:r>
                <a:r>
                  <a:rPr lang="en-US" altLang="zh-CN" sz="2400" dirty="0"/>
                  <a:t>factor: </a:t>
                </a:r>
              </a:p>
              <a:p>
                <a:r>
                  <a:rPr lang="en-US" altLang="zh-CN" sz="2400" dirty="0" smtClean="0"/>
                  <a:t>Ra/Q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sz="24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altLang="zh-CN" sz="2400" dirty="0"/>
              </a:p>
              <a:p>
                <a:r>
                  <a:rPr lang="en-US" altLang="zh-CN" sz="2400" dirty="0" smtClean="0"/>
                  <a:t>Lorentz </a:t>
                </a:r>
                <a:r>
                  <a:rPr lang="en-US" altLang="zh-CN" sz="2400" dirty="0"/>
                  <a:t>force </a:t>
                </a:r>
                <a:r>
                  <a:rPr lang="en-US" altLang="zh-CN" sz="2400" dirty="0" smtClean="0"/>
                  <a:t>detuning </a:t>
                </a:r>
                <a:r>
                  <a:rPr lang="en-US" altLang="zh-CN" sz="2400" dirty="0"/>
                  <a:t>coefficient: </a:t>
                </a:r>
                <a:r>
                  <a:rPr lang="en-US" altLang="zh-CN" sz="2400" dirty="0" smtClean="0"/>
                  <a:t>LFD = </a:t>
                </a:r>
                <a:r>
                  <a:rPr lang="en-US" altLang="zh-CN" sz="2400" dirty="0" err="1" smtClean="0"/>
                  <a:t>df</a:t>
                </a:r>
                <a:r>
                  <a:rPr lang="en-US" altLang="zh-CN" sz="2400" dirty="0" smtClean="0"/>
                  <a:t> /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CN" sz="2400" dirty="0" smtClean="0"/>
              </a:p>
              <a:p>
                <a:r>
                  <a:rPr lang="en-US" altLang="zh-CN" sz="2400" dirty="0" smtClean="0"/>
                  <a:t>He pressure sensitivity </a:t>
                </a:r>
                <a:r>
                  <a:rPr lang="en-US" altLang="zh-CN" sz="2400" dirty="0" err="1" smtClean="0"/>
                  <a:t>df</a:t>
                </a:r>
                <a:r>
                  <a:rPr lang="en-US" altLang="zh-CN" sz="2400" dirty="0" smtClean="0"/>
                  <a:t>/</a:t>
                </a:r>
                <a:r>
                  <a:rPr lang="en-US" altLang="zh-CN" sz="2400" dirty="0" err="1" smtClean="0"/>
                  <a:t>dP</a:t>
                </a:r>
                <a:endParaRPr lang="en-US" altLang="zh-CN" sz="2400" dirty="0"/>
              </a:p>
            </p:txBody>
          </p:sp>
        </mc:Choice>
        <mc:Fallback xmlns="">
          <p:sp>
            <p:nvSpPr>
              <p:cNvPr id="153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68313" y="1341438"/>
                <a:ext cx="8229600" cy="5255914"/>
              </a:xfrm>
              <a:blipFill rotWithShape="0">
                <a:blip r:embed="rId3"/>
                <a:stretch>
                  <a:fillRect l="-593" t="-9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36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532279"/>
              </p:ext>
            </p:extLst>
          </p:nvPr>
        </p:nvGraphicFramePr>
        <p:xfrm>
          <a:off x="3203848" y="4473451"/>
          <a:ext cx="3080576" cy="935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" name="Equation" r:id="rId4" imgW="1841400" imgH="558720" progId="Equation.DSMT4">
                  <p:embed/>
                </p:oleObj>
              </mc:Choice>
              <mc:Fallback>
                <p:oleObj name="Equation" r:id="rId4" imgW="18414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4473451"/>
                        <a:ext cx="3080576" cy="9351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0" name="AutoShape 10"/>
          <p:cNvSpPr>
            <a:spLocks/>
          </p:cNvSpPr>
          <p:nvPr/>
        </p:nvSpPr>
        <p:spPr bwMode="auto">
          <a:xfrm>
            <a:off x="7311901" y="1628775"/>
            <a:ext cx="431800" cy="1779588"/>
          </a:xfrm>
          <a:prstGeom prst="rightBrace">
            <a:avLst>
              <a:gd name="adj1" fmla="val 48652"/>
              <a:gd name="adj2" fmla="val 50000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chemeClr val="accent2"/>
              </a:solidFill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7815138" y="2008956"/>
            <a:ext cx="11493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Beam</a:t>
            </a:r>
          </a:p>
          <a:p>
            <a:r>
              <a:rPr lang="en-US" altLang="zh-CN" dirty="0">
                <a:solidFill>
                  <a:schemeClr val="accent2"/>
                </a:solidFill>
              </a:rPr>
              <a:t>dynamics</a:t>
            </a:r>
          </a:p>
          <a:p>
            <a:r>
              <a:rPr lang="en-US" altLang="zh-CN" dirty="0">
                <a:solidFill>
                  <a:schemeClr val="accent2"/>
                </a:solidFill>
              </a:rPr>
              <a:t>related</a:t>
            </a:r>
          </a:p>
        </p:txBody>
      </p:sp>
      <p:sp>
        <p:nvSpPr>
          <p:cNvPr id="15372" name="AutoShape 12"/>
          <p:cNvSpPr>
            <a:spLocks/>
          </p:cNvSpPr>
          <p:nvPr/>
        </p:nvSpPr>
        <p:spPr bwMode="auto">
          <a:xfrm>
            <a:off x="7182584" y="4365104"/>
            <a:ext cx="431800" cy="2016224"/>
          </a:xfrm>
          <a:prstGeom prst="rightBrace">
            <a:avLst>
              <a:gd name="adj1" fmla="val 27788"/>
              <a:gd name="adj2" fmla="val 50000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chemeClr val="accent2"/>
              </a:solidFill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7667625" y="5052541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Technics</a:t>
            </a:r>
          </a:p>
          <a:p>
            <a:r>
              <a:rPr lang="en-US" altLang="zh-CN" dirty="0">
                <a:solidFill>
                  <a:schemeClr val="accent2"/>
                </a:solidFill>
              </a:rPr>
              <a:t>related</a:t>
            </a:r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539552" y="274638"/>
            <a:ext cx="8147248" cy="922114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隶书" panose="02010509060101010101" pitchFamily="49" charset="-122"/>
                <a:cs typeface="+mj-cs"/>
              </a:defRPr>
            </a:lvl1pPr>
          </a:lstStyle>
          <a:p>
            <a:r>
              <a:rPr lang="en-US" altLang="zh-CN" smtClean="0"/>
              <a:t>Some important cavity parameters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38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Cavity design procedure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1412776"/>
            <a:ext cx="8496944" cy="5005536"/>
          </a:xfrm>
        </p:spPr>
        <p:txBody>
          <a:bodyPr>
            <a:normAutofit/>
          </a:bodyPr>
          <a:lstStyle/>
          <a:p>
            <a:pPr lvl="0"/>
            <a:r>
              <a:rPr lang="en-US" altLang="zh-CN" sz="3000" dirty="0" smtClean="0"/>
              <a:t>Define optimization goal:</a:t>
            </a:r>
          </a:p>
          <a:p>
            <a:pPr lvl="1"/>
            <a:r>
              <a:rPr lang="en-US" altLang="zh-CN" dirty="0" err="1" smtClean="0"/>
              <a:t>Ep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Ea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Bp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Ea</a:t>
            </a:r>
            <a:r>
              <a:rPr lang="en-US" altLang="zh-CN" dirty="0" smtClean="0"/>
              <a:t>, G*R/Q, HOM damping, and so on</a:t>
            </a:r>
          </a:p>
          <a:p>
            <a:r>
              <a:rPr lang="en-US" altLang="zh-CN" sz="3000" dirty="0"/>
              <a:t>Sweep cavity shape</a:t>
            </a:r>
          </a:p>
          <a:p>
            <a:r>
              <a:rPr lang="en-US" altLang="zh-CN" sz="3000" dirty="0"/>
              <a:t>Add cleaning and coupling ports, check antenna </a:t>
            </a:r>
            <a:r>
              <a:rPr lang="en-US" altLang="zh-CN" sz="3000" dirty="0" smtClean="0"/>
              <a:t>length and heating on flange.</a:t>
            </a:r>
            <a:endParaRPr lang="en-US" altLang="zh-CN" sz="3000" dirty="0"/>
          </a:p>
          <a:p>
            <a:r>
              <a:rPr lang="en-US" altLang="zh-CN" sz="3000" dirty="0"/>
              <a:t>Check </a:t>
            </a:r>
            <a:r>
              <a:rPr lang="en-US" altLang="zh-CN" sz="3000" dirty="0" err="1"/>
              <a:t>multipacting</a:t>
            </a:r>
            <a:endParaRPr lang="en-US" altLang="zh-CN" sz="3000" dirty="0"/>
          </a:p>
          <a:p>
            <a:r>
              <a:rPr lang="en-US" altLang="zh-CN" sz="3000" dirty="0" smtClean="0"/>
              <a:t>Mechanical design: </a:t>
            </a:r>
            <a:endParaRPr lang="en-US" altLang="zh-CN" sz="3000" dirty="0"/>
          </a:p>
          <a:p>
            <a:pPr lvl="1"/>
            <a:r>
              <a:rPr lang="en-US" altLang="zh-CN" dirty="0" smtClean="0"/>
              <a:t>Change wall thickness, stiffeners, and helium vessel</a:t>
            </a:r>
          </a:p>
          <a:p>
            <a:pPr lvl="1"/>
            <a:r>
              <a:rPr lang="en-US" altLang="zh-CN" dirty="0" smtClean="0"/>
              <a:t>Safety analysis: yielding stress, buckling</a:t>
            </a:r>
          </a:p>
          <a:p>
            <a:pPr lvl="1"/>
            <a:r>
              <a:rPr lang="en-US" altLang="zh-CN" dirty="0" smtClean="0"/>
              <a:t>Reduce LFD, </a:t>
            </a:r>
            <a:r>
              <a:rPr lang="en-US" altLang="zh-CN" dirty="0" err="1" smtClean="0"/>
              <a:t>df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dP</a:t>
            </a:r>
            <a:r>
              <a:rPr lang="en-US" altLang="zh-CN" dirty="0" smtClean="0"/>
              <a:t>, increase intrinsic vibration frequency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695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Cavity design tools</a:t>
            </a:r>
            <a:endParaRPr lang="zh-CN" altLang="en-US" dirty="0">
              <a:latin typeface="+mj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79512" y="1375792"/>
            <a:ext cx="8784976" cy="5149552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dirty="0" smtClean="0"/>
              <a:t>Elliptical cavity RF optimization: </a:t>
            </a:r>
          </a:p>
          <a:p>
            <a:pPr lvl="1"/>
            <a:r>
              <a:rPr lang="en-US" altLang="zh-CN" sz="2000" dirty="0" smtClean="0"/>
              <a:t>2D free code </a:t>
            </a:r>
            <a:r>
              <a:rPr lang="en-US" altLang="zh-CN" sz="2000" dirty="0" err="1" smtClean="0"/>
              <a:t>Superfish</a:t>
            </a:r>
            <a:r>
              <a:rPr lang="en-US" altLang="zh-CN" sz="2000" dirty="0" smtClean="0"/>
              <a:t>. You have to write input files to use it.  </a:t>
            </a:r>
            <a:r>
              <a:rPr lang="en-US" altLang="zh-CN" sz="1400" dirty="0">
                <a:hlinkClick r:id="rId2"/>
              </a:rPr>
              <a:t>https://</a:t>
            </a:r>
            <a:r>
              <a:rPr lang="en-US" altLang="zh-CN" sz="1400" dirty="0" smtClean="0">
                <a:hlinkClick r:id="rId2"/>
              </a:rPr>
              <a:t>laacg.lanl.gov/laacg/services/download_sf.phtml</a:t>
            </a:r>
            <a:endParaRPr lang="en-US" altLang="zh-CN" sz="1400" dirty="0" smtClean="0"/>
          </a:p>
          <a:p>
            <a:pPr lvl="1"/>
            <a:r>
              <a:rPr lang="en-US" altLang="zh-CN" sz="2000" dirty="0" err="1"/>
              <a:t>BuildCavity</a:t>
            </a:r>
            <a:r>
              <a:rPr lang="en-US" altLang="zh-CN" sz="2000" dirty="0"/>
              <a:t> by Paolo </a:t>
            </a:r>
            <a:r>
              <a:rPr lang="en-US" altLang="zh-CN" sz="2000" dirty="0" err="1"/>
              <a:t>Pierini</a:t>
            </a:r>
            <a:r>
              <a:rPr lang="en-US" altLang="zh-CN" sz="2000" dirty="0"/>
              <a:t>, </a:t>
            </a:r>
            <a:r>
              <a:rPr lang="en-US" altLang="zh-CN" sz="2000" dirty="0" smtClean="0"/>
              <a:t>VB </a:t>
            </a:r>
            <a:r>
              <a:rPr lang="en-US" altLang="zh-CN" sz="2000" dirty="0"/>
              <a:t>based user dialog to control </a:t>
            </a:r>
            <a:r>
              <a:rPr lang="en-US" altLang="zh-CN" sz="2000" dirty="0" err="1"/>
              <a:t>superfish</a:t>
            </a:r>
            <a:r>
              <a:rPr lang="en-US" altLang="zh-CN" sz="2000" dirty="0"/>
              <a:t> (need installation): </a:t>
            </a:r>
            <a:r>
              <a:rPr lang="en-US" altLang="zh-CN" sz="1400" dirty="0" smtClean="0">
                <a:hlinkClick r:id="rId3"/>
              </a:rPr>
              <a:t>http://wwwsrf.mi.infn.it/Members/pierini/buildcavity/BuildCavity_v143_exe.zip</a:t>
            </a:r>
            <a:endParaRPr lang="en-US" altLang="zh-CN" sz="1400" dirty="0" smtClean="0"/>
          </a:p>
          <a:p>
            <a:pPr lvl="1"/>
            <a:r>
              <a:rPr lang="en-US" altLang="zh-CN" sz="2000" dirty="0" smtClean="0"/>
              <a:t>Another </a:t>
            </a:r>
            <a:r>
              <a:rPr lang="en-US" altLang="zh-CN" sz="2000" dirty="0" err="1" smtClean="0"/>
              <a:t>superfish</a:t>
            </a:r>
            <a:r>
              <a:rPr lang="en-US" altLang="zh-CN" sz="2000" dirty="0" smtClean="0"/>
              <a:t> user dialog by He </a:t>
            </a:r>
            <a:r>
              <a:rPr lang="en-US" altLang="zh-CN" sz="2000" dirty="0" err="1" smtClean="0"/>
              <a:t>Feisi</a:t>
            </a:r>
            <a:r>
              <a:rPr lang="en-US" altLang="zh-CN" sz="2000" dirty="0" smtClean="0"/>
              <a:t> (need Mathmatica8.0 or later): </a:t>
            </a:r>
            <a:r>
              <a:rPr lang="en-US" altLang="zh-CN" sz="1400" dirty="0" smtClean="0">
                <a:hlinkClick r:id="rId4"/>
              </a:rPr>
              <a:t>https</a:t>
            </a:r>
            <a:r>
              <a:rPr lang="en-US" altLang="zh-CN" sz="1400" dirty="0">
                <a:hlinkClick r:id="rId4"/>
              </a:rPr>
              <a:t>://</a:t>
            </a:r>
            <a:r>
              <a:rPr lang="en-US" altLang="zh-CN" sz="1400" dirty="0" smtClean="0">
                <a:hlinkClick r:id="rId4"/>
              </a:rPr>
              <a:t>docs.google.com/file/d/0B7jeOkUDj9HMUHFyUmJMTzhfRG8/edit?usp=sharing</a:t>
            </a:r>
            <a:endParaRPr lang="en-US" altLang="zh-CN" sz="1400" dirty="0" smtClean="0"/>
          </a:p>
          <a:p>
            <a:pPr lvl="1"/>
            <a:r>
              <a:rPr lang="en-US" altLang="zh-CN" sz="2000" dirty="0" err="1" smtClean="0"/>
              <a:t>Fishpact</a:t>
            </a:r>
            <a:r>
              <a:rPr lang="en-US" altLang="zh-CN" sz="2000" dirty="0" smtClean="0"/>
              <a:t> by Wu </a:t>
            </a:r>
            <a:r>
              <a:rPr lang="en-US" altLang="zh-CN" sz="2000" dirty="0" err="1" smtClean="0"/>
              <a:t>Genfa</a:t>
            </a:r>
            <a:r>
              <a:rPr lang="en-US" altLang="zh-CN" sz="2000" dirty="0" smtClean="0"/>
              <a:t>, 2D tracking code for MP analysis (with </a:t>
            </a:r>
            <a:r>
              <a:rPr lang="en-US" altLang="zh-CN" sz="2000" dirty="0" err="1" smtClean="0"/>
              <a:t>superfish</a:t>
            </a:r>
            <a:r>
              <a:rPr lang="en-US" altLang="zh-CN" sz="2000" dirty="0" smtClean="0"/>
              <a:t> field)</a:t>
            </a:r>
          </a:p>
          <a:p>
            <a:r>
              <a:rPr lang="en-US" altLang="zh-CN" sz="2400" dirty="0" smtClean="0"/>
              <a:t>TEM cavity RF optimization and MP analysis: </a:t>
            </a:r>
          </a:p>
          <a:p>
            <a:pPr lvl="1"/>
            <a:r>
              <a:rPr lang="en-US" altLang="zh-CN" sz="2000" dirty="0" smtClean="0"/>
              <a:t>Typically CST is used (paid software)</a:t>
            </a:r>
          </a:p>
          <a:p>
            <a:r>
              <a:rPr lang="en-US" altLang="zh-CN" sz="2400" dirty="0" smtClean="0"/>
              <a:t>HOM analysis and damping design:</a:t>
            </a:r>
          </a:p>
          <a:p>
            <a:pPr lvl="1"/>
            <a:r>
              <a:rPr lang="en-US" altLang="zh-CN" sz="2000" dirty="0" smtClean="0"/>
              <a:t>Typically CST is used (paid software)</a:t>
            </a:r>
          </a:p>
          <a:p>
            <a:r>
              <a:rPr lang="en-US" altLang="zh-CN" sz="2400" dirty="0" smtClean="0"/>
              <a:t>Mechanical design and analysis:</a:t>
            </a:r>
          </a:p>
          <a:p>
            <a:pPr lvl="1"/>
            <a:r>
              <a:rPr lang="en-US" altLang="zh-CN" sz="2000" dirty="0" smtClean="0"/>
              <a:t>Typically ANSYS or COMSOL are used (both paid software)</a:t>
            </a:r>
            <a:endParaRPr lang="en-US" altLang="zh-CN" sz="2200" dirty="0"/>
          </a:p>
        </p:txBody>
      </p:sp>
    </p:spTree>
    <p:extLst>
      <p:ext uri="{BB962C8B-B14F-4D97-AF65-F5344CB8AC3E}">
        <p14:creationId xmlns:p14="http://schemas.microsoft.com/office/powerpoint/2010/main" val="9689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5"/>
    </mc:Choice>
    <mc:Fallback xmlns="">
      <p:transition spd="slow" advTm="9025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平衡">
  <a:themeElements>
    <a:clrScheme name="平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平衡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1586</TotalTime>
  <Words>1419</Words>
  <Application>Microsoft Office PowerPoint</Application>
  <PresentationFormat>全屏显示(4:3)</PresentationFormat>
  <Paragraphs>239</Paragraphs>
  <Slides>52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62" baseType="lpstr">
      <vt:lpstr>Courier</vt:lpstr>
      <vt:lpstr>隶书</vt:lpstr>
      <vt:lpstr>宋体</vt:lpstr>
      <vt:lpstr>Arial</vt:lpstr>
      <vt:lpstr>Calibri</vt:lpstr>
      <vt:lpstr>Cambria Math</vt:lpstr>
      <vt:lpstr>Wingdings 2</vt:lpstr>
      <vt:lpstr>平衡</vt:lpstr>
      <vt:lpstr>Equation</vt:lpstr>
      <vt:lpstr>Microsoft Equation 3.0</vt:lpstr>
      <vt:lpstr>SRF technology - cavity and tuner </vt:lpstr>
      <vt:lpstr>Outline</vt:lpstr>
      <vt:lpstr>Example of SRF cavities</vt:lpstr>
      <vt:lpstr>Origin of TM class: pillbox cavity</vt:lpstr>
      <vt:lpstr>Origin of TEM class: Half wave resonator</vt:lpstr>
      <vt:lpstr>Cavity design considerations</vt:lpstr>
      <vt:lpstr>PowerPoint 演示文稿</vt:lpstr>
      <vt:lpstr>Cavity design procedure</vt:lpstr>
      <vt:lpstr>Cavity design tools</vt:lpstr>
      <vt:lpstr>Outline</vt:lpstr>
      <vt:lpstr>Niobium material</vt:lpstr>
      <vt:lpstr>Niobium material specification</vt:lpstr>
      <vt:lpstr>Nb material inspection</vt:lpstr>
      <vt:lpstr>Fabrication of the cavity</vt:lpstr>
      <vt:lpstr>Cavity frequency control</vt:lpstr>
      <vt:lpstr>Cavity frequency control (2)</vt:lpstr>
      <vt:lpstr>Cavity EBW</vt:lpstr>
      <vt:lpstr>Outline</vt:lpstr>
      <vt:lpstr>Performance limit:</vt:lpstr>
      <vt:lpstr>Performance limit</vt:lpstr>
      <vt:lpstr>Field emission</vt:lpstr>
      <vt:lpstr>Multipacting</vt:lpstr>
      <vt:lpstr>Outline</vt:lpstr>
      <vt:lpstr>Post processing</vt:lpstr>
      <vt:lpstr>BCP/EP: remove damaged layer</vt:lpstr>
      <vt:lpstr>BCP: Buffered Chemical Polishing</vt:lpstr>
      <vt:lpstr>BCP system</vt:lpstr>
      <vt:lpstr>EP: electron polishing</vt:lpstr>
      <vt:lpstr>PowerPoint 演示文稿</vt:lpstr>
      <vt:lpstr>PowerPoint 演示文稿</vt:lpstr>
      <vt:lpstr>Comments on BCP and EP</vt:lpstr>
      <vt:lpstr>PowerPoint 演示文稿</vt:lpstr>
      <vt:lpstr>High baking</vt:lpstr>
      <vt:lpstr>Ultrasonic cleaning and UPW rinsing</vt:lpstr>
      <vt:lpstr>HPR</vt:lpstr>
      <vt:lpstr>HPR: how it works</vt:lpstr>
      <vt:lpstr>Post processing</vt:lpstr>
      <vt:lpstr>Cleanroom</vt:lpstr>
      <vt:lpstr>Key points for clean room operation</vt:lpstr>
      <vt:lpstr>Outline</vt:lpstr>
      <vt:lpstr>Lorentz force detuning</vt:lpstr>
      <vt:lpstr>Microphonics (vibration)</vt:lpstr>
      <vt:lpstr>Frequency tuners</vt:lpstr>
      <vt:lpstr>Slow tuner: an example</vt:lpstr>
      <vt:lpstr>PowerPoint 演示文稿</vt:lpstr>
      <vt:lpstr>PowerPoint 演示文稿</vt:lpstr>
      <vt:lpstr>PowerPoint 演示文稿</vt:lpstr>
      <vt:lpstr>PowerPoint 演示文稿</vt:lpstr>
      <vt:lpstr>Fast tuner: an example</vt:lpstr>
      <vt:lpstr>Outline</vt:lpstr>
      <vt:lpstr>Realistic good cavity design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herphase</dc:creator>
  <cp:lastModifiedBy>unknown</cp:lastModifiedBy>
  <cp:revision>1064</cp:revision>
  <dcterms:created xsi:type="dcterms:W3CDTF">2014-04-17T12:13:00Z</dcterms:created>
  <dcterms:modified xsi:type="dcterms:W3CDTF">2018-12-14T00:38:56Z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