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467" r:id="rId3"/>
    <p:sldId id="501" r:id="rId4"/>
    <p:sldId id="469" r:id="rId5"/>
    <p:sldId id="468" r:id="rId6"/>
    <p:sldId id="470" r:id="rId7"/>
    <p:sldId id="471" r:id="rId8"/>
    <p:sldId id="491" r:id="rId9"/>
    <p:sldId id="472" r:id="rId10"/>
    <p:sldId id="473" r:id="rId11"/>
    <p:sldId id="474" r:id="rId12"/>
    <p:sldId id="475" r:id="rId13"/>
    <p:sldId id="502" r:id="rId14"/>
    <p:sldId id="258" r:id="rId15"/>
    <p:sldId id="478" r:id="rId16"/>
    <p:sldId id="479" r:id="rId17"/>
    <p:sldId id="480" r:id="rId18"/>
    <p:sldId id="481" r:id="rId19"/>
    <p:sldId id="482" r:id="rId20"/>
    <p:sldId id="483" r:id="rId21"/>
    <p:sldId id="503" r:id="rId22"/>
    <p:sldId id="492" r:id="rId23"/>
    <p:sldId id="493" r:id="rId24"/>
    <p:sldId id="494" r:id="rId25"/>
    <p:sldId id="487" r:id="rId26"/>
    <p:sldId id="495" r:id="rId27"/>
    <p:sldId id="496" r:id="rId28"/>
    <p:sldId id="506" r:id="rId29"/>
    <p:sldId id="504" r:id="rId30"/>
    <p:sldId id="349" r:id="rId31"/>
    <p:sldId id="350" r:id="rId32"/>
    <p:sldId id="405" r:id="rId33"/>
    <p:sldId id="442" r:id="rId34"/>
    <p:sldId id="441" r:id="rId35"/>
    <p:sldId id="444" r:id="rId36"/>
    <p:sldId id="497" r:id="rId37"/>
    <p:sldId id="498" r:id="rId38"/>
    <p:sldId id="499" r:id="rId39"/>
    <p:sldId id="398" r:id="rId40"/>
    <p:sldId id="500" r:id="rId41"/>
    <p:sldId id="363" r:id="rId42"/>
    <p:sldId id="364" r:id="rId43"/>
    <p:sldId id="365" r:id="rId44"/>
    <p:sldId id="366" r:id="rId45"/>
    <p:sldId id="367" r:id="rId46"/>
    <p:sldId id="454" r:id="rId47"/>
    <p:sldId id="371" r:id="rId48"/>
    <p:sldId id="372" r:id="rId49"/>
    <p:sldId id="376" r:id="rId50"/>
    <p:sldId id="377" r:id="rId51"/>
    <p:sldId id="378" r:id="rId52"/>
    <p:sldId id="381" r:id="rId53"/>
    <p:sldId id="382" r:id="rId54"/>
    <p:sldId id="413" r:id="rId55"/>
    <p:sldId id="414" r:id="rId56"/>
    <p:sldId id="384" r:id="rId57"/>
    <p:sldId id="385" r:id="rId58"/>
    <p:sldId id="415" r:id="rId59"/>
    <p:sldId id="391" r:id="rId60"/>
    <p:sldId id="399" r:id="rId61"/>
    <p:sldId id="411" r:id="rId62"/>
    <p:sldId id="449" r:id="rId63"/>
    <p:sldId id="412" r:id="rId64"/>
    <p:sldId id="505" r:id="rId6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8AF6E-4374-427F-A82E-71B137A55B80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D7457-9D5D-45A5-BA1F-5ACB992741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4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D7457-9D5D-45A5-BA1F-5ACB992741F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916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0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062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0964F-913C-401C-97BD-326EFEFAC77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539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600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144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691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145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8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A2B5B-43F7-4268-8292-0ED1EA89CE23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08460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E387-314F-40A3-A306-E2EA107FFD27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18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0964F-913C-401C-97BD-326EFEFAC77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078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D7457-9D5D-45A5-BA1F-5ACB992741F3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28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0964F-913C-401C-97BD-326EFEFAC77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30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0964F-913C-401C-97BD-326EFEFAC77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31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E387-314F-40A3-A306-E2EA107FFD2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86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B3FAC-FF3A-475A-9DD2-9C18E196886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72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55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917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7E391-6720-4DA5-8A0C-25E6DD72C24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80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59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403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40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662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52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61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5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70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53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65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069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C984-CE66-49DB-8BEB-831875A435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37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2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80"/>
            <a:ext cx="9144000" cy="64850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9982" y="207963"/>
            <a:ext cx="6858000" cy="1856364"/>
          </a:xfrm>
        </p:spPr>
        <p:txBody>
          <a:bodyPr anchor="ctr"/>
          <a:lstStyle/>
          <a:p>
            <a:r>
              <a:rPr kumimoji="1" lang="en-US" altLang="ja-JP" dirty="0" smtClean="0"/>
              <a:t>ILC Introduction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9982" y="5347855"/>
            <a:ext cx="6858000" cy="1059872"/>
          </a:xfrm>
        </p:spPr>
        <p:txBody>
          <a:bodyPr anchor="ctr"/>
          <a:lstStyle/>
          <a:p>
            <a:r>
              <a:rPr kumimoji="1" lang="en-US" altLang="ja-JP" dirty="0" smtClean="0"/>
              <a:t>Kaoru Yokoya, KEK</a:t>
            </a:r>
          </a:p>
          <a:p>
            <a:r>
              <a:rPr lang="en-US" altLang="ja-JP" dirty="0" smtClean="0"/>
              <a:t>2018.12.10 </a:t>
            </a:r>
            <a:r>
              <a:rPr lang="en-US" altLang="ja-JP" dirty="0"/>
              <a:t>ASSCA2018, </a:t>
            </a:r>
            <a:r>
              <a:rPr lang="en-US" altLang="ja-JP" dirty="0" smtClean="0"/>
              <a:t>IHEP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5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260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dirty="0" smtClean="0"/>
              <a:t>ILC</a:t>
            </a:r>
            <a:r>
              <a:rPr lang="ja-JP" altLang="en-US" dirty="0"/>
              <a:t> </a:t>
            </a:r>
            <a:r>
              <a:rPr lang="en-US" altLang="ja-JP" dirty="0" smtClean="0"/>
              <a:t>Accelerating Cavity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F1A7-10CF-4B2F-8162-429D95E9C503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1598155"/>
            <a:ext cx="5022847" cy="875479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628650" y="1427041"/>
            <a:ext cx="3286527" cy="3414590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9-cell niobium</a:t>
            </a:r>
          </a:p>
          <a:p>
            <a:r>
              <a:rPr kumimoji="1" lang="en-US" altLang="ja-JP" dirty="0" smtClean="0"/>
              <a:t>Cell length = half of </a:t>
            </a:r>
            <a:r>
              <a:rPr kumimoji="1" lang="en-US" altLang="ja-JP" dirty="0" smtClean="0"/>
              <a:t>the wavelength </a:t>
            </a:r>
            <a:r>
              <a:rPr kumimoji="1" lang="en-US" altLang="ja-JP" dirty="0" smtClean="0"/>
              <a:t>of 1.3GHz</a:t>
            </a:r>
          </a:p>
          <a:p>
            <a:pPr lvl="1"/>
            <a:r>
              <a:rPr kumimoji="1" lang="en-US" altLang="ja-JP" dirty="0" smtClean="0"/>
              <a:t>11.5cm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~1m 9cell</a:t>
            </a:r>
          </a:p>
          <a:p>
            <a:r>
              <a:rPr lang="en-US" altLang="ja-JP" dirty="0"/>
              <a:t>Power </a:t>
            </a:r>
            <a:r>
              <a:rPr lang="en-US" altLang="ja-JP" dirty="0" smtClean="0"/>
              <a:t>coupler</a:t>
            </a:r>
            <a:endParaRPr lang="ja-JP" altLang="en-US" dirty="0"/>
          </a:p>
          <a:p>
            <a:r>
              <a:rPr lang="en-US" altLang="ja-JP" dirty="0" smtClean="0"/>
              <a:t>HOM coupler</a:t>
            </a:r>
          </a:p>
          <a:p>
            <a:r>
              <a:rPr lang="en-US" altLang="ja-JP" dirty="0" smtClean="0"/>
              <a:t>Total length ~</a:t>
            </a:r>
            <a:r>
              <a:rPr lang="en-US" altLang="ja-JP" dirty="0" smtClean="0"/>
              <a:t>1.3m</a:t>
            </a:r>
          </a:p>
        </p:txBody>
      </p:sp>
      <p:pic>
        <p:nvPicPr>
          <p:cNvPr id="9" name="コンテンツ プレースホルダ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5" y="2661066"/>
            <a:ext cx="4845076" cy="1885175"/>
          </a:xfrm>
          <a:prstGeom prst="rect">
            <a:avLst/>
          </a:prstGeom>
        </p:spPr>
      </p:pic>
      <p:sp>
        <p:nvSpPr>
          <p:cNvPr id="10" name="コンテンツ プレースホルダー 5"/>
          <p:cNvSpPr txBox="1">
            <a:spLocks/>
          </p:cNvSpPr>
          <p:nvPr/>
        </p:nvSpPr>
        <p:spPr>
          <a:xfrm>
            <a:off x="628650" y="4954319"/>
            <a:ext cx="8152099" cy="1336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Accelerating gradient 35MV/m (average), minimum 28MV/m</a:t>
            </a:r>
          </a:p>
          <a:p>
            <a:r>
              <a:rPr lang="en-US" altLang="ja-JP" dirty="0" smtClean="0"/>
              <a:t>Q-value &gt; 1x10</a:t>
            </a:r>
            <a:r>
              <a:rPr lang="en-US" altLang="ja-JP" baseline="30000" dirty="0" smtClean="0"/>
              <a:t>10</a:t>
            </a:r>
            <a:r>
              <a:rPr lang="en-US" altLang="ja-JP" dirty="0" smtClean="0"/>
              <a:t> at 31.5MV/m (2 Kelvin) 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889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23667"/>
            <a:ext cx="7886700" cy="7797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ja-JP" dirty="0" smtClean="0"/>
              <a:t>Cavity Package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F1A7-10CF-4B2F-8162-429D95E9C503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71" y="2605424"/>
            <a:ext cx="7432389" cy="375092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8802" y="1168803"/>
            <a:ext cx="3737288" cy="154864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Attach “Jacket”</a:t>
            </a:r>
            <a:endParaRPr kumimoji="1" lang="en-US" altLang="ja-JP" dirty="0" smtClean="0"/>
          </a:p>
          <a:p>
            <a:r>
              <a:rPr lang="en-US" altLang="ja-JP" dirty="0" smtClean="0"/>
              <a:t>Helium tank</a:t>
            </a:r>
          </a:p>
          <a:p>
            <a:r>
              <a:rPr kumimoji="1" lang="en-US" altLang="ja-JP" dirty="0" smtClean="0"/>
              <a:t>Tuner</a:t>
            </a:r>
            <a:r>
              <a:rPr lang="ja-JP" altLang="en-US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24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870629" cy="63764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Cryomodule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F1A7-10CF-4B2F-8162-429D95E9C503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348432"/>
            <a:ext cx="6684135" cy="2187038"/>
          </a:xfrm>
          <a:prstGeom prst="rect">
            <a:avLst/>
          </a:prstGeom>
        </p:spPr>
      </p:pic>
      <p:pic>
        <p:nvPicPr>
          <p:cNvPr id="8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99" y="1002775"/>
            <a:ext cx="4475771" cy="3865439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5620" y="1216283"/>
            <a:ext cx="4021780" cy="2946143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Connect 9</a:t>
            </a:r>
            <a:r>
              <a:rPr lang="ja-JP" altLang="en-US" dirty="0" smtClean="0"/>
              <a:t>（</a:t>
            </a:r>
            <a:r>
              <a:rPr lang="en-US" altLang="ja-JP" dirty="0" smtClean="0"/>
              <a:t>or 8</a:t>
            </a:r>
            <a:r>
              <a:rPr lang="ja-JP" altLang="en-US" dirty="0" smtClean="0"/>
              <a:t>）</a:t>
            </a:r>
            <a:r>
              <a:rPr lang="en-US" altLang="ja-JP" dirty="0" smtClean="0"/>
              <a:t>cavities</a:t>
            </a:r>
          </a:p>
          <a:p>
            <a:r>
              <a:rPr lang="en-US" altLang="ja-JP" dirty="0" smtClean="0"/>
              <a:t>Thermal shield, magnetic shield</a:t>
            </a:r>
            <a:endParaRPr kumimoji="1" lang="en-US" altLang="ja-JP" dirty="0" smtClean="0"/>
          </a:p>
          <a:p>
            <a:r>
              <a:rPr kumimoji="1" lang="en-US" altLang="ja-JP" dirty="0" smtClean="0"/>
              <a:t>Gas Return Pipe</a:t>
            </a:r>
          </a:p>
          <a:p>
            <a:r>
              <a:rPr lang="en-US" altLang="ja-JP" dirty="0" smtClean="0"/>
              <a:t>SC quadrupole magnet</a:t>
            </a:r>
          </a:p>
          <a:p>
            <a:r>
              <a:rPr lang="en-US" altLang="ja-JP" dirty="0" smtClean="0"/>
              <a:t>Total length ~13m</a:t>
            </a:r>
          </a:p>
          <a:p>
            <a:r>
              <a:rPr lang="en-US" altLang="ja-JP" dirty="0"/>
              <a:t>~</a:t>
            </a:r>
            <a:r>
              <a:rPr kumimoji="1" lang="en-US" altLang="ja-JP" dirty="0" smtClean="0"/>
              <a:t>2000 modules needed for </a:t>
            </a:r>
            <a:r>
              <a:rPr kumimoji="1" lang="en-US" altLang="ja-JP" dirty="0" smtClean="0"/>
              <a:t>E</a:t>
            </a:r>
            <a:r>
              <a:rPr kumimoji="1" lang="en-US" altLang="ja-JP" baseline="-25000" dirty="0" smtClean="0"/>
              <a:t>CM</a:t>
            </a:r>
            <a:r>
              <a:rPr kumimoji="1" lang="en-US" altLang="ja-JP" dirty="0" smtClean="0"/>
              <a:t>=500GeV</a:t>
            </a:r>
          </a:p>
          <a:p>
            <a:r>
              <a:rPr lang="en-US" altLang="ja-JP" dirty="0" smtClean="0"/>
              <a:t>Average accelerating gradient in module 31.5MV/m (+-20%)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7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18235"/>
            <a:ext cx="7886700" cy="6547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Cryogenics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9328" y="1075349"/>
            <a:ext cx="7886700" cy="2640866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Cryogenic plant </a:t>
            </a:r>
            <a:r>
              <a:rPr kumimoji="1" lang="en-US" altLang="ja-JP" dirty="0" err="1" smtClean="0"/>
              <a:t>distribued</a:t>
            </a:r>
            <a:r>
              <a:rPr kumimoji="1" lang="en-US" altLang="ja-JP" dirty="0" smtClean="0"/>
              <a:t> every 2.5km</a:t>
            </a:r>
          </a:p>
          <a:p>
            <a:r>
              <a:rPr kumimoji="1" lang="en-US" altLang="ja-JP" dirty="0" smtClean="0"/>
              <a:t>5 </a:t>
            </a:r>
            <a:r>
              <a:rPr kumimoji="1" lang="en-US" altLang="ja-JP" dirty="0" err="1" smtClean="0"/>
              <a:t>cryoplants</a:t>
            </a:r>
            <a:r>
              <a:rPr kumimoji="1" lang="en-US" altLang="ja-JP" dirty="0" smtClean="0"/>
              <a:t> for each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(E</a:t>
            </a:r>
            <a:r>
              <a:rPr kumimoji="1" lang="en-US" altLang="ja-JP" baseline="-25000" dirty="0" smtClean="0"/>
              <a:t>CM</a:t>
            </a:r>
            <a:r>
              <a:rPr kumimoji="1" lang="en-US" altLang="ja-JP" dirty="0" smtClean="0"/>
              <a:t>=500GeV)</a:t>
            </a:r>
          </a:p>
          <a:p>
            <a:r>
              <a:rPr lang="en-US" altLang="ja-JP" dirty="0" smtClean="0"/>
              <a:t>Each </a:t>
            </a:r>
            <a:r>
              <a:rPr lang="en-US" altLang="ja-JP" dirty="0" err="1" smtClean="0"/>
              <a:t>cryo</a:t>
            </a:r>
            <a:r>
              <a:rPr lang="en-US" altLang="ja-JP" dirty="0" smtClean="0"/>
              <a:t> unit </a:t>
            </a:r>
          </a:p>
          <a:p>
            <a:pPr lvl="1"/>
            <a:r>
              <a:rPr kumimoji="1" lang="en-US" altLang="ja-JP" dirty="0" smtClean="0"/>
              <a:t>Heat load  ~20kW (4.5K equivalent)</a:t>
            </a:r>
          </a:p>
          <a:p>
            <a:pPr lvl="1"/>
            <a:r>
              <a:rPr kumimoji="1" lang="en-US" altLang="ja-JP" dirty="0" smtClean="0"/>
              <a:t>Installed power ~4MW</a:t>
            </a:r>
          </a:p>
          <a:p>
            <a:r>
              <a:rPr lang="en-US" altLang="ja-JP" dirty="0" smtClean="0"/>
              <a:t>Total operating power for E</a:t>
            </a:r>
            <a:r>
              <a:rPr lang="en-US" altLang="ja-JP" baseline="-25000" dirty="0" smtClean="0"/>
              <a:t>CM</a:t>
            </a:r>
            <a:r>
              <a:rPr lang="en-US" altLang="ja-JP" dirty="0" smtClean="0"/>
              <a:t>=500GeV is ~35MW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292035" y="3681046"/>
            <a:ext cx="8723011" cy="2919264"/>
            <a:chOff x="292035" y="3657600"/>
            <a:chExt cx="8723011" cy="291926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2492619" y="3657600"/>
              <a:ext cx="6522427" cy="291926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292036" y="3818547"/>
              <a:ext cx="2200583" cy="1127837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292035" y="5078132"/>
              <a:ext cx="2052579" cy="832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3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938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NC vs. SC --- Power </a:t>
            </a:r>
            <a:r>
              <a:rPr kumimoji="1" lang="en-US" altLang="ja-JP" dirty="0" err="1" smtClean="0"/>
              <a:t>Efficifiency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287977"/>
              </p:ext>
            </p:extLst>
          </p:nvPr>
        </p:nvGraphicFramePr>
        <p:xfrm>
          <a:off x="1796715" y="1431758"/>
          <a:ext cx="5550569" cy="251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727"/>
                <a:gridCol w="794084"/>
                <a:gridCol w="986590"/>
                <a:gridCol w="826168"/>
              </a:tblGrid>
              <a:tr h="66548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ILC 500GeV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CLIC 3TeV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Loaded gradient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MV/m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31.5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power/beam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Total power consumption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582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power/total AC power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Main </a:t>
                      </a:r>
                      <a:r>
                        <a:rPr kumimoji="1" lang="en-US" altLang="ja-JP" dirty="0" err="1" smtClean="0"/>
                        <a:t>linac</a:t>
                      </a:r>
                      <a:r>
                        <a:rPr kumimoji="1" lang="en-US" altLang="ja-JP" dirty="0" smtClean="0"/>
                        <a:t> power efficiency*</a:t>
                      </a:r>
                      <a:r>
                        <a:rPr kumimoji="1" lang="en-US" altLang="ja-JP" baseline="30000" dirty="0" smtClean="0"/>
                        <a:t>)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28650" y="4131911"/>
            <a:ext cx="7886700" cy="2045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*) = beam power gain / AC power for main </a:t>
            </a:r>
            <a:r>
              <a:rPr lang="en-US" altLang="ja-JP" dirty="0" err="1" smtClean="0"/>
              <a:t>linac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Including cryogenics (ILC), drive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and </a:t>
            </a:r>
            <a:r>
              <a:rPr lang="en-US" altLang="ja-JP" dirty="0"/>
              <a:t>drive beam </a:t>
            </a:r>
            <a:r>
              <a:rPr lang="en-US" altLang="ja-JP" dirty="0" smtClean="0"/>
              <a:t>manipulation (CLIC), </a:t>
            </a:r>
            <a:r>
              <a:rPr lang="en-US" altLang="ja-JP" dirty="0" err="1"/>
              <a:t>linac</a:t>
            </a:r>
            <a:r>
              <a:rPr lang="en-US" altLang="ja-JP" dirty="0"/>
              <a:t> </a:t>
            </a:r>
            <a:r>
              <a:rPr lang="en-US" altLang="ja-JP" dirty="0" smtClean="0"/>
              <a:t>magnets, </a:t>
            </a:r>
          </a:p>
          <a:p>
            <a:pPr lvl="1"/>
            <a:r>
              <a:rPr lang="en-US" altLang="ja-JP" dirty="0" smtClean="0"/>
              <a:t>Not including AC high power line 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3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ILC_high_gradient\ILC_EP\Result_summary\HighGradientEvolution_1CellandMultiCell\LBandSRFNbCavityGradientEvolution_rev8mar2011_ProjectImpact_HiRes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9"/>
          <a:stretch/>
        </p:blipFill>
        <p:spPr>
          <a:xfrm>
            <a:off x="376369" y="857232"/>
            <a:ext cx="8767631" cy="5492976"/>
          </a:xfrm>
          <a:noFill/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>
            <a:off x="4191003" y="2198688"/>
            <a:ext cx="285750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92147" y="1749427"/>
            <a:ext cx="961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</a:rPr>
              <a:t>Björn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Wiik</a:t>
            </a:r>
            <a:endParaRPr lang="en-US" sz="1200" b="1" dirty="0">
              <a:solidFill>
                <a:srgbClr val="FF0000"/>
              </a:solidFill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vision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28398" y="3571882"/>
            <a:ext cx="12875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Under construction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28398" y="3240158"/>
            <a:ext cx="12875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Under construction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01035" y="2802008"/>
            <a:ext cx="9110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TDR by 2012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72222" y="2133670"/>
            <a:ext cx="9169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R&amp;D needed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556250" y="2266950"/>
            <a:ext cx="152400" cy="8382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467475" y="1663700"/>
            <a:ext cx="152400" cy="8382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Isosceles Triangle 15"/>
          <p:cNvSpPr>
            <a:spLocks noChangeAspect="1"/>
          </p:cNvSpPr>
          <p:nvPr/>
        </p:nvSpPr>
        <p:spPr>
          <a:xfrm>
            <a:off x="6417721" y="1985767"/>
            <a:ext cx="97690" cy="113960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>
            <a:spLocks noChangeAspect="1"/>
          </p:cNvSpPr>
          <p:nvPr/>
        </p:nvSpPr>
        <p:spPr>
          <a:xfrm>
            <a:off x="6460047" y="1943426"/>
            <a:ext cx="97690" cy="113960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" y="2"/>
            <a:ext cx="1846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08654" y="990670"/>
            <a:ext cx="849089" cy="3835401"/>
          </a:xfrm>
          <a:prstGeom prst="rect">
            <a:avLst/>
          </a:prstGeom>
          <a:solidFill>
            <a:srgbClr val="0000FF">
              <a:alpha val="8000"/>
            </a:srgbClr>
          </a:solidFill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>
            <a:off x="5266271" y="4927602"/>
            <a:ext cx="93134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53469" y="5130871"/>
            <a:ext cx="1765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ITRP Recommendation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71600" y="152400"/>
            <a:ext cx="617669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History of Gradient of  SCRF Cavities</a:t>
            </a:r>
            <a:endParaRPr kumimoji="1" lang="ja-JP" altLang="en-US" sz="3200" dirty="0"/>
          </a:p>
        </p:txBody>
      </p:sp>
      <p:sp>
        <p:nvSpPr>
          <p:cNvPr id="18" name="日付プレースホルダ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1371600" y="2536116"/>
            <a:ext cx="6043808" cy="382448"/>
            <a:chOff x="1371600" y="2536116"/>
            <a:chExt cx="6043808" cy="382448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1371600" y="2918564"/>
              <a:ext cx="604380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1431971" y="2536116"/>
              <a:ext cx="1690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ILC design</a:t>
              </a:r>
              <a:endParaRPr kumimoji="1" lang="ja-JP" altLang="en-US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00929" y="1955148"/>
            <a:ext cx="313240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Note: these are champion data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58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997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ja-JP" dirty="0" smtClean="0"/>
              <a:t>Status of Accelerating Gradient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67836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Design value: 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Vertical measurement 35MV/m</a:t>
            </a:r>
          </a:p>
          <a:p>
            <a:pPr lvl="1"/>
            <a:r>
              <a:rPr lang="en-US" altLang="ja-JP" dirty="0" smtClean="0"/>
              <a:t>Average accelerating gradient</a:t>
            </a:r>
            <a:r>
              <a:rPr lang="ja-JP" altLang="en-US" dirty="0"/>
              <a:t> </a:t>
            </a:r>
            <a:r>
              <a:rPr kumimoji="1" lang="en-US" altLang="ja-JP" dirty="0" smtClean="0"/>
              <a:t>31.5MV/m</a:t>
            </a:r>
          </a:p>
          <a:p>
            <a:pPr lvl="1"/>
            <a:r>
              <a:rPr lang="en-US" altLang="ja-JP" dirty="0" smtClean="0"/>
              <a:t>These are adopted in </a:t>
            </a:r>
            <a:r>
              <a:rPr lang="en-US" altLang="ja-JP" dirty="0"/>
              <a:t> </a:t>
            </a:r>
            <a:r>
              <a:rPr kumimoji="1" lang="en-US" altLang="ja-JP" dirty="0" smtClean="0"/>
              <a:t>Snowmass Workshop</a:t>
            </a:r>
            <a:r>
              <a:rPr lang="ja-JP" altLang="en-US" dirty="0"/>
              <a:t> </a:t>
            </a:r>
            <a:r>
              <a:rPr lang="en-US" altLang="ja-JP" dirty="0" smtClean="0"/>
              <a:t>in summer, 2005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The practical gradient at that time ~17MV/m, good cavities around 25MV/m</a:t>
            </a:r>
          </a:p>
          <a:p>
            <a:pPr lvl="1"/>
            <a:r>
              <a:rPr lang="en-US" altLang="ja-JP" dirty="0" smtClean="0"/>
              <a:t>Expected 10% reduction from vertical to average gradient</a:t>
            </a:r>
          </a:p>
          <a:p>
            <a:r>
              <a:rPr kumimoji="1" lang="en-US" altLang="ja-JP" dirty="0" smtClean="0"/>
              <a:t>The design values have been nearly reached by R&amp;D since then</a:t>
            </a:r>
          </a:p>
          <a:p>
            <a:r>
              <a:rPr lang="en-US" altLang="ja-JP" dirty="0" smtClean="0"/>
              <a:t>ILC-TDR (Technical Design Report) </a:t>
            </a:r>
          </a:p>
          <a:p>
            <a:pPr lvl="1"/>
            <a:r>
              <a:rPr lang="en-US" altLang="ja-JP" dirty="0" smtClean="0"/>
              <a:t>Accept down to -20%</a:t>
            </a:r>
            <a:r>
              <a:rPr lang="ja-JP" altLang="en-US" dirty="0" smtClean="0"/>
              <a:t>（</a:t>
            </a:r>
            <a:r>
              <a:rPr lang="en-US" altLang="ja-JP" dirty="0" smtClean="0"/>
              <a:t>vertical 28MV/m</a:t>
            </a:r>
            <a:r>
              <a:rPr lang="ja-JP" altLang="en-US" dirty="0" smtClean="0"/>
              <a:t>）</a:t>
            </a:r>
            <a:r>
              <a:rPr lang="en-US" altLang="ja-JP" dirty="0" smtClean="0"/>
              <a:t>. Average 31.5MV/m</a:t>
            </a:r>
          </a:p>
          <a:p>
            <a:pPr lvl="1"/>
            <a:r>
              <a:rPr kumimoji="1" lang="en-US" altLang="ja-JP" dirty="0" smtClean="0"/>
              <a:t>Allow surface re-treatment up to twice for bad cavities. Cost was estimated by taking </a:t>
            </a:r>
            <a:r>
              <a:rPr kumimoji="1" lang="en-US" altLang="ja-JP" dirty="0" err="1" smtClean="0"/>
              <a:t>int</a:t>
            </a:r>
            <a:r>
              <a:rPr kumimoji="1" lang="en-US" altLang="ja-JP" dirty="0" smtClean="0"/>
              <a:t> account 90% pass yield</a:t>
            </a:r>
          </a:p>
          <a:p>
            <a:r>
              <a:rPr lang="en-US" altLang="ja-JP" dirty="0" smtClean="0"/>
              <a:t>Design values almost reached at KEK</a:t>
            </a:r>
            <a:r>
              <a:rPr lang="ja-JP" altLang="en-US" dirty="0" smtClean="0"/>
              <a:t> </a:t>
            </a:r>
            <a:r>
              <a:rPr lang="en-US" altLang="ja-JP" dirty="0" smtClean="0"/>
              <a:t>&amp; FNAL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 </a:t>
            </a:r>
            <a:r>
              <a:rPr lang="ja-JP" altLang="en-US" dirty="0" smtClean="0"/>
              <a:t> </a:t>
            </a:r>
            <a:r>
              <a:rPr lang="en-US" altLang="ja-JP" dirty="0" smtClean="0"/>
              <a:t>O(10)</a:t>
            </a:r>
            <a:r>
              <a:rPr lang="ja-JP" altLang="en-US" dirty="0" smtClean="0"/>
              <a:t> </a:t>
            </a:r>
            <a:r>
              <a:rPr lang="en-US" altLang="ja-JP" dirty="0" smtClean="0"/>
              <a:t>cavities</a:t>
            </a:r>
          </a:p>
          <a:p>
            <a:r>
              <a:rPr lang="en-US" altLang="ja-JP" dirty="0" smtClean="0"/>
              <a:t>Mass-production </a:t>
            </a:r>
            <a:r>
              <a:rPr lang="en-US" altLang="ja-JP" dirty="0" smtClean="0"/>
              <a:t>data only from European XFEL</a:t>
            </a:r>
          </a:p>
          <a:p>
            <a:pPr lvl="1"/>
            <a:r>
              <a:rPr kumimoji="1" lang="en-US" altLang="ja-JP" dirty="0" smtClean="0"/>
              <a:t>All cavities (~800) </a:t>
            </a:r>
            <a:r>
              <a:rPr lang="en-US" altLang="ja-JP" dirty="0" smtClean="0"/>
              <a:t>fabricated and tested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5BCF-9AE3-47FD-A76C-B5FE4DB480D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7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137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ja-JP" dirty="0"/>
              <a:t>European XFEL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405891"/>
            <a:ext cx="7886700" cy="73367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X-ray </a:t>
            </a:r>
            <a:r>
              <a:rPr lang="en-US" altLang="ja-JP" dirty="0" smtClean="0"/>
              <a:t>free electron laser </a:t>
            </a:r>
            <a:r>
              <a:rPr lang="en-US" altLang="ja-JP" dirty="0" smtClean="0"/>
              <a:t>built </a:t>
            </a:r>
            <a:r>
              <a:rPr lang="en-US" altLang="ja-JP" dirty="0" smtClean="0"/>
              <a:t>at DESY, Hamburg</a:t>
            </a:r>
          </a:p>
          <a:p>
            <a:r>
              <a:rPr lang="en-US" altLang="ja-JP" dirty="0" smtClean="0"/>
              <a:t>Acceleration technology almost identical to ILC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5BCF-9AE3-47FD-A76C-B5FE4DB480DB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72" y="2318958"/>
            <a:ext cx="5401056" cy="3334512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0" y="2480310"/>
            <a:ext cx="3585972" cy="33525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Accelerating gradient lower</a:t>
            </a:r>
            <a:r>
              <a:rPr lang="ja-JP" altLang="en-US" dirty="0"/>
              <a:t> </a:t>
            </a:r>
            <a:r>
              <a:rPr lang="en-US" altLang="ja-JP" dirty="0" smtClean="0"/>
              <a:t>(~24MV/m, </a:t>
            </a:r>
            <a:br>
              <a:rPr lang="en-US" altLang="ja-JP" dirty="0" smtClean="0"/>
            </a:br>
            <a:r>
              <a:rPr lang="en-US" altLang="ja-JP" dirty="0" smtClean="0"/>
              <a:t>  ILC: 35MV/m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Total accelerator length 1.7km (ILC: 11km</a:t>
            </a:r>
            <a:r>
              <a:rPr lang="ja-JP" altLang="en-US" dirty="0" smtClean="0"/>
              <a:t> </a:t>
            </a:r>
            <a:r>
              <a:rPr lang="en-US" altLang="ja-JP" dirty="0" smtClean="0"/>
              <a:t>x 2)</a:t>
            </a:r>
          </a:p>
          <a:p>
            <a:pPr lvl="1"/>
            <a:r>
              <a:rPr lang="en-US" altLang="ja-JP" dirty="0" smtClean="0"/>
              <a:t>Cavities ~800</a:t>
            </a:r>
            <a:r>
              <a:rPr lang="ja-JP" altLang="en-US" dirty="0" smtClean="0"/>
              <a:t>台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ILC ~</a:t>
            </a:r>
            <a:r>
              <a:rPr lang="en-US" altLang="ja-JP" dirty="0" smtClean="0"/>
              <a:t>16000 (500GeV)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Installed and tested in </a:t>
            </a:r>
            <a:r>
              <a:rPr lang="en-US" altLang="ja-JP" dirty="0" err="1" smtClean="0"/>
              <a:t>crymodules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</a:t>
            </a:r>
            <a:r>
              <a:rPr lang="en-US" altLang="ja-JP" dirty="0" smtClean="0"/>
              <a:t>ommissioning done</a:t>
            </a:r>
            <a:endParaRPr lang="ja-JP" altLang="en-US" dirty="0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0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119047" y="-14713"/>
            <a:ext cx="8212153" cy="5900717"/>
            <a:chOff x="119047" y="-14713"/>
            <a:chExt cx="8212153" cy="590071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500" y="-14713"/>
              <a:ext cx="7886700" cy="5900717"/>
            </a:xfrm>
            <a:prstGeom prst="rect">
              <a:avLst/>
            </a:prstGeom>
          </p:spPr>
        </p:pic>
        <p:sp>
          <p:nvSpPr>
            <p:cNvPr id="4" name="円/楕円 3"/>
            <p:cNvSpPr/>
            <p:nvPr/>
          </p:nvSpPr>
          <p:spPr>
            <a:xfrm>
              <a:off x="2860282" y="5128810"/>
              <a:ext cx="506213" cy="2891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19047" y="3862866"/>
              <a:ext cx="1685039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From </a:t>
              </a:r>
              <a:r>
                <a:rPr lang="en-US" altLang="ja-JP" dirty="0" err="1" smtClean="0"/>
                <a:t>N.Walker</a:t>
              </a:r>
              <a:r>
                <a:rPr lang="en-US" altLang="ja-JP" dirty="0" smtClean="0"/>
                <a:t>, TTC Jul.2016</a:t>
              </a:r>
              <a:endParaRPr kumimoji="1" lang="ja-JP" altLang="en-US" dirty="0"/>
            </a:p>
          </p:txBody>
        </p:sp>
      </p:grp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5BCF-9AE3-47FD-A76C-B5FE4DB480DB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8650" y="6307252"/>
            <a:ext cx="775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Cavities below 20MV/m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 re-treated </a:t>
            </a:r>
            <a:r>
              <a:rPr lang="en-US" altLang="ja-JP" dirty="0" smtClean="0"/>
              <a:t>(mainly high pressure rinsing, </a:t>
            </a:r>
            <a:r>
              <a:rPr kumimoji="1" lang="en-US" altLang="ja-JP" dirty="0" smtClean="0"/>
              <a:t>BCP</a:t>
            </a:r>
            <a:r>
              <a:rPr lang="ja-JP" altLang="en-US" dirty="0"/>
              <a:t> </a:t>
            </a:r>
            <a:r>
              <a:rPr lang="en-US" altLang="ja-JP" dirty="0" smtClean="0"/>
              <a:t>if needed)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53200" y="5585285"/>
            <a:ext cx="25908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Different surface treatment in 2 companies.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58695" y="5611937"/>
            <a:ext cx="289925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RI : EP110um + EP40um</a:t>
            </a:r>
          </a:p>
          <a:p>
            <a:r>
              <a:rPr lang="en-US" altLang="ja-JP" dirty="0" err="1" smtClean="0"/>
              <a:t>Zanon</a:t>
            </a:r>
            <a:r>
              <a:rPr lang="en-US" altLang="ja-JP" dirty="0" smtClean="0"/>
              <a:t>: EP140um + </a:t>
            </a:r>
            <a:r>
              <a:rPr lang="en-US" altLang="ja-JP" dirty="0" smtClean="0">
                <a:solidFill>
                  <a:srgbClr val="FF0000"/>
                </a:solidFill>
              </a:rPr>
              <a:t>BCP</a:t>
            </a:r>
            <a:r>
              <a:rPr lang="en-US" altLang="ja-JP" dirty="0" smtClean="0"/>
              <a:t>10um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39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71" y="-5034"/>
            <a:ext cx="8132879" cy="60731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5439469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About half </a:t>
            </a:r>
            <a:r>
              <a:rPr lang="en-US" altLang="ja-JP" dirty="0"/>
              <a:t>of re-treated </a:t>
            </a:r>
            <a:r>
              <a:rPr lang="en-US" altLang="ja-JP" dirty="0" smtClean="0"/>
              <a:t>cavities </a:t>
            </a:r>
            <a:r>
              <a:rPr lang="en-US" altLang="ja-JP" dirty="0" err="1" smtClean="0"/>
              <a:t>exeeded</a:t>
            </a:r>
            <a:r>
              <a:rPr lang="en-US" altLang="ja-JP" dirty="0" smtClean="0"/>
              <a:t> 28MV/m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0540" y="6036410"/>
            <a:ext cx="745480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But cannot be immediately used to ILC because of different design gradient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78491" y="5058762"/>
            <a:ext cx="19594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From </a:t>
            </a:r>
            <a:r>
              <a:rPr lang="en-US" altLang="ja-JP" dirty="0" err="1"/>
              <a:t>N.Walker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5BCF-9AE3-47FD-A76C-B5FE4DB480D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7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/>
              <a:t>Electron-Positron Linear Collider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997006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>
                <a:sym typeface="Wingdings" pitchFamily="2" charset="2"/>
              </a:rPr>
              <a:t>Circular</a:t>
            </a:r>
            <a:r>
              <a:rPr lang="en-US" altLang="ja-JP" dirty="0" smtClean="0">
                <a:sym typeface="Wingdings" pitchFamily="2" charset="2"/>
              </a:rPr>
              <a:t> collider LEP at CERN finally reached 209GeV</a:t>
            </a:r>
          </a:p>
          <a:p>
            <a:r>
              <a:rPr lang="en-US" altLang="ja-JP" dirty="0" smtClean="0">
                <a:sym typeface="Wingdings" pitchFamily="2" charset="2"/>
              </a:rPr>
              <a:t>To </a:t>
            </a:r>
            <a:r>
              <a:rPr lang="en-US" altLang="ja-JP" dirty="0" smtClean="0">
                <a:sym typeface="Wingdings" pitchFamily="2" charset="2"/>
              </a:rPr>
              <a:t>go beyond </a:t>
            </a:r>
            <a:r>
              <a:rPr lang="en-US" altLang="ja-JP" dirty="0">
                <a:sym typeface="Wingdings" pitchFamily="2" charset="2"/>
              </a:rPr>
              <a:t>E</a:t>
            </a:r>
            <a:r>
              <a:rPr lang="en-US" altLang="ja-JP" baseline="-25000" dirty="0">
                <a:sym typeface="Wingdings" pitchFamily="2" charset="2"/>
              </a:rPr>
              <a:t>CM</a:t>
            </a:r>
            <a:r>
              <a:rPr lang="en-US" altLang="ja-JP" dirty="0">
                <a:sym typeface="Wingdings" pitchFamily="2" charset="2"/>
              </a:rPr>
              <a:t> = </a:t>
            </a:r>
            <a:r>
              <a:rPr lang="en-US" altLang="ja-JP" dirty="0" smtClean="0">
                <a:sym typeface="Wingdings" pitchFamily="2" charset="2"/>
              </a:rPr>
              <a:t>209GeV, linear collider is the natural choice</a:t>
            </a:r>
            <a:endParaRPr kumimoji="1" lang="en-US" altLang="ja-JP" dirty="0" smtClean="0">
              <a:sym typeface="Wingdings" pitchFamily="2" charset="2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800100" y="2312020"/>
            <a:ext cx="7543800" cy="681037"/>
            <a:chOff x="624" y="3648"/>
            <a:chExt cx="4752" cy="429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24" y="3648"/>
              <a:ext cx="2016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60" y="3648"/>
              <a:ext cx="2016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688" y="3696"/>
              <a:ext cx="288" cy="48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 rot="10800000">
              <a:off x="3024" y="3696"/>
              <a:ext cx="288" cy="48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56" y="3840"/>
              <a:ext cx="115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dirty="0" smtClean="0"/>
                <a:t>electron </a:t>
              </a:r>
              <a:r>
                <a:rPr lang="en-US" altLang="ja-JP" dirty="0" err="1" smtClean="0"/>
                <a:t>linac</a:t>
              </a:r>
              <a:endParaRPr lang="ja-JP" altLang="en-US" dirty="0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792" y="3840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dirty="0" smtClean="0"/>
                <a:t>positron </a:t>
              </a:r>
              <a:r>
                <a:rPr lang="en-US" altLang="ja-JP" dirty="0" err="1" smtClean="0"/>
                <a:t>linac</a:t>
              </a:r>
              <a:endParaRPr lang="ja-JP" altLang="en-US" dirty="0"/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rot="2565255">
              <a:off x="2928" y="3648"/>
              <a:ext cx="144" cy="14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467129" y="3552508"/>
            <a:ext cx="3501071" cy="26169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ym typeface="Wingdings" pitchFamily="2" charset="2"/>
              </a:rPr>
              <a:t>Proposal in early 1960’s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About the same time as the first circular collider </a:t>
            </a:r>
            <a:r>
              <a:rPr lang="en-US" altLang="ja-JP" dirty="0" err="1" smtClean="0">
                <a:sym typeface="Wingdings" pitchFamily="2" charset="2"/>
              </a:rPr>
              <a:t>AdA</a:t>
            </a:r>
            <a:endParaRPr lang="en-US" altLang="ja-JP" dirty="0" smtClean="0">
              <a:sym typeface="Wingdings" pitchFamily="2" charset="2"/>
            </a:endParaRPr>
          </a:p>
          <a:p>
            <a:pPr lvl="1"/>
            <a:r>
              <a:rPr lang="en-US" altLang="ja-JP" dirty="0" smtClean="0">
                <a:sym typeface="Wingdings" pitchFamily="2" charset="2"/>
              </a:rPr>
              <a:t>Energy recovery was the original concern</a:t>
            </a:r>
          </a:p>
        </p:txBody>
      </p:sp>
      <p:pic>
        <p:nvPicPr>
          <p:cNvPr id="15" name="コンテンツ プレースホルダ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00" y="3949310"/>
            <a:ext cx="4979499" cy="148871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438365" y="5627869"/>
            <a:ext cx="42500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altLang="ja-JP" dirty="0" smtClean="0"/>
              <a:t>M.</a:t>
            </a:r>
            <a:r>
              <a:rPr lang="ja-JP" altLang="en-US" dirty="0"/>
              <a:t> </a:t>
            </a:r>
            <a:r>
              <a:rPr lang="it-IT" altLang="ja-JP" dirty="0" smtClean="0"/>
              <a:t>Tigner</a:t>
            </a:r>
            <a:r>
              <a:rPr lang="it-IT" altLang="ja-JP" dirty="0"/>
              <a:t>, Nuovo Cimento </a:t>
            </a:r>
            <a:r>
              <a:rPr lang="it-IT" altLang="ja-JP" b="1" dirty="0" smtClean="0"/>
              <a:t>37</a:t>
            </a:r>
            <a:r>
              <a:rPr lang="it-IT" altLang="ja-JP" dirty="0" smtClean="0"/>
              <a:t> </a:t>
            </a:r>
            <a:r>
              <a:rPr lang="it-IT" altLang="ja-JP" dirty="0"/>
              <a:t>(1965) 1228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08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15240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7015721" y="3328879"/>
            <a:ext cx="776557" cy="225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7015721" y="3894747"/>
            <a:ext cx="776557" cy="225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015720" y="4570122"/>
            <a:ext cx="776557" cy="2642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左カーブ矢印 5"/>
          <p:cNvSpPr/>
          <p:nvPr/>
        </p:nvSpPr>
        <p:spPr>
          <a:xfrm>
            <a:off x="7871791" y="3395207"/>
            <a:ext cx="556592" cy="636104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98194" y="3275839"/>
            <a:ext cx="1109187" cy="32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98193" y="3844371"/>
            <a:ext cx="1641925" cy="32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32542" y="4530367"/>
            <a:ext cx="1934797" cy="598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40350" y="2333264"/>
            <a:ext cx="19594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N.Walker</a:t>
            </a:r>
            <a:endParaRPr kumimoji="1" lang="ja-JP" altLang="en-US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5BCF-9AE3-47FD-A76C-B5FE4DB480D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4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5726907"/>
            <a:ext cx="2057400" cy="273844"/>
          </a:xfrm>
        </p:spPr>
        <p:txBody>
          <a:bodyPr/>
          <a:lstStyle/>
          <a:p>
            <a:r>
              <a:rPr lang="en-US" altLang="ja-JP" sz="10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2018/12/10 ASSCA2018, Yokoya</a:t>
            </a:r>
            <a:endParaRPr lang="ja-JP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86600" y="5726906"/>
            <a:ext cx="2057400" cy="273844"/>
          </a:xfrm>
        </p:spPr>
        <p:txBody>
          <a:bodyPr/>
          <a:lstStyle/>
          <a:p>
            <a:fld id="{1CAFE014-5C35-4956-A440-45329D2694A1}" type="slidenum">
              <a:rPr lang="ja-JP" alt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ja-JP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6858002" cy="51435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15047" y="4766920"/>
            <a:ext cx="2262158" cy="8771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ILC specification,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ja-JP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@V.T. = 35.0 MV/m</a:t>
            </a:r>
          </a:p>
          <a:p>
            <a:r>
              <a:rPr lang="en-US" altLang="ja-JP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135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ja-JP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@C.T. = 31.5 MV/m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±20% distribution for each.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6034" y="81005"/>
            <a:ext cx="9144000" cy="693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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36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Accelerating Gradient</a:t>
            </a:r>
            <a:endParaRPr lang="en-GB" altLang="de-DE" sz="3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33055" y="6179127"/>
            <a:ext cx="504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Gradient extrapolated to ILC ~ 30MV/m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315200" y="2895600"/>
            <a:ext cx="180276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Hayano, Feb. 2017, TTC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23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4601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SRF Cost Reduction R&amp;D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2004044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sz="3200" b="1" dirty="0"/>
              <a:t>Short-term R&amp;D (2–3 years)</a:t>
            </a:r>
          </a:p>
          <a:p>
            <a:pPr marL="0" indent="0">
              <a:buNone/>
            </a:pPr>
            <a:r>
              <a:rPr lang="en-US" altLang="ja-JP" dirty="0"/>
              <a:t>A-1. Niobium material preparation </a:t>
            </a:r>
          </a:p>
          <a:p>
            <a:pPr marL="0" indent="0">
              <a:buNone/>
            </a:pPr>
            <a:r>
              <a:rPr lang="en-US" altLang="ja-JP" dirty="0"/>
              <a:t>    -  with  new processing for sheeting and piping</a:t>
            </a:r>
          </a:p>
          <a:p>
            <a:pPr marL="0" indent="0">
              <a:buNone/>
            </a:pPr>
            <a:r>
              <a:rPr lang="en-US" altLang="ja-JP" dirty="0"/>
              <a:t>A-2. SRF cavity fabrication for high gradient and high Q</a:t>
            </a:r>
          </a:p>
          <a:p>
            <a:pPr marL="0" indent="0">
              <a:buNone/>
            </a:pPr>
            <a:r>
              <a:rPr lang="en-US" altLang="ja-JP" dirty="0"/>
              <a:t>    -  with a new surface process recipe provided by </a:t>
            </a:r>
            <a:r>
              <a:rPr lang="en-US" altLang="ja-JP" dirty="0" err="1"/>
              <a:t>Fermilab</a:t>
            </a:r>
            <a:r>
              <a:rPr lang="en-US" altLang="ja-JP" dirty="0"/>
              <a:t> </a:t>
            </a:r>
          </a:p>
          <a:p>
            <a:pPr marL="0" indent="0">
              <a:buNone/>
            </a:pPr>
            <a:r>
              <a:rPr lang="en-US" altLang="ja-JP" dirty="0"/>
              <a:t>A-3. Power input coupler fabrication </a:t>
            </a:r>
          </a:p>
          <a:p>
            <a:pPr marL="0" indent="0">
              <a:buNone/>
            </a:pPr>
            <a:r>
              <a:rPr lang="en-US" altLang="ja-JP" dirty="0"/>
              <a:t>    - with new-ceramic window (w/o additional coating) </a:t>
            </a:r>
          </a:p>
          <a:p>
            <a:pPr marL="0" indent="0">
              <a:buNone/>
            </a:pPr>
            <a:r>
              <a:rPr lang="en-US" altLang="ja-JP" dirty="0"/>
              <a:t>A-4. Cavity chemical treatment</a:t>
            </a:r>
          </a:p>
          <a:p>
            <a:pPr marL="0" indent="0">
              <a:buNone/>
            </a:pPr>
            <a:r>
              <a:rPr lang="en-US" altLang="ja-JP" dirty="0"/>
              <a:t>    - with vertical configuration and new chemical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19853" y="1159727"/>
            <a:ext cx="276550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 the framework of J-US cooperation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1F3-5989-4043-9BD0-BE0900D5DD0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1"/>
          <p:cNvSpPr txBox="1">
            <a:spLocks/>
          </p:cNvSpPr>
          <p:nvPr/>
        </p:nvSpPr>
        <p:spPr>
          <a:xfrm>
            <a:off x="503654" y="-115685"/>
            <a:ext cx="8229600" cy="7780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R&amp;D</a:t>
            </a:r>
            <a:r>
              <a:rPr lang="ja-JP" altLang="en-US" dirty="0" smtClean="0"/>
              <a:t> </a:t>
            </a:r>
            <a:r>
              <a:rPr lang="en-US" altLang="ja-JP" dirty="0" smtClean="0"/>
              <a:t>plan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Nb</a:t>
            </a:r>
            <a:r>
              <a:rPr lang="en-US" altLang="ja-JP" dirty="0" smtClean="0"/>
              <a:t> material</a:t>
            </a:r>
            <a:endParaRPr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200" y="613157"/>
            <a:ext cx="8507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JFY2017: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r>
              <a:rPr lang="en-US" altLang="ja-JP" dirty="0" smtClean="0"/>
              <a:t>-  Produce total 4 three-cell cavities</a:t>
            </a:r>
          </a:p>
          <a:p>
            <a:pPr marL="742950" lvl="1" indent="-285750">
              <a:buFontTx/>
              <a:buChar char="-"/>
            </a:pPr>
            <a:r>
              <a:rPr lang="en-US" altLang="ja-JP" dirty="0" smtClean="0"/>
              <a:t>High Ta medium RRR</a:t>
            </a:r>
            <a:r>
              <a:rPr lang="ja-JP" altLang="en-US" dirty="0"/>
              <a:t>（</a:t>
            </a:r>
            <a:r>
              <a:rPr lang="en-US" altLang="ja-JP" dirty="0"/>
              <a:t>100〜200</a:t>
            </a:r>
            <a:r>
              <a:rPr lang="ja-JP" altLang="en-US" dirty="0" smtClean="0"/>
              <a:t>）</a:t>
            </a:r>
            <a:r>
              <a:rPr lang="en-US" altLang="ja-JP" dirty="0" smtClean="0"/>
              <a:t>material</a:t>
            </a:r>
          </a:p>
          <a:p>
            <a:pPr marL="742950" lvl="1" indent="-285750">
              <a:buFontTx/>
              <a:buChar char="-"/>
            </a:pPr>
            <a:r>
              <a:rPr lang="en-US" altLang="ja-JP" dirty="0"/>
              <a:t>High </a:t>
            </a:r>
            <a:r>
              <a:rPr lang="en-US" altLang="ja-JP" dirty="0" smtClean="0"/>
              <a:t>Ta high </a:t>
            </a:r>
            <a:r>
              <a:rPr lang="en-US" altLang="ja-JP" dirty="0"/>
              <a:t>RRR</a:t>
            </a:r>
            <a:r>
              <a:rPr lang="ja-JP" altLang="en-US" dirty="0" smtClean="0"/>
              <a:t>（</a:t>
            </a:r>
            <a:r>
              <a:rPr lang="en-US" altLang="ja-JP" dirty="0" smtClean="0"/>
              <a:t>200〜300</a:t>
            </a:r>
            <a:r>
              <a:rPr lang="ja-JP" altLang="en-US" dirty="0"/>
              <a:t>）</a:t>
            </a:r>
            <a:r>
              <a:rPr lang="en-US" altLang="ja-JP" dirty="0" smtClean="0"/>
              <a:t>material</a:t>
            </a:r>
          </a:p>
          <a:p>
            <a:r>
              <a:rPr lang="en-US" altLang="ja-JP" dirty="0" smtClean="0"/>
              <a:t>-  Evaluate these cavities from the view points of material cost, chemical cost, etc.</a:t>
            </a:r>
            <a:endParaRPr lang="en-US" altLang="ja-JP" dirty="0"/>
          </a:p>
          <a:p>
            <a:r>
              <a:rPr lang="en-US" altLang="ja-JP" dirty="0" smtClean="0"/>
              <a:t>-  Select the material</a:t>
            </a:r>
          </a:p>
          <a:p>
            <a:r>
              <a:rPr lang="en-US" altLang="ja-JP" dirty="0" smtClean="0"/>
              <a:t>JFY2018,2019: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Produce  8 nine-cell cavities (satisfying the high pressure regulation)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Optimize </a:t>
            </a:r>
            <a:r>
              <a:rPr lang="en-US" altLang="ja-JP" dirty="0" err="1" smtClean="0"/>
              <a:t>materail</a:t>
            </a:r>
            <a:r>
              <a:rPr lang="en-US" altLang="ja-JP" dirty="0" smtClean="0"/>
              <a:t> of end-group (including HOM coupler)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Carry out chemical processing, vertical test</a:t>
            </a:r>
          </a:p>
          <a:p>
            <a:pPr marL="285750" indent="-285750">
              <a:buFont typeface="Arial"/>
              <a:buChar char="•"/>
            </a:pPr>
            <a:endParaRPr lang="en-US" altLang="ja-JP" dirty="0"/>
          </a:p>
          <a:p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endParaRPr lang="en-US" altLang="ja-JP" dirty="0"/>
          </a:p>
          <a:p>
            <a:pPr marL="285750" indent="-285750">
              <a:buFont typeface="Arial"/>
              <a:buChar char="•"/>
            </a:pP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endParaRPr lang="en-US" altLang="ja-JP" dirty="0"/>
          </a:p>
          <a:p>
            <a:pPr marL="285750" indent="-285750">
              <a:buFont typeface="Arial"/>
              <a:buChar char="•"/>
            </a:pP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endParaRPr lang="en-US" altLang="ja-JP" dirty="0"/>
          </a:p>
        </p:txBody>
      </p:sp>
      <p:pic>
        <p:nvPicPr>
          <p:cNvPr id="27" name="図 4" descr="CIMG05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67" y="3491328"/>
            <a:ext cx="2256837" cy="11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s://ilc.kek.jp/LCoffice/OfficeAdmin/Test/images/Yamanaka_CFF140509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3506732"/>
            <a:ext cx="4694296" cy="11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4139952" y="3376408"/>
            <a:ext cx="570892" cy="12619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8263356" y="3441570"/>
            <a:ext cx="570892" cy="12619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055165" y="3135421"/>
            <a:ext cx="156795" cy="2409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055165" y="3135421"/>
            <a:ext cx="4208191" cy="3061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8720E-7226-4976-8DA0-09DFB3D266E5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2" name="テキスト ボックス 44"/>
          <p:cNvSpPr txBox="1">
            <a:spLocks noChangeArrowheads="1"/>
          </p:cNvSpPr>
          <p:nvPr/>
        </p:nvSpPr>
        <p:spPr bwMode="auto">
          <a:xfrm>
            <a:off x="937368" y="4630060"/>
            <a:ext cx="8524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 u="sng">
                <a:latin typeface="Calibri" pitchFamily="34" charset="0"/>
              </a:rPr>
              <a:t>Schedule</a:t>
            </a:r>
            <a:endParaRPr lang="ja-JP" altLang="en-US" sz="1400" u="sng">
              <a:latin typeface="Calibri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/>
          </p:nvPr>
        </p:nvGraphicFramePr>
        <p:xfrm>
          <a:off x="957404" y="4980897"/>
          <a:ext cx="7225097" cy="1541199"/>
        </p:xfrm>
        <a:graphic>
          <a:graphicData uri="http://schemas.openxmlformats.org/drawingml/2006/table">
            <a:tbl>
              <a:tblPr/>
              <a:tblGrid>
                <a:gridCol w="811864"/>
                <a:gridCol w="1553428"/>
                <a:gridCol w="1619467"/>
                <a:gridCol w="1620871"/>
                <a:gridCol w="1619467"/>
              </a:tblGrid>
              <a:tr h="4543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2016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2017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2018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2019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868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KEK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Masashi Yamanaka</a:t>
                      </a: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1935905" y="5524115"/>
            <a:ext cx="2045240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latin typeface="Calibri" pitchFamily="34" charset="0"/>
              </a:rPr>
              <a:t>Feasibility study using</a:t>
            </a:r>
          </a:p>
          <a:p>
            <a:r>
              <a:rPr lang="en-US" altLang="ja-JP" dirty="0">
                <a:latin typeface="Calibri" pitchFamily="34" charset="0"/>
              </a:rPr>
              <a:t>4</a:t>
            </a:r>
            <a:r>
              <a:rPr lang="en-US" altLang="ja-JP" dirty="0" smtClean="0">
                <a:latin typeface="Calibri" pitchFamily="34" charset="0"/>
              </a:rPr>
              <a:t>x3-cell </a:t>
            </a:r>
            <a:r>
              <a:rPr lang="en-US" altLang="ja-JP" dirty="0">
                <a:latin typeface="Calibri" pitchFamily="34" charset="0"/>
              </a:rPr>
              <a:t>cavities (ongoing)  </a:t>
            </a:r>
            <a:endParaRPr lang="ja-JP" altLang="en-US" dirty="0">
              <a:latin typeface="Calibri" pitchFamily="34" charset="0"/>
            </a:endParaRPr>
          </a:p>
        </p:txBody>
      </p:sp>
      <p:cxnSp>
        <p:nvCxnSpPr>
          <p:cNvPr id="15" name="直線矢印コネクタ 14"/>
          <p:cNvCxnSpPr>
            <a:cxnSpLocks noChangeShapeType="1"/>
          </p:cNvCxnSpPr>
          <p:nvPr/>
        </p:nvCxnSpPr>
        <p:spPr bwMode="auto">
          <a:xfrm>
            <a:off x="1713655" y="5501572"/>
            <a:ext cx="3239294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矢印コネクタ 15"/>
          <p:cNvCxnSpPr>
            <a:cxnSpLocks noChangeShapeType="1"/>
          </p:cNvCxnSpPr>
          <p:nvPr/>
        </p:nvCxnSpPr>
        <p:spPr bwMode="auto">
          <a:xfrm>
            <a:off x="4943425" y="5839884"/>
            <a:ext cx="811212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線矢印コネクタ 16"/>
          <p:cNvCxnSpPr>
            <a:cxnSpLocks noChangeShapeType="1"/>
          </p:cNvCxnSpPr>
          <p:nvPr/>
        </p:nvCxnSpPr>
        <p:spPr bwMode="auto">
          <a:xfrm>
            <a:off x="5657700" y="5839043"/>
            <a:ext cx="1368152" cy="7424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線矢印コネクタ 17"/>
          <p:cNvCxnSpPr>
            <a:cxnSpLocks noChangeShapeType="1"/>
          </p:cNvCxnSpPr>
          <p:nvPr/>
        </p:nvCxnSpPr>
        <p:spPr bwMode="auto">
          <a:xfrm flipV="1">
            <a:off x="7097860" y="5846468"/>
            <a:ext cx="1132483" cy="8383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テキスト ボックス 18"/>
          <p:cNvSpPr txBox="1"/>
          <p:nvPr/>
        </p:nvSpPr>
        <p:spPr>
          <a:xfrm>
            <a:off x="4810419" y="5909821"/>
            <a:ext cx="842962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latin typeface="Calibri" pitchFamily="34" charset="0"/>
              </a:rPr>
              <a:t>Preparing</a:t>
            </a:r>
          </a:p>
          <a:p>
            <a:r>
              <a:rPr lang="en-US" altLang="ja-JP" dirty="0">
                <a:latin typeface="Calibri" pitchFamily="34" charset="0"/>
              </a:rPr>
              <a:t>materials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672275" y="5854851"/>
            <a:ext cx="1982787" cy="493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latin typeface="Calibri" pitchFamily="34" charset="0"/>
              </a:rPr>
              <a:t>Evaluation</a:t>
            </a:r>
          </a:p>
          <a:p>
            <a:r>
              <a:rPr lang="en-US" altLang="ja-JP" dirty="0">
                <a:latin typeface="Calibri" pitchFamily="34" charset="0"/>
              </a:rPr>
              <a:t>(</a:t>
            </a:r>
            <a:r>
              <a:rPr lang="en-US" altLang="ja-JP" dirty="0" err="1">
                <a:latin typeface="Calibri" pitchFamily="34" charset="0"/>
              </a:rPr>
              <a:t>Vertical&amp;Horizontal</a:t>
            </a:r>
            <a:r>
              <a:rPr lang="en-US" altLang="ja-JP" dirty="0">
                <a:latin typeface="Calibri" pitchFamily="34" charset="0"/>
              </a:rPr>
              <a:t> tests)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4278" y="5884421"/>
            <a:ext cx="1259682" cy="492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latin typeface="Calibri" pitchFamily="34" charset="0"/>
              </a:rPr>
              <a:t>Manufacture</a:t>
            </a:r>
          </a:p>
          <a:p>
            <a:r>
              <a:rPr lang="en-US" altLang="ja-JP" dirty="0">
                <a:latin typeface="Calibri" pitchFamily="34" charset="0"/>
              </a:rPr>
              <a:t>8</a:t>
            </a:r>
            <a:r>
              <a:rPr lang="en-US" altLang="ja-JP" dirty="0" smtClean="0">
                <a:latin typeface="Calibri" pitchFamily="34" charset="0"/>
              </a:rPr>
              <a:t>x9-cell </a:t>
            </a:r>
            <a:r>
              <a:rPr lang="en-US" altLang="ja-JP" dirty="0">
                <a:latin typeface="Calibri" pitchFamily="34" charset="0"/>
              </a:rPr>
              <a:t>cavities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7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4"/>
    </mc:Choice>
    <mc:Fallback xmlns="">
      <p:transition spd="slow" advTm="6319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5846"/>
            <a:ext cx="8229600" cy="77809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R&amp;D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plan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High-Q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High-G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5622" y="896105"/>
            <a:ext cx="751782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JFY2016:</a:t>
            </a:r>
            <a:r>
              <a:rPr lang="ja-JP" altLang="en-US" dirty="0"/>
              <a:t> </a:t>
            </a:r>
            <a:endParaRPr lang="en-US" altLang="ja-JP" dirty="0" smtClean="0"/>
          </a:p>
          <a:p>
            <a:r>
              <a:rPr lang="en-US" altLang="ja-JP" dirty="0" smtClean="0"/>
              <a:t>- Process single-cell KEK-cavity at FNAL </a:t>
            </a:r>
            <a:r>
              <a:rPr lang="en-US" altLang="ja-JP" dirty="0" smtClean="0">
                <a:solidFill>
                  <a:srgbClr val="FF0000"/>
                </a:solidFill>
              </a:rPr>
              <a:t>(done)</a:t>
            </a:r>
          </a:p>
          <a:p>
            <a:r>
              <a:rPr lang="en-US" altLang="ja-JP" dirty="0" smtClean="0"/>
              <a:t>- Measure Q-value at FNAL </a:t>
            </a:r>
            <a:r>
              <a:rPr lang="en-US" altLang="ja-JP" dirty="0">
                <a:solidFill>
                  <a:srgbClr val="FF0000"/>
                </a:solidFill>
              </a:rPr>
              <a:t>(done)</a:t>
            </a:r>
          </a:p>
          <a:p>
            <a:r>
              <a:rPr lang="en-US" altLang="ja-JP" dirty="0" smtClean="0"/>
              <a:t>JFY2017: </a:t>
            </a:r>
          </a:p>
          <a:p>
            <a:r>
              <a:rPr lang="en-US" altLang="ja-JP" dirty="0"/>
              <a:t>- Measure Q-value at KEK (to confirm the measurement system configuration) </a:t>
            </a:r>
            <a:endParaRPr lang="en-US" altLang="ja-JP" dirty="0" smtClean="0"/>
          </a:p>
          <a:p>
            <a:pPr>
              <a:buFontTx/>
              <a:buChar char="-"/>
            </a:pPr>
            <a:r>
              <a:rPr lang="en-US" altLang="ja-JP" dirty="0" smtClean="0"/>
              <a:t> Produce new single-cell cavities</a:t>
            </a:r>
          </a:p>
          <a:p>
            <a:pPr>
              <a:buFontTx/>
              <a:buChar char="-"/>
            </a:pPr>
            <a:r>
              <a:rPr lang="en-US" altLang="ja-JP" dirty="0" smtClean="0"/>
              <a:t> Process single-cell cavities at small vacuum furnace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iteration with electro-polishing &amp; vertical test)</a:t>
            </a:r>
          </a:p>
          <a:p>
            <a:r>
              <a:rPr lang="en-US" altLang="ja-JP" dirty="0" smtClean="0"/>
              <a:t>- Procure new vacuum furnace for 9-cell cavity</a:t>
            </a:r>
          </a:p>
          <a:p>
            <a:r>
              <a:rPr lang="en-US" altLang="ja-JP" dirty="0" smtClean="0"/>
              <a:t>JFY2018:</a:t>
            </a:r>
          </a:p>
          <a:p>
            <a:r>
              <a:rPr lang="en-US" altLang="ja-JP" dirty="0" smtClean="0"/>
              <a:t>- Process High-Q High-G to 3 nine-cell cavities</a:t>
            </a:r>
          </a:p>
          <a:p>
            <a:r>
              <a:rPr lang="en-US" altLang="ja-JP" dirty="0" smtClean="0"/>
              <a:t>- Produce 8 nine-cell cavities </a:t>
            </a:r>
          </a:p>
          <a:p>
            <a:r>
              <a:rPr lang="en-US" altLang="ja-JP" dirty="0" smtClean="0"/>
              <a:t>JFY2019</a:t>
            </a:r>
            <a:r>
              <a:rPr lang="ja-JP" altLang="en-US" dirty="0" smtClean="0"/>
              <a:t>：</a:t>
            </a:r>
            <a:endParaRPr lang="en-US" altLang="ja-JP" dirty="0" smtClean="0"/>
          </a:p>
          <a:p>
            <a:r>
              <a:rPr lang="en-US" altLang="ja-JP" dirty="0" smtClean="0"/>
              <a:t>- Check performance</a:t>
            </a:r>
          </a:p>
          <a:p>
            <a:r>
              <a:rPr lang="en-US" altLang="ja-JP" dirty="0" smtClean="0"/>
              <a:t>- Prepare the installation to STF-2</a:t>
            </a:r>
          </a:p>
          <a:p>
            <a:endParaRPr lang="en-US" altLang="ja-JP" b="1" i="1" u="sng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1090382" y="5138224"/>
          <a:ext cx="7225097" cy="1528787"/>
        </p:xfrm>
        <a:graphic>
          <a:graphicData uri="http://schemas.openxmlformats.org/drawingml/2006/table">
            <a:tbl>
              <a:tblPr/>
              <a:tblGrid>
                <a:gridCol w="811864"/>
                <a:gridCol w="1553428"/>
                <a:gridCol w="1619467"/>
                <a:gridCol w="1620871"/>
                <a:gridCol w="1619467"/>
              </a:tblGrid>
              <a:tr h="4506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2016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2017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2018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2019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781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KEK</a:t>
                      </a:r>
                      <a:endParaRPr kumimoji="1" lang="en-US" altLang="ja-JP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Hitoshi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HAYANO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marL="91437" marR="91437" marT="45715" marB="4571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cxnSp>
        <p:nvCxnSpPr>
          <p:cNvPr id="8" name="直線矢印コネクタ 7"/>
          <p:cNvCxnSpPr/>
          <p:nvPr/>
        </p:nvCxnSpPr>
        <p:spPr>
          <a:xfrm>
            <a:off x="2848368" y="6074328"/>
            <a:ext cx="22427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5065197" y="6362360"/>
            <a:ext cx="16606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123580" y="6342336"/>
            <a:ext cx="1877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/>
              <a:t>8 - 9cell cavities fabrication</a:t>
            </a:r>
            <a:endParaRPr lang="ja-JP" altLang="ja-JP" sz="1200" dirty="0"/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>
            <a:off x="5076811" y="6074328"/>
            <a:ext cx="830829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正方形/長方形 11"/>
          <p:cNvSpPr/>
          <p:nvPr/>
        </p:nvSpPr>
        <p:spPr>
          <a:xfrm>
            <a:off x="5062329" y="6085361"/>
            <a:ext cx="1511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 smtClean="0"/>
              <a:t>3-9cell</a:t>
            </a:r>
            <a:r>
              <a:rPr lang="ja-JP" altLang="en-US" sz="1200" dirty="0" smtClean="0"/>
              <a:t>　</a:t>
            </a:r>
            <a:r>
              <a:rPr lang="en-US" altLang="ja-JP" sz="1200" dirty="0" smtClean="0"/>
              <a:t>performance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815575" y="6109398"/>
            <a:ext cx="2117054" cy="228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/>
              <a:t>Preparation of vacuum furnace</a:t>
            </a:r>
            <a:endParaRPr lang="ja-JP" altLang="ja-JP" sz="1200" dirty="0"/>
          </a:p>
        </p:txBody>
      </p:sp>
      <p:cxnSp>
        <p:nvCxnSpPr>
          <p:cNvPr id="14" name="直線矢印コネクタ 13"/>
          <p:cNvCxnSpPr>
            <a:cxnSpLocks noChangeShapeType="1"/>
          </p:cNvCxnSpPr>
          <p:nvPr/>
        </p:nvCxnSpPr>
        <p:spPr bwMode="auto">
          <a:xfrm>
            <a:off x="2706401" y="5720772"/>
            <a:ext cx="830829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正方形/長方形 14"/>
          <p:cNvSpPr/>
          <p:nvPr/>
        </p:nvSpPr>
        <p:spPr>
          <a:xfrm>
            <a:off x="3666912" y="5742380"/>
            <a:ext cx="1211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 smtClean="0"/>
              <a:t>1 cell processing</a:t>
            </a:r>
            <a:endParaRPr lang="ja-JP" altLang="ja-JP" sz="12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629940" y="5714288"/>
            <a:ext cx="1446871" cy="6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646376" y="5725975"/>
            <a:ext cx="1020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 smtClean="0"/>
              <a:t>FNAL process</a:t>
            </a:r>
            <a:endParaRPr lang="ja-JP" altLang="ja-JP" sz="1200" dirty="0"/>
          </a:p>
        </p:txBody>
      </p:sp>
      <p:cxnSp>
        <p:nvCxnSpPr>
          <p:cNvPr id="18" name="直線矢印コネクタ 17"/>
          <p:cNvCxnSpPr>
            <a:cxnSpLocks noChangeShapeType="1"/>
          </p:cNvCxnSpPr>
          <p:nvPr/>
        </p:nvCxnSpPr>
        <p:spPr bwMode="auto">
          <a:xfrm>
            <a:off x="6725816" y="6338197"/>
            <a:ext cx="830829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正方形/長方形 18"/>
          <p:cNvSpPr/>
          <p:nvPr/>
        </p:nvSpPr>
        <p:spPr>
          <a:xfrm>
            <a:off x="6723129" y="6477510"/>
            <a:ext cx="1181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 err="1" smtClean="0"/>
              <a:t>Performace</a:t>
            </a:r>
            <a:r>
              <a:rPr lang="en-US" altLang="ja-JP" sz="1200" dirty="0" smtClean="0"/>
              <a:t> test</a:t>
            </a:r>
          </a:p>
        </p:txBody>
      </p: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>
            <a:off x="5123580" y="5737192"/>
            <a:ext cx="830829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正方形/長方形 20"/>
          <p:cNvSpPr/>
          <p:nvPr/>
        </p:nvSpPr>
        <p:spPr>
          <a:xfrm>
            <a:off x="5062329" y="5720178"/>
            <a:ext cx="1277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 smtClean="0"/>
              <a:t>Performa</a:t>
            </a:r>
            <a:r>
              <a:rPr lang="ja-JP" altLang="en-US" sz="1200" dirty="0" smtClean="0"/>
              <a:t>ｎ</a:t>
            </a:r>
            <a:r>
              <a:rPr lang="en-US" altLang="ja-JP" sz="1200" dirty="0" err="1" smtClean="0"/>
              <a:t>ce</a:t>
            </a:r>
            <a:r>
              <a:rPr lang="en-US" altLang="ja-JP" sz="1200" dirty="0" smtClean="0"/>
              <a:t> test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7645922" y="5786296"/>
            <a:ext cx="6750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7141231" y="5812453"/>
            <a:ext cx="1910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ja-JP" sz="1200" dirty="0" smtClean="0"/>
              <a:t>Preparation for </a:t>
            </a:r>
            <a:r>
              <a:rPr lang="en-US" altLang="ja-JP" sz="1200" dirty="0" err="1" smtClean="0"/>
              <a:t>cyromodule</a:t>
            </a:r>
            <a:endParaRPr lang="ja-JP" altLang="ja-JP" sz="12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216059" y="6356351"/>
            <a:ext cx="2057400" cy="365125"/>
          </a:xfrm>
        </p:spPr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36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99"/>
    </mc:Choice>
    <mc:Fallback xmlns="">
      <p:transition spd="slow" advTm="7459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58" y="1493421"/>
            <a:ext cx="7279641" cy="5242540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 rot="-3120000">
            <a:off x="6204699" y="3070155"/>
            <a:ext cx="511429" cy="3031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04414" y="3618748"/>
            <a:ext cx="19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Standard ILC recipe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09614" y="2621605"/>
            <a:ext cx="211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New N</a:t>
            </a:r>
            <a:r>
              <a:rPr kumimoji="1" lang="en-US" altLang="ja-JP" baseline="-25000" dirty="0" smtClean="0">
                <a:solidFill>
                  <a:srgbClr val="FF0000"/>
                </a:solidFill>
              </a:rPr>
              <a:t>2</a:t>
            </a:r>
            <a:r>
              <a:rPr kumimoji="1" lang="en-US" altLang="ja-JP" dirty="0" smtClean="0">
                <a:solidFill>
                  <a:srgbClr val="FF0000"/>
                </a:solidFill>
              </a:rPr>
              <a:t>-dope recipe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251" y="2252273"/>
            <a:ext cx="2592376" cy="25853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This year: f</a:t>
            </a:r>
            <a:r>
              <a:rPr kumimoji="1" lang="en-US" altLang="ja-JP" dirty="0" smtClean="0"/>
              <a:t>urther new technology of nitrogen doping at low temperature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high Q and High G</a:t>
            </a:r>
            <a:endParaRPr kumimoji="1"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Can be adopted in the next couple of years?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If realized, up to 10% cost reduction of ILC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6696" y="5820795"/>
            <a:ext cx="246935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Hayano </a:t>
            </a:r>
            <a:r>
              <a:rPr kumimoji="1" lang="en-US" altLang="ja-JP" dirty="0" smtClean="0"/>
              <a:t>ILC</a:t>
            </a:r>
            <a:r>
              <a:rPr lang="ja-JP" altLang="en-US" dirty="0"/>
              <a:t> </a:t>
            </a:r>
            <a:r>
              <a:rPr lang="en-US" altLang="ja-JP" dirty="0" smtClean="0"/>
              <a:t>camp</a:t>
            </a:r>
            <a:r>
              <a:rPr kumimoji="1" lang="en-US" altLang="ja-JP" dirty="0" smtClean="0"/>
              <a:t>2016</a:t>
            </a:r>
            <a:endParaRPr kumimoji="1"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55BCF-9AE3-47FD-A76C-B5FE4DB480DB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2300" y="200759"/>
            <a:ext cx="482346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3600" dirty="0" smtClean="0"/>
              <a:t>Nitrogen Doping</a:t>
            </a:r>
            <a:endParaRPr kumimoji="1" lang="ja-JP" altLang="en-US" sz="3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2300" y="847090"/>
            <a:ext cx="69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Q0 can be raised by nitrogen doping after surface treatment</a:t>
            </a:r>
            <a:r>
              <a:rPr lang="ja-JP" altLang="en-US" dirty="0"/>
              <a:t>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FNAL</a:t>
            </a:r>
            <a:r>
              <a:rPr lang="en-US" altLang="ja-JP" dirty="0"/>
              <a:t>)</a:t>
            </a:r>
            <a:endParaRPr kumimoji="1" lang="en-US" altLang="ja-JP" dirty="0" smtClean="0"/>
          </a:p>
          <a:p>
            <a:r>
              <a:rPr lang="en-US" altLang="ja-JP" dirty="0" smtClean="0"/>
              <a:t>To be adopted at SLAC</a:t>
            </a:r>
            <a:r>
              <a:rPr lang="ja-JP" altLang="en-US" dirty="0"/>
              <a:t> </a:t>
            </a:r>
            <a:r>
              <a:rPr lang="en-US" altLang="ja-JP" dirty="0" smtClean="0"/>
              <a:t>LCLSII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01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963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N-Infusion in Japan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95683"/>
            <a:ext cx="7886700" cy="1402189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Start N-dope at KEK</a:t>
            </a:r>
          </a:p>
          <a:p>
            <a:pPr lvl="1"/>
            <a:r>
              <a:rPr lang="en-US" altLang="ja-JP" dirty="0" smtClean="0"/>
              <a:t>2015 Feb: First N-dope trial at KEK</a:t>
            </a:r>
          </a:p>
          <a:p>
            <a:pPr lvl="1"/>
            <a:r>
              <a:rPr kumimoji="1" lang="en-US" altLang="ja-JP" dirty="0" smtClean="0"/>
              <a:t>2015 Apr: Second trial at KEK (small furnace)</a:t>
            </a:r>
          </a:p>
          <a:p>
            <a:pPr lvl="1"/>
            <a:r>
              <a:rPr lang="en-US" altLang="ja-JP" dirty="0" smtClean="0"/>
              <a:t>2015 May: Third trial (large furnace)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 smtClean="0"/>
              <a:t>Failure in all cases (Q-value became worse)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91" y="2567270"/>
            <a:ext cx="2877702" cy="23399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411" y="2497872"/>
            <a:ext cx="2947401" cy="2204646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28650" y="5183590"/>
            <a:ext cx="5192287" cy="1508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Start N-dope/infusion at </a:t>
            </a:r>
            <a:r>
              <a:rPr lang="en-US" altLang="ja-JP" dirty="0" err="1" smtClean="0"/>
              <a:t>JParc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JParc</a:t>
            </a:r>
            <a:r>
              <a:rPr lang="en-US" altLang="ja-JP" dirty="0" smtClean="0"/>
              <a:t> has oil-free furnace</a:t>
            </a:r>
          </a:p>
          <a:p>
            <a:pPr lvl="1"/>
            <a:r>
              <a:rPr lang="en-US" altLang="ja-JP" dirty="0" smtClean="0"/>
              <a:t>2016 Summer~  start N-infusion</a:t>
            </a:r>
          </a:p>
          <a:p>
            <a:pPr lvl="1"/>
            <a:r>
              <a:rPr lang="en-US" altLang="ja-JP" dirty="0" smtClean="0"/>
              <a:t>First test showed Q-slope above </a:t>
            </a:r>
            <a:r>
              <a:rPr lang="en-US" altLang="ja-JP" dirty="0" err="1" smtClean="0"/>
              <a:t>Eacc</a:t>
            </a:r>
            <a:r>
              <a:rPr lang="en-US" altLang="ja-JP" dirty="0" smtClean="0"/>
              <a:t>&gt;5MV/m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613" y="4605475"/>
            <a:ext cx="2785752" cy="2086705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1F3-5989-4043-9BD0-BE0900D5DD02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28022" y="4064082"/>
            <a:ext cx="13716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Umemori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8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07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N-infusion Test at </a:t>
            </a:r>
            <a:r>
              <a:rPr kumimoji="1" lang="en-US" altLang="ja-JP" dirty="0" err="1" smtClean="0"/>
              <a:t>JParc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79578"/>
            <a:ext cx="7886700" cy="1984917"/>
          </a:xfrm>
        </p:spPr>
        <p:txBody>
          <a:bodyPr/>
          <a:lstStyle/>
          <a:p>
            <a:r>
              <a:rPr kumimoji="1" lang="en-US" altLang="ja-JP" dirty="0" smtClean="0"/>
              <a:t>Pumping system improved for better background vacuum level during 120deg infusion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   10</a:t>
            </a:r>
            <a:r>
              <a:rPr lang="en-US" altLang="ja-JP" baseline="30000" dirty="0" smtClean="0"/>
              <a:t>-2</a:t>
            </a:r>
            <a:r>
              <a:rPr lang="en-US" altLang="ja-JP" dirty="0" smtClean="0"/>
              <a:t> Pa </a:t>
            </a:r>
            <a:r>
              <a:rPr lang="en-US" altLang="ja-JP" dirty="0" smtClean="0">
                <a:sym typeface="Wingdings" panose="05000000000000000000" pitchFamily="2" charset="2"/>
              </a:rPr>
              <a:t> 10</a:t>
            </a:r>
            <a:r>
              <a:rPr lang="en-US" altLang="ja-JP" baseline="30000" dirty="0" smtClean="0">
                <a:sym typeface="Wingdings" panose="05000000000000000000" pitchFamily="2" charset="2"/>
              </a:rPr>
              <a:t>-5</a:t>
            </a:r>
            <a:r>
              <a:rPr lang="en-US" altLang="ja-JP" dirty="0" smtClean="0">
                <a:sym typeface="Wingdings" panose="05000000000000000000" pitchFamily="2" charset="2"/>
              </a:rPr>
              <a:t> Pa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Showed first success of N-infusion in Japan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784195" y="3118160"/>
            <a:ext cx="6493842" cy="3435786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1F3-5989-4043-9BD0-BE0900D5DD02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8650" y="5819489"/>
            <a:ext cx="13716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Umemori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05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6540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Beam Dynamics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82748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Initial a</a:t>
            </a:r>
            <a:r>
              <a:rPr kumimoji="1" lang="en-US" altLang="ja-JP" dirty="0" smtClean="0"/>
              <a:t>lignment tolerance of Main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</a:t>
            </a:r>
            <a:endParaRPr lang="en-US" altLang="ja-JP" dirty="0" smtClean="0"/>
          </a:p>
          <a:p>
            <a:r>
              <a:rPr kumimoji="1" lang="en-US" altLang="ja-JP" dirty="0" smtClean="0"/>
              <a:t>200-300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 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223234" name="Picture 2" descr="C:\TeXDoc\TeX2013\ILCを学び考える会\2013-0917\MLopti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214" y="2225687"/>
            <a:ext cx="5429256" cy="3498854"/>
          </a:xfrm>
          <a:prstGeom prst="rect">
            <a:avLst/>
          </a:prstGeom>
          <a:noFill/>
        </p:spPr>
      </p:pic>
      <p:graphicFrame>
        <p:nvGraphicFramePr>
          <p:cNvPr id="305155" name="Object 3"/>
          <p:cNvGraphicFramePr>
            <a:graphicFrameLocks noChangeAspect="1"/>
          </p:cNvGraphicFramePr>
          <p:nvPr>
            <p:extLst/>
          </p:nvPr>
        </p:nvGraphicFramePr>
        <p:xfrm>
          <a:off x="214282" y="2890090"/>
          <a:ext cx="3571900" cy="242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ワークシート" r:id="rId5" imgW="3352800" imgH="1705051" progId="Excel.Sheet.12">
                  <p:embed/>
                </p:oleObj>
              </mc:Choice>
              <mc:Fallback>
                <p:oleObj name="ワークシート" r:id="rId5" imgW="3352800" imgH="1705051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890090"/>
                        <a:ext cx="3571900" cy="24288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3904" y="3673858"/>
            <a:ext cx="6440096" cy="304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890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Components other than the Main </a:t>
            </a:r>
            <a:r>
              <a:rPr kumimoji="1" lang="en-US" altLang="ja-JP" sz="3600" dirty="0" err="1" smtClean="0"/>
              <a:t>Linac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33256"/>
            <a:ext cx="8210550" cy="2992559"/>
          </a:xfrm>
        </p:spPr>
        <p:txBody>
          <a:bodyPr/>
          <a:lstStyle/>
          <a:p>
            <a:r>
              <a:rPr lang="en-US" altLang="ja-JP" dirty="0"/>
              <a:t>Electron </a:t>
            </a:r>
            <a:r>
              <a:rPr lang="en-US" altLang="ja-JP" dirty="0" smtClean="0"/>
              <a:t>source </a:t>
            </a:r>
            <a:r>
              <a:rPr lang="en-US" altLang="ja-JP" sz="2400" dirty="0" smtClean="0"/>
              <a:t>(polarized electron)</a:t>
            </a:r>
            <a:endParaRPr lang="en-US" altLang="ja-JP" sz="2400" dirty="0"/>
          </a:p>
          <a:p>
            <a:r>
              <a:rPr lang="en-US" altLang="ja-JP" dirty="0"/>
              <a:t>Positron source</a:t>
            </a:r>
          </a:p>
          <a:p>
            <a:r>
              <a:rPr lang="en-US" altLang="ja-JP" dirty="0"/>
              <a:t>Damping rings</a:t>
            </a:r>
            <a:r>
              <a:rPr lang="ja-JP" altLang="en-US" dirty="0"/>
              <a:t>（</a:t>
            </a:r>
            <a:r>
              <a:rPr lang="en-US" altLang="ja-JP" dirty="0"/>
              <a:t>DR</a:t>
            </a:r>
            <a:r>
              <a:rPr lang="ja-JP" altLang="en-US" dirty="0" smtClean="0"/>
              <a:t>）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(low emittance beam)</a:t>
            </a:r>
            <a:endParaRPr lang="en-US" altLang="ja-JP" sz="2400" dirty="0"/>
          </a:p>
          <a:p>
            <a:r>
              <a:rPr lang="en-US" altLang="ja-JP" dirty="0"/>
              <a:t>RTML (Ring To Main </a:t>
            </a:r>
            <a:r>
              <a:rPr lang="en-US" altLang="ja-JP" dirty="0" err="1"/>
              <a:t>Linac</a:t>
            </a:r>
            <a:r>
              <a:rPr lang="en-US" altLang="ja-JP" dirty="0" smtClean="0"/>
              <a:t>)  </a:t>
            </a:r>
            <a:r>
              <a:rPr lang="en-US" altLang="ja-JP" sz="2400" dirty="0" smtClean="0"/>
              <a:t> (compress bunch length, </a:t>
            </a:r>
            <a:r>
              <a:rPr lang="en-US" altLang="ja-JP" sz="2400" dirty="0" err="1" smtClean="0"/>
              <a:t>etc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r>
              <a:rPr lang="en-US" altLang="ja-JP" dirty="0" smtClean="0"/>
              <a:t>BDS </a:t>
            </a:r>
            <a:r>
              <a:rPr lang="en-US" altLang="ja-JP" dirty="0"/>
              <a:t>(Beam Delivery System</a:t>
            </a:r>
            <a:r>
              <a:rPr lang="en-US" altLang="ja-JP" dirty="0" smtClean="0"/>
              <a:t>) </a:t>
            </a:r>
            <a:r>
              <a:rPr lang="en-US" altLang="ja-JP" sz="2400" dirty="0" smtClean="0"/>
              <a:t> (focus the beam)</a:t>
            </a:r>
            <a:endParaRPr lang="en-US" altLang="ja-JP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822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Key Technologies for Linear Collider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48154"/>
            <a:ext cx="7886700" cy="4828809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Difficulties of LC come from single pass nature</a:t>
            </a:r>
          </a:p>
          <a:p>
            <a:pPr lvl="1"/>
            <a:r>
              <a:rPr lang="en-US" altLang="ja-JP" dirty="0" smtClean="0"/>
              <a:t>The beam goes through the accelerating structure only once</a:t>
            </a:r>
          </a:p>
          <a:p>
            <a:pPr lvl="1"/>
            <a:r>
              <a:rPr lang="en-US" altLang="ja-JP" dirty="0" smtClean="0"/>
              <a:t>The beam is thrown away after collision</a:t>
            </a:r>
            <a:endParaRPr kumimoji="1" lang="en-US" altLang="ja-JP" dirty="0" smtClean="0"/>
          </a:p>
          <a:p>
            <a:r>
              <a:rPr lang="en-US" altLang="ja-JP" dirty="0" smtClean="0"/>
              <a:t>High Accelerating Gradient</a:t>
            </a:r>
          </a:p>
          <a:p>
            <a:pPr lvl="1"/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(linear accelerator) technology was mature by 1980’s but LC required higher gradient</a:t>
            </a:r>
          </a:p>
          <a:p>
            <a:pPr lvl="1"/>
            <a:r>
              <a:rPr lang="en-US" altLang="ja-JP" dirty="0" smtClean="0"/>
              <a:t>Also, high power efficiency needed</a:t>
            </a:r>
            <a:endParaRPr kumimoji="1" lang="en-US" altLang="ja-JP" dirty="0" smtClean="0"/>
          </a:p>
          <a:p>
            <a:r>
              <a:rPr lang="en-US" altLang="ja-JP" dirty="0" smtClean="0"/>
              <a:t>High-quality, intense beam needed to gain high luminosity</a:t>
            </a:r>
          </a:p>
          <a:p>
            <a:pPr lvl="1"/>
            <a:r>
              <a:rPr kumimoji="1" lang="en-US" altLang="ja-JP" dirty="0" smtClean="0"/>
              <a:t>Create low emittance beam</a:t>
            </a:r>
          </a:p>
          <a:p>
            <a:pPr lvl="1"/>
            <a:r>
              <a:rPr lang="en-US" altLang="ja-JP" dirty="0" smtClean="0"/>
              <a:t>Focus the beam to a tiny spot</a:t>
            </a:r>
          </a:p>
          <a:p>
            <a:pPr lvl="1"/>
            <a:r>
              <a:rPr kumimoji="1" lang="en-US" altLang="ja-JP" dirty="0" smtClean="0"/>
              <a:t>High intensity beam needed (especially, positron)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9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:\TeXDoc\TeX2012\ILC合宿\talk\ILC-pulse-structure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3434" y="2808404"/>
            <a:ext cx="5918535" cy="3643338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7746"/>
            <a:ext cx="8472517" cy="935385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/>
              <a:t>Baseline Beam </a:t>
            </a:r>
            <a:r>
              <a:rPr lang="en-US" altLang="ja-JP" dirty="0" smtClean="0"/>
              <a:t>Parameters</a:t>
            </a:r>
            <a:br>
              <a:rPr lang="en-US" altLang="ja-JP" dirty="0" smtClean="0"/>
            </a:br>
            <a:r>
              <a:rPr lang="ja-JP" altLang="en-US" sz="3100" dirty="0" smtClean="0"/>
              <a:t>                                           </a:t>
            </a:r>
            <a:r>
              <a:rPr lang="en-US" altLang="ja-JP" sz="3100" dirty="0" smtClean="0"/>
              <a:t>(baseline</a:t>
            </a:r>
            <a:r>
              <a:rPr lang="en-US" altLang="ja-JP" sz="3100" dirty="0" smtClean="0"/>
              <a:t>, </a:t>
            </a:r>
            <a:r>
              <a:rPr lang="en-US" altLang="ja-JP" sz="3100" dirty="0" smtClean="0"/>
              <a:t>5Hz, 250GeV</a:t>
            </a:r>
            <a:r>
              <a:rPr lang="ja-JP" altLang="en-US" sz="3100" dirty="0" smtClean="0"/>
              <a:t>）</a:t>
            </a:r>
            <a:endParaRPr lang="ja-JP" altLang="en-US" sz="31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283661"/>
            <a:ext cx="4043362" cy="154304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en-US" altLang="ja-JP" dirty="0" err="1" smtClean="0"/>
              <a:t>Repitition</a:t>
            </a:r>
            <a:r>
              <a:rPr lang="en-US" altLang="ja-JP" dirty="0" smtClean="0"/>
              <a:t> rate</a:t>
            </a:r>
            <a:r>
              <a:rPr kumimoji="1" lang="en-US" altLang="ja-JP" dirty="0" smtClean="0"/>
              <a:t>		5Hz</a:t>
            </a:r>
          </a:p>
          <a:p>
            <a:r>
              <a:rPr lang="en-US" altLang="ja-JP" dirty="0" smtClean="0"/>
              <a:t>Number of bunches per pulse	1312</a:t>
            </a:r>
          </a:p>
          <a:p>
            <a:r>
              <a:rPr lang="en-US" altLang="ja-JP" dirty="0" smtClean="0"/>
              <a:t>Number of particles per bunch</a:t>
            </a:r>
            <a:r>
              <a:rPr kumimoji="1" lang="en-US" altLang="ja-JP" dirty="0" smtClean="0"/>
              <a:t>	2x10^10</a:t>
            </a:r>
          </a:p>
          <a:p>
            <a:r>
              <a:rPr lang="en-US" altLang="ja-JP" dirty="0" smtClean="0"/>
              <a:t>Bunch interval		554 ns</a:t>
            </a:r>
          </a:p>
          <a:p>
            <a:r>
              <a:rPr lang="en-US" altLang="ja-JP" dirty="0" err="1" smtClean="0"/>
              <a:t>Rms</a:t>
            </a:r>
            <a:r>
              <a:rPr lang="en-US" altLang="ja-JP" dirty="0" smtClean="0"/>
              <a:t> bunch length</a:t>
            </a:r>
            <a:r>
              <a:rPr kumimoji="1" lang="en-US" altLang="ja-JP" dirty="0" smtClean="0"/>
              <a:t>		0.3 mm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429124" y="1330553"/>
            <a:ext cx="4500594" cy="1357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33" tIns="45716" rIns="91433" bIns="45716" rtlCol="0">
            <a:normAutofit fontScale="55000" lnSpcReduction="20000"/>
          </a:bodyPr>
          <a:lstStyle/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3200" dirty="0" smtClean="0">
                <a:solidFill>
                  <a:schemeClr val="tx1"/>
                </a:solidFill>
              </a:rPr>
              <a:t>Horizontal normalized emittance	</a:t>
            </a:r>
            <a:r>
              <a:rPr lang="en-US" altLang="ja-JP" sz="3200" dirty="0">
                <a:solidFill>
                  <a:schemeClr val="tx1"/>
                </a:solidFill>
              </a:rPr>
              <a:t>5</a:t>
            </a:r>
            <a:r>
              <a:rPr lang="en-US" altLang="ja-JP" sz="3200" dirty="0" smtClean="0">
                <a:solidFill>
                  <a:schemeClr val="tx1"/>
                </a:solidFill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3200" dirty="0" smtClean="0">
                <a:solidFill>
                  <a:schemeClr val="tx1"/>
                </a:solidFill>
              </a:rPr>
              <a:t>m</a:t>
            </a: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3200" dirty="0" smtClean="0">
                <a:solidFill>
                  <a:schemeClr val="tx1"/>
                </a:solidFill>
              </a:rPr>
              <a:t>Vertical </a:t>
            </a:r>
            <a:r>
              <a:rPr lang="en-US" altLang="ja-JP" sz="3200" dirty="0">
                <a:solidFill>
                  <a:schemeClr val="tx1"/>
                </a:solidFill>
              </a:rPr>
              <a:t>normalized emittance</a:t>
            </a:r>
            <a:r>
              <a:rPr lang="en-US" altLang="ja-JP" sz="3200" dirty="0" smtClean="0"/>
              <a:t>	35 nm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3200" dirty="0" smtClean="0">
                <a:solidFill>
                  <a:schemeClr val="tx1"/>
                </a:solidFill>
              </a:rPr>
              <a:t>Horizontal </a:t>
            </a:r>
            <a:r>
              <a:rPr lang="en-US" altLang="ja-JP" sz="3200" dirty="0" err="1" smtClean="0">
                <a:solidFill>
                  <a:schemeClr val="tx1"/>
                </a:solidFill>
              </a:rPr>
              <a:t>rms</a:t>
            </a:r>
            <a:r>
              <a:rPr lang="en-US" altLang="ja-JP" sz="3200" dirty="0" smtClean="0">
                <a:solidFill>
                  <a:schemeClr val="tx1"/>
                </a:solidFill>
              </a:rPr>
              <a:t> beam size at IP 	</a:t>
            </a:r>
            <a:r>
              <a:rPr lang="en-US" altLang="ja-JP" sz="3200" dirty="0" smtClean="0">
                <a:solidFill>
                  <a:schemeClr val="tx1"/>
                </a:solidFill>
              </a:rPr>
              <a:t>515</a:t>
            </a:r>
            <a:r>
              <a:rPr lang="en-US" altLang="ja-JP" sz="3200" dirty="0" smtClean="0">
                <a:solidFill>
                  <a:schemeClr val="tx1"/>
                </a:solidFill>
              </a:rPr>
              <a:t>nm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3200" dirty="0">
                <a:solidFill>
                  <a:schemeClr val="tx1"/>
                </a:solidFill>
              </a:rPr>
              <a:t>V</a:t>
            </a:r>
            <a:r>
              <a:rPr lang="en-US" altLang="ja-JP" sz="3200" dirty="0" smtClean="0">
                <a:solidFill>
                  <a:schemeClr val="tx1"/>
                </a:solidFill>
              </a:rPr>
              <a:t>ertical </a:t>
            </a:r>
            <a:r>
              <a:rPr lang="en-US" altLang="ja-JP" sz="3200" dirty="0" err="1">
                <a:solidFill>
                  <a:schemeClr val="tx1"/>
                </a:solidFill>
              </a:rPr>
              <a:t>rms</a:t>
            </a:r>
            <a:r>
              <a:rPr lang="en-US" altLang="ja-JP" sz="3200" dirty="0">
                <a:solidFill>
                  <a:schemeClr val="tx1"/>
                </a:solidFill>
              </a:rPr>
              <a:t> beam size at IP</a:t>
            </a:r>
            <a:r>
              <a:rPr lang="en-US" altLang="ja-JP" sz="3200" dirty="0" smtClean="0"/>
              <a:t>	</a:t>
            </a:r>
            <a:r>
              <a:rPr lang="en-US" altLang="ja-JP" sz="3200" dirty="0" smtClean="0"/>
              <a:t>7.7</a:t>
            </a:r>
            <a:r>
              <a:rPr lang="en-US" altLang="ja-JP" sz="3200" dirty="0" smtClean="0"/>
              <a:t>nm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11943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357431"/>
            <a:ext cx="8143932" cy="393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86834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ja-JP" dirty="0" smtClean="0"/>
              <a:t>Electron Source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71472" y="1357298"/>
            <a:ext cx="8229600" cy="90010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Polarized beam demanded</a:t>
            </a:r>
            <a:r>
              <a:rPr kumimoji="1" lang="ja-JP" altLang="en-US" dirty="0" smtClean="0"/>
              <a:t>　（</a:t>
            </a:r>
            <a:r>
              <a:rPr kumimoji="1" lang="en-US" altLang="ja-JP" dirty="0" smtClean="0"/>
              <a:t>&gt;80%</a:t>
            </a:r>
            <a:r>
              <a:rPr kumimoji="1" lang="ja-JP" altLang="en-US" dirty="0" smtClean="0"/>
              <a:t>）</a:t>
            </a:r>
            <a:r>
              <a:rPr kumimoji="1" lang="en-US" altLang="ja-JP" dirty="0" smtClean="0"/>
              <a:t>: advantage of LC</a:t>
            </a:r>
          </a:p>
          <a:p>
            <a:r>
              <a:rPr lang="en-US" altLang="ja-JP" dirty="0" smtClean="0"/>
              <a:t>No serious problems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5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4791" y="221861"/>
            <a:ext cx="7886700" cy="6511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3600" dirty="0" smtClean="0"/>
              <a:t>Efforts for </a:t>
            </a:r>
            <a:r>
              <a:rPr lang="en-US" altLang="ja-JP" sz="3600" smtClean="0"/>
              <a:t>Higher </a:t>
            </a:r>
            <a:r>
              <a:rPr lang="en-US" altLang="ja-JP" sz="3600" smtClean="0"/>
              <a:t>Electron Polarization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900545"/>
            <a:ext cx="7886700" cy="1161272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Strain-Compensated </a:t>
            </a:r>
            <a:r>
              <a:rPr lang="en-US" altLang="ja-JP" dirty="0" err="1" smtClean="0"/>
              <a:t>Superlattice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Higher crystal quality</a:t>
            </a:r>
          </a:p>
          <a:p>
            <a:pPr lvl="1"/>
            <a:r>
              <a:rPr lang="en-US" altLang="ja-JP" dirty="0" smtClean="0"/>
              <a:t>Thicker </a:t>
            </a:r>
            <a:r>
              <a:rPr lang="en-US" altLang="ja-JP" dirty="0" err="1" smtClean="0"/>
              <a:t>superlattice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38008" y="2117236"/>
            <a:ext cx="5873483" cy="428028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8651" y="5818909"/>
            <a:ext cx="39433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N.Yamamoto</a:t>
            </a:r>
            <a:r>
              <a:rPr kumimoji="1" lang="en-US" altLang="ja-JP" dirty="0" smtClean="0"/>
              <a:t> (Nagoya Univ.) LCWS2014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28650" y="2992582"/>
            <a:ext cx="3555423" cy="2280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Obtained</a:t>
            </a:r>
          </a:p>
          <a:p>
            <a:pPr lvl="1"/>
            <a:r>
              <a:rPr lang="en-US" altLang="ja-JP" dirty="0" smtClean="0"/>
              <a:t>Pol. ~92%</a:t>
            </a:r>
          </a:p>
          <a:p>
            <a:pPr lvl="1"/>
            <a:r>
              <a:rPr lang="en-US" altLang="ja-JP" dirty="0" smtClean="0"/>
              <a:t>With QE 2.2%</a:t>
            </a:r>
          </a:p>
          <a:p>
            <a:r>
              <a:rPr lang="en-US" altLang="ja-JP" dirty="0" smtClean="0"/>
              <a:t>~90% looks realistic</a:t>
            </a:r>
          </a:p>
          <a:p>
            <a:r>
              <a:rPr lang="en-US" altLang="ja-JP" dirty="0" smtClean="0"/>
              <a:t>Almost no depolarization expected to IP</a:t>
            </a:r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5008-FD3C-4BEF-B5D8-F54873835EA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0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638"/>
            <a:ext cx="8229600" cy="71596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r>
              <a:rPr lang="en-US" altLang="ja-JP" sz="4000" dirty="0" smtClean="0"/>
              <a:t>Positron Source</a:t>
            </a:r>
            <a:endParaRPr lang="ja-JP" altLang="en-US" sz="4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5" y="1785926"/>
            <a:ext cx="8229600" cy="42862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err="1" smtClean="0"/>
              <a:t>Undulator</a:t>
            </a:r>
            <a:r>
              <a:rPr lang="ja-JP" altLang="en-US" dirty="0" smtClean="0"/>
              <a:t> </a:t>
            </a:r>
            <a:r>
              <a:rPr lang="en-US" altLang="ja-JP" dirty="0" smtClean="0"/>
              <a:t>method</a:t>
            </a:r>
            <a:r>
              <a:rPr lang="ja-JP" altLang="en-US" dirty="0" smtClean="0"/>
              <a:t> </a:t>
            </a:r>
            <a:r>
              <a:rPr lang="en-US" altLang="ja-JP" dirty="0" smtClean="0"/>
              <a:t>(adopted in ILC</a:t>
            </a:r>
            <a:r>
              <a:rPr lang="ja-JP" altLang="en-US" dirty="0" smtClean="0"/>
              <a:t> </a:t>
            </a:r>
            <a:r>
              <a:rPr lang="en-US" altLang="ja-JP" dirty="0" smtClean="0"/>
              <a:t>baseline)</a:t>
            </a:r>
            <a:endParaRPr lang="ja-JP" altLang="en-US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910" y="1142985"/>
            <a:ext cx="8215370" cy="584767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ja-JP" sz="3200" dirty="0" smtClean="0"/>
              <a:t>3 possible schemes of positron beam generation</a:t>
            </a:r>
            <a:endParaRPr lang="ja-JP" altLang="en-US" sz="3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00034" y="3714752"/>
            <a:ext cx="8229600" cy="2643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Conventional Method</a:t>
            </a:r>
            <a:endParaRPr kumimoji="1" lang="ja-JP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Hit a few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electrons on a target, and collect the generated positrons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adopted in many accelerators, well established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Issues in the application to ILC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Survivability of the target OK 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Emittance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generated positron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OK (improved DR optics)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Transport to DR entrance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under study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polarized positron</a:t>
            </a:r>
            <a:endParaRPr kumimoji="1" lang="ja-JP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Laser-Compton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(far future)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undulator-scheme-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214554"/>
            <a:ext cx="6786610" cy="1756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9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TeXDoc\TeX2012\ILC合宿\talk\PositronSourceLayo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7429552" cy="2320192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1" y="274638"/>
            <a:ext cx="8229600" cy="63976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ILC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Design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(</a:t>
            </a:r>
            <a:r>
              <a:rPr lang="en-US" altLang="ja-JP" sz="4000" dirty="0" err="1" smtClean="0"/>
              <a:t>undulator</a:t>
            </a:r>
            <a:r>
              <a:rPr lang="en-US" altLang="ja-JP" sz="4000" dirty="0" smtClean="0"/>
              <a:t> method)</a:t>
            </a:r>
            <a:endParaRPr lang="ja-JP" altLang="en-US" sz="400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1" y="1052515"/>
            <a:ext cx="8229600" cy="447660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Electron energy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&gt;150GeV</a:t>
            </a:r>
            <a:endParaRPr lang="ja-JP" altLang="en-US" sz="2400" dirty="0"/>
          </a:p>
          <a:p>
            <a:endParaRPr lang="en-US" altLang="ja-JP" sz="2800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28597" y="3286125"/>
            <a:ext cx="8229600" cy="3143272"/>
          </a:xfrm>
          <a:prstGeom prst="rect">
            <a:avLst/>
          </a:prstGeom>
        </p:spPr>
        <p:txBody>
          <a:bodyPr vert="horz" lIns="91433" tIns="45716" rIns="91433" bIns="45716" rtlCol="0">
            <a:normAutofit fontScale="77500" lnSpcReduction="20000"/>
          </a:bodyPr>
          <a:lstStyle/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err="1" smtClean="0"/>
              <a:t>Undulator</a:t>
            </a:r>
            <a:endParaRPr lang="en-US" altLang="ja-JP" sz="2400" dirty="0" smtClean="0"/>
          </a:p>
          <a:p>
            <a:pPr marL="742887" lvl="1" indent="-28572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200" dirty="0" smtClean="0"/>
              <a:t>At the end of the electron </a:t>
            </a:r>
            <a:r>
              <a:rPr lang="en-US" altLang="ja-JP" sz="2200" dirty="0" err="1" smtClean="0"/>
              <a:t>linac</a:t>
            </a:r>
            <a:endParaRPr lang="en-US" altLang="ja-JP" sz="2200" dirty="0" smtClean="0"/>
          </a:p>
          <a:p>
            <a:pPr marL="742887" lvl="1" indent="-28572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200" dirty="0" smtClean="0"/>
              <a:t>Helical, </a:t>
            </a:r>
            <a:r>
              <a:rPr lang="en-US" altLang="ja-JP" sz="2200" dirty="0" smtClean="0"/>
              <a:t>superconducting</a:t>
            </a:r>
          </a:p>
          <a:p>
            <a:pPr marL="742887" lvl="1" indent="-28572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200" dirty="0"/>
              <a:t>K=0.92,</a:t>
            </a:r>
            <a:r>
              <a:rPr lang="en-US" altLang="ja-JP" sz="2200" dirty="0">
                <a:latin typeface="Symbol" pitchFamily="18" charset="2"/>
              </a:rPr>
              <a:t> l</a:t>
            </a:r>
            <a:r>
              <a:rPr lang="en-US" altLang="ja-JP" sz="2200" dirty="0"/>
              <a:t>=1.15cm,  (B=0.86T on the axis)</a:t>
            </a:r>
          </a:p>
          <a:p>
            <a:pPr marL="742887" lvl="1" indent="-28572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200" dirty="0"/>
              <a:t>beam aperture  </a:t>
            </a:r>
            <a:r>
              <a:rPr lang="en-US" altLang="ja-JP" sz="2200" dirty="0" smtClean="0"/>
              <a:t>5.85mm (diameter)</a:t>
            </a:r>
            <a:endParaRPr lang="en-US" altLang="ja-JP" sz="2200" dirty="0" smtClean="0"/>
          </a:p>
          <a:p>
            <a:pPr marL="742887" lvl="1" indent="-285726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200" dirty="0" smtClean="0"/>
              <a:t>Total length  231m (1.75m x 2 x 66)</a:t>
            </a:r>
            <a:endParaRPr lang="en-US" altLang="ja-JP" sz="2200" dirty="0" smtClean="0"/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Target</a:t>
            </a:r>
            <a:r>
              <a:rPr lang="en-US" altLang="ja-JP" sz="2400" dirty="0" smtClean="0"/>
              <a:t>: rotating titanium alloy</a:t>
            </a: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Flux Concentrator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for positron </a:t>
            </a:r>
            <a:r>
              <a:rPr lang="en-US" altLang="ja-JP" sz="2400" dirty="0" smtClean="0"/>
              <a:t>capture </a:t>
            </a:r>
            <a:r>
              <a:rPr lang="en-US" altLang="ja-JP" sz="2400" dirty="0" smtClean="0">
                <a:sym typeface="Wingdings" panose="05000000000000000000" pitchFamily="2" charset="2"/>
              </a:rPr>
              <a:t> QWT (Quarter Wave Transformer)</a:t>
            </a:r>
            <a:endParaRPr lang="en-US" altLang="ja-JP" sz="2400" dirty="0" smtClean="0"/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Normal-conducting </a:t>
            </a:r>
            <a:r>
              <a:rPr lang="en-US" altLang="ja-JP" sz="2400" dirty="0" smtClean="0"/>
              <a:t>acceleration </a:t>
            </a:r>
            <a:r>
              <a:rPr lang="en-US" altLang="ja-JP" sz="2400" dirty="0" smtClean="0"/>
              <a:t>up to 400MeV</a:t>
            </a: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Polarization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~30%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(~60%  with photon collimator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and longer </a:t>
            </a:r>
            <a:r>
              <a:rPr lang="en-US" altLang="ja-JP" sz="2400" dirty="0" err="1" smtClean="0"/>
              <a:t>undulator</a:t>
            </a:r>
            <a:r>
              <a:rPr lang="en-US" altLang="ja-JP" sz="2400" dirty="0" smtClean="0"/>
              <a:t>)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6065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4138" y="1071546"/>
            <a:ext cx="526986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6540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85720" y="1142984"/>
            <a:ext cx="4286280" cy="4592798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Wheel of Titanium alloy, diameter 1m</a:t>
            </a:r>
          </a:p>
          <a:p>
            <a:r>
              <a:rPr lang="en-US" altLang="ja-JP" dirty="0" smtClean="0"/>
              <a:t>Must rotate at 100m/s (2000 rpm) in vacuum</a:t>
            </a:r>
          </a:p>
          <a:p>
            <a:r>
              <a:rPr lang="en-US" altLang="ja-JP" dirty="0" smtClean="0"/>
              <a:t>Test at LLNL using </a:t>
            </a:r>
            <a:r>
              <a:rPr lang="en-US" altLang="ja-JP" dirty="0" err="1" smtClean="0"/>
              <a:t>Ferromagnet</a:t>
            </a:r>
            <a:r>
              <a:rPr lang="en-US" altLang="ja-JP" dirty="0" smtClean="0"/>
              <a:t> seal was not successful</a:t>
            </a:r>
          </a:p>
          <a:p>
            <a:pPr lvl="1"/>
            <a:r>
              <a:rPr lang="en-US" altLang="ja-JP" dirty="0" smtClean="0"/>
              <a:t>Outgassing spikes still being observed </a:t>
            </a:r>
          </a:p>
          <a:p>
            <a:r>
              <a:rPr lang="en-US" altLang="ja-JP" dirty="0" smtClean="0"/>
              <a:t>New </a:t>
            </a:r>
            <a:r>
              <a:rPr lang="en-US" altLang="ja-JP" dirty="0" smtClean="0"/>
              <a:t>idea </a:t>
            </a:r>
            <a:r>
              <a:rPr lang="en-US" altLang="ja-JP" dirty="0" smtClean="0"/>
              <a:t>being studied</a:t>
            </a:r>
          </a:p>
          <a:p>
            <a:pPr lvl="1"/>
            <a:r>
              <a:rPr kumimoji="1" lang="en-US" altLang="ja-JP" dirty="0" smtClean="0"/>
              <a:t>Radiation cooling  </a:t>
            </a:r>
            <a:endParaRPr kumimoji="1"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065725"/>
            <a:ext cx="3525565" cy="272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2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345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Radiation-Cooling Target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856" y="1308202"/>
            <a:ext cx="392501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Avoid cooling water inside</a:t>
            </a:r>
          </a:p>
          <a:p>
            <a:r>
              <a:rPr kumimoji="1" lang="en-US" altLang="ja-JP" dirty="0" smtClean="0"/>
              <a:t>Radiation cooling </a:t>
            </a:r>
            <a:br>
              <a:rPr kumimoji="1" lang="en-US" altLang="ja-JP" dirty="0" smtClean="0"/>
            </a:br>
            <a:r>
              <a:rPr kumimoji="1" lang="en-US" altLang="ja-JP" dirty="0" smtClean="0"/>
              <a:t>~ </a:t>
            </a:r>
            <a:r>
              <a:rPr kumimoji="1" lang="en-US" altLang="ja-JP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dirty="0" smtClean="0"/>
              <a:t>T</a:t>
            </a:r>
            <a:r>
              <a:rPr kumimoji="1" lang="en-US" altLang="ja-JP" baseline="30000" dirty="0" smtClean="0"/>
              <a:t>4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Heat transfer</a:t>
            </a:r>
          </a:p>
          <a:p>
            <a:pPr lvl="1"/>
            <a:r>
              <a:rPr kumimoji="1" lang="en-US" altLang="ja-JP" dirty="0" err="1" smtClean="0"/>
              <a:t>Ti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Cu : conduction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rotating Cu 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 sitting Cu : radiation</a:t>
            </a:r>
          </a:p>
          <a:p>
            <a:pPr lvl="1"/>
            <a:r>
              <a:rPr kumimoji="1" lang="en-US" altLang="ja-JP" dirty="0" smtClean="0">
                <a:sym typeface="Wingdings" panose="05000000000000000000" pitchFamily="2" charset="2"/>
              </a:rPr>
              <a:t>sitting Cu  water</a:t>
            </a:r>
          </a:p>
          <a:p>
            <a:r>
              <a:rPr lang="en-US" altLang="ja-JP" dirty="0" smtClean="0">
                <a:sym typeface="Wingdings" panose="05000000000000000000" pitchFamily="2" charset="2"/>
              </a:rPr>
              <a:t>Rotation axis supported by magnetic bearing</a:t>
            </a:r>
          </a:p>
          <a:p>
            <a:pPr lvl="1"/>
            <a:r>
              <a:rPr kumimoji="1" lang="en-US" altLang="ja-JP" dirty="0" smtClean="0">
                <a:sym typeface="Wingdings" panose="05000000000000000000" pitchFamily="2" charset="2"/>
              </a:rPr>
              <a:t>In vacuum</a:t>
            </a:r>
          </a:p>
          <a:p>
            <a:pPr lvl="1"/>
            <a:r>
              <a:rPr kumimoji="1" lang="en-US" altLang="ja-JP" dirty="0" smtClean="0">
                <a:sym typeface="Wingdings" panose="05000000000000000000" pitchFamily="2" charset="2"/>
              </a:rPr>
              <a:t>No magnetic fluid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1F3-5989-4043-9BD0-BE0900D5DD02}" type="slidenum">
              <a:rPr kumimoji="1" lang="ja-JP" altLang="en-US" smtClean="0"/>
              <a:t>36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3985760" y="1327186"/>
            <a:ext cx="3954475" cy="4672850"/>
            <a:chOff x="4454495" y="986372"/>
            <a:chExt cx="4582001" cy="541437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3" r="26551"/>
            <a:stretch/>
          </p:blipFill>
          <p:spPr bwMode="auto">
            <a:xfrm>
              <a:off x="5084953" y="1129771"/>
              <a:ext cx="3951543" cy="52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eft Arrow 23"/>
            <p:cNvSpPr/>
            <p:nvPr/>
          </p:nvSpPr>
          <p:spPr bwMode="auto">
            <a:xfrm rot="21223353">
              <a:off x="6676318" y="986372"/>
              <a:ext cx="1517785" cy="476173"/>
            </a:xfrm>
            <a:prstGeom prst="leftArrow">
              <a:avLst/>
            </a:prstGeom>
            <a:solidFill>
              <a:srgbClr val="FF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" name="Straight Arrow Connector 20"/>
            <p:cNvCxnSpPr/>
            <p:nvPr/>
          </p:nvCxnSpPr>
          <p:spPr bwMode="auto">
            <a:xfrm>
              <a:off x="4710386" y="2590745"/>
              <a:ext cx="1676400" cy="1905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21"/>
            <p:cNvCxnSpPr/>
            <p:nvPr/>
          </p:nvCxnSpPr>
          <p:spPr bwMode="auto">
            <a:xfrm flipH="1">
              <a:off x="4634786" y="5436752"/>
              <a:ext cx="1236164" cy="811593"/>
            </a:xfrm>
            <a:prstGeom prst="straightConnector1">
              <a:avLst/>
            </a:prstGeom>
            <a:solidFill>
              <a:schemeClr val="accent1"/>
            </a:solidFill>
            <a:ln w="38100" cap="flat" cmpd="tri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24"/>
            <p:cNvSpPr txBox="1"/>
            <p:nvPr/>
          </p:nvSpPr>
          <p:spPr>
            <a:xfrm rot="396966">
              <a:off x="5102811" y="1660017"/>
              <a:ext cx="1026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>
                <a:buNone/>
              </a:pPr>
              <a:r>
                <a:rPr lang="en-US" sz="1800" dirty="0" smtClean="0">
                  <a:solidFill>
                    <a:srgbClr val="CC0000"/>
                  </a:solidFill>
                </a:rPr>
                <a:t>Ti6Al4V</a:t>
              </a:r>
              <a:endParaRPr lang="en-US" sz="1800" dirty="0">
                <a:solidFill>
                  <a:srgbClr val="CC0000"/>
                </a:solidFill>
              </a:endParaRPr>
            </a:p>
          </p:txBody>
        </p:sp>
        <p:sp>
          <p:nvSpPr>
            <p:cNvPr id="12" name="TextBox 25"/>
            <p:cNvSpPr txBox="1"/>
            <p:nvPr/>
          </p:nvSpPr>
          <p:spPr>
            <a:xfrm rot="382171">
              <a:off x="4651616" y="2350534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>
                <a:buNone/>
              </a:pPr>
              <a:r>
                <a:rPr lang="en-US" sz="1800" dirty="0" smtClean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Radiator</a:t>
              </a:r>
              <a:r>
                <a:rPr lang="en-US" sz="1800" dirty="0" smtClean="0">
                  <a:solidFill>
                    <a:schemeClr val="tx1"/>
                  </a:solidFill>
                </a:rPr>
                <a:t> 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26"/>
            <p:cNvSpPr txBox="1"/>
            <p:nvPr/>
          </p:nvSpPr>
          <p:spPr>
            <a:xfrm rot="19596344">
              <a:off x="4454495" y="5657519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>
                <a:buNone/>
              </a:pPr>
              <a:r>
                <a:rPr lang="en-US" sz="1800" dirty="0" smtClean="0">
                  <a:solidFill>
                    <a:schemeClr val="accent2"/>
                  </a:solidFill>
                </a:rPr>
                <a:t>Cooler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4" name="TextBox 27"/>
            <p:cNvSpPr txBox="1"/>
            <p:nvPr/>
          </p:nvSpPr>
          <p:spPr>
            <a:xfrm rot="21290358">
              <a:off x="7043253" y="1028286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>
                <a:buNone/>
              </a:pPr>
              <a:r>
                <a:rPr lang="en-US" sz="1600" b="0" dirty="0" smtClean="0">
                  <a:solidFill>
                    <a:schemeClr val="tx1"/>
                  </a:solidFill>
                </a:rPr>
                <a:t>photons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Gerade Verbindung mit Pfeil 8"/>
            <p:cNvCxnSpPr/>
            <p:nvPr/>
          </p:nvCxnSpPr>
          <p:spPr bwMode="auto">
            <a:xfrm>
              <a:off x="5158804" y="1904945"/>
              <a:ext cx="999382" cy="12047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21"/>
            <p:cNvCxnSpPr/>
            <p:nvPr/>
          </p:nvCxnSpPr>
          <p:spPr bwMode="auto">
            <a:xfrm flipH="1">
              <a:off x="4787186" y="5257745"/>
              <a:ext cx="2204092" cy="990600"/>
            </a:xfrm>
            <a:prstGeom prst="straightConnector1">
              <a:avLst/>
            </a:prstGeom>
            <a:solidFill>
              <a:schemeClr val="accent1"/>
            </a:solidFill>
            <a:ln w="38100" cap="flat" cmpd="tri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グループ化 16"/>
          <p:cNvGrpSpPr/>
          <p:nvPr/>
        </p:nvGrpSpPr>
        <p:grpSpPr>
          <a:xfrm>
            <a:off x="7375362" y="2649967"/>
            <a:ext cx="1640007" cy="3565232"/>
            <a:chOff x="3695700" y="1524000"/>
            <a:chExt cx="1752600" cy="3810000"/>
          </a:xfrm>
        </p:grpSpPr>
        <p:sp>
          <p:nvSpPr>
            <p:cNvPr id="18" name="Rechteck 59"/>
            <p:cNvSpPr/>
            <p:nvPr/>
          </p:nvSpPr>
          <p:spPr bwMode="auto">
            <a:xfrm>
              <a:off x="3695700" y="1524000"/>
              <a:ext cx="1752600" cy="38100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Rechteck 34"/>
            <p:cNvSpPr/>
            <p:nvPr/>
          </p:nvSpPr>
          <p:spPr bwMode="auto">
            <a:xfrm>
              <a:off x="3812844" y="1592076"/>
              <a:ext cx="1524000" cy="3429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Rechteck 35"/>
            <p:cNvSpPr/>
            <p:nvPr/>
          </p:nvSpPr>
          <p:spPr bwMode="auto">
            <a:xfrm>
              <a:off x="4346244" y="2049276"/>
              <a:ext cx="381000" cy="25908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" name="Rechteck 36"/>
            <p:cNvSpPr/>
            <p:nvPr/>
          </p:nvSpPr>
          <p:spPr bwMode="auto">
            <a:xfrm>
              <a:off x="4193844" y="4640076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Rechteck 37"/>
            <p:cNvSpPr/>
            <p:nvPr/>
          </p:nvSpPr>
          <p:spPr bwMode="auto">
            <a:xfrm>
              <a:off x="3812844" y="24302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" name="Rechteck 38"/>
            <p:cNvSpPr/>
            <p:nvPr/>
          </p:nvSpPr>
          <p:spPr bwMode="auto">
            <a:xfrm>
              <a:off x="3812844" y="26588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Rechteck 39"/>
            <p:cNvSpPr/>
            <p:nvPr/>
          </p:nvSpPr>
          <p:spPr bwMode="auto">
            <a:xfrm>
              <a:off x="3812844" y="28874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5" name="Rechteck 40"/>
            <p:cNvSpPr/>
            <p:nvPr/>
          </p:nvSpPr>
          <p:spPr bwMode="auto">
            <a:xfrm>
              <a:off x="3812844" y="31160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6" name="Rechteck 41"/>
            <p:cNvSpPr/>
            <p:nvPr/>
          </p:nvSpPr>
          <p:spPr bwMode="auto">
            <a:xfrm>
              <a:off x="3812844" y="33446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Rechteck 42"/>
            <p:cNvSpPr/>
            <p:nvPr/>
          </p:nvSpPr>
          <p:spPr bwMode="auto">
            <a:xfrm>
              <a:off x="4955844" y="24302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8" name="Rechteck 43"/>
            <p:cNvSpPr/>
            <p:nvPr/>
          </p:nvSpPr>
          <p:spPr bwMode="auto">
            <a:xfrm>
              <a:off x="4955844" y="26588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9" name="Rechteck 44"/>
            <p:cNvSpPr/>
            <p:nvPr/>
          </p:nvSpPr>
          <p:spPr bwMode="auto">
            <a:xfrm>
              <a:off x="4955844" y="28874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hteck 45"/>
            <p:cNvSpPr/>
            <p:nvPr/>
          </p:nvSpPr>
          <p:spPr bwMode="auto">
            <a:xfrm>
              <a:off x="4955844" y="31160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Rechteck 46"/>
            <p:cNvSpPr/>
            <p:nvPr/>
          </p:nvSpPr>
          <p:spPr bwMode="auto">
            <a:xfrm>
              <a:off x="4955844" y="3344676"/>
              <a:ext cx="381000" cy="76200"/>
            </a:xfrm>
            <a:prstGeom prst="rect">
              <a:avLst/>
            </a:pr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Rechteck 47"/>
            <p:cNvSpPr/>
            <p:nvPr/>
          </p:nvSpPr>
          <p:spPr bwMode="auto">
            <a:xfrm>
              <a:off x="4041444" y="2555380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hteck 48"/>
            <p:cNvSpPr/>
            <p:nvPr/>
          </p:nvSpPr>
          <p:spPr bwMode="auto">
            <a:xfrm>
              <a:off x="4041444" y="2783980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Rechteck 49"/>
            <p:cNvSpPr/>
            <p:nvPr/>
          </p:nvSpPr>
          <p:spPr bwMode="auto">
            <a:xfrm>
              <a:off x="4041444" y="3012580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Rechteck 50"/>
            <p:cNvSpPr/>
            <p:nvPr/>
          </p:nvSpPr>
          <p:spPr bwMode="auto">
            <a:xfrm>
              <a:off x="4041444" y="3241180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Rechteck 51"/>
            <p:cNvSpPr/>
            <p:nvPr/>
          </p:nvSpPr>
          <p:spPr bwMode="auto">
            <a:xfrm>
              <a:off x="4670380" y="2569028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7" name="Rechteck 52"/>
            <p:cNvSpPr/>
            <p:nvPr/>
          </p:nvSpPr>
          <p:spPr bwMode="auto">
            <a:xfrm>
              <a:off x="4670380" y="2797628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Rechteck 53"/>
            <p:cNvSpPr/>
            <p:nvPr/>
          </p:nvSpPr>
          <p:spPr bwMode="auto">
            <a:xfrm>
              <a:off x="4670380" y="3026228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Rechteck 54"/>
            <p:cNvSpPr/>
            <p:nvPr/>
          </p:nvSpPr>
          <p:spPr bwMode="auto">
            <a:xfrm>
              <a:off x="4670380" y="3254828"/>
              <a:ext cx="381000" cy="76200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Rechteck 61"/>
            <p:cNvSpPr/>
            <p:nvPr/>
          </p:nvSpPr>
          <p:spPr bwMode="auto">
            <a:xfrm>
              <a:off x="3709348" y="2071048"/>
              <a:ext cx="108000" cy="3048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1" name="Rechteck 62"/>
            <p:cNvSpPr/>
            <p:nvPr/>
          </p:nvSpPr>
          <p:spPr bwMode="auto">
            <a:xfrm>
              <a:off x="4359380" y="2191362"/>
              <a:ext cx="381000" cy="35053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2" name="Rechteck 63"/>
            <p:cNvSpPr/>
            <p:nvPr/>
          </p:nvSpPr>
          <p:spPr bwMode="auto">
            <a:xfrm flipV="1">
              <a:off x="4359380" y="2042146"/>
              <a:ext cx="381000" cy="147462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folHlink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Wingdings" pitchFamily="2" charset="2"/>
                </a:defRPr>
              </a:lvl9pPr>
            </a:lstStyle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43" name="TextBox 15"/>
          <p:cNvSpPr txBox="1"/>
          <p:nvPr/>
        </p:nvSpPr>
        <p:spPr>
          <a:xfrm>
            <a:off x="6413923" y="6340935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Wingdings" pitchFamily="2" charset="2"/>
              </a:defRPr>
            </a:lvl9pPr>
          </a:lstStyle>
          <a:p>
            <a:pPr>
              <a:buNone/>
            </a:pPr>
            <a:r>
              <a:rPr lang="en-US" sz="1200" b="0" dirty="0" smtClean="0">
                <a:solidFill>
                  <a:schemeClr val="tx1"/>
                </a:solidFill>
              </a:rPr>
              <a:t>Sketch: Felix Dietrich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0609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3600" dirty="0" smtClean="0"/>
              <a:t>Key Issues on Radiation Cooling Target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1927" y="1047361"/>
            <a:ext cx="8003423" cy="5096961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 smtClean="0"/>
              <a:t>Ti</a:t>
            </a:r>
            <a:r>
              <a:rPr lang="en-US" altLang="ja-JP" dirty="0" smtClean="0"/>
              <a:t>-Alloy - Copper joint</a:t>
            </a:r>
          </a:p>
          <a:p>
            <a:pPr lvl="1"/>
            <a:r>
              <a:rPr lang="en-US" altLang="ja-JP" dirty="0" smtClean="0"/>
              <a:t>Large temperature variation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Cyclic stress</a:t>
            </a:r>
          </a:p>
          <a:p>
            <a:pPr lvl="1"/>
            <a:r>
              <a:rPr kumimoji="1" lang="en-US" altLang="ja-JP" dirty="0" smtClean="0"/>
              <a:t>Eddy current</a:t>
            </a:r>
          </a:p>
          <a:p>
            <a:pPr lvl="1"/>
            <a:r>
              <a:rPr lang="en-US" altLang="ja-JP" dirty="0" smtClean="0"/>
              <a:t>must guarantee thermal conduction</a:t>
            </a:r>
          </a:p>
          <a:p>
            <a:pPr lvl="1"/>
            <a:r>
              <a:rPr kumimoji="1" lang="en-US" altLang="ja-JP" dirty="0" smtClean="0"/>
              <a:t>2000rpm</a:t>
            </a:r>
          </a:p>
          <a:p>
            <a:pPr lvl="1"/>
            <a:r>
              <a:rPr lang="en-US" altLang="ja-JP" dirty="0" smtClean="0"/>
              <a:t>Maybe rotating copper omitted</a:t>
            </a:r>
          </a:p>
          <a:p>
            <a:pPr lvl="2"/>
            <a:r>
              <a:rPr kumimoji="1" lang="en-US" altLang="ja-JP" dirty="0" smtClean="0"/>
              <a:t>Direct radiation from </a:t>
            </a:r>
            <a:r>
              <a:rPr kumimoji="1" lang="en-US" altLang="ja-JP" dirty="0" err="1" smtClean="0"/>
              <a:t>Ti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Maybe enough for 2kW (250GeV CM, 1312 bunches)</a:t>
            </a:r>
            <a:endParaRPr kumimoji="1" lang="en-US" altLang="ja-JP" dirty="0" smtClean="0"/>
          </a:p>
          <a:p>
            <a:r>
              <a:rPr lang="en-US" altLang="ja-JP" dirty="0" smtClean="0"/>
              <a:t>Magnetic bearing</a:t>
            </a:r>
          </a:p>
          <a:p>
            <a:pPr lvl="1"/>
            <a:r>
              <a:rPr lang="en-US" altLang="ja-JP" dirty="0" smtClean="0"/>
              <a:t>Weight of the wheel ~ </a:t>
            </a:r>
            <a:r>
              <a:rPr lang="en-US" altLang="ja-JP" dirty="0"/>
              <a:t>5</a:t>
            </a:r>
            <a:r>
              <a:rPr lang="en-US" altLang="ja-JP" dirty="0" smtClean="0"/>
              <a:t>0kg</a:t>
            </a:r>
          </a:p>
          <a:p>
            <a:r>
              <a:rPr lang="en-US" altLang="ja-JP" dirty="0" smtClean="0"/>
              <a:t>Is </a:t>
            </a:r>
            <a:r>
              <a:rPr lang="en-US" altLang="ja-JP" dirty="0"/>
              <a:t>Titanium alloy the optimum</a:t>
            </a:r>
            <a:r>
              <a:rPr lang="ja-JP" altLang="en-US" dirty="0"/>
              <a:t> </a:t>
            </a:r>
            <a:r>
              <a:rPr lang="en-US" altLang="ja-JP" dirty="0" smtClean="0"/>
              <a:t>?</a:t>
            </a:r>
          </a:p>
          <a:p>
            <a:r>
              <a:rPr lang="en-US" altLang="ja-JP" dirty="0" smtClean="0"/>
              <a:t>No concrete design yet</a:t>
            </a:r>
          </a:p>
          <a:p>
            <a:r>
              <a:rPr lang="en-US" altLang="ja-JP" dirty="0" smtClean="0"/>
              <a:t>Pizza slice model being planned as the first step for heat issues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7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79" y="1446991"/>
            <a:ext cx="3311141" cy="536373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3047"/>
            <a:ext cx="5937624" cy="21934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42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Photon Dump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260088"/>
            <a:ext cx="7886700" cy="1213201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TDR design (pressured water) won’t work due to high </a:t>
            </a:r>
            <a:r>
              <a:rPr kumimoji="1" lang="en-US" altLang="ja-JP" dirty="0" smtClean="0"/>
              <a:t>radiation damage (</a:t>
            </a:r>
            <a:r>
              <a:rPr kumimoji="1" lang="en-US" altLang="ja-JP" dirty="0" err="1" smtClean="0"/>
              <a:t>dpa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dislocation per atom)</a:t>
            </a:r>
            <a:endParaRPr kumimoji="1" lang="en-US" altLang="ja-JP" dirty="0" smtClean="0"/>
          </a:p>
          <a:p>
            <a:r>
              <a:rPr lang="en-US" altLang="ja-JP" dirty="0" smtClean="0"/>
              <a:t>Water curtain dump proposed in Santander WS (2016) 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28650" y="2650284"/>
            <a:ext cx="3508131" cy="2056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A</a:t>
            </a:r>
            <a:r>
              <a:rPr lang="en-US" altLang="ja-JP" dirty="0" smtClean="0"/>
              <a:t>nother </a:t>
            </a:r>
            <a:r>
              <a:rPr lang="en-US" altLang="ja-JP" dirty="0" smtClean="0"/>
              <a:t>design : graphite with shallow angle (~10mrad) with the beam </a:t>
            </a:r>
          </a:p>
          <a:p>
            <a:r>
              <a:rPr lang="en-US" altLang="ja-JP" dirty="0" smtClean="0"/>
              <a:t>Both of these require further detail</a:t>
            </a:r>
            <a:endParaRPr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1F3-5989-4043-9BD0-BE0900D5DD02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7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747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Photon Collimator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2442" y="1229220"/>
            <a:ext cx="7886700" cy="2077651"/>
          </a:xfrm>
        </p:spPr>
        <p:txBody>
          <a:bodyPr/>
          <a:lstStyle/>
          <a:p>
            <a:r>
              <a:rPr lang="en-US" altLang="ja-JP" dirty="0" smtClean="0"/>
              <a:t>Higher photon polarization, hence higher positron polarization, can be obtained by collimating the photons from </a:t>
            </a:r>
            <a:r>
              <a:rPr lang="en-US" altLang="ja-JP" dirty="0" err="1" smtClean="0"/>
              <a:t>undulator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A6F9-5C08-46B8-94A5-4F12B176A97A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85244" y="3495378"/>
            <a:ext cx="8233898" cy="25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938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Development of LC Technology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246909"/>
            <a:ext cx="7886700" cy="4930054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Serious R&amp;D started in mid 1980’s</a:t>
            </a:r>
          </a:p>
          <a:p>
            <a:pPr lvl="1"/>
            <a:r>
              <a:rPr lang="en-US" altLang="ja-JP" dirty="0" smtClean="0"/>
              <a:t>US, Germany, Soviet Union, CERN, Japan</a:t>
            </a:r>
          </a:p>
          <a:p>
            <a:pPr lvl="1"/>
            <a:r>
              <a:rPr lang="en-US" altLang="ja-JP" dirty="0" smtClean="0"/>
              <a:t>Many machine names were born</a:t>
            </a:r>
            <a:br>
              <a:rPr lang="en-US" altLang="ja-JP" dirty="0" smtClean="0"/>
            </a:br>
            <a:r>
              <a:rPr lang="en-US" altLang="ja-JP" dirty="0" smtClean="0"/>
              <a:t>   NLC, TESLA, VLEPP, CLIC, JLC</a:t>
            </a:r>
          </a:p>
          <a:p>
            <a:r>
              <a:rPr kumimoji="1" lang="en-US" altLang="ja-JP" dirty="0" smtClean="0"/>
              <a:t>Acceleration method</a:t>
            </a:r>
          </a:p>
          <a:p>
            <a:pPr lvl="1"/>
            <a:r>
              <a:rPr lang="en-US" altLang="ja-JP" dirty="0" smtClean="0"/>
              <a:t>New advanced schemes proposed in early stages</a:t>
            </a:r>
          </a:p>
          <a:p>
            <a:pPr lvl="2"/>
            <a:r>
              <a:rPr kumimoji="1" lang="en-US" altLang="ja-JP" dirty="0" smtClean="0"/>
              <a:t>Laser grating, inverse FEL, dielectric accelerator, plasma</a:t>
            </a:r>
          </a:p>
          <a:p>
            <a:pPr lvl="1"/>
            <a:r>
              <a:rPr lang="en-US" altLang="ja-JP" dirty="0" smtClean="0"/>
              <a:t>Settled to the conventional </a:t>
            </a:r>
            <a:r>
              <a:rPr lang="en-US" altLang="ja-JP" dirty="0" smtClean="0">
                <a:solidFill>
                  <a:srgbClr val="FF0000"/>
                </a:solidFill>
              </a:rPr>
              <a:t>microwave method</a:t>
            </a:r>
            <a:r>
              <a:rPr lang="en-US" altLang="ja-JP" dirty="0" smtClean="0"/>
              <a:t> but with improved technologies</a:t>
            </a:r>
          </a:p>
          <a:p>
            <a:pPr lvl="1"/>
            <a:r>
              <a:rPr kumimoji="1" lang="en-US" altLang="ja-JP" dirty="0" smtClean="0"/>
              <a:t>SCRF, </a:t>
            </a:r>
            <a:r>
              <a:rPr kumimoji="1" lang="en-US" altLang="ja-JP" dirty="0" err="1" smtClean="0"/>
              <a:t>Xband</a:t>
            </a:r>
            <a:r>
              <a:rPr kumimoji="1" lang="en-US" altLang="ja-JP" dirty="0" smtClean="0"/>
              <a:t> NC, C-band NC, </a:t>
            </a:r>
            <a:r>
              <a:rPr kumimoji="1" lang="en-US" altLang="ja-JP" dirty="0" err="1" smtClean="0"/>
              <a:t>Xband</a:t>
            </a:r>
            <a:r>
              <a:rPr kumimoji="1" lang="en-US" altLang="ja-JP" dirty="0" smtClean="0"/>
              <a:t> single bunch, two beam</a:t>
            </a:r>
          </a:p>
          <a:p>
            <a:pPr lvl="1"/>
            <a:r>
              <a:rPr lang="en-US" altLang="ja-JP" dirty="0" smtClean="0"/>
              <a:t>R&amp;D’s unified to SCRF for the next (after SLC) generation LC in </a:t>
            </a:r>
            <a:r>
              <a:rPr lang="en-US" altLang="ja-JP" dirty="0" smtClean="0"/>
              <a:t>2004 </a:t>
            </a:r>
            <a:r>
              <a:rPr lang="en-US" altLang="ja-JP" dirty="0" smtClean="0">
                <a:sym typeface="Wingdings" panose="05000000000000000000" pitchFamily="2" charset="2"/>
              </a:rPr>
              <a:t> ILC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4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848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e-Driven Scheme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271239"/>
            <a:ext cx="7886700" cy="5085112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Conventional e-driven scheme is being studied as a </a:t>
            </a:r>
            <a:r>
              <a:rPr kumimoji="1" lang="en-US" altLang="ja-JP" dirty="0" smtClean="0"/>
              <a:t>backup</a:t>
            </a:r>
          </a:p>
          <a:p>
            <a:r>
              <a:rPr lang="en-US" altLang="ja-JP" dirty="0" smtClean="0"/>
              <a:t>Freedom of the beam format</a:t>
            </a:r>
            <a:br>
              <a:rPr lang="en-US" altLang="ja-JP" dirty="0" smtClean="0"/>
            </a:br>
            <a:r>
              <a:rPr lang="en-US" altLang="ja-JP" dirty="0" smtClean="0"/>
              <a:t>  </a:t>
            </a:r>
            <a:r>
              <a:rPr lang="en-US" altLang="ja-JP" dirty="0" smtClean="0">
                <a:sym typeface="Wingdings" panose="05000000000000000000" pitchFamily="2" charset="2"/>
              </a:rPr>
              <a:t>  can dilute the beam heating on the target</a:t>
            </a:r>
            <a:endParaRPr kumimoji="1" lang="en-US" altLang="ja-JP" dirty="0" smtClean="0"/>
          </a:p>
          <a:p>
            <a:r>
              <a:rPr kumimoji="1" lang="en-US" altLang="ja-JP" dirty="0" smtClean="0"/>
              <a:t>Detailed design in progress</a:t>
            </a:r>
          </a:p>
          <a:p>
            <a:pPr lvl="1"/>
            <a:r>
              <a:rPr lang="en-US" altLang="ja-JP" dirty="0" smtClean="0"/>
              <a:t>Detailed calculation of the beam loading effects</a:t>
            </a:r>
          </a:p>
          <a:p>
            <a:pPr lvl="1"/>
            <a:r>
              <a:rPr lang="en-US" altLang="ja-JP" dirty="0" smtClean="0"/>
              <a:t>Traveling-wave part seems to be OK</a:t>
            </a:r>
          </a:p>
          <a:p>
            <a:pPr lvl="1"/>
            <a:r>
              <a:rPr lang="en-US" altLang="ja-JP" dirty="0" smtClean="0"/>
              <a:t>Standing-wave part (just after the flux concentrator) is being studied</a:t>
            </a:r>
          </a:p>
          <a:p>
            <a:r>
              <a:rPr kumimoji="1" lang="en-US" altLang="ja-JP" dirty="0" smtClean="0"/>
              <a:t>Target development</a:t>
            </a:r>
          </a:p>
          <a:p>
            <a:pPr lvl="1"/>
            <a:r>
              <a:rPr lang="en-US" altLang="ja-JP" dirty="0" smtClean="0"/>
              <a:t>Rotation in vacuum </a:t>
            </a:r>
          </a:p>
          <a:p>
            <a:pPr lvl="1"/>
            <a:r>
              <a:rPr lang="en-US" altLang="ja-JP" dirty="0" smtClean="0"/>
              <a:t>Initial test presented at AWLC and Strasbourg</a:t>
            </a:r>
          </a:p>
          <a:p>
            <a:pPr lvl="2"/>
            <a:r>
              <a:rPr lang="en-US" altLang="ja-JP" dirty="0" smtClean="0"/>
              <a:t>Good, stable vacuum in the first 2 months</a:t>
            </a:r>
          </a:p>
          <a:p>
            <a:pPr lvl="2"/>
            <a:r>
              <a:rPr lang="en-US" altLang="ja-JP" dirty="0" smtClean="0"/>
              <a:t>Started showing spikes every few hours (factor 1.5-2)</a:t>
            </a:r>
          </a:p>
          <a:p>
            <a:pPr lvl="2"/>
            <a:r>
              <a:rPr lang="en-US" altLang="ja-JP" dirty="0" smtClean="0"/>
              <a:t>Influence on the positron system was expected to be negligible, but the reason of spike unknown</a:t>
            </a:r>
          </a:p>
          <a:p>
            <a:pPr lvl="1"/>
            <a:r>
              <a:rPr lang="en-US" altLang="ja-JP" dirty="0" smtClean="0"/>
              <a:t>Test being continued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1F3-5989-4043-9BD0-BE0900D5DD02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0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136073" y="77789"/>
            <a:ext cx="7379277" cy="707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en-US" altLang="ja-JP" sz="4000" dirty="0" smtClean="0">
                <a:latin typeface="+mj-lt"/>
              </a:rPr>
              <a:t>Bunch Pattern for e-driven source</a:t>
            </a:r>
            <a:endParaRPr lang="en-US" altLang="ja-JP" sz="4000" dirty="0">
              <a:latin typeface="+mj-lt"/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1" y="757239"/>
            <a:ext cx="7418388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9"/>
          <p:cNvSpPr>
            <a:spLocks noChangeArrowheads="1"/>
          </p:cNvSpPr>
          <p:nvPr/>
        </p:nvSpPr>
        <p:spPr bwMode="auto">
          <a:xfrm>
            <a:off x="5119023" y="4045016"/>
            <a:ext cx="4024977" cy="63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en-US" altLang="ja-JP" sz="17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&lt;-- the 100 ns gap is required to cure  </a:t>
            </a:r>
          </a:p>
          <a:p>
            <a:r>
              <a:rPr lang="en-US" altLang="ja-JP" sz="17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      an </a:t>
            </a:r>
            <a:r>
              <a:rPr lang="en-US" altLang="ja-JP" sz="1700" b="1" dirty="0" err="1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e</a:t>
            </a:r>
            <a:r>
              <a:rPr lang="en-US" altLang="ja-JP" sz="17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- cloud problem in </a:t>
            </a:r>
            <a:r>
              <a:rPr lang="en-US" altLang="ja-JP" sz="1700" b="1" dirty="0" err="1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e</a:t>
            </a:r>
            <a:r>
              <a:rPr lang="en-US" altLang="ja-JP" sz="1700" b="1" dirty="0" smtClean="0">
                <a:solidFill>
                  <a:srgbClr val="FF0000"/>
                </a:solidFill>
                <a:latin typeface="Helvetica" pitchFamily="-110" charset="0"/>
                <a:sym typeface="Wingdings"/>
              </a:rPr>
              <a:t>+ DR. </a:t>
            </a:r>
            <a:endParaRPr lang="ja-JP" altLang="en-US" sz="1700" dirty="0"/>
          </a:p>
        </p:txBody>
      </p:sp>
      <p:sp>
        <p:nvSpPr>
          <p:cNvPr id="5" name="正方形/長方形 9"/>
          <p:cNvSpPr>
            <a:spLocks noChangeArrowheads="1"/>
          </p:cNvSpPr>
          <p:nvPr/>
        </p:nvSpPr>
        <p:spPr bwMode="auto">
          <a:xfrm>
            <a:off x="4325034" y="2769109"/>
            <a:ext cx="2003518" cy="36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prstTxWarp prst="textNoShape">
              <a:avLst/>
            </a:prstTxWarp>
            <a:spAutoFit/>
          </a:bodyPr>
          <a:lstStyle/>
          <a:p>
            <a:r>
              <a:rPr lang="en-US" altLang="ja-JP" sz="1700" b="1" dirty="0" smtClean="0">
                <a:latin typeface="Times"/>
              </a:rPr>
              <a:t> =132 bunches</a:t>
            </a:r>
            <a:endParaRPr lang="ja-JP" altLang="en-US" sz="1700" dirty="0">
              <a:latin typeface="Time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00958" y="6000768"/>
            <a:ext cx="1071570" cy="377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kumimoji="1" lang="en-US" altLang="ja-JP" dirty="0" err="1" smtClean="0"/>
              <a:t>T.Omori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00826" y="2714620"/>
            <a:ext cx="192882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Moving target still needed but much slower</a:t>
            </a:r>
            <a:endParaRPr kumimoji="1" lang="ja-JP" altLang="en-US" dirty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8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6540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Damping Rings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142986"/>
            <a:ext cx="7686700" cy="2071701"/>
          </a:xfrm>
        </p:spPr>
        <p:txBody>
          <a:bodyPr>
            <a:normAutofit/>
          </a:bodyPr>
          <a:lstStyle/>
          <a:p>
            <a:r>
              <a:rPr lang="en-US" altLang="ja-JP" dirty="0"/>
              <a:t>R</a:t>
            </a:r>
            <a:r>
              <a:rPr lang="en-US" altLang="ja-JP" dirty="0" smtClean="0"/>
              <a:t>equirements</a:t>
            </a:r>
          </a:p>
          <a:p>
            <a:pPr lvl="1"/>
            <a:r>
              <a:rPr lang="en-US" altLang="ja-JP" dirty="0" smtClean="0"/>
              <a:t> </a:t>
            </a:r>
            <a:r>
              <a:rPr lang="en-US" altLang="ja-JP" dirty="0" err="1" smtClean="0">
                <a:latin typeface="Symbol" pitchFamily="18" charset="2"/>
              </a:rPr>
              <a:t>ge</a:t>
            </a:r>
            <a:r>
              <a:rPr lang="en-US" altLang="ja-JP" baseline="-25000" dirty="0" err="1" smtClean="0"/>
              <a:t>x</a:t>
            </a:r>
            <a:r>
              <a:rPr lang="en-US" altLang="ja-JP" dirty="0" smtClean="0"/>
              <a:t> = </a:t>
            </a:r>
            <a:r>
              <a:rPr lang="en-US" altLang="ja-JP" dirty="0" smtClean="0"/>
              <a:t>4 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(5.5 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in TDR), </a:t>
            </a:r>
            <a:r>
              <a:rPr lang="en-US" altLang="ja-JP" dirty="0" err="1" smtClean="0">
                <a:latin typeface="Symbol" pitchFamily="18" charset="2"/>
              </a:rPr>
              <a:t>ge</a:t>
            </a:r>
            <a:r>
              <a:rPr lang="en-US" altLang="ja-JP" baseline="-25000" dirty="0" err="1" smtClean="0"/>
              <a:t>y</a:t>
            </a:r>
            <a:r>
              <a:rPr lang="en-US" altLang="ja-JP" dirty="0" smtClean="0"/>
              <a:t> = 20nm</a:t>
            </a:r>
          </a:p>
          <a:p>
            <a:pPr lvl="1"/>
            <a:r>
              <a:rPr lang="en-US" altLang="ja-JP" dirty="0" smtClean="0"/>
              <a:t>Available time for damping </a:t>
            </a:r>
            <a:r>
              <a:rPr kumimoji="1" lang="en-US" altLang="ja-JP" dirty="0" smtClean="0"/>
              <a:t>100ms (for 10Hz operation)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stage 1312 bunches, maximum </a:t>
            </a:r>
            <a:r>
              <a:rPr kumimoji="1" lang="en-US" altLang="ja-JP" dirty="0" smtClean="0"/>
              <a:t>2625 bunches</a:t>
            </a:r>
          </a:p>
          <a:p>
            <a:pPr lvl="1"/>
            <a:r>
              <a:rPr lang="en-US" altLang="ja-JP" dirty="0" smtClean="0"/>
              <a:t>bunch-by-bunch injection/extraction</a:t>
            </a:r>
            <a:endParaRPr kumimoji="1" lang="en-US" altLang="ja-JP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4816634" y="3214687"/>
            <a:ext cx="4113085" cy="3011548"/>
            <a:chOff x="4714876" y="3214686"/>
            <a:chExt cx="4113085" cy="3011548"/>
          </a:xfrm>
        </p:grpSpPr>
        <p:pic>
          <p:nvPicPr>
            <p:cNvPr id="7" name="Picture 2" descr="C:\TeXDoc\TeX2013\ILCを学び考える会\2013-0917\DRmagnetLayoutInTunne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4876" y="3214686"/>
              <a:ext cx="4113085" cy="2395533"/>
            </a:xfrm>
            <a:prstGeom prst="rect">
              <a:avLst/>
            </a:prstGeom>
            <a:noFill/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929190" y="5572140"/>
              <a:ext cx="1357322" cy="654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quadrupole</a:t>
              </a:r>
              <a:r>
                <a:rPr kumimoji="1" lang="en-US" altLang="ja-JP" dirty="0" smtClean="0"/>
                <a:t> section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215206" y="5572140"/>
              <a:ext cx="1071570" cy="654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dipole section</a:t>
              </a:r>
              <a:endParaRPr kumimoji="1" lang="ja-JP" altLang="en-US" dirty="0"/>
            </a:p>
          </p:txBody>
        </p:sp>
      </p:grp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28597" y="3286124"/>
            <a:ext cx="4357718" cy="2928958"/>
          </a:xfrm>
          <a:prstGeom prst="rect">
            <a:avLst/>
          </a:prstGeom>
        </p:spPr>
        <p:txBody>
          <a:bodyPr vert="horz" lIns="91433" tIns="45716" rIns="91433" bIns="45716" rtlCol="0">
            <a:normAutofit fontScale="70000" lnSpcReduction="20000"/>
          </a:bodyPr>
          <a:lstStyle/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3200" dirty="0" smtClean="0"/>
              <a:t>Circumference 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~3km</a:t>
            </a: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3200" dirty="0" smtClean="0"/>
              <a:t>1 electron and 1 positron ring in the 1</a:t>
            </a:r>
            <a:r>
              <a:rPr lang="en-US" altLang="ja-JP" sz="3200" baseline="30000" dirty="0" smtClean="0"/>
              <a:t>st</a:t>
            </a:r>
            <a:r>
              <a:rPr lang="en-US" altLang="ja-JP" sz="3200" dirty="0" smtClean="0"/>
              <a:t> stage</a:t>
            </a:r>
          </a:p>
          <a:p>
            <a:pPr marL="800033" lvl="1" indent="-342871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ja-JP" sz="3200" dirty="0" smtClean="0"/>
              <a:t>Bunch distance ~6ns</a:t>
            </a:r>
          </a:p>
          <a:p>
            <a:pPr marL="342871" indent="-34287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3200" dirty="0" smtClean="0"/>
              <a:t>Add 1 positron ring when going to 2625</a:t>
            </a:r>
            <a:r>
              <a:rPr lang="ja-JP" altLang="en-US" sz="3200" dirty="0"/>
              <a:t> </a:t>
            </a:r>
            <a:r>
              <a:rPr lang="en-US" altLang="ja-JP" sz="3200" dirty="0" smtClean="0"/>
              <a:t>bunches </a:t>
            </a:r>
          </a:p>
          <a:p>
            <a:pPr marL="800033" lvl="1" indent="-34287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3200" dirty="0" smtClean="0"/>
              <a:t>Depends on electron cloud</a:t>
            </a:r>
          </a:p>
          <a:p>
            <a:pPr marL="800033" lvl="1" indent="-34287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3200" dirty="0" smtClean="0"/>
              <a:t>Electron still 1 ring (bunch distance 3ns)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09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9690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Damping Ring Configuration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1042982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pic>
        <p:nvPicPr>
          <p:cNvPr id="140290" name="Picture 2" descr="C:\TeXDoc\TeX2013\ILCを学び考える会\2013-0917\DRlayo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9" y="1343026"/>
            <a:ext cx="7745460" cy="4657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4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9690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Damping Ring Requirements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graphicFrame>
        <p:nvGraphicFramePr>
          <p:cNvPr id="141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286971"/>
              </p:ext>
            </p:extLst>
          </p:nvPr>
        </p:nvGraphicFramePr>
        <p:xfrm>
          <a:off x="447675" y="1357313"/>
          <a:ext cx="8020050" cy="491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Worksheet" r:id="rId3" imgW="4372225" imgH="2676334" progId="Excel.Sheet.12">
                  <p:embed/>
                </p:oleObj>
              </mc:Choice>
              <mc:Fallback>
                <p:oleObj name="Worksheet" r:id="rId3" imgW="4372225" imgH="267633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1357313"/>
                        <a:ext cx="8020050" cy="491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9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9645-DB94-484C-8FCB-F884D8B3EF60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638"/>
            <a:ext cx="8229600" cy="56356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Injection/Extraction</a:t>
            </a:r>
            <a:endParaRPr lang="ja-JP" altLang="en-US" sz="40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914400"/>
            <a:ext cx="8229600" cy="315754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Many bunches (1312~2625</a:t>
            </a:r>
            <a:r>
              <a:rPr lang="ja-JP" altLang="en-US" dirty="0"/>
              <a:t> </a:t>
            </a:r>
            <a:r>
              <a:rPr lang="en-US" altLang="ja-JP" dirty="0" smtClean="0"/>
              <a:t>)</a:t>
            </a:r>
            <a:endParaRPr lang="ja-JP" altLang="en-US" dirty="0"/>
          </a:p>
          <a:p>
            <a:r>
              <a:rPr lang="en-US" altLang="ja-JP" dirty="0" smtClean="0"/>
              <a:t>Long bunch interval in main </a:t>
            </a:r>
            <a:r>
              <a:rPr lang="en-US" altLang="ja-JP" dirty="0" err="1" smtClean="0"/>
              <a:t>linacs</a:t>
            </a:r>
            <a:r>
              <a:rPr lang="en-US" altLang="ja-JP" dirty="0" smtClean="0"/>
              <a:t> (600~300ns</a:t>
            </a:r>
            <a:r>
              <a:rPr lang="en-US" altLang="ja-JP" dirty="0"/>
              <a:t>)</a:t>
            </a:r>
            <a:endParaRPr lang="ja-JP" altLang="en-US" dirty="0"/>
          </a:p>
          <a:p>
            <a:r>
              <a:rPr lang="en-US" altLang="ja-JP" dirty="0" smtClean="0"/>
              <a:t>If this beam is stored in DR as it is in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, the ring circumference would be 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en-US" altLang="ja-JP" dirty="0" smtClean="0"/>
              <a:t>2625 </a:t>
            </a:r>
            <a:r>
              <a:rPr lang="en-US" altLang="ja-JP" dirty="0"/>
              <a:t>x 300ns x (3x10</a:t>
            </a:r>
            <a:r>
              <a:rPr lang="en-US" altLang="ja-JP" baseline="30000" dirty="0"/>
              <a:t>8</a:t>
            </a:r>
            <a:r>
              <a:rPr lang="en-US" altLang="ja-JP" dirty="0"/>
              <a:t>m/s) = </a:t>
            </a:r>
            <a:r>
              <a:rPr lang="en-US" altLang="ja-JP" dirty="0" smtClean="0"/>
              <a:t>240km</a:t>
            </a:r>
            <a:endParaRPr lang="ja-JP" altLang="en-US" dirty="0"/>
          </a:p>
          <a:p>
            <a:r>
              <a:rPr lang="en-US" altLang="ja-JP" dirty="0" smtClean="0"/>
              <a:t>Bunch distance must be compressed for storage</a:t>
            </a:r>
            <a:endParaRPr lang="ja-JP" altLang="en-US" dirty="0"/>
          </a:p>
          <a:p>
            <a:r>
              <a:rPr lang="en-US" altLang="ja-JP" dirty="0" smtClean="0"/>
              <a:t>Injection/extraction in bunch-by-bunch using fast kicker</a:t>
            </a:r>
            <a:endParaRPr lang="ja-JP" altLang="en-US" dirty="0"/>
          </a:p>
          <a:p>
            <a:r>
              <a:rPr lang="en-US" altLang="ja-JP" dirty="0" smtClean="0"/>
              <a:t>Kicker speed determines the ring size (but e-cloud also)</a:t>
            </a:r>
          </a:p>
          <a:p>
            <a:r>
              <a:rPr lang="en-US" altLang="ja-JP" dirty="0" smtClean="0"/>
              <a:t>Development almost done</a:t>
            </a:r>
          </a:p>
        </p:txBody>
      </p:sp>
      <p:pic>
        <p:nvPicPr>
          <p:cNvPr id="26628" name="Picture 4" descr="DRextraction2-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357694"/>
            <a:ext cx="8305800" cy="1549400"/>
          </a:xfrm>
          <a:prstGeom prst="rect">
            <a:avLst/>
          </a:prstGeom>
          <a:noFill/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7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821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ja-JP" dirty="0"/>
              <a:t>Electron-Cloud Instability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515214"/>
            <a:ext cx="3788804" cy="188349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Positron DR</a:t>
            </a:r>
          </a:p>
          <a:p>
            <a:r>
              <a:rPr kumimoji="1" lang="en-US" altLang="ja-JP" dirty="0" smtClean="0"/>
              <a:t>Synchrotron radiation hits the beam pipe and </a:t>
            </a:r>
            <a:r>
              <a:rPr kumimoji="1" lang="en-US" altLang="ja-JP" smtClean="0"/>
              <a:t>creates electrons </a:t>
            </a:r>
            <a:r>
              <a:rPr kumimoji="1" lang="en-US" altLang="ja-JP" dirty="0" smtClean="0"/>
              <a:t>by photo-electron effect.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F1A7-10CF-4B2F-8162-429D95E9C503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0671"/>
            <a:ext cx="4506055" cy="1650105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628650" y="3547171"/>
            <a:ext cx="7732154" cy="26089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These electrons are attracted by the positron beam, concentrate on the positron orbit and disturb the motion</a:t>
            </a:r>
          </a:p>
          <a:p>
            <a:r>
              <a:rPr lang="en-US" altLang="ja-JP" dirty="0" smtClean="0"/>
              <a:t>Residual gas also emits electrons via ionization by </a:t>
            </a:r>
            <a:r>
              <a:rPr lang="en-US" altLang="ja-JP" dirty="0" err="1" smtClean="0"/>
              <a:t>thr</a:t>
            </a:r>
            <a:r>
              <a:rPr lang="en-US" altLang="ja-JP" dirty="0" smtClean="0"/>
              <a:t> positron beam</a:t>
            </a:r>
          </a:p>
          <a:p>
            <a:r>
              <a:rPr lang="en-US" altLang="ja-JP" dirty="0" smtClean="0"/>
              <a:t>Very important is that the electrons accelerated by swing-by effect by positron beam, hit the chamber and create secondary electron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SEY: Secondary Electron Yield</a:t>
            </a:r>
            <a:r>
              <a:rPr lang="ja-JP" altLang="en-US" dirty="0" smtClean="0"/>
              <a:t>）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231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6540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Cure for Electron-Cloud Instability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285862"/>
            <a:ext cx="8229600" cy="1928825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Study has been made at CESR-TA </a:t>
            </a:r>
            <a:endParaRPr lang="en-US" altLang="ja-JP" dirty="0"/>
          </a:p>
          <a:p>
            <a:r>
              <a:rPr lang="en-US" altLang="ja-JP" dirty="0" smtClean="0"/>
              <a:t>Gave recommendation for the mitigation method (table below)</a:t>
            </a:r>
          </a:p>
          <a:p>
            <a:pPr lvl="1"/>
            <a:r>
              <a:rPr lang="en-US" altLang="ja-JP" dirty="0" smtClean="0"/>
              <a:t>Arc and wiggler sections requires </a:t>
            </a:r>
            <a:r>
              <a:rPr lang="en-US" altLang="ja-JP" dirty="0" err="1" smtClean="0"/>
              <a:t>antichamber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Full power in 3.2km ring needs aggressive mitigation plan</a:t>
            </a:r>
          </a:p>
          <a:p>
            <a:r>
              <a:rPr kumimoji="1" lang="en-US" altLang="ja-JP" dirty="0" smtClean="0"/>
              <a:t>No significant difference between 6.4km with 2600 bunches and 3.2km with 1300 bunches</a:t>
            </a:r>
            <a:endParaRPr kumimoji="1" lang="ja-JP" altLang="en-US" dirty="0"/>
          </a:p>
        </p:txBody>
      </p:sp>
      <p:graphicFrame>
        <p:nvGraphicFramePr>
          <p:cNvPr id="4" name="Table 6"/>
          <p:cNvGraphicFramePr>
            <a:graphicFrameLocks noGrp="1"/>
          </p:cNvGraphicFramePr>
          <p:nvPr/>
        </p:nvGraphicFramePr>
        <p:xfrm>
          <a:off x="214282" y="3500437"/>
          <a:ext cx="8534402" cy="248884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61565"/>
                <a:gridCol w="1434988"/>
                <a:gridCol w="1510513"/>
                <a:gridCol w="1963667"/>
                <a:gridCol w="1963669"/>
              </a:tblGrid>
              <a:tr h="37115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bg1"/>
                          </a:solidFill>
                        </a:rPr>
                        <a:t>EC Working Group Baseline Mitigation Recommendation</a:t>
                      </a:r>
                      <a:endParaRPr lang="en-US" sz="18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</a:tr>
              <a:tr h="34171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Drift*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Dipole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Wiggler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Quadrupole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Baseline Mitigation I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Grooves with </a:t>
                      </a:r>
                      <a:br>
                        <a:rPr lang="en-US" sz="16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Clearing Electrodes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Baseline Mitigation II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Solenoid Windings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Antechamber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Antechamber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Alternate Mitigation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NEG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TiN</a:t>
                      </a:r>
                      <a:r>
                        <a:rPr lang="en-US" sz="1600" dirty="0" smtClean="0"/>
                        <a:t>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Grooves with </a:t>
                      </a:r>
                      <a:r>
                        <a:rPr lang="en-US" sz="1600" dirty="0" err="1" smtClean="0"/>
                        <a:t>TiN</a:t>
                      </a:r>
                      <a:r>
                        <a:rPr lang="en-US" sz="1600" dirty="0" smtClean="0"/>
                        <a:t>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Clearing</a:t>
                      </a:r>
                      <a:r>
                        <a:rPr lang="en-US" sz="1600" baseline="0" dirty="0" smtClean="0"/>
                        <a:t> Electrodes or Grooves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285984" y="6143644"/>
            <a:ext cx="4857784" cy="37745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altLang="ja-JP" dirty="0" smtClean="0"/>
              <a:t>ECLOUD`10 (October 13, 2010, Cornell University)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9690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kumimoji="1" lang="en-US" altLang="ja-JP" dirty="0" smtClean="0"/>
              <a:t>Damping Ring Vacuum Chamber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35" y="1214423"/>
            <a:ext cx="8229600" cy="150019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Adopt following vacuum </a:t>
            </a:r>
            <a:r>
              <a:rPr kumimoji="1" lang="en-US" altLang="ja-JP" dirty="0" err="1" smtClean="0"/>
              <a:t>chambewrs</a:t>
            </a:r>
            <a:r>
              <a:rPr kumimoji="1" lang="en-US" altLang="ja-JP" dirty="0" smtClean="0"/>
              <a:t> in positron DR, following the recommendation of </a:t>
            </a:r>
            <a:r>
              <a:rPr lang="ja-JP" altLang="en-US" dirty="0"/>
              <a:t> </a:t>
            </a:r>
            <a:r>
              <a:rPr kumimoji="1" lang="en-US" altLang="ja-JP" dirty="0" smtClean="0"/>
              <a:t>CESR-TA team</a:t>
            </a:r>
          </a:p>
          <a:p>
            <a:r>
              <a:rPr kumimoji="1" lang="en-US" altLang="ja-JP" dirty="0" smtClean="0"/>
              <a:t>FII (Fast Ion Instability) is the most important in electron DR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146434" name="Picture 2" descr="C:\TeXDoc\TeX2013\ILCを学び考える会\2013-0917\DRchamberCrossS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14658"/>
            <a:ext cx="710565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58259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Components in BDS</a:t>
            </a:r>
            <a:r>
              <a:rPr lang="en-US" altLang="ja-JP" sz="3600" dirty="0" smtClean="0"/>
              <a:t>(Beam Delivery System)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142984"/>
            <a:ext cx="8229600" cy="500066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The main aim of BDS is to focus the beam at IP, but there are many other components in BDS line</a:t>
            </a:r>
          </a:p>
          <a:p>
            <a:r>
              <a:rPr lang="en-US" altLang="ja-JP" dirty="0" smtClean="0"/>
              <a:t>Machine Protection System</a:t>
            </a:r>
          </a:p>
          <a:p>
            <a:r>
              <a:rPr lang="en-US" altLang="ja-JP" dirty="0" smtClean="0"/>
              <a:t>Tune-up/emergency dump</a:t>
            </a:r>
          </a:p>
          <a:p>
            <a:r>
              <a:rPr kumimoji="1" lang="en-US" altLang="ja-JP" dirty="0" smtClean="0"/>
              <a:t>Collimator</a:t>
            </a:r>
          </a:p>
          <a:p>
            <a:r>
              <a:rPr lang="en-US" altLang="ja-JP" dirty="0" smtClean="0"/>
              <a:t>Beam diagnostics section (beam energy,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, polarization)</a:t>
            </a:r>
          </a:p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absorber</a:t>
            </a:r>
          </a:p>
          <a:p>
            <a:r>
              <a:rPr lang="en-US" altLang="ja-JP" dirty="0" smtClean="0"/>
              <a:t>Crab cavity</a:t>
            </a:r>
          </a:p>
          <a:p>
            <a:r>
              <a:rPr lang="en-US" altLang="ja-JP" dirty="0" smtClean="0"/>
              <a:t>Feedback system</a:t>
            </a:r>
          </a:p>
          <a:p>
            <a:r>
              <a:rPr lang="en-US" altLang="ja-JP" dirty="0" smtClean="0"/>
              <a:t>Beam diagnostics after IP (beam energy, polarization)</a:t>
            </a:r>
          </a:p>
          <a:p>
            <a:r>
              <a:rPr lang="en-US" altLang="ja-JP" dirty="0" smtClean="0"/>
              <a:t>Main b</a:t>
            </a:r>
            <a:r>
              <a:rPr kumimoji="1" lang="en-US" altLang="ja-JP" dirty="0" smtClean="0"/>
              <a:t>eam dump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40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TeXDoc\TeX2012\ILCschool-RRCAT\Introduction\material\SLCintlum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0846" y="3286124"/>
            <a:ext cx="5523154" cy="3286147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SLC</a:t>
            </a:r>
            <a:r>
              <a:rPr kumimoji="1" lang="ja-JP" altLang="en-US" dirty="0" smtClean="0"/>
              <a:t>：</a:t>
            </a:r>
            <a:r>
              <a:rPr lang="en-US" altLang="ja-JP" dirty="0" smtClean="0"/>
              <a:t>The First Linear Collider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928670"/>
            <a:ext cx="3643338" cy="507209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Single </a:t>
            </a:r>
            <a:r>
              <a:rPr lang="en-US" altLang="ja-JP" dirty="0" err="1" smtClean="0"/>
              <a:t>linac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One revolution was possible if up to 46GeV</a:t>
            </a:r>
          </a:p>
          <a:p>
            <a:r>
              <a:rPr lang="en-US" altLang="ja-JP" dirty="0" smtClean="0"/>
              <a:t>Completed in 1987 at SLAC</a:t>
            </a:r>
          </a:p>
          <a:p>
            <a:r>
              <a:rPr lang="en-US" altLang="ja-JP" dirty="0"/>
              <a:t>First Z</a:t>
            </a:r>
            <a:r>
              <a:rPr lang="en-US" altLang="ja-JP" baseline="30000" dirty="0"/>
              <a:t>0</a:t>
            </a:r>
            <a:r>
              <a:rPr lang="en-US" altLang="ja-JP" dirty="0"/>
              <a:t> event </a:t>
            </a:r>
            <a:r>
              <a:rPr lang="en-US" altLang="ja-JP" dirty="0" smtClean="0"/>
              <a:t>in May </a:t>
            </a:r>
            <a:r>
              <a:rPr kumimoji="1" lang="en-US" altLang="ja-JP" dirty="0" smtClean="0"/>
              <a:t>1989</a:t>
            </a:r>
          </a:p>
          <a:p>
            <a:r>
              <a:rPr lang="en-US" altLang="ja-JP" dirty="0" smtClean="0"/>
              <a:t>Competition with LEP</a:t>
            </a:r>
          </a:p>
          <a:p>
            <a:r>
              <a:rPr lang="en-US" altLang="ja-JP" dirty="0" smtClean="0"/>
              <a:t>Polarized electron beam (~80%)</a:t>
            </a:r>
          </a:p>
          <a:p>
            <a:r>
              <a:rPr kumimoji="1" lang="en-US" altLang="ja-JP" dirty="0" smtClean="0"/>
              <a:t>Finished in 1998</a:t>
            </a:r>
          </a:p>
          <a:p>
            <a:r>
              <a:rPr lang="en-US" altLang="ja-JP" dirty="0" smtClean="0"/>
              <a:t>luminosity 3x10</a:t>
            </a:r>
            <a:r>
              <a:rPr lang="en-US" altLang="ja-JP" baseline="30000" dirty="0" smtClean="0"/>
              <a:t>30</a:t>
            </a:r>
            <a:r>
              <a:rPr lang="en-US" altLang="ja-JP" dirty="0" smtClean="0"/>
              <a:t> /cm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/s (design 6x10</a:t>
            </a:r>
            <a:r>
              <a:rPr lang="en-US" altLang="ja-JP" baseline="30000" dirty="0" smtClean="0"/>
              <a:t>30</a:t>
            </a:r>
            <a:r>
              <a:rPr lang="en-US" altLang="ja-JP" dirty="0" smtClean="0"/>
              <a:t> )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pic>
        <p:nvPicPr>
          <p:cNvPr id="9218" name="Picture 2" descr="C:\TeXDoc\TeX2012\ILCschool-RRCAT\Introduction\material\slc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357298"/>
            <a:ext cx="4929221" cy="1428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118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2547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BDS Main Parameters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600202"/>
            <a:ext cx="8229600" cy="75723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642911" y="1714488"/>
          <a:ext cx="8001056" cy="414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ワークシート" r:id="rId3" imgW="4143451" imgH="2086051" progId="Excel.Sheet.12">
                  <p:embed/>
                </p:oleObj>
              </mc:Choice>
              <mc:Fallback>
                <p:oleObj name="ワークシート" r:id="rId3" imgW="4143451" imgH="2086051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1" y="1714488"/>
                        <a:ext cx="8001056" cy="4143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1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143668" cy="86834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ja-JP" dirty="0" smtClean="0"/>
              <a:t>BDS Layout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600202"/>
            <a:ext cx="8229600" cy="328601"/>
          </a:xfrm>
        </p:spPr>
        <p:txBody>
          <a:bodyPr>
            <a:normAutofit fontScale="77500" lnSpcReduction="20000"/>
          </a:bodyPr>
          <a:lstStyle/>
          <a:p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2304130" y="1357298"/>
            <a:ext cx="676846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1568798" y="4126232"/>
            <a:ext cx="6747510" cy="250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8" name="Picture 4" descr="C:\TeXDoc\TeX2013\ILC合宿\talk\preBDS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101612" y="421424"/>
            <a:ext cx="2398686" cy="2721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5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9035-5FC4-4171-B217-286A29439F96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638"/>
            <a:ext cx="8229600" cy="63976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sz="4000" dirty="0"/>
              <a:t>Local Chromaticity Correction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143001"/>
            <a:ext cx="8229600" cy="4939144"/>
          </a:xfrm>
        </p:spPr>
        <p:txBody>
          <a:bodyPr/>
          <a:lstStyle/>
          <a:p>
            <a:r>
              <a:rPr lang="en-US" altLang="ja-JP" sz="2400" dirty="0" smtClean="0"/>
              <a:t>Place Quadrupole and </a:t>
            </a:r>
            <a:r>
              <a:rPr lang="en-US" altLang="ja-JP" sz="2400" dirty="0" err="1" smtClean="0"/>
              <a:t>Sextupole</a:t>
            </a:r>
            <a:r>
              <a:rPr lang="en-US" altLang="ja-JP" sz="2400" dirty="0" smtClean="0"/>
              <a:t> magnets where the dispersion is non-zero.</a:t>
            </a:r>
            <a:r>
              <a:rPr lang="ja-JP" altLang="en-US" sz="2400" dirty="0"/>
              <a:t/>
            </a:r>
            <a:br>
              <a:rPr lang="ja-JP" altLang="en-US" sz="2400" dirty="0"/>
            </a:b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/>
            </a:r>
            <a:br>
              <a:rPr lang="ja-JP" altLang="en-US" sz="2000" dirty="0"/>
            </a:br>
            <a:endParaRPr lang="ja-JP" altLang="en-US" sz="2000" dirty="0"/>
          </a:p>
          <a:p>
            <a:r>
              <a:rPr lang="en-US" altLang="ja-JP" sz="2400" dirty="0" smtClean="0"/>
              <a:t>The pair of </a:t>
            </a:r>
            <a:r>
              <a:rPr lang="en-US" altLang="ja-JP" sz="2400" dirty="0" err="1" smtClean="0"/>
              <a:t>Sextupole</a:t>
            </a:r>
            <a:r>
              <a:rPr lang="en-US" altLang="ja-JP" sz="2400" dirty="0" smtClean="0"/>
              <a:t> magnets on the right eliminates the chromaticity coming from the final 2 Quadrupole </a:t>
            </a:r>
            <a:r>
              <a:rPr lang="en-US" altLang="ja-JP" sz="2400" dirty="0" err="1" smtClean="0"/>
              <a:t>magmets</a:t>
            </a:r>
            <a:r>
              <a:rPr lang="en-US" altLang="ja-JP" sz="2400" dirty="0" smtClean="0"/>
              <a:t> (final doublet)</a:t>
            </a:r>
            <a:endParaRPr lang="ja-JP" altLang="en-US" sz="2400" dirty="0"/>
          </a:p>
          <a:p>
            <a:r>
              <a:rPr lang="en-US" altLang="ja-JP" sz="2400" dirty="0"/>
              <a:t>The pair of </a:t>
            </a:r>
            <a:r>
              <a:rPr lang="en-US" altLang="ja-JP" sz="2400" dirty="0" err="1"/>
              <a:t>Sextupole</a:t>
            </a:r>
            <a:r>
              <a:rPr lang="en-US" altLang="ja-JP" sz="2400" dirty="0"/>
              <a:t> magnets on the right </a:t>
            </a:r>
            <a:r>
              <a:rPr lang="en-US" altLang="ja-JP" sz="2400" dirty="0" smtClean="0"/>
              <a:t>cancels the nonlinearity coming from the pair on the right</a:t>
            </a:r>
          </a:p>
          <a:p>
            <a:r>
              <a:rPr lang="en-US" altLang="ja-JP" sz="2400" dirty="0" smtClean="0"/>
              <a:t>This scheme is also adopted in the ATF2</a:t>
            </a:r>
            <a:endParaRPr lang="ja-JP" altLang="en-US" sz="2400" dirty="0"/>
          </a:p>
        </p:txBody>
      </p:sp>
      <p:pic>
        <p:nvPicPr>
          <p:cNvPr id="19460" name="Picture 4" descr="Raimond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1835728"/>
            <a:ext cx="7581900" cy="1590675"/>
          </a:xfrm>
          <a:prstGeom prst="rect">
            <a:avLst/>
          </a:prstGeom>
          <a:noFill/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4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AD6C-806C-4523-8E22-537881D81329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638"/>
            <a:ext cx="8229600" cy="56356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 ILC FF (Final Focus) Optics</a:t>
            </a:r>
            <a:endParaRPr lang="en-US" altLang="ja-JP" sz="4000" dirty="0"/>
          </a:p>
        </p:txBody>
      </p:sp>
      <p:pic>
        <p:nvPicPr>
          <p:cNvPr id="25603" name="Picture 3" descr="FFopt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" y="1676400"/>
            <a:ext cx="8839200" cy="4337050"/>
          </a:xfrm>
          <a:prstGeom prst="rect">
            <a:avLst/>
          </a:prstGeom>
          <a:noFill/>
        </p:spPr>
      </p:pic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43438" y="6143644"/>
            <a:ext cx="3357586" cy="377450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pt-BR" altLang="ja-JP" dirty="0" smtClean="0"/>
              <a:t>Single IR BDS optics (2006e)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96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256AE-C0D8-4C92-A9EF-F46903513A27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ja-JP" sz="4000"/>
              <a:t>ATF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057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ja-JP" sz="2400" dirty="0" smtClean="0"/>
              <a:t>Constructed at KEK in 1993 as a prototype of JLC damping ring</a:t>
            </a:r>
            <a:r>
              <a:rPr lang="ja-JP" altLang="en-US" sz="2400" dirty="0" err="1" smtClean="0"/>
              <a:t>、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en-US" altLang="ja-JP" sz="2400" dirty="0" smtClean="0"/>
              <a:t>Achieved vertical emittance ~4pm around 2002 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en-US" altLang="ja-JP" sz="2400" dirty="0" smtClean="0"/>
              <a:t>Since 2005, ATF has been managed under international MoU as ILC test bench of DR</a:t>
            </a:r>
            <a:r>
              <a:rPr lang="ja-JP" altLang="en-US" sz="2400" dirty="0" smtClean="0"/>
              <a:t> </a:t>
            </a:r>
            <a:endParaRPr lang="en-US" altLang="ja-JP" sz="2400" dirty="0" smtClean="0"/>
          </a:p>
          <a:p>
            <a:pPr>
              <a:lnSpc>
                <a:spcPct val="90000"/>
              </a:lnSpc>
            </a:pPr>
            <a:r>
              <a:rPr lang="en-US" altLang="ja-JP" sz="2400" dirty="0" smtClean="0"/>
              <a:t>Later it has also been in use as the beam source for ATF2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endParaRPr lang="en-US" altLang="ja-JP" sz="2400" dirty="0"/>
          </a:p>
        </p:txBody>
      </p:sp>
      <p:pic>
        <p:nvPicPr>
          <p:cNvPr id="45060" name="Picture 4" descr="ATFlayout2007J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971800"/>
            <a:ext cx="7543800" cy="3827463"/>
          </a:xfrm>
          <a:prstGeom prst="rect">
            <a:avLst/>
          </a:prstGeom>
          <a:noFill/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10997" y="244549"/>
            <a:ext cx="7727163" cy="6469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3600" dirty="0" smtClean="0"/>
              <a:t>ATF2</a:t>
            </a:r>
            <a:endParaRPr kumimoji="1" lang="ja-JP" altLang="en-US" sz="36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683925" y="1529195"/>
            <a:ext cx="5229224" cy="4643005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ATF2 was added on ATF extraction line to test the FF system for ILC </a:t>
            </a:r>
          </a:p>
          <a:p>
            <a:r>
              <a:rPr kumimoji="1" lang="en-US" altLang="ja-JP" dirty="0" smtClean="0"/>
              <a:t>FF for ILC requires </a:t>
            </a:r>
            <a:r>
              <a:rPr lang="en-US" altLang="ja-JP" dirty="0"/>
              <a:t>~</a:t>
            </a:r>
            <a:r>
              <a:rPr kumimoji="1" lang="en-US" altLang="ja-JP" dirty="0" smtClean="0"/>
              <a:t>600m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beamline (corresponding to 500GeV beam, i.e., for E</a:t>
            </a:r>
            <a:r>
              <a:rPr kumimoji="1" lang="en-US" altLang="ja-JP" baseline="-25000" dirty="0" smtClean="0"/>
              <a:t>CM</a:t>
            </a:r>
            <a:r>
              <a:rPr kumimoji="1" lang="en-US" altLang="ja-JP" dirty="0" smtClean="0"/>
              <a:t> = 1TeV)</a:t>
            </a:r>
            <a:endParaRPr lang="en-US" altLang="ja-JP" dirty="0" smtClean="0"/>
          </a:p>
          <a:p>
            <a:r>
              <a:rPr kumimoji="1" lang="en-US" altLang="ja-JP" dirty="0" smtClean="0"/>
              <a:t>ATF2 is </a:t>
            </a:r>
            <a:r>
              <a:rPr lang="en-US" altLang="ja-JP" dirty="0"/>
              <a:t>~</a:t>
            </a:r>
            <a:r>
              <a:rPr kumimoji="1" lang="en-US" altLang="ja-JP" dirty="0" smtClean="0"/>
              <a:t>50m long (beam energy up to 1.3GeV)</a:t>
            </a:r>
          </a:p>
          <a:p>
            <a:r>
              <a:rPr lang="en-US" altLang="ja-JP" dirty="0" smtClean="0"/>
              <a:t>But with the same magnet sequence as the real ILC</a:t>
            </a:r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8690-F3CD-4CCA-B826-A8DC7765AD92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6" name="図 8" descr="20080110Di-01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5" y="1113749"/>
            <a:ext cx="3009130" cy="451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685801" y="495300"/>
            <a:ext cx="7772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5429256" y="6286520"/>
            <a:ext cx="2571768" cy="377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kumimoji="1" lang="en-US" altLang="ja-JP" dirty="0" smtClean="0"/>
              <a:t>T.Tauchi, ILC camp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5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14290"/>
            <a:ext cx="8229600" cy="6540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Comparison of Tolerances</a:t>
            </a:r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1071538" y="928670"/>
            <a:ext cx="7147221" cy="536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5429256" y="6286520"/>
            <a:ext cx="2571768" cy="377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3" tIns="45716" rIns="91433" bIns="45716" rtlCol="0">
            <a:spAutoFit/>
          </a:bodyPr>
          <a:lstStyle/>
          <a:p>
            <a:r>
              <a:rPr kumimoji="1" lang="en-US" altLang="ja-JP" dirty="0" smtClean="0"/>
              <a:t>T.Tauchi, ILC camp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8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678297"/>
              </p:ext>
            </p:extLst>
          </p:nvPr>
        </p:nvGraphicFramePr>
        <p:xfrm>
          <a:off x="-40024" y="1018771"/>
          <a:ext cx="5452148" cy="3237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KGPlot" r:id="rId3" imgW="9144000" imgH="4851360" progId="KGraph_Plot">
                  <p:embed/>
                </p:oleObj>
              </mc:Choice>
              <mc:Fallback>
                <p:oleObj name="KGPlot" r:id="rId3" imgW="9144000" imgH="485136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0024" y="1018771"/>
                        <a:ext cx="5452148" cy="3237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32985"/>
            <a:ext cx="5829300" cy="57432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ATF2 Beam Size Tuning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8232" y="4467491"/>
            <a:ext cx="3718786" cy="1545382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Reached 44nm in 2014 (goal 37nm – corresponding to 6nm @ILC)</a:t>
            </a:r>
          </a:p>
          <a:p>
            <a:r>
              <a:rPr lang="en-US" altLang="ja-JP" dirty="0" smtClean="0"/>
              <a:t>Now ~ 41nm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F24A-11F8-4879-AB2B-FDE14143D8E6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109" y="1608465"/>
            <a:ext cx="3629891" cy="272900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208995" y="4792911"/>
            <a:ext cx="255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Quick tuning in ~20 </a:t>
            </a:r>
            <a:r>
              <a:rPr kumimoji="1" lang="en-US" altLang="ja-JP" dirty="0" err="1" smtClean="0"/>
              <a:t>hrs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95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3428" cy="72547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IP Feedback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071547"/>
            <a:ext cx="4429156" cy="1714511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Bunch interval is long enough for intra-train digital feedback</a:t>
            </a:r>
          </a:p>
          <a:p>
            <a:pPr lvl="1"/>
            <a:r>
              <a:rPr kumimoji="1" lang="en-US" altLang="ja-JP" dirty="0" smtClean="0"/>
              <a:t>Advantage of SC collider</a:t>
            </a:r>
          </a:p>
          <a:p>
            <a:r>
              <a:rPr lang="en-US" altLang="ja-JP" dirty="0" smtClean="0"/>
              <a:t>Large disruption parameter</a:t>
            </a:r>
          </a:p>
          <a:p>
            <a:pPr lvl="1"/>
            <a:r>
              <a:rPr kumimoji="1" lang="en-US" altLang="ja-JP" dirty="0" err="1" smtClean="0"/>
              <a:t>Dy</a:t>
            </a:r>
            <a:r>
              <a:rPr kumimoji="1" lang="en-US" altLang="ja-JP" dirty="0" smtClean="0"/>
              <a:t> = </a:t>
            </a:r>
            <a:r>
              <a:rPr kumimoji="1" lang="en-US" altLang="ja-JP" dirty="0" smtClean="0"/>
              <a:t>25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35 (revised 2017)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  <p:pic>
        <p:nvPicPr>
          <p:cNvPr id="303106" name="Picture 2" descr="C:\TeXDoc\TeX2013\ILCを学び考える会\2013-0917\talk\FontResults-Apr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65" y="2786058"/>
            <a:ext cx="6786577" cy="3554736"/>
          </a:xfrm>
          <a:prstGeom prst="rect">
            <a:avLst/>
          </a:prstGeom>
          <a:noFill/>
        </p:spPr>
      </p:pic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68" y="428604"/>
            <a:ext cx="3476636" cy="1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0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0345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sz="4800" dirty="0" smtClean="0"/>
              <a:t>ILC Accelerator </a:t>
            </a:r>
            <a:r>
              <a:rPr lang="en-US" altLang="ja-JP" sz="4800" dirty="0" smtClean="0"/>
              <a:t>Layout</a:t>
            </a:r>
            <a:endParaRPr kumimoji="1" lang="ja-JP" altLang="en-US" sz="4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20" y="1761612"/>
            <a:ext cx="8749368" cy="414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7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Beam Dump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071546"/>
            <a:ext cx="8143932" cy="1685924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/>
              <a:t>2 Main dumps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maximum </a:t>
            </a:r>
            <a:r>
              <a:rPr kumimoji="1" lang="en-US" altLang="ja-JP" sz="2400" dirty="0" smtClean="0"/>
              <a:t>14MW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(prepare for </a:t>
            </a:r>
            <a:r>
              <a:rPr kumimoji="1" lang="en-US" altLang="ja-JP" sz="2400" dirty="0" smtClean="0"/>
              <a:t>1TeV</a:t>
            </a:r>
            <a:r>
              <a:rPr lang="en-US" altLang="ja-JP" sz="2400" dirty="0"/>
              <a:t>)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Stainless steel vessel, diameter 1.8m, length 11m (30X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)</a:t>
            </a:r>
          </a:p>
          <a:p>
            <a:r>
              <a:rPr lang="en-US" altLang="ja-JP" sz="2400" dirty="0" smtClean="0"/>
              <a:t>High pressure water (10atm) </a:t>
            </a:r>
            <a:r>
              <a:rPr lang="en-US" altLang="ja-JP" sz="2400" dirty="0" smtClean="0">
                <a:sym typeface="Wingdings" panose="05000000000000000000" pitchFamily="2" charset="2"/>
              </a:rPr>
              <a:t> boiling point 180 </a:t>
            </a:r>
            <a:r>
              <a:rPr lang="en-US" altLang="ja-JP" sz="2400" dirty="0" err="1" smtClean="0">
                <a:sym typeface="Wingdings" panose="05000000000000000000" pitchFamily="2" charset="2"/>
              </a:rPr>
              <a:t>degC</a:t>
            </a:r>
            <a:endParaRPr lang="en-US" altLang="ja-JP" sz="2400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928934"/>
            <a:ext cx="59340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428596" y="2928934"/>
            <a:ext cx="2674822" cy="3286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 smtClean="0"/>
              <a:t>Window: </a:t>
            </a:r>
            <a:r>
              <a:rPr lang="en-US" altLang="ja-JP" sz="2400" dirty="0" err="1" smtClean="0"/>
              <a:t>Ti</a:t>
            </a:r>
            <a:r>
              <a:rPr lang="en-US" altLang="ja-JP" sz="2400" dirty="0" smtClean="0"/>
              <a:t> alloy 30cm</a:t>
            </a:r>
            <a:r>
              <a:rPr lang="en-US" altLang="ja-JP" sz="2400" dirty="0" smtClean="0">
                <a:latin typeface="Symbol" panose="05050102010706020507" pitchFamily="18" charset="2"/>
              </a:rPr>
              <a:t>f</a:t>
            </a:r>
            <a:r>
              <a:rPr lang="en-US" altLang="ja-JP" sz="2400" dirty="0" smtClean="0"/>
              <a:t>,  1mm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thick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 smtClean="0"/>
              <a:t>Beam draws a circle of r=6cm during 1ms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pulse</a:t>
            </a:r>
            <a:endParaRPr lang="ja-JP" altLang="en-US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 &lt; 155</a:t>
            </a:r>
            <a:r>
              <a:rPr lang="ja-JP" altLang="en-US" sz="2400" dirty="0"/>
              <a:t> </a:t>
            </a:r>
            <a:r>
              <a:rPr lang="en-US" altLang="ja-JP" sz="2400" dirty="0" err="1" smtClean="0"/>
              <a:t>degC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20781"/>
            <a:ext cx="5556250" cy="62790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417257" cy="8498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4000" dirty="0" smtClean="0"/>
              <a:t>Where?</a:t>
            </a:r>
            <a:endParaRPr kumimoji="1" lang="ja-JP" altLang="en-US" sz="40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502085" y="1459370"/>
            <a:ext cx="3091580" cy="435133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Possible sites had been surveyed for JLC before ILC started</a:t>
            </a:r>
            <a:endParaRPr kumimoji="1" lang="en-US" altLang="ja-JP" dirty="0" smtClean="0"/>
          </a:p>
          <a:p>
            <a:r>
              <a:rPr lang="en-US" altLang="ja-JP" dirty="0" smtClean="0"/>
              <a:t>Stable ground</a:t>
            </a:r>
          </a:p>
          <a:p>
            <a:r>
              <a:rPr kumimoji="1" lang="en-US" altLang="ja-JP" dirty="0" smtClean="0"/>
              <a:t>At least 50km with future extension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170E-F2A6-4910-AA12-B7C788DC6B7D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9764" y="5200717"/>
            <a:ext cx="193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Report of Site Study Group</a:t>
            </a:r>
            <a:r>
              <a:rPr lang="ja-JP" altLang="en-US" dirty="0"/>
              <a:t>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2002</a:t>
            </a:r>
            <a:r>
              <a:rPr lang="en-US" altLang="ja-JP" dirty="0" smtClean="0"/>
              <a:t>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03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152401"/>
            <a:ext cx="7696200" cy="63339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Candidate Sites in Japan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5" b="-1325"/>
          <a:stretch>
            <a:fillRect/>
          </a:stretch>
        </p:blipFill>
        <p:spPr>
          <a:xfrm>
            <a:off x="71406" y="1474805"/>
            <a:ext cx="8229600" cy="4525963"/>
          </a:xfr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98407" y="3038773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ctr" hangingPunct="0"/>
            <a:r>
              <a:rPr lang="en-US" altLang="ja-JP" sz="2400" b="1" dirty="0" smtClean="0">
                <a:solidFill>
                  <a:srgbClr val="FF0000"/>
                </a:solidFill>
                <a:ea typeface="ＭＳ Ｐゴシック" charset="0"/>
                <a:cs typeface="Arial Unicode MS" charset="0"/>
              </a:rPr>
              <a:t>SEFURI</a:t>
            </a:r>
            <a:endParaRPr lang="ja-JP" altLang="en-US" sz="2400" b="1" dirty="0">
              <a:solidFill>
                <a:srgbClr val="FF0000"/>
              </a:solidFill>
              <a:ea typeface="ＭＳ Ｐゴシック" charset="0"/>
              <a:cs typeface="Arial Unicode MS" charset="0"/>
            </a:endParaRPr>
          </a:p>
        </p:txBody>
      </p:sp>
      <p:pic>
        <p:nvPicPr>
          <p:cNvPr id="6" name="コンテンツ プレースホルダー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6"/>
          <a:stretch/>
        </p:blipFill>
        <p:spPr>
          <a:xfrm>
            <a:off x="1451971" y="2057400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069" y="4586220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47606" y="6356350"/>
            <a:ext cx="2133600" cy="365125"/>
          </a:xfrm>
        </p:spPr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2018/12/10 ASSCA2018, Yokoya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>
          <a:xfrm>
            <a:off x="6243606" y="6356350"/>
            <a:ext cx="2133600" cy="365125"/>
          </a:xfrm>
        </p:spPr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19266" y="5715016"/>
            <a:ext cx="438156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Intensive site studies by government budget have been done</a:t>
            </a:r>
          </a:p>
          <a:p>
            <a:r>
              <a:rPr lang="en-US" altLang="ja-JP" dirty="0" smtClean="0"/>
              <a:t>To be down-selected to be one in July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28662" y="785794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Ø"/>
            </a:pPr>
            <a:r>
              <a:rPr kumimoji="1" lang="en-US" altLang="ja-JP" dirty="0" smtClean="0"/>
              <a:t>10 possible sites have been studied since “JLC” time</a:t>
            </a:r>
          </a:p>
          <a:p>
            <a:pPr>
              <a:buFont typeface="Wingdings"/>
              <a:buChar char="Ø"/>
            </a:pPr>
            <a:r>
              <a:rPr lang="en-US" altLang="ja-JP" dirty="0" smtClean="0"/>
              <a:t>2 sites selected as best ones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80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233" y="365126"/>
            <a:ext cx="3434375" cy="82484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Down-selection process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039" y="1725719"/>
            <a:ext cx="3567569" cy="377350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Scientist committee recommended </a:t>
            </a:r>
            <a:r>
              <a:rPr lang="en-US" altLang="ja-JP" dirty="0" err="1" smtClean="0"/>
              <a:t>Kitakami</a:t>
            </a:r>
            <a:r>
              <a:rPr lang="en-US" altLang="ja-JP" dirty="0" smtClean="0"/>
              <a:t> site in 2013</a:t>
            </a:r>
          </a:p>
          <a:p>
            <a:r>
              <a:rPr kumimoji="1" lang="en-US" altLang="ja-JP" dirty="0" smtClean="0"/>
              <a:t>Detailed design ongoing with site condition taken into account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170E-F2A6-4910-AA12-B7C788DC6B7D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20008" y="6025018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図は不正確です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960780" y="365126"/>
            <a:ext cx="5088327" cy="5659893"/>
            <a:chOff x="3862608" y="365125"/>
            <a:chExt cx="5088327" cy="565989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608" y="365125"/>
              <a:ext cx="5088327" cy="5659893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 rot="4343622">
              <a:off x="5444177" y="4440827"/>
              <a:ext cx="1879470" cy="2498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62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9327" y="320675"/>
            <a:ext cx="7886700" cy="79301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512277"/>
            <a:ext cx="7886700" cy="4664686"/>
          </a:xfrm>
        </p:spPr>
        <p:txBody>
          <a:bodyPr/>
          <a:lstStyle/>
          <a:p>
            <a:r>
              <a:rPr kumimoji="1" lang="en-US" altLang="ja-JP" dirty="0" smtClean="0"/>
              <a:t>ILC is technically (almost) ready</a:t>
            </a:r>
          </a:p>
          <a:p>
            <a:pPr lvl="1"/>
            <a:r>
              <a:rPr lang="en-US" altLang="ja-JP" dirty="0" smtClean="0"/>
              <a:t>Accelerating cavities</a:t>
            </a:r>
          </a:p>
          <a:p>
            <a:pPr lvl="1"/>
            <a:r>
              <a:rPr kumimoji="1" lang="en-US" altLang="ja-JP" dirty="0" smtClean="0"/>
              <a:t>Low emittance beam</a:t>
            </a:r>
          </a:p>
          <a:p>
            <a:pPr lvl="1"/>
            <a:r>
              <a:rPr lang="en-US" altLang="ja-JP" dirty="0" smtClean="0"/>
              <a:t>Focusing</a:t>
            </a:r>
          </a:p>
          <a:p>
            <a:pPr lvl="1"/>
            <a:r>
              <a:rPr kumimoji="1" lang="en-US" altLang="ja-JP" dirty="0" smtClean="0"/>
              <a:t>Positron production (some R&amp;D still needed)</a:t>
            </a:r>
          </a:p>
          <a:p>
            <a:r>
              <a:rPr lang="en-US" altLang="ja-JP" dirty="0" smtClean="0"/>
              <a:t>Detailed design based on the candidate site</a:t>
            </a:r>
          </a:p>
          <a:p>
            <a:r>
              <a:rPr lang="en-US" altLang="ja-JP" dirty="0" smtClean="0"/>
              <a:t>Under negotiation with Japanese government</a:t>
            </a:r>
          </a:p>
          <a:p>
            <a:r>
              <a:rPr lang="en-US" altLang="ja-JP" dirty="0" smtClean="0"/>
              <a:t>Some decision will be made within this year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FC984-CE66-49DB-8BEB-831875A4357F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8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93978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ja-JP" dirty="0" smtClean="0"/>
              <a:t>Constituents of ILC Complex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3829064"/>
          </a:xfrm>
        </p:spPr>
        <p:txBody>
          <a:bodyPr/>
          <a:lstStyle/>
          <a:p>
            <a:r>
              <a:rPr lang="en-US" altLang="ja-JP" dirty="0" smtClean="0"/>
              <a:t>Electron source</a:t>
            </a:r>
            <a:endParaRPr kumimoji="1" lang="en-US" altLang="ja-JP" dirty="0" smtClean="0"/>
          </a:p>
          <a:p>
            <a:r>
              <a:rPr lang="en-US" altLang="ja-JP" dirty="0" smtClean="0"/>
              <a:t>Positron source</a:t>
            </a:r>
          </a:p>
          <a:p>
            <a:r>
              <a:rPr lang="en-US" altLang="ja-JP" dirty="0" smtClean="0"/>
              <a:t>Damping rings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DR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r>
              <a:rPr lang="en-US" altLang="ja-JP" dirty="0" smtClean="0"/>
              <a:t>RTML (Ring To Main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Main </a:t>
            </a:r>
            <a:r>
              <a:rPr kumimoji="1" lang="en-US" altLang="ja-JP" dirty="0" err="1" smtClean="0"/>
              <a:t>Linac</a:t>
            </a:r>
            <a:endParaRPr lang="en-US" altLang="ja-JP" dirty="0" smtClean="0"/>
          </a:p>
          <a:p>
            <a:r>
              <a:rPr kumimoji="1" lang="en-US" altLang="ja-JP" dirty="0" smtClean="0"/>
              <a:t>BDS (Beam Delivery System)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6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4466" y="365126"/>
            <a:ext cx="2361584" cy="130144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New 250GeV Parameters</a:t>
            </a:r>
            <a:endParaRPr kumimoji="1" lang="ja-JP" altLang="en-US" sz="3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046711"/>
            <a:ext cx="2356515" cy="206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2852429" y="140803"/>
          <a:ext cx="6158835" cy="6580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Worksheet" r:id="rId3" imgW="5562885" imgH="6419660" progId="Excel.Sheet.12">
                  <p:embed/>
                </p:oleObj>
              </mc:Choice>
              <mc:Fallback>
                <p:oleObj name="Worksheet" r:id="rId3" imgW="5562885" imgH="641966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429" y="140803"/>
                        <a:ext cx="6158835" cy="65806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D43-5B37-4087-B389-9AFB10B4AF58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0181" y="1863969"/>
            <a:ext cx="21101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TDR (Technical Design Report was completed in 2013.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It </a:t>
            </a:r>
            <a:r>
              <a:rPr lang="en-US" altLang="ja-JP" dirty="0"/>
              <a:t>i</a:t>
            </a:r>
            <a:r>
              <a:rPr lang="en-US" altLang="ja-JP" dirty="0" smtClean="0"/>
              <a:t>s concentrated on the center-of-mass energy E</a:t>
            </a:r>
            <a:r>
              <a:rPr lang="en-US" altLang="ja-JP" baseline="-25000" dirty="0" smtClean="0"/>
              <a:t>CM</a:t>
            </a:r>
            <a:r>
              <a:rPr lang="en-US" altLang="ja-JP" dirty="0" smtClean="0"/>
              <a:t> 500GeV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Later E</a:t>
            </a:r>
            <a:r>
              <a:rPr kumimoji="1" lang="en-US" altLang="ja-JP" baseline="-25000" dirty="0" smtClean="0"/>
              <a:t>CM</a:t>
            </a:r>
            <a:r>
              <a:rPr kumimoji="1" lang="en-US" altLang="ja-JP" dirty="0" smtClean="0"/>
              <a:t> was reduced to 250GeV as the first step to Higgs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Luminosity </a:t>
            </a:r>
            <a:r>
              <a:rPr lang="en-US" altLang="ja-JP" dirty="0" err="1" smtClean="0"/>
              <a:t>reoptimized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65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28596" y="714356"/>
            <a:ext cx="3043229" cy="14287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Main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 Parameters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2018/12/10 ASSCA2018, Yokoya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graphicFrame>
        <p:nvGraphicFramePr>
          <p:cNvPr id="306178" name="Object 2"/>
          <p:cNvGraphicFramePr>
            <a:graphicFrameLocks noChangeAspect="1"/>
          </p:cNvGraphicFramePr>
          <p:nvPr/>
        </p:nvGraphicFramePr>
        <p:xfrm>
          <a:off x="3571868" y="285728"/>
          <a:ext cx="5465070" cy="6143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ワークシート" r:id="rId4" imgW="4553102" imgH="5400751" progId="Excel.Sheet.12">
                  <p:embed/>
                </p:oleObj>
              </mc:Choice>
              <mc:Fallback>
                <p:oleObj name="ワークシート" r:id="rId4" imgW="4553102" imgH="5400751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285728"/>
                        <a:ext cx="5465070" cy="61436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628650" y="3880338"/>
            <a:ext cx="246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Lengths and component numbers are for E</a:t>
            </a:r>
            <a:r>
              <a:rPr kumimoji="1" lang="en-US" altLang="ja-JP" baseline="-25000" dirty="0" smtClean="0"/>
              <a:t>CM</a:t>
            </a:r>
            <a:r>
              <a:rPr kumimoji="1" lang="en-US" altLang="ja-JP" dirty="0" smtClean="0"/>
              <a:t>=500GeV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22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2891</Words>
  <Application>Microsoft Office PowerPoint</Application>
  <PresentationFormat>画面に合わせる (4:3)</PresentationFormat>
  <Paragraphs>657</Paragraphs>
  <Slides>64</Slides>
  <Notes>20</Notes>
  <HiddenSlides>1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64</vt:i4>
      </vt:variant>
    </vt:vector>
  </HeadingPairs>
  <TitlesOfParts>
    <vt:vector size="78" baseType="lpstr">
      <vt:lpstr>Arial Unicode MS</vt:lpstr>
      <vt:lpstr>ＭＳ Ｐゴシック</vt:lpstr>
      <vt:lpstr>Arial</vt:lpstr>
      <vt:lpstr>Calibri</vt:lpstr>
      <vt:lpstr>Calibri Light</vt:lpstr>
      <vt:lpstr>Helvetica</vt:lpstr>
      <vt:lpstr>Symbol</vt:lpstr>
      <vt:lpstr>Times</vt:lpstr>
      <vt:lpstr>Times New Roman</vt:lpstr>
      <vt:lpstr>Wingdings</vt:lpstr>
      <vt:lpstr>Office テーマ</vt:lpstr>
      <vt:lpstr>Worksheet</vt:lpstr>
      <vt:lpstr>ワークシート</vt:lpstr>
      <vt:lpstr>KGPlot</vt:lpstr>
      <vt:lpstr>ILC Introduction</vt:lpstr>
      <vt:lpstr>Electron-Positron Linear Collider</vt:lpstr>
      <vt:lpstr>Key Technologies for Linear Collider</vt:lpstr>
      <vt:lpstr>Development of LC Technology</vt:lpstr>
      <vt:lpstr>SLC：The First Linear Collider</vt:lpstr>
      <vt:lpstr>ILC Accelerator Layout</vt:lpstr>
      <vt:lpstr>Constituents of ILC Complex</vt:lpstr>
      <vt:lpstr>New 250GeV Parameters</vt:lpstr>
      <vt:lpstr>Main Linac  Parameters</vt:lpstr>
      <vt:lpstr>ILC Accelerating Cavity</vt:lpstr>
      <vt:lpstr>Cavity Package</vt:lpstr>
      <vt:lpstr>Cryomodule</vt:lpstr>
      <vt:lpstr>Cryogenics System</vt:lpstr>
      <vt:lpstr>NC vs. SC --- Power Efficifiency</vt:lpstr>
      <vt:lpstr>PowerPoint プレゼンテーション</vt:lpstr>
      <vt:lpstr>Status of Accelerating Gradient</vt:lpstr>
      <vt:lpstr>European XFEL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SRF Cost Reduction R&amp;D</vt:lpstr>
      <vt:lpstr>PowerPoint プレゼンテーション</vt:lpstr>
      <vt:lpstr>R&amp;D plan for High-Q High-G</vt:lpstr>
      <vt:lpstr>PowerPoint プレゼンテーション</vt:lpstr>
      <vt:lpstr>N-Infusion in Japan</vt:lpstr>
      <vt:lpstr>N-infusion Test at JParc</vt:lpstr>
      <vt:lpstr>Linac Beam Dynamics</vt:lpstr>
      <vt:lpstr>Components other than the Main Linac</vt:lpstr>
      <vt:lpstr>Baseline Beam Parameters                                            (baseline, 5Hz, 250GeV）</vt:lpstr>
      <vt:lpstr>Electron Source</vt:lpstr>
      <vt:lpstr>Efforts for Higher Electron Polarization</vt:lpstr>
      <vt:lpstr>Positron Source</vt:lpstr>
      <vt:lpstr>ILC Design (undulator method)</vt:lpstr>
      <vt:lpstr>Target</vt:lpstr>
      <vt:lpstr>Radiation-Cooling Target</vt:lpstr>
      <vt:lpstr>Key Issues on Radiation Cooling Target</vt:lpstr>
      <vt:lpstr>Photon Dump</vt:lpstr>
      <vt:lpstr>Photon Collimator</vt:lpstr>
      <vt:lpstr>e-Driven Scheme</vt:lpstr>
      <vt:lpstr>PowerPoint プレゼンテーション</vt:lpstr>
      <vt:lpstr>Damping Rings</vt:lpstr>
      <vt:lpstr>Damping Ring Configuration</vt:lpstr>
      <vt:lpstr>Damping Ring Requirements</vt:lpstr>
      <vt:lpstr>Injection/Extraction</vt:lpstr>
      <vt:lpstr>Electron-Cloud Instability</vt:lpstr>
      <vt:lpstr>Cure for Electron-Cloud Instability </vt:lpstr>
      <vt:lpstr>Damping Ring Vacuum Chamber</vt:lpstr>
      <vt:lpstr>Components in BDS(Beam Delivery System)</vt:lpstr>
      <vt:lpstr>BDS Main Parameters</vt:lpstr>
      <vt:lpstr>BDS Layout</vt:lpstr>
      <vt:lpstr>Local Chromaticity Correction</vt:lpstr>
      <vt:lpstr> ILC FF (Final Focus) Optics</vt:lpstr>
      <vt:lpstr>ATF</vt:lpstr>
      <vt:lpstr>ATF2</vt:lpstr>
      <vt:lpstr>PowerPoint プレゼンテーション</vt:lpstr>
      <vt:lpstr>Comparison of Tolerances</vt:lpstr>
      <vt:lpstr>ATF2 Beam Size Tuning</vt:lpstr>
      <vt:lpstr>IP Feedback</vt:lpstr>
      <vt:lpstr>Beam Dump</vt:lpstr>
      <vt:lpstr>Where?</vt:lpstr>
      <vt:lpstr>Candidate Sites in Japan</vt:lpstr>
      <vt:lpstr>Down-selection process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Overview</dc:title>
  <dc:creator>Yokoya</dc:creator>
  <cp:lastModifiedBy>Yokoya</cp:lastModifiedBy>
  <cp:revision>98</cp:revision>
  <dcterms:created xsi:type="dcterms:W3CDTF">2016-10-28T02:06:58Z</dcterms:created>
  <dcterms:modified xsi:type="dcterms:W3CDTF">2018-12-06T02:25:33Z</dcterms:modified>
</cp:coreProperties>
</file>