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0"/>
  </p:notesMasterIdLst>
  <p:handoutMasterIdLst>
    <p:handoutMasterId r:id="rId71"/>
  </p:handoutMasterIdLst>
  <p:sldIdLst>
    <p:sldId id="661" r:id="rId2"/>
    <p:sldId id="477" r:id="rId3"/>
    <p:sldId id="667" r:id="rId4"/>
    <p:sldId id="668" r:id="rId5"/>
    <p:sldId id="670" r:id="rId6"/>
    <p:sldId id="399" r:id="rId7"/>
    <p:sldId id="401" r:id="rId8"/>
    <p:sldId id="476" r:id="rId9"/>
    <p:sldId id="498" r:id="rId10"/>
    <p:sldId id="655" r:id="rId11"/>
    <p:sldId id="656" r:id="rId12"/>
    <p:sldId id="658" r:id="rId13"/>
    <p:sldId id="659" r:id="rId14"/>
    <p:sldId id="657" r:id="rId15"/>
    <p:sldId id="660" r:id="rId16"/>
    <p:sldId id="419" r:id="rId17"/>
    <p:sldId id="428" r:id="rId18"/>
    <p:sldId id="479" r:id="rId19"/>
    <p:sldId id="482" r:id="rId20"/>
    <p:sldId id="495" r:id="rId21"/>
    <p:sldId id="423" r:id="rId22"/>
    <p:sldId id="706" r:id="rId23"/>
    <p:sldId id="429" r:id="rId24"/>
    <p:sldId id="424" r:id="rId25"/>
    <p:sldId id="425" r:id="rId26"/>
    <p:sldId id="426" r:id="rId27"/>
    <p:sldId id="708" r:id="rId28"/>
    <p:sldId id="710" r:id="rId29"/>
    <p:sldId id="711" r:id="rId30"/>
    <p:sldId id="712" r:id="rId31"/>
    <p:sldId id="713" r:id="rId32"/>
    <p:sldId id="716" r:id="rId33"/>
    <p:sldId id="430" r:id="rId34"/>
    <p:sldId id="431" r:id="rId35"/>
    <p:sldId id="472" r:id="rId36"/>
    <p:sldId id="410" r:id="rId37"/>
    <p:sldId id="411" r:id="rId38"/>
    <p:sldId id="478" r:id="rId39"/>
    <p:sldId id="412" r:id="rId40"/>
    <p:sldId id="413" r:id="rId41"/>
    <p:sldId id="414" r:id="rId42"/>
    <p:sldId id="486" r:id="rId43"/>
    <p:sldId id="415" r:id="rId44"/>
    <p:sldId id="707" r:id="rId45"/>
    <p:sldId id="669" r:id="rId46"/>
    <p:sldId id="701" r:id="rId47"/>
    <p:sldId id="671" r:id="rId48"/>
    <p:sldId id="672" r:id="rId49"/>
    <p:sldId id="673" r:id="rId50"/>
    <p:sldId id="674" r:id="rId51"/>
    <p:sldId id="675" r:id="rId52"/>
    <p:sldId id="677" r:id="rId53"/>
    <p:sldId id="678" r:id="rId54"/>
    <p:sldId id="679" r:id="rId55"/>
    <p:sldId id="680" r:id="rId56"/>
    <p:sldId id="681" r:id="rId57"/>
    <p:sldId id="682" r:id="rId58"/>
    <p:sldId id="683" r:id="rId59"/>
    <p:sldId id="684" r:id="rId60"/>
    <p:sldId id="685" r:id="rId61"/>
    <p:sldId id="686" r:id="rId62"/>
    <p:sldId id="687" r:id="rId63"/>
    <p:sldId id="702" r:id="rId64"/>
    <p:sldId id="703" r:id="rId65"/>
    <p:sldId id="704" r:id="rId66"/>
    <p:sldId id="628" r:id="rId67"/>
    <p:sldId id="697" r:id="rId68"/>
    <p:sldId id="717"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2" d="100"/>
          <a:sy n="92" d="100"/>
        </p:scale>
        <p:origin x="102" y="17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39640;&#22330;&#30913;&#20307;&#30740;&#21046;\Important%20references\Jc%20Chart\Je_vs_B-081417.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9.1608873803131777E-2"/>
          <c:y val="2.2920570691171871E-2"/>
          <c:w val="0.88468041058861113"/>
          <c:h val="0.86816911560968768"/>
        </c:manualLayout>
      </c:layout>
      <c:scatterChart>
        <c:scatterStyle val="smoothMarker"/>
        <c:varyColors val="0"/>
        <c:ser>
          <c:idx val="9"/>
          <c:order val="0"/>
          <c:tx>
            <c:v>REBCO: B ∥ Tape plane</c:v>
          </c:tx>
          <c:spPr>
            <a:ln w="34925" cap="sq">
              <a:solidFill>
                <a:srgbClr val="CEB888"/>
              </a:solidFill>
              <a:miter lim="800000"/>
            </a:ln>
          </c:spPr>
          <c:marker>
            <c:symbol val="diamond"/>
            <c:size val="9"/>
            <c:spPr>
              <a:solidFill>
                <a:srgbClr val="E3D7BB">
                  <a:alpha val="80000"/>
                </a:srgbClr>
              </a:solidFill>
              <a:ln>
                <a:solidFill>
                  <a:srgbClr val="CEB888"/>
                </a:solidFill>
              </a:ln>
            </c:spPr>
          </c:marker>
          <c:xVal>
            <c:numLit>
              <c:formatCode>General</c:formatCode>
              <c:ptCount val="4"/>
              <c:pt idx="0">
                <c:v>5</c:v>
              </c:pt>
              <c:pt idx="1">
                <c:v>10</c:v>
              </c:pt>
              <c:pt idx="2">
                <c:v>15</c:v>
              </c:pt>
              <c:pt idx="3">
                <c:v>20</c:v>
              </c:pt>
            </c:numLit>
          </c:xVal>
          <c:yVal>
            <c:numLit>
              <c:formatCode>General</c:formatCode>
              <c:ptCount val="4"/>
              <c:pt idx="0">
                <c:v>4599.7996000000003</c:v>
              </c:pt>
              <c:pt idx="1">
                <c:v>4264.0246000000016</c:v>
              </c:pt>
              <c:pt idx="2">
                <c:v>3416.6751299999996</c:v>
              </c:pt>
              <c:pt idx="3">
                <c:v>3085.9004000000004</c:v>
              </c:pt>
            </c:numLit>
          </c:yVal>
          <c:smooth val="1"/>
          <c:extLst xmlns:c16r2="http://schemas.microsoft.com/office/drawing/2015/06/chart">
            <c:ext xmlns:c16="http://schemas.microsoft.com/office/drawing/2014/chart" uri="{C3380CC4-5D6E-409C-BE32-E72D297353CC}">
              <c16:uniqueId val="{00000000-04BF-439D-BF12-00639100CAEC}"/>
            </c:ext>
          </c:extLst>
        </c:ser>
        <c:ser>
          <c:idx val="17"/>
          <c:order val="1"/>
          <c:tx>
            <c:v>REBCO: B ⊥ Tape Plane</c:v>
          </c:tx>
          <c:spPr>
            <a:ln w="31750" cap="sq">
              <a:solidFill>
                <a:srgbClr val="BB9D59">
                  <a:alpha val="70000"/>
                </a:srgbClr>
              </a:solidFill>
              <a:prstDash val="lgDashDot"/>
              <a:bevel/>
            </a:ln>
          </c:spPr>
          <c:marker>
            <c:symbol val="diamond"/>
            <c:size val="9"/>
            <c:spPr>
              <a:solidFill>
                <a:srgbClr val="BB9D59">
                  <a:alpha val="30000"/>
                </a:srgbClr>
              </a:solidFill>
              <a:ln w="12700" cap="sq">
                <a:solidFill>
                  <a:srgbClr val="BB9D59"/>
                </a:solidFill>
                <a:bevel/>
              </a:ln>
            </c:spPr>
          </c:marker>
          <c:xVal>
            <c:numLit>
              <c:formatCode>General</c:formatCode>
              <c:ptCount val="26"/>
              <c:pt idx="0">
                <c:v>1</c:v>
              </c:pt>
              <c:pt idx="1">
                <c:v>1.5</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18</c:v>
              </c:pt>
              <c:pt idx="18">
                <c:v>20</c:v>
              </c:pt>
              <c:pt idx="19">
                <c:v>22</c:v>
              </c:pt>
              <c:pt idx="20">
                <c:v>24</c:v>
              </c:pt>
              <c:pt idx="21">
                <c:v>25</c:v>
              </c:pt>
              <c:pt idx="22">
                <c:v>26</c:v>
              </c:pt>
              <c:pt idx="23">
                <c:v>28</c:v>
              </c:pt>
              <c:pt idx="24">
                <c:v>30</c:v>
              </c:pt>
              <c:pt idx="25">
                <c:v>31</c:v>
              </c:pt>
            </c:numLit>
          </c:xVal>
          <c:yVal>
            <c:numLit>
              <c:formatCode>General</c:formatCode>
              <c:ptCount val="26"/>
              <c:pt idx="0">
                <c:v>3664.9997999999996</c:v>
              </c:pt>
              <c:pt idx="1">
                <c:v>2919.9994999999999</c:v>
              </c:pt>
              <c:pt idx="2">
                <c:v>2379.9995999999996</c:v>
              </c:pt>
              <c:pt idx="3">
                <c:v>1796.1536999999998</c:v>
              </c:pt>
              <c:pt idx="4">
                <c:v>1447.6923999999997</c:v>
              </c:pt>
              <c:pt idx="5">
                <c:v>1188.462</c:v>
              </c:pt>
              <c:pt idx="6">
                <c:v>1034.3652</c:v>
              </c:pt>
              <c:pt idx="7">
                <c:v>956.92299999999977</c:v>
              </c:pt>
              <c:pt idx="8">
                <c:v>851.83009999999979</c:v>
              </c:pt>
              <c:pt idx="9">
                <c:v>780.84489999999983</c:v>
              </c:pt>
              <c:pt idx="10">
                <c:v>719.9994999999999</c:v>
              </c:pt>
              <c:pt idx="11">
                <c:v>679.43589999999983</c:v>
              </c:pt>
              <c:pt idx="12">
                <c:v>626.08699999999999</c:v>
              </c:pt>
              <c:pt idx="13">
                <c:v>593.23880000000008</c:v>
              </c:pt>
              <c:pt idx="14">
                <c:v>563.47829999999999</c:v>
              </c:pt>
              <c:pt idx="15">
                <c:v>535.38430000000005</c:v>
              </c:pt>
              <c:pt idx="16">
                <c:v>516.52149999999983</c:v>
              </c:pt>
              <c:pt idx="17">
                <c:v>469.56469999999996</c:v>
              </c:pt>
              <c:pt idx="18">
                <c:v>433.07659999999987</c:v>
              </c:pt>
              <c:pt idx="19">
                <c:v>406.9559999999999</c:v>
              </c:pt>
              <c:pt idx="20">
                <c:v>391.30410000000001</c:v>
              </c:pt>
              <c:pt idx="21">
                <c:v>367.69260000000008</c:v>
              </c:pt>
              <c:pt idx="22">
                <c:v>360.00029999999992</c:v>
              </c:pt>
              <c:pt idx="23">
                <c:v>344.34730000000002</c:v>
              </c:pt>
              <c:pt idx="24">
                <c:v>328.69540000000001</c:v>
              </c:pt>
              <c:pt idx="25">
                <c:v>322.30769999999995</c:v>
              </c:pt>
            </c:numLit>
          </c:yVal>
          <c:smooth val="0"/>
          <c:extLst xmlns:c16r2="http://schemas.microsoft.com/office/drawing/2015/06/chart">
            <c:ext xmlns:c16="http://schemas.microsoft.com/office/drawing/2014/chart" uri="{C3380CC4-5D6E-409C-BE32-E72D297353CC}">
              <c16:uniqueId val="{00000001-04BF-439D-BF12-00639100CAEC}"/>
            </c:ext>
          </c:extLst>
        </c:ser>
        <c:ser>
          <c:idx val="16"/>
          <c:order val="2"/>
          <c:tx>
            <c:v>Bi-2212: 50 bar OP</c:v>
          </c:tx>
          <c:spPr>
            <a:ln w="41275" cap="sq">
              <a:solidFill>
                <a:schemeClr val="accent1"/>
              </a:solidFill>
              <a:prstDash val="sysDot"/>
              <a:miter lim="800000"/>
            </a:ln>
            <a:effectLst>
              <a:outerShdw blurRad="25400" dist="12700" dir="2700000" algn="tl" rotWithShape="0">
                <a:prstClr val="black">
                  <a:alpha val="40000"/>
                </a:prstClr>
              </a:outerShdw>
            </a:effectLst>
          </c:spPr>
          <c:marker>
            <c:symbol val="star"/>
            <c:size val="8"/>
            <c:spPr>
              <a:solidFill>
                <a:schemeClr val="accent1">
                  <a:alpha val="20000"/>
                </a:schemeClr>
              </a:solidFill>
              <a:ln cap="sq">
                <a:solidFill>
                  <a:schemeClr val="accent1"/>
                </a:solidFill>
                <a:bevel/>
              </a:ln>
              <a:effectLst>
                <a:outerShdw blurRad="25400" dist="12700" dir="2700000" algn="tl" rotWithShape="0">
                  <a:prstClr val="black">
                    <a:alpha val="40000"/>
                  </a:prstClr>
                </a:outerShdw>
              </a:effectLst>
            </c:spPr>
          </c:marker>
          <c:xVal>
            <c:numLit>
              <c:formatCode>General</c:formatCode>
              <c:ptCount val="13"/>
              <c:pt idx="0">
                <c:v>2.999984</c:v>
              </c:pt>
              <c:pt idx="1">
                <c:v>3.9939309999999999</c:v>
              </c:pt>
              <c:pt idx="2">
                <c:v>4.9930310000000002</c:v>
              </c:pt>
              <c:pt idx="3">
                <c:v>5.9924910000000002</c:v>
              </c:pt>
              <c:pt idx="4">
                <c:v>6.9931460000000003</c:v>
              </c:pt>
              <c:pt idx="5">
                <c:v>7.9924419999999996</c:v>
              </c:pt>
              <c:pt idx="6">
                <c:v>8.9930480000000035</c:v>
              </c:pt>
              <c:pt idx="7">
                <c:v>9.9930640000000004</c:v>
              </c:pt>
              <c:pt idx="8">
                <c:v>10.992361000000001</c:v>
              </c:pt>
              <c:pt idx="9">
                <c:v>11.9938</c:v>
              </c:pt>
              <c:pt idx="10">
                <c:v>12.993457000000003</c:v>
              </c:pt>
              <c:pt idx="11">
                <c:v>13.99272</c:v>
              </c:pt>
              <c:pt idx="12">
                <c:v>14.993064</c:v>
              </c:pt>
            </c:numLit>
          </c:xVal>
          <c:yVal>
            <c:numLit>
              <c:formatCode>General</c:formatCode>
              <c:ptCount val="13"/>
              <c:pt idx="0">
                <c:v>2187.8458417432694</c:v>
              </c:pt>
              <c:pt idx="1">
                <c:v>2018.5436681638316</c:v>
              </c:pt>
              <c:pt idx="2">
                <c:v>1897.0960723641249</c:v>
              </c:pt>
              <c:pt idx="3">
                <c:v>1799.3564251411271</c:v>
              </c:pt>
              <c:pt idx="4">
                <c:v>1729.1672695549094</c:v>
              </c:pt>
              <c:pt idx="5">
                <c:v>1666.7736182076394</c:v>
              </c:pt>
              <c:pt idx="6">
                <c:v>1608.1836927050426</c:v>
              </c:pt>
              <c:pt idx="7">
                <c:v>1558.7922887145387</c:v>
              </c:pt>
              <c:pt idx="8">
                <c:v>1516.4065574582589</c:v>
              </c:pt>
              <c:pt idx="9">
                <c:v>1473.2905970615227</c:v>
              </c:pt>
              <c:pt idx="10">
                <c:v>1436.5687264809467</c:v>
              </c:pt>
              <c:pt idx="11">
                <c:v>1398.9095144094306</c:v>
              </c:pt>
              <c:pt idx="12">
                <c:v>1365.378653133321</c:v>
              </c:pt>
            </c:numLit>
          </c:yVal>
          <c:smooth val="0"/>
          <c:extLst xmlns:c16r2="http://schemas.microsoft.com/office/drawing/2015/06/chart">
            <c:ext xmlns:c16="http://schemas.microsoft.com/office/drawing/2014/chart" uri="{C3380CC4-5D6E-409C-BE32-E72D297353CC}">
              <c16:uniqueId val="{00000002-04BF-439D-BF12-00639100CAEC}"/>
            </c:ext>
          </c:extLst>
        </c:ser>
        <c:ser>
          <c:idx val="5"/>
          <c:order val="3"/>
          <c:tx>
            <c:v>Nb₃Sn: Internal Sn RRP®</c:v>
          </c:tx>
          <c:spPr>
            <a:ln w="34925" cap="sq">
              <a:solidFill>
                <a:schemeClr val="accent2"/>
              </a:solidFill>
              <a:miter lim="800000"/>
            </a:ln>
          </c:spPr>
          <c:marker>
            <c:spPr>
              <a:solidFill>
                <a:srgbClr val="C0504D">
                  <a:lumMod val="20000"/>
                  <a:lumOff val="80000"/>
                  <a:alpha val="50000"/>
                </a:srgbClr>
              </a:solidFill>
              <a:ln>
                <a:solidFill>
                  <a:schemeClr val="accent2"/>
                </a:solidFill>
              </a:ln>
            </c:spPr>
          </c:marker>
          <c:xVal>
            <c:numLit>
              <c:formatCode>General</c:formatCode>
              <c:ptCount val="12"/>
              <c:pt idx="0">
                <c:v>12</c:v>
              </c:pt>
              <c:pt idx="1">
                <c:v>13</c:v>
              </c:pt>
              <c:pt idx="2">
                <c:v>14</c:v>
              </c:pt>
              <c:pt idx="3">
                <c:v>14.5</c:v>
              </c:pt>
              <c:pt idx="4">
                <c:v>15</c:v>
              </c:pt>
              <c:pt idx="5">
                <c:v>15.5</c:v>
              </c:pt>
              <c:pt idx="6">
                <c:v>16</c:v>
              </c:pt>
              <c:pt idx="7">
                <c:v>20</c:v>
              </c:pt>
              <c:pt idx="8">
                <c:v>21</c:v>
              </c:pt>
              <c:pt idx="9">
                <c:v>22</c:v>
              </c:pt>
              <c:pt idx="10">
                <c:v>23</c:v>
              </c:pt>
              <c:pt idx="11">
                <c:v>24</c:v>
              </c:pt>
            </c:numLit>
          </c:xVal>
          <c:yVal>
            <c:numLit>
              <c:formatCode>General</c:formatCode>
              <c:ptCount val="12"/>
              <c:pt idx="0">
                <c:v>1754.8557096240302</c:v>
              </c:pt>
              <c:pt idx="1">
                <c:v>1454.9349156155595</c:v>
              </c:pt>
              <c:pt idx="2">
                <c:v>1190.981412184507</c:v>
              </c:pt>
              <c:pt idx="3">
                <c:v>1072.637423833002</c:v>
              </c:pt>
              <c:pt idx="4">
                <c:v>957.77414102124771</c:v>
              </c:pt>
              <c:pt idx="5">
                <c:v>855.09332759861832</c:v>
              </c:pt>
              <c:pt idx="6">
                <c:v>757.63357248561431</c:v>
              </c:pt>
              <c:pt idx="7">
                <c:v>268.01432656076099</c:v>
              </c:pt>
              <c:pt idx="8">
                <c:v>190.85868709629949</c:v>
              </c:pt>
              <c:pt idx="9">
                <c:v>118.9241059414632</c:v>
              </c:pt>
              <c:pt idx="10">
                <c:v>65.553287665294363</c:v>
              </c:pt>
              <c:pt idx="11">
                <c:v>28.309738389967816</c:v>
              </c:pt>
            </c:numLit>
          </c:yVal>
          <c:smooth val="0"/>
          <c:extLst xmlns:c16r2="http://schemas.microsoft.com/office/drawing/2015/06/chart">
            <c:ext xmlns:c16="http://schemas.microsoft.com/office/drawing/2014/chart" uri="{C3380CC4-5D6E-409C-BE32-E72D297353CC}">
              <c16:uniqueId val="{00000007-04BF-439D-BF12-00639100CAEC}"/>
            </c:ext>
          </c:extLst>
        </c:ser>
        <c:ser>
          <c:idx val="6"/>
          <c:order val="4"/>
          <c:tx>
            <c:v>Nb₃Sn: High Sn Bronze</c:v>
          </c:tx>
          <c:spPr>
            <a:ln w="34925" cap="sq">
              <a:solidFill>
                <a:schemeClr val="accent2">
                  <a:lumMod val="75000"/>
                </a:schemeClr>
              </a:solidFill>
              <a:prstDash val="lgDash"/>
              <a:miter lim="800000"/>
            </a:ln>
          </c:spPr>
          <c:marker>
            <c:spPr>
              <a:solidFill>
                <a:srgbClr val="C0504D">
                  <a:lumMod val="20000"/>
                  <a:lumOff val="80000"/>
                  <a:alpha val="50000"/>
                </a:srgbClr>
              </a:solidFill>
              <a:ln>
                <a:solidFill>
                  <a:srgbClr val="C0504D">
                    <a:lumMod val="75000"/>
                  </a:srgbClr>
                </a:solidFill>
              </a:ln>
            </c:spPr>
          </c:marker>
          <c:xVal>
            <c:numLit>
              <c:formatCode>General</c:formatCode>
              <c:ptCount val="8"/>
              <c:pt idx="0">
                <c:v>18</c:v>
              </c:pt>
              <c:pt idx="1">
                <c:v>19.0121</c:v>
              </c:pt>
              <c:pt idx="2">
                <c:v>20.013500000000001</c:v>
              </c:pt>
              <c:pt idx="3">
                <c:v>21.014800000000005</c:v>
              </c:pt>
              <c:pt idx="4">
                <c:v>22.016200000000001</c:v>
              </c:pt>
              <c:pt idx="5">
                <c:v>22.995999999999995</c:v>
              </c:pt>
              <c:pt idx="6">
                <c:v>23.997299999999996</c:v>
              </c:pt>
              <c:pt idx="7">
                <c:v>24.998699999999992</c:v>
              </c:pt>
            </c:numLit>
          </c:xVal>
          <c:yVal>
            <c:numLit>
              <c:formatCode>General</c:formatCode>
              <c:ptCount val="8"/>
              <c:pt idx="0">
                <c:v>166.6430769230769</c:v>
              </c:pt>
              <c:pt idx="1">
                <c:v>137.81461538461539</c:v>
              </c:pt>
              <c:pt idx="2">
                <c:v>111.09538461538462</c:v>
              </c:pt>
              <c:pt idx="3">
                <c:v>84.376153846153827</c:v>
              </c:pt>
              <c:pt idx="4">
                <c:v>60.821230769230766</c:v>
              </c:pt>
              <c:pt idx="5">
                <c:v>40.078769230769232</c:v>
              </c:pt>
              <c:pt idx="6">
                <c:v>19.336230769230774</c:v>
              </c:pt>
              <c:pt idx="7">
                <c:v>8.0860769230769236</c:v>
              </c:pt>
            </c:numLit>
          </c:yVal>
          <c:smooth val="0"/>
          <c:extLst xmlns:c16r2="http://schemas.microsoft.com/office/drawing/2015/06/chart">
            <c:ext xmlns:c16="http://schemas.microsoft.com/office/drawing/2014/chart" uri="{C3380CC4-5D6E-409C-BE32-E72D297353CC}">
              <c16:uniqueId val="{00000008-04BF-439D-BF12-00639100CAEC}"/>
            </c:ext>
          </c:extLst>
        </c:ser>
        <c:ser>
          <c:idx val="1"/>
          <c:order val="5"/>
          <c:tx>
            <c:v>Nb-Ti: LHC 4.2 K</c:v>
          </c:tx>
          <c:spPr>
            <a:ln w="34925" cap="sq">
              <a:solidFill>
                <a:schemeClr val="accent4"/>
              </a:solidFill>
              <a:prstDash val="dashDot"/>
              <a:miter lim="800000"/>
            </a:ln>
          </c:spPr>
          <c:marker>
            <c:symbol val="x"/>
            <c:size val="6"/>
            <c:spPr>
              <a:solidFill>
                <a:schemeClr val="bg1">
                  <a:alpha val="50000"/>
                </a:schemeClr>
              </a:solidFill>
              <a:ln>
                <a:solidFill>
                  <a:schemeClr val="accent4"/>
                </a:solidFill>
              </a:ln>
            </c:spPr>
          </c:marker>
          <c:xVal>
            <c:numLit>
              <c:formatCode>General</c:formatCode>
              <c:ptCount val="9"/>
              <c:pt idx="0">
                <c:v>0.61415100000000011</c:v>
              </c:pt>
              <c:pt idx="1">
                <c:v>0.95094299999999998</c:v>
              </c:pt>
              <c:pt idx="2">
                <c:v>1.34057</c:v>
              </c:pt>
              <c:pt idx="3">
                <c:v>1.67736</c:v>
              </c:pt>
              <c:pt idx="4">
                <c:v>2.2320799999999994</c:v>
              </c:pt>
              <c:pt idx="5">
                <c:v>3.1830200000000004</c:v>
              </c:pt>
              <c:pt idx="6">
                <c:v>4.1537699999999997</c:v>
              </c:pt>
              <c:pt idx="7">
                <c:v>5.1245299999999983</c:v>
              </c:pt>
              <c:pt idx="8">
                <c:v>6.0952799999999998</c:v>
              </c:pt>
            </c:numLit>
          </c:xVal>
          <c:yVal>
            <c:numLit>
              <c:formatCode>General</c:formatCode>
              <c:ptCount val="9"/>
              <c:pt idx="0">
                <c:v>5106.8846153846143</c:v>
              </c:pt>
              <c:pt idx="1">
                <c:v>4054.1538461538457</c:v>
              </c:pt>
              <c:pt idx="2">
                <c:v>3180.5961538461543</c:v>
              </c:pt>
              <c:pt idx="3">
                <c:v>2710.226923076923</c:v>
              </c:pt>
              <c:pt idx="4">
                <c:v>2217.4576923076925</c:v>
              </c:pt>
              <c:pt idx="5">
                <c:v>1724.6884615384608</c:v>
              </c:pt>
              <c:pt idx="6">
                <c:v>1411.1115384615384</c:v>
              </c:pt>
              <c:pt idx="7">
                <c:v>1187.123076923077</c:v>
              </c:pt>
              <c:pt idx="8">
                <c:v>918.3423076923076</c:v>
              </c:pt>
            </c:numLit>
          </c:yVal>
          <c:smooth val="1"/>
          <c:extLst xmlns:c16r2="http://schemas.microsoft.com/office/drawing/2015/06/chart">
            <c:ext xmlns:c16="http://schemas.microsoft.com/office/drawing/2014/chart" uri="{C3380CC4-5D6E-409C-BE32-E72D297353CC}">
              <c16:uniqueId val="{0000000A-04BF-439D-BF12-00639100CAEC}"/>
            </c:ext>
          </c:extLst>
        </c:ser>
        <c:ser>
          <c:idx val="12"/>
          <c:order val="6"/>
          <c:tx>
            <c:v>Nb-Ti: High Field MRI 4.22 K</c:v>
          </c:tx>
          <c:spPr>
            <a:ln w="34925">
              <a:solidFill>
                <a:schemeClr val="accent4"/>
              </a:solidFill>
              <a:prstDash val="sysDot"/>
            </a:ln>
          </c:spPr>
          <c:marker>
            <c:symbol val="x"/>
            <c:size val="9"/>
            <c:spPr>
              <a:solidFill>
                <a:schemeClr val="accent4">
                  <a:alpha val="20000"/>
                </a:schemeClr>
              </a:solidFill>
              <a:ln w="15875">
                <a:solidFill>
                  <a:schemeClr val="accent4"/>
                </a:solidFill>
              </a:ln>
            </c:spPr>
          </c:marker>
          <c:xVal>
            <c:numLit>
              <c:formatCode>General</c:formatCode>
              <c:ptCount val="4"/>
              <c:pt idx="0">
                <c:v>8.5</c:v>
              </c:pt>
              <c:pt idx="1">
                <c:v>9</c:v>
              </c:pt>
              <c:pt idx="2">
                <c:v>9.5</c:v>
              </c:pt>
              <c:pt idx="3">
                <c:v>10</c:v>
              </c:pt>
            </c:numLit>
          </c:xVal>
          <c:yVal>
            <c:numLit>
              <c:formatCode>General</c:formatCode>
              <c:ptCount val="4"/>
              <c:pt idx="0">
                <c:v>393.4782608695653</c:v>
              </c:pt>
              <c:pt idx="1">
                <c:v>291.304347826087</c:v>
              </c:pt>
              <c:pt idx="2">
                <c:v>194.20304347826084</c:v>
              </c:pt>
              <c:pt idx="3">
                <c:v>104.34782608695653</c:v>
              </c:pt>
            </c:numLit>
          </c:yVal>
          <c:smooth val="1"/>
          <c:extLst xmlns:c16r2="http://schemas.microsoft.com/office/drawing/2015/06/chart">
            <c:ext xmlns:c16="http://schemas.microsoft.com/office/drawing/2014/chart" uri="{C3380CC4-5D6E-409C-BE32-E72D297353CC}">
              <c16:uniqueId val="{0000000B-04BF-439D-BF12-00639100CAEC}"/>
            </c:ext>
          </c:extLst>
        </c:ser>
        <c:ser>
          <c:idx val="2"/>
          <c:order val="7"/>
          <c:tx>
            <c:v>Exponential Y-axis Labels</c:v>
          </c:tx>
          <c:spPr>
            <a:ln>
              <a:noFill/>
            </a:ln>
          </c:spPr>
          <c:marker>
            <c:symbol val="none"/>
          </c:marker>
          <c:dLbls>
            <c:dLbl>
              <c:idx val="0"/>
              <c:layout/>
              <c:tx>
                <c:rich>
                  <a:bodyPr/>
                  <a:lstStyle/>
                  <a:p>
                    <a:r>
                      <a:rPr lang="en-US"/>
                      <a:t>10</a:t>
                    </a:r>
                  </a:p>
                </c:rich>
              </c:tx>
              <c:dLblPos val="l"/>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04BF-439D-BF12-00639100CAEC}"/>
                </c:ext>
                <c:ext xmlns:c15="http://schemas.microsoft.com/office/drawing/2012/chart" uri="{CE6537A1-D6FC-4f65-9D91-7224C49458BB}">
                  <c15:layout/>
                </c:ext>
              </c:extLst>
            </c:dLbl>
            <c:dLbl>
              <c:idx val="1"/>
              <c:layout/>
              <c:tx>
                <c:rich>
                  <a:bodyPr/>
                  <a:lstStyle/>
                  <a:p>
                    <a:r>
                      <a:rPr lang="en-US"/>
                      <a:t>10</a:t>
                    </a:r>
                    <a:r>
                      <a:rPr lang="en-US" baseline="30000"/>
                      <a:t>2</a:t>
                    </a:r>
                  </a:p>
                </c:rich>
              </c:tx>
              <c:dLblPos val="l"/>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04BF-439D-BF12-00639100CAEC}"/>
                </c:ext>
                <c:ext xmlns:c15="http://schemas.microsoft.com/office/drawing/2012/chart" uri="{CE6537A1-D6FC-4f65-9D91-7224C49458BB}">
                  <c15:layout/>
                </c:ext>
              </c:extLst>
            </c:dLbl>
            <c:dLbl>
              <c:idx val="2"/>
              <c:layout/>
              <c:tx>
                <c:rich>
                  <a:bodyPr/>
                  <a:lstStyle/>
                  <a:p>
                    <a:r>
                      <a:rPr lang="en-US"/>
                      <a:t>10</a:t>
                    </a:r>
                    <a:r>
                      <a:rPr lang="en-US" baseline="30000"/>
                      <a:t>3</a:t>
                    </a:r>
                  </a:p>
                </c:rich>
              </c:tx>
              <c:dLblPos val="l"/>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04BF-439D-BF12-00639100CAEC}"/>
                </c:ext>
                <c:ext xmlns:c15="http://schemas.microsoft.com/office/drawing/2012/chart" uri="{CE6537A1-D6FC-4f65-9D91-7224C49458BB}">
                  <c15:layout/>
                </c:ext>
              </c:extLst>
            </c:dLbl>
            <c:dLbl>
              <c:idx val="3"/>
              <c:layout/>
              <c:tx>
                <c:rich>
                  <a:bodyPr/>
                  <a:lstStyle/>
                  <a:p>
                    <a:r>
                      <a:rPr lang="en-US"/>
                      <a:t>10</a:t>
                    </a:r>
                    <a:r>
                      <a:rPr lang="en-US" baseline="30000"/>
                      <a:t>4</a:t>
                    </a:r>
                  </a:p>
                </c:rich>
              </c:tx>
              <c:dLblPos val="l"/>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04BF-439D-BF12-00639100CAEC}"/>
                </c:ext>
                <c:ext xmlns:c15="http://schemas.microsoft.com/office/drawing/2012/chart" uri="{CE6537A1-D6FC-4f65-9D91-7224C49458BB}">
                  <c15:layout/>
                </c:ext>
              </c:extLst>
            </c:dLbl>
            <c:spPr>
              <a:noFill/>
              <a:ln>
                <a:noFill/>
              </a:ln>
              <a:effectLst/>
            </c:sp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xVal>
            <c:numLit>
              <c:formatCode>General</c:formatCode>
              <c:ptCount val="4"/>
              <c:pt idx="0">
                <c:v>0</c:v>
              </c:pt>
              <c:pt idx="1">
                <c:v>0</c:v>
              </c:pt>
              <c:pt idx="2">
                <c:v>0</c:v>
              </c:pt>
              <c:pt idx="3">
                <c:v>0</c:v>
              </c:pt>
            </c:numLit>
          </c:xVal>
          <c:yVal>
            <c:numLit>
              <c:formatCode>General</c:formatCode>
              <c:ptCount val="4"/>
              <c:pt idx="0">
                <c:v>10</c:v>
              </c:pt>
              <c:pt idx="1">
                <c:v>100</c:v>
              </c:pt>
              <c:pt idx="2">
                <c:v>1000</c:v>
              </c:pt>
              <c:pt idx="3">
                <c:v>10000</c:v>
              </c:pt>
            </c:numLit>
          </c:yVal>
          <c:smooth val="1"/>
          <c:extLst xmlns:c16r2="http://schemas.microsoft.com/office/drawing/2015/06/chart">
            <c:ext xmlns:c16="http://schemas.microsoft.com/office/drawing/2014/chart" uri="{C3380CC4-5D6E-409C-BE32-E72D297353CC}">
              <c16:uniqueId val="{00000011-04BF-439D-BF12-00639100CAEC}"/>
            </c:ext>
          </c:extLst>
        </c:ser>
        <c:ser>
          <c:idx val="13"/>
          <c:order val="8"/>
          <c:tx>
            <c:v>Nb-Ti midrange maximal</c:v>
          </c:tx>
          <c:spPr>
            <a:ln w="34925">
              <a:solidFill>
                <a:schemeClr val="accent4"/>
              </a:solidFill>
              <a:prstDash val="sysDot"/>
            </a:ln>
          </c:spPr>
          <c:marker>
            <c:symbol val="none"/>
          </c:marker>
          <c:xVal>
            <c:numLit>
              <c:formatCode>General</c:formatCode>
              <c:ptCount val="4"/>
              <c:pt idx="0">
                <c:v>6</c:v>
              </c:pt>
              <c:pt idx="1">
                <c:v>7</c:v>
              </c:pt>
              <c:pt idx="2">
                <c:v>8</c:v>
              </c:pt>
              <c:pt idx="3">
                <c:v>8.5</c:v>
              </c:pt>
            </c:numLit>
          </c:xVal>
          <c:yVal>
            <c:numLit>
              <c:formatCode>General</c:formatCode>
              <c:ptCount val="4"/>
              <c:pt idx="0">
                <c:v>971.92307692307702</c:v>
              </c:pt>
              <c:pt idx="1">
                <c:v>687.30769230769238</c:v>
              </c:pt>
              <c:pt idx="2">
                <c:v>448.46153846153834</c:v>
              </c:pt>
              <c:pt idx="3">
                <c:v>393.4782608695653</c:v>
              </c:pt>
            </c:numLit>
          </c:yVal>
          <c:smooth val="1"/>
          <c:extLst xmlns:c16r2="http://schemas.microsoft.com/office/drawing/2015/06/chart">
            <c:ext xmlns:c16="http://schemas.microsoft.com/office/drawing/2014/chart" uri="{C3380CC4-5D6E-409C-BE32-E72D297353CC}">
              <c16:uniqueId val="{00000012-04BF-439D-BF12-00639100CAEC}"/>
            </c:ext>
          </c:extLst>
        </c:ser>
        <c:ser>
          <c:idx val="14"/>
          <c:order val="9"/>
          <c:tx>
            <c:v>2212 Fitted Line for 50bar</c:v>
          </c:tx>
          <c:spPr>
            <a:ln w="41275" cap="sq">
              <a:solidFill>
                <a:schemeClr val="accent1">
                  <a:alpha val="60000"/>
                </a:schemeClr>
              </a:solidFill>
              <a:prstDash val="sysDot"/>
              <a:miter lim="800000"/>
            </a:ln>
          </c:spPr>
          <c:marker>
            <c:symbol val="none"/>
          </c:marker>
          <c:xVal>
            <c:numLit>
              <c:formatCode>General</c:formatCode>
              <c:ptCount val="4"/>
              <c:pt idx="0">
                <c:v>15</c:v>
              </c:pt>
              <c:pt idx="1">
                <c:v>20</c:v>
              </c:pt>
              <c:pt idx="2">
                <c:v>30</c:v>
              </c:pt>
              <c:pt idx="3">
                <c:v>32</c:v>
              </c:pt>
            </c:numLit>
          </c:xVal>
          <c:yVal>
            <c:numLit>
              <c:formatCode>General</c:formatCode>
              <c:ptCount val="4"/>
              <c:pt idx="0">
                <c:v>1379.4096957930083</c:v>
              </c:pt>
              <c:pt idx="1">
                <c:v>1269.0092532039587</c:v>
              </c:pt>
              <c:pt idx="2">
                <c:v>1128.2454907451613</c:v>
              </c:pt>
              <c:pt idx="3">
                <c:v>1107.3275813486518</c:v>
              </c:pt>
            </c:numLit>
          </c:yVal>
          <c:smooth val="1"/>
          <c:extLst xmlns:c16r2="http://schemas.microsoft.com/office/drawing/2015/06/chart">
            <c:ext xmlns:c16="http://schemas.microsoft.com/office/drawing/2014/chart" uri="{C3380CC4-5D6E-409C-BE32-E72D297353CC}">
              <c16:uniqueId val="{00000013-04BF-439D-BF12-00639100CAEC}"/>
            </c:ext>
          </c:extLst>
        </c:ser>
        <c:ser>
          <c:idx val="15"/>
          <c:order val="10"/>
          <c:tx>
            <c:v>YBCO B perp ln extrap</c:v>
          </c:tx>
          <c:spPr>
            <a:ln w="34925" cap="sq">
              <a:solidFill>
                <a:srgbClr val="BB9D59">
                  <a:alpha val="60000"/>
                </a:srgbClr>
              </a:solidFill>
              <a:prstDash val="lgDashDot"/>
              <a:miter lim="800000"/>
            </a:ln>
          </c:spPr>
          <c:marker>
            <c:symbol val="none"/>
          </c:marker>
          <c:xVal>
            <c:numLit>
              <c:formatCode>General</c:formatCode>
              <c:ptCount val="5"/>
              <c:pt idx="0">
                <c:v>31</c:v>
              </c:pt>
              <c:pt idx="1">
                <c:v>32</c:v>
              </c:pt>
              <c:pt idx="2">
                <c:v>35</c:v>
              </c:pt>
              <c:pt idx="3">
                <c:v>40</c:v>
              </c:pt>
              <c:pt idx="4">
                <c:v>45</c:v>
              </c:pt>
            </c:numLit>
          </c:xVal>
          <c:yVal>
            <c:numLit>
              <c:formatCode>General</c:formatCode>
              <c:ptCount val="5"/>
              <c:pt idx="0">
                <c:v>322.23052928331833</c:v>
              </c:pt>
              <c:pt idx="1">
                <c:v>315.45853193281829</c:v>
              </c:pt>
              <c:pt idx="2">
                <c:v>296.34425848430811</c:v>
              </c:pt>
              <c:pt idx="3">
                <c:v>267.8620124374973</c:v>
              </c:pt>
              <c:pt idx="4">
                <c:v>242.7388909319908</c:v>
              </c:pt>
            </c:numLit>
          </c:yVal>
          <c:smooth val="1"/>
          <c:extLst xmlns:c16r2="http://schemas.microsoft.com/office/drawing/2015/06/chart">
            <c:ext xmlns:c16="http://schemas.microsoft.com/office/drawing/2014/chart" uri="{C3380CC4-5D6E-409C-BE32-E72D297353CC}">
              <c16:uniqueId val="{00000014-04BF-439D-BF12-00639100CAEC}"/>
            </c:ext>
          </c:extLst>
        </c:ser>
        <c:ser>
          <c:idx val="10"/>
          <c:order val="11"/>
          <c:tx>
            <c:v>YBCO par ln extrap</c:v>
          </c:tx>
          <c:spPr>
            <a:ln w="34925" cap="flat">
              <a:solidFill>
                <a:srgbClr val="CEB888">
                  <a:alpha val="70000"/>
                </a:srgbClr>
              </a:solidFill>
              <a:prstDash val="dash"/>
            </a:ln>
          </c:spPr>
          <c:marker>
            <c:symbol val="none"/>
          </c:marker>
          <c:xVal>
            <c:numLit>
              <c:formatCode>General</c:formatCode>
              <c:ptCount val="4"/>
              <c:pt idx="0">
                <c:v>20</c:v>
              </c:pt>
              <c:pt idx="1">
                <c:v>25</c:v>
              </c:pt>
              <c:pt idx="2">
                <c:v>30</c:v>
              </c:pt>
              <c:pt idx="3">
                <c:v>32</c:v>
              </c:pt>
            </c:numLit>
          </c:xVal>
          <c:yVal>
            <c:numLit>
              <c:formatCode>General</c:formatCode>
              <c:ptCount val="4"/>
              <c:pt idx="0">
                <c:v>3024.7538643577677</c:v>
              </c:pt>
              <c:pt idx="1">
                <c:v>2573.1471482065645</c:v>
              </c:pt>
              <c:pt idx="2">
                <c:v>2188.9669517719249</c:v>
              </c:pt>
              <c:pt idx="3">
                <c:v>2051.8662010538769</c:v>
              </c:pt>
            </c:numLit>
          </c:yVal>
          <c:smooth val="0"/>
          <c:extLst xmlns:c16r2="http://schemas.microsoft.com/office/drawing/2015/06/chart">
            <c:ext xmlns:c16="http://schemas.microsoft.com/office/drawing/2014/chart" uri="{C3380CC4-5D6E-409C-BE32-E72D297353CC}">
              <c16:uniqueId val="{00000015-04BF-439D-BF12-00639100CAEC}"/>
            </c:ext>
          </c:extLst>
        </c:ser>
        <c:ser>
          <c:idx val="18"/>
          <c:order val="12"/>
          <c:tx>
            <c:v>IBS 2016 - Ma IEECAS</c:v>
          </c:tx>
          <c:spPr>
            <a:ln>
              <a:solidFill>
                <a:srgbClr val="FF0000"/>
              </a:solidFill>
            </a:ln>
          </c:spPr>
          <c:marker>
            <c:spPr>
              <a:solidFill>
                <a:srgbClr val="FF0000"/>
              </a:solidFill>
            </c:spPr>
          </c:marker>
          <c:xVal>
            <c:numLit>
              <c:formatCode>General</c:formatCode>
              <c:ptCount val="2"/>
              <c:pt idx="0">
                <c:v>10</c:v>
              </c:pt>
              <c:pt idx="1">
                <c:v>28</c:v>
              </c:pt>
            </c:numLit>
          </c:xVal>
          <c:yVal>
            <c:numLit>
              <c:formatCode>General</c:formatCode>
              <c:ptCount val="2"/>
              <c:pt idx="0">
                <c:v>300</c:v>
              </c:pt>
              <c:pt idx="1">
                <c:v>150</c:v>
              </c:pt>
            </c:numLit>
          </c:yVal>
          <c:smooth val="1"/>
        </c:ser>
        <c:ser>
          <c:idx val="19"/>
          <c:order val="13"/>
          <c:tx>
            <c:v>IBS 2025 - Ma IEECAS</c:v>
          </c:tx>
          <c:spPr>
            <a:ln>
              <a:solidFill>
                <a:srgbClr val="FF0000"/>
              </a:solidFill>
              <a:prstDash val="sysDash"/>
            </a:ln>
          </c:spPr>
          <c:marker>
            <c:spPr>
              <a:solidFill>
                <a:srgbClr val="FF0000"/>
              </a:solidFill>
            </c:spPr>
          </c:marker>
          <c:xVal>
            <c:numLit>
              <c:formatCode>General</c:formatCode>
              <c:ptCount val="2"/>
              <c:pt idx="0">
                <c:v>10</c:v>
              </c:pt>
              <c:pt idx="1">
                <c:v>28</c:v>
              </c:pt>
            </c:numLit>
          </c:xVal>
          <c:yVal>
            <c:numLit>
              <c:formatCode>General</c:formatCode>
              <c:ptCount val="2"/>
              <c:pt idx="0">
                <c:v>2000</c:v>
              </c:pt>
              <c:pt idx="1">
                <c:v>1000</c:v>
              </c:pt>
            </c:numLit>
          </c:yVal>
          <c:smooth val="1"/>
        </c:ser>
        <c:dLbls>
          <c:showLegendKey val="0"/>
          <c:showVal val="0"/>
          <c:showCatName val="0"/>
          <c:showSerName val="0"/>
          <c:showPercent val="0"/>
          <c:showBubbleSize val="0"/>
        </c:dLbls>
        <c:axId val="614478936"/>
        <c:axId val="614488736"/>
      </c:scatterChart>
      <c:valAx>
        <c:axId val="614478936"/>
        <c:scaling>
          <c:orientation val="minMax"/>
          <c:max val="45"/>
        </c:scaling>
        <c:delete val="0"/>
        <c:axPos val="b"/>
        <c:majorGridlines/>
        <c:minorGridlines>
          <c:spPr>
            <a:ln>
              <a:solidFill>
                <a:schemeClr val="bg1">
                  <a:lumMod val="75000"/>
                  <a:alpha val="20000"/>
                </a:schemeClr>
              </a:solidFill>
            </a:ln>
          </c:spPr>
        </c:minorGridlines>
        <c:title>
          <c:tx>
            <c:rich>
              <a:bodyPr/>
              <a:lstStyle/>
              <a:p>
                <a:pPr>
                  <a:defRPr/>
                </a:pPr>
                <a:r>
                  <a:rPr lang="en-US"/>
                  <a:t>Applied Magnetic Field (T)</a:t>
                </a:r>
              </a:p>
            </c:rich>
          </c:tx>
          <c:layout>
            <c:manualLayout>
              <c:xMode val="edge"/>
              <c:yMode val="edge"/>
              <c:x val="0.40743945676480481"/>
              <c:y val="0.95331502368744714"/>
            </c:manualLayout>
          </c:layout>
          <c:overlay val="0"/>
        </c:title>
        <c:numFmt formatCode="General" sourceLinked="0"/>
        <c:majorTickMark val="out"/>
        <c:minorTickMark val="in"/>
        <c:tickLblPos val="nextTo"/>
        <c:txPr>
          <a:bodyPr rot="0" vert="horz"/>
          <a:lstStyle/>
          <a:p>
            <a:pPr>
              <a:defRPr/>
            </a:pPr>
            <a:endParaRPr lang="zh-CN"/>
          </a:p>
        </c:txPr>
        <c:crossAx val="614488736"/>
        <c:crosses val="autoZero"/>
        <c:crossBetween val="midCat"/>
        <c:majorUnit val="5"/>
        <c:minorUnit val="1"/>
      </c:valAx>
      <c:valAx>
        <c:axId val="614488736"/>
        <c:scaling>
          <c:logBase val="10"/>
          <c:orientation val="minMax"/>
          <c:min val="10"/>
        </c:scaling>
        <c:delete val="0"/>
        <c:axPos val="l"/>
        <c:majorGridlines>
          <c:spPr>
            <a:ln>
              <a:solidFill>
                <a:schemeClr val="tx1"/>
              </a:solidFill>
            </a:ln>
          </c:spPr>
        </c:majorGridlines>
        <c:minorGridlines>
          <c:spPr>
            <a:ln>
              <a:solidFill>
                <a:schemeClr val="bg1">
                  <a:lumMod val="50000"/>
                  <a:alpha val="20000"/>
                </a:schemeClr>
              </a:solidFill>
            </a:ln>
          </c:spPr>
        </c:minorGridlines>
        <c:title>
          <c:tx>
            <c:rich>
              <a:bodyPr/>
              <a:lstStyle/>
              <a:p>
                <a:pPr>
                  <a:defRPr/>
                </a:pPr>
                <a:r>
                  <a:rPr lang="en-US"/>
                  <a:t>Whole Wire Critical</a:t>
                </a:r>
                <a:r>
                  <a:rPr lang="en-US" baseline="0"/>
                  <a:t> Current Density </a:t>
                </a:r>
                <a:r>
                  <a:rPr lang="en-US"/>
                  <a:t>(A/mm², 4.2 K)</a:t>
                </a:r>
              </a:p>
            </c:rich>
          </c:tx>
          <c:layout>
            <c:manualLayout>
              <c:xMode val="edge"/>
              <c:yMode val="edge"/>
              <c:x val="8.9341810904185363E-5"/>
              <c:y val="0.11157199468651675"/>
            </c:manualLayout>
          </c:layout>
          <c:overlay val="0"/>
        </c:title>
        <c:numFmt formatCode="#,##0;[Red]#,##0" sourceLinked="0"/>
        <c:majorTickMark val="out"/>
        <c:minorTickMark val="in"/>
        <c:tickLblPos val="none"/>
        <c:txPr>
          <a:bodyPr rot="0" vert="horz"/>
          <a:lstStyle/>
          <a:p>
            <a:pPr>
              <a:defRPr/>
            </a:pPr>
            <a:endParaRPr lang="zh-CN"/>
          </a:p>
        </c:txPr>
        <c:crossAx val="614478936"/>
        <c:crosses val="autoZero"/>
        <c:crossBetween val="midCat"/>
      </c:valAx>
    </c:plotArea>
    <c:legend>
      <c:legendPos val="r"/>
      <c:legendEntry>
        <c:idx val="7"/>
        <c:delete val="1"/>
      </c:legendEntry>
      <c:legendEntry>
        <c:idx val="8"/>
        <c:delete val="1"/>
      </c:legendEntry>
      <c:legendEntry>
        <c:idx val="9"/>
        <c:delete val="1"/>
      </c:legendEntry>
      <c:legendEntry>
        <c:idx val="10"/>
        <c:delete val="1"/>
      </c:legendEntry>
      <c:legendEntry>
        <c:idx val="11"/>
        <c:delete val="1"/>
      </c:legendEntry>
      <c:layout>
        <c:manualLayout>
          <c:xMode val="edge"/>
          <c:yMode val="edge"/>
          <c:x val="0.74635940423769664"/>
          <c:y val="0.55631177920941699"/>
          <c:w val="0.22109353048720704"/>
          <c:h val="0.32878024337866868"/>
        </c:manualLayout>
      </c:layout>
      <c:overlay val="0"/>
      <c:spPr>
        <a:solidFill>
          <a:schemeClr val="bg1"/>
        </a:solidFill>
        <a:ln>
          <a:solidFill>
            <a:schemeClr val="tx1"/>
          </a:solidFill>
        </a:ln>
        <a:effectLst>
          <a:outerShdw blurRad="50800" dist="38100" dir="2700000" algn="tl" rotWithShape="0">
            <a:prstClr val="black">
              <a:alpha val="40000"/>
            </a:prstClr>
          </a:outerShdw>
        </a:effectLst>
      </c:spPr>
      <c:txPr>
        <a:bodyPr/>
        <a:lstStyle/>
        <a:p>
          <a:pPr>
            <a:defRPr sz="1000"/>
          </a:pPr>
          <a:endParaRPr lang="zh-CN"/>
        </a:p>
      </c:txPr>
    </c:legend>
    <c:plotVisOnly val="1"/>
    <c:dispBlanksAs val="gap"/>
    <c:showDLblsOverMax val="0"/>
  </c:chart>
  <c:spPr>
    <a:noFill/>
    <a:ln>
      <a:noFill/>
    </a:ln>
    <a:effectLst/>
  </c:spPr>
  <c:txPr>
    <a:bodyPr/>
    <a:lstStyle/>
    <a:p>
      <a:pPr>
        <a:defRPr sz="1600"/>
      </a:pPr>
      <a:endParaRPr lang="zh-CN"/>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2935969466698757"/>
          <c:y val="4.1533546325878599E-2"/>
          <c:w val="0.79845708626522871"/>
          <c:h val="0.91693290734824295"/>
        </c:manualLayout>
      </c:layout>
      <c:scatterChart>
        <c:scatterStyle val="smoothMarker"/>
        <c:varyColors val="0"/>
        <c:ser>
          <c:idx val="0"/>
          <c:order val="0"/>
          <c:tx>
            <c:strRef>
              <c:f>Sheet1!$N$2</c:f>
              <c:strCache>
                <c:ptCount val="1"/>
                <c:pt idx="0">
                  <c:v>b3</c:v>
                </c:pt>
              </c:strCache>
            </c:strRef>
          </c:tx>
          <c:spPr>
            <a:ln w="19050"/>
          </c:spPr>
          <c:marker>
            <c:symbol val="none"/>
          </c:marker>
          <c:xVal>
            <c:numRef>
              <c:f>Sheet1!$L$3:$L$53</c:f>
              <c:numCache>
                <c:formatCode>0.00E+00</c:formatCode>
                <c:ptCount val="51"/>
                <c:pt idx="0">
                  <c:v>0</c:v>
                </c:pt>
                <c:pt idx="1">
                  <c:v>30</c:v>
                </c:pt>
                <c:pt idx="2">
                  <c:v>60</c:v>
                </c:pt>
                <c:pt idx="3">
                  <c:v>90</c:v>
                </c:pt>
                <c:pt idx="4">
                  <c:v>120</c:v>
                </c:pt>
                <c:pt idx="5">
                  <c:v>150</c:v>
                </c:pt>
                <c:pt idx="6">
                  <c:v>180</c:v>
                </c:pt>
                <c:pt idx="7">
                  <c:v>210</c:v>
                </c:pt>
                <c:pt idx="8">
                  <c:v>240</c:v>
                </c:pt>
                <c:pt idx="9">
                  <c:v>270</c:v>
                </c:pt>
                <c:pt idx="10">
                  <c:v>300</c:v>
                </c:pt>
                <c:pt idx="11">
                  <c:v>330</c:v>
                </c:pt>
                <c:pt idx="12">
                  <c:v>360</c:v>
                </c:pt>
                <c:pt idx="13">
                  <c:v>390</c:v>
                </c:pt>
                <c:pt idx="14">
                  <c:v>420</c:v>
                </c:pt>
                <c:pt idx="15">
                  <c:v>450</c:v>
                </c:pt>
                <c:pt idx="16">
                  <c:v>480</c:v>
                </c:pt>
                <c:pt idx="17">
                  <c:v>510</c:v>
                </c:pt>
                <c:pt idx="18">
                  <c:v>540</c:v>
                </c:pt>
                <c:pt idx="19">
                  <c:v>570</c:v>
                </c:pt>
                <c:pt idx="20">
                  <c:v>600</c:v>
                </c:pt>
                <c:pt idx="21">
                  <c:v>630</c:v>
                </c:pt>
                <c:pt idx="22">
                  <c:v>660</c:v>
                </c:pt>
                <c:pt idx="23">
                  <c:v>690</c:v>
                </c:pt>
                <c:pt idx="24">
                  <c:v>720</c:v>
                </c:pt>
                <c:pt idx="25">
                  <c:v>750</c:v>
                </c:pt>
                <c:pt idx="26">
                  <c:v>780</c:v>
                </c:pt>
                <c:pt idx="27">
                  <c:v>810</c:v>
                </c:pt>
                <c:pt idx="28">
                  <c:v>840</c:v>
                </c:pt>
                <c:pt idx="29">
                  <c:v>870</c:v>
                </c:pt>
                <c:pt idx="30">
                  <c:v>900</c:v>
                </c:pt>
                <c:pt idx="31">
                  <c:v>930</c:v>
                </c:pt>
                <c:pt idx="32">
                  <c:v>960</c:v>
                </c:pt>
                <c:pt idx="33">
                  <c:v>990</c:v>
                </c:pt>
                <c:pt idx="34">
                  <c:v>1020</c:v>
                </c:pt>
                <c:pt idx="35">
                  <c:v>1050</c:v>
                </c:pt>
                <c:pt idx="36">
                  <c:v>1080</c:v>
                </c:pt>
                <c:pt idx="37">
                  <c:v>1110</c:v>
                </c:pt>
                <c:pt idx="38">
                  <c:v>1140</c:v>
                </c:pt>
                <c:pt idx="39">
                  <c:v>1170</c:v>
                </c:pt>
                <c:pt idx="40">
                  <c:v>1200</c:v>
                </c:pt>
                <c:pt idx="41">
                  <c:v>1230</c:v>
                </c:pt>
                <c:pt idx="42">
                  <c:v>1260</c:v>
                </c:pt>
                <c:pt idx="43">
                  <c:v>1290</c:v>
                </c:pt>
                <c:pt idx="44">
                  <c:v>1320</c:v>
                </c:pt>
                <c:pt idx="45">
                  <c:v>1350</c:v>
                </c:pt>
                <c:pt idx="46">
                  <c:v>1380</c:v>
                </c:pt>
                <c:pt idx="47">
                  <c:v>1410</c:v>
                </c:pt>
                <c:pt idx="48">
                  <c:v>1440</c:v>
                </c:pt>
                <c:pt idx="49">
                  <c:v>1470</c:v>
                </c:pt>
                <c:pt idx="50">
                  <c:v>1500</c:v>
                </c:pt>
              </c:numCache>
            </c:numRef>
          </c:xVal>
          <c:yVal>
            <c:numRef>
              <c:f>Sheet1!$N$3:$N$53</c:f>
              <c:numCache>
                <c:formatCode>0.00E+00</c:formatCode>
                <c:ptCount val="51"/>
                <c:pt idx="0">
                  <c:v>-0.39506000000000002</c:v>
                </c:pt>
                <c:pt idx="1">
                  <c:v>-0.16327</c:v>
                </c:pt>
                <c:pt idx="2">
                  <c:v>-2.9767000000000001E-3</c:v>
                </c:pt>
                <c:pt idx="3">
                  <c:v>8.0907000000000007E-2</c:v>
                </c:pt>
                <c:pt idx="4">
                  <c:v>0.18246000000000001</c:v>
                </c:pt>
                <c:pt idx="5">
                  <c:v>0.31559999999999999</c:v>
                </c:pt>
                <c:pt idx="6">
                  <c:v>0.439</c:v>
                </c:pt>
                <c:pt idx="7">
                  <c:v>0.54820000000000002</c:v>
                </c:pt>
                <c:pt idx="8">
                  <c:v>0.66091999999999995</c:v>
                </c:pt>
                <c:pt idx="9">
                  <c:v>0.78202000000000005</c:v>
                </c:pt>
                <c:pt idx="10">
                  <c:v>0.90266999999999997</c:v>
                </c:pt>
                <c:pt idx="11">
                  <c:v>1.0279</c:v>
                </c:pt>
                <c:pt idx="12">
                  <c:v>1.1648000000000001</c:v>
                </c:pt>
                <c:pt idx="13">
                  <c:v>1.3206</c:v>
                </c:pt>
                <c:pt idx="14">
                  <c:v>1.5091000000000001</c:v>
                </c:pt>
                <c:pt idx="15">
                  <c:v>1.7498</c:v>
                </c:pt>
                <c:pt idx="16">
                  <c:v>2.0945999999999998</c:v>
                </c:pt>
                <c:pt idx="17">
                  <c:v>2.6288</c:v>
                </c:pt>
                <c:pt idx="18">
                  <c:v>3.5771000000000002</c:v>
                </c:pt>
                <c:pt idx="19">
                  <c:v>5.2487000000000004</c:v>
                </c:pt>
                <c:pt idx="20">
                  <c:v>5.7840999999999996</c:v>
                </c:pt>
                <c:pt idx="21">
                  <c:v>-5.7987000000000002</c:v>
                </c:pt>
                <c:pt idx="22">
                  <c:v>-44.673999999999999</c:v>
                </c:pt>
                <c:pt idx="23">
                  <c:v>-68.097999999999999</c:v>
                </c:pt>
                <c:pt idx="24">
                  <c:v>-33.262999999999998</c:v>
                </c:pt>
                <c:pt idx="25">
                  <c:v>46.267000000000003</c:v>
                </c:pt>
                <c:pt idx="26">
                  <c:v>104.97</c:v>
                </c:pt>
                <c:pt idx="27">
                  <c:v>92.843999999999994</c:v>
                </c:pt>
                <c:pt idx="28">
                  <c:v>-10.311</c:v>
                </c:pt>
                <c:pt idx="29">
                  <c:v>-47.905000000000001</c:v>
                </c:pt>
                <c:pt idx="30">
                  <c:v>-30.782</c:v>
                </c:pt>
                <c:pt idx="31">
                  <c:v>-15.193</c:v>
                </c:pt>
                <c:pt idx="32">
                  <c:v>-7.0212000000000003</c:v>
                </c:pt>
                <c:pt idx="33">
                  <c:v>-3.3195999999999999</c:v>
                </c:pt>
                <c:pt idx="34">
                  <c:v>-1.6579999999999999</c:v>
                </c:pt>
                <c:pt idx="35">
                  <c:v>-0.87994000000000006</c:v>
                </c:pt>
                <c:pt idx="36">
                  <c:v>-0.49435000000000001</c:v>
                </c:pt>
                <c:pt idx="37">
                  <c:v>-0.29204999999999998</c:v>
                </c:pt>
                <c:pt idx="38">
                  <c:v>-0.18021000000000001</c:v>
                </c:pt>
                <c:pt idx="39">
                  <c:v>-0.11545</c:v>
                </c:pt>
                <c:pt idx="40">
                  <c:v>-7.6386999999999997E-2</c:v>
                </c:pt>
                <c:pt idx="41">
                  <c:v>-5.1979999999999998E-2</c:v>
                </c:pt>
                <c:pt idx="42">
                  <c:v>-3.6248000000000002E-2</c:v>
                </c:pt>
                <c:pt idx="43">
                  <c:v>-2.5826999999999999E-2</c:v>
                </c:pt>
                <c:pt idx="44">
                  <c:v>-1.8755000000000001E-2</c:v>
                </c:pt>
                <c:pt idx="45">
                  <c:v>-1.3853000000000001E-2</c:v>
                </c:pt>
                <c:pt idx="46">
                  <c:v>-1.039E-2</c:v>
                </c:pt>
                <c:pt idx="47">
                  <c:v>-7.8992999999999997E-3</c:v>
                </c:pt>
                <c:pt idx="48">
                  <c:v>-6.0810999999999999E-3</c:v>
                </c:pt>
                <c:pt idx="49">
                  <c:v>-4.7346999999999997E-3</c:v>
                </c:pt>
                <c:pt idx="50">
                  <c:v>-3.7247000000000001E-3</c:v>
                </c:pt>
              </c:numCache>
            </c:numRef>
          </c:yVal>
          <c:smooth val="1"/>
        </c:ser>
        <c:ser>
          <c:idx val="1"/>
          <c:order val="1"/>
          <c:tx>
            <c:strRef>
              <c:f>Sheet1!$O$2</c:f>
              <c:strCache>
                <c:ptCount val="1"/>
                <c:pt idx="0">
                  <c:v>b5</c:v>
                </c:pt>
              </c:strCache>
            </c:strRef>
          </c:tx>
          <c:spPr>
            <a:ln w="19050"/>
          </c:spPr>
          <c:marker>
            <c:symbol val="none"/>
          </c:marker>
          <c:xVal>
            <c:numRef>
              <c:f>Sheet1!$L$3:$L$53</c:f>
              <c:numCache>
                <c:formatCode>0.00E+00</c:formatCode>
                <c:ptCount val="51"/>
                <c:pt idx="0">
                  <c:v>0</c:v>
                </c:pt>
                <c:pt idx="1">
                  <c:v>30</c:v>
                </c:pt>
                <c:pt idx="2">
                  <c:v>60</c:v>
                </c:pt>
                <c:pt idx="3">
                  <c:v>90</c:v>
                </c:pt>
                <c:pt idx="4">
                  <c:v>120</c:v>
                </c:pt>
                <c:pt idx="5">
                  <c:v>150</c:v>
                </c:pt>
                <c:pt idx="6">
                  <c:v>180</c:v>
                </c:pt>
                <c:pt idx="7">
                  <c:v>210</c:v>
                </c:pt>
                <c:pt idx="8">
                  <c:v>240</c:v>
                </c:pt>
                <c:pt idx="9">
                  <c:v>270</c:v>
                </c:pt>
                <c:pt idx="10">
                  <c:v>300</c:v>
                </c:pt>
                <c:pt idx="11">
                  <c:v>330</c:v>
                </c:pt>
                <c:pt idx="12">
                  <c:v>360</c:v>
                </c:pt>
                <c:pt idx="13">
                  <c:v>390</c:v>
                </c:pt>
                <c:pt idx="14">
                  <c:v>420</c:v>
                </c:pt>
                <c:pt idx="15">
                  <c:v>450</c:v>
                </c:pt>
                <c:pt idx="16">
                  <c:v>480</c:v>
                </c:pt>
                <c:pt idx="17">
                  <c:v>510</c:v>
                </c:pt>
                <c:pt idx="18">
                  <c:v>540</c:v>
                </c:pt>
                <c:pt idx="19">
                  <c:v>570</c:v>
                </c:pt>
                <c:pt idx="20">
                  <c:v>600</c:v>
                </c:pt>
                <c:pt idx="21">
                  <c:v>630</c:v>
                </c:pt>
                <c:pt idx="22">
                  <c:v>660</c:v>
                </c:pt>
                <c:pt idx="23">
                  <c:v>690</c:v>
                </c:pt>
                <c:pt idx="24">
                  <c:v>720</c:v>
                </c:pt>
                <c:pt idx="25">
                  <c:v>750</c:v>
                </c:pt>
                <c:pt idx="26">
                  <c:v>780</c:v>
                </c:pt>
                <c:pt idx="27">
                  <c:v>810</c:v>
                </c:pt>
                <c:pt idx="28">
                  <c:v>840</c:v>
                </c:pt>
                <c:pt idx="29">
                  <c:v>870</c:v>
                </c:pt>
                <c:pt idx="30">
                  <c:v>900</c:v>
                </c:pt>
                <c:pt idx="31">
                  <c:v>930</c:v>
                </c:pt>
                <c:pt idx="32">
                  <c:v>960</c:v>
                </c:pt>
                <c:pt idx="33">
                  <c:v>990</c:v>
                </c:pt>
                <c:pt idx="34">
                  <c:v>1020</c:v>
                </c:pt>
                <c:pt idx="35">
                  <c:v>1050</c:v>
                </c:pt>
                <c:pt idx="36">
                  <c:v>1080</c:v>
                </c:pt>
                <c:pt idx="37">
                  <c:v>1110</c:v>
                </c:pt>
                <c:pt idx="38">
                  <c:v>1140</c:v>
                </c:pt>
                <c:pt idx="39">
                  <c:v>1170</c:v>
                </c:pt>
                <c:pt idx="40">
                  <c:v>1200</c:v>
                </c:pt>
                <c:pt idx="41">
                  <c:v>1230</c:v>
                </c:pt>
                <c:pt idx="42">
                  <c:v>1260</c:v>
                </c:pt>
                <c:pt idx="43">
                  <c:v>1290</c:v>
                </c:pt>
                <c:pt idx="44">
                  <c:v>1320</c:v>
                </c:pt>
                <c:pt idx="45">
                  <c:v>1350</c:v>
                </c:pt>
                <c:pt idx="46">
                  <c:v>1380</c:v>
                </c:pt>
                <c:pt idx="47">
                  <c:v>1410</c:v>
                </c:pt>
                <c:pt idx="48">
                  <c:v>1440</c:v>
                </c:pt>
                <c:pt idx="49">
                  <c:v>1470</c:v>
                </c:pt>
                <c:pt idx="50">
                  <c:v>1500</c:v>
                </c:pt>
              </c:numCache>
            </c:numRef>
          </c:xVal>
          <c:yVal>
            <c:numRef>
              <c:f>Sheet1!$O$3:$O$53</c:f>
              <c:numCache>
                <c:formatCode>0.00E+00</c:formatCode>
                <c:ptCount val="51"/>
                <c:pt idx="0">
                  <c:v>0.65046999999999999</c:v>
                </c:pt>
                <c:pt idx="1">
                  <c:v>0.63444999999999996</c:v>
                </c:pt>
                <c:pt idx="2">
                  <c:v>0.61856</c:v>
                </c:pt>
                <c:pt idx="3">
                  <c:v>0.60411000000000004</c:v>
                </c:pt>
                <c:pt idx="4">
                  <c:v>0.58833999999999997</c:v>
                </c:pt>
                <c:pt idx="5">
                  <c:v>0.57152999999999998</c:v>
                </c:pt>
                <c:pt idx="6">
                  <c:v>0.55625999999999998</c:v>
                </c:pt>
                <c:pt idx="7">
                  <c:v>0.54083000000000003</c:v>
                </c:pt>
                <c:pt idx="8">
                  <c:v>0.52531000000000005</c:v>
                </c:pt>
                <c:pt idx="9">
                  <c:v>0.51043000000000005</c:v>
                </c:pt>
                <c:pt idx="10">
                  <c:v>0.49419000000000002</c:v>
                </c:pt>
                <c:pt idx="11">
                  <c:v>0.47899999999999998</c:v>
                </c:pt>
                <c:pt idx="12">
                  <c:v>0.46378000000000003</c:v>
                </c:pt>
                <c:pt idx="13">
                  <c:v>0.44851000000000002</c:v>
                </c:pt>
                <c:pt idx="14">
                  <c:v>0.43297999999999998</c:v>
                </c:pt>
                <c:pt idx="15">
                  <c:v>0.41904000000000002</c:v>
                </c:pt>
                <c:pt idx="16">
                  <c:v>0.40531</c:v>
                </c:pt>
                <c:pt idx="17">
                  <c:v>0.38867000000000002</c:v>
                </c:pt>
                <c:pt idx="18">
                  <c:v>0.37859999999999999</c:v>
                </c:pt>
                <c:pt idx="19">
                  <c:v>0.36235000000000001</c:v>
                </c:pt>
                <c:pt idx="20">
                  <c:v>0.20873</c:v>
                </c:pt>
                <c:pt idx="21">
                  <c:v>-0.53251000000000004</c:v>
                </c:pt>
                <c:pt idx="22">
                  <c:v>-4.2527999999999997</c:v>
                </c:pt>
                <c:pt idx="23">
                  <c:v>-4.9147999999999996</c:v>
                </c:pt>
                <c:pt idx="24">
                  <c:v>0.75387000000000004</c:v>
                </c:pt>
                <c:pt idx="25">
                  <c:v>9.2111000000000001</c:v>
                </c:pt>
                <c:pt idx="26">
                  <c:v>9.8531999999999993</c:v>
                </c:pt>
                <c:pt idx="27">
                  <c:v>10.795</c:v>
                </c:pt>
                <c:pt idx="28">
                  <c:v>2.2383999999999999</c:v>
                </c:pt>
                <c:pt idx="29">
                  <c:v>1.5009999999999999</c:v>
                </c:pt>
                <c:pt idx="30">
                  <c:v>0.59389999999999998</c:v>
                </c:pt>
                <c:pt idx="31">
                  <c:v>0.16091</c:v>
                </c:pt>
                <c:pt idx="32">
                  <c:v>4.8946999999999997E-2</c:v>
                </c:pt>
                <c:pt idx="33">
                  <c:v>1.6093E-2</c:v>
                </c:pt>
                <c:pt idx="34">
                  <c:v>5.6422E-3</c:v>
                </c:pt>
                <c:pt idx="35">
                  <c:v>2.1175999999999999E-3</c:v>
                </c:pt>
                <c:pt idx="36">
                  <c:v>8.5143000000000003E-4</c:v>
                </c:pt>
                <c:pt idx="37">
                  <c:v>3.6552999999999998E-4</c:v>
                </c:pt>
                <c:pt idx="38">
                  <c:v>1.6666000000000001E-4</c:v>
                </c:pt>
                <c:pt idx="39">
                  <c:v>8.0216999999999994E-5</c:v>
                </c:pt>
                <c:pt idx="40">
                  <c:v>4.0525000000000002E-5</c:v>
                </c:pt>
                <c:pt idx="41">
                  <c:v>2.1376E-5</c:v>
                </c:pt>
                <c:pt idx="42">
                  <c:v>1.1719000000000001E-5</c:v>
                </c:pt>
                <c:pt idx="43">
                  <c:v>6.6495999999999998E-6</c:v>
                </c:pt>
                <c:pt idx="44">
                  <c:v>3.8919E-6</c:v>
                </c:pt>
                <c:pt idx="45">
                  <c:v>2.3423999999999998E-6</c:v>
                </c:pt>
                <c:pt idx="46">
                  <c:v>1.446E-6</c:v>
                </c:pt>
                <c:pt idx="47">
                  <c:v>9.1332999999999999E-7</c:v>
                </c:pt>
                <c:pt idx="48">
                  <c:v>5.8915E-7</c:v>
                </c:pt>
                <c:pt idx="49">
                  <c:v>3.8738999999999998E-7</c:v>
                </c:pt>
                <c:pt idx="50">
                  <c:v>2.5923000000000003E-7</c:v>
                </c:pt>
              </c:numCache>
            </c:numRef>
          </c:yVal>
          <c:smooth val="1"/>
        </c:ser>
        <c:ser>
          <c:idx val="2"/>
          <c:order val="2"/>
          <c:tx>
            <c:strRef>
              <c:f>Sheet1!$P$2</c:f>
              <c:strCache>
                <c:ptCount val="1"/>
                <c:pt idx="0">
                  <c:v>b7</c:v>
                </c:pt>
              </c:strCache>
            </c:strRef>
          </c:tx>
          <c:spPr>
            <a:ln w="19050"/>
          </c:spPr>
          <c:marker>
            <c:symbol val="none"/>
          </c:marker>
          <c:xVal>
            <c:numRef>
              <c:f>Sheet1!$L$3:$L$53</c:f>
              <c:numCache>
                <c:formatCode>0.00E+00</c:formatCode>
                <c:ptCount val="51"/>
                <c:pt idx="0">
                  <c:v>0</c:v>
                </c:pt>
                <c:pt idx="1">
                  <c:v>30</c:v>
                </c:pt>
                <c:pt idx="2">
                  <c:v>60</c:v>
                </c:pt>
                <c:pt idx="3">
                  <c:v>90</c:v>
                </c:pt>
                <c:pt idx="4">
                  <c:v>120</c:v>
                </c:pt>
                <c:pt idx="5">
                  <c:v>150</c:v>
                </c:pt>
                <c:pt idx="6">
                  <c:v>180</c:v>
                </c:pt>
                <c:pt idx="7">
                  <c:v>210</c:v>
                </c:pt>
                <c:pt idx="8">
                  <c:v>240</c:v>
                </c:pt>
                <c:pt idx="9">
                  <c:v>270</c:v>
                </c:pt>
                <c:pt idx="10">
                  <c:v>300</c:v>
                </c:pt>
                <c:pt idx="11">
                  <c:v>330</c:v>
                </c:pt>
                <c:pt idx="12">
                  <c:v>360</c:v>
                </c:pt>
                <c:pt idx="13">
                  <c:v>390</c:v>
                </c:pt>
                <c:pt idx="14">
                  <c:v>420</c:v>
                </c:pt>
                <c:pt idx="15">
                  <c:v>450</c:v>
                </c:pt>
                <c:pt idx="16">
                  <c:v>480</c:v>
                </c:pt>
                <c:pt idx="17">
                  <c:v>510</c:v>
                </c:pt>
                <c:pt idx="18">
                  <c:v>540</c:v>
                </c:pt>
                <c:pt idx="19">
                  <c:v>570</c:v>
                </c:pt>
                <c:pt idx="20">
                  <c:v>600</c:v>
                </c:pt>
                <c:pt idx="21">
                  <c:v>630</c:v>
                </c:pt>
                <c:pt idx="22">
                  <c:v>660</c:v>
                </c:pt>
                <c:pt idx="23">
                  <c:v>690</c:v>
                </c:pt>
                <c:pt idx="24">
                  <c:v>720</c:v>
                </c:pt>
                <c:pt idx="25">
                  <c:v>750</c:v>
                </c:pt>
                <c:pt idx="26">
                  <c:v>780</c:v>
                </c:pt>
                <c:pt idx="27">
                  <c:v>810</c:v>
                </c:pt>
                <c:pt idx="28">
                  <c:v>840</c:v>
                </c:pt>
                <c:pt idx="29">
                  <c:v>870</c:v>
                </c:pt>
                <c:pt idx="30">
                  <c:v>900</c:v>
                </c:pt>
                <c:pt idx="31">
                  <c:v>930</c:v>
                </c:pt>
                <c:pt idx="32">
                  <c:v>960</c:v>
                </c:pt>
                <c:pt idx="33">
                  <c:v>990</c:v>
                </c:pt>
                <c:pt idx="34">
                  <c:v>1020</c:v>
                </c:pt>
                <c:pt idx="35">
                  <c:v>1050</c:v>
                </c:pt>
                <c:pt idx="36">
                  <c:v>1080</c:v>
                </c:pt>
                <c:pt idx="37">
                  <c:v>1110</c:v>
                </c:pt>
                <c:pt idx="38">
                  <c:v>1140</c:v>
                </c:pt>
                <c:pt idx="39">
                  <c:v>1170</c:v>
                </c:pt>
                <c:pt idx="40">
                  <c:v>1200</c:v>
                </c:pt>
                <c:pt idx="41">
                  <c:v>1230</c:v>
                </c:pt>
                <c:pt idx="42">
                  <c:v>1260</c:v>
                </c:pt>
                <c:pt idx="43">
                  <c:v>1290</c:v>
                </c:pt>
                <c:pt idx="44">
                  <c:v>1320</c:v>
                </c:pt>
                <c:pt idx="45">
                  <c:v>1350</c:v>
                </c:pt>
                <c:pt idx="46">
                  <c:v>1380</c:v>
                </c:pt>
                <c:pt idx="47">
                  <c:v>1410</c:v>
                </c:pt>
                <c:pt idx="48">
                  <c:v>1440</c:v>
                </c:pt>
                <c:pt idx="49">
                  <c:v>1470</c:v>
                </c:pt>
                <c:pt idx="50">
                  <c:v>1500</c:v>
                </c:pt>
              </c:numCache>
            </c:numRef>
          </c:xVal>
          <c:yVal>
            <c:numRef>
              <c:f>Sheet1!$P$3:$P$53</c:f>
              <c:numCache>
                <c:formatCode>0.00E+00</c:formatCode>
                <c:ptCount val="51"/>
                <c:pt idx="0">
                  <c:v>-0.22664999999999999</c:v>
                </c:pt>
                <c:pt idx="1">
                  <c:v>-0.23626</c:v>
                </c:pt>
                <c:pt idx="2">
                  <c:v>-0.24757999999999999</c:v>
                </c:pt>
                <c:pt idx="3">
                  <c:v>-0.25900000000000001</c:v>
                </c:pt>
                <c:pt idx="4">
                  <c:v>-0.27030999999999999</c:v>
                </c:pt>
                <c:pt idx="5">
                  <c:v>-0.28164</c:v>
                </c:pt>
                <c:pt idx="6">
                  <c:v>-0.2928</c:v>
                </c:pt>
                <c:pt idx="7">
                  <c:v>-0.3039</c:v>
                </c:pt>
                <c:pt idx="8">
                  <c:v>-0.31497000000000003</c:v>
                </c:pt>
                <c:pt idx="9">
                  <c:v>-0.32618000000000003</c:v>
                </c:pt>
                <c:pt idx="10">
                  <c:v>-0.33685999999999999</c:v>
                </c:pt>
                <c:pt idx="11">
                  <c:v>-0.34786</c:v>
                </c:pt>
                <c:pt idx="12">
                  <c:v>-0.35868</c:v>
                </c:pt>
                <c:pt idx="13">
                  <c:v>-0.36960999999999999</c:v>
                </c:pt>
                <c:pt idx="14">
                  <c:v>-0.38035999999999998</c:v>
                </c:pt>
                <c:pt idx="15">
                  <c:v>-0.39051000000000002</c:v>
                </c:pt>
                <c:pt idx="16">
                  <c:v>-0.40017000000000003</c:v>
                </c:pt>
                <c:pt idx="17">
                  <c:v>-0.41225000000000001</c:v>
                </c:pt>
                <c:pt idx="18">
                  <c:v>-0.42337999999999998</c:v>
                </c:pt>
                <c:pt idx="19">
                  <c:v>-0.43247000000000002</c:v>
                </c:pt>
                <c:pt idx="20">
                  <c:v>-0.44817000000000001</c:v>
                </c:pt>
                <c:pt idx="21">
                  <c:v>-0.52327000000000001</c:v>
                </c:pt>
                <c:pt idx="22">
                  <c:v>-1.2988999999999999</c:v>
                </c:pt>
                <c:pt idx="23">
                  <c:v>-1.1779999999999999</c:v>
                </c:pt>
                <c:pt idx="24">
                  <c:v>-0.45590999999999998</c:v>
                </c:pt>
                <c:pt idx="25">
                  <c:v>0.65702000000000005</c:v>
                </c:pt>
                <c:pt idx="26">
                  <c:v>-4.3028999999999998E-2</c:v>
                </c:pt>
                <c:pt idx="27">
                  <c:v>0.29947000000000001</c:v>
                </c:pt>
                <c:pt idx="28">
                  <c:v>-0.30842000000000003</c:v>
                </c:pt>
                <c:pt idx="29">
                  <c:v>-6.2959000000000001E-2</c:v>
                </c:pt>
                <c:pt idx="30">
                  <c:v>-3.6256999999999998E-2</c:v>
                </c:pt>
                <c:pt idx="31">
                  <c:v>-4.5846999999999997E-3</c:v>
                </c:pt>
                <c:pt idx="32">
                  <c:v>-4.5843000000000001E-4</c:v>
                </c:pt>
                <c:pt idx="33">
                  <c:v>-6.5971999999999998E-5</c:v>
                </c:pt>
                <c:pt idx="34">
                  <c:v>-1.4416999999999999E-5</c:v>
                </c:pt>
                <c:pt idx="35">
                  <c:v>-3.924E-6</c:v>
                </c:pt>
                <c:pt idx="36">
                  <c:v>-1.1927E-6</c:v>
                </c:pt>
                <c:pt idx="37">
                  <c:v>-3.9145999999999999E-7</c:v>
                </c:pt>
                <c:pt idx="38">
                  <c:v>-1.3722999999999999E-7</c:v>
                </c:pt>
                <c:pt idx="39">
                  <c:v>-5.1049000000000003E-8</c:v>
                </c:pt>
                <c:pt idx="40">
                  <c:v>-2.0094999999999999E-8</c:v>
                </c:pt>
                <c:pt idx="41">
                  <c:v>-8.2991999999999996E-9</c:v>
                </c:pt>
                <c:pt idx="42">
                  <c:v>-3.5845999999999998E-9</c:v>
                </c:pt>
                <c:pt idx="43">
                  <c:v>-1.6598E-9</c:v>
                </c:pt>
                <c:pt idx="44">
                  <c:v>-7.6063999999999997E-10</c:v>
                </c:pt>
                <c:pt idx="45">
                  <c:v>-3.7496000000000002E-10</c:v>
                </c:pt>
                <c:pt idx="46">
                  <c:v>-1.929E-10</c:v>
                </c:pt>
                <c:pt idx="47">
                  <c:v>-9.8611000000000005E-11</c:v>
                </c:pt>
                <c:pt idx="48">
                  <c:v>-7.1371999999999999E-11</c:v>
                </c:pt>
                <c:pt idx="49">
                  <c:v>-1.3994E-11</c:v>
                </c:pt>
                <c:pt idx="50">
                  <c:v>-4.2100999999999998E-11</c:v>
                </c:pt>
              </c:numCache>
            </c:numRef>
          </c:yVal>
          <c:smooth val="1"/>
        </c:ser>
        <c:ser>
          <c:idx val="3"/>
          <c:order val="3"/>
          <c:tx>
            <c:strRef>
              <c:f>Sheet1!$Q$2</c:f>
              <c:strCache>
                <c:ptCount val="1"/>
                <c:pt idx="0">
                  <c:v>a2</c:v>
                </c:pt>
              </c:strCache>
            </c:strRef>
          </c:tx>
          <c:spPr>
            <a:ln w="19050"/>
          </c:spPr>
          <c:marker>
            <c:symbol val="none"/>
          </c:marker>
          <c:xVal>
            <c:numRef>
              <c:f>Sheet1!$L$3:$L$53</c:f>
              <c:numCache>
                <c:formatCode>0.00E+00</c:formatCode>
                <c:ptCount val="51"/>
                <c:pt idx="0">
                  <c:v>0</c:v>
                </c:pt>
                <c:pt idx="1">
                  <c:v>30</c:v>
                </c:pt>
                <c:pt idx="2">
                  <c:v>60</c:v>
                </c:pt>
                <c:pt idx="3">
                  <c:v>90</c:v>
                </c:pt>
                <c:pt idx="4">
                  <c:v>120</c:v>
                </c:pt>
                <c:pt idx="5">
                  <c:v>150</c:v>
                </c:pt>
                <c:pt idx="6">
                  <c:v>180</c:v>
                </c:pt>
                <c:pt idx="7">
                  <c:v>210</c:v>
                </c:pt>
                <c:pt idx="8">
                  <c:v>240</c:v>
                </c:pt>
                <c:pt idx="9">
                  <c:v>270</c:v>
                </c:pt>
                <c:pt idx="10">
                  <c:v>300</c:v>
                </c:pt>
                <c:pt idx="11">
                  <c:v>330</c:v>
                </c:pt>
                <c:pt idx="12">
                  <c:v>360</c:v>
                </c:pt>
                <c:pt idx="13">
                  <c:v>390</c:v>
                </c:pt>
                <c:pt idx="14">
                  <c:v>420</c:v>
                </c:pt>
                <c:pt idx="15">
                  <c:v>450</c:v>
                </c:pt>
                <c:pt idx="16">
                  <c:v>480</c:v>
                </c:pt>
                <c:pt idx="17">
                  <c:v>510</c:v>
                </c:pt>
                <c:pt idx="18">
                  <c:v>540</c:v>
                </c:pt>
                <c:pt idx="19">
                  <c:v>570</c:v>
                </c:pt>
                <c:pt idx="20">
                  <c:v>600</c:v>
                </c:pt>
                <c:pt idx="21">
                  <c:v>630</c:v>
                </c:pt>
                <c:pt idx="22">
                  <c:v>660</c:v>
                </c:pt>
                <c:pt idx="23">
                  <c:v>690</c:v>
                </c:pt>
                <c:pt idx="24">
                  <c:v>720</c:v>
                </c:pt>
                <c:pt idx="25">
                  <c:v>750</c:v>
                </c:pt>
                <c:pt idx="26">
                  <c:v>780</c:v>
                </c:pt>
                <c:pt idx="27">
                  <c:v>810</c:v>
                </c:pt>
                <c:pt idx="28">
                  <c:v>840</c:v>
                </c:pt>
                <c:pt idx="29">
                  <c:v>870</c:v>
                </c:pt>
                <c:pt idx="30">
                  <c:v>900</c:v>
                </c:pt>
                <c:pt idx="31">
                  <c:v>930</c:v>
                </c:pt>
                <c:pt idx="32">
                  <c:v>960</c:v>
                </c:pt>
                <c:pt idx="33">
                  <c:v>990</c:v>
                </c:pt>
                <c:pt idx="34">
                  <c:v>1020</c:v>
                </c:pt>
                <c:pt idx="35">
                  <c:v>1050</c:v>
                </c:pt>
                <c:pt idx="36">
                  <c:v>1080</c:v>
                </c:pt>
                <c:pt idx="37">
                  <c:v>1110</c:v>
                </c:pt>
                <c:pt idx="38">
                  <c:v>1140</c:v>
                </c:pt>
                <c:pt idx="39">
                  <c:v>1170</c:v>
                </c:pt>
                <c:pt idx="40">
                  <c:v>1200</c:v>
                </c:pt>
                <c:pt idx="41">
                  <c:v>1230</c:v>
                </c:pt>
                <c:pt idx="42">
                  <c:v>1260</c:v>
                </c:pt>
                <c:pt idx="43">
                  <c:v>1290</c:v>
                </c:pt>
                <c:pt idx="44">
                  <c:v>1320</c:v>
                </c:pt>
                <c:pt idx="45">
                  <c:v>1350</c:v>
                </c:pt>
                <c:pt idx="46">
                  <c:v>1380</c:v>
                </c:pt>
                <c:pt idx="47">
                  <c:v>1410</c:v>
                </c:pt>
                <c:pt idx="48">
                  <c:v>1440</c:v>
                </c:pt>
                <c:pt idx="49">
                  <c:v>1470</c:v>
                </c:pt>
                <c:pt idx="50">
                  <c:v>1500</c:v>
                </c:pt>
              </c:numCache>
            </c:numRef>
          </c:xVal>
          <c:yVal>
            <c:numRef>
              <c:f>Sheet1!$Q$3:$Q$53</c:f>
              <c:numCache>
                <c:formatCode>0.00E+00</c:formatCode>
                <c:ptCount val="51"/>
                <c:pt idx="0">
                  <c:v>-1.1192</c:v>
                </c:pt>
                <c:pt idx="1">
                  <c:v>-1.0202</c:v>
                </c:pt>
                <c:pt idx="2">
                  <c:v>-0.87409999999999999</c:v>
                </c:pt>
                <c:pt idx="3">
                  <c:v>-0.77334999999999998</c:v>
                </c:pt>
                <c:pt idx="4">
                  <c:v>-0.73424</c:v>
                </c:pt>
                <c:pt idx="5">
                  <c:v>-0.75941999999999998</c:v>
                </c:pt>
                <c:pt idx="6">
                  <c:v>-0.86529</c:v>
                </c:pt>
                <c:pt idx="7">
                  <c:v>-1.0854999999999999</c:v>
                </c:pt>
                <c:pt idx="8">
                  <c:v>-1.4598</c:v>
                </c:pt>
                <c:pt idx="9">
                  <c:v>-2.0196000000000001</c:v>
                </c:pt>
                <c:pt idx="10">
                  <c:v>-2.8128000000000002</c:v>
                </c:pt>
                <c:pt idx="11">
                  <c:v>-3.9196</c:v>
                </c:pt>
                <c:pt idx="12">
                  <c:v>-5.4435000000000002</c:v>
                </c:pt>
                <c:pt idx="13">
                  <c:v>-7.5269000000000004</c:v>
                </c:pt>
                <c:pt idx="14">
                  <c:v>-10.39</c:v>
                </c:pt>
                <c:pt idx="15">
                  <c:v>-14.351000000000001</c:v>
                </c:pt>
                <c:pt idx="16">
                  <c:v>-19.870999999999999</c:v>
                </c:pt>
                <c:pt idx="17">
                  <c:v>-27.503</c:v>
                </c:pt>
                <c:pt idx="18">
                  <c:v>-37.463999999999999</c:v>
                </c:pt>
                <c:pt idx="19">
                  <c:v>-47.747</c:v>
                </c:pt>
                <c:pt idx="20">
                  <c:v>-51.104999999999997</c:v>
                </c:pt>
                <c:pt idx="21">
                  <c:v>-43.953000000000003</c:v>
                </c:pt>
                <c:pt idx="22">
                  <c:v>-50.387</c:v>
                </c:pt>
                <c:pt idx="23">
                  <c:v>-145.19</c:v>
                </c:pt>
                <c:pt idx="24">
                  <c:v>-275.55</c:v>
                </c:pt>
                <c:pt idx="25">
                  <c:v>-306.33</c:v>
                </c:pt>
                <c:pt idx="26">
                  <c:v>-145.78</c:v>
                </c:pt>
                <c:pt idx="27">
                  <c:v>144.41999999999999</c:v>
                </c:pt>
                <c:pt idx="28">
                  <c:v>327.96</c:v>
                </c:pt>
                <c:pt idx="29">
                  <c:v>268.94</c:v>
                </c:pt>
                <c:pt idx="30">
                  <c:v>175.29</c:v>
                </c:pt>
                <c:pt idx="31">
                  <c:v>104.93</c:v>
                </c:pt>
                <c:pt idx="32">
                  <c:v>61.661000000000001</c:v>
                </c:pt>
                <c:pt idx="33">
                  <c:v>37.113</c:v>
                </c:pt>
                <c:pt idx="34">
                  <c:v>23.241</c:v>
                </c:pt>
                <c:pt idx="35">
                  <c:v>15.170999999999999</c:v>
                </c:pt>
                <c:pt idx="36">
                  <c:v>10.288</c:v>
                </c:pt>
                <c:pt idx="37">
                  <c:v>7.2145000000000001</c:v>
                </c:pt>
                <c:pt idx="38">
                  <c:v>5.2077999999999998</c:v>
                </c:pt>
                <c:pt idx="39">
                  <c:v>3.8542000000000001</c:v>
                </c:pt>
                <c:pt idx="40">
                  <c:v>2.9146999999999998</c:v>
                </c:pt>
                <c:pt idx="41">
                  <c:v>2.2458</c:v>
                </c:pt>
                <c:pt idx="42">
                  <c:v>1.7591000000000001</c:v>
                </c:pt>
                <c:pt idx="43">
                  <c:v>1.3979999999999999</c:v>
                </c:pt>
                <c:pt idx="44">
                  <c:v>1.1253</c:v>
                </c:pt>
                <c:pt idx="45">
                  <c:v>0.9163</c:v>
                </c:pt>
                <c:pt idx="46">
                  <c:v>0.75382000000000005</c:v>
                </c:pt>
                <c:pt idx="47">
                  <c:v>0.62594000000000005</c:v>
                </c:pt>
                <c:pt idx="48">
                  <c:v>0.52415999999999996</c:v>
                </c:pt>
                <c:pt idx="49">
                  <c:v>0.44230999999999998</c:v>
                </c:pt>
                <c:pt idx="50">
                  <c:v>0.37589</c:v>
                </c:pt>
              </c:numCache>
            </c:numRef>
          </c:yVal>
          <c:smooth val="1"/>
        </c:ser>
        <c:ser>
          <c:idx val="4"/>
          <c:order val="4"/>
          <c:tx>
            <c:strRef>
              <c:f>Sheet1!$R$2</c:f>
              <c:strCache>
                <c:ptCount val="1"/>
                <c:pt idx="0">
                  <c:v>a4</c:v>
                </c:pt>
              </c:strCache>
            </c:strRef>
          </c:tx>
          <c:spPr>
            <a:ln w="19050"/>
          </c:spPr>
          <c:marker>
            <c:symbol val="none"/>
          </c:marker>
          <c:xVal>
            <c:numRef>
              <c:f>Sheet1!$L$3:$L$53</c:f>
              <c:numCache>
                <c:formatCode>0.00E+00</c:formatCode>
                <c:ptCount val="51"/>
                <c:pt idx="0">
                  <c:v>0</c:v>
                </c:pt>
                <c:pt idx="1">
                  <c:v>30</c:v>
                </c:pt>
                <c:pt idx="2">
                  <c:v>60</c:v>
                </c:pt>
                <c:pt idx="3">
                  <c:v>90</c:v>
                </c:pt>
                <c:pt idx="4">
                  <c:v>120</c:v>
                </c:pt>
                <c:pt idx="5">
                  <c:v>150</c:v>
                </c:pt>
                <c:pt idx="6">
                  <c:v>180</c:v>
                </c:pt>
                <c:pt idx="7">
                  <c:v>210</c:v>
                </c:pt>
                <c:pt idx="8">
                  <c:v>240</c:v>
                </c:pt>
                <c:pt idx="9">
                  <c:v>270</c:v>
                </c:pt>
                <c:pt idx="10">
                  <c:v>300</c:v>
                </c:pt>
                <c:pt idx="11">
                  <c:v>330</c:v>
                </c:pt>
                <c:pt idx="12">
                  <c:v>360</c:v>
                </c:pt>
                <c:pt idx="13">
                  <c:v>390</c:v>
                </c:pt>
                <c:pt idx="14">
                  <c:v>420</c:v>
                </c:pt>
                <c:pt idx="15">
                  <c:v>450</c:v>
                </c:pt>
                <c:pt idx="16">
                  <c:v>480</c:v>
                </c:pt>
                <c:pt idx="17">
                  <c:v>510</c:v>
                </c:pt>
                <c:pt idx="18">
                  <c:v>540</c:v>
                </c:pt>
                <c:pt idx="19">
                  <c:v>570</c:v>
                </c:pt>
                <c:pt idx="20">
                  <c:v>600</c:v>
                </c:pt>
                <c:pt idx="21">
                  <c:v>630</c:v>
                </c:pt>
                <c:pt idx="22">
                  <c:v>660</c:v>
                </c:pt>
                <c:pt idx="23">
                  <c:v>690</c:v>
                </c:pt>
                <c:pt idx="24">
                  <c:v>720</c:v>
                </c:pt>
                <c:pt idx="25">
                  <c:v>750</c:v>
                </c:pt>
                <c:pt idx="26">
                  <c:v>780</c:v>
                </c:pt>
                <c:pt idx="27">
                  <c:v>810</c:v>
                </c:pt>
                <c:pt idx="28">
                  <c:v>840</c:v>
                </c:pt>
                <c:pt idx="29">
                  <c:v>870</c:v>
                </c:pt>
                <c:pt idx="30">
                  <c:v>900</c:v>
                </c:pt>
                <c:pt idx="31">
                  <c:v>930</c:v>
                </c:pt>
                <c:pt idx="32">
                  <c:v>960</c:v>
                </c:pt>
                <c:pt idx="33">
                  <c:v>990</c:v>
                </c:pt>
                <c:pt idx="34">
                  <c:v>1020</c:v>
                </c:pt>
                <c:pt idx="35">
                  <c:v>1050</c:v>
                </c:pt>
                <c:pt idx="36">
                  <c:v>1080</c:v>
                </c:pt>
                <c:pt idx="37">
                  <c:v>1110</c:v>
                </c:pt>
                <c:pt idx="38">
                  <c:v>1140</c:v>
                </c:pt>
                <c:pt idx="39">
                  <c:v>1170</c:v>
                </c:pt>
                <c:pt idx="40">
                  <c:v>1200</c:v>
                </c:pt>
                <c:pt idx="41">
                  <c:v>1230</c:v>
                </c:pt>
                <c:pt idx="42">
                  <c:v>1260</c:v>
                </c:pt>
                <c:pt idx="43">
                  <c:v>1290</c:v>
                </c:pt>
                <c:pt idx="44">
                  <c:v>1320</c:v>
                </c:pt>
                <c:pt idx="45">
                  <c:v>1350</c:v>
                </c:pt>
                <c:pt idx="46">
                  <c:v>1380</c:v>
                </c:pt>
                <c:pt idx="47">
                  <c:v>1410</c:v>
                </c:pt>
                <c:pt idx="48">
                  <c:v>1440</c:v>
                </c:pt>
                <c:pt idx="49">
                  <c:v>1470</c:v>
                </c:pt>
                <c:pt idx="50">
                  <c:v>1500</c:v>
                </c:pt>
              </c:numCache>
            </c:numRef>
          </c:xVal>
          <c:yVal>
            <c:numRef>
              <c:f>Sheet1!$R$3:$R$53</c:f>
              <c:numCache>
                <c:formatCode>0.00E+00</c:formatCode>
                <c:ptCount val="51"/>
                <c:pt idx="0">
                  <c:v>-0.87160000000000004</c:v>
                </c:pt>
                <c:pt idx="1">
                  <c:v>-0.90034999999999998</c:v>
                </c:pt>
                <c:pt idx="2">
                  <c:v>-0.93672</c:v>
                </c:pt>
                <c:pt idx="3">
                  <c:v>-0.97345999999999999</c:v>
                </c:pt>
                <c:pt idx="4">
                  <c:v>-1.0107999999999999</c:v>
                </c:pt>
                <c:pt idx="5">
                  <c:v>-1.0487</c:v>
                </c:pt>
                <c:pt idx="6">
                  <c:v>-1.0869</c:v>
                </c:pt>
                <c:pt idx="7">
                  <c:v>-1.1254</c:v>
                </c:pt>
                <c:pt idx="8">
                  <c:v>-1.1637</c:v>
                </c:pt>
                <c:pt idx="9">
                  <c:v>-1.2028000000000001</c:v>
                </c:pt>
                <c:pt idx="10">
                  <c:v>-1.2414000000000001</c:v>
                </c:pt>
                <c:pt idx="11">
                  <c:v>-1.2804</c:v>
                </c:pt>
                <c:pt idx="12">
                  <c:v>-1.319</c:v>
                </c:pt>
                <c:pt idx="13">
                  <c:v>-1.3577999999999999</c:v>
                </c:pt>
                <c:pt idx="14">
                  <c:v>-1.3957999999999999</c:v>
                </c:pt>
                <c:pt idx="15">
                  <c:v>-1.4314</c:v>
                </c:pt>
                <c:pt idx="16">
                  <c:v>-1.4641999999999999</c:v>
                </c:pt>
                <c:pt idx="17">
                  <c:v>-1.4952000000000001</c:v>
                </c:pt>
                <c:pt idx="18">
                  <c:v>-1.5293000000000001</c:v>
                </c:pt>
                <c:pt idx="19">
                  <c:v>-1.6163000000000001</c:v>
                </c:pt>
                <c:pt idx="20">
                  <c:v>-1.8603000000000001</c:v>
                </c:pt>
                <c:pt idx="21">
                  <c:v>-3.7839</c:v>
                </c:pt>
                <c:pt idx="22">
                  <c:v>-11.221</c:v>
                </c:pt>
                <c:pt idx="23">
                  <c:v>-24.239000000000001</c:v>
                </c:pt>
                <c:pt idx="24">
                  <c:v>-33.011000000000003</c:v>
                </c:pt>
                <c:pt idx="25">
                  <c:v>-25.068000000000001</c:v>
                </c:pt>
                <c:pt idx="26">
                  <c:v>0.16219</c:v>
                </c:pt>
                <c:pt idx="27">
                  <c:v>25.63</c:v>
                </c:pt>
                <c:pt idx="28">
                  <c:v>37.024000000000001</c:v>
                </c:pt>
                <c:pt idx="29">
                  <c:v>12.95</c:v>
                </c:pt>
                <c:pt idx="30">
                  <c:v>2.8588</c:v>
                </c:pt>
                <c:pt idx="31">
                  <c:v>6.1841E-2</c:v>
                </c:pt>
                <c:pt idx="32">
                  <c:v>-0.23637</c:v>
                </c:pt>
                <c:pt idx="33">
                  <c:v>-0.14871000000000001</c:v>
                </c:pt>
                <c:pt idx="34">
                  <c:v>-7.4522000000000005E-2</c:v>
                </c:pt>
                <c:pt idx="35">
                  <c:v>-3.6318999999999997E-2</c:v>
                </c:pt>
                <c:pt idx="36">
                  <c:v>-1.8131000000000001E-2</c:v>
                </c:pt>
                <c:pt idx="37">
                  <c:v>-9.4114000000000003E-3</c:v>
                </c:pt>
                <c:pt idx="38">
                  <c:v>-5.0940999999999998E-3</c:v>
                </c:pt>
                <c:pt idx="39">
                  <c:v>-2.8701E-3</c:v>
                </c:pt>
                <c:pt idx="40">
                  <c:v>-1.6777999999999999E-3</c:v>
                </c:pt>
                <c:pt idx="41">
                  <c:v>-1.0142E-3</c:v>
                </c:pt>
                <c:pt idx="42">
                  <c:v>-6.3166999999999997E-4</c:v>
                </c:pt>
                <c:pt idx="43">
                  <c:v>-4.0416999999999997E-4</c:v>
                </c:pt>
                <c:pt idx="44">
                  <c:v>-2.6495000000000002E-4</c:v>
                </c:pt>
                <c:pt idx="45">
                  <c:v>-1.7751E-4</c:v>
                </c:pt>
                <c:pt idx="46">
                  <c:v>-1.2129999999999999E-4</c:v>
                </c:pt>
                <c:pt idx="47">
                  <c:v>-8.4383999999999997E-5</c:v>
                </c:pt>
                <c:pt idx="48">
                  <c:v>-5.9669000000000001E-5</c:v>
                </c:pt>
                <c:pt idx="49">
                  <c:v>-4.2826E-5</c:v>
                </c:pt>
                <c:pt idx="50">
                  <c:v>-3.1161000000000002E-5</c:v>
                </c:pt>
              </c:numCache>
            </c:numRef>
          </c:yVal>
          <c:smooth val="1"/>
        </c:ser>
        <c:ser>
          <c:idx val="5"/>
          <c:order val="5"/>
          <c:tx>
            <c:strRef>
              <c:f>Sheet1!$S$2</c:f>
              <c:strCache>
                <c:ptCount val="1"/>
                <c:pt idx="0">
                  <c:v>a6</c:v>
                </c:pt>
              </c:strCache>
            </c:strRef>
          </c:tx>
          <c:spPr>
            <a:ln w="19050"/>
          </c:spPr>
          <c:marker>
            <c:symbol val="none"/>
          </c:marker>
          <c:xVal>
            <c:numRef>
              <c:f>Sheet1!$L$3:$L$53</c:f>
              <c:numCache>
                <c:formatCode>0.00E+00</c:formatCode>
                <c:ptCount val="51"/>
                <c:pt idx="0">
                  <c:v>0</c:v>
                </c:pt>
                <c:pt idx="1">
                  <c:v>30</c:v>
                </c:pt>
                <c:pt idx="2">
                  <c:v>60</c:v>
                </c:pt>
                <c:pt idx="3">
                  <c:v>90</c:v>
                </c:pt>
                <c:pt idx="4">
                  <c:v>120</c:v>
                </c:pt>
                <c:pt idx="5">
                  <c:v>150</c:v>
                </c:pt>
                <c:pt idx="6">
                  <c:v>180</c:v>
                </c:pt>
                <c:pt idx="7">
                  <c:v>210</c:v>
                </c:pt>
                <c:pt idx="8">
                  <c:v>240</c:v>
                </c:pt>
                <c:pt idx="9">
                  <c:v>270</c:v>
                </c:pt>
                <c:pt idx="10">
                  <c:v>300</c:v>
                </c:pt>
                <c:pt idx="11">
                  <c:v>330</c:v>
                </c:pt>
                <c:pt idx="12">
                  <c:v>360</c:v>
                </c:pt>
                <c:pt idx="13">
                  <c:v>390</c:v>
                </c:pt>
                <c:pt idx="14">
                  <c:v>420</c:v>
                </c:pt>
                <c:pt idx="15">
                  <c:v>450</c:v>
                </c:pt>
                <c:pt idx="16">
                  <c:v>480</c:v>
                </c:pt>
                <c:pt idx="17">
                  <c:v>510</c:v>
                </c:pt>
                <c:pt idx="18">
                  <c:v>540</c:v>
                </c:pt>
                <c:pt idx="19">
                  <c:v>570</c:v>
                </c:pt>
                <c:pt idx="20">
                  <c:v>600</c:v>
                </c:pt>
                <c:pt idx="21">
                  <c:v>630</c:v>
                </c:pt>
                <c:pt idx="22">
                  <c:v>660</c:v>
                </c:pt>
                <c:pt idx="23">
                  <c:v>690</c:v>
                </c:pt>
                <c:pt idx="24">
                  <c:v>720</c:v>
                </c:pt>
                <c:pt idx="25">
                  <c:v>750</c:v>
                </c:pt>
                <c:pt idx="26">
                  <c:v>780</c:v>
                </c:pt>
                <c:pt idx="27">
                  <c:v>810</c:v>
                </c:pt>
                <c:pt idx="28">
                  <c:v>840</c:v>
                </c:pt>
                <c:pt idx="29">
                  <c:v>870</c:v>
                </c:pt>
                <c:pt idx="30">
                  <c:v>900</c:v>
                </c:pt>
                <c:pt idx="31">
                  <c:v>930</c:v>
                </c:pt>
                <c:pt idx="32">
                  <c:v>960</c:v>
                </c:pt>
                <c:pt idx="33">
                  <c:v>990</c:v>
                </c:pt>
                <c:pt idx="34">
                  <c:v>1020</c:v>
                </c:pt>
                <c:pt idx="35">
                  <c:v>1050</c:v>
                </c:pt>
                <c:pt idx="36">
                  <c:v>1080</c:v>
                </c:pt>
                <c:pt idx="37">
                  <c:v>1110</c:v>
                </c:pt>
                <c:pt idx="38">
                  <c:v>1140</c:v>
                </c:pt>
                <c:pt idx="39">
                  <c:v>1170</c:v>
                </c:pt>
                <c:pt idx="40">
                  <c:v>1200</c:v>
                </c:pt>
                <c:pt idx="41">
                  <c:v>1230</c:v>
                </c:pt>
                <c:pt idx="42">
                  <c:v>1260</c:v>
                </c:pt>
                <c:pt idx="43">
                  <c:v>1290</c:v>
                </c:pt>
                <c:pt idx="44">
                  <c:v>1320</c:v>
                </c:pt>
                <c:pt idx="45">
                  <c:v>1350</c:v>
                </c:pt>
                <c:pt idx="46">
                  <c:v>1380</c:v>
                </c:pt>
                <c:pt idx="47">
                  <c:v>1410</c:v>
                </c:pt>
                <c:pt idx="48">
                  <c:v>1440</c:v>
                </c:pt>
                <c:pt idx="49">
                  <c:v>1470</c:v>
                </c:pt>
                <c:pt idx="50">
                  <c:v>1500</c:v>
                </c:pt>
              </c:numCache>
            </c:numRef>
          </c:xVal>
          <c:yVal>
            <c:numRef>
              <c:f>Sheet1!$S$3:$S$53</c:f>
              <c:numCache>
                <c:formatCode>0.00E+00</c:formatCode>
                <c:ptCount val="51"/>
                <c:pt idx="0">
                  <c:v>0.72943999999999998</c:v>
                </c:pt>
                <c:pt idx="1">
                  <c:v>0.72650000000000003</c:v>
                </c:pt>
                <c:pt idx="2">
                  <c:v>0.72279000000000004</c:v>
                </c:pt>
                <c:pt idx="3">
                  <c:v>0.71914999999999996</c:v>
                </c:pt>
                <c:pt idx="4">
                  <c:v>0.71530000000000005</c:v>
                </c:pt>
                <c:pt idx="5">
                  <c:v>0.71099000000000001</c:v>
                </c:pt>
                <c:pt idx="6">
                  <c:v>0.70752000000000004</c:v>
                </c:pt>
                <c:pt idx="7">
                  <c:v>0.70352999999999999</c:v>
                </c:pt>
                <c:pt idx="8">
                  <c:v>0.69947999999999999</c:v>
                </c:pt>
                <c:pt idx="9">
                  <c:v>0.69477999999999995</c:v>
                </c:pt>
                <c:pt idx="10">
                  <c:v>0.69118000000000002</c:v>
                </c:pt>
                <c:pt idx="11">
                  <c:v>0.68679000000000001</c:v>
                </c:pt>
                <c:pt idx="12">
                  <c:v>0.68240999999999996</c:v>
                </c:pt>
                <c:pt idx="13">
                  <c:v>0.67798999999999998</c:v>
                </c:pt>
                <c:pt idx="14">
                  <c:v>0.67376999999999998</c:v>
                </c:pt>
                <c:pt idx="15">
                  <c:v>0.66895000000000004</c:v>
                </c:pt>
                <c:pt idx="16">
                  <c:v>0.66410000000000002</c:v>
                </c:pt>
                <c:pt idx="17">
                  <c:v>0.66008999999999995</c:v>
                </c:pt>
                <c:pt idx="18">
                  <c:v>0.65532999999999997</c:v>
                </c:pt>
                <c:pt idx="19">
                  <c:v>0.64722000000000002</c:v>
                </c:pt>
                <c:pt idx="20">
                  <c:v>0.62068999999999996</c:v>
                </c:pt>
                <c:pt idx="21">
                  <c:v>0.40548000000000001</c:v>
                </c:pt>
                <c:pt idx="22">
                  <c:v>-0.95308999999999999</c:v>
                </c:pt>
                <c:pt idx="23">
                  <c:v>-3.0827</c:v>
                </c:pt>
                <c:pt idx="24">
                  <c:v>-4.0808999999999997</c:v>
                </c:pt>
                <c:pt idx="25">
                  <c:v>-2.7690000000000001</c:v>
                </c:pt>
                <c:pt idx="26">
                  <c:v>-0.86304000000000003</c:v>
                </c:pt>
                <c:pt idx="27">
                  <c:v>-1.1226</c:v>
                </c:pt>
                <c:pt idx="28">
                  <c:v>0.21362</c:v>
                </c:pt>
                <c:pt idx="29">
                  <c:v>-0.77315999999999996</c:v>
                </c:pt>
                <c:pt idx="30">
                  <c:v>-0.22861999999999999</c:v>
                </c:pt>
                <c:pt idx="31">
                  <c:v>-4.2185E-2</c:v>
                </c:pt>
                <c:pt idx="32">
                  <c:v>-5.1361999999999996E-3</c:v>
                </c:pt>
                <c:pt idx="33">
                  <c:v>-3.5434000000000003E-4</c:v>
                </c:pt>
                <c:pt idx="34">
                  <c:v>6.6142999999999993E-5</c:v>
                </c:pt>
                <c:pt idx="35">
                  <c:v>5.0389999999999997E-5</c:v>
                </c:pt>
                <c:pt idx="36">
                  <c:v>2.2979000000000001E-5</c:v>
                </c:pt>
                <c:pt idx="37">
                  <c:v>9.7271000000000004E-6</c:v>
                </c:pt>
                <c:pt idx="38">
                  <c:v>4.1450000000000001E-6</c:v>
                </c:pt>
                <c:pt idx="39">
                  <c:v>1.8215000000000001E-6</c:v>
                </c:pt>
                <c:pt idx="40">
                  <c:v>8.3132000000000001E-7</c:v>
                </c:pt>
                <c:pt idx="41">
                  <c:v>3.9451E-7</c:v>
                </c:pt>
                <c:pt idx="42">
                  <c:v>1.9445E-7</c:v>
                </c:pt>
                <c:pt idx="43">
                  <c:v>9.9283000000000003E-8</c:v>
                </c:pt>
                <c:pt idx="44">
                  <c:v>5.2390000000000001E-8</c:v>
                </c:pt>
                <c:pt idx="45">
                  <c:v>2.8495000000000001E-8</c:v>
                </c:pt>
                <c:pt idx="46">
                  <c:v>1.5915999999999998E-8</c:v>
                </c:pt>
                <c:pt idx="47">
                  <c:v>9.1718000000000001E-9</c:v>
                </c:pt>
                <c:pt idx="48">
                  <c:v>5.3921999999999996E-9</c:v>
                </c:pt>
                <c:pt idx="49">
                  <c:v>3.2637999999999998E-9</c:v>
                </c:pt>
                <c:pt idx="50">
                  <c:v>1.9976999999999998E-9</c:v>
                </c:pt>
              </c:numCache>
            </c:numRef>
          </c:yVal>
          <c:smooth val="1"/>
        </c:ser>
        <c:dLbls>
          <c:showLegendKey val="0"/>
          <c:showVal val="0"/>
          <c:showCatName val="0"/>
          <c:showSerName val="0"/>
          <c:showPercent val="0"/>
          <c:showBubbleSize val="0"/>
        </c:dLbls>
        <c:axId val="614717864"/>
        <c:axId val="614724136"/>
      </c:scatterChart>
      <c:valAx>
        <c:axId val="614717864"/>
        <c:scaling>
          <c:orientation val="minMax"/>
          <c:max val="1200"/>
          <c:min val="0"/>
        </c:scaling>
        <c:delete val="0"/>
        <c:axPos val="b"/>
        <c:numFmt formatCode="#,##0" sourceLinked="0"/>
        <c:majorTickMark val="out"/>
        <c:minorTickMark val="none"/>
        <c:tickLblPos val="nextTo"/>
        <c:txPr>
          <a:bodyPr/>
          <a:lstStyle/>
          <a:p>
            <a:pPr>
              <a:defRPr sz="1000"/>
            </a:pPr>
            <a:endParaRPr lang="zh-CN"/>
          </a:p>
        </c:txPr>
        <c:crossAx val="614724136"/>
        <c:crosses val="autoZero"/>
        <c:crossBetween val="midCat"/>
        <c:majorUnit val="400"/>
      </c:valAx>
      <c:valAx>
        <c:axId val="614724136"/>
        <c:scaling>
          <c:orientation val="minMax"/>
          <c:max val="350"/>
          <c:min val="-350"/>
        </c:scaling>
        <c:delete val="0"/>
        <c:axPos val="l"/>
        <c:numFmt formatCode="#,##0" sourceLinked="0"/>
        <c:majorTickMark val="none"/>
        <c:minorTickMark val="none"/>
        <c:tickLblPos val="nextTo"/>
        <c:spPr>
          <a:ln>
            <a:solidFill>
              <a:schemeClr val="tx1"/>
            </a:solidFill>
          </a:ln>
        </c:spPr>
        <c:txPr>
          <a:bodyPr/>
          <a:lstStyle/>
          <a:p>
            <a:pPr>
              <a:defRPr sz="1000"/>
            </a:pPr>
            <a:endParaRPr lang="zh-CN"/>
          </a:p>
        </c:txPr>
        <c:crossAx val="614717864"/>
        <c:crosses val="autoZero"/>
        <c:crossBetween val="midCat"/>
      </c:valAx>
      <c:spPr>
        <a:ln w="12700">
          <a:noFill/>
        </a:ln>
      </c:spPr>
    </c:plotArea>
    <c:legend>
      <c:legendPos val="r"/>
      <c:layout>
        <c:manualLayout>
          <c:xMode val="edge"/>
          <c:yMode val="edge"/>
          <c:x val="0.17038969063169523"/>
          <c:y val="5.2143053073296676E-2"/>
          <c:w val="0.45049093418658637"/>
          <c:h val="0.31972287235846819"/>
        </c:manualLayout>
      </c:layout>
      <c:overlay val="0"/>
      <c:txPr>
        <a:bodyPr/>
        <a:lstStyle/>
        <a:p>
          <a:pPr>
            <a:defRPr sz="1100"/>
          </a:pPr>
          <a:endParaRPr lang="zh-CN"/>
        </a:p>
      </c:txPr>
    </c:legend>
    <c:plotVisOnly val="1"/>
    <c:dispBlanksAs val="gap"/>
    <c:showDLblsOverMax val="0"/>
  </c:chart>
  <c:spPr>
    <a:ln>
      <a:noFill/>
    </a:ln>
  </c:spPr>
  <c:externalData r:id="rId1">
    <c:autoUpdate val="0"/>
  </c:externalData>
  <c:userShapes r:id="rId2"/>
</c:chartSpace>
</file>

<file path=ppt/drawings/_rels/drawing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image" Target="../media/image161.png"/><Relationship Id="rId5" Type="http://schemas.openxmlformats.org/officeDocument/2006/relationships/image" Target="../media/image165.emf"/><Relationship Id="rId4" Type="http://schemas.openxmlformats.org/officeDocument/2006/relationships/image" Target="../media/image164.png"/></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image" Target="../media/image73.wmf"/><Relationship Id="rId7" Type="http://schemas.openxmlformats.org/officeDocument/2006/relationships/image" Target="../media/image77.w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77.wmf"/><Relationship Id="rId1" Type="http://schemas.openxmlformats.org/officeDocument/2006/relationships/image" Target="../media/image80.wmf"/><Relationship Id="rId5" Type="http://schemas.openxmlformats.org/officeDocument/2006/relationships/image" Target="../media/image83.wmf"/><Relationship Id="rId4" Type="http://schemas.openxmlformats.org/officeDocument/2006/relationships/image" Target="../media/image8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2.wmf"/></Relationships>
</file>

<file path=ppt/drawings/drawing1.xml><?xml version="1.0" encoding="utf-8"?>
<c:userShapes xmlns:c="http://schemas.openxmlformats.org/drawingml/2006/chart">
  <cdr:relSizeAnchor xmlns:cdr="http://schemas.openxmlformats.org/drawingml/2006/chartDrawing">
    <cdr:from>
      <cdr:x>0.56363</cdr:x>
      <cdr:y>0.14157</cdr:y>
    </cdr:from>
    <cdr:to>
      <cdr:x>0.73686</cdr:x>
      <cdr:y>0.16791</cdr:y>
    </cdr:to>
    <cdr:sp macro="" textlink="">
      <cdr:nvSpPr>
        <cdr:cNvPr id="1024002" name="Text Box 2"/>
        <cdr:cNvSpPr txBox="1">
          <a:spLocks xmlns:a="http://schemas.openxmlformats.org/drawingml/2006/main" noChangeArrowheads="1"/>
        </cdr:cNvSpPr>
      </cdr:nvSpPr>
      <cdr:spPr bwMode="auto">
        <a:xfrm xmlns:a="http://schemas.openxmlformats.org/drawingml/2006/main">
          <a:off x="4880523" y="889989"/>
          <a:ext cx="1500014" cy="165587"/>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clip" wrap="none" lIns="0" tIns="0" rIns="0" bIns="0" anchor="t" upright="1">
          <a:spAutoFit/>
        </a:bodyPr>
        <a:lstStyle xmlns:a="http://schemas.openxmlformats.org/drawingml/2006/main"/>
        <a:p xmlns:a="http://schemas.openxmlformats.org/drawingml/2006/main">
          <a:pPr marL="0" indent="0" algn="l" rtl="0">
            <a:defRPr sz="1000"/>
          </a:pPr>
          <a:r>
            <a:rPr lang="en-US" sz="1100" b="1" i="0" strike="noStrike">
              <a:solidFill>
                <a:srgbClr val="CEB888"/>
              </a:solidFill>
              <a:latin typeface="Arial"/>
              <a:ea typeface="+mn-ea"/>
              <a:cs typeface="Arial"/>
            </a:rPr>
            <a:t>REBCO B∥</a:t>
          </a:r>
          <a:r>
            <a:rPr lang="en-US" sz="1100" b="1" i="0" strike="noStrike" baseline="0">
              <a:solidFill>
                <a:srgbClr val="CEB888"/>
              </a:solidFill>
              <a:latin typeface="Arial"/>
              <a:ea typeface="+mn-ea"/>
              <a:cs typeface="Arial"/>
            </a:rPr>
            <a:t> </a:t>
          </a:r>
          <a:r>
            <a:rPr lang="en-US" sz="1100" b="1" i="0" strike="noStrike">
              <a:solidFill>
                <a:srgbClr val="CEB888"/>
              </a:solidFill>
              <a:latin typeface="Arial"/>
              <a:ea typeface="+mn-ea"/>
              <a:cs typeface="Arial"/>
            </a:rPr>
            <a:t>Tape Plane</a:t>
          </a:r>
        </a:p>
      </cdr:txBody>
    </cdr:sp>
  </cdr:relSizeAnchor>
  <cdr:relSizeAnchor xmlns:cdr="http://schemas.openxmlformats.org/drawingml/2006/chartDrawing">
    <cdr:from>
      <cdr:x>0.79391</cdr:x>
      <cdr:y>0.28512</cdr:y>
    </cdr:from>
    <cdr:to>
      <cdr:x>0.8302</cdr:x>
      <cdr:y>0.30992</cdr:y>
    </cdr:to>
    <cdr:sp macro="" textlink="">
      <cdr:nvSpPr>
        <cdr:cNvPr id="1024005" name="Text Box 5"/>
        <cdr:cNvSpPr txBox="1">
          <a:spLocks xmlns:a="http://schemas.openxmlformats.org/drawingml/2006/main" noChangeArrowheads="1"/>
        </cdr:cNvSpPr>
      </cdr:nvSpPr>
      <cdr:spPr bwMode="auto">
        <a:xfrm xmlns:a="http://schemas.openxmlformats.org/drawingml/2006/main">
          <a:off x="6874539" y="1792385"/>
          <a:ext cx="314238" cy="155905"/>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clip" wrap="none" lIns="0" tIns="0" rIns="0" bIns="0" anchor="t" upright="1">
          <a:noAutofit/>
        </a:bodyPr>
        <a:lstStyle xmlns:a="http://schemas.openxmlformats.org/drawingml/2006/main"/>
        <a:p xmlns:a="http://schemas.openxmlformats.org/drawingml/2006/main">
          <a:pPr algn="l" rtl="0">
            <a:defRPr sz="1000"/>
          </a:pPr>
          <a:r>
            <a:rPr lang="en-US" sz="1100" b="1" i="0" strike="noStrike">
              <a:solidFill>
                <a:schemeClr val="accent1"/>
              </a:solidFill>
              <a:latin typeface="Arial"/>
              <a:cs typeface="Arial"/>
            </a:rPr>
            <a:t>2212</a:t>
          </a:r>
        </a:p>
      </cdr:txBody>
    </cdr:sp>
  </cdr:relSizeAnchor>
  <cdr:relSizeAnchor xmlns:cdr="http://schemas.openxmlformats.org/drawingml/2006/chartDrawing">
    <cdr:from>
      <cdr:x>0.5731</cdr:x>
      <cdr:y>0.64417</cdr:y>
    </cdr:from>
    <cdr:to>
      <cdr:x>0.69057</cdr:x>
      <cdr:y>0.67002</cdr:y>
    </cdr:to>
    <cdr:sp macro="" textlink="">
      <cdr:nvSpPr>
        <cdr:cNvPr id="1024006" name="Text Box 6"/>
        <cdr:cNvSpPr txBox="1">
          <a:spLocks xmlns:a="http://schemas.openxmlformats.org/drawingml/2006/main" noChangeArrowheads="1"/>
        </cdr:cNvSpPr>
      </cdr:nvSpPr>
      <cdr:spPr bwMode="auto">
        <a:xfrm xmlns:a="http://schemas.openxmlformats.org/drawingml/2006/main">
          <a:off x="4958534" y="4042858"/>
          <a:ext cx="1016370" cy="162237"/>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overflow" horzOverflow="overflow" wrap="none" lIns="0" tIns="0" rIns="0" bIns="0" anchor="t" upright="1">
          <a:spAutoFit/>
        </a:bodyPr>
        <a:lstStyle xmlns:a="http://schemas.openxmlformats.org/drawingml/2006/main"/>
        <a:p xmlns:a="http://schemas.openxmlformats.org/drawingml/2006/main">
          <a:pPr algn="l" rtl="0">
            <a:defRPr sz="1000"/>
          </a:pPr>
          <a:r>
            <a:rPr lang="en-US" sz="1100" b="1" i="0" strike="noStrike" dirty="0">
              <a:solidFill>
                <a:schemeClr val="accent2"/>
              </a:solidFill>
              <a:latin typeface="Arial"/>
              <a:cs typeface="Arial"/>
            </a:rPr>
            <a:t>Nb</a:t>
          </a:r>
          <a:r>
            <a:rPr lang="en-US" sz="1100" b="1" i="0" strike="noStrike" baseline="-25000" dirty="0">
              <a:solidFill>
                <a:schemeClr val="accent2"/>
              </a:solidFill>
              <a:latin typeface="Arial"/>
              <a:cs typeface="Arial"/>
            </a:rPr>
            <a:t>3</a:t>
          </a:r>
          <a:r>
            <a:rPr lang="en-US" sz="1100" b="1" i="0" strike="noStrike" dirty="0">
              <a:solidFill>
                <a:schemeClr val="accent2"/>
              </a:solidFill>
              <a:latin typeface="Arial"/>
              <a:cs typeface="Arial"/>
            </a:rPr>
            <a:t>Sn: High </a:t>
          </a:r>
          <a:r>
            <a:rPr lang="en-US" sz="1100" b="1" i="1" strike="noStrike" dirty="0">
              <a:solidFill>
                <a:schemeClr val="accent2"/>
              </a:solidFill>
              <a:latin typeface="Arial"/>
              <a:cs typeface="Arial"/>
            </a:rPr>
            <a:t>J</a:t>
          </a:r>
          <a:r>
            <a:rPr lang="en-US" sz="1100" b="1" i="0" strike="noStrike" baseline="-25000" dirty="0">
              <a:solidFill>
                <a:schemeClr val="accent2"/>
              </a:solidFill>
              <a:latin typeface="Arial"/>
              <a:cs typeface="Arial"/>
            </a:rPr>
            <a:t>c</a:t>
          </a:r>
        </a:p>
      </cdr:txBody>
    </cdr:sp>
  </cdr:relSizeAnchor>
  <cdr:relSizeAnchor xmlns:cdr="http://schemas.openxmlformats.org/drawingml/2006/chartDrawing">
    <cdr:from>
      <cdr:x>0.39975</cdr:x>
      <cdr:y>0.68333</cdr:y>
    </cdr:from>
    <cdr:to>
      <cdr:x>0.522</cdr:x>
      <cdr:y>0.73503</cdr:y>
    </cdr:to>
    <cdr:sp macro="" textlink="">
      <cdr:nvSpPr>
        <cdr:cNvPr id="1024007" name="Text Box 7"/>
        <cdr:cNvSpPr txBox="1">
          <a:spLocks xmlns:a="http://schemas.openxmlformats.org/drawingml/2006/main" noChangeArrowheads="1"/>
        </cdr:cNvSpPr>
      </cdr:nvSpPr>
      <cdr:spPr bwMode="auto">
        <a:xfrm xmlns:a="http://schemas.openxmlformats.org/drawingml/2006/main">
          <a:off x="3458703" y="4288654"/>
          <a:ext cx="1057727" cy="324448"/>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overflow" horzOverflow="overflow" wrap="square" lIns="0" tIns="0" rIns="0" bIns="0" anchor="t" upright="1">
          <a:spAutoFit/>
        </a:bodyPr>
        <a:lstStyle xmlns:a="http://schemas.openxmlformats.org/drawingml/2006/main"/>
        <a:p xmlns:a="http://schemas.openxmlformats.org/drawingml/2006/main">
          <a:pPr marL="0" indent="0" algn="ctr" rtl="0">
            <a:defRPr sz="1000"/>
          </a:pPr>
          <a:r>
            <a:rPr lang="en-US" sz="1100" b="1" i="0" strike="noStrike">
              <a:solidFill>
                <a:schemeClr val="accent2">
                  <a:lumMod val="75000"/>
                </a:schemeClr>
              </a:solidFill>
              <a:latin typeface="Arial"/>
              <a:ea typeface="+mn-ea"/>
              <a:cs typeface="Arial"/>
            </a:rPr>
            <a:t>Nb</a:t>
          </a:r>
          <a:r>
            <a:rPr lang="en-US" sz="1100" b="1" i="0" strike="noStrike" baseline="-25000">
              <a:solidFill>
                <a:schemeClr val="accent2">
                  <a:lumMod val="75000"/>
                </a:schemeClr>
              </a:solidFill>
              <a:latin typeface="Arial"/>
              <a:ea typeface="+mn-ea"/>
              <a:cs typeface="Arial"/>
            </a:rPr>
            <a:t>3</a:t>
          </a:r>
          <a:r>
            <a:rPr lang="en-US" sz="1100" b="1" i="0" strike="noStrike">
              <a:solidFill>
                <a:schemeClr val="accent2">
                  <a:lumMod val="75000"/>
                </a:schemeClr>
              </a:solidFill>
              <a:latin typeface="Arial"/>
              <a:ea typeface="+mn-ea"/>
              <a:cs typeface="Arial"/>
            </a:rPr>
            <a:t>Sn:</a:t>
          </a:r>
        </a:p>
        <a:p xmlns:a="http://schemas.openxmlformats.org/drawingml/2006/main">
          <a:pPr marL="0" indent="0" algn="ctr" rtl="0">
            <a:defRPr sz="1000"/>
          </a:pPr>
          <a:r>
            <a:rPr lang="en-US" sz="1100" b="1" i="0" strike="noStrike">
              <a:solidFill>
                <a:schemeClr val="accent2">
                  <a:lumMod val="75000"/>
                </a:schemeClr>
              </a:solidFill>
              <a:latin typeface="Arial"/>
              <a:ea typeface="+mn-ea"/>
              <a:cs typeface="Arial"/>
            </a:rPr>
            <a:t>Bronze Process </a:t>
          </a:r>
        </a:p>
      </cdr:txBody>
    </cdr:sp>
  </cdr:relSizeAnchor>
  <cdr:relSizeAnchor xmlns:cdr="http://schemas.openxmlformats.org/drawingml/2006/chartDrawing">
    <cdr:from>
      <cdr:x>0.38629</cdr:x>
      <cdr:y>0.81399</cdr:y>
    </cdr:from>
    <cdr:to>
      <cdr:x>0.53546</cdr:x>
      <cdr:y>0.87879</cdr:y>
    </cdr:to>
    <cdr:sp macro="" textlink="">
      <cdr:nvSpPr>
        <cdr:cNvPr id="18" name="Rectangle 17"/>
        <cdr:cNvSpPr>
          <a:spLocks xmlns:a="http://schemas.openxmlformats.org/drawingml/2006/main" noChangeArrowheads="1"/>
        </cdr:cNvSpPr>
      </cdr:nvSpPr>
      <cdr:spPr bwMode="auto">
        <a:xfrm xmlns:a="http://schemas.openxmlformats.org/drawingml/2006/main">
          <a:off x="3342244" y="5108690"/>
          <a:ext cx="1290644" cy="406692"/>
        </a:xfrm>
        <a:prstGeom xmlns:a="http://schemas.openxmlformats.org/drawingml/2006/main" prst="rect">
          <a:avLst/>
        </a:prstGeom>
        <a:solidFill xmlns:a="http://schemas.openxmlformats.org/drawingml/2006/main">
          <a:schemeClr val="bg1">
            <a:alpha val="80000"/>
          </a:schemeClr>
        </a:solidFill>
        <a:ln xmlns:a="http://schemas.openxmlformats.org/drawingml/2006/main" w="9525" algn="ctr">
          <a:noFill/>
          <a:miter lim="800000"/>
          <a:headEnd/>
          <a:tailEnd/>
        </a:ln>
        <a:effectLst xmlns:a="http://schemas.openxmlformats.org/drawingml/2006/main"/>
      </cdr:spPr>
      <cdr:txBody>
        <a:bodyPr xmlns:a="http://schemas.openxmlformats.org/drawingml/2006/main" wrap="square" lIns="0" tIns="0" rIns="0" bIns="0">
          <a:noAutofit/>
        </a:bodyPr>
        <a:lstStyle xmlns:a="http://schemas.openxmlformats.org/drawingml/2006/main">
          <a:defPPr>
            <a:defRPr lang="en-US"/>
          </a:defPPr>
          <a:lvl1pPr algn="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xmlns:a="http://schemas.openxmlformats.org/drawingml/2006/main">
          <a:pPr marL="0" indent="0" algn="ctr" rtl="0" eaLnBrk="0" fontAlgn="base" hangingPunct="0">
            <a:spcBef>
              <a:spcPct val="50000"/>
            </a:spcBef>
            <a:spcAft>
              <a:spcPct val="0"/>
            </a:spcAft>
            <a:defRPr/>
          </a:pPr>
          <a:r>
            <a:rPr lang="en-US" sz="850" i="1" kern="1200" dirty="0">
              <a:solidFill>
                <a:schemeClr val="accent2">
                  <a:lumMod val="50000"/>
                </a:schemeClr>
              </a:solidFill>
              <a:effectLst/>
              <a:latin typeface="+mn-lt"/>
              <a:ea typeface="+mn-ea"/>
              <a:cs typeface="+mn-cs"/>
            </a:rPr>
            <a:t>4543 filament High Sn Bronze-16wt.%Sn-0.3wt%Ti (Miyazaki-MT18-IEEE’04)</a:t>
          </a:r>
        </a:p>
      </cdr:txBody>
    </cdr:sp>
  </cdr:relSizeAnchor>
  <cdr:relSizeAnchor xmlns:cdr="http://schemas.openxmlformats.org/drawingml/2006/chartDrawing">
    <cdr:from>
      <cdr:x>0.58762</cdr:x>
      <cdr:y>0.76151</cdr:y>
    </cdr:from>
    <cdr:to>
      <cdr:x>0.66849</cdr:x>
      <cdr:y>0.84548</cdr:y>
    </cdr:to>
    <cdr:sp macro="" textlink="">
      <cdr:nvSpPr>
        <cdr:cNvPr id="20" name="Rectangle 19"/>
        <cdr:cNvSpPr>
          <a:spLocks xmlns:a="http://schemas.openxmlformats.org/drawingml/2006/main" noChangeArrowheads="1"/>
        </cdr:cNvSpPr>
      </cdr:nvSpPr>
      <cdr:spPr bwMode="auto">
        <a:xfrm xmlns:a="http://schemas.openxmlformats.org/drawingml/2006/main">
          <a:off x="5084163" y="4779296"/>
          <a:ext cx="699701" cy="527005"/>
        </a:xfrm>
        <a:prstGeom xmlns:a="http://schemas.openxmlformats.org/drawingml/2006/main" prst="rect">
          <a:avLst/>
        </a:prstGeom>
        <a:solidFill xmlns:a="http://schemas.openxmlformats.org/drawingml/2006/main">
          <a:schemeClr val="bg1">
            <a:alpha val="80000"/>
          </a:schemeClr>
        </a:solidFill>
        <a:ln xmlns:a="http://schemas.openxmlformats.org/drawingml/2006/main" w="9525" algn="ctr">
          <a:noFill/>
          <a:miter lim="800000"/>
          <a:headEnd/>
          <a:tailEnd/>
        </a:ln>
        <a:effectLst xmlns:a="http://schemas.openxmlformats.org/drawingml/2006/main"/>
      </cdr:spPr>
      <cdr:txBody>
        <a:bodyPr xmlns:a="http://schemas.openxmlformats.org/drawingml/2006/main" wrap="square" lIns="0" tIns="0" rIns="0" bIns="0">
          <a:noAutofit/>
        </a:bodyPr>
        <a:lstStyle xmlns:a="http://schemas.openxmlformats.org/drawingml/2006/main">
          <a:defPPr>
            <a:defRPr lang="en-US"/>
          </a:defPPr>
          <a:lvl1pPr algn="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xmlns:a="http://schemas.openxmlformats.org/drawingml/2006/main">
          <a:pPr algn="ctr">
            <a:spcBef>
              <a:spcPct val="50000"/>
            </a:spcBef>
            <a:defRPr/>
          </a:pPr>
          <a:r>
            <a:rPr lang="en-US" sz="850" i="1" dirty="0">
              <a:solidFill>
                <a:schemeClr val="accent2"/>
              </a:solidFill>
              <a:effectLst/>
              <a:latin typeface="+mn-lt"/>
            </a:rPr>
            <a:t>Compiled from </a:t>
          </a:r>
          <a:r>
            <a:rPr lang="en-US" sz="850" i="1" kern="1200" dirty="0">
              <a:solidFill>
                <a:schemeClr val="accent2"/>
              </a:solidFill>
              <a:effectLst/>
              <a:latin typeface="+mn-lt"/>
              <a:ea typeface="+mn-ea"/>
              <a:cs typeface="+mn-cs"/>
            </a:rPr>
            <a:t>ASC'02</a:t>
          </a:r>
          <a:r>
            <a:rPr lang="en-US" sz="850" i="1" dirty="0">
              <a:solidFill>
                <a:schemeClr val="accent2"/>
              </a:solidFill>
              <a:effectLst/>
              <a:latin typeface="+mn-lt"/>
            </a:rPr>
            <a:t> and ICMC'03 papers (J. Parrell OI-ST)</a:t>
          </a:r>
        </a:p>
      </cdr:txBody>
    </cdr:sp>
  </cdr:relSizeAnchor>
  <cdr:relSizeAnchor xmlns:cdr="http://schemas.openxmlformats.org/drawingml/2006/chartDrawing">
    <cdr:from>
      <cdr:x>0.71048</cdr:x>
      <cdr:y>0.3349</cdr:y>
    </cdr:from>
    <cdr:to>
      <cdr:x>0.935</cdr:x>
      <cdr:y>0.37725</cdr:y>
    </cdr:to>
    <cdr:sp macro="" textlink="">
      <cdr:nvSpPr>
        <cdr:cNvPr id="22" name="Text Box 567"/>
        <cdr:cNvSpPr txBox="1">
          <a:spLocks xmlns:a="http://schemas.openxmlformats.org/drawingml/2006/main" noChangeArrowheads="1"/>
        </cdr:cNvSpPr>
      </cdr:nvSpPr>
      <cdr:spPr bwMode="auto">
        <a:xfrm xmlns:a="http://schemas.openxmlformats.org/drawingml/2006/main">
          <a:off x="6152112" y="2105369"/>
          <a:ext cx="1944139" cy="266233"/>
        </a:xfrm>
        <a:prstGeom xmlns:a="http://schemas.openxmlformats.org/drawingml/2006/main" prst="rect">
          <a:avLst/>
        </a:prstGeom>
        <a:solidFill xmlns:a="http://schemas.openxmlformats.org/drawingml/2006/main">
          <a:schemeClr val="bg1">
            <a:alpha val="90000"/>
          </a:schemeClr>
        </a:solidFill>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defPPr>
            <a:defRPr lang="en-US"/>
          </a:defPPr>
          <a:lvl1pPr algn="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xmlns:a="http://schemas.openxmlformats.org/drawingml/2006/main">
          <a:pPr algn="ctr">
            <a:spcBef>
              <a:spcPct val="50000"/>
            </a:spcBef>
          </a:pPr>
          <a:r>
            <a:rPr lang="en-US" sz="850" b="0" i="1" dirty="0">
              <a:solidFill>
                <a:schemeClr val="accent1"/>
              </a:solidFill>
              <a:latin typeface="+mn-lt"/>
            </a:rPr>
            <a:t>55×18 filament B-OST strand with  NHMFL 50 bar Over-Pressure HT.</a:t>
          </a:r>
          <a:r>
            <a:rPr lang="en-US" sz="850" b="0" i="1" baseline="0" dirty="0">
              <a:solidFill>
                <a:schemeClr val="accent1"/>
              </a:solidFill>
              <a:latin typeface="+mn-lt"/>
            </a:rPr>
            <a:t> </a:t>
          </a:r>
          <a:r>
            <a:rPr lang="en-US" sz="850" b="0" i="1" dirty="0">
              <a:solidFill>
                <a:schemeClr val="accent1"/>
              </a:solidFill>
              <a:latin typeface="+mn-lt"/>
            </a:rPr>
            <a:t>J. Jiang et al. </a:t>
          </a:r>
        </a:p>
      </cdr:txBody>
    </cdr:sp>
  </cdr:relSizeAnchor>
  <cdr:relSizeAnchor xmlns:cdr="http://schemas.openxmlformats.org/drawingml/2006/chartDrawing">
    <cdr:from>
      <cdr:x>0.55564</cdr:x>
      <cdr:y>0.69757</cdr:y>
    </cdr:from>
    <cdr:to>
      <cdr:x>0.59728</cdr:x>
      <cdr:y>0.71192</cdr:y>
    </cdr:to>
    <cdr:sp macro="" textlink="">
      <cdr:nvSpPr>
        <cdr:cNvPr id="34" name="Line 4"/>
        <cdr:cNvSpPr>
          <a:spLocks xmlns:a="http://schemas.openxmlformats.org/drawingml/2006/main" noChangeShapeType="1"/>
        </cdr:cNvSpPr>
      </cdr:nvSpPr>
      <cdr:spPr bwMode="auto">
        <a:xfrm xmlns:a="http://schemas.openxmlformats.org/drawingml/2006/main" rot="16200000" flipV="1">
          <a:off x="4942583" y="4242929"/>
          <a:ext cx="90065" cy="360257"/>
        </a:xfrm>
        <a:prstGeom xmlns:a="http://schemas.openxmlformats.org/drawingml/2006/main" prst="line">
          <a:avLst/>
        </a:prstGeom>
        <a:noFill xmlns:a="http://schemas.openxmlformats.org/drawingml/2006/main"/>
        <a:ln xmlns:a="http://schemas.openxmlformats.org/drawingml/2006/main" w="25400">
          <a:solidFill>
            <a:schemeClr val="accent2"/>
          </a:solidFill>
          <a:round/>
          <a:headEnd/>
          <a:tailEnd type="triangle" w="med" len="lg"/>
        </a:ln>
        <a:effectLst xmlns:a="http://schemas.openxmlformats.org/drawingml/2006/main">
          <a:glow rad="25400">
            <a:schemeClr val="bg1">
              <a:alpha val="80000"/>
            </a:schemeClr>
          </a:glow>
          <a:outerShdw blurRad="50800" dist="38100" dir="5400000" algn="t" rotWithShape="0">
            <a:prstClr val="black">
              <a:alpha val="40000"/>
            </a:prstClr>
          </a:outerShdw>
        </a:effectLst>
      </cdr:spPr>
      <cdr:txBody>
        <a:bodyPr xmlns:a="http://schemas.openxmlformats.org/drawingml/2006/main"/>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endParaRPr lang="en-US"/>
        </a:p>
      </cdr:txBody>
    </cdr:sp>
  </cdr:relSizeAnchor>
  <cdr:relSizeAnchor xmlns:cdr="http://schemas.openxmlformats.org/drawingml/2006/chartDrawing">
    <cdr:from>
      <cdr:x>0.45957</cdr:x>
      <cdr:y>0.63135</cdr:y>
    </cdr:from>
    <cdr:to>
      <cdr:x>0.4964</cdr:x>
      <cdr:y>0.67881</cdr:y>
    </cdr:to>
    <cdr:sp macro="" textlink="">
      <cdr:nvSpPr>
        <cdr:cNvPr id="35" name="Line 4"/>
        <cdr:cNvSpPr>
          <a:spLocks xmlns:a="http://schemas.openxmlformats.org/drawingml/2006/main" noChangeShapeType="1"/>
        </cdr:cNvSpPr>
      </cdr:nvSpPr>
      <cdr:spPr bwMode="auto">
        <a:xfrm xmlns:a="http://schemas.openxmlformats.org/drawingml/2006/main" rot="16200000">
          <a:off x="3986644" y="3952025"/>
          <a:ext cx="297859" cy="318638"/>
        </a:xfrm>
        <a:prstGeom xmlns:a="http://schemas.openxmlformats.org/drawingml/2006/main" prst="line">
          <a:avLst/>
        </a:prstGeom>
        <a:noFill xmlns:a="http://schemas.openxmlformats.org/drawingml/2006/main"/>
        <a:ln xmlns:a="http://schemas.openxmlformats.org/drawingml/2006/main" w="25400">
          <a:solidFill>
            <a:schemeClr val="accent2">
              <a:lumMod val="75000"/>
            </a:schemeClr>
          </a:solidFill>
          <a:round/>
          <a:headEnd/>
          <a:tailEnd type="triangle" w="med" len="lg"/>
        </a:ln>
        <a:effectLst xmlns:a="http://schemas.openxmlformats.org/drawingml/2006/main">
          <a:glow rad="25400">
            <a:schemeClr val="bg1">
              <a:alpha val="80000"/>
            </a:schemeClr>
          </a:glow>
          <a:outerShdw blurRad="50800" dist="38100" dir="5400000" algn="t" rotWithShape="0">
            <a:prstClr val="black">
              <a:alpha val="40000"/>
            </a:prstClr>
          </a:outerShdw>
        </a:effectLst>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0.76118</cdr:x>
      <cdr:y>0.12587</cdr:y>
    </cdr:from>
    <cdr:to>
      <cdr:x>0.92131</cdr:x>
      <cdr:y>0.19447</cdr:y>
    </cdr:to>
    <cdr:sp macro="" textlink="">
      <cdr:nvSpPr>
        <cdr:cNvPr id="46" name="Text Box 564"/>
        <cdr:cNvSpPr txBox="1">
          <a:spLocks xmlns:a="http://schemas.openxmlformats.org/drawingml/2006/main" noChangeArrowheads="1"/>
        </cdr:cNvSpPr>
      </cdr:nvSpPr>
      <cdr:spPr bwMode="auto">
        <a:xfrm xmlns:a="http://schemas.openxmlformats.org/drawingml/2006/main">
          <a:off x="6591127" y="791300"/>
          <a:ext cx="1386580" cy="431254"/>
        </a:xfrm>
        <a:prstGeom xmlns:a="http://schemas.openxmlformats.org/drawingml/2006/main" prst="rect">
          <a:avLst/>
        </a:prstGeom>
        <a:solidFill xmlns:a="http://schemas.openxmlformats.org/drawingml/2006/main">
          <a:schemeClr val="bg1">
            <a:alpha val="80000"/>
          </a:schemeClr>
        </a:solidFill>
        <a:ln xmlns:a="http://schemas.openxmlformats.org/drawingml/2006/main" w="9525">
          <a:noFill/>
          <a:miter lim="800000"/>
          <a:headEnd/>
          <a:tailEnd/>
        </a:ln>
        <a:effectLst xmlns:a="http://schemas.openxmlformats.org/drawingml/2006/main"/>
      </cdr:spPr>
      <cdr:txBody>
        <a:bodyPr xmlns:a="http://schemas.openxmlformats.org/drawingml/2006/main" wrap="square" lIns="0" tIns="0" rIns="0" bIns="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Bef>
              <a:spcPct val="50000"/>
            </a:spcBef>
            <a:defRPr/>
          </a:pPr>
          <a:r>
            <a:rPr lang="en-US" sz="850" b="0" i="1" dirty="0">
              <a:solidFill>
                <a:srgbClr val="BB9D59"/>
              </a:solidFill>
              <a:effectLst/>
            </a:rPr>
            <a:t>SuperPower tape, 50 </a:t>
          </a:r>
          <a:r>
            <a:rPr lang="el-GR" sz="850" b="0" i="1" dirty="0">
              <a:solidFill>
                <a:srgbClr val="BB9D59"/>
              </a:solidFill>
              <a:effectLst/>
            </a:rPr>
            <a:t>μ</a:t>
          </a:r>
          <a:r>
            <a:rPr lang="en-US" sz="850" b="0" i="1" dirty="0">
              <a:solidFill>
                <a:srgbClr val="BB9D59"/>
              </a:solidFill>
              <a:effectLst/>
            </a:rPr>
            <a:t>m substrate, 50 </a:t>
          </a:r>
          <a:r>
            <a:rPr lang="el-GR" sz="850" b="0" i="1" dirty="0">
              <a:solidFill>
                <a:srgbClr val="BB9D59"/>
              </a:solidFill>
              <a:effectLst/>
            </a:rPr>
            <a:t>μ</a:t>
          </a:r>
          <a:r>
            <a:rPr lang="en-US" sz="850" b="0" i="1" dirty="0">
              <a:solidFill>
                <a:srgbClr val="BB9D59"/>
              </a:solidFill>
              <a:effectLst/>
            </a:rPr>
            <a:t>m Cu, 7.5% Zr, measured at NHMFL</a:t>
          </a:r>
        </a:p>
      </cdr:txBody>
    </cdr:sp>
  </cdr:relSizeAnchor>
  <cdr:relSizeAnchor xmlns:cdr="http://schemas.openxmlformats.org/drawingml/2006/chartDrawing">
    <cdr:from>
      <cdr:x>0.73214</cdr:x>
      <cdr:y>0.25841</cdr:y>
    </cdr:from>
    <cdr:to>
      <cdr:x>0.78463</cdr:x>
      <cdr:y>0.33013</cdr:y>
    </cdr:to>
    <cdr:pic>
      <cdr:nvPicPr>
        <cdr:cNvPr id="41" name="Picture 40"/>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tretch xmlns:a="http://schemas.openxmlformats.org/drawingml/2006/main">
          <a:fillRect/>
        </a:stretch>
      </cdr:blipFill>
      <cdr:spPr bwMode="auto">
        <a:xfrm xmlns:a="http://schemas.openxmlformats.org/drawingml/2006/main">
          <a:off x="6339666" y="1624519"/>
          <a:ext cx="454516" cy="450868"/>
        </a:xfrm>
        <a:prstGeom xmlns:a="http://schemas.openxmlformats.org/drawingml/2006/main" prst="rect">
          <a:avLst/>
        </a:prstGeom>
        <a:noFill xmlns:a="http://schemas.openxmlformats.org/drawingml/2006/main"/>
        <a:effectLst xmlns:a="http://schemas.openxmlformats.org/drawingml/2006/main">
          <a:outerShdw blurRad="50800" dist="38100" dir="2700000" algn="tl" rotWithShape="0">
            <a:prstClr val="black">
              <a:alpha val="40000"/>
            </a:prstClr>
          </a:outerShdw>
        </a:effectLst>
      </cdr:spPr>
    </cdr:pic>
  </cdr:relSizeAnchor>
  <cdr:relSizeAnchor xmlns:cdr="http://schemas.openxmlformats.org/drawingml/2006/chartDrawing">
    <cdr:from>
      <cdr:x>0.75543</cdr:x>
      <cdr:y>0.19717</cdr:y>
    </cdr:from>
    <cdr:to>
      <cdr:x>0.93106</cdr:x>
      <cdr:y>0.20776</cdr:y>
    </cdr:to>
    <cdr:pic>
      <cdr:nvPicPr>
        <cdr:cNvPr id="52" name="Picture 51"/>
        <cdr:cNvPicPr>
          <a:picLocks xmlns:a="http://schemas.openxmlformats.org/drawingml/2006/main" noChangeAspect="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541338" y="1239526"/>
          <a:ext cx="1520796" cy="66574"/>
        </a:xfrm>
        <a:prstGeom xmlns:a="http://schemas.openxmlformats.org/drawingml/2006/main" prst="rect">
          <a:avLst/>
        </a:prstGeom>
        <a:effectLst xmlns:a="http://schemas.openxmlformats.org/drawingml/2006/main">
          <a:outerShdw blurRad="50800" dist="38100" dir="2700000" algn="tl" rotWithShape="0">
            <a:prstClr val="black">
              <a:alpha val="40000"/>
            </a:prstClr>
          </a:outerShdw>
        </a:effectLst>
      </cdr:spPr>
    </cdr:pic>
  </cdr:relSizeAnchor>
  <cdr:relSizeAnchor xmlns:cdr="http://schemas.openxmlformats.org/drawingml/2006/chartDrawing">
    <cdr:from>
      <cdr:x>0.60163</cdr:x>
      <cdr:y>0.67918</cdr:y>
    </cdr:from>
    <cdr:to>
      <cdr:x>0.65448</cdr:x>
      <cdr:y>0.75203</cdr:y>
    </cdr:to>
    <cdr:pic>
      <cdr:nvPicPr>
        <cdr:cNvPr id="54" name="Picture 53"/>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tretch xmlns:a="http://schemas.openxmlformats.org/drawingml/2006/main">
          <a:fillRect/>
        </a:stretch>
      </cdr:blipFill>
      <cdr:spPr bwMode="auto">
        <a:xfrm xmlns:a="http://schemas.openxmlformats.org/drawingml/2006/main">
          <a:off x="5205380" y="4262584"/>
          <a:ext cx="457267" cy="457215"/>
        </a:xfrm>
        <a:prstGeom xmlns:a="http://schemas.openxmlformats.org/drawingml/2006/main" prst="rect">
          <a:avLst/>
        </a:prstGeom>
        <a:noFill xmlns:a="http://schemas.openxmlformats.org/drawingml/2006/main"/>
        <a:effectLst xmlns:a="http://schemas.openxmlformats.org/drawingml/2006/main">
          <a:outerShdw blurRad="50800" dist="38100" dir="2700000" algn="tl" rotWithShape="0">
            <a:prstClr val="black">
              <a:alpha val="40000"/>
            </a:prstClr>
          </a:outerShdw>
        </a:effectLst>
      </cdr:spPr>
    </cdr:pic>
  </cdr:relSizeAnchor>
  <cdr:relSizeAnchor xmlns:cdr="http://schemas.openxmlformats.org/drawingml/2006/chartDrawing">
    <cdr:from>
      <cdr:x>0.43515</cdr:x>
      <cdr:y>0.73841</cdr:y>
    </cdr:from>
    <cdr:to>
      <cdr:x>0.4866</cdr:x>
      <cdr:y>0.81126</cdr:y>
    </cdr:to>
    <cdr:pic>
      <cdr:nvPicPr>
        <cdr:cNvPr id="29" name="Picture 28"/>
        <cdr:cNvPicPr>
          <a:picLocks xmlns:a="http://schemas.openxmlformats.org/drawingml/2006/main" noChangeAspect="1"/>
        </cdr:cNvPicPr>
      </cdr:nvPicPr>
      <cdr:blipFill>
        <a:blip xmlns:a="http://schemas.openxmlformats.org/drawingml/2006/main" xmlns:r="http://schemas.openxmlformats.org/officeDocument/2006/relationships" r:embed="rId4">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764989" y="4634342"/>
          <a:ext cx="445154" cy="457214"/>
        </a:xfrm>
        <a:prstGeom xmlns:a="http://schemas.openxmlformats.org/drawingml/2006/main" prst="rect">
          <a:avLst/>
        </a:prstGeom>
        <a:effectLst xmlns:a="http://schemas.openxmlformats.org/drawingml/2006/main">
          <a:outerShdw blurRad="50800" dist="38100" dir="2700000" algn="tl" rotWithShape="0">
            <a:prstClr val="black">
              <a:alpha val="40000"/>
            </a:prstClr>
          </a:outerShdw>
        </a:effectLst>
      </cdr:spPr>
    </cdr:pic>
  </cdr:relSizeAnchor>
  <cdr:relSizeAnchor xmlns:cdr="http://schemas.openxmlformats.org/drawingml/2006/chartDrawing">
    <cdr:from>
      <cdr:x>0.10328</cdr:x>
      <cdr:y>0.04792</cdr:y>
    </cdr:from>
    <cdr:to>
      <cdr:x>0.14494</cdr:x>
      <cdr:y>0.07377</cdr:y>
    </cdr:to>
    <cdr:sp macro="" textlink="">
      <cdr:nvSpPr>
        <cdr:cNvPr id="33" name="Text Box 9"/>
        <cdr:cNvSpPr txBox="1">
          <a:spLocks xmlns:a="http://schemas.openxmlformats.org/drawingml/2006/main" noChangeArrowheads="1"/>
        </cdr:cNvSpPr>
      </cdr:nvSpPr>
      <cdr:spPr bwMode="auto">
        <a:xfrm xmlns:a="http://schemas.openxmlformats.org/drawingml/2006/main">
          <a:off x="893568" y="300767"/>
          <a:ext cx="360450" cy="162238"/>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wrap="none" lIns="0" tIns="0"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100" b="1" i="0" strike="noStrike">
              <a:solidFill>
                <a:schemeClr val="accent4">
                  <a:lumMod val="75000"/>
                </a:schemeClr>
              </a:solidFill>
              <a:latin typeface="Arial"/>
              <a:cs typeface="Arial"/>
            </a:rPr>
            <a:t>Nb-Ti</a:t>
          </a:r>
        </a:p>
      </cdr:txBody>
    </cdr:sp>
  </cdr:relSizeAnchor>
  <cdr:relSizeAnchor xmlns:cdr="http://schemas.openxmlformats.org/drawingml/2006/chartDrawing">
    <cdr:from>
      <cdr:x>0.15132</cdr:x>
      <cdr:y>0.033</cdr:y>
    </cdr:from>
    <cdr:to>
      <cdr:x>0.26261</cdr:x>
      <cdr:y>0.09718</cdr:y>
    </cdr:to>
    <cdr:sp macro="" textlink="">
      <cdr:nvSpPr>
        <cdr:cNvPr id="36" name="Rectangle 35"/>
        <cdr:cNvSpPr>
          <a:spLocks xmlns:a="http://schemas.openxmlformats.org/drawingml/2006/main" noChangeArrowheads="1"/>
        </cdr:cNvSpPr>
      </cdr:nvSpPr>
      <cdr:spPr bwMode="auto">
        <a:xfrm xmlns:a="http://schemas.openxmlformats.org/drawingml/2006/main">
          <a:off x="1309245" y="207096"/>
          <a:ext cx="962900" cy="402800"/>
        </a:xfrm>
        <a:prstGeom xmlns:a="http://schemas.openxmlformats.org/drawingml/2006/main" prst="rect">
          <a:avLst/>
        </a:prstGeom>
        <a:solidFill xmlns:a="http://schemas.openxmlformats.org/drawingml/2006/main">
          <a:schemeClr val="bg1">
            <a:alpha val="80000"/>
          </a:schemeClr>
        </a:solidFill>
        <a:ln xmlns:a="http://schemas.openxmlformats.org/drawingml/2006/main" w="9525" algn="ctr">
          <a:noFill/>
          <a:miter lim="800000"/>
          <a:headEnd/>
          <a:tailEnd/>
        </a:ln>
      </cdr:spPr>
      <cdr:txBody>
        <a:bodyPr xmlns:a="http://schemas.openxmlformats.org/drawingml/2006/main" wrap="square" lIns="0" tIns="0" rIns="0" bIns="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rtl="0" eaLnBrk="0" fontAlgn="base" hangingPunct="0">
            <a:spcBef>
              <a:spcPct val="50000"/>
            </a:spcBef>
            <a:spcAft>
              <a:spcPct val="0"/>
            </a:spcAft>
          </a:pPr>
          <a:r>
            <a:rPr lang="en-US" sz="850" i="1" kern="1200" dirty="0">
              <a:solidFill>
                <a:schemeClr val="accent4">
                  <a:lumMod val="50000"/>
                </a:schemeClr>
              </a:solidFill>
              <a:latin typeface="+mn-lt"/>
              <a:ea typeface="+mn-ea"/>
              <a:cs typeface="+mn-cs"/>
            </a:rPr>
            <a:t>4.2 K LHC insertion quadrupole strand (</a:t>
          </a:r>
          <a:r>
            <a:rPr lang="en-US" sz="850" i="1" kern="1200" dirty="0" err="1">
              <a:solidFill>
                <a:schemeClr val="accent4">
                  <a:lumMod val="50000"/>
                </a:schemeClr>
              </a:solidFill>
              <a:latin typeface="+mn-lt"/>
              <a:ea typeface="+mn-ea"/>
              <a:cs typeface="+mn-cs"/>
            </a:rPr>
            <a:t>Boutboul</a:t>
          </a:r>
          <a:r>
            <a:rPr lang="en-US" sz="850" i="1" kern="1200" dirty="0">
              <a:solidFill>
                <a:schemeClr val="accent4">
                  <a:lumMod val="50000"/>
                </a:schemeClr>
              </a:solidFill>
              <a:latin typeface="+mn-lt"/>
              <a:ea typeface="+mn-ea"/>
              <a:cs typeface="+mn-cs"/>
            </a:rPr>
            <a:t> et al. 2006)</a:t>
          </a:r>
        </a:p>
      </cdr:txBody>
    </cdr:sp>
  </cdr:relSizeAnchor>
  <cdr:relSizeAnchor xmlns:cdr="http://schemas.openxmlformats.org/drawingml/2006/chartDrawing">
    <cdr:from>
      <cdr:x>0.11289</cdr:x>
      <cdr:y>0.08278</cdr:y>
    </cdr:from>
    <cdr:to>
      <cdr:x>0.14492</cdr:x>
      <cdr:y>0.10486</cdr:y>
    </cdr:to>
    <cdr:sp macro="" textlink="">
      <cdr:nvSpPr>
        <cdr:cNvPr id="47" name="Line 4"/>
        <cdr:cNvSpPr>
          <a:spLocks xmlns:a="http://schemas.openxmlformats.org/drawingml/2006/main" noChangeShapeType="1"/>
        </cdr:cNvSpPr>
      </cdr:nvSpPr>
      <cdr:spPr bwMode="auto">
        <a:xfrm xmlns:a="http://schemas.openxmlformats.org/drawingml/2006/main" flipH="1">
          <a:off x="976745" y="519544"/>
          <a:ext cx="277091" cy="138547"/>
        </a:xfrm>
        <a:prstGeom xmlns:a="http://schemas.openxmlformats.org/drawingml/2006/main" prst="line">
          <a:avLst/>
        </a:prstGeom>
        <a:noFill xmlns:a="http://schemas.openxmlformats.org/drawingml/2006/main"/>
        <a:ln xmlns:a="http://schemas.openxmlformats.org/drawingml/2006/main" w="25400">
          <a:solidFill>
            <a:schemeClr val="accent4"/>
          </a:solidFill>
          <a:round/>
          <a:headEnd/>
          <a:tailEnd type="triangle" w="med" len="lg"/>
        </a:ln>
        <a:effectLst xmlns:a="http://schemas.openxmlformats.org/drawingml/2006/main">
          <a:glow rad="25400">
            <a:schemeClr val="bg1">
              <a:alpha val="70000"/>
            </a:schemeClr>
          </a:glow>
          <a:outerShdw blurRad="50800" dist="38100" dir="5400000" algn="t" rotWithShape="0">
            <a:prstClr val="black">
              <a:alpha val="40000"/>
            </a:prstClr>
          </a:outerShdw>
        </a:effectLst>
      </cdr:spPr>
      <cdr:txBody>
        <a:bodyPr xmlns:a="http://schemas.openxmlformats.org/drawingml/2006/main"/>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endParaRPr lang="en-US"/>
        </a:p>
      </cdr:txBody>
    </cdr:sp>
  </cdr:relSizeAnchor>
  <cdr:relSizeAnchor xmlns:cdr="http://schemas.openxmlformats.org/drawingml/2006/chartDrawing">
    <cdr:from>
      <cdr:x>0.19167</cdr:x>
      <cdr:y>0.61245</cdr:y>
    </cdr:from>
    <cdr:to>
      <cdr:x>0.28935</cdr:x>
      <cdr:y>0.67984</cdr:y>
    </cdr:to>
    <cdr:sp macro="" textlink="">
      <cdr:nvSpPr>
        <cdr:cNvPr id="49" name="Rectangle 48"/>
        <cdr:cNvSpPr>
          <a:spLocks xmlns:a="http://schemas.openxmlformats.org/drawingml/2006/main" noChangeArrowheads="1"/>
        </cdr:cNvSpPr>
      </cdr:nvSpPr>
      <cdr:spPr bwMode="auto">
        <a:xfrm xmlns:a="http://schemas.openxmlformats.org/drawingml/2006/main">
          <a:off x="1659688" y="3850149"/>
          <a:ext cx="845820" cy="423647"/>
        </a:xfrm>
        <a:prstGeom xmlns:a="http://schemas.openxmlformats.org/drawingml/2006/main" prst="rect">
          <a:avLst/>
        </a:prstGeom>
        <a:solidFill xmlns:a="http://schemas.openxmlformats.org/drawingml/2006/main">
          <a:schemeClr val="bg1">
            <a:alpha val="80000"/>
          </a:schemeClr>
        </a:solidFill>
        <a:ln xmlns:a="http://schemas.openxmlformats.org/drawingml/2006/main" w="9525" algn="ctr">
          <a:noFill/>
          <a:miter lim="800000"/>
          <a:headEnd/>
          <a:tailEnd/>
        </a:ln>
      </cdr:spPr>
      <cdr:txBody>
        <a:bodyPr xmlns:a="http://schemas.openxmlformats.org/drawingml/2006/main" wrap="square" lIns="0" tIns="0" rIns="0" bIns="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rtl="0" eaLnBrk="0" fontAlgn="base" hangingPunct="0">
            <a:spcBef>
              <a:spcPct val="50000"/>
            </a:spcBef>
            <a:spcAft>
              <a:spcPct val="0"/>
            </a:spcAft>
          </a:pPr>
          <a:r>
            <a:rPr lang="en-US" sz="850" i="1" kern="1200" dirty="0">
              <a:solidFill>
                <a:schemeClr val="accent4">
                  <a:lumMod val="50000"/>
                </a:schemeClr>
              </a:solidFill>
              <a:latin typeface="+mn-lt"/>
              <a:ea typeface="+mn-ea"/>
              <a:cs typeface="+mn-cs"/>
            </a:rPr>
            <a:t>4.22 K High Field MRI strand</a:t>
          </a:r>
          <a:r>
            <a:rPr lang="en-US" sz="850" i="1" kern="1200" baseline="0" dirty="0">
              <a:solidFill>
                <a:schemeClr val="accent4">
                  <a:lumMod val="50000"/>
                </a:schemeClr>
              </a:solidFill>
              <a:latin typeface="+mn-lt"/>
              <a:ea typeface="+mn-ea"/>
              <a:cs typeface="+mn-cs"/>
            </a:rPr>
            <a:t> (Luvata)</a:t>
          </a:r>
          <a:endParaRPr lang="en-US" sz="850" i="1" kern="1200" dirty="0">
            <a:solidFill>
              <a:schemeClr val="accent4">
                <a:lumMod val="50000"/>
              </a:schemeClr>
            </a:solidFill>
            <a:latin typeface="+mn-lt"/>
            <a:ea typeface="+mn-ea"/>
            <a:cs typeface="+mn-cs"/>
          </a:endParaRPr>
        </a:p>
      </cdr:txBody>
    </cdr:sp>
  </cdr:relSizeAnchor>
  <cdr:relSizeAnchor xmlns:cdr="http://schemas.openxmlformats.org/drawingml/2006/chartDrawing">
    <cdr:from>
      <cdr:x>0.22768</cdr:x>
      <cdr:y>0.55535</cdr:y>
    </cdr:from>
    <cdr:to>
      <cdr:x>0.26934</cdr:x>
      <cdr:y>0.5812</cdr:y>
    </cdr:to>
    <cdr:sp macro="" textlink="">
      <cdr:nvSpPr>
        <cdr:cNvPr id="51" name="Text Box 9"/>
        <cdr:cNvSpPr txBox="1">
          <a:spLocks xmlns:a="http://schemas.openxmlformats.org/drawingml/2006/main" noChangeArrowheads="1"/>
        </cdr:cNvSpPr>
      </cdr:nvSpPr>
      <cdr:spPr bwMode="auto">
        <a:xfrm xmlns:a="http://schemas.openxmlformats.org/drawingml/2006/main">
          <a:off x="1971501" y="3491217"/>
          <a:ext cx="360738" cy="162506"/>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wrap="none" lIns="0" tIns="0"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100" b="1" i="0" strike="noStrike">
              <a:solidFill>
                <a:schemeClr val="accent4">
                  <a:lumMod val="75000"/>
                </a:schemeClr>
              </a:solidFill>
              <a:latin typeface="Arial"/>
              <a:cs typeface="Arial"/>
            </a:rPr>
            <a:t>Nb-Ti</a:t>
          </a:r>
        </a:p>
      </cdr:txBody>
    </cdr:sp>
  </cdr:relSizeAnchor>
  <cdr:relSizeAnchor xmlns:cdr="http://schemas.openxmlformats.org/drawingml/2006/chartDrawing">
    <cdr:from>
      <cdr:x>0.77859</cdr:x>
      <cdr:y>0.4207</cdr:y>
    </cdr:from>
    <cdr:to>
      <cdr:x>0.955</cdr:x>
      <cdr:y>0.44705</cdr:y>
    </cdr:to>
    <cdr:sp macro="" textlink="">
      <cdr:nvSpPr>
        <cdr:cNvPr id="56" name="Text Box 2"/>
        <cdr:cNvSpPr txBox="1">
          <a:spLocks xmlns:a="http://schemas.openxmlformats.org/drawingml/2006/main" noChangeArrowheads="1"/>
        </cdr:cNvSpPr>
      </cdr:nvSpPr>
      <cdr:spPr bwMode="auto">
        <a:xfrm xmlns:a="http://schemas.openxmlformats.org/drawingml/2006/main">
          <a:off x="6741882" y="2644705"/>
          <a:ext cx="1527550" cy="165650"/>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clip" wrap="none" lIns="0" tIns="0" rIns="0" bIns="0" anchor="t" upright="1">
          <a:spAutoFit/>
        </a:bodyPr>
        <a:lstStyle xmlns:a="http://schemas.openxmlformats.org/drawingml/2006/main"/>
        <a:p xmlns:a="http://schemas.openxmlformats.org/drawingml/2006/main">
          <a:pPr marL="0" indent="0" algn="l" rtl="0">
            <a:defRPr sz="1000"/>
          </a:pPr>
          <a:r>
            <a:rPr lang="en-US" sz="1100" b="1" i="0" strike="noStrike">
              <a:solidFill>
                <a:srgbClr val="CEB888"/>
              </a:solidFill>
              <a:latin typeface="Arial"/>
              <a:ea typeface="+mn-ea"/>
              <a:cs typeface="Arial"/>
            </a:rPr>
            <a:t>REBCO B⊥</a:t>
          </a:r>
          <a:r>
            <a:rPr lang="en-US" sz="1100" b="1" i="0" strike="noStrike" baseline="0">
              <a:solidFill>
                <a:srgbClr val="CEB888"/>
              </a:solidFill>
              <a:latin typeface="Arial"/>
              <a:ea typeface="+mn-ea"/>
              <a:cs typeface="Arial"/>
            </a:rPr>
            <a:t> </a:t>
          </a:r>
          <a:r>
            <a:rPr lang="en-US" sz="1100" b="1" i="0" strike="noStrike">
              <a:solidFill>
                <a:srgbClr val="CEB888"/>
              </a:solidFill>
              <a:latin typeface="Arial"/>
              <a:ea typeface="+mn-ea"/>
              <a:cs typeface="Arial"/>
            </a:rPr>
            <a:t>Tape Plane</a:t>
          </a:r>
        </a:p>
      </cdr:txBody>
    </cdr:sp>
  </cdr:relSizeAnchor>
  <cdr:relSizeAnchor xmlns:cdr="http://schemas.openxmlformats.org/drawingml/2006/chartDrawing">
    <cdr:from>
      <cdr:x>0.84887</cdr:x>
      <cdr:y>0.03425</cdr:y>
    </cdr:from>
    <cdr:to>
      <cdr:x>0.96927</cdr:x>
      <cdr:y>0.06334</cdr:y>
    </cdr:to>
    <cdr:pic>
      <cdr:nvPicPr>
        <cdr:cNvPr id="57" name="Picture 56"/>
        <cdr:cNvPicPr>
          <a:picLocks xmlns:a="http://schemas.openxmlformats.org/drawingml/2006/main" noChangeAspect="1"/>
        </cdr:cNvPicPr>
      </cdr:nvPicPr>
      <cdr:blipFill>
        <a:blip xmlns:a="http://schemas.openxmlformats.org/drawingml/2006/main" xmlns:r="http://schemas.openxmlformats.org/officeDocument/2006/relationships" r:embed="rId5">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350442" y="215300"/>
          <a:ext cx="1042555" cy="182874"/>
        </a:xfrm>
        <a:prstGeom xmlns:a="http://schemas.openxmlformats.org/drawingml/2006/main" prst="rect">
          <a:avLst/>
        </a:prstGeom>
      </cdr:spPr>
    </cdr:pic>
  </cdr:relSizeAnchor>
  <cdr:relSizeAnchor xmlns:cdr="http://schemas.openxmlformats.org/drawingml/2006/chartDrawing">
    <cdr:from>
      <cdr:x>0.53099</cdr:x>
      <cdr:y>0.49647</cdr:y>
    </cdr:from>
    <cdr:to>
      <cdr:x>0.61503</cdr:x>
      <cdr:y>0.53372</cdr:y>
    </cdr:to>
    <cdr:sp macro="" textlink="">
      <cdr:nvSpPr>
        <cdr:cNvPr id="71" name="文本框 1"/>
        <cdr:cNvSpPr txBox="1"/>
      </cdr:nvSpPr>
      <cdr:spPr>
        <a:xfrm xmlns:a="http://schemas.openxmlformats.org/drawingml/2006/main">
          <a:off x="4597905" y="3121086"/>
          <a:ext cx="727707" cy="234175"/>
        </a:xfrm>
        <a:prstGeom xmlns:a="http://schemas.openxmlformats.org/drawingml/2006/main" prst="rect">
          <a:avLst/>
        </a:prstGeom>
      </cdr:spPr>
      <cdr:txBody>
        <a:bodyPr xmlns:a="http://schemas.openxmlformats.org/drawingml/2006/main" wrap="square" rtlCol="0"/>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nSpc>
              <a:spcPts val="1200"/>
            </a:lnSpc>
          </a:pPr>
          <a:r>
            <a:rPr lang="en-US" altLang="zh-CN" sz="1200" b="1" dirty="0" smtClean="0">
              <a:solidFill>
                <a:srgbClr val="FF0000"/>
              </a:solidFill>
            </a:rPr>
            <a:t>IBS 2016</a:t>
          </a:r>
          <a:endParaRPr lang="zh-CN" altLang="en-US" sz="1200" b="1" dirty="0">
            <a:solidFill>
              <a:srgbClr val="FF0000"/>
            </a:solidFill>
          </a:endParaRPr>
        </a:p>
      </cdr:txBody>
    </cdr:sp>
  </cdr:relSizeAnchor>
  <cdr:relSizeAnchor xmlns:cdr="http://schemas.openxmlformats.org/drawingml/2006/chartDrawing">
    <cdr:from>
      <cdr:x>0.38307</cdr:x>
      <cdr:y>0.21655</cdr:y>
    </cdr:from>
    <cdr:to>
      <cdr:x>0.55115</cdr:x>
      <cdr:y>0.26339</cdr:y>
    </cdr:to>
    <cdr:sp macro="" textlink="">
      <cdr:nvSpPr>
        <cdr:cNvPr id="72" name="文本框 1"/>
        <cdr:cNvSpPr txBox="1"/>
      </cdr:nvSpPr>
      <cdr:spPr>
        <a:xfrm xmlns:a="http://schemas.openxmlformats.org/drawingml/2006/main">
          <a:off x="3317009" y="1298680"/>
          <a:ext cx="1455420" cy="280906"/>
        </a:xfrm>
        <a:prstGeom xmlns:a="http://schemas.openxmlformats.org/drawingml/2006/main" prst="rect">
          <a:avLst/>
        </a:prstGeom>
      </cdr:spPr>
      <cdr:txBody>
        <a:bodyPr xmlns:a="http://schemas.openxmlformats.org/drawingml/2006/main" wrap="square" rtlCol="0"/>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nSpc>
              <a:spcPts val="1200"/>
            </a:lnSpc>
          </a:pPr>
          <a:r>
            <a:rPr lang="en-US" altLang="zh-CN" sz="1200" b="1" dirty="0" smtClean="0">
              <a:solidFill>
                <a:srgbClr val="FF0000"/>
              </a:solidFill>
            </a:rPr>
            <a:t>Expected IBS 2025</a:t>
          </a:r>
          <a:endParaRPr lang="zh-CN" altLang="en-US" sz="1200" b="1" dirty="0">
            <a:solidFill>
              <a:srgbClr val="FF0000"/>
            </a:solidFill>
          </a:endParaRPr>
        </a:p>
      </cdr:txBody>
    </cdr:sp>
  </cdr:relSizeAnchor>
  <cdr:relSizeAnchor xmlns:cdr="http://schemas.openxmlformats.org/drawingml/2006/chartDrawing">
    <cdr:from>
      <cdr:x>0.0935</cdr:x>
      <cdr:y>0.73077</cdr:y>
    </cdr:from>
    <cdr:to>
      <cdr:x>0.37861</cdr:x>
      <cdr:y>0.85029</cdr:y>
    </cdr:to>
    <cdr:sp macro="" textlink="">
      <cdr:nvSpPr>
        <cdr:cNvPr id="73" name="文本框 3"/>
        <cdr:cNvSpPr txBox="1"/>
      </cdr:nvSpPr>
      <cdr:spPr>
        <a:xfrm xmlns:a="http://schemas.openxmlformats.org/drawingml/2006/main">
          <a:off x="809624" y="4382562"/>
          <a:ext cx="2468789" cy="716740"/>
        </a:xfrm>
        <a:prstGeom xmlns:a="http://schemas.openxmlformats.org/drawingml/2006/main" prst="rect">
          <a:avLst/>
        </a:prstGeom>
        <a:ln xmlns:a="http://schemas.openxmlformats.org/drawingml/2006/main" w="19050">
          <a:solidFill>
            <a:srgbClr val="C00000"/>
          </a:solidFill>
        </a:ln>
      </cdr:spPr>
      <cdr:txBody>
        <a:bodyPr xmlns:a="http://schemas.openxmlformats.org/drawingml/2006/main" wrap="square" lIns="91440" tIns="0" rIns="0" bIns="0" rtlCol="0"/>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CN" sz="1400" b="1" dirty="0" smtClean="0">
              <a:solidFill>
                <a:srgbClr val="FF0000"/>
              </a:solidFill>
            </a:rPr>
            <a:t>IBS</a:t>
          </a:r>
          <a:r>
            <a:rPr lang="en-US" altLang="zh-CN" sz="1400" b="1" dirty="0">
              <a:solidFill>
                <a:srgbClr val="FF0000"/>
              </a:solidFill>
            </a:rPr>
            <a:t>-</a:t>
          </a:r>
          <a:r>
            <a:rPr lang="en-US" altLang="zh-CN" sz="1400" b="1" dirty="0" smtClean="0">
              <a:solidFill>
                <a:srgbClr val="FF0000"/>
              </a:solidFill>
            </a:rPr>
            <a:t> Iron </a:t>
          </a:r>
          <a:r>
            <a:rPr lang="en-US" altLang="zh-CN" sz="1400" b="1" dirty="0">
              <a:solidFill>
                <a:srgbClr val="FF0000"/>
              </a:solidFill>
            </a:rPr>
            <a:t>B</a:t>
          </a:r>
          <a:r>
            <a:rPr lang="en-US" altLang="zh-CN" sz="1400" b="1" dirty="0" smtClean="0">
              <a:solidFill>
                <a:srgbClr val="FF0000"/>
              </a:solidFill>
            </a:rPr>
            <a:t>ased Superconductor</a:t>
          </a:r>
        </a:p>
        <a:p xmlns:a="http://schemas.openxmlformats.org/drawingml/2006/main">
          <a:r>
            <a:rPr lang="en-US" altLang="zh-CN" sz="1400" i="1" dirty="0" smtClean="0">
              <a:solidFill>
                <a:srgbClr val="FF0000"/>
              </a:solidFill>
            </a:rPr>
            <a:t>Much lower cost and better mechanical properties expected</a:t>
          </a:r>
          <a:endParaRPr lang="zh-CN" altLang="en-US" sz="1400" i="1" dirty="0">
            <a:solidFill>
              <a:srgbClr val="FF0000"/>
            </a:solidFill>
          </a:endParaRPr>
        </a:p>
      </cdr:txBody>
    </cdr:sp>
  </cdr:relSizeAnchor>
  <cdr:relSizeAnchor xmlns:cdr="http://schemas.openxmlformats.org/drawingml/2006/chartDrawing">
    <cdr:from>
      <cdr:x>0.60299</cdr:x>
      <cdr:y>0.4953</cdr:y>
    </cdr:from>
    <cdr:to>
      <cdr:x>0.73891</cdr:x>
      <cdr:y>0.53692</cdr:y>
    </cdr:to>
    <cdr:sp macro="" textlink="">
      <cdr:nvSpPr>
        <cdr:cNvPr id="74" name="矩形 73"/>
        <cdr:cNvSpPr/>
      </cdr:nvSpPr>
      <cdr:spPr>
        <a:xfrm xmlns:a="http://schemas.openxmlformats.org/drawingml/2006/main">
          <a:off x="5221359" y="3113733"/>
          <a:ext cx="1176925" cy="2616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CN" sz="1100" b="1" i="1" dirty="0" smtClean="0">
              <a:latin typeface="Times New Roman" panose="02020603050405020304" pitchFamily="18" charset="0"/>
              <a:ea typeface="宋体"/>
              <a:cs typeface="Times New Roman" panose="02020603050405020304" pitchFamily="18" charset="0"/>
            </a:rPr>
            <a:t>Y. Ma (IEECAS)</a:t>
          </a:r>
          <a:endParaRPr lang="zh-CN" altLang="en-US" sz="1100" i="1" dirty="0"/>
        </a:p>
      </cdr:txBody>
    </cdr:sp>
  </cdr:relSizeAnchor>
  <cdr:relSizeAnchor xmlns:cdr="http://schemas.openxmlformats.org/drawingml/2006/chartDrawing">
    <cdr:from>
      <cdr:x>0.5</cdr:x>
      <cdr:y>0.24235</cdr:y>
    </cdr:from>
    <cdr:to>
      <cdr:x>0.63591</cdr:x>
      <cdr:y>0.28397</cdr:y>
    </cdr:to>
    <cdr:sp macro="" textlink="">
      <cdr:nvSpPr>
        <cdr:cNvPr id="75" name="矩形 74"/>
        <cdr:cNvSpPr/>
      </cdr:nvSpPr>
      <cdr:spPr>
        <a:xfrm xmlns:a="http://schemas.openxmlformats.org/drawingml/2006/main">
          <a:off x="4329545" y="1453437"/>
          <a:ext cx="1176857" cy="249601"/>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CN" sz="1100" b="1" i="1" dirty="0" smtClean="0">
              <a:latin typeface="Times New Roman" panose="02020603050405020304" pitchFamily="18" charset="0"/>
              <a:ea typeface="宋体"/>
              <a:cs typeface="Times New Roman" panose="02020603050405020304" pitchFamily="18" charset="0"/>
            </a:rPr>
            <a:t>Y. Ma (IEECAS)</a:t>
          </a:r>
          <a:endParaRPr lang="zh-CN" altLang="en-US" sz="1100" i="1" dirty="0"/>
        </a:p>
      </cdr:txBody>
    </cdr:sp>
  </cdr:relSizeAnchor>
  <cdr:relSizeAnchor xmlns:cdr="http://schemas.openxmlformats.org/drawingml/2006/chartDrawing">
    <cdr:from>
      <cdr:x>0.685</cdr:x>
      <cdr:y>0.94992</cdr:y>
    </cdr:from>
    <cdr:to>
      <cdr:x>0.99367</cdr:x>
      <cdr:y>0.99449</cdr:y>
    </cdr:to>
    <cdr:sp macro="" textlink="">
      <cdr:nvSpPr>
        <cdr:cNvPr id="77" name="矩形 76"/>
        <cdr:cNvSpPr/>
      </cdr:nvSpPr>
      <cdr:spPr>
        <a:xfrm xmlns:a="http://schemas.openxmlformats.org/drawingml/2006/main">
          <a:off x="5931478" y="5971659"/>
          <a:ext cx="2672773" cy="280205"/>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CN" sz="1200" b="1" dirty="0" smtClean="0">
              <a:solidFill>
                <a:srgbClr val="FF0000"/>
              </a:solidFill>
              <a:latin typeface="Calibri" panose="020F0502020204030204" pitchFamily="34" charset="0"/>
            </a:rPr>
            <a:t>Modified version by Q. Xu in Oct. 2017</a:t>
          </a:r>
          <a:endParaRPr lang="zh-CN" altLang="en-US" sz="1200" b="1" dirty="0">
            <a:solidFill>
              <a:srgbClr val="FF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0.78987</cdr:x>
      <cdr:y>0.68866</cdr:y>
    </cdr:from>
    <cdr:to>
      <cdr:x>0.99001</cdr:x>
      <cdr:y>0.83855</cdr:y>
    </cdr:to>
    <cdr:sp macro="" textlink="">
      <cdr:nvSpPr>
        <cdr:cNvPr id="2" name="TextBox 1"/>
        <cdr:cNvSpPr txBox="1"/>
      </cdr:nvSpPr>
      <cdr:spPr>
        <a:xfrm xmlns:a="http://schemas.openxmlformats.org/drawingml/2006/main">
          <a:off x="1812925" y="1036306"/>
          <a:ext cx="459371" cy="2255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zh-CN" sz="1000" dirty="0"/>
            <a:t>(mm)</a:t>
          </a:r>
          <a:endParaRPr lang="zh-CN" altLang="en-US" sz="10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1AB64D-9722-4AB5-A0BF-1D633CCF5725}" type="datetimeFigureOut">
              <a:rPr lang="zh-CN" altLang="en-US" smtClean="0"/>
              <a:t>2018-12-3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E55144-2D76-41C5-A492-2EFD593B69D7}" type="slidenum">
              <a:rPr lang="zh-CN" altLang="en-US" smtClean="0"/>
              <a:t>‹#›</a:t>
            </a:fld>
            <a:endParaRPr lang="zh-CN" altLang="en-US"/>
          </a:p>
        </p:txBody>
      </p:sp>
    </p:spTree>
    <p:extLst>
      <p:ext uri="{BB962C8B-B14F-4D97-AF65-F5344CB8AC3E}">
        <p14:creationId xmlns:p14="http://schemas.microsoft.com/office/powerpoint/2010/main" val="302687657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1E38E4-C39C-B248-84A2-EE1B2089F2CF}" type="datetimeFigureOut">
              <a:rPr lang="en-US" smtClean="0"/>
              <a:t>12/3/2018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2FBEB3-7E6F-F04E-9AEC-E1DE4531C7A3}" type="slidenum">
              <a:rPr lang="en-US" smtClean="0"/>
              <a:t>‹#›</a:t>
            </a:fld>
            <a:endParaRPr lang="en-US"/>
          </a:p>
        </p:txBody>
      </p:sp>
    </p:spTree>
    <p:extLst>
      <p:ext uri="{BB962C8B-B14F-4D97-AF65-F5344CB8AC3E}">
        <p14:creationId xmlns:p14="http://schemas.microsoft.com/office/powerpoint/2010/main" val="2082017748"/>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591020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834600A-A275-450B-9DD1-B5120D15F3F9}" type="slidenum">
              <a:rPr lang="zh-CN" altLang="en-US" smtClean="0"/>
              <a:t>44</a:t>
            </a:fld>
            <a:endParaRPr lang="zh-CN" altLang="en-US"/>
          </a:p>
        </p:txBody>
      </p:sp>
    </p:spTree>
    <p:extLst>
      <p:ext uri="{BB962C8B-B14F-4D97-AF65-F5344CB8AC3E}">
        <p14:creationId xmlns:p14="http://schemas.microsoft.com/office/powerpoint/2010/main" val="331615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66726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58D107-578B-489A-A0E6-626447510DA3}" type="slidenum">
              <a:rPr lang="zh-CN" altLang="en-US" smtClean="0"/>
              <a:t>47</a:t>
            </a:fld>
            <a:endParaRPr lang="zh-CN" altLang="en-US"/>
          </a:p>
        </p:txBody>
      </p:sp>
    </p:spTree>
    <p:extLst>
      <p:ext uri="{BB962C8B-B14F-4D97-AF65-F5344CB8AC3E}">
        <p14:creationId xmlns:p14="http://schemas.microsoft.com/office/powerpoint/2010/main" val="215918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ndParaRPr>
          </a:p>
        </p:txBody>
      </p:sp>
    </p:spTree>
    <p:extLst>
      <p:ext uri="{BB962C8B-B14F-4D97-AF65-F5344CB8AC3E}">
        <p14:creationId xmlns:p14="http://schemas.microsoft.com/office/powerpoint/2010/main" val="1790702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58D107-578B-489A-A0E6-626447510DA3}" type="slidenum">
              <a:rPr lang="zh-CN" altLang="en-US" smtClean="0"/>
              <a:t>51</a:t>
            </a:fld>
            <a:endParaRPr lang="zh-CN" altLang="en-US"/>
          </a:p>
        </p:txBody>
      </p:sp>
    </p:spTree>
    <p:extLst>
      <p:ext uri="{BB962C8B-B14F-4D97-AF65-F5344CB8AC3E}">
        <p14:creationId xmlns:p14="http://schemas.microsoft.com/office/powerpoint/2010/main" val="1002421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58D107-578B-489A-A0E6-626447510DA3}" type="slidenum">
              <a:rPr lang="zh-CN" altLang="en-US" smtClean="0"/>
              <a:t>54</a:t>
            </a:fld>
            <a:endParaRPr lang="zh-CN" altLang="en-US"/>
          </a:p>
        </p:txBody>
      </p:sp>
    </p:spTree>
    <p:extLst>
      <p:ext uri="{BB962C8B-B14F-4D97-AF65-F5344CB8AC3E}">
        <p14:creationId xmlns:p14="http://schemas.microsoft.com/office/powerpoint/2010/main" val="359164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58D107-578B-489A-A0E6-626447510DA3}" type="slidenum">
              <a:rPr lang="zh-CN" altLang="en-US" smtClean="0"/>
              <a:t>55</a:t>
            </a:fld>
            <a:endParaRPr lang="zh-CN" altLang="en-US"/>
          </a:p>
        </p:txBody>
      </p:sp>
    </p:spTree>
    <p:extLst>
      <p:ext uri="{BB962C8B-B14F-4D97-AF65-F5344CB8AC3E}">
        <p14:creationId xmlns:p14="http://schemas.microsoft.com/office/powerpoint/2010/main" val="2842186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58D107-578B-489A-A0E6-626447510DA3}" type="slidenum">
              <a:rPr lang="zh-CN" altLang="en-US" smtClean="0"/>
              <a:t>63</a:t>
            </a:fld>
            <a:endParaRPr lang="zh-CN" altLang="en-US"/>
          </a:p>
        </p:txBody>
      </p:sp>
    </p:spTree>
    <p:extLst>
      <p:ext uri="{BB962C8B-B14F-4D97-AF65-F5344CB8AC3E}">
        <p14:creationId xmlns:p14="http://schemas.microsoft.com/office/powerpoint/2010/main" val="1131165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US"/>
          </a:p>
        </p:txBody>
      </p:sp>
      <p:sp>
        <p:nvSpPr>
          <p:cNvPr id="4" name="Date Placeholder 3"/>
          <p:cNvSpPr>
            <a:spLocks noGrp="1"/>
          </p:cNvSpPr>
          <p:nvPr>
            <p:ph type="dt" sz="half" idx="10"/>
          </p:nvPr>
        </p:nvSpPr>
        <p:spPr/>
        <p:txBody>
          <a:bodyPr/>
          <a:lstStyle/>
          <a:p>
            <a:fld id="{E1317279-52D4-447A-8676-B1094CA0317E}" type="datetime1">
              <a:rPr lang="zh-CN" altLang="en-US" smtClean="0"/>
              <a:t>2018-12-3</a:t>
            </a:fld>
            <a:endParaRPr lang="en-US"/>
          </a:p>
        </p:txBody>
      </p:sp>
      <p:sp>
        <p:nvSpPr>
          <p:cNvPr id="5" name="Footer Placeholder 4"/>
          <p:cNvSpPr>
            <a:spLocks noGrp="1"/>
          </p:cNvSpPr>
          <p:nvPr>
            <p:ph type="ftr" sz="quarter" idx="11"/>
          </p:nvPr>
        </p:nvSpPr>
        <p:spPr/>
        <p:txBody>
          <a:bodyPr/>
          <a:lstStyle/>
          <a:p>
            <a:r>
              <a:rPr lang="en-US" smtClean="0"/>
              <a:t>Q. XU, TE-MSC Seminar, CERN, Oct 9 2018</a:t>
            </a:r>
            <a:endParaRPr lang="en-US"/>
          </a:p>
        </p:txBody>
      </p:sp>
      <p:sp>
        <p:nvSpPr>
          <p:cNvPr id="6" name="Slide Number Placeholder 5"/>
          <p:cNvSpPr>
            <a:spLocks noGrp="1"/>
          </p:cNvSpPr>
          <p:nvPr>
            <p:ph type="sldNum" sz="quarter" idx="12"/>
          </p:nvPr>
        </p:nvSpPr>
        <p:spPr/>
        <p:txBody>
          <a:bodyPr/>
          <a:lstStyle/>
          <a:p>
            <a:fld id="{BE042987-6E2C-7E47-B081-56B64287DEB5}" type="slidenum">
              <a:rPr lang="en-US" smtClean="0"/>
              <a:t>‹#›</a:t>
            </a:fld>
            <a:endParaRPr lang="en-US"/>
          </a:p>
        </p:txBody>
      </p:sp>
    </p:spTree>
    <p:extLst>
      <p:ext uri="{BB962C8B-B14F-4D97-AF65-F5344CB8AC3E}">
        <p14:creationId xmlns:p14="http://schemas.microsoft.com/office/powerpoint/2010/main" val="82929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8C937F-4D04-41FD-AF51-E6987C54549C}" type="datetime1">
              <a:rPr lang="zh-CN" altLang="en-US" smtClean="0"/>
              <a:t>2018-12-3</a:t>
            </a:fld>
            <a:endParaRPr lang="en-US"/>
          </a:p>
        </p:txBody>
      </p:sp>
      <p:sp>
        <p:nvSpPr>
          <p:cNvPr id="5" name="Footer Placeholder 4"/>
          <p:cNvSpPr>
            <a:spLocks noGrp="1"/>
          </p:cNvSpPr>
          <p:nvPr>
            <p:ph type="ftr" sz="quarter" idx="11"/>
          </p:nvPr>
        </p:nvSpPr>
        <p:spPr/>
        <p:txBody>
          <a:bodyPr/>
          <a:lstStyle/>
          <a:p>
            <a:r>
              <a:rPr lang="en-US" smtClean="0"/>
              <a:t>Q. XU, TE-MSC Seminar, CERN, Oct 9 2018</a:t>
            </a:r>
            <a:endParaRPr lang="en-US"/>
          </a:p>
        </p:txBody>
      </p:sp>
      <p:sp>
        <p:nvSpPr>
          <p:cNvPr id="6" name="Slide Number Placeholder 5"/>
          <p:cNvSpPr>
            <a:spLocks noGrp="1"/>
          </p:cNvSpPr>
          <p:nvPr>
            <p:ph type="sldNum" sz="quarter" idx="12"/>
          </p:nvPr>
        </p:nvSpPr>
        <p:spPr/>
        <p:txBody>
          <a:bodyPr/>
          <a:lstStyle/>
          <a:p>
            <a:fld id="{BE042987-6E2C-7E47-B081-56B64287DEB5}" type="slidenum">
              <a:rPr lang="en-US" smtClean="0"/>
              <a:t>‹#›</a:t>
            </a:fld>
            <a:endParaRPr lang="en-US"/>
          </a:p>
        </p:txBody>
      </p:sp>
    </p:spTree>
    <p:extLst>
      <p:ext uri="{BB962C8B-B14F-4D97-AF65-F5344CB8AC3E}">
        <p14:creationId xmlns:p14="http://schemas.microsoft.com/office/powerpoint/2010/main" val="301840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F12DC5-7E41-4634-817C-599B00217ADF}" type="datetime1">
              <a:rPr lang="zh-CN" altLang="en-US" smtClean="0"/>
              <a:t>2018-12-3</a:t>
            </a:fld>
            <a:endParaRPr lang="en-US"/>
          </a:p>
        </p:txBody>
      </p:sp>
      <p:sp>
        <p:nvSpPr>
          <p:cNvPr id="5" name="Footer Placeholder 4"/>
          <p:cNvSpPr>
            <a:spLocks noGrp="1"/>
          </p:cNvSpPr>
          <p:nvPr>
            <p:ph type="ftr" sz="quarter" idx="11"/>
          </p:nvPr>
        </p:nvSpPr>
        <p:spPr/>
        <p:txBody>
          <a:bodyPr/>
          <a:lstStyle/>
          <a:p>
            <a:r>
              <a:rPr lang="en-US" smtClean="0"/>
              <a:t>Q. XU, TE-MSC Seminar, CERN, Oct 9 2018</a:t>
            </a:r>
            <a:endParaRPr lang="en-US"/>
          </a:p>
        </p:txBody>
      </p:sp>
      <p:sp>
        <p:nvSpPr>
          <p:cNvPr id="6" name="Slide Number Placeholder 5"/>
          <p:cNvSpPr>
            <a:spLocks noGrp="1"/>
          </p:cNvSpPr>
          <p:nvPr>
            <p:ph type="sldNum" sz="quarter" idx="12"/>
          </p:nvPr>
        </p:nvSpPr>
        <p:spPr/>
        <p:txBody>
          <a:bodyPr/>
          <a:lstStyle/>
          <a:p>
            <a:fld id="{BE042987-6E2C-7E47-B081-56B64287DEB5}" type="slidenum">
              <a:rPr lang="en-US" smtClean="0"/>
              <a:t>‹#›</a:t>
            </a:fld>
            <a:endParaRPr lang="en-US"/>
          </a:p>
        </p:txBody>
      </p:sp>
    </p:spTree>
    <p:extLst>
      <p:ext uri="{BB962C8B-B14F-4D97-AF65-F5344CB8AC3E}">
        <p14:creationId xmlns:p14="http://schemas.microsoft.com/office/powerpoint/2010/main" val="1304445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76300" y="96838"/>
            <a:ext cx="7678738" cy="904875"/>
          </a:xfrm>
        </p:spPr>
        <p:txBody>
          <a:bodyPr/>
          <a:lstStyle>
            <a:lvl1pPr>
              <a:defRPr>
                <a:latin typeface="Felix Titling" pitchFamily="82" charset="0"/>
              </a:defRPr>
            </a:lvl1pPr>
          </a:lstStyle>
          <a:p>
            <a:r>
              <a:rPr lang="fr-FR" smtClean="0"/>
              <a:t>Modifiez le style du titre</a:t>
            </a:r>
            <a:endParaRPr lang="en-GB"/>
          </a:p>
        </p:txBody>
      </p:sp>
      <p:sp>
        <p:nvSpPr>
          <p:cNvPr id="3" name="Espace réservé du texte 2"/>
          <p:cNvSpPr>
            <a:spLocks noGrp="1"/>
          </p:cNvSpPr>
          <p:nvPr>
            <p:ph type="body" sz="half" idx="1"/>
          </p:nvPr>
        </p:nvSpPr>
        <p:spPr>
          <a:xfrm>
            <a:off x="266700" y="1190625"/>
            <a:ext cx="4262438" cy="5240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4681538" y="1190625"/>
            <a:ext cx="4262437" cy="5240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Rectangle 5"/>
          <p:cNvSpPr>
            <a:spLocks noGrp="1" noChangeArrowheads="1"/>
          </p:cNvSpPr>
          <p:nvPr>
            <p:ph type="sldNum" sz="quarter" idx="10"/>
          </p:nvPr>
        </p:nvSpPr>
        <p:spPr>
          <a:ln/>
        </p:spPr>
        <p:txBody>
          <a:bodyPr/>
          <a:lstStyle>
            <a:lvl1pPr>
              <a:defRPr/>
            </a:lvl1pPr>
          </a:lstStyle>
          <a:p>
            <a:pPr>
              <a:defRPr/>
            </a:pPr>
            <a:r>
              <a:rPr lang="en-US"/>
              <a:t>Unit 8: Electromagnetic design episode I – 8.</a:t>
            </a:r>
            <a:fld id="{5A88B653-29A2-4700-A89D-DE7BA653DA1B}" type="slidenum">
              <a:rPr lang="en-US"/>
              <a:pPr>
                <a:defRPr/>
              </a:pPr>
              <a:t>‹#›</a:t>
            </a:fld>
            <a:endParaRPr lang="en-US"/>
          </a:p>
        </p:txBody>
      </p:sp>
    </p:spTree>
    <p:extLst>
      <p:ext uri="{BB962C8B-B14F-4D97-AF65-F5344CB8AC3E}">
        <p14:creationId xmlns:p14="http://schemas.microsoft.com/office/powerpoint/2010/main" val="145360278"/>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3pPr>
              <a:defRPr sz="1800"/>
            </a:lvl3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CH" dirty="0"/>
          </a:p>
        </p:txBody>
      </p:sp>
      <p:sp>
        <p:nvSpPr>
          <p:cNvPr id="5" name="Title 4"/>
          <p:cNvSpPr>
            <a:spLocks noGrp="1"/>
          </p:cNvSpPr>
          <p:nvPr>
            <p:ph type="title"/>
          </p:nvPr>
        </p:nvSpPr>
        <p:spPr/>
        <p:txBody>
          <a:bodyPr/>
          <a:lstStyle>
            <a:lvl1pPr>
              <a:defRPr>
                <a:latin typeface="Felix Titling" pitchFamily="82" charset="0"/>
              </a:defRPr>
            </a:lvl1pPr>
          </a:lstStyle>
          <a:p>
            <a:r>
              <a:rPr lang="en-US" dirty="0" smtClean="0"/>
              <a:t>Click to edit Master title style</a:t>
            </a:r>
            <a:endParaRPr lang="en-US" dirty="0"/>
          </a:p>
        </p:txBody>
      </p:sp>
      <p:sp>
        <p:nvSpPr>
          <p:cNvPr id="4" name="Rectangle 5"/>
          <p:cNvSpPr>
            <a:spLocks noGrp="1" noChangeArrowheads="1"/>
          </p:cNvSpPr>
          <p:nvPr>
            <p:ph type="sldNum" sz="quarter" idx="10"/>
          </p:nvPr>
        </p:nvSpPr>
        <p:spPr>
          <a:ln/>
        </p:spPr>
        <p:txBody>
          <a:bodyPr/>
          <a:lstStyle>
            <a:lvl1pPr>
              <a:defRPr/>
            </a:lvl1pPr>
          </a:lstStyle>
          <a:p>
            <a:pPr>
              <a:defRPr/>
            </a:pPr>
            <a:r>
              <a:rPr lang="en-US" dirty="0"/>
              <a:t> Unit 2 – Magnet specifications in particle accelerators 2.</a:t>
            </a:r>
            <a:fld id="{FC133B56-E754-4BFE-B953-4D2FE74A0923}" type="slidenum">
              <a:rPr lang="en-US"/>
              <a:pPr>
                <a:defRPr/>
              </a:pPr>
              <a:t>‹#›</a:t>
            </a:fld>
            <a:endParaRPr lang="en-US" dirty="0"/>
          </a:p>
        </p:txBody>
      </p:sp>
    </p:spTree>
    <p:extLst>
      <p:ext uri="{BB962C8B-B14F-4D97-AF65-F5344CB8AC3E}">
        <p14:creationId xmlns:p14="http://schemas.microsoft.com/office/powerpoint/2010/main" val="1015957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a:xfrm>
            <a:off x="457200" y="6245225"/>
            <a:ext cx="2133600" cy="476250"/>
          </a:xfrm>
        </p:spPr>
        <p:txBody>
          <a:bodyPr/>
          <a:lstStyle>
            <a:lvl1pPr>
              <a:defRPr/>
            </a:lvl1pPr>
          </a:lstStyle>
          <a:p>
            <a:fld id="{7574E361-A396-49D2-92DA-0EF89489A3C3}" type="datetime1">
              <a:rPr lang="zh-CN" altLang="en-US" smtClean="0"/>
              <a:t>2018-12-3</a:t>
            </a:fld>
            <a:endParaRPr lang="en-US" altLang="zh-CN"/>
          </a:p>
        </p:txBody>
      </p:sp>
      <p:sp>
        <p:nvSpPr>
          <p:cNvPr id="4" name="页脚占位符 3"/>
          <p:cNvSpPr>
            <a:spLocks noGrp="1"/>
          </p:cNvSpPr>
          <p:nvPr>
            <p:ph type="ftr" sz="quarter" idx="11"/>
          </p:nvPr>
        </p:nvSpPr>
        <p:spPr>
          <a:xfrm>
            <a:off x="3124200" y="6245225"/>
            <a:ext cx="2895600" cy="476250"/>
          </a:xfrm>
        </p:spPr>
        <p:txBody>
          <a:bodyPr/>
          <a:lstStyle>
            <a:lvl1pPr>
              <a:defRPr/>
            </a:lvl1pPr>
          </a:lstStyle>
          <a:p>
            <a:r>
              <a:rPr lang="en-US" altLang="zh-CN" smtClean="0"/>
              <a:t>Q. XU, TE-MSC Seminar, CERN, Oct 9 2018</a:t>
            </a:r>
            <a:endParaRPr lang="en-US" altLang="zh-CN"/>
          </a:p>
        </p:txBody>
      </p:sp>
      <p:sp>
        <p:nvSpPr>
          <p:cNvPr id="5" name="灯片编号占位符 4"/>
          <p:cNvSpPr>
            <a:spLocks noGrp="1"/>
          </p:cNvSpPr>
          <p:nvPr>
            <p:ph type="sldNum" sz="quarter" idx="12"/>
          </p:nvPr>
        </p:nvSpPr>
        <p:spPr>
          <a:xfrm>
            <a:off x="6553200" y="6245225"/>
            <a:ext cx="2133600" cy="476250"/>
          </a:xfrm>
        </p:spPr>
        <p:txBody>
          <a:bodyPr/>
          <a:lstStyle>
            <a:lvl1pPr>
              <a:defRPr/>
            </a:lvl1pPr>
          </a:lstStyle>
          <a:p>
            <a:fld id="{CD9D1A18-FFAF-4E4E-B7F0-364A06E9EF24}" type="slidenum">
              <a:rPr lang="en-US" altLang="zh-CN"/>
              <a:pPr/>
              <a:t>‹#›</a:t>
            </a:fld>
            <a:endParaRPr lang="en-US" altLang="zh-CN"/>
          </a:p>
        </p:txBody>
      </p:sp>
    </p:spTree>
    <p:extLst>
      <p:ext uri="{BB962C8B-B14F-4D97-AF65-F5344CB8AC3E}">
        <p14:creationId xmlns:p14="http://schemas.microsoft.com/office/powerpoint/2010/main" val="2023523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753E0F-A8FD-4E8E-B578-FDC7683C89A1}" type="datetime1">
              <a:rPr lang="zh-CN" altLang="en-US" smtClean="0"/>
              <a:t>2018-12-3</a:t>
            </a:fld>
            <a:endParaRPr lang="en-US"/>
          </a:p>
        </p:txBody>
      </p:sp>
      <p:sp>
        <p:nvSpPr>
          <p:cNvPr id="5" name="Footer Placeholder 4"/>
          <p:cNvSpPr>
            <a:spLocks noGrp="1"/>
          </p:cNvSpPr>
          <p:nvPr>
            <p:ph type="ftr" sz="quarter" idx="11"/>
          </p:nvPr>
        </p:nvSpPr>
        <p:spPr/>
        <p:txBody>
          <a:bodyPr/>
          <a:lstStyle/>
          <a:p>
            <a:r>
              <a:rPr lang="en-US" smtClean="0"/>
              <a:t>Q. XU, TE-MSC Seminar, CERN, Oct 9 2018</a:t>
            </a:r>
            <a:endParaRPr lang="en-US"/>
          </a:p>
        </p:txBody>
      </p:sp>
      <p:sp>
        <p:nvSpPr>
          <p:cNvPr id="6" name="Slide Number Placeholder 5"/>
          <p:cNvSpPr>
            <a:spLocks noGrp="1"/>
          </p:cNvSpPr>
          <p:nvPr>
            <p:ph type="sldNum" sz="quarter" idx="12"/>
          </p:nvPr>
        </p:nvSpPr>
        <p:spPr/>
        <p:txBody>
          <a:bodyPr/>
          <a:lstStyle/>
          <a:p>
            <a:fld id="{BE042987-6E2C-7E47-B081-56B64287DEB5}" type="slidenum">
              <a:rPr lang="en-US" smtClean="0"/>
              <a:t>‹#›</a:t>
            </a:fld>
            <a:endParaRPr lang="en-US"/>
          </a:p>
        </p:txBody>
      </p:sp>
    </p:spTree>
    <p:extLst>
      <p:ext uri="{BB962C8B-B14F-4D97-AF65-F5344CB8AC3E}">
        <p14:creationId xmlns:p14="http://schemas.microsoft.com/office/powerpoint/2010/main" val="1740058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A50B61-33E0-4E4C-AD38-C5179E93C8F2}" type="datetime1">
              <a:rPr lang="zh-CN" altLang="en-US" smtClean="0"/>
              <a:t>2018-12-3</a:t>
            </a:fld>
            <a:endParaRPr lang="en-US"/>
          </a:p>
        </p:txBody>
      </p:sp>
      <p:sp>
        <p:nvSpPr>
          <p:cNvPr id="5" name="Footer Placeholder 4"/>
          <p:cNvSpPr>
            <a:spLocks noGrp="1"/>
          </p:cNvSpPr>
          <p:nvPr>
            <p:ph type="ftr" sz="quarter" idx="11"/>
          </p:nvPr>
        </p:nvSpPr>
        <p:spPr/>
        <p:txBody>
          <a:bodyPr/>
          <a:lstStyle/>
          <a:p>
            <a:r>
              <a:rPr lang="en-US" smtClean="0"/>
              <a:t>Q. XU, TE-MSC Seminar, CERN, Oct 9 2018</a:t>
            </a:r>
            <a:endParaRPr lang="en-US"/>
          </a:p>
        </p:txBody>
      </p:sp>
      <p:sp>
        <p:nvSpPr>
          <p:cNvPr id="6" name="Slide Number Placeholder 5"/>
          <p:cNvSpPr>
            <a:spLocks noGrp="1"/>
          </p:cNvSpPr>
          <p:nvPr>
            <p:ph type="sldNum" sz="quarter" idx="12"/>
          </p:nvPr>
        </p:nvSpPr>
        <p:spPr/>
        <p:txBody>
          <a:bodyPr/>
          <a:lstStyle/>
          <a:p>
            <a:fld id="{BE042987-6E2C-7E47-B081-56B64287DEB5}" type="slidenum">
              <a:rPr lang="en-US" smtClean="0"/>
              <a:t>‹#›</a:t>
            </a:fld>
            <a:endParaRPr lang="en-US"/>
          </a:p>
        </p:txBody>
      </p:sp>
    </p:spTree>
    <p:extLst>
      <p:ext uri="{BB962C8B-B14F-4D97-AF65-F5344CB8AC3E}">
        <p14:creationId xmlns:p14="http://schemas.microsoft.com/office/powerpoint/2010/main" val="2371311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09D40E-AC42-4340-89ED-9D7CCAFF79B8}" type="datetime1">
              <a:rPr lang="zh-CN" altLang="en-US" smtClean="0"/>
              <a:t>2018-12-3</a:t>
            </a:fld>
            <a:endParaRPr lang="en-US"/>
          </a:p>
        </p:txBody>
      </p:sp>
      <p:sp>
        <p:nvSpPr>
          <p:cNvPr id="6" name="Footer Placeholder 5"/>
          <p:cNvSpPr>
            <a:spLocks noGrp="1"/>
          </p:cNvSpPr>
          <p:nvPr>
            <p:ph type="ftr" sz="quarter" idx="11"/>
          </p:nvPr>
        </p:nvSpPr>
        <p:spPr/>
        <p:txBody>
          <a:bodyPr/>
          <a:lstStyle/>
          <a:p>
            <a:r>
              <a:rPr lang="en-US" smtClean="0"/>
              <a:t>Q. XU, TE-MSC Seminar, CERN, Oct 9 2018</a:t>
            </a:r>
            <a:endParaRPr lang="en-US"/>
          </a:p>
        </p:txBody>
      </p:sp>
      <p:sp>
        <p:nvSpPr>
          <p:cNvPr id="7" name="Slide Number Placeholder 6"/>
          <p:cNvSpPr>
            <a:spLocks noGrp="1"/>
          </p:cNvSpPr>
          <p:nvPr>
            <p:ph type="sldNum" sz="quarter" idx="12"/>
          </p:nvPr>
        </p:nvSpPr>
        <p:spPr/>
        <p:txBody>
          <a:bodyPr/>
          <a:lstStyle/>
          <a:p>
            <a:fld id="{BE042987-6E2C-7E47-B081-56B64287DEB5}" type="slidenum">
              <a:rPr lang="en-US" smtClean="0"/>
              <a:t>‹#›</a:t>
            </a:fld>
            <a:endParaRPr lang="en-US"/>
          </a:p>
        </p:txBody>
      </p:sp>
    </p:spTree>
    <p:extLst>
      <p:ext uri="{BB962C8B-B14F-4D97-AF65-F5344CB8AC3E}">
        <p14:creationId xmlns:p14="http://schemas.microsoft.com/office/powerpoint/2010/main" val="2226807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50972A-EFE1-4FAA-881F-CD67BA1C644C}" type="datetime1">
              <a:rPr lang="zh-CN" altLang="en-US" smtClean="0"/>
              <a:t>2018-12-3</a:t>
            </a:fld>
            <a:endParaRPr lang="en-US"/>
          </a:p>
        </p:txBody>
      </p:sp>
      <p:sp>
        <p:nvSpPr>
          <p:cNvPr id="8" name="Footer Placeholder 7"/>
          <p:cNvSpPr>
            <a:spLocks noGrp="1"/>
          </p:cNvSpPr>
          <p:nvPr>
            <p:ph type="ftr" sz="quarter" idx="11"/>
          </p:nvPr>
        </p:nvSpPr>
        <p:spPr/>
        <p:txBody>
          <a:bodyPr/>
          <a:lstStyle/>
          <a:p>
            <a:r>
              <a:rPr lang="en-US" smtClean="0"/>
              <a:t>Q. XU, TE-MSC Seminar, CERN, Oct 9 2018</a:t>
            </a:r>
            <a:endParaRPr lang="en-US"/>
          </a:p>
        </p:txBody>
      </p:sp>
      <p:sp>
        <p:nvSpPr>
          <p:cNvPr id="9" name="Slide Number Placeholder 8"/>
          <p:cNvSpPr>
            <a:spLocks noGrp="1"/>
          </p:cNvSpPr>
          <p:nvPr>
            <p:ph type="sldNum" sz="quarter" idx="12"/>
          </p:nvPr>
        </p:nvSpPr>
        <p:spPr/>
        <p:txBody>
          <a:bodyPr/>
          <a:lstStyle/>
          <a:p>
            <a:fld id="{BE042987-6E2C-7E47-B081-56B64287DEB5}" type="slidenum">
              <a:rPr lang="en-US" smtClean="0"/>
              <a:t>‹#›</a:t>
            </a:fld>
            <a:endParaRPr lang="en-US"/>
          </a:p>
        </p:txBody>
      </p:sp>
    </p:spTree>
    <p:extLst>
      <p:ext uri="{BB962C8B-B14F-4D97-AF65-F5344CB8AC3E}">
        <p14:creationId xmlns:p14="http://schemas.microsoft.com/office/powerpoint/2010/main" val="399698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458924-1284-4AE5-B0CF-8F511BA9441B}" type="datetime1">
              <a:rPr lang="zh-CN" altLang="en-US" smtClean="0"/>
              <a:t>2018-12-3</a:t>
            </a:fld>
            <a:endParaRPr lang="en-US"/>
          </a:p>
        </p:txBody>
      </p:sp>
      <p:sp>
        <p:nvSpPr>
          <p:cNvPr id="4" name="Footer Placeholder 3"/>
          <p:cNvSpPr>
            <a:spLocks noGrp="1"/>
          </p:cNvSpPr>
          <p:nvPr>
            <p:ph type="ftr" sz="quarter" idx="11"/>
          </p:nvPr>
        </p:nvSpPr>
        <p:spPr/>
        <p:txBody>
          <a:bodyPr/>
          <a:lstStyle/>
          <a:p>
            <a:r>
              <a:rPr lang="en-US" smtClean="0"/>
              <a:t>Q. XU, TE-MSC Seminar, CERN, Oct 9 2018</a:t>
            </a:r>
            <a:endParaRPr lang="en-US"/>
          </a:p>
        </p:txBody>
      </p:sp>
      <p:sp>
        <p:nvSpPr>
          <p:cNvPr id="5" name="Slide Number Placeholder 4"/>
          <p:cNvSpPr>
            <a:spLocks noGrp="1"/>
          </p:cNvSpPr>
          <p:nvPr>
            <p:ph type="sldNum" sz="quarter" idx="12"/>
          </p:nvPr>
        </p:nvSpPr>
        <p:spPr/>
        <p:txBody>
          <a:bodyPr/>
          <a:lstStyle/>
          <a:p>
            <a:fld id="{BE042987-6E2C-7E47-B081-56B64287DEB5}" type="slidenum">
              <a:rPr lang="en-US" smtClean="0"/>
              <a:t>‹#›</a:t>
            </a:fld>
            <a:endParaRPr lang="en-US"/>
          </a:p>
        </p:txBody>
      </p:sp>
    </p:spTree>
    <p:extLst>
      <p:ext uri="{BB962C8B-B14F-4D97-AF65-F5344CB8AC3E}">
        <p14:creationId xmlns:p14="http://schemas.microsoft.com/office/powerpoint/2010/main" val="1804229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9AB2E8-F55A-4419-AFE3-49BF6A6D18CC}" type="datetime1">
              <a:rPr lang="zh-CN" altLang="en-US" smtClean="0"/>
              <a:t>2018-12-3</a:t>
            </a:fld>
            <a:endParaRPr lang="en-US"/>
          </a:p>
        </p:txBody>
      </p:sp>
      <p:sp>
        <p:nvSpPr>
          <p:cNvPr id="3" name="Footer Placeholder 2"/>
          <p:cNvSpPr>
            <a:spLocks noGrp="1"/>
          </p:cNvSpPr>
          <p:nvPr>
            <p:ph type="ftr" sz="quarter" idx="11"/>
          </p:nvPr>
        </p:nvSpPr>
        <p:spPr/>
        <p:txBody>
          <a:bodyPr/>
          <a:lstStyle/>
          <a:p>
            <a:r>
              <a:rPr lang="en-US" smtClean="0"/>
              <a:t>Q. XU, TE-MSC Seminar, CERN, Oct 9 2018</a:t>
            </a:r>
            <a:endParaRPr lang="en-US"/>
          </a:p>
        </p:txBody>
      </p:sp>
      <p:sp>
        <p:nvSpPr>
          <p:cNvPr id="4" name="Slide Number Placeholder 3"/>
          <p:cNvSpPr>
            <a:spLocks noGrp="1"/>
          </p:cNvSpPr>
          <p:nvPr>
            <p:ph type="sldNum" sz="quarter" idx="12"/>
          </p:nvPr>
        </p:nvSpPr>
        <p:spPr/>
        <p:txBody>
          <a:bodyPr/>
          <a:lstStyle/>
          <a:p>
            <a:fld id="{BE042987-6E2C-7E47-B081-56B64287DEB5}" type="slidenum">
              <a:rPr lang="en-US" smtClean="0"/>
              <a:t>‹#›</a:t>
            </a:fld>
            <a:endParaRPr lang="en-US"/>
          </a:p>
        </p:txBody>
      </p:sp>
    </p:spTree>
    <p:extLst>
      <p:ext uri="{BB962C8B-B14F-4D97-AF65-F5344CB8AC3E}">
        <p14:creationId xmlns:p14="http://schemas.microsoft.com/office/powerpoint/2010/main" val="4234526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06B504-B0EA-4248-8D6D-1E3B0CDFABED}" type="datetime1">
              <a:rPr lang="zh-CN" altLang="en-US" smtClean="0"/>
              <a:t>2018-12-3</a:t>
            </a:fld>
            <a:endParaRPr lang="en-US"/>
          </a:p>
        </p:txBody>
      </p:sp>
      <p:sp>
        <p:nvSpPr>
          <p:cNvPr id="6" name="Footer Placeholder 5"/>
          <p:cNvSpPr>
            <a:spLocks noGrp="1"/>
          </p:cNvSpPr>
          <p:nvPr>
            <p:ph type="ftr" sz="quarter" idx="11"/>
          </p:nvPr>
        </p:nvSpPr>
        <p:spPr/>
        <p:txBody>
          <a:bodyPr/>
          <a:lstStyle/>
          <a:p>
            <a:r>
              <a:rPr lang="en-US" smtClean="0"/>
              <a:t>Q. XU, TE-MSC Seminar, CERN, Oct 9 2018</a:t>
            </a:r>
            <a:endParaRPr lang="en-US"/>
          </a:p>
        </p:txBody>
      </p:sp>
      <p:sp>
        <p:nvSpPr>
          <p:cNvPr id="7" name="Slide Number Placeholder 6"/>
          <p:cNvSpPr>
            <a:spLocks noGrp="1"/>
          </p:cNvSpPr>
          <p:nvPr>
            <p:ph type="sldNum" sz="quarter" idx="12"/>
          </p:nvPr>
        </p:nvSpPr>
        <p:spPr/>
        <p:txBody>
          <a:bodyPr/>
          <a:lstStyle/>
          <a:p>
            <a:fld id="{BE042987-6E2C-7E47-B081-56B64287DEB5}" type="slidenum">
              <a:rPr lang="en-US" smtClean="0"/>
              <a:t>‹#›</a:t>
            </a:fld>
            <a:endParaRPr lang="en-US"/>
          </a:p>
        </p:txBody>
      </p:sp>
    </p:spTree>
    <p:extLst>
      <p:ext uri="{BB962C8B-B14F-4D97-AF65-F5344CB8AC3E}">
        <p14:creationId xmlns:p14="http://schemas.microsoft.com/office/powerpoint/2010/main" val="2342476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9601AE-BD56-4F5D-99F2-F466E8CDCE53}" type="datetime1">
              <a:rPr lang="zh-CN" altLang="en-US" smtClean="0"/>
              <a:t>2018-12-3</a:t>
            </a:fld>
            <a:endParaRPr lang="en-US"/>
          </a:p>
        </p:txBody>
      </p:sp>
      <p:sp>
        <p:nvSpPr>
          <p:cNvPr id="6" name="Footer Placeholder 5"/>
          <p:cNvSpPr>
            <a:spLocks noGrp="1"/>
          </p:cNvSpPr>
          <p:nvPr>
            <p:ph type="ftr" sz="quarter" idx="11"/>
          </p:nvPr>
        </p:nvSpPr>
        <p:spPr/>
        <p:txBody>
          <a:bodyPr/>
          <a:lstStyle/>
          <a:p>
            <a:r>
              <a:rPr lang="en-US" smtClean="0"/>
              <a:t>Q. XU, TE-MSC Seminar, CERN, Oct 9 2018</a:t>
            </a:r>
            <a:endParaRPr lang="en-US"/>
          </a:p>
        </p:txBody>
      </p:sp>
      <p:sp>
        <p:nvSpPr>
          <p:cNvPr id="7" name="Slide Number Placeholder 6"/>
          <p:cNvSpPr>
            <a:spLocks noGrp="1"/>
          </p:cNvSpPr>
          <p:nvPr>
            <p:ph type="sldNum" sz="quarter" idx="12"/>
          </p:nvPr>
        </p:nvSpPr>
        <p:spPr/>
        <p:txBody>
          <a:bodyPr/>
          <a:lstStyle/>
          <a:p>
            <a:fld id="{BE042987-6E2C-7E47-B081-56B64287DEB5}" type="slidenum">
              <a:rPr lang="en-US" smtClean="0"/>
              <a:t>‹#›</a:t>
            </a:fld>
            <a:endParaRPr lang="en-US"/>
          </a:p>
        </p:txBody>
      </p:sp>
    </p:spTree>
    <p:extLst>
      <p:ext uri="{BB962C8B-B14F-4D97-AF65-F5344CB8AC3E}">
        <p14:creationId xmlns:p14="http://schemas.microsoft.com/office/powerpoint/2010/main" val="3188383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197A59-FDB4-43E3-B5AD-D1E1285B0491}" type="datetime1">
              <a:rPr lang="zh-CN" altLang="en-US" smtClean="0"/>
              <a:t>2018-12-3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Q. XU, TE-MSC Seminar, CERN, Oct 9 2018</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042987-6E2C-7E47-B081-56B64287DEB5}" type="slidenum">
              <a:rPr lang="en-US" smtClean="0"/>
              <a:t>‹#›</a:t>
            </a:fld>
            <a:endParaRPr lang="en-US"/>
          </a:p>
        </p:txBody>
      </p:sp>
    </p:spTree>
    <p:extLst>
      <p:ext uri="{BB962C8B-B14F-4D97-AF65-F5344CB8AC3E}">
        <p14:creationId xmlns:p14="http://schemas.microsoft.com/office/powerpoint/2010/main" val="3995534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9" r:id="rId12"/>
    <p:sldLayoutId id="2147483664" r:id="rId13"/>
    <p:sldLayoutId id="2147483750" r:id="rId14"/>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3.wmf"/><Relationship Id="rId5" Type="http://schemas.openxmlformats.org/officeDocument/2006/relationships/oleObject" Target="../embeddings/oleObject8.bin"/><Relationship Id="rId10" Type="http://schemas.openxmlformats.org/officeDocument/2006/relationships/image" Target="../media/image24.wmf"/><Relationship Id="rId4" Type="http://schemas.openxmlformats.org/officeDocument/2006/relationships/image" Target="../media/image60.png"/><Relationship Id="rId9"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18" Type="http://schemas.openxmlformats.org/officeDocument/2006/relationships/image" Target="../media/image6.png"/><Relationship Id="rId3" Type="http://schemas.openxmlformats.org/officeDocument/2006/relationships/image" Target="../media/image33.jpeg"/><Relationship Id="rId21" Type="http://schemas.openxmlformats.org/officeDocument/2006/relationships/image" Target="../media/image50.png"/><Relationship Id="rId7" Type="http://schemas.openxmlformats.org/officeDocument/2006/relationships/image" Target="../media/image37.png"/><Relationship Id="rId12" Type="http://schemas.openxmlformats.org/officeDocument/2006/relationships/image" Target="../media/image42.jpeg"/><Relationship Id="rId17" Type="http://schemas.openxmlformats.org/officeDocument/2006/relationships/image" Target="../media/image47.jpeg"/><Relationship Id="rId2" Type="http://schemas.openxmlformats.org/officeDocument/2006/relationships/image" Target="../media/image32.png"/><Relationship Id="rId16" Type="http://schemas.openxmlformats.org/officeDocument/2006/relationships/image" Target="../media/image46.jpeg"/><Relationship Id="rId20"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5.jpeg"/><Relationship Id="rId10" Type="http://schemas.openxmlformats.org/officeDocument/2006/relationships/image" Target="../media/image40.png"/><Relationship Id="rId19" Type="http://schemas.openxmlformats.org/officeDocument/2006/relationships/image" Target="../media/image48.png"/><Relationship Id="rId4" Type="http://schemas.openxmlformats.org/officeDocument/2006/relationships/image" Target="../media/image34.jpeg"/><Relationship Id="rId9" Type="http://schemas.openxmlformats.org/officeDocument/2006/relationships/image" Target="../media/image39.png"/><Relationship Id="rId1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6.png"/><Relationship Id="rId7" Type="http://schemas.openxmlformats.org/officeDocument/2006/relationships/image" Target="../media/image48.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0.jpeg"/><Relationship Id="rId7" Type="http://schemas.openxmlformats.org/officeDocument/2006/relationships/image" Target="../media/image49.png"/><Relationship Id="rId2" Type="http://schemas.openxmlformats.org/officeDocument/2006/relationships/image" Target="../media/image59.emf"/><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6.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63.jpeg"/><Relationship Id="rId7" Type="http://schemas.openxmlformats.org/officeDocument/2006/relationships/image" Target="../media/image62.wmf"/><Relationship Id="rId12" Type="http://schemas.openxmlformats.org/officeDocument/2006/relationships/image" Target="../media/image68.pn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image" Target="../media/image67.jpeg"/><Relationship Id="rId5" Type="http://schemas.openxmlformats.org/officeDocument/2006/relationships/image" Target="../media/image61.wmf"/><Relationship Id="rId10" Type="http://schemas.openxmlformats.org/officeDocument/2006/relationships/image" Target="../media/image66.jpeg"/><Relationship Id="rId4" Type="http://schemas.openxmlformats.org/officeDocument/2006/relationships/oleObject" Target="../embeddings/oleObject10.bin"/><Relationship Id="rId9" Type="http://schemas.openxmlformats.org/officeDocument/2006/relationships/image" Target="../media/image65.jpeg"/></Relationships>
</file>

<file path=ppt/slides/_rels/slide1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75.wmf"/><Relationship Id="rId18" Type="http://schemas.openxmlformats.org/officeDocument/2006/relationships/oleObject" Target="../embeddings/oleObject18.bin"/><Relationship Id="rId3" Type="http://schemas.openxmlformats.org/officeDocument/2006/relationships/oleObject" Target="../embeddings/oleObject12.bin"/><Relationship Id="rId21" Type="http://schemas.openxmlformats.org/officeDocument/2006/relationships/image" Target="../media/image78.wmf"/><Relationship Id="rId7" Type="http://schemas.openxmlformats.org/officeDocument/2006/relationships/image" Target="../media/image79.png"/><Relationship Id="rId12" Type="http://schemas.openxmlformats.org/officeDocument/2006/relationships/oleObject" Target="../embeddings/oleObject16.bin"/><Relationship Id="rId17" Type="http://schemas.openxmlformats.org/officeDocument/2006/relationships/hyperlink" Target="https://en.wikipedia.org/wiki/Amp%C3%A8re's_circuital_law" TargetMode="External"/><Relationship Id="rId2" Type="http://schemas.openxmlformats.org/officeDocument/2006/relationships/slideLayout" Target="../slideLayouts/slideLayout2.xml"/><Relationship Id="rId16" Type="http://schemas.openxmlformats.org/officeDocument/2006/relationships/hyperlink" Target="https://en.wikipedia.org/wiki/Gauss's_law_for_magnetism" TargetMode="External"/><Relationship Id="rId20" Type="http://schemas.openxmlformats.org/officeDocument/2006/relationships/oleObject" Target="../embeddings/oleObject19.bin"/><Relationship Id="rId1" Type="http://schemas.openxmlformats.org/officeDocument/2006/relationships/vmlDrawing" Target="../drawings/vmlDrawing6.vml"/><Relationship Id="rId6" Type="http://schemas.openxmlformats.org/officeDocument/2006/relationships/image" Target="../media/image72.wmf"/><Relationship Id="rId11" Type="http://schemas.openxmlformats.org/officeDocument/2006/relationships/image" Target="../media/image74.wmf"/><Relationship Id="rId5" Type="http://schemas.openxmlformats.org/officeDocument/2006/relationships/oleObject" Target="../embeddings/oleObject13.bin"/><Relationship Id="rId15" Type="http://schemas.openxmlformats.org/officeDocument/2006/relationships/image" Target="../media/image76.wmf"/><Relationship Id="rId10" Type="http://schemas.openxmlformats.org/officeDocument/2006/relationships/oleObject" Target="../embeddings/oleObject15.bin"/><Relationship Id="rId19" Type="http://schemas.openxmlformats.org/officeDocument/2006/relationships/image" Target="../media/image77.wmf"/><Relationship Id="rId4" Type="http://schemas.openxmlformats.org/officeDocument/2006/relationships/image" Target="../media/image71.wmf"/><Relationship Id="rId9" Type="http://schemas.openxmlformats.org/officeDocument/2006/relationships/image" Target="../media/image73.wmf"/><Relationship Id="rId14" Type="http://schemas.openxmlformats.org/officeDocument/2006/relationships/oleObject" Target="../embeddings/oleObject17.bin"/></Relationships>
</file>

<file path=ppt/slides/_rels/slide19.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oleObject" Target="../embeddings/oleObject22.bin"/><Relationship Id="rId18" Type="http://schemas.openxmlformats.org/officeDocument/2006/relationships/image" Target="../media/image83.wmf"/><Relationship Id="rId3" Type="http://schemas.openxmlformats.org/officeDocument/2006/relationships/oleObject" Target="../embeddings/oleObject20.bin"/><Relationship Id="rId7" Type="http://schemas.openxmlformats.org/officeDocument/2006/relationships/image" Target="../media/image86.jpeg"/><Relationship Id="rId12" Type="http://schemas.openxmlformats.org/officeDocument/2006/relationships/image" Target="../media/image77.wmf"/><Relationship Id="rId17" Type="http://schemas.openxmlformats.org/officeDocument/2006/relationships/oleObject" Target="../embeddings/oleObject24.bin"/><Relationship Id="rId2" Type="http://schemas.openxmlformats.org/officeDocument/2006/relationships/slideLayout" Target="../slideLayouts/slideLayout2.xml"/><Relationship Id="rId16" Type="http://schemas.openxmlformats.org/officeDocument/2006/relationships/image" Target="../media/image82.wmf"/><Relationship Id="rId1" Type="http://schemas.openxmlformats.org/officeDocument/2006/relationships/vmlDrawing" Target="../drawings/vmlDrawing7.vml"/><Relationship Id="rId6" Type="http://schemas.openxmlformats.org/officeDocument/2006/relationships/image" Target="../media/image85.jpeg"/><Relationship Id="rId11" Type="http://schemas.openxmlformats.org/officeDocument/2006/relationships/oleObject" Target="../embeddings/oleObject21.bin"/><Relationship Id="rId5" Type="http://schemas.openxmlformats.org/officeDocument/2006/relationships/image" Target="../media/image84.jpeg"/><Relationship Id="rId15" Type="http://schemas.openxmlformats.org/officeDocument/2006/relationships/oleObject" Target="../embeddings/oleObject23.bin"/><Relationship Id="rId10" Type="http://schemas.openxmlformats.org/officeDocument/2006/relationships/image" Target="../media/image89.jpeg"/><Relationship Id="rId4" Type="http://schemas.openxmlformats.org/officeDocument/2006/relationships/image" Target="../media/image80.wmf"/><Relationship Id="rId9" Type="http://schemas.openxmlformats.org/officeDocument/2006/relationships/image" Target="../media/image88.jpeg"/><Relationship Id="rId14" Type="http://schemas.openxmlformats.org/officeDocument/2006/relationships/image" Target="../media/image81.wm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50.pn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49.png"/><Relationship Id="rId5" Type="http://schemas.openxmlformats.org/officeDocument/2006/relationships/image" Target="../media/image96.jpeg"/><Relationship Id="rId10" Type="http://schemas.openxmlformats.org/officeDocument/2006/relationships/image" Target="../media/image48.png"/><Relationship Id="rId4" Type="http://schemas.openxmlformats.org/officeDocument/2006/relationships/image" Target="../media/image95.jpe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1.png"/><Relationship Id="rId7" Type="http://schemas.openxmlformats.org/officeDocument/2006/relationships/image" Target="../media/image49.png"/><Relationship Id="rId2" Type="http://schemas.openxmlformats.org/officeDocument/2006/relationships/image" Target="../media/image100.jpe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6.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2.jpeg"/><Relationship Id="rId7"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6.png"/><Relationship Id="rId4" Type="http://schemas.openxmlformats.org/officeDocument/2006/relationships/image" Target="../media/image103.jpeg"/></Relationships>
</file>

<file path=ppt/slides/_rels/slide24.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99.jpeg"/><Relationship Id="rId3" Type="http://schemas.openxmlformats.org/officeDocument/2006/relationships/image" Target="../media/image6.png"/><Relationship Id="rId7" Type="http://schemas.openxmlformats.org/officeDocument/2006/relationships/image" Target="../media/image104.jpeg"/><Relationship Id="rId12" Type="http://schemas.openxmlformats.org/officeDocument/2006/relationships/image" Target="../media/image109.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108.jpeg"/><Relationship Id="rId5" Type="http://schemas.openxmlformats.org/officeDocument/2006/relationships/image" Target="../media/image49.png"/><Relationship Id="rId10" Type="http://schemas.openxmlformats.org/officeDocument/2006/relationships/image" Target="../media/image107.jpeg"/><Relationship Id="rId4" Type="http://schemas.openxmlformats.org/officeDocument/2006/relationships/image" Target="../media/image48.png"/><Relationship Id="rId9" Type="http://schemas.openxmlformats.org/officeDocument/2006/relationships/image" Target="../media/image106.jpeg"/></Relationships>
</file>

<file path=ppt/slides/_rels/slide2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2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27.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50.png"/><Relationship Id="rId3" Type="http://schemas.openxmlformats.org/officeDocument/2006/relationships/image" Target="../media/image6.png"/><Relationship Id="rId7" Type="http://schemas.openxmlformats.org/officeDocument/2006/relationships/image" Target="../media/image118.jpeg"/><Relationship Id="rId12"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17.jpeg"/><Relationship Id="rId11" Type="http://schemas.openxmlformats.org/officeDocument/2006/relationships/image" Target="../media/image48.pn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28.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32.png"/><Relationship Id="rId7" Type="http://schemas.openxmlformats.org/officeDocument/2006/relationships/image" Target="../media/image50.pn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126.jpeg"/><Relationship Id="rId5" Type="http://schemas.openxmlformats.org/officeDocument/2006/relationships/image" Target="../media/image48.png"/><Relationship Id="rId10" Type="http://schemas.openxmlformats.org/officeDocument/2006/relationships/image" Target="../media/image125.jpeg"/><Relationship Id="rId4" Type="http://schemas.openxmlformats.org/officeDocument/2006/relationships/image" Target="../media/image6.png"/><Relationship Id="rId9" Type="http://schemas.openxmlformats.org/officeDocument/2006/relationships/image" Target="../media/image124.wmf"/></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28.jpeg"/><Relationship Id="rId7" Type="http://schemas.openxmlformats.org/officeDocument/2006/relationships/image" Target="../media/image49.png"/><Relationship Id="rId2" Type="http://schemas.openxmlformats.org/officeDocument/2006/relationships/image" Target="../media/image127.jpeg"/><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6.png"/><Relationship Id="rId10" Type="http://schemas.openxmlformats.org/officeDocument/2006/relationships/image" Target="../media/image124.wmf"/><Relationship Id="rId4" Type="http://schemas.openxmlformats.org/officeDocument/2006/relationships/image" Target="../media/image32.png"/><Relationship Id="rId9" Type="http://schemas.openxmlformats.org/officeDocument/2006/relationships/image" Target="../media/image1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0.pn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2.png"/><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8.png"/><Relationship Id="rId5" Type="http://schemas.openxmlformats.org/officeDocument/2006/relationships/image" Target="../media/image131.jpeg"/><Relationship Id="rId10" Type="http://schemas.openxmlformats.org/officeDocument/2006/relationships/image" Target="../media/image130.emf"/><Relationship Id="rId4" Type="http://schemas.openxmlformats.org/officeDocument/2006/relationships/image" Target="../media/image6.png"/><Relationship Id="rId9" Type="http://schemas.openxmlformats.org/officeDocument/2006/relationships/oleObject" Target="../embeddings/oleObject25.bin"/></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33.jpeg"/><Relationship Id="rId7" Type="http://schemas.openxmlformats.org/officeDocument/2006/relationships/image" Target="../media/image48.pn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134.jpe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 Id="rId4" Type="http://schemas.openxmlformats.org/officeDocument/2006/relationships/image" Target="../media/image137.emf"/></Relationships>
</file>

<file path=ppt/slides/_rels/slide34.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jpe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emf"/><Relationship Id="rId4" Type="http://schemas.openxmlformats.org/officeDocument/2006/relationships/image" Target="../media/image140.emf"/></Relationships>
</file>

<file path=ppt/slides/_rels/slide3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46.png"/><Relationship Id="rId7" Type="http://schemas.openxmlformats.org/officeDocument/2006/relationships/image" Target="../media/image49.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6.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6.png"/><Relationship Id="rId7" Type="http://schemas.openxmlformats.org/officeDocument/2006/relationships/image" Target="../media/image147.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0.jpeg"/><Relationship Id="rId7" Type="http://schemas.openxmlformats.org/officeDocument/2006/relationships/image" Target="../media/image6.png"/><Relationship Id="rId2" Type="http://schemas.openxmlformats.org/officeDocument/2006/relationships/image" Target="../media/image149.jpe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147.jpeg"/><Relationship Id="rId10" Type="http://schemas.openxmlformats.org/officeDocument/2006/relationships/image" Target="../media/image50.png"/><Relationship Id="rId4" Type="http://schemas.openxmlformats.org/officeDocument/2006/relationships/image" Target="../media/image151.jpeg"/><Relationship Id="rId9"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52.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0.pn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0.png"/><Relationship Id="rId2" Type="http://schemas.openxmlformats.org/officeDocument/2006/relationships/image" Target="../media/image154.jpe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56.wmf"/><Relationship Id="rId5" Type="http://schemas.openxmlformats.org/officeDocument/2006/relationships/oleObject" Target="../embeddings/oleObject27.bin"/><Relationship Id="rId4" Type="http://schemas.openxmlformats.org/officeDocument/2006/relationships/image" Target="../media/image15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uspas.fnal.gov/materials/materials-table.s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png"/><Relationship Id="rId7" Type="http://schemas.openxmlformats.org/officeDocument/2006/relationships/image" Target="../media/image17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 Id="rId9" Type="http://schemas.openxmlformats.org/officeDocument/2006/relationships/image" Target="../media/image172.jpeg"/></Relationships>
</file>

<file path=ppt/slides/_rels/slide5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5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78.png"/></Relationships>
</file>

<file path=ppt/slides/_rels/slide54.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0.png"/><Relationship Id="rId7" Type="http://schemas.openxmlformats.org/officeDocument/2006/relationships/image" Target="../media/image18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74.png"/></Relationships>
</file>

<file path=ppt/slides/_rels/slide5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87.png"/><Relationship Id="rId4" Type="http://schemas.openxmlformats.org/officeDocument/2006/relationships/image" Target="../media/image186.png"/></Relationships>
</file>

<file path=ppt/slides/_rels/slide5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2.png"/><Relationship Id="rId1" Type="http://schemas.openxmlformats.org/officeDocument/2006/relationships/slideLayout" Target="../slideLayouts/slideLayout14.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57.xml.rels><?xml version="1.0" encoding="UTF-8" standalone="yes"?>
<Relationships xmlns="http://schemas.openxmlformats.org/package/2006/relationships"><Relationship Id="rId8" Type="http://schemas.openxmlformats.org/officeDocument/2006/relationships/image" Target="../media/image198.png"/><Relationship Id="rId13" Type="http://schemas.openxmlformats.org/officeDocument/2006/relationships/image" Target="../media/image203.png"/><Relationship Id="rId3" Type="http://schemas.openxmlformats.org/officeDocument/2006/relationships/image" Target="../media/image193.png"/><Relationship Id="rId7" Type="http://schemas.openxmlformats.org/officeDocument/2006/relationships/image" Target="../media/image197.png"/><Relationship Id="rId12" Type="http://schemas.openxmlformats.org/officeDocument/2006/relationships/image" Target="../media/image202.png"/><Relationship Id="rId2" Type="http://schemas.openxmlformats.org/officeDocument/2006/relationships/image" Target="../media/image192.png"/><Relationship Id="rId1" Type="http://schemas.openxmlformats.org/officeDocument/2006/relationships/slideLayout" Target="../slideLayouts/slideLayout14.xml"/><Relationship Id="rId6" Type="http://schemas.openxmlformats.org/officeDocument/2006/relationships/image" Target="../media/image196.png"/><Relationship Id="rId11" Type="http://schemas.openxmlformats.org/officeDocument/2006/relationships/image" Target="../media/image201.png"/><Relationship Id="rId5" Type="http://schemas.openxmlformats.org/officeDocument/2006/relationships/image" Target="../media/image195.png"/><Relationship Id="rId10" Type="http://schemas.openxmlformats.org/officeDocument/2006/relationships/image" Target="../media/image200.png"/><Relationship Id="rId4" Type="http://schemas.openxmlformats.org/officeDocument/2006/relationships/image" Target="../media/image194.png"/><Relationship Id="rId9" Type="http://schemas.openxmlformats.org/officeDocument/2006/relationships/image" Target="../media/image199.png"/></Relationships>
</file>

<file path=ppt/slides/_rels/slide58.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png"/><Relationship Id="rId3" Type="http://schemas.openxmlformats.org/officeDocument/2006/relationships/image" Target="../media/image205.png"/><Relationship Id="rId7" Type="http://schemas.openxmlformats.org/officeDocument/2006/relationships/image" Target="../media/image209.png"/><Relationship Id="rId12" Type="http://schemas.openxmlformats.org/officeDocument/2006/relationships/image" Target="../media/image214.png"/><Relationship Id="rId2" Type="http://schemas.openxmlformats.org/officeDocument/2006/relationships/image" Target="../media/image204.png"/><Relationship Id="rId1" Type="http://schemas.openxmlformats.org/officeDocument/2006/relationships/slideLayout" Target="../slideLayouts/slideLayout14.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s>
</file>

<file path=ppt/slides/_rels/slide5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14.xml"/><Relationship Id="rId5" Type="http://schemas.openxmlformats.org/officeDocument/2006/relationships/image" Target="../media/image219.emf"/><Relationship Id="rId4" Type="http://schemas.openxmlformats.org/officeDocument/2006/relationships/image" Target="../media/image218.png"/></Relationships>
</file>

<file path=ppt/slides/_rels/slide6.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0.emf"/><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wmf"/><Relationship Id="rId5" Type="http://schemas.openxmlformats.org/officeDocument/2006/relationships/oleObject" Target="../embeddings/oleObject1.bin"/><Relationship Id="rId10" Type="http://schemas.openxmlformats.org/officeDocument/2006/relationships/image" Target="../media/image9.wmf"/><Relationship Id="rId4" Type="http://schemas.openxmlformats.org/officeDocument/2006/relationships/image" Target="../media/image11.emf"/><Relationship Id="rId9" Type="http://schemas.openxmlformats.org/officeDocument/2006/relationships/oleObject" Target="../embeddings/oleObject3.bin"/></Relationships>
</file>

<file path=ppt/slides/_rels/slide60.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24.png"/><Relationship Id="rId11" Type="http://schemas.openxmlformats.org/officeDocument/2006/relationships/image" Target="../media/image229.png"/><Relationship Id="rId5" Type="http://schemas.openxmlformats.org/officeDocument/2006/relationships/image" Target="../media/image223.png"/><Relationship Id="rId10" Type="http://schemas.openxmlformats.org/officeDocument/2006/relationships/image" Target="../media/image228.png"/><Relationship Id="rId4" Type="http://schemas.openxmlformats.org/officeDocument/2006/relationships/image" Target="../media/image222.png"/><Relationship Id="rId9" Type="http://schemas.openxmlformats.org/officeDocument/2006/relationships/image" Target="../media/image227.png"/></Relationships>
</file>

<file path=ppt/slides/_rels/slide61.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231.jpeg"/><Relationship Id="rId7" Type="http://schemas.openxmlformats.org/officeDocument/2006/relationships/image" Target="../media/image235.png"/><Relationship Id="rId2" Type="http://schemas.openxmlformats.org/officeDocument/2006/relationships/image" Target="../media/image230.jpeg"/><Relationship Id="rId1" Type="http://schemas.openxmlformats.org/officeDocument/2006/relationships/slideLayout" Target="../slideLayouts/slideLayout14.xml"/><Relationship Id="rId6" Type="http://schemas.openxmlformats.org/officeDocument/2006/relationships/image" Target="../media/image234.jpeg"/><Relationship Id="rId5" Type="http://schemas.openxmlformats.org/officeDocument/2006/relationships/image" Target="../media/image233.jpeg"/><Relationship Id="rId10" Type="http://schemas.openxmlformats.org/officeDocument/2006/relationships/image" Target="../media/image238.jpeg"/><Relationship Id="rId4" Type="http://schemas.openxmlformats.org/officeDocument/2006/relationships/image" Target="../media/image232.jpeg"/><Relationship Id="rId9" Type="http://schemas.openxmlformats.org/officeDocument/2006/relationships/image" Target="../media/image237.jpeg"/></Relationships>
</file>

<file path=ppt/slides/_rels/slide62.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240.jpeg"/><Relationship Id="rId7" Type="http://schemas.openxmlformats.org/officeDocument/2006/relationships/image" Target="../media/image244.jpeg"/><Relationship Id="rId2" Type="http://schemas.openxmlformats.org/officeDocument/2006/relationships/image" Target="../media/image239.jpeg"/><Relationship Id="rId1" Type="http://schemas.openxmlformats.org/officeDocument/2006/relationships/slideLayout" Target="../slideLayouts/slideLayout14.xml"/><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image" Target="../media/image241.jpeg"/></Relationships>
</file>

<file path=ppt/slides/_rels/slide63.xml.rels><?xml version="1.0" encoding="UTF-8" standalone="yes"?>
<Relationships xmlns="http://schemas.openxmlformats.org/package/2006/relationships"><Relationship Id="rId3" Type="http://schemas.openxmlformats.org/officeDocument/2006/relationships/image" Target="../media/image246.png"/><Relationship Id="rId7" Type="http://schemas.openxmlformats.org/officeDocument/2006/relationships/image" Target="../media/image24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47.png"/><Relationship Id="rId4" Type="http://schemas.openxmlformats.org/officeDocument/2006/relationships/chart" Target="../charts/chart2.xml"/></Relationships>
</file>

<file path=ppt/slides/_rels/slide64.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250.png"/><Relationship Id="rId7" Type="http://schemas.openxmlformats.org/officeDocument/2006/relationships/image" Target="../media/image254.png"/><Relationship Id="rId2"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tiff"/></Relationships>
</file>

<file path=ppt/slides/_rels/slide65.xml.rels><?xml version="1.0" encoding="UTF-8" standalone="yes"?>
<Relationships xmlns="http://schemas.openxmlformats.org/package/2006/relationships"><Relationship Id="rId3" Type="http://schemas.openxmlformats.org/officeDocument/2006/relationships/image" Target="../media/image257.png"/><Relationship Id="rId7" Type="http://schemas.openxmlformats.org/officeDocument/2006/relationships/image" Target="../media/image261.png"/><Relationship Id="rId2" Type="http://schemas.openxmlformats.org/officeDocument/2006/relationships/image" Target="../media/image256.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xml"/><Relationship Id="rId7"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jpeg"/><Relationship Id="rId5" Type="http://schemas.openxmlformats.org/officeDocument/2006/relationships/image" Target="../media/image9.wmf"/><Relationship Id="rId4" Type="http://schemas.openxmlformats.org/officeDocument/2006/relationships/oleObject" Target="../embeddings/oleObject4.bin"/><Relationship Id="rId9" Type="http://schemas.openxmlformats.org/officeDocument/2006/relationships/image" Target="../media/image12.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0.emf"/><Relationship Id="rId11" Type="http://schemas.openxmlformats.org/officeDocument/2006/relationships/image" Target="../media/image16.wmf"/><Relationship Id="rId5" Type="http://schemas.openxmlformats.org/officeDocument/2006/relationships/image" Target="../media/image19.emf"/><Relationship Id="rId10" Type="http://schemas.openxmlformats.org/officeDocument/2006/relationships/oleObject" Target="../embeddings/oleObject7.bin"/><Relationship Id="rId4" Type="http://schemas.openxmlformats.org/officeDocument/2006/relationships/image" Target="../media/image18.emf"/><Relationship Id="rId9" Type="http://schemas.openxmlformats.org/officeDocument/2006/relationships/image" Target="../media/image15.wmf"/></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861572"/>
            <a:ext cx="9143999" cy="1780441"/>
          </a:xfrm>
        </p:spPr>
        <p:txBody>
          <a:bodyPr>
            <a:normAutofit fontScale="90000"/>
          </a:bodyPr>
          <a:lstStyle/>
          <a:p>
            <a:r>
              <a:rPr lang="en-US" altLang="zh-CN" dirty="0" smtClean="0"/>
              <a:t>A Brief Introduction </a:t>
            </a:r>
            <a:br>
              <a:rPr lang="en-US" altLang="zh-CN" dirty="0" smtClean="0"/>
            </a:br>
            <a:r>
              <a:rPr lang="en-US" altLang="zh-CN" dirty="0" smtClean="0"/>
              <a:t>to</a:t>
            </a:r>
            <a:br>
              <a:rPr lang="en-US" altLang="zh-CN" dirty="0" smtClean="0"/>
            </a:br>
            <a:r>
              <a:rPr lang="en-US" altLang="zh-CN" dirty="0" smtClean="0"/>
              <a:t>Superconducting Accelerator Magnets </a:t>
            </a:r>
            <a:br>
              <a:rPr lang="en-US" altLang="zh-CN" dirty="0" smtClean="0"/>
            </a:br>
            <a:endParaRPr lang="en-US" dirty="0"/>
          </a:p>
        </p:txBody>
      </p:sp>
      <p:sp>
        <p:nvSpPr>
          <p:cNvPr id="3" name="Subtitle 2"/>
          <p:cNvSpPr>
            <a:spLocks noGrp="1"/>
          </p:cNvSpPr>
          <p:nvPr>
            <p:ph type="subTitle" idx="1"/>
          </p:nvPr>
        </p:nvSpPr>
        <p:spPr>
          <a:xfrm>
            <a:off x="1466850" y="4467169"/>
            <a:ext cx="6400800" cy="2188412"/>
          </a:xfrm>
        </p:spPr>
        <p:txBody>
          <a:bodyPr>
            <a:noAutofit/>
          </a:bodyPr>
          <a:lstStyle/>
          <a:p>
            <a:r>
              <a:rPr lang="en-US" altLang="zh-CN" sz="2400" dirty="0" err="1" smtClean="0"/>
              <a:t>Qingjin</a:t>
            </a:r>
            <a:r>
              <a:rPr lang="en-US" altLang="zh-CN" sz="2400" dirty="0" smtClean="0"/>
              <a:t> Xu</a:t>
            </a:r>
          </a:p>
          <a:p>
            <a:r>
              <a:rPr lang="en-US" altLang="zh-CN" sz="2400" dirty="0" smtClean="0"/>
              <a:t>Institute of High Energy Physics, </a:t>
            </a:r>
          </a:p>
          <a:p>
            <a:r>
              <a:rPr lang="en-US" altLang="zh-CN" sz="2400" dirty="0" smtClean="0"/>
              <a:t>Chinese Academy of Sciences</a:t>
            </a:r>
            <a:endParaRPr lang="en-US" altLang="zh-CN" sz="2400" dirty="0"/>
          </a:p>
          <a:p>
            <a:endParaRPr lang="en-US" altLang="zh-CN" sz="2400" dirty="0" smtClean="0"/>
          </a:p>
          <a:p>
            <a:r>
              <a:rPr lang="zh-CN" altLang="zh-CN" sz="2400" dirty="0" smtClean="0"/>
              <a:t>2</a:t>
            </a:r>
            <a:r>
              <a:rPr lang="en-US" altLang="zh-CN" sz="2400" dirty="0" smtClean="0"/>
              <a:t>018.12</a:t>
            </a:r>
            <a:endParaRPr lang="en-US" sz="2400" dirty="0"/>
          </a:p>
        </p:txBody>
      </p:sp>
    </p:spTree>
    <p:extLst>
      <p:ext uri="{BB962C8B-B14F-4D97-AF65-F5344CB8AC3E}">
        <p14:creationId xmlns:p14="http://schemas.microsoft.com/office/powerpoint/2010/main" val="4158769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735451"/>
            <a:ext cx="2796484" cy="250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457200" y="115043"/>
            <a:ext cx="8229600" cy="792088"/>
          </a:xfrm>
        </p:spPr>
        <p:txBody>
          <a:bodyPr>
            <a:normAutofit/>
          </a:bodyPr>
          <a:lstStyle/>
          <a:p>
            <a:r>
              <a:rPr lang="en-US" altLang="zh-CN" sz="4000" dirty="0"/>
              <a:t>Dipole </a:t>
            </a:r>
            <a:r>
              <a:rPr lang="en-US" altLang="zh-CN" sz="4000" dirty="0" smtClean="0"/>
              <a:t>vs. </a:t>
            </a:r>
            <a:r>
              <a:rPr lang="en-US" altLang="zh-CN" sz="4000" dirty="0"/>
              <a:t>Solenoid</a:t>
            </a:r>
            <a:endParaRPr lang="zh-CN" altLang="en-US" sz="4000" dirty="0"/>
          </a:p>
        </p:txBody>
      </p:sp>
      <mc:AlternateContent xmlns:mc="http://schemas.openxmlformats.org/markup-compatibility/2006" xmlns:a14="http://schemas.microsoft.com/office/drawing/2010/main">
        <mc:Choice Requires="a14">
          <p:sp>
            <p:nvSpPr>
              <p:cNvPr id="6" name="文本框 5"/>
              <p:cNvSpPr txBox="1"/>
              <p:nvPr/>
            </p:nvSpPr>
            <p:spPr>
              <a:xfrm>
                <a:off x="2590800" y="1072542"/>
                <a:ext cx="4013514" cy="2198743"/>
              </a:xfrm>
              <a:prstGeom prst="rect">
                <a:avLst/>
              </a:prstGeom>
              <a:solidFill>
                <a:schemeClr val="bg1"/>
              </a:solidFill>
              <a:ln w="19050">
                <a:solidFill>
                  <a:srgbClr val="7030A0"/>
                </a:solidFill>
                <a:prstDash val="sysDash"/>
              </a:ln>
            </p:spPr>
            <p:txBody>
              <a:bodyPr wrap="square" lIns="72000" tIns="0" rIns="72000" bIns="0" rtlCol="0">
                <a:spAutoFit/>
              </a:bodyPr>
              <a:lstStyle/>
              <a:p>
                <a:pPr marL="285750" indent="-285750">
                  <a:lnSpc>
                    <a:spcPct val="110000"/>
                  </a:lnSpc>
                  <a:buFont typeface="Arial" panose="020B0604020202020204" pitchFamily="34" charset="0"/>
                  <a:buChar char="•"/>
                </a:pPr>
                <a:r>
                  <a:rPr lang="en-US" altLang="zh-CN" sz="2400" i="1" dirty="0" smtClean="0">
                    <a:solidFill>
                      <a:srgbClr val="FF0000"/>
                    </a:solidFill>
                  </a:rPr>
                  <a:t>Different coil configurations</a:t>
                </a:r>
              </a:p>
              <a:p>
                <a:pPr>
                  <a:lnSpc>
                    <a:spcPct val="110000"/>
                  </a:lnSpc>
                </a:pPr>
                <a:r>
                  <a:rPr lang="en-US" altLang="zh-CN" sz="2400" i="1" dirty="0" smtClean="0">
                    <a:solidFill>
                      <a:srgbClr val="FF0000"/>
                    </a:solidFill>
                  </a:rPr>
                  <a:t>      </a:t>
                </a:r>
                <a14:m>
                  <m:oMath xmlns:m="http://schemas.openxmlformats.org/officeDocument/2006/math">
                    <m:sSub>
                      <m:sSubPr>
                        <m:ctrlPr>
                          <a:rPr lang="en-US" altLang="zh-CN" sz="2400" i="1" smtClean="0">
                            <a:solidFill>
                              <a:srgbClr val="FF0000"/>
                            </a:solidFill>
                            <a:latin typeface="Cambria Math" panose="02040503050406030204" pitchFamily="18" charset="0"/>
                          </a:rPr>
                        </m:ctrlPr>
                      </m:sSubPr>
                      <m:e>
                        <m:r>
                          <a:rPr lang="en-US" altLang="zh-CN" sz="2400" b="0" i="1" smtClean="0">
                            <a:solidFill>
                              <a:srgbClr val="FF0000"/>
                            </a:solidFill>
                            <a:latin typeface="Cambria Math" panose="02040503050406030204" pitchFamily="18" charset="0"/>
                          </a:rPr>
                          <m:t>𝐵</m:t>
                        </m:r>
                      </m:e>
                      <m:sub>
                        <m:r>
                          <a:rPr lang="en-US" altLang="zh-CN" sz="2400" b="0" i="1" smtClean="0">
                            <a:solidFill>
                              <a:srgbClr val="FF0000"/>
                            </a:solidFill>
                            <a:latin typeface="Cambria Math" panose="02040503050406030204" pitchFamily="18" charset="0"/>
                          </a:rPr>
                          <m:t>𝑑𝑖𝑝𝑜𝑙𝑒</m:t>
                        </m:r>
                      </m:sub>
                    </m:sSub>
                    <m:r>
                      <a:rPr lang="en-US" altLang="zh-CN" sz="2400" b="0" i="1" smtClean="0">
                        <a:solidFill>
                          <a:srgbClr val="FF0000"/>
                        </a:solidFill>
                        <a:latin typeface="Cambria Math" panose="02040503050406030204" pitchFamily="18" charset="0"/>
                      </a:rPr>
                      <m:t>=</m:t>
                    </m:r>
                    <m:f>
                      <m:fPr>
                        <m:ctrlPr>
                          <a:rPr lang="en-US" altLang="zh-CN" sz="2400" b="0" i="1" smtClean="0">
                            <a:solidFill>
                              <a:srgbClr val="FF0000"/>
                            </a:solidFill>
                            <a:latin typeface="Cambria Math" panose="02040503050406030204" pitchFamily="18" charset="0"/>
                          </a:rPr>
                        </m:ctrlPr>
                      </m:fPr>
                      <m:num>
                        <m:r>
                          <a:rPr lang="en-US" altLang="zh-CN" sz="2400" b="0" i="1" smtClean="0">
                            <a:solidFill>
                              <a:srgbClr val="FF0000"/>
                            </a:solidFill>
                            <a:latin typeface="Cambria Math" panose="02040503050406030204" pitchFamily="18" charset="0"/>
                          </a:rPr>
                          <m:t>1</m:t>
                        </m:r>
                      </m:num>
                      <m:den>
                        <m:r>
                          <a:rPr lang="en-US" altLang="zh-CN" sz="2400" b="0" i="1" smtClean="0">
                            <a:solidFill>
                              <a:srgbClr val="FF0000"/>
                            </a:solidFill>
                            <a:latin typeface="Cambria Math" panose="02040503050406030204" pitchFamily="18" charset="0"/>
                          </a:rPr>
                          <m:t>2</m:t>
                        </m:r>
                      </m:den>
                    </m:f>
                    <m:sSub>
                      <m:sSubPr>
                        <m:ctrlPr>
                          <a:rPr lang="en-US" altLang="zh-CN" sz="2400" b="0" i="1" smtClean="0">
                            <a:solidFill>
                              <a:srgbClr val="FF0000"/>
                            </a:solidFill>
                            <a:latin typeface="Cambria Math" panose="02040503050406030204" pitchFamily="18" charset="0"/>
                          </a:rPr>
                        </m:ctrlPr>
                      </m:sSubPr>
                      <m:e>
                        <m:r>
                          <a:rPr lang="en-US" altLang="zh-CN" sz="2400" b="0" i="1" smtClean="0">
                            <a:solidFill>
                              <a:srgbClr val="FF0000"/>
                            </a:solidFill>
                            <a:latin typeface="Cambria Math" panose="02040503050406030204" pitchFamily="18" charset="0"/>
                          </a:rPr>
                          <m:t>𝐵</m:t>
                        </m:r>
                      </m:e>
                      <m:sub>
                        <m:r>
                          <a:rPr lang="en-US" altLang="zh-CN" sz="2400" b="0" i="1" smtClean="0">
                            <a:solidFill>
                              <a:srgbClr val="FF0000"/>
                            </a:solidFill>
                            <a:latin typeface="Cambria Math" panose="02040503050406030204" pitchFamily="18" charset="0"/>
                          </a:rPr>
                          <m:t>𝑠𝑜𝑙𝑒𝑛𝑜𝑖𝑑</m:t>
                        </m:r>
                      </m:sub>
                    </m:sSub>
                  </m:oMath>
                </a14:m>
                <a:endParaRPr lang="en-US" altLang="zh-CN" sz="2400" i="1" dirty="0">
                  <a:solidFill>
                    <a:srgbClr val="FF0000"/>
                  </a:solidFill>
                </a:endParaRPr>
              </a:p>
              <a:p>
                <a:pPr marL="285750" indent="-285750">
                  <a:lnSpc>
                    <a:spcPct val="110000"/>
                  </a:lnSpc>
                  <a:buFont typeface="Arial" panose="020B0604020202020204" pitchFamily="34" charset="0"/>
                  <a:buChar char="•"/>
                </a:pPr>
                <a:r>
                  <a:rPr lang="en-US" altLang="zh-CN" sz="2400" i="1" dirty="0" smtClean="0">
                    <a:solidFill>
                      <a:srgbClr val="FF0000"/>
                    </a:solidFill>
                  </a:rPr>
                  <a:t>Limited coil </a:t>
                </a:r>
                <a:r>
                  <a:rPr lang="en-US" altLang="zh-CN" sz="2400" i="1" dirty="0">
                    <a:solidFill>
                      <a:srgbClr val="FF0000"/>
                    </a:solidFill>
                  </a:rPr>
                  <a:t>width </a:t>
                </a:r>
                <a:r>
                  <a:rPr lang="en-US" altLang="zh-CN" sz="2400" i="1" dirty="0" smtClean="0">
                    <a:solidFill>
                      <a:srgbClr val="FF0000"/>
                    </a:solidFill>
                  </a:rPr>
                  <a:t>for dipole</a:t>
                </a:r>
                <a:endParaRPr lang="en-US" altLang="zh-CN" sz="2400" i="1" dirty="0">
                  <a:solidFill>
                    <a:srgbClr val="FF0000"/>
                  </a:solidFill>
                </a:endParaRPr>
              </a:p>
              <a:p>
                <a:pPr marL="285750" indent="-285750">
                  <a:lnSpc>
                    <a:spcPct val="110000"/>
                  </a:lnSpc>
                  <a:buFont typeface="Arial" panose="020B0604020202020204" pitchFamily="34" charset="0"/>
                  <a:buChar char="•"/>
                </a:pPr>
                <a:r>
                  <a:rPr lang="en-US" altLang="zh-CN" sz="2400" i="1" dirty="0" smtClean="0">
                    <a:solidFill>
                      <a:srgbClr val="FF0000"/>
                    </a:solidFill>
                  </a:rPr>
                  <a:t>Magnetic </a:t>
                </a:r>
                <a:r>
                  <a:rPr lang="en-US" altLang="zh-CN" sz="2400" i="1" dirty="0">
                    <a:solidFill>
                      <a:srgbClr val="FF0000"/>
                    </a:solidFill>
                  </a:rPr>
                  <a:t>shielding</a:t>
                </a:r>
              </a:p>
              <a:p>
                <a:pPr marL="285750" indent="-285750">
                  <a:lnSpc>
                    <a:spcPct val="110000"/>
                  </a:lnSpc>
                  <a:buFont typeface="Arial" panose="020B0604020202020204" pitchFamily="34" charset="0"/>
                  <a:buChar char="•"/>
                </a:pPr>
                <a:r>
                  <a:rPr lang="en-US" altLang="zh-CN" sz="2400" i="1" dirty="0" smtClean="0">
                    <a:solidFill>
                      <a:srgbClr val="FF0000"/>
                    </a:solidFill>
                  </a:rPr>
                  <a:t>Cost</a:t>
                </a:r>
                <a:endParaRPr lang="zh-CN" altLang="en-US" sz="2400" i="1" dirty="0">
                  <a:solidFill>
                    <a:srgbClr val="FF0000"/>
                  </a:solidFill>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2590800" y="1072542"/>
                <a:ext cx="4013514" cy="2198743"/>
              </a:xfrm>
              <a:prstGeom prst="rect">
                <a:avLst/>
              </a:prstGeom>
              <a:blipFill rotWithShape="0">
                <a:blip r:embed="rId4"/>
                <a:stretch>
                  <a:fillRect l="-2421" t="-3297" b="-5769"/>
                </a:stretch>
              </a:blipFill>
              <a:ln w="19050">
                <a:solidFill>
                  <a:srgbClr val="7030A0"/>
                </a:solidFill>
                <a:prstDash val="sysDash"/>
              </a:ln>
            </p:spPr>
            <p:txBody>
              <a:bodyPr/>
              <a:lstStyle/>
              <a:p>
                <a:r>
                  <a:rPr lang="zh-CN" altLang="en-US">
                    <a:noFill/>
                  </a:rPr>
                  <a:t> </a:t>
                </a:r>
              </a:p>
            </p:txBody>
          </p:sp>
        </mc:Fallback>
      </mc:AlternateContent>
      <p:graphicFrame>
        <p:nvGraphicFramePr>
          <p:cNvPr id="9" name="Object 6"/>
          <p:cNvGraphicFramePr>
            <a:graphicFrameLocks noChangeAspect="1"/>
          </p:cNvGraphicFramePr>
          <p:nvPr>
            <p:extLst/>
          </p:nvPr>
        </p:nvGraphicFramePr>
        <p:xfrm>
          <a:off x="6909116" y="1989708"/>
          <a:ext cx="1578635" cy="432048"/>
        </p:xfrm>
        <a:graphic>
          <a:graphicData uri="http://schemas.openxmlformats.org/presentationml/2006/ole">
            <mc:AlternateContent xmlns:mc="http://schemas.openxmlformats.org/markup-compatibility/2006">
              <mc:Choice xmlns:v="urn:schemas-microsoft-com:vml" Requires="v">
                <p:oleObj spid="_x0000_s56338" name="Equation" r:id="rId5" imgW="1206360" imgH="330120" progId="Equation.3">
                  <p:embed/>
                </p:oleObj>
              </mc:Choice>
              <mc:Fallback>
                <p:oleObj name="Equation" r:id="rId5" imgW="1206360" imgH="3301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9116" y="1989708"/>
                        <a:ext cx="1578635" cy="432048"/>
                      </a:xfrm>
                      <a:prstGeom prst="rect">
                        <a:avLst/>
                      </a:prstGeom>
                      <a:noFill/>
                      <a:ln>
                        <a:noFill/>
                      </a:ln>
                      <a:effectLst/>
                    </p:spPr>
                  </p:pic>
                </p:oleObj>
              </mc:Fallback>
            </mc:AlternateContent>
          </a:graphicData>
        </a:graphic>
      </p:graphicFrame>
      <p:sp>
        <p:nvSpPr>
          <p:cNvPr id="11" name="矩形 10"/>
          <p:cNvSpPr/>
          <p:nvPr/>
        </p:nvSpPr>
        <p:spPr>
          <a:xfrm>
            <a:off x="7811559" y="6202461"/>
            <a:ext cx="1226618" cy="307777"/>
          </a:xfrm>
          <a:prstGeom prst="rect">
            <a:avLst/>
          </a:prstGeom>
        </p:spPr>
        <p:txBody>
          <a:bodyPr wrap="none">
            <a:spAutoFit/>
          </a:bodyPr>
          <a:lstStyle/>
          <a:p>
            <a:r>
              <a:rPr lang="en-GB" altLang="zh-CN" sz="1400" i="1" dirty="0"/>
              <a:t>Martin </a:t>
            </a:r>
            <a:r>
              <a:rPr lang="en-GB" altLang="zh-CN" sz="1400" i="1" dirty="0" smtClean="0"/>
              <a:t>Wilson</a:t>
            </a:r>
            <a:endParaRPr lang="zh-CN" altLang="en-US" sz="1400" i="1" dirty="0"/>
          </a:p>
        </p:txBody>
      </p:sp>
      <p:sp>
        <p:nvSpPr>
          <p:cNvPr id="46" name="矩形 45"/>
          <p:cNvSpPr/>
          <p:nvPr/>
        </p:nvSpPr>
        <p:spPr>
          <a:xfrm>
            <a:off x="6815132" y="1151901"/>
            <a:ext cx="1609736" cy="523220"/>
          </a:xfrm>
          <a:prstGeom prst="rect">
            <a:avLst/>
          </a:prstGeom>
        </p:spPr>
        <p:txBody>
          <a:bodyPr wrap="none">
            <a:spAutoFit/>
          </a:bodyPr>
          <a:lstStyle/>
          <a:p>
            <a:r>
              <a:rPr lang="en-US" altLang="zh-CN" sz="2800" b="1" dirty="0" smtClean="0">
                <a:solidFill>
                  <a:srgbClr val="000000"/>
                </a:solidFill>
                <a:latin typeface="Comic Sans MS" panose="030F0702030302020204" pitchFamily="66" charset="0"/>
              </a:rPr>
              <a:t>Solenoid</a:t>
            </a:r>
            <a:endParaRPr lang="zh-CN" altLang="en-US" sz="2800" dirty="0"/>
          </a:p>
        </p:txBody>
      </p:sp>
      <p:pic>
        <p:nvPicPr>
          <p:cNvPr id="16" name="Picture 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979895" y="3436696"/>
            <a:ext cx="3207169" cy="28450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TextBox 8"/>
          <p:cNvSpPr txBox="1">
            <a:spLocks noChangeArrowheads="1"/>
          </p:cNvSpPr>
          <p:nvPr/>
        </p:nvSpPr>
        <p:spPr bwMode="auto">
          <a:xfrm>
            <a:off x="2915816" y="6289575"/>
            <a:ext cx="1800200" cy="307777"/>
          </a:xfrm>
          <a:prstGeom prst="rect">
            <a:avLst/>
          </a:prstGeom>
          <a:noFill/>
          <a:ln w="9525">
            <a:noFill/>
            <a:miter lim="800000"/>
            <a:headEnd/>
            <a:tailEnd/>
          </a:ln>
        </p:spPr>
        <p:txBody>
          <a:bodyPr wrap="square">
            <a:prstTxWarp prst="textNoShape">
              <a:avLst/>
            </a:prstTxWarp>
            <a:spAutoFit/>
          </a:bodyPr>
          <a:lstStyle/>
          <a:p>
            <a:r>
              <a:rPr lang="en-GB" sz="1400" b="0" i="1" dirty="0" smtClean="0"/>
              <a:t>L</a:t>
            </a:r>
            <a:r>
              <a:rPr lang="en-GB" sz="1400" i="1" dirty="0" smtClean="0"/>
              <a:t>ucio</a:t>
            </a:r>
            <a:r>
              <a:rPr lang="en-GB" sz="1400" b="0" i="1" dirty="0" smtClean="0"/>
              <a:t> Rossi</a:t>
            </a:r>
            <a:endParaRPr lang="en-GB" sz="1400" b="0" i="1" dirty="0"/>
          </a:p>
        </p:txBody>
      </p:sp>
      <p:pic>
        <p:nvPicPr>
          <p:cNvPr id="18" name="图片 17"/>
          <p:cNvPicPr>
            <a:picLocks noChangeAspect="1"/>
          </p:cNvPicPr>
          <p:nvPr/>
        </p:nvPicPr>
        <p:blipFill rotWithShape="1">
          <a:blip r:embed="rId8" cstate="print">
            <a:extLst>
              <a:ext uri="{28A0092B-C50C-407E-A947-70E740481C1C}">
                <a14:useLocalDpi xmlns:a14="http://schemas.microsoft.com/office/drawing/2010/main" val="0"/>
              </a:ext>
            </a:extLst>
          </a:blip>
          <a:srcRect l="8624" t="3104" r="3583" b="18086"/>
          <a:stretch/>
        </p:blipFill>
        <p:spPr>
          <a:xfrm>
            <a:off x="81481" y="4005064"/>
            <a:ext cx="2768548" cy="2192893"/>
          </a:xfrm>
          <a:prstGeom prst="rect">
            <a:avLst/>
          </a:prstGeom>
        </p:spPr>
      </p:pic>
      <p:graphicFrame>
        <p:nvGraphicFramePr>
          <p:cNvPr id="19" name="Object 22"/>
          <p:cNvGraphicFramePr>
            <a:graphicFrameLocks noChangeAspect="1"/>
          </p:cNvGraphicFramePr>
          <p:nvPr>
            <p:extLst/>
          </p:nvPr>
        </p:nvGraphicFramePr>
        <p:xfrm>
          <a:off x="410842" y="1758897"/>
          <a:ext cx="1882552" cy="826034"/>
        </p:xfrm>
        <a:graphic>
          <a:graphicData uri="http://schemas.openxmlformats.org/presentationml/2006/ole">
            <mc:AlternateContent xmlns:mc="http://schemas.openxmlformats.org/markup-compatibility/2006">
              <mc:Choice xmlns:v="urn:schemas-microsoft-com:vml" Requires="v">
                <p:oleObj spid="_x0000_s56339" name="公式" r:id="rId9" imgW="927000" imgH="406080" progId="Equation.3">
                  <p:embed/>
                </p:oleObj>
              </mc:Choice>
              <mc:Fallback>
                <p:oleObj name="公式" r:id="rId9" imgW="927000" imgH="406080" progId="Equation.3">
                  <p:embed/>
                  <p:pic>
                    <p:nvPicPr>
                      <p:cNvPr id="0" name=""/>
                      <p:cNvPicPr>
                        <a:picLocks noChangeAspect="1" noChangeArrowheads="1"/>
                      </p:cNvPicPr>
                      <p:nvPr/>
                    </p:nvPicPr>
                    <p:blipFill>
                      <a:blip r:embed="rId10"/>
                      <a:srcRect/>
                      <a:stretch>
                        <a:fillRect/>
                      </a:stretch>
                    </p:blipFill>
                    <p:spPr bwMode="auto">
                      <a:xfrm>
                        <a:off x="410842" y="1758897"/>
                        <a:ext cx="1882552" cy="826034"/>
                      </a:xfrm>
                      <a:prstGeom prst="rect">
                        <a:avLst/>
                      </a:prstGeom>
                      <a:noFill/>
                      <a:ln>
                        <a:noFill/>
                      </a:ln>
                      <a:effectLst/>
                    </p:spPr>
                  </p:pic>
                </p:oleObj>
              </mc:Fallback>
            </mc:AlternateContent>
          </a:graphicData>
        </a:graphic>
      </p:graphicFrame>
      <p:sp>
        <p:nvSpPr>
          <p:cNvPr id="20" name="文本框 19"/>
          <p:cNvSpPr txBox="1"/>
          <p:nvPr/>
        </p:nvSpPr>
        <p:spPr>
          <a:xfrm>
            <a:off x="14788" y="6084004"/>
            <a:ext cx="1244844" cy="338554"/>
          </a:xfrm>
          <a:prstGeom prst="rect">
            <a:avLst/>
          </a:prstGeom>
          <a:noFill/>
        </p:spPr>
        <p:txBody>
          <a:bodyPr wrap="square" rtlCol="0">
            <a:spAutoFit/>
          </a:bodyPr>
          <a:lstStyle/>
          <a:p>
            <a:r>
              <a:rPr lang="en-US" altLang="zh-CN" sz="1600" dirty="0" smtClean="0"/>
              <a:t>LHC dipole</a:t>
            </a:r>
            <a:endParaRPr lang="zh-CN" altLang="en-US" sz="1600" dirty="0"/>
          </a:p>
        </p:txBody>
      </p:sp>
      <p:sp>
        <p:nvSpPr>
          <p:cNvPr id="21" name="矩形 20"/>
          <p:cNvSpPr/>
          <p:nvPr/>
        </p:nvSpPr>
        <p:spPr>
          <a:xfrm>
            <a:off x="739610" y="1151901"/>
            <a:ext cx="1225015" cy="523220"/>
          </a:xfrm>
          <a:prstGeom prst="rect">
            <a:avLst/>
          </a:prstGeom>
        </p:spPr>
        <p:txBody>
          <a:bodyPr wrap="none">
            <a:spAutoFit/>
          </a:bodyPr>
          <a:lstStyle/>
          <a:p>
            <a:r>
              <a:rPr lang="en-US" altLang="zh-CN" sz="2800" b="1" dirty="0">
                <a:solidFill>
                  <a:srgbClr val="000000"/>
                </a:solidFill>
                <a:latin typeface="Comic Sans MS" panose="030F0702030302020204" pitchFamily="66" charset="0"/>
              </a:rPr>
              <a:t>Dipole</a:t>
            </a:r>
            <a:endParaRPr lang="zh-CN" altLang="en-US" sz="2800" b="1" dirty="0"/>
          </a:p>
        </p:txBody>
      </p:sp>
      <p:sp>
        <p:nvSpPr>
          <p:cNvPr id="22" name="文本框 21"/>
          <p:cNvSpPr txBox="1"/>
          <p:nvPr/>
        </p:nvSpPr>
        <p:spPr>
          <a:xfrm>
            <a:off x="410842" y="2708920"/>
            <a:ext cx="2073990" cy="836126"/>
          </a:xfrm>
          <a:prstGeom prst="rect">
            <a:avLst/>
          </a:prstGeom>
          <a:noFill/>
        </p:spPr>
        <p:txBody>
          <a:bodyPr wrap="square" rtlCol="0">
            <a:spAutoFit/>
          </a:bodyPr>
          <a:lstStyle/>
          <a:p>
            <a:pPr algn="just">
              <a:lnSpc>
                <a:spcPts val="2880"/>
              </a:lnSpc>
            </a:pPr>
            <a:r>
              <a:rPr lang="en-US" altLang="zh-CN" sz="2000" i="1" dirty="0" smtClean="0"/>
              <a:t>J</a:t>
            </a:r>
            <a:r>
              <a:rPr lang="en-US" altLang="zh-CN" sz="2000" i="1" baseline="-25000" dirty="0" smtClean="0"/>
              <a:t>e</a:t>
            </a:r>
            <a:r>
              <a:rPr lang="en-US" altLang="zh-CN" sz="2000" i="1" dirty="0" smtClean="0"/>
              <a:t> – </a:t>
            </a:r>
            <a:r>
              <a:rPr lang="en-US" altLang="zh-CN" i="1" dirty="0" smtClean="0"/>
              <a:t>Current density</a:t>
            </a:r>
          </a:p>
          <a:p>
            <a:pPr algn="just">
              <a:lnSpc>
                <a:spcPts val="2880"/>
              </a:lnSpc>
            </a:pPr>
            <a:r>
              <a:rPr lang="en-US" altLang="zh-CN" sz="2000" i="1" dirty="0" smtClean="0"/>
              <a:t>t  – </a:t>
            </a:r>
            <a:r>
              <a:rPr lang="en-US" altLang="zh-CN" i="1" dirty="0" smtClean="0"/>
              <a:t>Coil thickness</a:t>
            </a:r>
            <a:endParaRPr lang="zh-CN" altLang="en-US" i="1" dirty="0"/>
          </a:p>
        </p:txBody>
      </p:sp>
      <p:sp>
        <p:nvSpPr>
          <p:cNvPr id="23" name="文本框 22"/>
          <p:cNvSpPr txBox="1"/>
          <p:nvPr/>
        </p:nvSpPr>
        <p:spPr>
          <a:xfrm>
            <a:off x="6802912" y="2636912"/>
            <a:ext cx="2073990" cy="836126"/>
          </a:xfrm>
          <a:prstGeom prst="rect">
            <a:avLst/>
          </a:prstGeom>
          <a:noFill/>
        </p:spPr>
        <p:txBody>
          <a:bodyPr wrap="square" rtlCol="0">
            <a:spAutoFit/>
          </a:bodyPr>
          <a:lstStyle/>
          <a:p>
            <a:pPr algn="just">
              <a:lnSpc>
                <a:spcPts val="2880"/>
              </a:lnSpc>
            </a:pPr>
            <a:r>
              <a:rPr lang="en-US" altLang="zh-CN" sz="2000" i="1" dirty="0" smtClean="0"/>
              <a:t>J</a:t>
            </a:r>
            <a:r>
              <a:rPr lang="en-US" altLang="zh-CN" sz="2000" i="1" baseline="-25000" dirty="0" smtClean="0"/>
              <a:t>e</a:t>
            </a:r>
            <a:r>
              <a:rPr lang="en-US" altLang="zh-CN" sz="2000" i="1" dirty="0" smtClean="0"/>
              <a:t> – </a:t>
            </a:r>
            <a:r>
              <a:rPr lang="en-US" altLang="zh-CN" i="1" dirty="0" smtClean="0"/>
              <a:t>Current density</a:t>
            </a:r>
          </a:p>
          <a:p>
            <a:pPr algn="just">
              <a:lnSpc>
                <a:spcPts val="2880"/>
              </a:lnSpc>
            </a:pPr>
            <a:r>
              <a:rPr lang="en-US" altLang="zh-CN" sz="2000" i="1" dirty="0" smtClean="0"/>
              <a:t>t  – </a:t>
            </a:r>
            <a:r>
              <a:rPr lang="en-US" altLang="zh-CN" i="1" dirty="0" smtClean="0"/>
              <a:t>Coil thickness</a:t>
            </a:r>
            <a:endParaRPr lang="zh-CN" altLang="en-US" i="1" dirty="0"/>
          </a:p>
        </p:txBody>
      </p:sp>
      <p:cxnSp>
        <p:nvCxnSpPr>
          <p:cNvPr id="25" name="直接连接符 24"/>
          <p:cNvCxnSpPr/>
          <p:nvPr/>
        </p:nvCxnSpPr>
        <p:spPr>
          <a:xfrm>
            <a:off x="809625" y="888512"/>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59010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Users\caspi\Desktop\Magnets\High-Fields\HighField-2013\CCT1\15milRib\CCT-slanted-cyl-octrta-3-22-13\layers-ribs-mp-vtk\lay12Ri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935835" y="4869160"/>
            <a:ext cx="3654244" cy="195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426" y="1998132"/>
            <a:ext cx="3825740" cy="2366972"/>
          </a:xfrm>
          <a:prstGeom prst="rect">
            <a:avLst/>
          </a:prstGeom>
        </p:spPr>
      </p:pic>
      <p:pic>
        <p:nvPicPr>
          <p:cNvPr id="7"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2060848"/>
            <a:ext cx="3542930" cy="23626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ispcz162\e$\PROJETS\EuCARD HFM\Sous-traitance étude\Fichiers CAO\11-01-07 avant projet\Images\Pers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82425" y="4869160"/>
            <a:ext cx="3825740" cy="2016224"/>
          </a:xfrm>
          <a:prstGeom prst="rect">
            <a:avLst/>
          </a:prstGeom>
          <a:noFill/>
          <a:ln w="9525">
            <a:noFill/>
            <a:miter lim="800000"/>
            <a:headEnd/>
            <a:tailEnd/>
          </a:ln>
        </p:spPr>
      </p:pic>
      <p:sp>
        <p:nvSpPr>
          <p:cNvPr id="8" name="TextBox 7"/>
          <p:cNvSpPr txBox="1"/>
          <p:nvPr/>
        </p:nvSpPr>
        <p:spPr>
          <a:xfrm>
            <a:off x="275010" y="1503015"/>
            <a:ext cx="4031099" cy="523220"/>
          </a:xfrm>
          <a:prstGeom prst="rect">
            <a:avLst/>
          </a:prstGeom>
          <a:noFill/>
        </p:spPr>
        <p:txBody>
          <a:bodyPr wrap="square" rtlCol="0">
            <a:spAutoFit/>
          </a:bodyPr>
          <a:lstStyle/>
          <a:p>
            <a:pPr algn="ctr"/>
            <a:r>
              <a:rPr lang="en-US" altLang="zh-CN" sz="1600" dirty="0" smtClean="0"/>
              <a:t>Cos</a:t>
            </a:r>
            <a:r>
              <a:rPr lang="en-US" altLang="zh-CN" sz="1600" b="1" dirty="0" smtClean="0"/>
              <a:t>-th</a:t>
            </a:r>
            <a:r>
              <a:rPr lang="en-US" altLang="zh-CN" sz="1600" dirty="0" smtClean="0"/>
              <a:t>eta  dipole</a:t>
            </a:r>
            <a:r>
              <a:rPr lang="en-US" altLang="zh-CN" sz="900" b="1" dirty="0"/>
              <a:t> </a:t>
            </a:r>
            <a:endParaRPr lang="en-US" altLang="zh-CN" sz="900" b="1" dirty="0" smtClean="0"/>
          </a:p>
          <a:p>
            <a:pPr algn="ctr"/>
            <a:r>
              <a:rPr lang="en-US" altLang="zh-CN" sz="1200" b="1" dirty="0" smtClean="0"/>
              <a:t>Highest efficiency, complicated ends with</a:t>
            </a:r>
            <a:r>
              <a:rPr lang="zh-CN" altLang="en-US" sz="1200" dirty="0" smtClean="0"/>
              <a:t> </a:t>
            </a:r>
            <a:r>
              <a:rPr lang="en-US" altLang="zh-CN" sz="1200" b="1" dirty="0" smtClean="0"/>
              <a:t>hard-way bending</a:t>
            </a:r>
            <a:endParaRPr lang="zh-CN" altLang="en-US" sz="1200" dirty="0"/>
          </a:p>
        </p:txBody>
      </p:sp>
      <p:sp>
        <p:nvSpPr>
          <p:cNvPr id="12" name="TextBox 11"/>
          <p:cNvSpPr txBox="1"/>
          <p:nvPr/>
        </p:nvSpPr>
        <p:spPr>
          <a:xfrm>
            <a:off x="4560399" y="1538208"/>
            <a:ext cx="4188065" cy="523220"/>
          </a:xfrm>
          <a:prstGeom prst="rect">
            <a:avLst/>
          </a:prstGeom>
          <a:noFill/>
        </p:spPr>
        <p:txBody>
          <a:bodyPr wrap="square" rtlCol="0">
            <a:spAutoFit/>
          </a:bodyPr>
          <a:lstStyle/>
          <a:p>
            <a:pPr algn="ctr"/>
            <a:r>
              <a:rPr lang="en-US" altLang="zh-CN" sz="1600" dirty="0"/>
              <a:t>Common coil </a:t>
            </a:r>
            <a:r>
              <a:rPr lang="en-US" altLang="zh-CN" sz="1600" dirty="0" smtClean="0"/>
              <a:t>dipole </a:t>
            </a:r>
          </a:p>
          <a:p>
            <a:pPr algn="ctr"/>
            <a:r>
              <a:rPr lang="en-US" altLang="zh-CN" sz="1200" b="1" dirty="0" smtClean="0"/>
              <a:t>Simplest structure with large bending radius, lower efficiency</a:t>
            </a:r>
            <a:endParaRPr lang="zh-CN" altLang="en-US" sz="1200" dirty="0"/>
          </a:p>
        </p:txBody>
      </p:sp>
      <p:sp>
        <p:nvSpPr>
          <p:cNvPr id="14" name="TextBox 13"/>
          <p:cNvSpPr txBox="1"/>
          <p:nvPr/>
        </p:nvSpPr>
        <p:spPr>
          <a:xfrm>
            <a:off x="4860031" y="4418528"/>
            <a:ext cx="3819654" cy="523220"/>
          </a:xfrm>
          <a:prstGeom prst="rect">
            <a:avLst/>
          </a:prstGeom>
          <a:noFill/>
        </p:spPr>
        <p:txBody>
          <a:bodyPr wrap="square" rtlCol="0">
            <a:spAutoFit/>
          </a:bodyPr>
          <a:lstStyle/>
          <a:p>
            <a:pPr algn="ctr"/>
            <a:r>
              <a:rPr lang="en-US" altLang="zh-CN" sz="1600" dirty="0"/>
              <a:t>Canted cos-theta </a:t>
            </a:r>
            <a:r>
              <a:rPr lang="en-US" altLang="zh-CN" sz="1600" dirty="0" smtClean="0"/>
              <a:t>dipole</a:t>
            </a:r>
          </a:p>
          <a:p>
            <a:pPr algn="ctr"/>
            <a:r>
              <a:rPr lang="en-US" altLang="zh-CN" sz="1200" b="1" dirty="0" smtClean="0"/>
              <a:t>Lowest stress level in coil, lowest efficiency</a:t>
            </a:r>
            <a:endParaRPr lang="zh-CN" altLang="en-US" sz="1200" dirty="0"/>
          </a:p>
        </p:txBody>
      </p:sp>
      <p:sp>
        <p:nvSpPr>
          <p:cNvPr id="18" name="Rectangle 5"/>
          <p:cNvSpPr/>
          <p:nvPr/>
        </p:nvSpPr>
        <p:spPr>
          <a:xfrm>
            <a:off x="0" y="1015283"/>
            <a:ext cx="9144000" cy="369332"/>
          </a:xfrm>
          <a:prstGeom prst="rect">
            <a:avLst/>
          </a:prstGeom>
        </p:spPr>
        <p:txBody>
          <a:bodyPr wrap="square">
            <a:spAutoFit/>
          </a:bodyPr>
          <a:lstStyle/>
          <a:p>
            <a:pPr algn="ctr"/>
            <a:r>
              <a:rPr lang="en-US" altLang="zh-CN" i="1" dirty="0" smtClean="0">
                <a:solidFill>
                  <a:srgbClr val="FF0000"/>
                </a:solidFill>
                <a:latin typeface="+mj-lt"/>
              </a:rPr>
              <a:t>Efficiency, field </a:t>
            </a:r>
            <a:r>
              <a:rPr lang="en-US" altLang="zh-CN" i="1" dirty="0">
                <a:solidFill>
                  <a:srgbClr val="FF0000"/>
                </a:solidFill>
                <a:latin typeface="+mj-lt"/>
              </a:rPr>
              <a:t>quality, stress management, </a:t>
            </a:r>
            <a:r>
              <a:rPr lang="en-US" altLang="zh-CN" i="1" dirty="0" smtClean="0">
                <a:solidFill>
                  <a:srgbClr val="FF0000"/>
                </a:solidFill>
                <a:latin typeface="+mj-lt"/>
              </a:rPr>
              <a:t>fabrication method…</a:t>
            </a:r>
            <a:endParaRPr lang="en-US" altLang="zh-CN" i="1" dirty="0">
              <a:solidFill>
                <a:srgbClr val="FF0000"/>
              </a:solidFill>
              <a:latin typeface="+mj-lt"/>
            </a:endParaRPr>
          </a:p>
        </p:txBody>
      </p:sp>
      <p:cxnSp>
        <p:nvCxnSpPr>
          <p:cNvPr id="11" name="Straight Connector 10"/>
          <p:cNvCxnSpPr/>
          <p:nvPr/>
        </p:nvCxnSpPr>
        <p:spPr>
          <a:xfrm>
            <a:off x="382425" y="4410952"/>
            <a:ext cx="8207654"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99992" y="1926124"/>
            <a:ext cx="41338" cy="477559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5704" y="4418528"/>
            <a:ext cx="3922461" cy="523220"/>
          </a:xfrm>
          <a:prstGeom prst="rect">
            <a:avLst/>
          </a:prstGeom>
          <a:noFill/>
        </p:spPr>
        <p:txBody>
          <a:bodyPr wrap="square" rtlCol="0">
            <a:spAutoFit/>
          </a:bodyPr>
          <a:lstStyle/>
          <a:p>
            <a:pPr algn="ctr"/>
            <a:r>
              <a:rPr lang="en-US" altLang="zh-CN" sz="1600" dirty="0"/>
              <a:t>Block type </a:t>
            </a:r>
            <a:r>
              <a:rPr lang="en-US" altLang="zh-CN" sz="1600" dirty="0" smtClean="0"/>
              <a:t>dipole</a:t>
            </a:r>
          </a:p>
          <a:p>
            <a:pPr algn="ctr"/>
            <a:r>
              <a:rPr lang="en-US" altLang="zh-CN" sz="1200" b="1" dirty="0" smtClean="0"/>
              <a:t>Simpler </a:t>
            </a:r>
            <a:r>
              <a:rPr lang="en-US" altLang="zh-CN" sz="1200" b="1" dirty="0"/>
              <a:t>structure with </a:t>
            </a:r>
            <a:r>
              <a:rPr lang="en-US" altLang="zh-CN" sz="1200" b="1" dirty="0" smtClean="0"/>
              <a:t>hard-way bending, lower efficiency</a:t>
            </a:r>
            <a:endParaRPr lang="zh-CN" altLang="en-US" sz="1200" dirty="0"/>
          </a:p>
        </p:txBody>
      </p:sp>
      <p:sp>
        <p:nvSpPr>
          <p:cNvPr id="25" name="矩形 24"/>
          <p:cNvSpPr/>
          <p:nvPr/>
        </p:nvSpPr>
        <p:spPr>
          <a:xfrm>
            <a:off x="0" y="110505"/>
            <a:ext cx="9144000" cy="646331"/>
          </a:xfrm>
          <a:prstGeom prst="rect">
            <a:avLst/>
          </a:prstGeom>
        </p:spPr>
        <p:txBody>
          <a:bodyPr wrap="square">
            <a:spAutoFit/>
          </a:bodyPr>
          <a:lstStyle/>
          <a:p>
            <a:pPr algn="ctr"/>
            <a:r>
              <a:rPr lang="en-US" altLang="zh-CN" sz="3600" dirty="0">
                <a:latin typeface="+mj-lt"/>
                <a:ea typeface="+mj-ea"/>
                <a:cs typeface="+mj-cs"/>
              </a:rPr>
              <a:t>Different coil configurations for dipole magnets</a:t>
            </a:r>
          </a:p>
        </p:txBody>
      </p:sp>
      <p:cxnSp>
        <p:nvCxnSpPr>
          <p:cNvPr id="19" name="直接连接符 18"/>
          <p:cNvCxnSpPr/>
          <p:nvPr/>
        </p:nvCxnSpPr>
        <p:spPr>
          <a:xfrm>
            <a:off x="809625" y="888512"/>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44063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8575" y="5556"/>
            <a:ext cx="9144000" cy="872332"/>
          </a:xfrm>
        </p:spPr>
        <p:txBody>
          <a:bodyPr>
            <a:noAutofit/>
          </a:bodyPr>
          <a:lstStyle/>
          <a:p>
            <a:r>
              <a:rPr lang="en-US" altLang="en-US" sz="3600" dirty="0" smtClean="0"/>
              <a:t>Overview of accelerator dipole magnets</a:t>
            </a:r>
          </a:p>
        </p:txBody>
      </p:sp>
      <p:sp>
        <p:nvSpPr>
          <p:cNvPr id="46083" name="Rectangle 3"/>
          <p:cNvSpPr>
            <a:spLocks noGrp="1" noChangeArrowheads="1"/>
          </p:cNvSpPr>
          <p:nvPr>
            <p:ph type="body" idx="1"/>
          </p:nvPr>
        </p:nvSpPr>
        <p:spPr/>
        <p:txBody>
          <a:bodyPr/>
          <a:lstStyle/>
          <a:p>
            <a:pPr>
              <a:buFontTx/>
              <a:buBlip>
                <a:blip r:embed="rId2"/>
              </a:buBlip>
            </a:pPr>
            <a:endParaRPr lang="en-US" altLang="en-US" smtClean="0"/>
          </a:p>
        </p:txBody>
      </p:sp>
      <p:pic>
        <p:nvPicPr>
          <p:cNvPr id="46084" name="Picture 4" descr="LHC_dipole_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338" y="3275013"/>
            <a:ext cx="1595437"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6" descr="Tevatron_dipole_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3630613"/>
            <a:ext cx="1309688"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7" descr="SSC_dipole_I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9088" y="3486150"/>
            <a:ext cx="11303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8" descr="tevatr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988" y="5011738"/>
            <a:ext cx="192087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9" descr="HER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8988" y="4984750"/>
            <a:ext cx="196532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12" descr="SS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3825" y="5133975"/>
            <a:ext cx="184626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11" descr="RHI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43550" y="4967288"/>
            <a:ext cx="184626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0" descr="LH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48513" y="4999038"/>
            <a:ext cx="1966912"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14" descr="LHC_dipol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6788" y="1308100"/>
            <a:ext cx="16891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15" descr="HERA_dipol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58963" y="1393825"/>
            <a:ext cx="1849437"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4" name="Picture 16" descr="RHIC_dipol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64200" y="1343025"/>
            <a:ext cx="1614488"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5" name="Picture 17" descr="SSC_dipo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05238" y="1401763"/>
            <a:ext cx="1698625"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6" name="Picture 18" descr="Tevatron_dipol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425" y="1700213"/>
            <a:ext cx="157003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7" name="Picture 19" descr="HERA_dipole_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30450" y="3397250"/>
            <a:ext cx="132715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8" name="Picture 20" descr="RHIC_dipole_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1863" y="3656013"/>
            <a:ext cx="811212"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9" name="Text Box 21"/>
          <p:cNvSpPr txBox="1">
            <a:spLocks noChangeArrowheads="1"/>
          </p:cNvSpPr>
          <p:nvPr/>
        </p:nvSpPr>
        <p:spPr bwMode="auto">
          <a:xfrm>
            <a:off x="439738" y="1065213"/>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18"/>
              </a:buBlip>
              <a:defRPr sz="2000">
                <a:solidFill>
                  <a:schemeClr val="tx1"/>
                </a:solidFill>
                <a:latin typeface="Book Antiqua" panose="02040602050305030304" pitchFamily="18" charset="0"/>
              </a:defRPr>
            </a:lvl2pPr>
            <a:lvl3pPr marL="1143000" indent="-228600">
              <a:spcBef>
                <a:spcPct val="20000"/>
              </a:spcBef>
              <a:buSzPct val="60000"/>
              <a:buBlip>
                <a:blip r:embed="rId19"/>
              </a:buBlip>
              <a:defRPr>
                <a:solidFill>
                  <a:schemeClr val="tx1"/>
                </a:solidFill>
                <a:latin typeface="Book Antiqua" panose="02040602050305030304" pitchFamily="18" charset="0"/>
              </a:defRPr>
            </a:lvl3pPr>
            <a:lvl4pPr marL="1600200" indent="-228600">
              <a:spcBef>
                <a:spcPct val="20000"/>
              </a:spcBef>
              <a:buSzPct val="60000"/>
              <a:buBlip>
                <a:blip r:embed="rId20"/>
              </a:buBlip>
              <a:defRPr sz="1600">
                <a:solidFill>
                  <a:schemeClr val="tx1"/>
                </a:solidFill>
                <a:latin typeface="Book Antiqua" panose="02040602050305030304" pitchFamily="18" charset="0"/>
              </a:defRPr>
            </a:lvl4pPr>
            <a:lvl5pPr marL="2057400" indent="-228600">
              <a:spcBef>
                <a:spcPct val="20000"/>
              </a:spcBef>
              <a:buSzPct val="60000"/>
              <a:buBlip>
                <a:blip r:embed="rId2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400"/>
              <a:t>Tevatron</a:t>
            </a:r>
          </a:p>
        </p:txBody>
      </p:sp>
      <p:sp>
        <p:nvSpPr>
          <p:cNvPr id="46100" name="Text Box 22"/>
          <p:cNvSpPr txBox="1">
            <a:spLocks noChangeArrowheads="1"/>
          </p:cNvSpPr>
          <p:nvPr/>
        </p:nvSpPr>
        <p:spPr bwMode="auto">
          <a:xfrm>
            <a:off x="2457450" y="1063625"/>
            <a:ext cx="706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18"/>
              </a:buBlip>
              <a:defRPr sz="2000">
                <a:solidFill>
                  <a:schemeClr val="tx1"/>
                </a:solidFill>
                <a:latin typeface="Book Antiqua" panose="02040602050305030304" pitchFamily="18" charset="0"/>
              </a:defRPr>
            </a:lvl2pPr>
            <a:lvl3pPr marL="1143000" indent="-228600">
              <a:spcBef>
                <a:spcPct val="20000"/>
              </a:spcBef>
              <a:buSzPct val="60000"/>
              <a:buBlip>
                <a:blip r:embed="rId19"/>
              </a:buBlip>
              <a:defRPr>
                <a:solidFill>
                  <a:schemeClr val="tx1"/>
                </a:solidFill>
                <a:latin typeface="Book Antiqua" panose="02040602050305030304" pitchFamily="18" charset="0"/>
              </a:defRPr>
            </a:lvl3pPr>
            <a:lvl4pPr marL="1600200" indent="-228600">
              <a:spcBef>
                <a:spcPct val="20000"/>
              </a:spcBef>
              <a:buSzPct val="60000"/>
              <a:buBlip>
                <a:blip r:embed="rId20"/>
              </a:buBlip>
              <a:defRPr sz="1600">
                <a:solidFill>
                  <a:schemeClr val="tx1"/>
                </a:solidFill>
                <a:latin typeface="Book Antiqua" panose="02040602050305030304" pitchFamily="18" charset="0"/>
              </a:defRPr>
            </a:lvl4pPr>
            <a:lvl5pPr marL="2057400" indent="-228600">
              <a:spcBef>
                <a:spcPct val="20000"/>
              </a:spcBef>
              <a:buSzPct val="60000"/>
              <a:buBlip>
                <a:blip r:embed="rId2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400"/>
              <a:t>HERA</a:t>
            </a:r>
          </a:p>
        </p:txBody>
      </p:sp>
      <p:sp>
        <p:nvSpPr>
          <p:cNvPr id="46101" name="Text Box 23"/>
          <p:cNvSpPr txBox="1">
            <a:spLocks noChangeArrowheads="1"/>
          </p:cNvSpPr>
          <p:nvPr/>
        </p:nvSpPr>
        <p:spPr bwMode="auto">
          <a:xfrm>
            <a:off x="4413250" y="1071563"/>
            <a:ext cx="500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18"/>
              </a:buBlip>
              <a:defRPr sz="2000">
                <a:solidFill>
                  <a:schemeClr val="tx1"/>
                </a:solidFill>
                <a:latin typeface="Book Antiqua" panose="02040602050305030304" pitchFamily="18" charset="0"/>
              </a:defRPr>
            </a:lvl2pPr>
            <a:lvl3pPr marL="1143000" indent="-228600">
              <a:spcBef>
                <a:spcPct val="20000"/>
              </a:spcBef>
              <a:buSzPct val="60000"/>
              <a:buBlip>
                <a:blip r:embed="rId19"/>
              </a:buBlip>
              <a:defRPr>
                <a:solidFill>
                  <a:schemeClr val="tx1"/>
                </a:solidFill>
                <a:latin typeface="Book Antiqua" panose="02040602050305030304" pitchFamily="18" charset="0"/>
              </a:defRPr>
            </a:lvl3pPr>
            <a:lvl4pPr marL="1600200" indent="-228600">
              <a:spcBef>
                <a:spcPct val="20000"/>
              </a:spcBef>
              <a:buSzPct val="60000"/>
              <a:buBlip>
                <a:blip r:embed="rId20"/>
              </a:buBlip>
              <a:defRPr sz="1600">
                <a:solidFill>
                  <a:schemeClr val="tx1"/>
                </a:solidFill>
                <a:latin typeface="Book Antiqua" panose="02040602050305030304" pitchFamily="18" charset="0"/>
              </a:defRPr>
            </a:lvl4pPr>
            <a:lvl5pPr marL="2057400" indent="-228600">
              <a:spcBef>
                <a:spcPct val="20000"/>
              </a:spcBef>
              <a:buSzPct val="60000"/>
              <a:buBlip>
                <a:blip r:embed="rId2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400"/>
              <a:t>SSC</a:t>
            </a:r>
          </a:p>
        </p:txBody>
      </p:sp>
      <p:sp>
        <p:nvSpPr>
          <p:cNvPr id="46102" name="Text Box 24"/>
          <p:cNvSpPr txBox="1">
            <a:spLocks noChangeArrowheads="1"/>
          </p:cNvSpPr>
          <p:nvPr/>
        </p:nvSpPr>
        <p:spPr bwMode="auto">
          <a:xfrm>
            <a:off x="6162675" y="1071563"/>
            <a:ext cx="658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18"/>
              </a:buBlip>
              <a:defRPr sz="2000">
                <a:solidFill>
                  <a:schemeClr val="tx1"/>
                </a:solidFill>
                <a:latin typeface="Book Antiqua" panose="02040602050305030304" pitchFamily="18" charset="0"/>
              </a:defRPr>
            </a:lvl2pPr>
            <a:lvl3pPr marL="1143000" indent="-228600">
              <a:spcBef>
                <a:spcPct val="20000"/>
              </a:spcBef>
              <a:buSzPct val="60000"/>
              <a:buBlip>
                <a:blip r:embed="rId19"/>
              </a:buBlip>
              <a:defRPr>
                <a:solidFill>
                  <a:schemeClr val="tx1"/>
                </a:solidFill>
                <a:latin typeface="Book Antiqua" panose="02040602050305030304" pitchFamily="18" charset="0"/>
              </a:defRPr>
            </a:lvl3pPr>
            <a:lvl4pPr marL="1600200" indent="-228600">
              <a:spcBef>
                <a:spcPct val="20000"/>
              </a:spcBef>
              <a:buSzPct val="60000"/>
              <a:buBlip>
                <a:blip r:embed="rId20"/>
              </a:buBlip>
              <a:defRPr sz="1600">
                <a:solidFill>
                  <a:schemeClr val="tx1"/>
                </a:solidFill>
                <a:latin typeface="Book Antiqua" panose="02040602050305030304" pitchFamily="18" charset="0"/>
              </a:defRPr>
            </a:lvl4pPr>
            <a:lvl5pPr marL="2057400" indent="-228600">
              <a:spcBef>
                <a:spcPct val="20000"/>
              </a:spcBef>
              <a:buSzPct val="60000"/>
              <a:buBlip>
                <a:blip r:embed="rId2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400"/>
              <a:t>RHIC</a:t>
            </a:r>
          </a:p>
        </p:txBody>
      </p:sp>
      <p:sp>
        <p:nvSpPr>
          <p:cNvPr id="46103" name="Text Box 25"/>
          <p:cNvSpPr txBox="1">
            <a:spLocks noChangeArrowheads="1"/>
          </p:cNvSpPr>
          <p:nvPr/>
        </p:nvSpPr>
        <p:spPr bwMode="auto">
          <a:xfrm>
            <a:off x="7864475" y="1071563"/>
            <a:ext cx="568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18"/>
              </a:buBlip>
              <a:defRPr sz="2000">
                <a:solidFill>
                  <a:schemeClr val="tx1"/>
                </a:solidFill>
                <a:latin typeface="Book Antiqua" panose="02040602050305030304" pitchFamily="18" charset="0"/>
              </a:defRPr>
            </a:lvl2pPr>
            <a:lvl3pPr marL="1143000" indent="-228600">
              <a:spcBef>
                <a:spcPct val="20000"/>
              </a:spcBef>
              <a:buSzPct val="60000"/>
              <a:buBlip>
                <a:blip r:embed="rId19"/>
              </a:buBlip>
              <a:defRPr>
                <a:solidFill>
                  <a:schemeClr val="tx1"/>
                </a:solidFill>
                <a:latin typeface="Book Antiqua" panose="02040602050305030304" pitchFamily="18" charset="0"/>
              </a:defRPr>
            </a:lvl3pPr>
            <a:lvl4pPr marL="1600200" indent="-228600">
              <a:spcBef>
                <a:spcPct val="20000"/>
              </a:spcBef>
              <a:buSzPct val="60000"/>
              <a:buBlip>
                <a:blip r:embed="rId20"/>
              </a:buBlip>
              <a:defRPr sz="1600">
                <a:solidFill>
                  <a:schemeClr val="tx1"/>
                </a:solidFill>
                <a:latin typeface="Book Antiqua" panose="02040602050305030304" pitchFamily="18" charset="0"/>
              </a:defRPr>
            </a:lvl4pPr>
            <a:lvl5pPr marL="2057400" indent="-228600">
              <a:spcBef>
                <a:spcPct val="20000"/>
              </a:spcBef>
              <a:buSzPct val="60000"/>
              <a:buBlip>
                <a:blip r:embed="rId21"/>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21"/>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400"/>
              <a:t>LHC</a:t>
            </a:r>
          </a:p>
        </p:txBody>
      </p:sp>
      <p:cxnSp>
        <p:nvCxnSpPr>
          <p:cNvPr id="26" name="直接连接符 25"/>
          <p:cNvCxnSpPr/>
          <p:nvPr/>
        </p:nvCxnSpPr>
        <p:spPr>
          <a:xfrm>
            <a:off x="809625" y="888512"/>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389439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2019"/>
            <a:ext cx="8229600" cy="813740"/>
          </a:xfrm>
        </p:spPr>
        <p:txBody>
          <a:bodyPr/>
          <a:lstStyle/>
          <a:p>
            <a:r>
              <a:rPr lang="en-US" dirty="0" smtClean="0"/>
              <a:t>HL-LHC </a:t>
            </a:r>
            <a:r>
              <a:rPr lang="en-US" dirty="0" smtClean="0"/>
              <a:t>11 T Dipole Coil </a:t>
            </a:r>
            <a:endParaRPr lang="en-US" dirty="0"/>
          </a:p>
        </p:txBody>
      </p:sp>
      <p:pic>
        <p:nvPicPr>
          <p:cNvPr id="6" name="Picture 2" descr="M:\Nobrega\11-Tesla\11T_short_coil_white.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2457" y="838200"/>
            <a:ext cx="7788290" cy="438129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3835792" y="823898"/>
            <a:ext cx="1723549" cy="646331"/>
          </a:xfrm>
          <a:prstGeom prst="rect">
            <a:avLst/>
          </a:prstGeom>
          <a:solidFill>
            <a:schemeClr val="bg1">
              <a:lumMod val="75000"/>
              <a:alpha val="54000"/>
            </a:schemeClr>
          </a:solidFill>
          <a:ln>
            <a:solidFill>
              <a:srgbClr val="800000"/>
            </a:solidFill>
          </a:ln>
        </p:spPr>
        <p:txBody>
          <a:bodyPr wrap="none" rtlCol="0">
            <a:spAutoFit/>
          </a:bodyPr>
          <a:lstStyle/>
          <a:p>
            <a:r>
              <a:rPr lang="en-US" dirty="0" smtClean="0">
                <a:solidFill>
                  <a:srgbClr val="800000"/>
                </a:solidFill>
              </a:rPr>
              <a:t>Loading plate</a:t>
            </a:r>
          </a:p>
          <a:p>
            <a:r>
              <a:rPr lang="en-US" dirty="0" smtClean="0">
                <a:solidFill>
                  <a:srgbClr val="800000"/>
                </a:solidFill>
              </a:rPr>
              <a:t>2 mm 316LN</a:t>
            </a:r>
            <a:endParaRPr lang="en-US" dirty="0">
              <a:solidFill>
                <a:srgbClr val="800000"/>
              </a:solidFill>
            </a:endParaRPr>
          </a:p>
        </p:txBody>
      </p:sp>
      <p:cxnSp>
        <p:nvCxnSpPr>
          <p:cNvPr id="9" name="Straight Arrow Connector 8"/>
          <p:cNvCxnSpPr/>
          <p:nvPr/>
        </p:nvCxnSpPr>
        <p:spPr bwMode="auto">
          <a:xfrm>
            <a:off x="5573296" y="1183545"/>
            <a:ext cx="839028" cy="286684"/>
          </a:xfrm>
          <a:prstGeom prst="straightConnector1">
            <a:avLst/>
          </a:prstGeom>
          <a:noFill/>
          <a:ln w="38100" cap="flat" cmpd="sng" algn="ctr">
            <a:solidFill>
              <a:srgbClr val="800000"/>
            </a:solidFill>
            <a:prstDash val="solid"/>
            <a:round/>
            <a:headEnd type="none" w="med" len="med"/>
            <a:tailEnd type="arrow"/>
          </a:ln>
          <a:effectLst/>
        </p:spPr>
      </p:cxnSp>
      <p:sp>
        <p:nvSpPr>
          <p:cNvPr id="12" name="TextBox 11"/>
          <p:cNvSpPr txBox="1"/>
          <p:nvPr/>
        </p:nvSpPr>
        <p:spPr>
          <a:xfrm>
            <a:off x="702457" y="865759"/>
            <a:ext cx="2870547" cy="923330"/>
          </a:xfrm>
          <a:prstGeom prst="rect">
            <a:avLst/>
          </a:prstGeom>
          <a:solidFill>
            <a:schemeClr val="bg1">
              <a:lumMod val="75000"/>
              <a:alpha val="54000"/>
            </a:schemeClr>
          </a:solidFill>
          <a:ln>
            <a:solidFill>
              <a:srgbClr val="800000"/>
            </a:solidFill>
          </a:ln>
        </p:spPr>
        <p:txBody>
          <a:bodyPr wrap="none" rtlCol="0">
            <a:spAutoFit/>
          </a:bodyPr>
          <a:lstStyle/>
          <a:p>
            <a:r>
              <a:rPr lang="en-US" dirty="0" smtClean="0">
                <a:solidFill>
                  <a:srgbClr val="800000"/>
                </a:solidFill>
              </a:rPr>
              <a:t>SLS (Selective Laser</a:t>
            </a:r>
          </a:p>
          <a:p>
            <a:r>
              <a:rPr lang="en-US" dirty="0" smtClean="0">
                <a:solidFill>
                  <a:srgbClr val="800000"/>
                </a:solidFill>
              </a:rPr>
              <a:t> Sintering) End Spacers</a:t>
            </a:r>
          </a:p>
          <a:p>
            <a:r>
              <a:rPr lang="en-US" dirty="0">
                <a:solidFill>
                  <a:srgbClr val="800000"/>
                </a:solidFill>
              </a:rPr>
              <a:t>w</a:t>
            </a:r>
            <a:r>
              <a:rPr lang="en-US" dirty="0" smtClean="0">
                <a:solidFill>
                  <a:srgbClr val="800000"/>
                </a:solidFill>
              </a:rPr>
              <a:t>ith “springy legs”</a:t>
            </a:r>
            <a:endParaRPr lang="en-US" dirty="0">
              <a:solidFill>
                <a:srgbClr val="800000"/>
              </a:solidFill>
            </a:endParaRPr>
          </a:p>
        </p:txBody>
      </p:sp>
      <p:cxnSp>
        <p:nvCxnSpPr>
          <p:cNvPr id="13" name="Straight Arrow Connector 12"/>
          <p:cNvCxnSpPr/>
          <p:nvPr/>
        </p:nvCxnSpPr>
        <p:spPr bwMode="auto">
          <a:xfrm>
            <a:off x="3573004" y="1789089"/>
            <a:ext cx="1918832" cy="1668598"/>
          </a:xfrm>
          <a:prstGeom prst="straightConnector1">
            <a:avLst/>
          </a:prstGeom>
          <a:noFill/>
          <a:ln w="38100" cap="flat" cmpd="sng" algn="ctr">
            <a:solidFill>
              <a:srgbClr val="800000"/>
            </a:solidFill>
            <a:prstDash val="solid"/>
            <a:round/>
            <a:headEnd type="none" w="med" len="med"/>
            <a:tailEnd type="arrow"/>
          </a:ln>
          <a:effectLst/>
        </p:spPr>
      </p:cxnSp>
      <p:sp>
        <p:nvSpPr>
          <p:cNvPr id="20" name="TextBox 19"/>
          <p:cNvSpPr txBox="1"/>
          <p:nvPr/>
        </p:nvSpPr>
        <p:spPr>
          <a:xfrm>
            <a:off x="737760" y="4562875"/>
            <a:ext cx="3018775" cy="646331"/>
          </a:xfrm>
          <a:prstGeom prst="rect">
            <a:avLst/>
          </a:prstGeom>
          <a:solidFill>
            <a:schemeClr val="bg1">
              <a:lumMod val="75000"/>
              <a:alpha val="54000"/>
            </a:schemeClr>
          </a:solidFill>
          <a:ln>
            <a:solidFill>
              <a:srgbClr val="800000"/>
            </a:solidFill>
          </a:ln>
        </p:spPr>
        <p:txBody>
          <a:bodyPr wrap="none" rtlCol="0">
            <a:spAutoFit/>
          </a:bodyPr>
          <a:lstStyle/>
          <a:p>
            <a:r>
              <a:rPr lang="en-US" dirty="0" smtClean="0">
                <a:solidFill>
                  <a:srgbClr val="800000"/>
                </a:solidFill>
              </a:rPr>
              <a:t>Braided 11-TEX S2-glass</a:t>
            </a:r>
          </a:p>
          <a:p>
            <a:r>
              <a:rPr lang="en-US" dirty="0" smtClean="0">
                <a:solidFill>
                  <a:srgbClr val="800000"/>
                </a:solidFill>
              </a:rPr>
              <a:t>on “open-C” Mica sleeve</a:t>
            </a:r>
            <a:endParaRPr lang="en-US" dirty="0">
              <a:solidFill>
                <a:srgbClr val="800000"/>
              </a:solidFill>
            </a:endParaRPr>
          </a:p>
        </p:txBody>
      </p:sp>
      <p:cxnSp>
        <p:nvCxnSpPr>
          <p:cNvPr id="21" name="Straight Arrow Connector 20"/>
          <p:cNvCxnSpPr/>
          <p:nvPr/>
        </p:nvCxnSpPr>
        <p:spPr bwMode="auto">
          <a:xfrm flipV="1">
            <a:off x="3756535" y="4246396"/>
            <a:ext cx="1021044" cy="632959"/>
          </a:xfrm>
          <a:prstGeom prst="straightConnector1">
            <a:avLst/>
          </a:prstGeom>
          <a:noFill/>
          <a:ln w="38100" cap="flat" cmpd="sng" algn="ctr">
            <a:solidFill>
              <a:srgbClr val="800000"/>
            </a:solidFill>
            <a:prstDash val="solid"/>
            <a:round/>
            <a:headEnd type="none" w="med" len="med"/>
            <a:tailEnd type="arrow"/>
          </a:ln>
          <a:effectLst/>
        </p:spPr>
      </p:cxnSp>
      <p:sp>
        <p:nvSpPr>
          <p:cNvPr id="24" name="TextBox 23"/>
          <p:cNvSpPr txBox="1"/>
          <p:nvPr/>
        </p:nvSpPr>
        <p:spPr>
          <a:xfrm>
            <a:off x="5443641" y="4271698"/>
            <a:ext cx="2981117" cy="923330"/>
          </a:xfrm>
          <a:prstGeom prst="rect">
            <a:avLst/>
          </a:prstGeom>
          <a:solidFill>
            <a:schemeClr val="bg1">
              <a:lumMod val="75000"/>
              <a:alpha val="54000"/>
            </a:schemeClr>
          </a:solidFill>
          <a:ln>
            <a:solidFill>
              <a:srgbClr val="800000"/>
            </a:solidFill>
          </a:ln>
        </p:spPr>
        <p:txBody>
          <a:bodyPr wrap="none" rtlCol="0">
            <a:spAutoFit/>
          </a:bodyPr>
          <a:lstStyle/>
          <a:p>
            <a:r>
              <a:rPr lang="en-US" dirty="0" smtClean="0">
                <a:solidFill>
                  <a:srgbClr val="800000"/>
                </a:solidFill>
              </a:rPr>
              <a:t>ODS (Oxide Dispersion</a:t>
            </a:r>
          </a:p>
          <a:p>
            <a:r>
              <a:rPr lang="en-US" dirty="0" smtClean="0">
                <a:solidFill>
                  <a:srgbClr val="800000"/>
                </a:solidFill>
              </a:rPr>
              <a:t> Strengthened) Cu-alloy </a:t>
            </a:r>
          </a:p>
          <a:p>
            <a:r>
              <a:rPr lang="en-US" dirty="0" smtClean="0">
                <a:solidFill>
                  <a:srgbClr val="800000"/>
                </a:solidFill>
              </a:rPr>
              <a:t>Wedges </a:t>
            </a:r>
            <a:endParaRPr lang="en-US" dirty="0">
              <a:solidFill>
                <a:srgbClr val="800000"/>
              </a:solidFill>
            </a:endParaRPr>
          </a:p>
        </p:txBody>
      </p:sp>
      <p:cxnSp>
        <p:nvCxnSpPr>
          <p:cNvPr id="25" name="Straight Arrow Connector 24"/>
          <p:cNvCxnSpPr>
            <a:stCxn id="24" idx="0"/>
          </p:cNvCxnSpPr>
          <p:nvPr/>
        </p:nvCxnSpPr>
        <p:spPr bwMode="auto">
          <a:xfrm flipH="1" flipV="1">
            <a:off x="6563942" y="1721640"/>
            <a:ext cx="370258" cy="2550058"/>
          </a:xfrm>
          <a:prstGeom prst="straightConnector1">
            <a:avLst/>
          </a:prstGeom>
          <a:noFill/>
          <a:ln w="38100" cap="flat" cmpd="sng" algn="ctr">
            <a:solidFill>
              <a:srgbClr val="800000"/>
            </a:solidFill>
            <a:prstDash val="solid"/>
            <a:round/>
            <a:headEnd type="none" w="med" len="med"/>
            <a:tailEnd type="arrow"/>
          </a:ln>
          <a:effectLst/>
        </p:spPr>
      </p:cxnSp>
      <p:cxnSp>
        <p:nvCxnSpPr>
          <p:cNvPr id="28" name="Straight Arrow Connector 27"/>
          <p:cNvCxnSpPr/>
          <p:nvPr/>
        </p:nvCxnSpPr>
        <p:spPr bwMode="auto">
          <a:xfrm flipH="1" flipV="1">
            <a:off x="6777425" y="2484336"/>
            <a:ext cx="156775" cy="1762060"/>
          </a:xfrm>
          <a:prstGeom prst="straightConnector1">
            <a:avLst/>
          </a:prstGeom>
          <a:noFill/>
          <a:ln w="38100" cap="flat" cmpd="sng" algn="ctr">
            <a:solidFill>
              <a:srgbClr val="800000"/>
            </a:solidFill>
            <a:prstDash val="solid"/>
            <a:round/>
            <a:headEnd type="none" w="med" len="med"/>
            <a:tailEnd type="arrow"/>
          </a:ln>
          <a:effectLst/>
        </p:spPr>
      </p:cxnSp>
      <p:cxnSp>
        <p:nvCxnSpPr>
          <p:cNvPr id="31" name="Straight Arrow Connector 30"/>
          <p:cNvCxnSpPr>
            <a:stCxn id="24" idx="0"/>
          </p:cNvCxnSpPr>
          <p:nvPr/>
        </p:nvCxnSpPr>
        <p:spPr bwMode="auto">
          <a:xfrm flipH="1" flipV="1">
            <a:off x="6412324" y="2187828"/>
            <a:ext cx="521876" cy="2083870"/>
          </a:xfrm>
          <a:prstGeom prst="straightConnector1">
            <a:avLst/>
          </a:prstGeom>
          <a:noFill/>
          <a:ln w="38100" cap="flat" cmpd="sng" algn="ctr">
            <a:solidFill>
              <a:srgbClr val="800000"/>
            </a:solidFill>
            <a:prstDash val="solid"/>
            <a:round/>
            <a:headEnd type="none" w="med" len="med"/>
            <a:tailEnd type="arrow"/>
          </a:ln>
          <a:effectLst/>
        </p:spPr>
      </p:cxnSp>
      <p:cxnSp>
        <p:nvCxnSpPr>
          <p:cNvPr id="33" name="Straight Arrow Connector 32"/>
          <p:cNvCxnSpPr/>
          <p:nvPr/>
        </p:nvCxnSpPr>
        <p:spPr bwMode="auto">
          <a:xfrm flipV="1">
            <a:off x="6934201" y="2310224"/>
            <a:ext cx="211163" cy="1936173"/>
          </a:xfrm>
          <a:prstGeom prst="straightConnector1">
            <a:avLst/>
          </a:prstGeom>
          <a:noFill/>
          <a:ln w="38100" cap="flat" cmpd="sng" algn="ctr">
            <a:solidFill>
              <a:srgbClr val="800000"/>
            </a:solidFill>
            <a:prstDash val="solid"/>
            <a:round/>
            <a:headEnd type="none" w="med" len="med"/>
            <a:tailEnd type="arrow"/>
          </a:ln>
          <a:effectLst/>
        </p:spPr>
      </p:cxnSp>
      <p:sp>
        <p:nvSpPr>
          <p:cNvPr id="40" name="TextBox 39"/>
          <p:cNvSpPr txBox="1"/>
          <p:nvPr/>
        </p:nvSpPr>
        <p:spPr>
          <a:xfrm rot="16200000">
            <a:off x="7737590" y="2890341"/>
            <a:ext cx="2049033" cy="246221"/>
          </a:xfrm>
          <a:prstGeom prst="rect">
            <a:avLst/>
          </a:prstGeom>
          <a:noFill/>
        </p:spPr>
        <p:txBody>
          <a:bodyPr wrap="none" rtlCol="0">
            <a:spAutoFit/>
          </a:bodyPr>
          <a:lstStyle/>
          <a:p>
            <a:r>
              <a:rPr lang="en-US" sz="1000" dirty="0" smtClean="0"/>
              <a:t>Courtesy of D. Mitchell, FNAL</a:t>
            </a:r>
            <a:endParaRPr lang="en-US" sz="1000" dirty="0"/>
          </a:p>
        </p:txBody>
      </p:sp>
      <p:pic>
        <p:nvPicPr>
          <p:cNvPr id="2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436" y="5845052"/>
            <a:ext cx="4955560" cy="5490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808" y="5258190"/>
            <a:ext cx="1149245" cy="114924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9" name="TextBox 2"/>
          <p:cNvSpPr txBox="1">
            <a:spLocks noChangeArrowheads="1"/>
          </p:cNvSpPr>
          <p:nvPr/>
        </p:nvSpPr>
        <p:spPr bwMode="auto">
          <a:xfrm>
            <a:off x="2628873" y="6363389"/>
            <a:ext cx="147340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ea typeface="ＭＳ Ｐゴシック" pitchFamily="34"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ea typeface="ＭＳ Ｐゴシック" pitchFamily="34"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ea typeface="ＭＳ Ｐゴシック" pitchFamily="34"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pitchFamily="34" charset="0"/>
                <a:ea typeface="ＭＳ Ｐゴシック" pitchFamily="34" charset="-128"/>
              </a:defRPr>
            </a:lvl9pPr>
          </a:lstStyle>
          <a:p>
            <a:pPr eaLnBrk="1" hangingPunct="1"/>
            <a:r>
              <a:rPr lang="en-US" sz="1200" dirty="0" smtClean="0"/>
              <a:t>OST RRP-108/127</a:t>
            </a:r>
            <a:endParaRPr lang="en-US" sz="1200" dirty="0"/>
          </a:p>
        </p:txBody>
      </p:sp>
      <p:cxnSp>
        <p:nvCxnSpPr>
          <p:cNvPr id="30" name="Straight Arrow Connector 29"/>
          <p:cNvCxnSpPr/>
          <p:nvPr/>
        </p:nvCxnSpPr>
        <p:spPr bwMode="auto">
          <a:xfrm>
            <a:off x="4104436" y="5647222"/>
            <a:ext cx="4919012" cy="0"/>
          </a:xfrm>
          <a:prstGeom prst="straightConnector1">
            <a:avLst/>
          </a:prstGeom>
          <a:noFill/>
          <a:ln w="38100" cap="flat" cmpd="sng" algn="ctr">
            <a:solidFill>
              <a:srgbClr val="800000"/>
            </a:solidFill>
            <a:prstDash val="solid"/>
            <a:round/>
            <a:headEnd type="arrow" w="med" len="med"/>
            <a:tailEnd type="arrow"/>
          </a:ln>
          <a:effectLst/>
        </p:spPr>
      </p:cxnSp>
      <p:sp>
        <p:nvSpPr>
          <p:cNvPr id="22" name="TextBox 21"/>
          <p:cNvSpPr txBox="1"/>
          <p:nvPr/>
        </p:nvSpPr>
        <p:spPr>
          <a:xfrm>
            <a:off x="5996792" y="5277890"/>
            <a:ext cx="831064" cy="369332"/>
          </a:xfrm>
          <a:prstGeom prst="rect">
            <a:avLst/>
          </a:prstGeom>
          <a:noFill/>
        </p:spPr>
        <p:txBody>
          <a:bodyPr wrap="none" rtlCol="0">
            <a:spAutoFit/>
          </a:bodyPr>
          <a:lstStyle/>
          <a:p>
            <a:r>
              <a:rPr lang="en-US" dirty="0" smtClean="0"/>
              <a:t>14.85</a:t>
            </a:r>
            <a:endParaRPr lang="en-US" dirty="0"/>
          </a:p>
        </p:txBody>
      </p:sp>
      <p:cxnSp>
        <p:nvCxnSpPr>
          <p:cNvPr id="34" name="Straight Arrow Connector 33"/>
          <p:cNvCxnSpPr/>
          <p:nvPr/>
        </p:nvCxnSpPr>
        <p:spPr bwMode="auto">
          <a:xfrm flipV="1">
            <a:off x="2709066" y="5375231"/>
            <a:ext cx="1" cy="929438"/>
          </a:xfrm>
          <a:prstGeom prst="straightConnector1">
            <a:avLst/>
          </a:prstGeom>
          <a:noFill/>
          <a:ln w="38100" cap="flat" cmpd="sng" algn="ctr">
            <a:solidFill>
              <a:srgbClr val="800000"/>
            </a:solidFill>
            <a:prstDash val="solid"/>
            <a:round/>
            <a:headEnd type="arrow" w="med" len="med"/>
            <a:tailEnd type="arrow"/>
          </a:ln>
          <a:effectLst/>
        </p:spPr>
      </p:cxnSp>
      <p:sp>
        <p:nvSpPr>
          <p:cNvPr id="35" name="TextBox 34"/>
          <p:cNvSpPr txBox="1"/>
          <p:nvPr/>
        </p:nvSpPr>
        <p:spPr>
          <a:xfrm rot="16200000">
            <a:off x="2159701" y="5660386"/>
            <a:ext cx="729399" cy="369332"/>
          </a:xfrm>
          <a:prstGeom prst="rect">
            <a:avLst/>
          </a:prstGeom>
          <a:noFill/>
        </p:spPr>
        <p:txBody>
          <a:bodyPr wrap="none" rtlCol="0">
            <a:spAutoFit/>
          </a:bodyPr>
          <a:lstStyle/>
          <a:p>
            <a:r>
              <a:rPr lang="en-US" dirty="0" smtClean="0"/>
              <a:t>Ø0.7</a:t>
            </a:r>
            <a:endParaRPr lang="en-US" dirty="0"/>
          </a:p>
        </p:txBody>
      </p:sp>
      <p:pic>
        <p:nvPicPr>
          <p:cNvPr id="2" name="Picture 1" descr="Mica_S2_braidedCable.jp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5400000">
            <a:off x="724357" y="4887690"/>
            <a:ext cx="1170616" cy="1951016"/>
          </a:xfrm>
          <a:prstGeom prst="rect">
            <a:avLst/>
          </a:prstGeom>
        </p:spPr>
      </p:pic>
      <p:pic>
        <p:nvPicPr>
          <p:cNvPr id="36" name="Picture 35" descr="200px-CERN_logo.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58" y="56948"/>
            <a:ext cx="801777" cy="777723"/>
          </a:xfrm>
          <a:prstGeom prst="rect">
            <a:avLst/>
          </a:prstGeom>
        </p:spPr>
      </p:pic>
    </p:spTree>
    <p:extLst>
      <p:ext uri="{BB962C8B-B14F-4D97-AF65-F5344CB8AC3E}">
        <p14:creationId xmlns:p14="http://schemas.microsoft.com/office/powerpoint/2010/main" val="13841962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254977" y="1388975"/>
            <a:ext cx="8677275" cy="1468438"/>
          </a:xfrm>
        </p:spPr>
        <p:txBody>
          <a:bodyPr/>
          <a:lstStyle/>
          <a:p>
            <a:pPr>
              <a:buFontTx/>
              <a:buBlip>
                <a:blip r:embed="rId2"/>
              </a:buBlip>
            </a:pPr>
            <a:r>
              <a:rPr lang="en-US" altLang="en-US" sz="2000" dirty="0" smtClean="0"/>
              <a:t>Support structure based on collars and welded stainless steel shell are also used for </a:t>
            </a:r>
            <a:r>
              <a:rPr lang="en-US" altLang="en-US" sz="2000" b="1" dirty="0" smtClean="0">
                <a:solidFill>
                  <a:srgbClr val="FF0000"/>
                </a:solidFill>
              </a:rPr>
              <a:t>quadrupole magnets</a:t>
            </a:r>
            <a:r>
              <a:rPr lang="en-US" altLang="en-US" sz="2000" dirty="0" smtClean="0"/>
              <a:t>.</a:t>
            </a:r>
          </a:p>
          <a:p>
            <a:pPr>
              <a:buFontTx/>
              <a:buBlip>
                <a:blip r:embed="rId2"/>
              </a:buBlip>
            </a:pPr>
            <a:r>
              <a:rPr lang="en-US" altLang="en-US" sz="2000" dirty="0" smtClean="0"/>
              <a:t>During the collaring operation, 4 keys/rods are inserted at the four mid-planes.</a:t>
            </a:r>
          </a:p>
        </p:txBody>
      </p:sp>
      <p:pic>
        <p:nvPicPr>
          <p:cNvPr id="47108" name="Picture 6" descr="oxford qu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73" y="3490913"/>
            <a:ext cx="31019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5760" y="3448050"/>
            <a:ext cx="3003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8" descr="MQXB_Cross_Section"/>
          <p:cNvPicPr>
            <a:picLocks noChangeAspect="1" noChangeArrowheads="1"/>
          </p:cNvPicPr>
          <p:nvPr/>
        </p:nvPicPr>
        <p:blipFill rotWithShape="1">
          <a:blip r:embed="rId5">
            <a:extLst>
              <a:ext uri="{28A0092B-C50C-407E-A947-70E740481C1C}">
                <a14:useLocalDpi xmlns:a14="http://schemas.microsoft.com/office/drawing/2010/main" val="0"/>
              </a:ext>
            </a:extLst>
          </a:blip>
          <a:srcRect l="2499" r="3816"/>
          <a:stretch/>
        </p:blipFill>
        <p:spPr bwMode="auto">
          <a:xfrm>
            <a:off x="6199310" y="3490912"/>
            <a:ext cx="2900240" cy="29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 Box 9"/>
          <p:cNvSpPr txBox="1">
            <a:spLocks noChangeArrowheads="1"/>
          </p:cNvSpPr>
          <p:nvPr/>
        </p:nvSpPr>
        <p:spPr bwMode="auto">
          <a:xfrm>
            <a:off x="685800" y="2790825"/>
            <a:ext cx="228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algn="ctr" eaLnBrk="1" hangingPunct="1">
              <a:spcBef>
                <a:spcPct val="50000"/>
              </a:spcBef>
              <a:buSzTx/>
              <a:buFontTx/>
              <a:buNone/>
            </a:pPr>
            <a:r>
              <a:rPr lang="en-US" altLang="en-US" sz="1800">
                <a:latin typeface="Arial" panose="020B0604020202020204" pitchFamily="34" charset="0"/>
              </a:rPr>
              <a:t>CERN-Oxford Inst. (MQY)</a:t>
            </a:r>
          </a:p>
        </p:txBody>
      </p:sp>
      <p:sp>
        <p:nvSpPr>
          <p:cNvPr id="47112" name="Text Box 10"/>
          <p:cNvSpPr txBox="1">
            <a:spLocks noChangeArrowheads="1"/>
          </p:cNvSpPr>
          <p:nvPr/>
        </p:nvSpPr>
        <p:spPr bwMode="auto">
          <a:xfrm>
            <a:off x="6096000" y="2867025"/>
            <a:ext cx="2819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algn="ctr" eaLnBrk="1" hangingPunct="1">
              <a:spcBef>
                <a:spcPct val="50000"/>
              </a:spcBef>
              <a:buSzTx/>
              <a:buFontTx/>
              <a:buNone/>
            </a:pPr>
            <a:r>
              <a:rPr lang="en-US" altLang="en-US" sz="1800">
                <a:latin typeface="Arial" panose="020B0604020202020204" pitchFamily="34" charset="0"/>
              </a:rPr>
              <a:t>Fermilab </a:t>
            </a:r>
            <a:br>
              <a:rPr lang="en-US" altLang="en-US" sz="1800">
                <a:latin typeface="Arial" panose="020B0604020202020204" pitchFamily="34" charset="0"/>
              </a:rPr>
            </a:br>
            <a:r>
              <a:rPr lang="en-US" altLang="en-US" sz="1800">
                <a:latin typeface="Arial" panose="020B0604020202020204" pitchFamily="34" charset="0"/>
              </a:rPr>
              <a:t>(MQXB)</a:t>
            </a:r>
          </a:p>
        </p:txBody>
      </p:sp>
      <p:sp>
        <p:nvSpPr>
          <p:cNvPr id="47113" name="Text Box 11"/>
          <p:cNvSpPr txBox="1">
            <a:spLocks noChangeArrowheads="1"/>
          </p:cNvSpPr>
          <p:nvPr/>
        </p:nvSpPr>
        <p:spPr bwMode="auto">
          <a:xfrm>
            <a:off x="3362325" y="2800350"/>
            <a:ext cx="2819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algn="ctr" eaLnBrk="1" hangingPunct="1">
              <a:spcBef>
                <a:spcPct val="50000"/>
              </a:spcBef>
              <a:buSzTx/>
              <a:buFontTx/>
              <a:buNone/>
            </a:pPr>
            <a:r>
              <a:rPr lang="en-US" altLang="en-US" sz="1800">
                <a:latin typeface="Arial" panose="020B0604020202020204" pitchFamily="34" charset="0"/>
              </a:rPr>
              <a:t>KEK </a:t>
            </a:r>
            <a:br>
              <a:rPr lang="en-US" altLang="en-US" sz="1800">
                <a:latin typeface="Arial" panose="020B0604020202020204" pitchFamily="34" charset="0"/>
              </a:rPr>
            </a:br>
            <a:r>
              <a:rPr lang="en-US" altLang="en-US" sz="1800">
                <a:latin typeface="Arial" panose="020B0604020202020204" pitchFamily="34" charset="0"/>
              </a:rPr>
              <a:t>(MQXA)</a:t>
            </a:r>
          </a:p>
        </p:txBody>
      </p:sp>
      <p:sp>
        <p:nvSpPr>
          <p:cNvPr id="47114" name="Text Box 13"/>
          <p:cNvSpPr txBox="1">
            <a:spLocks noChangeArrowheads="1"/>
          </p:cNvSpPr>
          <p:nvPr/>
        </p:nvSpPr>
        <p:spPr bwMode="auto">
          <a:xfrm>
            <a:off x="8064500" y="6216650"/>
            <a:ext cx="8572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L. Rossi, [1]</a:t>
            </a:r>
          </a:p>
        </p:txBody>
      </p:sp>
      <p:sp>
        <p:nvSpPr>
          <p:cNvPr id="13" name="Rectangle 2"/>
          <p:cNvSpPr txBox="1">
            <a:spLocks noChangeArrowheads="1"/>
          </p:cNvSpPr>
          <p:nvPr/>
        </p:nvSpPr>
        <p:spPr>
          <a:xfrm>
            <a:off x="0" y="98791"/>
            <a:ext cx="9144000" cy="89510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3600" dirty="0" smtClean="0"/>
              <a:t>Practical accelerator magnets – </a:t>
            </a:r>
          </a:p>
          <a:p>
            <a:r>
              <a:rPr lang="en-US" altLang="en-US" sz="3600" dirty="0" smtClean="0"/>
              <a:t>LHC </a:t>
            </a:r>
            <a:r>
              <a:rPr lang="en-US" altLang="en-US" sz="3600" dirty="0"/>
              <a:t>IR quadrupole</a:t>
            </a:r>
            <a:endParaRPr lang="en-US" altLang="en-US" sz="3600" dirty="0" smtClean="0"/>
          </a:p>
        </p:txBody>
      </p:sp>
    </p:spTree>
    <p:extLst>
      <p:ext uri="{BB962C8B-B14F-4D97-AF65-F5344CB8AC3E}">
        <p14:creationId xmlns:p14="http://schemas.microsoft.com/office/powerpoint/2010/main" val="344120477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34559"/>
            <a:ext cx="8229600" cy="1143000"/>
          </a:xfrm>
        </p:spPr>
        <p:txBody>
          <a:bodyPr>
            <a:normAutofit/>
          </a:bodyPr>
          <a:lstStyle/>
          <a:p>
            <a:r>
              <a:rPr lang="en-US" altLang="en-US" dirty="0" smtClean="0"/>
              <a:t>HL-LHC MQXF</a:t>
            </a:r>
            <a:endParaRPr lang="en-GB" altLang="en-US" dirty="0" smtClean="0"/>
          </a:p>
        </p:txBody>
      </p:sp>
      <p:sp>
        <p:nvSpPr>
          <p:cNvPr id="53254" name="Content Placeholder 8"/>
          <p:cNvSpPr>
            <a:spLocks noGrp="1"/>
          </p:cNvSpPr>
          <p:nvPr>
            <p:ph idx="1"/>
          </p:nvPr>
        </p:nvSpPr>
        <p:spPr>
          <a:xfrm>
            <a:off x="228600" y="1219200"/>
            <a:ext cx="4933950" cy="5029200"/>
          </a:xfrm>
        </p:spPr>
        <p:txBody>
          <a:bodyPr>
            <a:normAutofit fontScale="77500" lnSpcReduction="20000"/>
          </a:bodyPr>
          <a:lstStyle/>
          <a:p>
            <a:pPr>
              <a:buFontTx/>
              <a:buChar char="•"/>
            </a:pPr>
            <a:r>
              <a:rPr lang="en-GB" altLang="en-US" dirty="0" smtClean="0"/>
              <a:t>Target: </a:t>
            </a:r>
            <a:r>
              <a:rPr lang="en-GB" altLang="en-US" dirty="0" smtClean="0">
                <a:solidFill>
                  <a:srgbClr val="FF0000"/>
                </a:solidFill>
              </a:rPr>
              <a:t>132.6 T/m </a:t>
            </a:r>
            <a:r>
              <a:rPr lang="en-GB" altLang="en-US" dirty="0" smtClean="0"/>
              <a:t>in </a:t>
            </a:r>
            <a:r>
              <a:rPr lang="en-GB" altLang="en-US" dirty="0" smtClean="0">
                <a:solidFill>
                  <a:srgbClr val="FF0000"/>
                </a:solidFill>
              </a:rPr>
              <a:t>150 mm </a:t>
            </a:r>
            <a:r>
              <a:rPr lang="en-GB" altLang="en-US" dirty="0" smtClean="0"/>
              <a:t>coil aperture </a:t>
            </a:r>
          </a:p>
          <a:p>
            <a:pPr>
              <a:buFontTx/>
              <a:buChar char="•"/>
            </a:pPr>
            <a:r>
              <a:rPr lang="en-GB" altLang="en-US" dirty="0" smtClean="0"/>
              <a:t>To be installed in 2023</a:t>
            </a:r>
          </a:p>
          <a:p>
            <a:pPr>
              <a:buFontTx/>
              <a:buChar char="•"/>
            </a:pPr>
            <a:endParaRPr lang="en-GB" altLang="en-US" dirty="0" smtClean="0"/>
          </a:p>
          <a:p>
            <a:pPr>
              <a:buFontTx/>
              <a:buChar char="•"/>
            </a:pPr>
            <a:r>
              <a:rPr lang="en-GB" altLang="en-US" dirty="0" smtClean="0">
                <a:solidFill>
                  <a:srgbClr val="FF0000"/>
                </a:solidFill>
              </a:rPr>
              <a:t>Q1/Q3</a:t>
            </a:r>
            <a:endParaRPr lang="en-GB" altLang="en-US" dirty="0" smtClean="0"/>
          </a:p>
          <a:p>
            <a:pPr lvl="1">
              <a:buFontTx/>
              <a:buChar char="–"/>
            </a:pPr>
            <a:r>
              <a:rPr lang="en-GB" altLang="en-US" dirty="0" smtClean="0"/>
              <a:t>2 magnets with </a:t>
            </a:r>
            <a:r>
              <a:rPr lang="en-GB" altLang="en-US" dirty="0" smtClean="0">
                <a:solidFill>
                  <a:srgbClr val="FF0000"/>
                </a:solidFill>
              </a:rPr>
              <a:t>4.2 m </a:t>
            </a:r>
            <a:r>
              <a:rPr lang="en-GB" altLang="en-US" dirty="0" smtClean="0"/>
              <a:t>of magnetic length within 1 cold mass</a:t>
            </a:r>
          </a:p>
          <a:p>
            <a:pPr>
              <a:buFontTx/>
              <a:buChar char="•"/>
            </a:pPr>
            <a:r>
              <a:rPr lang="en-GB" altLang="en-US" dirty="0" smtClean="0">
                <a:solidFill>
                  <a:srgbClr val="FF0000"/>
                </a:solidFill>
              </a:rPr>
              <a:t>Q2</a:t>
            </a:r>
            <a:endParaRPr lang="en-GB" altLang="en-US" dirty="0" smtClean="0"/>
          </a:p>
          <a:p>
            <a:pPr lvl="1">
              <a:buFontTx/>
              <a:buChar char="–"/>
            </a:pPr>
            <a:r>
              <a:rPr lang="en-GB" altLang="en-US" dirty="0" smtClean="0"/>
              <a:t>1 magnet of </a:t>
            </a:r>
            <a:r>
              <a:rPr lang="en-GB" altLang="en-US" dirty="0" smtClean="0">
                <a:solidFill>
                  <a:srgbClr val="FF0000"/>
                </a:solidFill>
              </a:rPr>
              <a:t>7.15 m</a:t>
            </a:r>
            <a:r>
              <a:rPr lang="en-GB" altLang="en-US" dirty="0" smtClean="0"/>
              <a:t> within 1 cold mass, including MCBX (1.2 m)</a:t>
            </a:r>
          </a:p>
          <a:p>
            <a:pPr>
              <a:buFontTx/>
              <a:buChar char="•"/>
            </a:pPr>
            <a:endParaRPr lang="en-GB" altLang="en-US" dirty="0" smtClean="0"/>
          </a:p>
          <a:p>
            <a:pPr>
              <a:buFontTx/>
              <a:buChar char="•"/>
            </a:pPr>
            <a:r>
              <a:rPr lang="en-GB" altLang="en-US" dirty="0" smtClean="0"/>
              <a:t>Different lengths, same design</a:t>
            </a:r>
          </a:p>
          <a:p>
            <a:pPr>
              <a:buFontTx/>
              <a:buChar char="•"/>
            </a:pPr>
            <a:endParaRPr lang="en-GB" altLang="en-US" dirty="0" smtClean="0">
              <a:solidFill>
                <a:srgbClr val="FF0000"/>
              </a:solidFill>
            </a:endParaRPr>
          </a:p>
          <a:p>
            <a:pPr>
              <a:buFontTx/>
              <a:buChar char="•"/>
            </a:pPr>
            <a:endParaRPr lang="en-GB" altLang="en-US" dirty="0" smtClean="0"/>
          </a:p>
          <a:p>
            <a:pPr>
              <a:buFontTx/>
              <a:buChar char="•"/>
            </a:pPr>
            <a:endParaRPr lang="en-GB" altLang="en-US" dirty="0" smtClean="0"/>
          </a:p>
        </p:txBody>
      </p:sp>
      <p:pic>
        <p:nvPicPr>
          <p:cNvPr id="5325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219200"/>
            <a:ext cx="36576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514600"/>
            <a:ext cx="36576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7" name="TextBox 16"/>
          <p:cNvSpPr txBox="1">
            <a:spLocks noChangeArrowheads="1"/>
          </p:cNvSpPr>
          <p:nvPr/>
        </p:nvSpPr>
        <p:spPr bwMode="auto">
          <a:xfrm>
            <a:off x="7772400" y="2344738"/>
            <a:ext cx="990600" cy="246062"/>
          </a:xfrm>
          <a:prstGeom prst="rect">
            <a:avLst/>
          </a:prstGeom>
          <a:solidFill>
            <a:schemeClr val="bg1"/>
          </a:solidFill>
          <a:ln w="9525">
            <a:solidFill>
              <a:schemeClr val="tx2"/>
            </a:solidFill>
            <a:miter lim="800000"/>
            <a:headEnd/>
            <a:tailEnd/>
          </a:ln>
        </p:spPr>
        <p:txBody>
          <a:bodyPr lIns="0" rIns="0">
            <a:spAutoFit/>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eaLnBrk="1" hangingPunct="1">
              <a:spcBef>
                <a:spcPct val="0"/>
              </a:spcBef>
              <a:buSzTx/>
              <a:buFontTx/>
              <a:buNone/>
            </a:pPr>
            <a:r>
              <a:rPr lang="en-GB" altLang="en-US" sz="1000">
                <a:solidFill>
                  <a:schemeClr val="tx2"/>
                </a:solidFill>
                <a:latin typeface="Arial" panose="020B0604020202020204" pitchFamily="34" charset="0"/>
              </a:rPr>
              <a:t> by </a:t>
            </a:r>
            <a:r>
              <a:rPr lang="en-GB" altLang="en-US" sz="1000">
                <a:solidFill>
                  <a:srgbClr val="FF0000"/>
                </a:solidFill>
                <a:latin typeface="Arial" panose="020B0604020202020204" pitchFamily="34" charset="0"/>
              </a:rPr>
              <a:t>E. Todesco</a:t>
            </a:r>
          </a:p>
        </p:txBody>
      </p:sp>
    </p:spTree>
    <p:extLst>
      <p:ext uri="{BB962C8B-B14F-4D97-AF65-F5344CB8AC3E}">
        <p14:creationId xmlns:p14="http://schemas.microsoft.com/office/powerpoint/2010/main" val="4944332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Rectangle 6"/>
          <p:cNvSpPr>
            <a:spLocks noChangeArrowheads="1"/>
          </p:cNvSpPr>
          <p:nvPr/>
        </p:nvSpPr>
        <p:spPr bwMode="auto">
          <a:xfrm>
            <a:off x="0" y="3252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endParaRPr lang="en-GB" sz="2400">
              <a:solidFill>
                <a:srgbClr val="000000"/>
              </a:solidFill>
              <a:ea typeface="ＭＳ Ｐゴシック" pitchFamily="34" charset="-128"/>
            </a:endParaRPr>
          </a:p>
        </p:txBody>
      </p:sp>
      <p:sp>
        <p:nvSpPr>
          <p:cNvPr id="8200" name="Rectangle 7"/>
          <p:cNvSpPr>
            <a:spLocks noChangeArrowheads="1"/>
          </p:cNvSpPr>
          <p:nvPr/>
        </p:nvSpPr>
        <p:spPr bwMode="auto">
          <a:xfrm>
            <a:off x="0" y="321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endParaRPr lang="en-GB" sz="2400">
              <a:solidFill>
                <a:srgbClr val="000000"/>
              </a:solidFill>
              <a:ea typeface="ＭＳ Ｐゴシック" pitchFamily="34" charset="-128"/>
            </a:endParaRPr>
          </a:p>
        </p:txBody>
      </p:sp>
      <p:sp>
        <p:nvSpPr>
          <p:cNvPr id="8201" name="Rectangle 8"/>
          <p:cNvSpPr>
            <a:spLocks noChangeArrowheads="1"/>
          </p:cNvSpPr>
          <p:nvPr/>
        </p:nvSpPr>
        <p:spPr bwMode="auto">
          <a:xfrm>
            <a:off x="0" y="3252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endParaRPr lang="en-GB" sz="2400">
              <a:solidFill>
                <a:srgbClr val="000000"/>
              </a:solidFill>
              <a:ea typeface="ＭＳ Ｐゴシック" pitchFamily="34" charset="-128"/>
            </a:endParaRPr>
          </a:p>
        </p:txBody>
      </p:sp>
      <p:sp>
        <p:nvSpPr>
          <p:cNvPr id="8202" name="Rectangle 9"/>
          <p:cNvSpPr>
            <a:spLocks noChangeArrowheads="1"/>
          </p:cNvSpPr>
          <p:nvPr/>
        </p:nvSpPr>
        <p:spPr bwMode="auto">
          <a:xfrm>
            <a:off x="0" y="3197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endParaRPr lang="en-GB" sz="2400">
              <a:solidFill>
                <a:srgbClr val="000000"/>
              </a:solidFill>
              <a:ea typeface="ＭＳ Ｐゴシック" pitchFamily="34" charset="-128"/>
            </a:endParaRPr>
          </a:p>
        </p:txBody>
      </p:sp>
      <p:sp>
        <p:nvSpPr>
          <p:cNvPr id="8209" name="Rectangle 23"/>
          <p:cNvSpPr>
            <a:spLocks noChangeArrowheads="1"/>
          </p:cNvSpPr>
          <p:nvPr/>
        </p:nvSpPr>
        <p:spPr bwMode="auto">
          <a:xfrm>
            <a:off x="0" y="3248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endParaRPr lang="en-GB" sz="2400">
              <a:solidFill>
                <a:srgbClr val="000000"/>
              </a:solidFill>
              <a:ea typeface="ＭＳ Ｐゴシック" pitchFamily="34" charset="-128"/>
            </a:endParaRPr>
          </a:p>
        </p:txBody>
      </p:sp>
      <p:cxnSp>
        <p:nvCxnSpPr>
          <p:cNvPr id="25" name="直接连接符 24"/>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pic>
        <p:nvPicPr>
          <p:cNvPr id="27" name="Picture 14" descr="dipole_ie_mnw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1114" y="1089026"/>
            <a:ext cx="2808175" cy="245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21"/>
          <p:cNvSpPr txBox="1">
            <a:spLocks noChangeArrowheads="1"/>
          </p:cNvSpPr>
          <p:nvPr/>
        </p:nvSpPr>
        <p:spPr bwMode="auto">
          <a:xfrm>
            <a:off x="6356198" y="3572427"/>
            <a:ext cx="16700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Book Antiqua" pitchFamily="18" charset="0"/>
                <a:ea typeface="ＭＳ Ｐゴシック" pitchFamily="34" charset="-128"/>
              </a:defRPr>
            </a:lvl1pPr>
            <a:lvl2pPr marL="742950" indent="-285750">
              <a:defRPr sz="2400">
                <a:solidFill>
                  <a:schemeClr val="tx1"/>
                </a:solidFill>
                <a:latin typeface="Book Antiqua" pitchFamily="18" charset="0"/>
                <a:ea typeface="ＭＳ Ｐゴシック" pitchFamily="34" charset="-128"/>
              </a:defRPr>
            </a:lvl2pPr>
            <a:lvl3pPr marL="1143000" indent="-228600">
              <a:defRPr sz="2400">
                <a:solidFill>
                  <a:schemeClr val="tx1"/>
                </a:solidFill>
                <a:latin typeface="Book Antiqua" pitchFamily="18" charset="0"/>
                <a:ea typeface="ＭＳ Ｐゴシック" pitchFamily="34" charset="-128"/>
              </a:defRPr>
            </a:lvl3pPr>
            <a:lvl4pPr marL="1600200" indent="-228600">
              <a:defRPr sz="2400">
                <a:solidFill>
                  <a:schemeClr val="tx1"/>
                </a:solidFill>
                <a:latin typeface="Book Antiqua" pitchFamily="18" charset="0"/>
                <a:ea typeface="ＭＳ Ｐゴシック" pitchFamily="34" charset="-128"/>
              </a:defRPr>
            </a:lvl4pPr>
            <a:lvl5pPr marL="2057400" indent="-228600">
              <a:defRPr sz="2400">
                <a:solidFill>
                  <a:schemeClr val="tx1"/>
                </a:solidFill>
                <a:latin typeface="Book Antiqua"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9pPr>
          </a:lstStyle>
          <a:p>
            <a:pPr defTabSz="914400" eaLnBrk="0" fontAlgn="base" hangingPunct="0">
              <a:spcBef>
                <a:spcPct val="0"/>
              </a:spcBef>
              <a:spcAft>
                <a:spcPct val="0"/>
              </a:spcAft>
            </a:pPr>
            <a:r>
              <a:rPr lang="en-US" sz="1000" dirty="0">
                <a:solidFill>
                  <a:srgbClr val="009900"/>
                </a:solidFill>
              </a:rPr>
              <a:t>From M. N. Wilson, pg. 28</a:t>
            </a:r>
          </a:p>
        </p:txBody>
      </p:sp>
      <p:graphicFrame>
        <p:nvGraphicFramePr>
          <p:cNvPr id="29" name="Object 24"/>
          <p:cNvGraphicFramePr>
            <a:graphicFrameLocks noChangeAspect="1"/>
          </p:cNvGraphicFramePr>
          <p:nvPr>
            <p:extLst>
              <p:ext uri="{D42A27DB-BD31-4B8C-83A1-F6EECF244321}">
                <p14:modId xmlns:p14="http://schemas.microsoft.com/office/powerpoint/2010/main" val="2732050055"/>
              </p:ext>
            </p:extLst>
          </p:nvPr>
        </p:nvGraphicFramePr>
        <p:xfrm>
          <a:off x="945458" y="2413797"/>
          <a:ext cx="3736975" cy="531812"/>
        </p:xfrm>
        <a:graphic>
          <a:graphicData uri="http://schemas.openxmlformats.org/presentationml/2006/ole">
            <mc:AlternateContent xmlns:mc="http://schemas.openxmlformats.org/markup-compatibility/2006">
              <mc:Choice xmlns:v="urn:schemas-microsoft-com:vml" Requires="v">
                <p:oleObj spid="_x0000_s30940" name="Equation" r:id="rId4" imgW="2844800" imgH="406400" progId="Equation.3">
                  <p:embed/>
                </p:oleObj>
              </mc:Choice>
              <mc:Fallback>
                <p:oleObj name="Equation" r:id="rId4" imgW="2844800" imgH="406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458" y="2413797"/>
                        <a:ext cx="373697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6"/>
          <p:cNvGraphicFramePr>
            <a:graphicFrameLocks noChangeAspect="1"/>
          </p:cNvGraphicFramePr>
          <p:nvPr>
            <p:extLst>
              <p:ext uri="{D42A27DB-BD31-4B8C-83A1-F6EECF244321}">
                <p14:modId xmlns:p14="http://schemas.microsoft.com/office/powerpoint/2010/main" val="2276705982"/>
              </p:ext>
            </p:extLst>
          </p:nvPr>
        </p:nvGraphicFramePr>
        <p:xfrm>
          <a:off x="950553" y="1656142"/>
          <a:ext cx="3092450" cy="536575"/>
        </p:xfrm>
        <a:graphic>
          <a:graphicData uri="http://schemas.openxmlformats.org/presentationml/2006/ole">
            <mc:AlternateContent xmlns:mc="http://schemas.openxmlformats.org/markup-compatibility/2006">
              <mc:Choice xmlns:v="urn:schemas-microsoft-com:vml" Requires="v">
                <p:oleObj spid="_x0000_s30941" name="Equation" r:id="rId6" imgW="2336800" imgH="406400" progId="Equation.3">
                  <p:embed/>
                </p:oleObj>
              </mc:Choice>
              <mc:Fallback>
                <p:oleObj name="Equation" r:id="rId6" imgW="2336800" imgH="406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0553" y="1656142"/>
                        <a:ext cx="30924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1"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676" y="4555943"/>
            <a:ext cx="1873408" cy="191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4" descr="wind_dip_mnw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682" y="4474466"/>
            <a:ext cx="19272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15"/>
          <p:cNvSpPr txBox="1">
            <a:spLocks noChangeArrowheads="1"/>
          </p:cNvSpPr>
          <p:nvPr/>
        </p:nvSpPr>
        <p:spPr bwMode="auto">
          <a:xfrm>
            <a:off x="827731" y="6495754"/>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Book Antiqua" pitchFamily="18" charset="0"/>
                <a:ea typeface="ＭＳ Ｐゴシック" pitchFamily="34" charset="-128"/>
              </a:defRPr>
            </a:lvl1pPr>
            <a:lvl2pPr marL="742950" indent="-285750">
              <a:defRPr sz="2400">
                <a:solidFill>
                  <a:schemeClr val="tx1"/>
                </a:solidFill>
                <a:latin typeface="Book Antiqua" pitchFamily="18" charset="0"/>
                <a:ea typeface="ＭＳ Ｐゴシック" pitchFamily="34" charset="-128"/>
              </a:defRPr>
            </a:lvl2pPr>
            <a:lvl3pPr marL="1143000" indent="-228600">
              <a:defRPr sz="2400">
                <a:solidFill>
                  <a:schemeClr val="tx1"/>
                </a:solidFill>
                <a:latin typeface="Book Antiqua" pitchFamily="18" charset="0"/>
                <a:ea typeface="ＭＳ Ｐゴシック" pitchFamily="34" charset="-128"/>
              </a:defRPr>
            </a:lvl3pPr>
            <a:lvl4pPr marL="1600200" indent="-228600">
              <a:defRPr sz="2400">
                <a:solidFill>
                  <a:schemeClr val="tx1"/>
                </a:solidFill>
                <a:latin typeface="Book Antiqua" pitchFamily="18" charset="0"/>
                <a:ea typeface="ＭＳ Ｐゴシック" pitchFamily="34" charset="-128"/>
              </a:defRPr>
            </a:lvl4pPr>
            <a:lvl5pPr marL="2057400" indent="-228600">
              <a:defRPr sz="2400">
                <a:solidFill>
                  <a:schemeClr val="tx1"/>
                </a:solidFill>
                <a:latin typeface="Book Antiqua"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9pPr>
          </a:lstStyle>
          <a:p>
            <a:pPr defTabSz="914400" eaLnBrk="0" fontAlgn="base" hangingPunct="0">
              <a:spcBef>
                <a:spcPct val="0"/>
              </a:spcBef>
              <a:spcAft>
                <a:spcPct val="0"/>
              </a:spcAft>
            </a:pPr>
            <a:r>
              <a:rPr lang="en-US" sz="1000" dirty="0">
                <a:solidFill>
                  <a:srgbClr val="000000"/>
                </a:solidFill>
              </a:rPr>
              <a:t>An ideal cos</a:t>
            </a:r>
            <a:r>
              <a:rPr lang="en-US" sz="1000" dirty="0">
                <a:solidFill>
                  <a:srgbClr val="000000"/>
                </a:solidFill>
                <a:sym typeface="Symbol" pitchFamily="18" charset="2"/>
              </a:rPr>
              <a:t></a:t>
            </a:r>
          </a:p>
        </p:txBody>
      </p:sp>
      <p:sp>
        <p:nvSpPr>
          <p:cNvPr id="34" name="Text Box 16"/>
          <p:cNvSpPr txBox="1">
            <a:spLocks noChangeArrowheads="1"/>
          </p:cNvSpPr>
          <p:nvPr/>
        </p:nvSpPr>
        <p:spPr bwMode="auto">
          <a:xfrm>
            <a:off x="2606868" y="6179623"/>
            <a:ext cx="17891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Book Antiqua" pitchFamily="18" charset="0"/>
                <a:ea typeface="ＭＳ Ｐゴシック" pitchFamily="34" charset="-128"/>
              </a:defRPr>
            </a:lvl1pPr>
            <a:lvl2pPr marL="742950" indent="-285750">
              <a:defRPr sz="2400">
                <a:solidFill>
                  <a:schemeClr val="tx1"/>
                </a:solidFill>
                <a:latin typeface="Book Antiqua" pitchFamily="18" charset="0"/>
                <a:ea typeface="ＭＳ Ｐゴシック" pitchFamily="34" charset="-128"/>
              </a:defRPr>
            </a:lvl2pPr>
            <a:lvl3pPr marL="1143000" indent="-228600">
              <a:defRPr sz="2400">
                <a:solidFill>
                  <a:schemeClr val="tx1"/>
                </a:solidFill>
                <a:latin typeface="Book Antiqua" pitchFamily="18" charset="0"/>
                <a:ea typeface="ＭＳ Ｐゴシック" pitchFamily="34" charset="-128"/>
              </a:defRPr>
            </a:lvl3pPr>
            <a:lvl4pPr marL="1600200" indent="-228600">
              <a:defRPr sz="2400">
                <a:solidFill>
                  <a:schemeClr val="tx1"/>
                </a:solidFill>
                <a:latin typeface="Book Antiqua" pitchFamily="18" charset="0"/>
                <a:ea typeface="ＭＳ Ｐゴシック" pitchFamily="34" charset="-128"/>
              </a:defRPr>
            </a:lvl4pPr>
            <a:lvl5pPr marL="2057400" indent="-228600">
              <a:defRPr sz="2400">
                <a:solidFill>
                  <a:schemeClr val="tx1"/>
                </a:solidFill>
                <a:latin typeface="Book Antiqua"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9pPr>
          </a:lstStyle>
          <a:p>
            <a:pPr algn="ctr" defTabSz="914400" eaLnBrk="0" fontAlgn="base" hangingPunct="0">
              <a:spcBef>
                <a:spcPct val="0"/>
              </a:spcBef>
              <a:spcAft>
                <a:spcPct val="0"/>
              </a:spcAft>
            </a:pPr>
            <a:r>
              <a:rPr lang="en-US" sz="1000" dirty="0">
                <a:solidFill>
                  <a:srgbClr val="000000"/>
                </a:solidFill>
              </a:rPr>
              <a:t>A practical winding with one layer and wedges</a:t>
            </a:r>
          </a:p>
          <a:p>
            <a:pPr algn="ctr" defTabSz="914400" eaLnBrk="0" fontAlgn="base" hangingPunct="0">
              <a:spcBef>
                <a:spcPct val="0"/>
              </a:spcBef>
              <a:spcAft>
                <a:spcPct val="0"/>
              </a:spcAft>
            </a:pPr>
            <a:r>
              <a:rPr lang="en-US" sz="1000" dirty="0">
                <a:solidFill>
                  <a:srgbClr val="009999"/>
                </a:solidFill>
              </a:rPr>
              <a:t>[from M. N. Wilson, pg. 33]</a:t>
            </a:r>
          </a:p>
        </p:txBody>
      </p:sp>
      <p:sp>
        <p:nvSpPr>
          <p:cNvPr id="35" name="Text Box 18"/>
          <p:cNvSpPr txBox="1">
            <a:spLocks noChangeArrowheads="1"/>
          </p:cNvSpPr>
          <p:nvPr/>
        </p:nvSpPr>
        <p:spPr bwMode="auto">
          <a:xfrm>
            <a:off x="4860449" y="6191315"/>
            <a:ext cx="17891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Book Antiqua" pitchFamily="18" charset="0"/>
                <a:ea typeface="ＭＳ Ｐゴシック" pitchFamily="34" charset="-128"/>
              </a:defRPr>
            </a:lvl1pPr>
            <a:lvl2pPr marL="742950" indent="-285750">
              <a:defRPr sz="2400">
                <a:solidFill>
                  <a:schemeClr val="tx1"/>
                </a:solidFill>
                <a:latin typeface="Book Antiqua" pitchFamily="18" charset="0"/>
                <a:ea typeface="ＭＳ Ｐゴシック" pitchFamily="34" charset="-128"/>
              </a:defRPr>
            </a:lvl2pPr>
            <a:lvl3pPr marL="1143000" indent="-228600">
              <a:defRPr sz="2400">
                <a:solidFill>
                  <a:schemeClr val="tx1"/>
                </a:solidFill>
                <a:latin typeface="Book Antiqua" pitchFamily="18" charset="0"/>
                <a:ea typeface="ＭＳ Ｐゴシック" pitchFamily="34" charset="-128"/>
              </a:defRPr>
            </a:lvl3pPr>
            <a:lvl4pPr marL="1600200" indent="-228600">
              <a:defRPr sz="2400">
                <a:solidFill>
                  <a:schemeClr val="tx1"/>
                </a:solidFill>
                <a:latin typeface="Book Antiqua" pitchFamily="18" charset="0"/>
                <a:ea typeface="ＭＳ Ｐゴシック" pitchFamily="34" charset="-128"/>
              </a:defRPr>
            </a:lvl4pPr>
            <a:lvl5pPr marL="2057400" indent="-228600">
              <a:defRPr sz="2400">
                <a:solidFill>
                  <a:schemeClr val="tx1"/>
                </a:solidFill>
                <a:latin typeface="Book Antiqua"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9pPr>
          </a:lstStyle>
          <a:p>
            <a:pPr algn="ctr" defTabSz="914400" eaLnBrk="0" fontAlgn="base" hangingPunct="0">
              <a:spcBef>
                <a:spcPct val="0"/>
              </a:spcBef>
              <a:spcAft>
                <a:spcPct val="0"/>
              </a:spcAft>
            </a:pPr>
            <a:r>
              <a:rPr lang="en-US" sz="1000">
                <a:solidFill>
                  <a:srgbClr val="000000"/>
                </a:solidFill>
              </a:rPr>
              <a:t>A practical winding with three layers and no wedges</a:t>
            </a:r>
          </a:p>
          <a:p>
            <a:pPr algn="ctr" defTabSz="914400" eaLnBrk="0" fontAlgn="base" hangingPunct="0">
              <a:spcBef>
                <a:spcPct val="0"/>
              </a:spcBef>
              <a:spcAft>
                <a:spcPct val="0"/>
              </a:spcAft>
            </a:pPr>
            <a:r>
              <a:rPr lang="en-US" sz="1000">
                <a:solidFill>
                  <a:srgbClr val="009999"/>
                </a:solidFill>
              </a:rPr>
              <a:t>[from M. N. Wilson, pg. 33]</a:t>
            </a:r>
          </a:p>
        </p:txBody>
      </p:sp>
      <p:pic>
        <p:nvPicPr>
          <p:cNvPr id="36" name="Picture 19" descr="dipole_xs_mnw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56927" y="4443649"/>
            <a:ext cx="18256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4" descr="dipole_sk_mnw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83718" y="4474465"/>
            <a:ext cx="2175210" cy="165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25"/>
          <p:cNvSpPr txBox="1">
            <a:spLocks noChangeArrowheads="1"/>
          </p:cNvSpPr>
          <p:nvPr/>
        </p:nvSpPr>
        <p:spPr bwMode="auto">
          <a:xfrm>
            <a:off x="6882924" y="6214956"/>
            <a:ext cx="17891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Book Antiqua" pitchFamily="18" charset="0"/>
                <a:ea typeface="ＭＳ Ｐゴシック" pitchFamily="34" charset="-128"/>
              </a:defRPr>
            </a:lvl1pPr>
            <a:lvl2pPr marL="742950" indent="-285750">
              <a:defRPr sz="2400">
                <a:solidFill>
                  <a:schemeClr val="tx1"/>
                </a:solidFill>
                <a:latin typeface="Book Antiqua" pitchFamily="18" charset="0"/>
                <a:ea typeface="ＭＳ Ｐゴシック" pitchFamily="34" charset="-128"/>
              </a:defRPr>
            </a:lvl2pPr>
            <a:lvl3pPr marL="1143000" indent="-228600">
              <a:defRPr sz="2400">
                <a:solidFill>
                  <a:schemeClr val="tx1"/>
                </a:solidFill>
                <a:latin typeface="Book Antiqua" pitchFamily="18" charset="0"/>
                <a:ea typeface="ＭＳ Ｐゴシック" pitchFamily="34" charset="-128"/>
              </a:defRPr>
            </a:lvl3pPr>
            <a:lvl4pPr marL="1600200" indent="-228600">
              <a:defRPr sz="2400">
                <a:solidFill>
                  <a:schemeClr val="tx1"/>
                </a:solidFill>
                <a:latin typeface="Book Antiqua" pitchFamily="18" charset="0"/>
                <a:ea typeface="ＭＳ Ｐゴシック" pitchFamily="34" charset="-128"/>
              </a:defRPr>
            </a:lvl4pPr>
            <a:lvl5pPr marL="2057400" indent="-228600">
              <a:defRPr sz="2400">
                <a:solidFill>
                  <a:schemeClr val="tx1"/>
                </a:solidFill>
                <a:latin typeface="Book Antiqua"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9pPr>
          </a:lstStyle>
          <a:p>
            <a:pPr algn="ctr" defTabSz="914400" eaLnBrk="0" fontAlgn="base" hangingPunct="0">
              <a:spcBef>
                <a:spcPct val="0"/>
              </a:spcBef>
              <a:spcAft>
                <a:spcPct val="0"/>
              </a:spcAft>
            </a:pPr>
            <a:r>
              <a:rPr lang="en-US" sz="1000" dirty="0">
                <a:solidFill>
                  <a:srgbClr val="000000"/>
                </a:solidFill>
              </a:rPr>
              <a:t>Artist view of a cos</a:t>
            </a:r>
            <a:r>
              <a:rPr lang="en-US" sz="1000" dirty="0">
                <a:solidFill>
                  <a:srgbClr val="000000"/>
                </a:solidFill>
                <a:sym typeface="Symbol" pitchFamily="18" charset="2"/>
              </a:rPr>
              <a:t></a:t>
            </a:r>
            <a:r>
              <a:rPr lang="en-US" sz="1000" dirty="0">
                <a:solidFill>
                  <a:srgbClr val="000000"/>
                </a:solidFill>
              </a:rPr>
              <a:t> magnet</a:t>
            </a:r>
          </a:p>
          <a:p>
            <a:pPr algn="ctr" defTabSz="914400" eaLnBrk="0" fontAlgn="base" hangingPunct="0">
              <a:spcBef>
                <a:spcPct val="0"/>
              </a:spcBef>
              <a:spcAft>
                <a:spcPct val="0"/>
              </a:spcAft>
            </a:pPr>
            <a:r>
              <a:rPr lang="en-US" sz="1000" dirty="0">
                <a:solidFill>
                  <a:srgbClr val="009999"/>
                </a:solidFill>
              </a:rPr>
              <a:t>[from </a:t>
            </a:r>
            <a:r>
              <a:rPr lang="en-US" sz="1000" dirty="0" err="1">
                <a:solidFill>
                  <a:srgbClr val="009999"/>
                </a:solidFill>
              </a:rPr>
              <a:t>Schmuser</a:t>
            </a:r>
            <a:r>
              <a:rPr lang="en-US" sz="1000" dirty="0">
                <a:solidFill>
                  <a:srgbClr val="009999"/>
                </a:solidFill>
              </a:rPr>
              <a:t>]</a:t>
            </a:r>
          </a:p>
        </p:txBody>
      </p:sp>
      <p:sp>
        <p:nvSpPr>
          <p:cNvPr id="5" name="矩形 4"/>
          <p:cNvSpPr/>
          <p:nvPr/>
        </p:nvSpPr>
        <p:spPr>
          <a:xfrm>
            <a:off x="175846" y="3028898"/>
            <a:ext cx="5322277" cy="1446550"/>
          </a:xfrm>
          <a:prstGeom prst="rect">
            <a:avLst/>
          </a:prstGeom>
        </p:spPr>
        <p:txBody>
          <a:bodyPr wrap="square">
            <a:spAutoFit/>
          </a:bodyPr>
          <a:lstStyle/>
          <a:p>
            <a:pPr lvl="1" algn="just"/>
            <a:r>
              <a:rPr lang="en-US" altLang="zh-CN" sz="2200" u="sng" dirty="0"/>
              <a:t>Cos</a:t>
            </a:r>
            <a:r>
              <a:rPr lang="en-US" altLang="zh-CN" sz="2200" u="sng" dirty="0">
                <a:sym typeface="Symbol" pitchFamily="18" charset="2"/>
              </a:rPr>
              <a:t></a:t>
            </a:r>
            <a:r>
              <a:rPr lang="en-US" altLang="zh-CN" sz="2200" dirty="0"/>
              <a:t>: a current density proportional to cos</a:t>
            </a:r>
            <a:r>
              <a:rPr lang="en-US" altLang="zh-CN" sz="2200" dirty="0">
                <a:sym typeface="Symbol" pitchFamily="18" charset="2"/>
              </a:rPr>
              <a:t> in an annulus -</a:t>
            </a:r>
            <a:r>
              <a:rPr lang="en-US" altLang="zh-CN" sz="2200" dirty="0"/>
              <a:t> it</a:t>
            </a:r>
            <a:r>
              <a:rPr lang="en-US" altLang="zh-CN" sz="2200" dirty="0">
                <a:sym typeface="Symbol" pitchFamily="18" charset="2"/>
              </a:rPr>
              <a:t> can be approximated by sectors with uniform current density</a:t>
            </a:r>
            <a:endParaRPr lang="en-US" altLang="zh-CN" sz="2200" b="1" dirty="0"/>
          </a:p>
        </p:txBody>
      </p:sp>
      <p:sp>
        <p:nvSpPr>
          <p:cNvPr id="6" name="矩形 5"/>
          <p:cNvSpPr/>
          <p:nvPr/>
        </p:nvSpPr>
        <p:spPr>
          <a:xfrm>
            <a:off x="691930" y="1077902"/>
            <a:ext cx="1948547" cy="461665"/>
          </a:xfrm>
          <a:prstGeom prst="rect">
            <a:avLst/>
          </a:prstGeom>
        </p:spPr>
        <p:txBody>
          <a:bodyPr wrap="none">
            <a:spAutoFit/>
          </a:bodyPr>
          <a:lstStyle/>
          <a:p>
            <a:r>
              <a:rPr lang="en-US" altLang="zh-CN" sz="2400" dirty="0"/>
              <a:t>Perfect </a:t>
            </a:r>
            <a:r>
              <a:rPr lang="en-US" altLang="zh-CN" sz="2400" dirty="0" smtClean="0"/>
              <a:t>Dipole</a:t>
            </a:r>
            <a:endParaRPr lang="zh-CN" altLang="en-US" sz="5400" dirty="0"/>
          </a:p>
        </p:txBody>
      </p:sp>
      <p:sp>
        <p:nvSpPr>
          <p:cNvPr id="2" name="矩形 1"/>
          <p:cNvSpPr/>
          <p:nvPr/>
        </p:nvSpPr>
        <p:spPr>
          <a:xfrm>
            <a:off x="4233755" y="1095134"/>
            <a:ext cx="1592872" cy="369332"/>
          </a:xfrm>
          <a:prstGeom prst="rect">
            <a:avLst/>
          </a:prstGeom>
        </p:spPr>
        <p:txBody>
          <a:bodyPr wrap="none">
            <a:spAutoFit/>
          </a:bodyPr>
          <a:lstStyle/>
          <a:p>
            <a:r>
              <a:rPr lang="en-US" altLang="zh-CN" dirty="0">
                <a:solidFill>
                  <a:srgbClr val="CC0000"/>
                </a:solidFill>
              </a:rPr>
              <a:t>Biot-Savart law</a:t>
            </a:r>
            <a:endParaRPr lang="zh-CN" altLang="en-US" dirty="0"/>
          </a:p>
        </p:txBody>
      </p:sp>
      <p:sp>
        <p:nvSpPr>
          <p:cNvPr id="39" name="Rectangle 2"/>
          <p:cNvSpPr>
            <a:spLocks noGrp="1" noChangeArrowheads="1"/>
          </p:cNvSpPr>
          <p:nvPr>
            <p:ph type="title"/>
          </p:nvPr>
        </p:nvSpPr>
        <p:spPr>
          <a:xfrm>
            <a:off x="0" y="96838"/>
            <a:ext cx="9144000" cy="904875"/>
          </a:xfrm>
        </p:spPr>
        <p:txBody>
          <a:bodyPr>
            <a:noAutofit/>
          </a:bodyPr>
          <a:lstStyle/>
          <a:p>
            <a:pPr eaLnBrk="1" hangingPunct="1"/>
            <a:r>
              <a:rPr lang="en-US" sz="4000" dirty="0" smtClean="0">
                <a:latin typeface="+mj-lt"/>
              </a:rPr>
              <a:t>Field Harmonics</a:t>
            </a:r>
            <a:endParaRPr lang="en-US" sz="4000" dirty="0">
              <a:latin typeface="+mj-lt"/>
            </a:endParaRPr>
          </a:p>
        </p:txBody>
      </p:sp>
      <p:pic>
        <p:nvPicPr>
          <p:cNvPr id="4" name="图片 3"/>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4292333" y="1454682"/>
            <a:ext cx="1586411" cy="496362"/>
          </a:xfrm>
          <a:prstGeom prst="rect">
            <a:avLst/>
          </a:prstGeom>
        </p:spPr>
      </p:pic>
    </p:spTree>
    <p:extLst>
      <p:ext uri="{BB962C8B-B14F-4D97-AF65-F5344CB8AC3E}">
        <p14:creationId xmlns:p14="http://schemas.microsoft.com/office/powerpoint/2010/main" val="73084771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p:cNvSpPr>
            <a:spLocks noGrp="1" noChangeArrowheads="1"/>
          </p:cNvSpPr>
          <p:nvPr>
            <p:ph type="body" sz="half" idx="1"/>
          </p:nvPr>
        </p:nvSpPr>
        <p:spPr>
          <a:xfrm>
            <a:off x="254977" y="1070155"/>
            <a:ext cx="8548688" cy="5604913"/>
          </a:xfrm>
        </p:spPr>
        <p:txBody>
          <a:bodyPr>
            <a:normAutofit fontScale="70000" lnSpcReduction="20000"/>
          </a:bodyPr>
          <a:lstStyle/>
          <a:p>
            <a:pPr marL="457200" lvl="1" indent="0" algn="just" eaLnBrk="1" hangingPunct="1">
              <a:lnSpc>
                <a:spcPct val="120000"/>
              </a:lnSpc>
              <a:buNone/>
            </a:pPr>
            <a:r>
              <a:rPr lang="en-US" sz="3400" dirty="0" smtClean="0"/>
              <a:t>Perfect quadrupole</a:t>
            </a:r>
          </a:p>
          <a:p>
            <a:pPr marL="457200" lvl="1" indent="0" algn="just" eaLnBrk="1" hangingPunct="1">
              <a:lnSpc>
                <a:spcPct val="120000"/>
              </a:lnSpc>
              <a:buNone/>
            </a:pPr>
            <a:r>
              <a:rPr lang="en-US" sz="3100" dirty="0" smtClean="0"/>
              <a:t>Cos</a:t>
            </a:r>
            <a:r>
              <a:rPr lang="en-US" sz="3100" i="1" dirty="0" smtClean="0"/>
              <a:t>2</a:t>
            </a:r>
            <a:r>
              <a:rPr lang="en-US" sz="3100" i="1" dirty="0" smtClean="0">
                <a:sym typeface="Symbol" pitchFamily="18" charset="2"/>
              </a:rPr>
              <a:t></a:t>
            </a:r>
            <a:r>
              <a:rPr lang="en-US" sz="3100" dirty="0">
                <a:sym typeface="Symbol" pitchFamily="18" charset="2"/>
              </a:rPr>
              <a:t>,</a:t>
            </a:r>
            <a:r>
              <a:rPr lang="en-US" sz="3100" dirty="0" smtClean="0"/>
              <a:t> a current density proportional to cos</a:t>
            </a:r>
            <a:r>
              <a:rPr lang="en-US" sz="3100" i="1" dirty="0" smtClean="0"/>
              <a:t>2</a:t>
            </a:r>
            <a:r>
              <a:rPr lang="en-US" sz="3100" i="1" dirty="0" smtClean="0">
                <a:sym typeface="Symbol" pitchFamily="18" charset="2"/>
              </a:rPr>
              <a:t></a:t>
            </a:r>
            <a:r>
              <a:rPr lang="en-US" sz="3100" dirty="0" smtClean="0">
                <a:sym typeface="Symbol" pitchFamily="18" charset="2"/>
              </a:rPr>
              <a:t> in an annulus- approximated by sectors with uniform current density and wedges</a:t>
            </a:r>
            <a:endParaRPr lang="en-US" sz="3100" b="1" dirty="0" smtClean="0"/>
          </a:p>
          <a:p>
            <a:pPr marL="457200" lvl="1" indent="0" algn="just" eaLnBrk="1" hangingPunct="1">
              <a:lnSpc>
                <a:spcPct val="120000"/>
              </a:lnSpc>
              <a:buNone/>
            </a:pPr>
            <a:r>
              <a:rPr lang="en-US" sz="3100" dirty="0" smtClean="0"/>
              <a:t>(Two) </a:t>
            </a:r>
            <a:r>
              <a:rPr lang="en-US" sz="3100" u="sng" dirty="0" smtClean="0">
                <a:solidFill>
                  <a:srgbClr val="CC0000"/>
                </a:solidFill>
              </a:rPr>
              <a:t>intersecting ellipses</a:t>
            </a:r>
          </a:p>
          <a:p>
            <a:pPr lvl="1" eaLnBrk="1" hangingPunct="1"/>
            <a:endParaRPr lang="en-US" dirty="0" smtClean="0"/>
          </a:p>
          <a:p>
            <a:pPr lvl="1" eaLnBrk="1" hangingPunct="1"/>
            <a:endParaRPr lang="en-US" dirty="0" smtClean="0"/>
          </a:p>
          <a:p>
            <a:pPr lvl="1" eaLnBrk="1" hangingPunct="1"/>
            <a:endParaRPr lang="en-US" dirty="0" smtClean="0"/>
          </a:p>
          <a:p>
            <a:pPr lvl="1" eaLnBrk="1" hangingPunct="1"/>
            <a:endParaRPr lang="en-US" dirty="0" smtClean="0"/>
          </a:p>
          <a:p>
            <a:pPr lvl="1" eaLnBrk="1" hangingPunct="1"/>
            <a:endParaRPr lang="en-US" dirty="0" smtClean="0"/>
          </a:p>
          <a:p>
            <a:pPr lvl="1" eaLnBrk="1" hangingPunct="1"/>
            <a:endParaRPr lang="en-US" dirty="0" smtClean="0"/>
          </a:p>
          <a:p>
            <a:pPr lvl="1" eaLnBrk="1" hangingPunct="1"/>
            <a:endParaRPr lang="en-US" dirty="0" smtClean="0"/>
          </a:p>
          <a:p>
            <a:pPr lvl="1" eaLnBrk="1" hangingPunct="1"/>
            <a:endParaRPr lang="en-US" dirty="0" smtClean="0"/>
          </a:p>
          <a:p>
            <a:pPr lvl="2" eaLnBrk="1" hangingPunct="1"/>
            <a:endParaRPr lang="en-US" dirty="0" smtClean="0"/>
          </a:p>
          <a:p>
            <a:pPr marL="914400" lvl="2" indent="0" eaLnBrk="1" hangingPunct="1">
              <a:buNone/>
            </a:pPr>
            <a:endParaRPr lang="en-US" sz="2800" dirty="0"/>
          </a:p>
          <a:p>
            <a:pPr marL="914400" lvl="2" indent="0" eaLnBrk="1" hangingPunct="1">
              <a:buNone/>
            </a:pPr>
            <a:endParaRPr lang="en-US" sz="2800" dirty="0"/>
          </a:p>
          <a:p>
            <a:pPr lvl="2" eaLnBrk="1" hangingPunct="1"/>
            <a:r>
              <a:rPr lang="en-US" sz="2800" dirty="0" smtClean="0"/>
              <a:t>Perfect </a:t>
            </a:r>
            <a:r>
              <a:rPr lang="en-US" sz="2800" dirty="0" err="1" smtClean="0"/>
              <a:t>sextupoles</a:t>
            </a:r>
            <a:r>
              <a:rPr lang="en-US" sz="2800" dirty="0" smtClean="0"/>
              <a:t>: cos</a:t>
            </a:r>
            <a:r>
              <a:rPr lang="en-US" sz="2800" i="1" dirty="0" smtClean="0"/>
              <a:t>3</a:t>
            </a:r>
            <a:r>
              <a:rPr lang="en-US" sz="2800" i="1" dirty="0" smtClean="0">
                <a:sym typeface="Symbol" pitchFamily="18" charset="2"/>
              </a:rPr>
              <a:t></a:t>
            </a:r>
            <a:r>
              <a:rPr lang="en-US" sz="2800" dirty="0" smtClean="0">
                <a:sym typeface="Symbol" pitchFamily="18" charset="2"/>
              </a:rPr>
              <a:t> or three intersecting ellipses</a:t>
            </a:r>
          </a:p>
          <a:p>
            <a:pPr lvl="2" eaLnBrk="1" hangingPunct="1"/>
            <a:r>
              <a:rPr lang="en-US" sz="2800" dirty="0" smtClean="0"/>
              <a:t>Perfect </a:t>
            </a:r>
            <a:r>
              <a:rPr lang="en-US" sz="2800" i="1" dirty="0" smtClean="0"/>
              <a:t>2n</a:t>
            </a:r>
            <a:r>
              <a:rPr lang="en-US" sz="2800" dirty="0" smtClean="0"/>
              <a:t>-poles: </a:t>
            </a:r>
            <a:r>
              <a:rPr lang="en-US" sz="2800" dirty="0" err="1" smtClean="0"/>
              <a:t>cos</a:t>
            </a:r>
            <a:r>
              <a:rPr lang="en-US" sz="2800" i="1" dirty="0" err="1" smtClean="0"/>
              <a:t>n</a:t>
            </a:r>
            <a:r>
              <a:rPr lang="en-US" sz="2800" i="1" dirty="0" smtClean="0">
                <a:sym typeface="Symbol" pitchFamily="18" charset="2"/>
              </a:rPr>
              <a:t></a:t>
            </a:r>
            <a:r>
              <a:rPr lang="en-US" sz="2800" dirty="0" smtClean="0">
                <a:sym typeface="Symbol" pitchFamily="18" charset="2"/>
              </a:rPr>
              <a:t> or </a:t>
            </a:r>
            <a:r>
              <a:rPr lang="en-US" sz="2800" i="1" dirty="0" smtClean="0">
                <a:sym typeface="Symbol" pitchFamily="18" charset="2"/>
              </a:rPr>
              <a:t>n</a:t>
            </a:r>
            <a:r>
              <a:rPr lang="en-US" sz="2800" dirty="0" smtClean="0">
                <a:sym typeface="Symbol" pitchFamily="18" charset="2"/>
              </a:rPr>
              <a:t> intersecting ellipses</a:t>
            </a:r>
          </a:p>
        </p:txBody>
      </p:sp>
      <p:sp>
        <p:nvSpPr>
          <p:cNvPr id="1126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endParaRPr lang="en-GB" sz="2400">
              <a:solidFill>
                <a:srgbClr val="000000"/>
              </a:solidFill>
              <a:ea typeface="ＭＳ Ｐゴシック" pitchFamily="34" charset="-128"/>
            </a:endParaRPr>
          </a:p>
        </p:txBody>
      </p:sp>
      <p:sp>
        <p:nvSpPr>
          <p:cNvPr id="11270"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endParaRPr lang="en-GB" sz="2400">
              <a:solidFill>
                <a:srgbClr val="000000"/>
              </a:solidFill>
              <a:ea typeface="ＭＳ Ｐゴシック" pitchFamily="34" charset="-128"/>
            </a:endParaRPr>
          </a:p>
        </p:txBody>
      </p:sp>
      <p:sp>
        <p:nvSpPr>
          <p:cNvPr id="11271" name="Rectangle 6"/>
          <p:cNvSpPr>
            <a:spLocks noChangeArrowheads="1"/>
          </p:cNvSpPr>
          <p:nvPr/>
        </p:nvSpPr>
        <p:spPr bwMode="auto">
          <a:xfrm>
            <a:off x="0" y="3252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endParaRPr lang="en-GB" sz="2400">
              <a:solidFill>
                <a:srgbClr val="000000"/>
              </a:solidFill>
              <a:ea typeface="ＭＳ Ｐゴシック" pitchFamily="34" charset="-128"/>
            </a:endParaRPr>
          </a:p>
        </p:txBody>
      </p:sp>
      <p:sp>
        <p:nvSpPr>
          <p:cNvPr id="11272" name="Rectangle 7"/>
          <p:cNvSpPr>
            <a:spLocks noChangeArrowheads="1"/>
          </p:cNvSpPr>
          <p:nvPr/>
        </p:nvSpPr>
        <p:spPr bwMode="auto">
          <a:xfrm>
            <a:off x="0" y="321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endParaRPr lang="en-GB" sz="2400">
              <a:solidFill>
                <a:srgbClr val="000000"/>
              </a:solidFill>
              <a:ea typeface="ＭＳ Ｐゴシック" pitchFamily="34" charset="-128"/>
            </a:endParaRPr>
          </a:p>
        </p:txBody>
      </p:sp>
      <p:sp>
        <p:nvSpPr>
          <p:cNvPr id="11273" name="Rectangle 8"/>
          <p:cNvSpPr>
            <a:spLocks noChangeArrowheads="1"/>
          </p:cNvSpPr>
          <p:nvPr/>
        </p:nvSpPr>
        <p:spPr bwMode="auto">
          <a:xfrm>
            <a:off x="0" y="3252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endParaRPr lang="en-GB" sz="2400">
              <a:solidFill>
                <a:srgbClr val="000000"/>
              </a:solidFill>
              <a:ea typeface="ＭＳ Ｐゴシック" pitchFamily="34" charset="-128"/>
            </a:endParaRPr>
          </a:p>
        </p:txBody>
      </p:sp>
      <p:sp>
        <p:nvSpPr>
          <p:cNvPr id="11274" name="Rectangle 9"/>
          <p:cNvSpPr>
            <a:spLocks noChangeArrowheads="1"/>
          </p:cNvSpPr>
          <p:nvPr/>
        </p:nvSpPr>
        <p:spPr bwMode="auto">
          <a:xfrm>
            <a:off x="0" y="3197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endParaRPr lang="en-GB" sz="2400">
              <a:solidFill>
                <a:srgbClr val="000000"/>
              </a:solidFill>
              <a:ea typeface="ＭＳ Ｐゴシック" pitchFamily="34" charset="-128"/>
            </a:endParaRPr>
          </a:p>
        </p:txBody>
      </p:sp>
      <p:sp>
        <p:nvSpPr>
          <p:cNvPr id="11275" name="Rectangle 10"/>
          <p:cNvSpPr>
            <a:spLocks noChangeArrowheads="1"/>
          </p:cNvSpPr>
          <p:nvPr/>
        </p:nvSpPr>
        <p:spPr bwMode="auto">
          <a:xfrm>
            <a:off x="0" y="3252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endParaRPr lang="en-GB" sz="2400">
              <a:solidFill>
                <a:srgbClr val="000000"/>
              </a:solidFill>
              <a:ea typeface="ＭＳ Ｐゴシック" pitchFamily="34" charset="-128"/>
            </a:endParaRPr>
          </a:p>
        </p:txBody>
      </p:sp>
      <p:sp>
        <p:nvSpPr>
          <p:cNvPr id="11276"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endParaRPr lang="en-GB" sz="2400">
              <a:solidFill>
                <a:srgbClr val="000000"/>
              </a:solidFill>
              <a:ea typeface="ＭＳ Ｐゴシック" pitchFamily="34" charset="-128"/>
            </a:endParaRPr>
          </a:p>
        </p:txBody>
      </p:sp>
      <p:pic>
        <p:nvPicPr>
          <p:cNvPr id="1127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038" y="2920613"/>
            <a:ext cx="2413000"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775" y="2926963"/>
            <a:ext cx="2422525" cy="247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9" name="Text Box 15"/>
          <p:cNvSpPr txBox="1">
            <a:spLocks noChangeArrowheads="1"/>
          </p:cNvSpPr>
          <p:nvPr/>
        </p:nvSpPr>
        <p:spPr bwMode="auto">
          <a:xfrm>
            <a:off x="1781175" y="5360601"/>
            <a:ext cx="22209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Book Antiqua" pitchFamily="18" charset="0"/>
                <a:ea typeface="ＭＳ Ｐゴシック" pitchFamily="34" charset="-128"/>
              </a:defRPr>
            </a:lvl1pPr>
            <a:lvl2pPr marL="742950" indent="-285750">
              <a:defRPr sz="2400">
                <a:solidFill>
                  <a:schemeClr val="tx1"/>
                </a:solidFill>
                <a:latin typeface="Book Antiqua" pitchFamily="18" charset="0"/>
                <a:ea typeface="ＭＳ Ｐゴシック" pitchFamily="34" charset="-128"/>
              </a:defRPr>
            </a:lvl2pPr>
            <a:lvl3pPr marL="1143000" indent="-228600">
              <a:defRPr sz="2400">
                <a:solidFill>
                  <a:schemeClr val="tx1"/>
                </a:solidFill>
                <a:latin typeface="Book Antiqua" pitchFamily="18" charset="0"/>
                <a:ea typeface="ＭＳ Ｐゴシック" pitchFamily="34" charset="-128"/>
              </a:defRPr>
            </a:lvl3pPr>
            <a:lvl4pPr marL="1600200" indent="-228600">
              <a:defRPr sz="2400">
                <a:solidFill>
                  <a:schemeClr val="tx1"/>
                </a:solidFill>
                <a:latin typeface="Book Antiqua" pitchFamily="18" charset="0"/>
                <a:ea typeface="ＭＳ Ｐゴシック" pitchFamily="34" charset="-128"/>
              </a:defRPr>
            </a:lvl4pPr>
            <a:lvl5pPr marL="2057400" indent="-228600">
              <a:defRPr sz="2400">
                <a:solidFill>
                  <a:schemeClr val="tx1"/>
                </a:solidFill>
                <a:latin typeface="Book Antiqua"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9pPr>
          </a:lstStyle>
          <a:p>
            <a:pPr algn="ctr" defTabSz="914400" eaLnBrk="0" fontAlgn="base" hangingPunct="0">
              <a:spcBef>
                <a:spcPct val="0"/>
              </a:spcBef>
              <a:spcAft>
                <a:spcPct val="0"/>
              </a:spcAft>
            </a:pPr>
            <a:r>
              <a:rPr lang="en-US" sz="1000">
                <a:solidFill>
                  <a:srgbClr val="000000"/>
                </a:solidFill>
              </a:rPr>
              <a:t>Quadrupole as an ideal cos2</a:t>
            </a:r>
            <a:r>
              <a:rPr lang="en-US" sz="1000">
                <a:solidFill>
                  <a:srgbClr val="000000"/>
                </a:solidFill>
                <a:sym typeface="Symbol" pitchFamily="18" charset="2"/>
              </a:rPr>
              <a:t></a:t>
            </a:r>
          </a:p>
        </p:txBody>
      </p:sp>
      <p:sp>
        <p:nvSpPr>
          <p:cNvPr id="11280" name="Text Box 16"/>
          <p:cNvSpPr txBox="1">
            <a:spLocks noChangeArrowheads="1"/>
          </p:cNvSpPr>
          <p:nvPr/>
        </p:nvSpPr>
        <p:spPr bwMode="auto">
          <a:xfrm>
            <a:off x="5135563" y="5371713"/>
            <a:ext cx="2525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Book Antiqua" pitchFamily="18" charset="0"/>
                <a:ea typeface="ＭＳ Ｐゴシック" pitchFamily="34" charset="-128"/>
              </a:defRPr>
            </a:lvl1pPr>
            <a:lvl2pPr marL="742950" indent="-285750">
              <a:defRPr sz="2400">
                <a:solidFill>
                  <a:schemeClr val="tx1"/>
                </a:solidFill>
                <a:latin typeface="Book Antiqua" pitchFamily="18" charset="0"/>
                <a:ea typeface="ＭＳ Ｐゴシック" pitchFamily="34" charset="-128"/>
              </a:defRPr>
            </a:lvl2pPr>
            <a:lvl3pPr marL="1143000" indent="-228600">
              <a:defRPr sz="2400">
                <a:solidFill>
                  <a:schemeClr val="tx1"/>
                </a:solidFill>
                <a:latin typeface="Book Antiqua" pitchFamily="18" charset="0"/>
                <a:ea typeface="ＭＳ Ｐゴシック" pitchFamily="34" charset="-128"/>
              </a:defRPr>
            </a:lvl3pPr>
            <a:lvl4pPr marL="1600200" indent="-228600">
              <a:defRPr sz="2400">
                <a:solidFill>
                  <a:schemeClr val="tx1"/>
                </a:solidFill>
                <a:latin typeface="Book Antiqua" pitchFamily="18" charset="0"/>
                <a:ea typeface="ＭＳ Ｐゴシック" pitchFamily="34" charset="-128"/>
              </a:defRPr>
            </a:lvl4pPr>
            <a:lvl5pPr marL="2057400" indent="-228600">
              <a:defRPr sz="2400">
                <a:solidFill>
                  <a:schemeClr val="tx1"/>
                </a:solidFill>
                <a:latin typeface="Book Antiqua"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9pPr>
          </a:lstStyle>
          <a:p>
            <a:pPr algn="ctr" defTabSz="914400" eaLnBrk="0" fontAlgn="base" hangingPunct="0">
              <a:spcBef>
                <a:spcPct val="0"/>
              </a:spcBef>
              <a:spcAft>
                <a:spcPct val="0"/>
              </a:spcAft>
            </a:pPr>
            <a:r>
              <a:rPr lang="en-US" sz="1000">
                <a:solidFill>
                  <a:srgbClr val="000000"/>
                </a:solidFill>
              </a:rPr>
              <a:t>Quadrupole as two intersecting ellipses</a:t>
            </a:r>
            <a:endParaRPr lang="en-US" sz="1000">
              <a:solidFill>
                <a:srgbClr val="000000"/>
              </a:solidFill>
              <a:sym typeface="Symbol" pitchFamily="18" charset="2"/>
            </a:endParaRPr>
          </a:p>
        </p:txBody>
      </p:sp>
      <p:cxnSp>
        <p:nvCxnSpPr>
          <p:cNvPr id="19" name="直接连接符 18"/>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Rectangle 2"/>
          <p:cNvSpPr>
            <a:spLocks noGrp="1" noChangeArrowheads="1"/>
          </p:cNvSpPr>
          <p:nvPr>
            <p:ph type="title"/>
          </p:nvPr>
        </p:nvSpPr>
        <p:spPr>
          <a:xfrm>
            <a:off x="0" y="96838"/>
            <a:ext cx="9144000" cy="904875"/>
          </a:xfrm>
        </p:spPr>
        <p:txBody>
          <a:bodyPr>
            <a:noAutofit/>
          </a:bodyPr>
          <a:lstStyle/>
          <a:p>
            <a:pPr eaLnBrk="1" hangingPunct="1"/>
            <a:r>
              <a:rPr lang="en-US" sz="4000" dirty="0" smtClean="0">
                <a:latin typeface="+mj-lt"/>
              </a:rPr>
              <a:t>Field Harmonics</a:t>
            </a:r>
            <a:endParaRPr lang="en-US" sz="4000" dirty="0">
              <a:latin typeface="+mj-lt"/>
            </a:endParaRPr>
          </a:p>
        </p:txBody>
      </p:sp>
    </p:spTree>
    <p:extLst>
      <p:ext uri="{BB962C8B-B14F-4D97-AF65-F5344CB8AC3E}">
        <p14:creationId xmlns:p14="http://schemas.microsoft.com/office/powerpoint/2010/main" val="363589428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Rectangle 3"/>
          <p:cNvSpPr>
            <a:spLocks noGrp="1" noChangeArrowheads="1"/>
          </p:cNvSpPr>
          <p:nvPr>
            <p:ph idx="1"/>
          </p:nvPr>
        </p:nvSpPr>
        <p:spPr>
          <a:xfrm>
            <a:off x="387106" y="1043350"/>
            <a:ext cx="8229600" cy="4525963"/>
          </a:xfrm>
        </p:spPr>
        <p:txBody>
          <a:bodyPr>
            <a:noAutofit/>
          </a:bodyPr>
          <a:lstStyle/>
          <a:p>
            <a:pPr eaLnBrk="1" hangingPunct="1"/>
            <a:r>
              <a:rPr lang="en-US" sz="2400" dirty="0" smtClean="0">
                <a:solidFill>
                  <a:srgbClr val="CC0000"/>
                </a:solidFill>
              </a:rPr>
              <a:t>Maxwell equations</a:t>
            </a:r>
            <a:r>
              <a:rPr lang="en-US" sz="2400" dirty="0" smtClean="0"/>
              <a:t> for magnetic field </a:t>
            </a:r>
          </a:p>
          <a:p>
            <a:pPr eaLnBrk="1" hangingPunct="1"/>
            <a:endParaRPr lang="en-US" sz="2400" dirty="0" smtClean="0"/>
          </a:p>
          <a:p>
            <a:pPr eaLnBrk="1" hangingPunct="1">
              <a:buFontTx/>
              <a:buNone/>
            </a:pPr>
            <a:endParaRPr lang="en-US" sz="2400" dirty="0" smtClean="0"/>
          </a:p>
          <a:p>
            <a:pPr eaLnBrk="1" hangingPunct="1"/>
            <a:endParaRPr lang="en-US" sz="2400" dirty="0" smtClean="0"/>
          </a:p>
          <a:p>
            <a:pPr eaLnBrk="1" hangingPunct="1"/>
            <a:r>
              <a:rPr lang="en-US" sz="2400" dirty="0" smtClean="0"/>
              <a:t>In absence of charge and magnetized material</a:t>
            </a:r>
          </a:p>
          <a:p>
            <a:pPr eaLnBrk="1" hangingPunct="1"/>
            <a:endParaRPr lang="en-US" sz="2400" dirty="0" smtClean="0"/>
          </a:p>
          <a:p>
            <a:pPr marL="0" indent="0" eaLnBrk="1" hangingPunct="1">
              <a:buNone/>
            </a:pPr>
            <a:endParaRPr lang="en-US" sz="2400" dirty="0" smtClean="0"/>
          </a:p>
          <a:p>
            <a:pPr eaLnBrk="1" hangingPunct="1"/>
            <a:r>
              <a:rPr lang="en-US" sz="2400" dirty="0" smtClean="0"/>
              <a:t>If                    (constant longitudinal field), </a:t>
            </a:r>
          </a:p>
          <a:p>
            <a:pPr eaLnBrk="1" hangingPunct="1"/>
            <a:endParaRPr lang="en-US" sz="2400" dirty="0"/>
          </a:p>
          <a:p>
            <a:pPr marL="0" indent="0" eaLnBrk="1" hangingPunct="1">
              <a:buNone/>
            </a:pPr>
            <a:r>
              <a:rPr lang="en-US" sz="2400" dirty="0" smtClean="0"/>
              <a:t>      then</a:t>
            </a:r>
          </a:p>
          <a:p>
            <a:pPr marL="457200" lvl="1" indent="0" eaLnBrk="1" hangingPunct="1">
              <a:buNone/>
            </a:pPr>
            <a:endParaRPr lang="en-US" sz="2000" dirty="0"/>
          </a:p>
          <a:p>
            <a:pPr marL="457200" lvl="1" indent="0" eaLnBrk="1" hangingPunct="1">
              <a:buNone/>
            </a:pPr>
            <a:r>
              <a:rPr lang="en-US" sz="2400" dirty="0" smtClean="0"/>
              <a:t>and</a:t>
            </a:r>
            <a:endParaRPr lang="en-US" sz="2400" dirty="0"/>
          </a:p>
        </p:txBody>
      </p:sp>
      <p:sp>
        <p:nvSpPr>
          <p:cNvPr id="6149"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sp>
        <p:nvSpPr>
          <p:cNvPr id="6150"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sp>
        <p:nvSpPr>
          <p:cNvPr id="6151"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graphicFrame>
        <p:nvGraphicFramePr>
          <p:cNvPr id="1026" name="Object 10"/>
          <p:cNvGraphicFramePr>
            <a:graphicFrameLocks noChangeAspect="1"/>
          </p:cNvGraphicFramePr>
          <p:nvPr>
            <p:extLst>
              <p:ext uri="{D42A27DB-BD31-4B8C-83A1-F6EECF244321}">
                <p14:modId xmlns:p14="http://schemas.microsoft.com/office/powerpoint/2010/main" val="2834319121"/>
              </p:ext>
            </p:extLst>
          </p:nvPr>
        </p:nvGraphicFramePr>
        <p:xfrm>
          <a:off x="2189442" y="4807614"/>
          <a:ext cx="1479881" cy="722387"/>
        </p:xfrm>
        <a:graphic>
          <a:graphicData uri="http://schemas.openxmlformats.org/presentationml/2006/ole">
            <mc:AlternateContent xmlns:mc="http://schemas.openxmlformats.org/markup-compatibility/2006">
              <mc:Choice xmlns:v="urn:schemas-microsoft-com:vml" Requires="v">
                <p:oleObj spid="_x0000_s36288" name="Equation" r:id="rId3" imgW="914400" imgH="444500" progId="Equation.3">
                  <p:embed/>
                </p:oleObj>
              </mc:Choice>
              <mc:Fallback>
                <p:oleObj name="Equation" r:id="rId3" imgW="9144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9442" y="4807614"/>
                        <a:ext cx="1479881" cy="722387"/>
                      </a:xfrm>
                      <a:prstGeom prst="rect">
                        <a:avLst/>
                      </a:prstGeom>
                      <a:noFill/>
                      <a:ln>
                        <a:noFill/>
                      </a:ln>
                      <a:extLst/>
                    </p:spPr>
                  </p:pic>
                </p:oleObj>
              </mc:Fallback>
            </mc:AlternateContent>
          </a:graphicData>
        </a:graphic>
      </p:graphicFrame>
      <p:sp>
        <p:nvSpPr>
          <p:cNvPr id="6153"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graphicFrame>
        <p:nvGraphicFramePr>
          <p:cNvPr id="1027" name="Object 14"/>
          <p:cNvGraphicFramePr>
            <a:graphicFrameLocks noChangeAspect="1"/>
          </p:cNvGraphicFramePr>
          <p:nvPr>
            <p:extLst>
              <p:ext uri="{D42A27DB-BD31-4B8C-83A1-F6EECF244321}">
                <p14:modId xmlns:p14="http://schemas.microsoft.com/office/powerpoint/2010/main" val="632386539"/>
              </p:ext>
            </p:extLst>
          </p:nvPr>
        </p:nvGraphicFramePr>
        <p:xfrm>
          <a:off x="1210242" y="4062659"/>
          <a:ext cx="847481" cy="639634"/>
        </p:xfrm>
        <a:graphic>
          <a:graphicData uri="http://schemas.openxmlformats.org/presentationml/2006/ole">
            <mc:AlternateContent xmlns:mc="http://schemas.openxmlformats.org/markup-compatibility/2006">
              <mc:Choice xmlns:v="urn:schemas-microsoft-com:vml" Requires="v">
                <p:oleObj spid="_x0000_s36289" name="Equation" r:id="rId5" imgW="520474" imgH="393529" progId="Equation.3">
                  <p:embed/>
                </p:oleObj>
              </mc:Choice>
              <mc:Fallback>
                <p:oleObj name="Equation" r:id="rId5" imgW="520474" imgH="39352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0242" y="4062659"/>
                        <a:ext cx="847481" cy="639634"/>
                      </a:xfrm>
                      <a:prstGeom prst="rect">
                        <a:avLst/>
                      </a:prstGeom>
                      <a:noFill/>
                      <a:ln>
                        <a:noFill/>
                      </a:ln>
                      <a:extLst/>
                    </p:spPr>
                  </p:pic>
                </p:oleObj>
              </mc:Fallback>
            </mc:AlternateContent>
          </a:graphicData>
        </a:graphic>
      </p:graphicFrame>
      <p:pic>
        <p:nvPicPr>
          <p:cNvPr id="1039" name="Picture 16" descr="James_Clerk_Maxwe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9600" y="1577975"/>
            <a:ext cx="182403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 name="Rectangle 17"/>
          <p:cNvSpPr>
            <a:spLocks noChangeArrowheads="1"/>
          </p:cNvSpPr>
          <p:nvPr/>
        </p:nvSpPr>
        <p:spPr bwMode="auto">
          <a:xfrm>
            <a:off x="6689725" y="3847307"/>
            <a:ext cx="24542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eaLnBrk="0" fontAlgn="base" hangingPunct="0">
              <a:spcBef>
                <a:spcPct val="0"/>
              </a:spcBef>
              <a:spcAft>
                <a:spcPct val="0"/>
              </a:spcAft>
            </a:pPr>
            <a:r>
              <a:rPr lang="en-US" sz="1200" dirty="0">
                <a:solidFill>
                  <a:srgbClr val="000000"/>
                </a:solidFill>
                <a:ea typeface="ＭＳ Ｐゴシック" pitchFamily="34" charset="-128"/>
              </a:rPr>
              <a:t>James Clerk Maxwell,</a:t>
            </a:r>
          </a:p>
          <a:p>
            <a:pPr algn="ctr" defTabSz="914400" eaLnBrk="0" fontAlgn="base" hangingPunct="0">
              <a:spcBef>
                <a:spcPct val="0"/>
              </a:spcBef>
              <a:spcAft>
                <a:spcPct val="0"/>
              </a:spcAft>
            </a:pPr>
            <a:r>
              <a:rPr lang="en-US" sz="1200" dirty="0">
                <a:solidFill>
                  <a:srgbClr val="000000"/>
                </a:solidFill>
                <a:ea typeface="ＭＳ Ｐゴシック" pitchFamily="34" charset="-128"/>
              </a:rPr>
              <a:t>Scottish</a:t>
            </a:r>
          </a:p>
          <a:p>
            <a:pPr algn="ctr" defTabSz="914400" eaLnBrk="0" fontAlgn="base" hangingPunct="0">
              <a:spcBef>
                <a:spcPct val="0"/>
              </a:spcBef>
              <a:spcAft>
                <a:spcPct val="0"/>
              </a:spcAft>
            </a:pPr>
            <a:r>
              <a:rPr lang="en-US" sz="1200" dirty="0">
                <a:solidFill>
                  <a:srgbClr val="000000"/>
                </a:solidFill>
                <a:ea typeface="ＭＳ Ｐゴシック" pitchFamily="34" charset="-128"/>
              </a:rPr>
              <a:t>(13 June 1831 – 5 November 1879)</a:t>
            </a:r>
            <a:endParaRPr lang="it-IT" sz="1200" dirty="0">
              <a:solidFill>
                <a:srgbClr val="000000"/>
              </a:solidFill>
              <a:ea typeface="ＭＳ Ｐゴシック" pitchFamily="34" charset="-128"/>
            </a:endParaRPr>
          </a:p>
        </p:txBody>
      </p:sp>
      <p:sp>
        <p:nvSpPr>
          <p:cNvPr id="6157" name="Rectangle 19"/>
          <p:cNvSpPr>
            <a:spLocks noChangeArrowheads="1"/>
          </p:cNvSpPr>
          <p:nvPr/>
        </p:nvSpPr>
        <p:spPr bwMode="auto">
          <a:xfrm>
            <a:off x="0" y="3252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sp>
        <p:nvSpPr>
          <p:cNvPr id="6158"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sp>
        <p:nvSpPr>
          <p:cNvPr id="6159" name="Rectangle 2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sp>
        <p:nvSpPr>
          <p:cNvPr id="6160"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sp>
        <p:nvSpPr>
          <p:cNvPr id="6161" name="Rectangle 27"/>
          <p:cNvSpPr>
            <a:spLocks noChangeArrowheads="1"/>
          </p:cNvSpPr>
          <p:nvPr/>
        </p:nvSpPr>
        <p:spPr bwMode="auto">
          <a:xfrm>
            <a:off x="0" y="3228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graphicFrame>
        <p:nvGraphicFramePr>
          <p:cNvPr id="1028" name="Object 26"/>
          <p:cNvGraphicFramePr>
            <a:graphicFrameLocks noChangeAspect="1"/>
          </p:cNvGraphicFramePr>
          <p:nvPr>
            <p:extLst>
              <p:ext uri="{D42A27DB-BD31-4B8C-83A1-F6EECF244321}">
                <p14:modId xmlns:p14="http://schemas.microsoft.com/office/powerpoint/2010/main" val="3526261135"/>
              </p:ext>
            </p:extLst>
          </p:nvPr>
        </p:nvGraphicFramePr>
        <p:xfrm>
          <a:off x="4098536" y="4796960"/>
          <a:ext cx="1500309" cy="733041"/>
        </p:xfrm>
        <a:graphic>
          <a:graphicData uri="http://schemas.openxmlformats.org/presentationml/2006/ole">
            <mc:AlternateContent xmlns:mc="http://schemas.openxmlformats.org/markup-compatibility/2006">
              <mc:Choice xmlns:v="urn:schemas-microsoft-com:vml" Requires="v">
                <p:oleObj spid="_x0000_s36290" name="Equation" r:id="rId8" imgW="914400" imgH="444500" progId="Equation.3">
                  <p:embed/>
                </p:oleObj>
              </mc:Choice>
              <mc:Fallback>
                <p:oleObj name="Equation" r:id="rId8" imgW="914400" imgH="4445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98536" y="4796960"/>
                        <a:ext cx="1500309" cy="733041"/>
                      </a:xfrm>
                      <a:prstGeom prst="rect">
                        <a:avLst/>
                      </a:prstGeom>
                      <a:noFill/>
                      <a:ln>
                        <a:noFill/>
                      </a:ln>
                      <a:extLst/>
                    </p:spPr>
                  </p:pic>
                </p:oleObj>
              </mc:Fallback>
            </mc:AlternateContent>
          </a:graphicData>
        </a:graphic>
      </p:graphicFrame>
      <p:sp>
        <p:nvSpPr>
          <p:cNvPr id="6163" name="Rectangle 29"/>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graphicFrame>
        <p:nvGraphicFramePr>
          <p:cNvPr id="1029" name="Object 28"/>
          <p:cNvGraphicFramePr>
            <a:graphicFrameLocks noChangeAspect="1"/>
          </p:cNvGraphicFramePr>
          <p:nvPr>
            <p:extLst>
              <p:ext uri="{D42A27DB-BD31-4B8C-83A1-F6EECF244321}">
                <p14:modId xmlns:p14="http://schemas.microsoft.com/office/powerpoint/2010/main" val="437190747"/>
              </p:ext>
            </p:extLst>
          </p:nvPr>
        </p:nvGraphicFramePr>
        <p:xfrm>
          <a:off x="785327" y="1695576"/>
          <a:ext cx="3043238" cy="765175"/>
        </p:xfrm>
        <a:graphic>
          <a:graphicData uri="http://schemas.openxmlformats.org/presentationml/2006/ole">
            <mc:AlternateContent xmlns:mc="http://schemas.openxmlformats.org/markup-compatibility/2006">
              <mc:Choice xmlns:v="urn:schemas-microsoft-com:vml" Requires="v">
                <p:oleObj spid="_x0000_s36291" name="Equation" r:id="rId10" imgW="1828800" imgH="457200" progId="Equation.3">
                  <p:embed/>
                </p:oleObj>
              </mc:Choice>
              <mc:Fallback>
                <p:oleObj name="Equation" r:id="rId10" imgW="1828800" imgH="457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5327" y="1695576"/>
                        <a:ext cx="3043238"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65" name="Rectangle 31"/>
          <p:cNvSpPr>
            <a:spLocks noChangeArrowheads="1"/>
          </p:cNvSpPr>
          <p:nvPr/>
        </p:nvSpPr>
        <p:spPr bwMode="auto">
          <a:xfrm>
            <a:off x="0" y="3252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graphicFrame>
        <p:nvGraphicFramePr>
          <p:cNvPr id="1030" name="Object 30"/>
          <p:cNvGraphicFramePr>
            <a:graphicFrameLocks noChangeAspect="1"/>
          </p:cNvGraphicFramePr>
          <p:nvPr>
            <p:extLst>
              <p:ext uri="{D42A27DB-BD31-4B8C-83A1-F6EECF244321}">
                <p14:modId xmlns:p14="http://schemas.microsoft.com/office/powerpoint/2010/main" val="2641267225"/>
              </p:ext>
            </p:extLst>
          </p:nvPr>
        </p:nvGraphicFramePr>
        <p:xfrm>
          <a:off x="4098536" y="1720666"/>
          <a:ext cx="2591189" cy="727382"/>
        </p:xfrm>
        <a:graphic>
          <a:graphicData uri="http://schemas.openxmlformats.org/presentationml/2006/ole">
            <mc:AlternateContent xmlns:mc="http://schemas.openxmlformats.org/markup-compatibility/2006">
              <mc:Choice xmlns:v="urn:schemas-microsoft-com:vml" Requires="v">
                <p:oleObj spid="_x0000_s36292" name="Equation" r:id="rId12" imgW="1409088" imgH="393529" progId="Equation.3">
                  <p:embed/>
                </p:oleObj>
              </mc:Choice>
              <mc:Fallback>
                <p:oleObj name="Equation" r:id="rId12" imgW="1409088" imgH="393529"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8536" y="1720666"/>
                        <a:ext cx="2591189" cy="727382"/>
                      </a:xfrm>
                      <a:prstGeom prst="rect">
                        <a:avLst/>
                      </a:prstGeom>
                      <a:noFill/>
                      <a:ln>
                        <a:noFill/>
                      </a:ln>
                      <a:extLst/>
                    </p:spPr>
                  </p:pic>
                </p:oleObj>
              </mc:Fallback>
            </mc:AlternateContent>
          </a:graphicData>
        </a:graphic>
      </p:graphicFrame>
      <p:sp>
        <p:nvSpPr>
          <p:cNvPr id="6167" name="Rectangle 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graphicFrame>
        <p:nvGraphicFramePr>
          <p:cNvPr id="1031" name="Object 32"/>
          <p:cNvGraphicFramePr>
            <a:graphicFrameLocks noChangeAspect="1"/>
          </p:cNvGraphicFramePr>
          <p:nvPr>
            <p:extLst>
              <p:ext uri="{D42A27DB-BD31-4B8C-83A1-F6EECF244321}">
                <p14:modId xmlns:p14="http://schemas.microsoft.com/office/powerpoint/2010/main" val="133122955"/>
              </p:ext>
            </p:extLst>
          </p:nvPr>
        </p:nvGraphicFramePr>
        <p:xfrm>
          <a:off x="1025404" y="3349145"/>
          <a:ext cx="4976811" cy="764357"/>
        </p:xfrm>
        <a:graphic>
          <a:graphicData uri="http://schemas.openxmlformats.org/presentationml/2006/ole">
            <mc:AlternateContent xmlns:mc="http://schemas.openxmlformats.org/markup-compatibility/2006">
              <mc:Choice xmlns:v="urn:schemas-microsoft-com:vml" Requires="v">
                <p:oleObj spid="_x0000_s36293" name="Equation" r:id="rId14" imgW="3124200" imgH="482600" progId="Equation.3">
                  <p:embed/>
                </p:oleObj>
              </mc:Choice>
              <mc:Fallback>
                <p:oleObj name="Equation" r:id="rId14" imgW="3124200" imgH="482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5404" y="3349145"/>
                        <a:ext cx="4976811" cy="764357"/>
                      </a:xfrm>
                      <a:prstGeom prst="rect">
                        <a:avLst/>
                      </a:prstGeom>
                      <a:noFill/>
                      <a:ln>
                        <a:noFill/>
                      </a:ln>
                      <a:extLst/>
                    </p:spPr>
                  </p:pic>
                </p:oleObj>
              </mc:Fallback>
            </mc:AlternateContent>
          </a:graphicData>
        </a:graphic>
      </p:graphicFrame>
      <p:sp>
        <p:nvSpPr>
          <p:cNvPr id="26" name="Rectangle 2"/>
          <p:cNvSpPr>
            <a:spLocks noGrp="1" noChangeArrowheads="1"/>
          </p:cNvSpPr>
          <p:nvPr>
            <p:ph type="title"/>
          </p:nvPr>
        </p:nvSpPr>
        <p:spPr>
          <a:xfrm>
            <a:off x="0" y="96838"/>
            <a:ext cx="9144000" cy="904875"/>
          </a:xfrm>
        </p:spPr>
        <p:txBody>
          <a:bodyPr>
            <a:noAutofit/>
          </a:bodyPr>
          <a:lstStyle/>
          <a:p>
            <a:pPr eaLnBrk="1" hangingPunct="1"/>
            <a:r>
              <a:rPr lang="en-US" sz="4000" dirty="0" smtClean="0">
                <a:latin typeface="+mj-lt"/>
              </a:rPr>
              <a:t>Field Harmonics</a:t>
            </a:r>
            <a:endParaRPr lang="en-US" sz="4000" dirty="0">
              <a:latin typeface="+mj-lt"/>
            </a:endParaRPr>
          </a:p>
        </p:txBody>
      </p:sp>
      <p:cxnSp>
        <p:nvCxnSpPr>
          <p:cNvPr id="27" name="直接连接符 26"/>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矩形 1"/>
          <p:cNvSpPr/>
          <p:nvPr/>
        </p:nvSpPr>
        <p:spPr>
          <a:xfrm>
            <a:off x="809625" y="2399890"/>
            <a:ext cx="2496196" cy="307777"/>
          </a:xfrm>
          <a:prstGeom prst="rect">
            <a:avLst/>
          </a:prstGeom>
        </p:spPr>
        <p:txBody>
          <a:bodyPr wrap="none">
            <a:spAutoFit/>
          </a:bodyPr>
          <a:lstStyle/>
          <a:p>
            <a:r>
              <a:rPr lang="en-US" altLang="zh-CN" sz="1400" b="1" dirty="0">
                <a:latin typeface="Arial" panose="020B0604020202020204" pitchFamily="34" charset="0"/>
                <a:hlinkClick r:id="rId16" tooltip="Gauss's law for magnetism"/>
              </a:rPr>
              <a:t>Gauss's law for magnetism</a:t>
            </a:r>
            <a:endParaRPr lang="zh-CN" altLang="en-US" sz="1400" dirty="0"/>
          </a:p>
        </p:txBody>
      </p:sp>
      <p:sp>
        <p:nvSpPr>
          <p:cNvPr id="3" name="矩形 2"/>
          <p:cNvSpPr/>
          <p:nvPr/>
        </p:nvSpPr>
        <p:spPr>
          <a:xfrm>
            <a:off x="4306010" y="2387627"/>
            <a:ext cx="2126296" cy="307777"/>
          </a:xfrm>
          <a:prstGeom prst="rect">
            <a:avLst/>
          </a:prstGeom>
        </p:spPr>
        <p:txBody>
          <a:bodyPr wrap="square">
            <a:spAutoFit/>
          </a:bodyPr>
          <a:lstStyle/>
          <a:p>
            <a:r>
              <a:rPr lang="en-US" altLang="zh-CN" sz="1400" b="1" dirty="0">
                <a:solidFill>
                  <a:srgbClr val="0B0080"/>
                </a:solidFill>
                <a:latin typeface="Arial" panose="020B0604020202020204" pitchFamily="34" charset="0"/>
                <a:hlinkClick r:id="rId17" tooltip="Ampère's circuital law"/>
              </a:rPr>
              <a:t>Ampère's circuital law</a:t>
            </a:r>
            <a:endParaRPr lang="zh-CN" altLang="en-US" sz="1400" dirty="0"/>
          </a:p>
        </p:txBody>
      </p:sp>
      <p:sp>
        <p:nvSpPr>
          <p:cNvPr id="28" name="矩形 27"/>
          <p:cNvSpPr/>
          <p:nvPr/>
        </p:nvSpPr>
        <p:spPr>
          <a:xfrm>
            <a:off x="5907228" y="4962626"/>
            <a:ext cx="2792944" cy="369332"/>
          </a:xfrm>
          <a:prstGeom prst="rect">
            <a:avLst/>
          </a:prstGeom>
        </p:spPr>
        <p:txBody>
          <a:bodyPr wrap="none">
            <a:spAutoFit/>
          </a:bodyPr>
          <a:lstStyle/>
          <a:p>
            <a:r>
              <a:rPr lang="en-US" altLang="zh-CN" dirty="0">
                <a:solidFill>
                  <a:srgbClr val="CC0000"/>
                </a:solidFill>
              </a:rPr>
              <a:t>Cauchy-Riemann conditions</a:t>
            </a:r>
            <a:endParaRPr lang="zh-CN" altLang="en-US" dirty="0"/>
          </a:p>
        </p:txBody>
      </p:sp>
      <p:graphicFrame>
        <p:nvGraphicFramePr>
          <p:cNvPr id="29" name="Object 16"/>
          <p:cNvGraphicFramePr>
            <a:graphicFrameLocks noChangeAspect="1"/>
          </p:cNvGraphicFramePr>
          <p:nvPr>
            <p:extLst>
              <p:ext uri="{D42A27DB-BD31-4B8C-83A1-F6EECF244321}">
                <p14:modId xmlns:p14="http://schemas.microsoft.com/office/powerpoint/2010/main" val="4216401314"/>
              </p:ext>
            </p:extLst>
          </p:nvPr>
        </p:nvGraphicFramePr>
        <p:xfrm>
          <a:off x="6964917" y="5900757"/>
          <a:ext cx="1455183" cy="468174"/>
        </p:xfrm>
        <a:graphic>
          <a:graphicData uri="http://schemas.openxmlformats.org/presentationml/2006/ole">
            <mc:AlternateContent xmlns:mc="http://schemas.openxmlformats.org/markup-compatibility/2006">
              <mc:Choice xmlns:v="urn:schemas-microsoft-com:vml" Requires="v">
                <p:oleObj spid="_x0000_s36294" name="Equation" r:id="rId18" imgW="634725" imgH="203112" progId="Equation.3">
                  <p:embed/>
                </p:oleObj>
              </mc:Choice>
              <mc:Fallback>
                <p:oleObj name="Equation" r:id="rId18" imgW="634725" imgH="203112"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64917" y="5900757"/>
                        <a:ext cx="1455183" cy="468174"/>
                      </a:xfrm>
                      <a:prstGeom prst="rect">
                        <a:avLst/>
                      </a:prstGeom>
                      <a:noFill/>
                      <a:ln>
                        <a:noFill/>
                      </a:ln>
                      <a:extLst/>
                    </p:spPr>
                  </p:pic>
                </p:oleObj>
              </mc:Fallback>
            </mc:AlternateContent>
          </a:graphicData>
        </a:graphic>
      </p:graphicFrame>
      <p:graphicFrame>
        <p:nvGraphicFramePr>
          <p:cNvPr id="30" name="Object 18"/>
          <p:cNvGraphicFramePr>
            <a:graphicFrameLocks noChangeAspect="1"/>
          </p:cNvGraphicFramePr>
          <p:nvPr>
            <p:extLst>
              <p:ext uri="{D42A27DB-BD31-4B8C-83A1-F6EECF244321}">
                <p14:modId xmlns:p14="http://schemas.microsoft.com/office/powerpoint/2010/main" val="3941701919"/>
              </p:ext>
            </p:extLst>
          </p:nvPr>
        </p:nvGraphicFramePr>
        <p:xfrm>
          <a:off x="1744698" y="5665669"/>
          <a:ext cx="4490558" cy="914156"/>
        </p:xfrm>
        <a:graphic>
          <a:graphicData uri="http://schemas.openxmlformats.org/presentationml/2006/ole">
            <mc:AlternateContent xmlns:mc="http://schemas.openxmlformats.org/markup-compatibility/2006">
              <mc:Choice xmlns:v="urn:schemas-microsoft-com:vml" Requires="v">
                <p:oleObj spid="_x0000_s36295" name="Equation" r:id="rId20" imgW="2247900" imgH="457200" progId="Equation.3">
                  <p:embed/>
                </p:oleObj>
              </mc:Choice>
              <mc:Fallback>
                <p:oleObj name="Equation" r:id="rId20" imgW="2247900" imgH="4572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44698" y="5665669"/>
                        <a:ext cx="4490558" cy="914156"/>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479455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sp>
        <p:nvSpPr>
          <p:cNvPr id="9222"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sp>
        <p:nvSpPr>
          <p:cNvPr id="9223"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sp>
        <p:nvSpPr>
          <p:cNvPr id="9224" name="Rectangle 7"/>
          <p:cNvSpPr>
            <a:spLocks noChangeArrowheads="1"/>
          </p:cNvSpPr>
          <p:nvPr/>
        </p:nvSpPr>
        <p:spPr bwMode="auto">
          <a:xfrm>
            <a:off x="0" y="3228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sp>
        <p:nvSpPr>
          <p:cNvPr id="9225" name="Rectangle 8"/>
          <p:cNvSpPr>
            <a:spLocks noChangeArrowheads="1"/>
          </p:cNvSpPr>
          <p:nvPr/>
        </p:nvSpPr>
        <p:spPr bwMode="auto">
          <a:xfrm>
            <a:off x="0" y="3228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sp>
        <p:nvSpPr>
          <p:cNvPr id="9226"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sp>
        <p:nvSpPr>
          <p:cNvPr id="9227"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sp>
        <p:nvSpPr>
          <p:cNvPr id="9228" name="Rectangle 17"/>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sp>
        <p:nvSpPr>
          <p:cNvPr id="9229" name="Rectangle 19"/>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b="1">
              <a:solidFill>
                <a:srgbClr val="000000"/>
              </a:solidFill>
              <a:ea typeface="ＭＳ Ｐゴシック" pitchFamily="34" charset="-128"/>
            </a:endParaRPr>
          </a:p>
        </p:txBody>
      </p:sp>
      <p:graphicFrame>
        <p:nvGraphicFramePr>
          <p:cNvPr id="4098" name="Object 18"/>
          <p:cNvGraphicFramePr>
            <a:graphicFrameLocks noChangeAspect="1"/>
          </p:cNvGraphicFramePr>
          <p:nvPr>
            <p:extLst>
              <p:ext uri="{D42A27DB-BD31-4B8C-83A1-F6EECF244321}">
                <p14:modId xmlns:p14="http://schemas.microsoft.com/office/powerpoint/2010/main" val="2135573632"/>
              </p:ext>
            </p:extLst>
          </p:nvPr>
        </p:nvGraphicFramePr>
        <p:xfrm>
          <a:off x="393700" y="1675787"/>
          <a:ext cx="6443663" cy="836612"/>
        </p:xfrm>
        <a:graphic>
          <a:graphicData uri="http://schemas.openxmlformats.org/presentationml/2006/ole">
            <mc:AlternateContent xmlns:mc="http://schemas.openxmlformats.org/markup-compatibility/2006">
              <mc:Choice xmlns:v="urn:schemas-microsoft-com:vml" Requires="v">
                <p:oleObj spid="_x0000_s39203" name="Equation" r:id="rId3" imgW="3530600" imgH="457200" progId="Equation.3">
                  <p:embed/>
                </p:oleObj>
              </mc:Choice>
              <mc:Fallback>
                <p:oleObj name="Equation" r:id="rId3" imgW="35306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 y="1675787"/>
                        <a:ext cx="6443663"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111" name="Picture 20" descr="dip_sch_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6688" y="2800350"/>
            <a:ext cx="1401762"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21" descr="dip_sch_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 y="2860675"/>
            <a:ext cx="124936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22" descr="quad_sch_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8800" y="2836863"/>
            <a:ext cx="1401763"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3" descr="quad_sch_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5612" y="2835275"/>
            <a:ext cx="1463675"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4" descr="sex_sch_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0275" y="2835275"/>
            <a:ext cx="140176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5" descr="sex_sch_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9475" y="2838450"/>
            <a:ext cx="1463675"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7" name="Rectangle 26"/>
          <p:cNvSpPr>
            <a:spLocks noChangeArrowheads="1"/>
          </p:cNvSpPr>
          <p:nvPr/>
        </p:nvSpPr>
        <p:spPr bwMode="auto">
          <a:xfrm>
            <a:off x="527050" y="4043363"/>
            <a:ext cx="2063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eaLnBrk="0" fontAlgn="base" hangingPunct="0">
              <a:spcBef>
                <a:spcPct val="0"/>
              </a:spcBef>
              <a:spcAft>
                <a:spcPct val="0"/>
              </a:spcAft>
            </a:pPr>
            <a:r>
              <a:rPr lang="de-DE" sz="1200">
                <a:solidFill>
                  <a:srgbClr val="000000"/>
                </a:solidFill>
                <a:ea typeface="ＭＳ Ｐゴシック" pitchFamily="34" charset="-128"/>
              </a:rPr>
              <a:t>A dipole</a:t>
            </a:r>
          </a:p>
        </p:txBody>
      </p:sp>
      <p:sp>
        <p:nvSpPr>
          <p:cNvPr id="4118" name="Rectangle 27"/>
          <p:cNvSpPr>
            <a:spLocks noChangeArrowheads="1"/>
          </p:cNvSpPr>
          <p:nvPr/>
        </p:nvSpPr>
        <p:spPr bwMode="auto">
          <a:xfrm>
            <a:off x="3498850" y="4068763"/>
            <a:ext cx="20637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eaLnBrk="0" fontAlgn="base" hangingPunct="0">
              <a:spcBef>
                <a:spcPct val="0"/>
              </a:spcBef>
              <a:spcAft>
                <a:spcPct val="0"/>
              </a:spcAft>
            </a:pPr>
            <a:r>
              <a:rPr lang="de-DE" sz="1200">
                <a:solidFill>
                  <a:srgbClr val="000000"/>
                </a:solidFill>
                <a:ea typeface="ＭＳ Ｐゴシック" pitchFamily="34" charset="-128"/>
              </a:rPr>
              <a:t>A quadrupole</a:t>
            </a:r>
          </a:p>
          <a:p>
            <a:pPr algn="ctr" defTabSz="914400" eaLnBrk="0" fontAlgn="base" hangingPunct="0">
              <a:spcBef>
                <a:spcPct val="0"/>
              </a:spcBef>
              <a:spcAft>
                <a:spcPct val="0"/>
              </a:spcAft>
            </a:pPr>
            <a:r>
              <a:rPr lang="en-US" sz="1000">
                <a:solidFill>
                  <a:srgbClr val="009999"/>
                </a:solidFill>
                <a:ea typeface="ＭＳ Ｐゴシック" pitchFamily="34" charset="-128"/>
              </a:rPr>
              <a:t>[from P. Schmuser et al, pg. 50]</a:t>
            </a:r>
          </a:p>
        </p:txBody>
      </p:sp>
      <p:sp>
        <p:nvSpPr>
          <p:cNvPr id="4119" name="Rectangle 28"/>
          <p:cNvSpPr>
            <a:spLocks noChangeArrowheads="1"/>
          </p:cNvSpPr>
          <p:nvPr/>
        </p:nvSpPr>
        <p:spPr bwMode="auto">
          <a:xfrm>
            <a:off x="6370638" y="4111625"/>
            <a:ext cx="2063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eaLnBrk="0" fontAlgn="base" hangingPunct="0">
              <a:spcBef>
                <a:spcPct val="0"/>
              </a:spcBef>
              <a:spcAft>
                <a:spcPct val="0"/>
              </a:spcAft>
            </a:pPr>
            <a:r>
              <a:rPr lang="de-DE" sz="1200">
                <a:solidFill>
                  <a:srgbClr val="000000"/>
                </a:solidFill>
                <a:ea typeface="ＭＳ Ｐゴシック" pitchFamily="34" charset="-128"/>
              </a:rPr>
              <a:t>A sextupole</a:t>
            </a:r>
          </a:p>
        </p:txBody>
      </p:sp>
      <p:cxnSp>
        <p:nvCxnSpPr>
          <p:cNvPr id="25" name="Straight Arrow Connector 24"/>
          <p:cNvCxnSpPr>
            <a:cxnSpLocks noChangeShapeType="1"/>
          </p:cNvCxnSpPr>
          <p:nvPr/>
        </p:nvCxnSpPr>
        <p:spPr bwMode="auto">
          <a:xfrm flipV="1">
            <a:off x="1528763" y="2339606"/>
            <a:ext cx="3222625" cy="69728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 name="Straight Arrow Connector 26"/>
          <p:cNvCxnSpPr>
            <a:cxnSpLocks noChangeShapeType="1"/>
          </p:cNvCxnSpPr>
          <p:nvPr/>
        </p:nvCxnSpPr>
        <p:spPr bwMode="auto">
          <a:xfrm flipV="1">
            <a:off x="4751388" y="2330819"/>
            <a:ext cx="669925" cy="64098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aphicFrame>
        <p:nvGraphicFramePr>
          <p:cNvPr id="2" name="Objet 1"/>
          <p:cNvGraphicFramePr>
            <a:graphicFrameLocks noChangeAspect="1"/>
          </p:cNvGraphicFramePr>
          <p:nvPr>
            <p:extLst>
              <p:ext uri="{D42A27DB-BD31-4B8C-83A1-F6EECF244321}">
                <p14:modId xmlns:p14="http://schemas.microsoft.com/office/powerpoint/2010/main" val="1578791153"/>
              </p:ext>
            </p:extLst>
          </p:nvPr>
        </p:nvGraphicFramePr>
        <p:xfrm>
          <a:off x="7402513" y="1885581"/>
          <a:ext cx="1322388" cy="425450"/>
        </p:xfrm>
        <a:graphic>
          <a:graphicData uri="http://schemas.openxmlformats.org/presentationml/2006/ole">
            <mc:AlternateContent xmlns:mc="http://schemas.openxmlformats.org/markup-compatibility/2006">
              <mc:Choice xmlns:v="urn:schemas-microsoft-com:vml" Requires="v">
                <p:oleObj spid="_x0000_s39204" name="Equation" r:id="rId11" imgW="634725" imgH="203112" progId="Equation.3">
                  <p:embed/>
                </p:oleObj>
              </mc:Choice>
              <mc:Fallback>
                <p:oleObj name="Equation" r:id="rId11" imgW="634725" imgH="203112"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02513" y="1885581"/>
                        <a:ext cx="13223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Rectangle 2"/>
          <p:cNvSpPr>
            <a:spLocks noGrp="1" noChangeArrowheads="1"/>
          </p:cNvSpPr>
          <p:nvPr>
            <p:ph type="title"/>
          </p:nvPr>
        </p:nvSpPr>
        <p:spPr>
          <a:xfrm>
            <a:off x="0" y="96838"/>
            <a:ext cx="9144000" cy="904875"/>
          </a:xfrm>
        </p:spPr>
        <p:txBody>
          <a:bodyPr>
            <a:noAutofit/>
          </a:bodyPr>
          <a:lstStyle/>
          <a:p>
            <a:pPr eaLnBrk="1" hangingPunct="1"/>
            <a:r>
              <a:rPr lang="en-US" sz="4000" dirty="0" smtClean="0">
                <a:latin typeface="+mj-lt"/>
              </a:rPr>
              <a:t>Field Harmonics</a:t>
            </a:r>
            <a:endParaRPr lang="en-US" sz="4000" dirty="0">
              <a:latin typeface="+mj-lt"/>
            </a:endParaRPr>
          </a:p>
        </p:txBody>
      </p:sp>
      <p:cxnSp>
        <p:nvCxnSpPr>
          <p:cNvPr id="29" name="直接连接符 28"/>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矩形 6"/>
          <p:cNvSpPr/>
          <p:nvPr/>
        </p:nvSpPr>
        <p:spPr>
          <a:xfrm>
            <a:off x="439065" y="1103308"/>
            <a:ext cx="7696751" cy="535531"/>
          </a:xfrm>
          <a:prstGeom prst="rect">
            <a:avLst/>
          </a:prstGeom>
        </p:spPr>
        <p:txBody>
          <a:bodyPr wrap="square">
            <a:spAutoFit/>
          </a:bodyPr>
          <a:lstStyle/>
          <a:p>
            <a:pPr marL="342900" indent="-342900">
              <a:lnSpc>
                <a:spcPct val="120000"/>
              </a:lnSpc>
              <a:buFont typeface="Arial" panose="020B0604020202020204" pitchFamily="34" charset="0"/>
              <a:buChar char="•"/>
            </a:pPr>
            <a:r>
              <a:rPr lang="en-US" altLang="zh-CN" sz="2400" dirty="0"/>
              <a:t>Each coefficient corresponds to a “pure” multipolar field</a:t>
            </a:r>
          </a:p>
        </p:txBody>
      </p:sp>
      <p:sp>
        <p:nvSpPr>
          <p:cNvPr id="35" name="Rectangle 3"/>
          <p:cNvSpPr txBox="1">
            <a:spLocks noChangeArrowheads="1"/>
          </p:cNvSpPr>
          <p:nvPr/>
        </p:nvSpPr>
        <p:spPr>
          <a:xfrm>
            <a:off x="588229" y="5075845"/>
            <a:ext cx="7643446" cy="832340"/>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pPr algn="just">
              <a:lnSpc>
                <a:spcPct val="120000"/>
              </a:lnSpc>
            </a:pPr>
            <a:r>
              <a:rPr lang="en-US" sz="5000" dirty="0" smtClean="0"/>
              <a:t>The field harmonics are rewritten as (EU notation)</a:t>
            </a:r>
          </a:p>
          <a:p>
            <a:pPr lvl="1" algn="just">
              <a:lnSpc>
                <a:spcPct val="120000"/>
              </a:lnSpc>
              <a:buFontTx/>
              <a:buNone/>
            </a:pPr>
            <a:endParaRPr lang="en-US" sz="5000" dirty="0" smtClean="0"/>
          </a:p>
        </p:txBody>
      </p:sp>
      <p:graphicFrame>
        <p:nvGraphicFramePr>
          <p:cNvPr id="36" name="Object 17"/>
          <p:cNvGraphicFramePr>
            <a:graphicFrameLocks noChangeAspect="1"/>
          </p:cNvGraphicFramePr>
          <p:nvPr>
            <p:extLst>
              <p:ext uri="{D42A27DB-BD31-4B8C-83A1-F6EECF244321}">
                <p14:modId xmlns:p14="http://schemas.microsoft.com/office/powerpoint/2010/main" val="191196689"/>
              </p:ext>
            </p:extLst>
          </p:nvPr>
        </p:nvGraphicFramePr>
        <p:xfrm>
          <a:off x="1258521" y="5813058"/>
          <a:ext cx="4304079" cy="949177"/>
        </p:xfrm>
        <a:graphic>
          <a:graphicData uri="http://schemas.openxmlformats.org/presentationml/2006/ole">
            <mc:AlternateContent xmlns:mc="http://schemas.openxmlformats.org/markup-compatibility/2006">
              <mc:Choice xmlns:v="urn:schemas-microsoft-com:vml" Requires="v">
                <p:oleObj spid="_x0000_s39205" name="Equation" r:id="rId13" imgW="2462731" imgH="545863" progId="Equation.3">
                  <p:embed/>
                </p:oleObj>
              </mc:Choice>
              <mc:Fallback>
                <p:oleObj name="Equation" r:id="rId13" imgW="2462731" imgH="545863"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58521" y="5813058"/>
                        <a:ext cx="4304079" cy="949177"/>
                      </a:xfrm>
                      <a:prstGeom prst="rect">
                        <a:avLst/>
                      </a:prstGeom>
                      <a:noFill/>
                      <a:ln>
                        <a:noFill/>
                      </a:ln>
                      <a:extLst/>
                    </p:spPr>
                  </p:pic>
                </p:oleObj>
              </mc:Fallback>
            </mc:AlternateContent>
          </a:graphicData>
        </a:graphic>
      </p:graphicFrame>
      <p:graphicFrame>
        <p:nvGraphicFramePr>
          <p:cNvPr id="37" name="Object 19"/>
          <p:cNvGraphicFramePr>
            <a:graphicFrameLocks noChangeAspect="1"/>
          </p:cNvGraphicFramePr>
          <p:nvPr>
            <p:extLst>
              <p:ext uri="{D42A27DB-BD31-4B8C-83A1-F6EECF244321}">
                <p14:modId xmlns:p14="http://schemas.microsoft.com/office/powerpoint/2010/main" val="3982829017"/>
              </p:ext>
            </p:extLst>
          </p:nvPr>
        </p:nvGraphicFramePr>
        <p:xfrm>
          <a:off x="6738754" y="6191728"/>
          <a:ext cx="1080538" cy="430344"/>
        </p:xfrm>
        <a:graphic>
          <a:graphicData uri="http://schemas.openxmlformats.org/presentationml/2006/ole">
            <mc:AlternateContent xmlns:mc="http://schemas.openxmlformats.org/markup-compatibility/2006">
              <mc:Choice xmlns:v="urn:schemas-microsoft-com:vml" Requires="v">
                <p:oleObj spid="_x0000_s39206" name="Equation" r:id="rId15" imgW="622030" imgH="241195" progId="Equation.3">
                  <p:embed/>
                </p:oleObj>
              </mc:Choice>
              <mc:Fallback>
                <p:oleObj name="Equation" r:id="rId15" imgW="622030" imgH="241195"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38754" y="6191728"/>
                        <a:ext cx="1080538" cy="430344"/>
                      </a:xfrm>
                      <a:prstGeom prst="rect">
                        <a:avLst/>
                      </a:prstGeom>
                      <a:noFill/>
                      <a:ln>
                        <a:noFill/>
                      </a:ln>
                      <a:extLst/>
                    </p:spPr>
                  </p:pic>
                </p:oleObj>
              </mc:Fallback>
            </mc:AlternateContent>
          </a:graphicData>
        </a:graphic>
      </p:graphicFrame>
      <p:graphicFrame>
        <p:nvGraphicFramePr>
          <p:cNvPr id="38" name="Object 25"/>
          <p:cNvGraphicFramePr>
            <a:graphicFrameLocks noChangeAspect="1"/>
          </p:cNvGraphicFramePr>
          <p:nvPr>
            <p:extLst>
              <p:ext uri="{D42A27DB-BD31-4B8C-83A1-F6EECF244321}">
                <p14:modId xmlns:p14="http://schemas.microsoft.com/office/powerpoint/2010/main" val="2190913722"/>
              </p:ext>
            </p:extLst>
          </p:nvPr>
        </p:nvGraphicFramePr>
        <p:xfrm>
          <a:off x="1258521" y="4582253"/>
          <a:ext cx="6302863" cy="774390"/>
        </p:xfrm>
        <a:graphic>
          <a:graphicData uri="http://schemas.openxmlformats.org/presentationml/2006/ole">
            <mc:AlternateContent xmlns:mc="http://schemas.openxmlformats.org/markup-compatibility/2006">
              <mc:Choice xmlns:v="urn:schemas-microsoft-com:vml" Requires="v">
                <p:oleObj spid="_x0000_s39207" name="Equation" r:id="rId17" imgW="3733800" imgH="457200" progId="Equation.3">
                  <p:embed/>
                </p:oleObj>
              </mc:Choice>
              <mc:Fallback>
                <p:oleObj name="Equation" r:id="rId17" imgW="3733800" imgH="4572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58521" y="4582253"/>
                        <a:ext cx="6302863" cy="77439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573844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61" y="0"/>
            <a:ext cx="3810495" cy="3436917"/>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508" y="1"/>
            <a:ext cx="5134708" cy="343691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111263" y="3508025"/>
            <a:ext cx="3481754" cy="3349975"/>
          </a:xfrm>
          <a:prstGeom prst="rect">
            <a:avLst/>
          </a:prstGeom>
        </p:spPr>
      </p:pic>
      <p:pic>
        <p:nvPicPr>
          <p:cNvPr id="11"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61" y="3461402"/>
            <a:ext cx="4800965" cy="3373152"/>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939" y="6037385"/>
            <a:ext cx="797169" cy="797169"/>
          </a:xfrm>
          <a:prstGeom prst="rect">
            <a:avLst/>
          </a:prstGeom>
        </p:spPr>
      </p:pic>
    </p:spTree>
    <p:extLst>
      <p:ext uri="{BB962C8B-B14F-4D97-AF65-F5344CB8AC3E}">
        <p14:creationId xmlns:p14="http://schemas.microsoft.com/office/powerpoint/2010/main" val="15335395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p:cNvSpPr>
            <a:spLocks noGrp="1" noChangeArrowheads="1"/>
          </p:cNvSpPr>
          <p:nvPr>
            <p:ph type="body" sz="half" idx="1"/>
          </p:nvPr>
        </p:nvSpPr>
        <p:spPr>
          <a:xfrm>
            <a:off x="266700" y="1096841"/>
            <a:ext cx="8548688" cy="2714219"/>
          </a:xfrm>
        </p:spPr>
        <p:txBody>
          <a:bodyPr>
            <a:normAutofit/>
          </a:bodyPr>
          <a:lstStyle/>
          <a:p>
            <a:pPr eaLnBrk="1" hangingPunct="1">
              <a:lnSpc>
                <a:spcPct val="120000"/>
              </a:lnSpc>
            </a:pPr>
            <a:r>
              <a:rPr lang="en-US" sz="2400" dirty="0" smtClean="0"/>
              <a:t>Corrective actions: </a:t>
            </a:r>
            <a:r>
              <a:rPr lang="en-US" sz="2400" dirty="0" smtClean="0">
                <a:solidFill>
                  <a:srgbClr val="C00000"/>
                </a:solidFill>
              </a:rPr>
              <a:t>shaping the iron </a:t>
            </a:r>
            <a:r>
              <a:rPr lang="en-US" sz="2400" dirty="0" smtClean="0"/>
              <a:t>– the RHIC dipole</a:t>
            </a:r>
          </a:p>
          <a:p>
            <a:pPr lvl="2" eaLnBrk="1" hangingPunct="1">
              <a:lnSpc>
                <a:spcPct val="120000"/>
              </a:lnSpc>
            </a:pPr>
            <a:r>
              <a:rPr lang="en-US" sz="2200" dirty="0" smtClean="0"/>
              <a:t>The field in the yoke is larger on the pole</a:t>
            </a:r>
          </a:p>
          <a:p>
            <a:pPr lvl="2" eaLnBrk="1" hangingPunct="1">
              <a:lnSpc>
                <a:spcPct val="120000"/>
              </a:lnSpc>
            </a:pPr>
            <a:r>
              <a:rPr lang="en-US" sz="2200" dirty="0" smtClean="0"/>
              <a:t>Drilling holes in the right places, one can </a:t>
            </a:r>
            <a:r>
              <a:rPr lang="en-US" sz="2200" dirty="0" smtClean="0">
                <a:solidFill>
                  <a:srgbClr val="C00000"/>
                </a:solidFill>
              </a:rPr>
              <a:t>reduce saturation of </a:t>
            </a:r>
            <a:r>
              <a:rPr lang="en-US" sz="2200" i="1" dirty="0" smtClean="0">
                <a:solidFill>
                  <a:srgbClr val="C00000"/>
                </a:solidFill>
              </a:rPr>
              <a:t>b</a:t>
            </a:r>
            <a:r>
              <a:rPr lang="en-US" sz="2200" i="1" baseline="-25000" dirty="0" smtClean="0">
                <a:solidFill>
                  <a:srgbClr val="C00000"/>
                </a:solidFill>
              </a:rPr>
              <a:t>3</a:t>
            </a:r>
            <a:r>
              <a:rPr lang="en-US" sz="2200" dirty="0" smtClean="0">
                <a:solidFill>
                  <a:srgbClr val="C00000"/>
                </a:solidFill>
              </a:rPr>
              <a:t> </a:t>
            </a:r>
            <a:r>
              <a:rPr lang="en-US" sz="2200" dirty="0" smtClean="0"/>
              <a:t>from 40 units to less than 5 units (</a:t>
            </a:r>
            <a:r>
              <a:rPr lang="en-US" sz="2200" dirty="0" smtClean="0">
                <a:solidFill>
                  <a:srgbClr val="C00000"/>
                </a:solidFill>
              </a:rPr>
              <a:t>one order of magnitude</a:t>
            </a:r>
            <a:r>
              <a:rPr lang="en-US" sz="2200" dirty="0" smtClean="0"/>
              <a:t>), and to correct also </a:t>
            </a:r>
            <a:r>
              <a:rPr lang="en-US" sz="2200" i="1" dirty="0" smtClean="0"/>
              <a:t>b</a:t>
            </a:r>
            <a:r>
              <a:rPr lang="en-US" sz="2200" i="1" baseline="-25000" dirty="0" smtClean="0"/>
              <a:t>5</a:t>
            </a:r>
          </a:p>
          <a:p>
            <a:pPr lvl="2" eaLnBrk="1" hangingPunct="1">
              <a:lnSpc>
                <a:spcPct val="120000"/>
              </a:lnSpc>
            </a:pPr>
            <a:endParaRPr lang="en-US" i="1" baseline="-25000" dirty="0" smtClean="0"/>
          </a:p>
          <a:p>
            <a:pPr lvl="2" eaLnBrk="1" hangingPunct="1">
              <a:lnSpc>
                <a:spcPct val="120000"/>
              </a:lnSpc>
            </a:pPr>
            <a:endParaRPr lang="en-US" i="1" baseline="-25000" dirty="0" smtClean="0"/>
          </a:p>
          <a:p>
            <a:pPr lvl="2" eaLnBrk="1" hangingPunct="1">
              <a:lnSpc>
                <a:spcPct val="120000"/>
              </a:lnSpc>
            </a:pPr>
            <a:endParaRPr lang="en-US" i="1" baseline="-25000" dirty="0" smtClean="0"/>
          </a:p>
          <a:p>
            <a:pPr lvl="2" eaLnBrk="1" hangingPunct="1">
              <a:lnSpc>
                <a:spcPct val="120000"/>
              </a:lnSpc>
            </a:pPr>
            <a:endParaRPr lang="en-US" i="1" baseline="-25000" dirty="0" smtClean="0"/>
          </a:p>
          <a:p>
            <a:pPr lvl="2" eaLnBrk="1" hangingPunct="1">
              <a:lnSpc>
                <a:spcPct val="120000"/>
              </a:lnSpc>
            </a:pPr>
            <a:endParaRPr lang="en-US" i="1" baseline="-25000" dirty="0" smtClean="0"/>
          </a:p>
          <a:p>
            <a:pPr lvl="2" eaLnBrk="1" hangingPunct="1">
              <a:lnSpc>
                <a:spcPct val="120000"/>
              </a:lnSpc>
            </a:pPr>
            <a:endParaRPr lang="en-US" i="1" baseline="-25000" dirty="0" smtClean="0"/>
          </a:p>
          <a:p>
            <a:pPr lvl="2" eaLnBrk="1" hangingPunct="1">
              <a:lnSpc>
                <a:spcPct val="120000"/>
              </a:lnSpc>
            </a:pPr>
            <a:endParaRPr lang="en-US" i="1" baseline="-25000" dirty="0" smtClean="0"/>
          </a:p>
          <a:p>
            <a:pPr lvl="2" eaLnBrk="1" hangingPunct="1">
              <a:lnSpc>
                <a:spcPct val="120000"/>
              </a:lnSpc>
            </a:pPr>
            <a:endParaRPr lang="en-US" i="1" baseline="-25000" dirty="0" smtClean="0"/>
          </a:p>
          <a:p>
            <a:pPr lvl="2" eaLnBrk="1" hangingPunct="1">
              <a:lnSpc>
                <a:spcPct val="120000"/>
              </a:lnSpc>
            </a:pPr>
            <a:endParaRPr lang="en-US" i="1" baseline="-25000" dirty="0" smtClean="0"/>
          </a:p>
          <a:p>
            <a:pPr lvl="2" eaLnBrk="1" hangingPunct="1">
              <a:lnSpc>
                <a:spcPct val="120000"/>
              </a:lnSpc>
            </a:pPr>
            <a:endParaRPr lang="en-US" i="1" baseline="-25000" dirty="0" smtClean="0"/>
          </a:p>
          <a:p>
            <a:pPr lvl="2" eaLnBrk="1" hangingPunct="1">
              <a:lnSpc>
                <a:spcPct val="120000"/>
              </a:lnSpc>
            </a:pPr>
            <a:endParaRPr lang="en-US" i="1" baseline="-25000" dirty="0" smtClean="0"/>
          </a:p>
          <a:p>
            <a:pPr lvl="2" eaLnBrk="1" hangingPunct="1">
              <a:lnSpc>
                <a:spcPct val="120000"/>
              </a:lnSpc>
            </a:pPr>
            <a:endParaRPr lang="en-US" i="1" baseline="-25000" dirty="0" smtClean="0"/>
          </a:p>
        </p:txBody>
      </p:sp>
      <p:sp>
        <p:nvSpPr>
          <p:cNvPr id="30730" name="Rectangle 9"/>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31" name="Rectangle 10"/>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33" name="Rectangle 12"/>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34" name="Rectangle 13"/>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35" name="Rectangle 14"/>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36" name="Rectangle 15"/>
          <p:cNvSpPr>
            <a:spLocks noChangeArrowheads="1"/>
          </p:cNvSpPr>
          <p:nvPr/>
        </p:nvSpPr>
        <p:spPr bwMode="auto">
          <a:xfrm>
            <a:off x="0" y="3238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37" name="Rectangle 16"/>
          <p:cNvSpPr>
            <a:spLocks noChangeArrowheads="1"/>
          </p:cNvSpPr>
          <p:nvPr/>
        </p:nvSpPr>
        <p:spPr bwMode="auto">
          <a:xfrm>
            <a:off x="0" y="3238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38" name="Rectangle 17"/>
          <p:cNvSpPr>
            <a:spLocks noChangeArrowheads="1"/>
          </p:cNvSpPr>
          <p:nvPr/>
        </p:nvSpPr>
        <p:spPr bwMode="auto">
          <a:xfrm>
            <a:off x="0" y="3238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0739" name="Rectangle 18"/>
          <p:cNvSpPr>
            <a:spLocks noChangeArrowheads="1"/>
          </p:cNvSpPr>
          <p:nvPr/>
        </p:nvSpPr>
        <p:spPr bwMode="auto">
          <a:xfrm>
            <a:off x="0" y="3243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pic>
        <p:nvPicPr>
          <p:cNvPr id="30740" name="Picture 21" descr="rhic_dip_sat_ho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7027" y="3564878"/>
            <a:ext cx="2965100"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1" name="Picture 22" descr="rhic_dip_sat_noho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7482"/>
            <a:ext cx="2992382" cy="242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2" name="Picture 23" descr="rhic_dip_sat_b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842" y="3564878"/>
            <a:ext cx="3639530" cy="234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3" name="Text Box 24"/>
          <p:cNvSpPr txBox="1">
            <a:spLocks noChangeArrowheads="1"/>
          </p:cNvSpPr>
          <p:nvPr/>
        </p:nvSpPr>
        <p:spPr bwMode="auto">
          <a:xfrm>
            <a:off x="292100" y="6044877"/>
            <a:ext cx="4967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ok Antiqua" pitchFamily="18" charset="0"/>
                <a:ea typeface="ＭＳ Ｐゴシック" pitchFamily="34" charset="-128"/>
              </a:defRPr>
            </a:lvl1pPr>
            <a:lvl2pPr marL="742950" indent="-285750">
              <a:defRPr sz="2400">
                <a:solidFill>
                  <a:schemeClr val="tx1"/>
                </a:solidFill>
                <a:latin typeface="Book Antiqua" pitchFamily="18" charset="0"/>
                <a:ea typeface="ＭＳ Ｐゴシック" pitchFamily="34" charset="-128"/>
              </a:defRPr>
            </a:lvl2pPr>
            <a:lvl3pPr marL="1143000" indent="-228600">
              <a:defRPr sz="2400">
                <a:solidFill>
                  <a:schemeClr val="tx1"/>
                </a:solidFill>
                <a:latin typeface="Book Antiqua" pitchFamily="18" charset="0"/>
                <a:ea typeface="ＭＳ Ｐゴシック" pitchFamily="34" charset="-128"/>
              </a:defRPr>
            </a:lvl3pPr>
            <a:lvl4pPr marL="1600200" indent="-228600">
              <a:defRPr sz="2400">
                <a:solidFill>
                  <a:schemeClr val="tx1"/>
                </a:solidFill>
                <a:latin typeface="Book Antiqua" pitchFamily="18" charset="0"/>
                <a:ea typeface="ＭＳ Ｐゴシック" pitchFamily="34" charset="-128"/>
              </a:defRPr>
            </a:lvl4pPr>
            <a:lvl5pPr marL="2057400" indent="-228600">
              <a:defRPr sz="2400">
                <a:solidFill>
                  <a:schemeClr val="tx1"/>
                </a:solidFill>
                <a:latin typeface="Book Antiqua"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9pPr>
          </a:lstStyle>
          <a:p>
            <a:pPr algn="ctr"/>
            <a:r>
              <a:rPr lang="fr-CH" sz="1200" dirty="0"/>
              <a:t>Field map in the iron for the RHIC dipole, with and without holes</a:t>
            </a:r>
          </a:p>
          <a:p>
            <a:pPr algn="ctr"/>
            <a:r>
              <a:rPr lang="fr-CH" sz="1200" dirty="0"/>
              <a:t>From R. Gupta, USPAS Houston 2006, Lecture V, slide 12</a:t>
            </a:r>
            <a:endParaRPr lang="it-IT" sz="1200" dirty="0"/>
          </a:p>
        </p:txBody>
      </p:sp>
      <p:sp>
        <p:nvSpPr>
          <p:cNvPr id="30744" name="Text Box 25"/>
          <p:cNvSpPr txBox="1">
            <a:spLocks noChangeArrowheads="1"/>
          </p:cNvSpPr>
          <p:nvPr/>
        </p:nvSpPr>
        <p:spPr bwMode="auto">
          <a:xfrm>
            <a:off x="5670551" y="6022191"/>
            <a:ext cx="3144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ok Antiqua" pitchFamily="18" charset="0"/>
                <a:ea typeface="ＭＳ Ｐゴシック" pitchFamily="34" charset="-128"/>
              </a:defRPr>
            </a:lvl1pPr>
            <a:lvl2pPr marL="742950" indent="-285750">
              <a:defRPr sz="2400">
                <a:solidFill>
                  <a:schemeClr val="tx1"/>
                </a:solidFill>
                <a:latin typeface="Book Antiqua" pitchFamily="18" charset="0"/>
                <a:ea typeface="ＭＳ Ｐゴシック" pitchFamily="34" charset="-128"/>
              </a:defRPr>
            </a:lvl2pPr>
            <a:lvl3pPr marL="1143000" indent="-228600">
              <a:defRPr sz="2400">
                <a:solidFill>
                  <a:schemeClr val="tx1"/>
                </a:solidFill>
                <a:latin typeface="Book Antiqua" pitchFamily="18" charset="0"/>
                <a:ea typeface="ＭＳ Ｐゴシック" pitchFamily="34" charset="-128"/>
              </a:defRPr>
            </a:lvl3pPr>
            <a:lvl4pPr marL="1600200" indent="-228600">
              <a:defRPr sz="2400">
                <a:solidFill>
                  <a:schemeClr val="tx1"/>
                </a:solidFill>
                <a:latin typeface="Book Antiqua" pitchFamily="18" charset="0"/>
                <a:ea typeface="ＭＳ Ｐゴシック" pitchFamily="34" charset="-128"/>
              </a:defRPr>
            </a:lvl4pPr>
            <a:lvl5pPr marL="2057400" indent="-228600">
              <a:defRPr sz="2400">
                <a:solidFill>
                  <a:schemeClr val="tx1"/>
                </a:solidFill>
                <a:latin typeface="Book Antiqua"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9pPr>
          </a:lstStyle>
          <a:p>
            <a:pPr algn="ctr"/>
            <a:r>
              <a:rPr lang="fr-CH" sz="1200" dirty="0"/>
              <a:t>Correction of b3 variation due to saturation</a:t>
            </a:r>
          </a:p>
          <a:p>
            <a:pPr algn="ctr"/>
            <a:r>
              <a:rPr lang="fr-CH" sz="1200" dirty="0"/>
              <a:t>for the RHIC dipoles, R. Gupta, ibidem</a:t>
            </a:r>
          </a:p>
        </p:txBody>
      </p:sp>
      <p:cxnSp>
        <p:nvCxnSpPr>
          <p:cNvPr id="26" name="直接连接符 25"/>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Rectangle 2"/>
          <p:cNvSpPr>
            <a:spLocks noGrp="1" noChangeArrowheads="1"/>
          </p:cNvSpPr>
          <p:nvPr>
            <p:ph type="title"/>
          </p:nvPr>
        </p:nvSpPr>
        <p:spPr>
          <a:xfrm>
            <a:off x="0" y="96838"/>
            <a:ext cx="9144000" cy="904875"/>
          </a:xfrm>
        </p:spPr>
        <p:txBody>
          <a:bodyPr>
            <a:noAutofit/>
          </a:bodyPr>
          <a:lstStyle/>
          <a:p>
            <a:pPr algn="ctr" eaLnBrk="1" hangingPunct="1"/>
            <a:r>
              <a:rPr lang="en-US" sz="4000" dirty="0" smtClean="0">
                <a:latin typeface="+mj-lt"/>
              </a:rPr>
              <a:t>Field Harmonics</a:t>
            </a:r>
            <a:endParaRPr lang="en-US" sz="4000" dirty="0">
              <a:latin typeface="+mj-lt"/>
            </a:endParaRPr>
          </a:p>
        </p:txBody>
      </p:sp>
    </p:spTree>
    <p:extLst>
      <p:ext uri="{BB962C8B-B14F-4D97-AF65-F5344CB8AC3E}">
        <p14:creationId xmlns:p14="http://schemas.microsoft.com/office/powerpoint/2010/main" val="237122435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 y="-6019"/>
            <a:ext cx="9143999" cy="1143000"/>
          </a:xfrm>
        </p:spPr>
        <p:txBody>
          <a:bodyPr>
            <a:noAutofit/>
          </a:bodyPr>
          <a:lstStyle/>
          <a:p>
            <a:r>
              <a:rPr lang="fr-FR" altLang="en-US" sz="4000" dirty="0" smtClean="0"/>
              <a:t>Electro-magnetic Force</a:t>
            </a:r>
            <a:endParaRPr lang="en-US" altLang="en-US" sz="4000" dirty="0" smtClean="0"/>
          </a:p>
        </p:txBody>
      </p:sp>
      <p:sp>
        <p:nvSpPr>
          <p:cNvPr id="3" name="Content Placeholder 2"/>
          <p:cNvSpPr>
            <a:spLocks noGrp="1"/>
          </p:cNvSpPr>
          <p:nvPr>
            <p:ph idx="1"/>
          </p:nvPr>
        </p:nvSpPr>
        <p:spPr>
          <a:xfrm>
            <a:off x="702339" y="1050302"/>
            <a:ext cx="7541915" cy="1181610"/>
          </a:xfrm>
        </p:spPr>
        <p:txBody>
          <a:bodyPr>
            <a:normAutofit fontScale="62500" lnSpcReduction="20000"/>
          </a:bodyPr>
          <a:lstStyle/>
          <a:p>
            <a:pPr marL="0" indent="0">
              <a:lnSpc>
                <a:spcPct val="120000"/>
              </a:lnSpc>
              <a:buNone/>
              <a:defRPr/>
            </a:pPr>
            <a:r>
              <a:rPr lang="en-US" dirty="0" smtClean="0"/>
              <a:t>The </a:t>
            </a:r>
            <a:r>
              <a:rPr lang="en-US" dirty="0" err="1" smtClean="0"/>
              <a:t>e.m</a:t>
            </a:r>
            <a:r>
              <a:rPr lang="en-US" dirty="0" smtClean="0"/>
              <a:t>. forces in a </a:t>
            </a:r>
            <a:r>
              <a:rPr lang="en-US" b="1" dirty="0" smtClean="0">
                <a:solidFill>
                  <a:srgbClr val="FF0000"/>
                </a:solidFill>
              </a:rPr>
              <a:t>dipole magnet </a:t>
            </a:r>
            <a:r>
              <a:rPr lang="en-US" dirty="0" smtClean="0"/>
              <a:t>tend to push the coil </a:t>
            </a:r>
          </a:p>
          <a:p>
            <a:pPr marL="0" indent="0">
              <a:lnSpc>
                <a:spcPct val="120000"/>
              </a:lnSpc>
              <a:buNone/>
              <a:defRPr/>
            </a:pPr>
            <a:r>
              <a:rPr lang="en-US" b="1" dirty="0" smtClean="0">
                <a:solidFill>
                  <a:srgbClr val="FF0000"/>
                </a:solidFill>
              </a:rPr>
              <a:t>- Towards the mid-plane </a:t>
            </a:r>
            <a:r>
              <a:rPr lang="en-US" dirty="0" smtClean="0"/>
              <a:t>in the vertical-azimuthal direction (</a:t>
            </a:r>
            <a:r>
              <a:rPr lang="en-US" i="1" dirty="0" err="1" smtClean="0"/>
              <a:t>F</a:t>
            </a:r>
            <a:r>
              <a:rPr lang="en-US" i="1" baseline="-25000" dirty="0" err="1" smtClean="0"/>
              <a:t>y</a:t>
            </a:r>
            <a:r>
              <a:rPr lang="en-US" i="1" baseline="-25000" dirty="0" smtClean="0"/>
              <a:t> </a:t>
            </a:r>
            <a:r>
              <a:rPr lang="en-US" i="1" dirty="0" smtClean="0"/>
              <a:t>, F</a:t>
            </a:r>
            <a:r>
              <a:rPr lang="en-US" i="1" baseline="-25000" dirty="0" smtClean="0">
                <a:sym typeface="Symbol"/>
              </a:rPr>
              <a:t></a:t>
            </a:r>
            <a:r>
              <a:rPr lang="en-US" i="1" dirty="0" smtClean="0"/>
              <a:t> </a:t>
            </a:r>
            <a:r>
              <a:rPr lang="en-US" dirty="0" smtClean="0"/>
              <a:t>&lt; 0)</a:t>
            </a:r>
          </a:p>
          <a:p>
            <a:pPr marL="0" indent="0">
              <a:lnSpc>
                <a:spcPct val="120000"/>
              </a:lnSpc>
              <a:buNone/>
              <a:defRPr/>
            </a:pPr>
            <a:r>
              <a:rPr lang="en-US" b="1" dirty="0" smtClean="0">
                <a:solidFill>
                  <a:srgbClr val="FF0000"/>
                </a:solidFill>
              </a:rPr>
              <a:t>- Outwards</a:t>
            </a:r>
            <a:r>
              <a:rPr lang="en-US" dirty="0" smtClean="0"/>
              <a:t> in the radial-horizontal direction (</a:t>
            </a:r>
            <a:r>
              <a:rPr lang="en-US" i="1" dirty="0" err="1" smtClean="0"/>
              <a:t>F</a:t>
            </a:r>
            <a:r>
              <a:rPr lang="en-US" i="1" baseline="-25000" dirty="0" err="1" smtClean="0"/>
              <a:t>x</a:t>
            </a:r>
            <a:r>
              <a:rPr lang="en-US" i="1" baseline="-25000" dirty="0" smtClean="0"/>
              <a:t> </a:t>
            </a:r>
            <a:r>
              <a:rPr lang="en-US" i="1" dirty="0" smtClean="0"/>
              <a:t>, F</a:t>
            </a:r>
            <a:r>
              <a:rPr lang="en-US" i="1" baseline="-25000" dirty="0" smtClean="0"/>
              <a:t>r</a:t>
            </a:r>
            <a:r>
              <a:rPr lang="en-US" i="1" dirty="0" smtClean="0"/>
              <a:t> </a:t>
            </a:r>
            <a:r>
              <a:rPr lang="en-US" dirty="0" smtClean="0"/>
              <a:t>&gt; 0)</a:t>
            </a:r>
          </a:p>
          <a:p>
            <a:pPr>
              <a:defRPr/>
            </a:pPr>
            <a:endParaRPr lang="en-US" dirty="0"/>
          </a:p>
        </p:txBody>
      </p:sp>
      <p:pic>
        <p:nvPicPr>
          <p:cNvPr id="10247" name="Picture 4" descr="tevatron_cross-s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942" y="2396095"/>
            <a:ext cx="2605088"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5" descr="tevatron_fo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3780" y="2386570"/>
            <a:ext cx="2109788"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6" descr="tevatron_flux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5997" y="2304020"/>
            <a:ext cx="2133600"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7" descr="hd2_2d_cross-se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067" y="4617007"/>
            <a:ext cx="25685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8" descr="hd2_2d_flux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5035" y="4577320"/>
            <a:ext cx="2224087"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9" descr="hd2_2d_for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4730" y="4583670"/>
            <a:ext cx="2181225"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Text Box 10"/>
          <p:cNvSpPr txBox="1">
            <a:spLocks noChangeArrowheads="1"/>
          </p:cNvSpPr>
          <p:nvPr/>
        </p:nvSpPr>
        <p:spPr bwMode="auto">
          <a:xfrm>
            <a:off x="592696" y="2290649"/>
            <a:ext cx="13210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8"/>
              </a:buBlip>
              <a:defRPr sz="2400">
                <a:solidFill>
                  <a:schemeClr val="tx1"/>
                </a:solidFill>
                <a:latin typeface="Book Antiqua" panose="02040602050305030304" pitchFamily="18" charset="0"/>
              </a:defRPr>
            </a:lvl1pPr>
            <a:lvl2pPr marL="742950" indent="-285750">
              <a:spcBef>
                <a:spcPct val="20000"/>
              </a:spcBef>
              <a:buSzPct val="60000"/>
              <a:buBlip>
                <a:blip r:embed="rId9"/>
              </a:buBlip>
              <a:defRPr sz="2000">
                <a:solidFill>
                  <a:schemeClr val="tx1"/>
                </a:solidFill>
                <a:latin typeface="Book Antiqua" panose="02040602050305030304" pitchFamily="18" charset="0"/>
              </a:defRPr>
            </a:lvl2pPr>
            <a:lvl3pPr marL="1143000" indent="-228600">
              <a:spcBef>
                <a:spcPct val="20000"/>
              </a:spcBef>
              <a:buSzPct val="60000"/>
              <a:buBlip>
                <a:blip r:embed="rId10"/>
              </a:buBlip>
              <a:defRPr>
                <a:solidFill>
                  <a:schemeClr val="tx1"/>
                </a:solidFill>
                <a:latin typeface="Book Antiqua" panose="02040602050305030304" pitchFamily="18" charset="0"/>
              </a:defRPr>
            </a:lvl3pPr>
            <a:lvl4pPr marL="1600200" indent="-228600">
              <a:spcBef>
                <a:spcPct val="20000"/>
              </a:spcBef>
              <a:buSzPct val="60000"/>
              <a:buBlip>
                <a:blip r:embed="rId11"/>
              </a:buBlip>
              <a:defRPr sz="1600">
                <a:solidFill>
                  <a:schemeClr val="tx1"/>
                </a:solidFill>
                <a:latin typeface="Book Antiqua" panose="02040602050305030304" pitchFamily="18" charset="0"/>
              </a:defRPr>
            </a:lvl4pPr>
            <a:lvl5pPr marL="2057400" indent="-228600">
              <a:spcBef>
                <a:spcPct val="20000"/>
              </a:spcBef>
              <a:buSzPct val="60000"/>
              <a:buBlip>
                <a:blip r:embed="rId12"/>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2"/>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2"/>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2"/>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2"/>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200" b="1" dirty="0" err="1">
                <a:latin typeface="Arial" panose="020B0604020202020204" pitchFamily="34" charset="0"/>
              </a:rPr>
              <a:t>Tevatron</a:t>
            </a:r>
            <a:r>
              <a:rPr lang="en-US" altLang="en-US" sz="1200" b="1" dirty="0">
                <a:latin typeface="Arial" panose="020B0604020202020204" pitchFamily="34" charset="0"/>
              </a:rPr>
              <a:t> dipole</a:t>
            </a:r>
          </a:p>
        </p:txBody>
      </p:sp>
      <p:sp>
        <p:nvSpPr>
          <p:cNvPr id="10254" name="Text Box 11"/>
          <p:cNvSpPr txBox="1">
            <a:spLocks noChangeArrowheads="1"/>
          </p:cNvSpPr>
          <p:nvPr/>
        </p:nvSpPr>
        <p:spPr bwMode="auto">
          <a:xfrm>
            <a:off x="558997" y="4410115"/>
            <a:ext cx="4908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8"/>
              </a:buBlip>
              <a:defRPr sz="2400">
                <a:solidFill>
                  <a:schemeClr val="tx1"/>
                </a:solidFill>
                <a:latin typeface="Book Antiqua" panose="02040602050305030304" pitchFamily="18" charset="0"/>
              </a:defRPr>
            </a:lvl1pPr>
            <a:lvl2pPr marL="742950" indent="-285750">
              <a:spcBef>
                <a:spcPct val="20000"/>
              </a:spcBef>
              <a:buSzPct val="60000"/>
              <a:buBlip>
                <a:blip r:embed="rId9"/>
              </a:buBlip>
              <a:defRPr sz="2000">
                <a:solidFill>
                  <a:schemeClr val="tx1"/>
                </a:solidFill>
                <a:latin typeface="Book Antiqua" panose="02040602050305030304" pitchFamily="18" charset="0"/>
              </a:defRPr>
            </a:lvl2pPr>
            <a:lvl3pPr marL="1143000" indent="-228600">
              <a:spcBef>
                <a:spcPct val="20000"/>
              </a:spcBef>
              <a:buSzPct val="60000"/>
              <a:buBlip>
                <a:blip r:embed="rId10"/>
              </a:buBlip>
              <a:defRPr>
                <a:solidFill>
                  <a:schemeClr val="tx1"/>
                </a:solidFill>
                <a:latin typeface="Book Antiqua" panose="02040602050305030304" pitchFamily="18" charset="0"/>
              </a:defRPr>
            </a:lvl3pPr>
            <a:lvl4pPr marL="1600200" indent="-228600">
              <a:spcBef>
                <a:spcPct val="20000"/>
              </a:spcBef>
              <a:buSzPct val="60000"/>
              <a:buBlip>
                <a:blip r:embed="rId11"/>
              </a:buBlip>
              <a:defRPr sz="1600">
                <a:solidFill>
                  <a:schemeClr val="tx1"/>
                </a:solidFill>
                <a:latin typeface="Book Antiqua" panose="02040602050305030304" pitchFamily="18" charset="0"/>
              </a:defRPr>
            </a:lvl4pPr>
            <a:lvl5pPr marL="2057400" indent="-228600">
              <a:spcBef>
                <a:spcPct val="20000"/>
              </a:spcBef>
              <a:buSzPct val="60000"/>
              <a:buBlip>
                <a:blip r:embed="rId12"/>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2"/>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2"/>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2"/>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2"/>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200" b="1" dirty="0">
                <a:latin typeface="Arial" panose="020B0604020202020204" pitchFamily="34" charset="0"/>
              </a:rPr>
              <a:t>HD2</a:t>
            </a:r>
          </a:p>
        </p:txBody>
      </p:sp>
      <p:pic>
        <p:nvPicPr>
          <p:cNvPr id="10255" name="Picture 14" descr="xyz"/>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58017" y="3926989"/>
            <a:ext cx="42068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接连接符 14"/>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7110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sz="half" idx="1"/>
          </p:nvPr>
        </p:nvSpPr>
        <p:spPr>
          <a:xfrm>
            <a:off x="457200" y="1289538"/>
            <a:ext cx="4038600" cy="5201750"/>
          </a:xfrm>
        </p:spPr>
        <p:txBody>
          <a:bodyPr>
            <a:normAutofit fontScale="92500" lnSpcReduction="10000"/>
          </a:bodyPr>
          <a:lstStyle/>
          <a:p>
            <a:pPr>
              <a:lnSpc>
                <a:spcPct val="110000"/>
              </a:lnSpc>
            </a:pPr>
            <a:r>
              <a:rPr lang="en-US" altLang="en-US" sz="2000" b="1" dirty="0" smtClean="0">
                <a:solidFill>
                  <a:srgbClr val="FF0000"/>
                </a:solidFill>
              </a:rPr>
              <a:t>Two-in-one configuration</a:t>
            </a:r>
          </a:p>
          <a:p>
            <a:pPr lvl="1">
              <a:lnSpc>
                <a:spcPct val="110000"/>
              </a:lnSpc>
            </a:pPr>
            <a:r>
              <a:rPr lang="en-US" altLang="en-US" sz="1800" dirty="0" smtClean="0"/>
              <a:t>Both beam pipes are contained within one cold mass</a:t>
            </a:r>
          </a:p>
          <a:p>
            <a:pPr>
              <a:lnSpc>
                <a:spcPct val="110000"/>
              </a:lnSpc>
            </a:pPr>
            <a:r>
              <a:rPr lang="en-US" altLang="en-US" sz="2000" b="1" dirty="0" smtClean="0">
                <a:solidFill>
                  <a:srgbClr val="FF0000"/>
                </a:solidFill>
              </a:rPr>
              <a:t>Stainless steel collars </a:t>
            </a:r>
            <a:r>
              <a:rPr lang="en-US" altLang="en-US" sz="2000" dirty="0" smtClean="0"/>
              <a:t>are locked by three full-length rods.</a:t>
            </a:r>
          </a:p>
          <a:p>
            <a:pPr>
              <a:lnSpc>
                <a:spcPct val="110000"/>
              </a:lnSpc>
            </a:pPr>
            <a:r>
              <a:rPr lang="en-US" altLang="en-US" sz="2000" b="1" dirty="0" smtClean="0">
                <a:solidFill>
                  <a:srgbClr val="FF0000"/>
                </a:solidFill>
              </a:rPr>
              <a:t>Magnetic insert</a:t>
            </a:r>
          </a:p>
          <a:p>
            <a:pPr lvl="1">
              <a:lnSpc>
                <a:spcPct val="110000"/>
              </a:lnSpc>
            </a:pPr>
            <a:r>
              <a:rPr lang="en-US" altLang="en-US" sz="1800" dirty="0" smtClean="0"/>
              <a:t>It transfers vertical force from the yoke to the collared coils</a:t>
            </a:r>
          </a:p>
          <a:p>
            <a:pPr lvl="1">
              <a:lnSpc>
                <a:spcPct val="110000"/>
              </a:lnSpc>
            </a:pPr>
            <a:r>
              <a:rPr lang="en-US" altLang="en-US" sz="1800" dirty="0" smtClean="0"/>
              <a:t>It improves field quality</a:t>
            </a:r>
          </a:p>
          <a:p>
            <a:pPr>
              <a:lnSpc>
                <a:spcPct val="110000"/>
              </a:lnSpc>
            </a:pPr>
            <a:r>
              <a:rPr lang="en-US" altLang="en-US" sz="2000" b="1" dirty="0" smtClean="0">
                <a:solidFill>
                  <a:srgbClr val="FF0000"/>
                </a:solidFill>
              </a:rPr>
              <a:t>Iron yoke vertically split</a:t>
            </a:r>
          </a:p>
          <a:p>
            <a:pPr lvl="1">
              <a:lnSpc>
                <a:spcPct val="110000"/>
              </a:lnSpc>
            </a:pPr>
            <a:r>
              <a:rPr lang="en-US" altLang="en-US" sz="1800" dirty="0" smtClean="0"/>
              <a:t>At the end of the welding operation the yoke gap is closed</a:t>
            </a:r>
          </a:p>
          <a:p>
            <a:pPr>
              <a:lnSpc>
                <a:spcPct val="110000"/>
              </a:lnSpc>
            </a:pPr>
            <a:r>
              <a:rPr lang="en-US" altLang="en-US" sz="2000" b="1" dirty="0" smtClean="0">
                <a:solidFill>
                  <a:srgbClr val="FF0000"/>
                </a:solidFill>
              </a:rPr>
              <a:t>Stainless steel shell </a:t>
            </a:r>
            <a:r>
              <a:rPr lang="en-US" altLang="en-US" sz="2000" dirty="0" smtClean="0"/>
              <a:t>halves are welded around the yoke to provide He containment, a 9 mm </a:t>
            </a:r>
            <a:r>
              <a:rPr lang="en-US" altLang="en-US" sz="2000" dirty="0" err="1" smtClean="0"/>
              <a:t>sagitta</a:t>
            </a:r>
            <a:r>
              <a:rPr lang="en-US" altLang="en-US" sz="2000" dirty="0" smtClean="0"/>
              <a:t>,  and to increase rigidity.</a:t>
            </a:r>
          </a:p>
        </p:txBody>
      </p:sp>
      <p:sp>
        <p:nvSpPr>
          <p:cNvPr id="44036" name="Rectangle 6"/>
          <p:cNvSpPr>
            <a:spLocks noGrp="1" noChangeArrowheads="1"/>
          </p:cNvSpPr>
          <p:nvPr>
            <p:ph type="body" sz="half" idx="2"/>
          </p:nvPr>
        </p:nvSpPr>
        <p:spPr/>
        <p:txBody>
          <a:bodyPr/>
          <a:lstStyle/>
          <a:p>
            <a:endParaRPr lang="en-US" altLang="en-US" sz="2000" smtClean="0"/>
          </a:p>
        </p:txBody>
      </p:sp>
      <p:pic>
        <p:nvPicPr>
          <p:cNvPr id="44037" name="Picture 5" descr="LHC_dipole_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25" y="1103313"/>
            <a:ext cx="3522663"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0025" y="4606925"/>
            <a:ext cx="3165475"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8"/>
          <p:cNvSpPr txBox="1">
            <a:spLocks noChangeArrowheads="1"/>
          </p:cNvSpPr>
          <p:nvPr/>
        </p:nvSpPr>
        <p:spPr bwMode="auto">
          <a:xfrm>
            <a:off x="7605713" y="4402138"/>
            <a:ext cx="12239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MJB Plus, Inc., [2]</a:t>
            </a:r>
          </a:p>
        </p:txBody>
      </p:sp>
      <p:sp>
        <p:nvSpPr>
          <p:cNvPr id="11" name="Rectangle 2"/>
          <p:cNvSpPr>
            <a:spLocks noGrp="1" noChangeArrowheads="1"/>
          </p:cNvSpPr>
          <p:nvPr>
            <p:ph type="title"/>
          </p:nvPr>
        </p:nvSpPr>
        <p:spPr>
          <a:xfrm>
            <a:off x="0" y="98791"/>
            <a:ext cx="9144000" cy="895106"/>
          </a:xfrm>
        </p:spPr>
        <p:txBody>
          <a:bodyPr>
            <a:noAutofit/>
          </a:bodyPr>
          <a:lstStyle/>
          <a:p>
            <a:r>
              <a:rPr lang="en-US" altLang="en-US" sz="3600" dirty="0" smtClean="0"/>
              <a:t>Practical accelerator magnets – </a:t>
            </a:r>
            <a:br>
              <a:rPr lang="en-US" altLang="en-US" sz="3600" dirty="0" smtClean="0"/>
            </a:br>
            <a:r>
              <a:rPr lang="en-US" altLang="en-US" sz="3600" dirty="0" smtClean="0"/>
              <a:t>LHC  main dipole</a:t>
            </a:r>
          </a:p>
        </p:txBody>
      </p:sp>
    </p:spTree>
    <p:extLst>
      <p:ext uri="{BB962C8B-B14F-4D97-AF65-F5344CB8AC3E}">
        <p14:creationId xmlns:p14="http://schemas.microsoft.com/office/powerpoint/2010/main" val="264141498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a:xfrm>
            <a:off x="457200" y="1328597"/>
            <a:ext cx="8229600" cy="5099364"/>
          </a:xfrm>
        </p:spPr>
        <p:txBody>
          <a:bodyPr>
            <a:normAutofit fontScale="85000" lnSpcReduction="20000"/>
          </a:bodyPr>
          <a:lstStyle/>
          <a:p>
            <a:pPr>
              <a:buFontTx/>
              <a:buNone/>
            </a:pPr>
            <a:r>
              <a:rPr lang="en-US" altLang="en-US" dirty="0" smtClean="0"/>
              <a:t>		   LHC dipole at 0 T			              LHC dipole at 9 T</a:t>
            </a:r>
          </a:p>
          <a:p>
            <a:pPr>
              <a:buFontTx/>
              <a:buNone/>
            </a:pPr>
            <a:endParaRPr lang="en-US" altLang="en-US" dirty="0" smtClean="0"/>
          </a:p>
          <a:p>
            <a:pPr>
              <a:buFontTx/>
              <a:buNone/>
            </a:pPr>
            <a:endParaRPr lang="en-US" altLang="en-US" dirty="0" smtClean="0"/>
          </a:p>
          <a:p>
            <a:pPr>
              <a:buFontTx/>
              <a:buNone/>
            </a:pPr>
            <a:endParaRPr lang="en-US" altLang="en-US" dirty="0" smtClean="0"/>
          </a:p>
          <a:p>
            <a:pPr>
              <a:buFontTx/>
              <a:buNone/>
            </a:pPr>
            <a:endParaRPr lang="en-US" altLang="en-US" dirty="0" smtClean="0"/>
          </a:p>
          <a:p>
            <a:pPr>
              <a:buFontTx/>
              <a:buNone/>
            </a:pPr>
            <a:endParaRPr lang="en-US" altLang="en-US" dirty="0" smtClean="0"/>
          </a:p>
          <a:p>
            <a:pPr>
              <a:buFontTx/>
              <a:buNone/>
            </a:pPr>
            <a:endParaRPr lang="en-US" altLang="en-US" dirty="0" smtClean="0"/>
          </a:p>
          <a:p>
            <a:pPr>
              <a:buFontTx/>
              <a:buNone/>
            </a:pPr>
            <a:endParaRPr lang="en-US" altLang="en-US" dirty="0" smtClean="0"/>
          </a:p>
          <a:p>
            <a:pPr>
              <a:buFontTx/>
              <a:buBlip>
                <a:blip r:embed="rId2"/>
              </a:buBlip>
            </a:pPr>
            <a:endParaRPr lang="en-US" altLang="en-US" dirty="0" smtClean="0"/>
          </a:p>
          <a:p>
            <a:pPr marL="0" indent="0" algn="just">
              <a:lnSpc>
                <a:spcPct val="120000"/>
              </a:lnSpc>
              <a:buNone/>
            </a:pPr>
            <a:r>
              <a:rPr lang="en-US" altLang="en-US" sz="2800" dirty="0" smtClean="0"/>
              <a:t>Usually, in a dipole or quadrupole magnet, the </a:t>
            </a:r>
            <a:r>
              <a:rPr lang="en-US" altLang="en-US" sz="2800" b="1" dirty="0" smtClean="0">
                <a:solidFill>
                  <a:srgbClr val="FF0000"/>
                </a:solidFill>
              </a:rPr>
              <a:t>highest stresses </a:t>
            </a:r>
            <a:r>
              <a:rPr lang="en-US" altLang="en-US" sz="2800" dirty="0" smtClean="0"/>
              <a:t>are reached at the mid-plane, where all the azimuthal </a:t>
            </a:r>
            <a:r>
              <a:rPr lang="en-US" altLang="en-US" sz="2800" dirty="0" err="1" smtClean="0"/>
              <a:t>e.m</a:t>
            </a:r>
            <a:r>
              <a:rPr lang="en-US" altLang="en-US" sz="2800" dirty="0" smtClean="0"/>
              <a:t>. forces accumulate (over a small area).</a:t>
            </a:r>
          </a:p>
        </p:txBody>
      </p:sp>
      <p:pic>
        <p:nvPicPr>
          <p:cNvPr id="37895" name="Picture 4" descr="LHC_9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04314"/>
            <a:ext cx="4479925"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5" descr="LHC_0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1906202"/>
            <a:ext cx="4475162"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Text Box 8"/>
          <p:cNvSpPr txBox="1">
            <a:spLocks noChangeArrowheads="1"/>
          </p:cNvSpPr>
          <p:nvPr/>
        </p:nvSpPr>
        <p:spPr bwMode="auto">
          <a:xfrm>
            <a:off x="6640513" y="4462334"/>
            <a:ext cx="223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400">
                <a:latin typeface="Arial" panose="020B0604020202020204" pitchFamily="34" charset="0"/>
              </a:rPr>
              <a:t>Displacement scaling = 50</a:t>
            </a:r>
          </a:p>
        </p:txBody>
      </p:sp>
      <p:sp>
        <p:nvSpPr>
          <p:cNvPr id="10" name="Title 1"/>
          <p:cNvSpPr>
            <a:spLocks noGrp="1"/>
          </p:cNvSpPr>
          <p:nvPr>
            <p:ph type="title"/>
          </p:nvPr>
        </p:nvSpPr>
        <p:spPr>
          <a:xfrm>
            <a:off x="1" y="-6019"/>
            <a:ext cx="9143999" cy="1143000"/>
          </a:xfrm>
        </p:spPr>
        <p:txBody>
          <a:bodyPr>
            <a:normAutofit/>
          </a:bodyPr>
          <a:lstStyle/>
          <a:p>
            <a:r>
              <a:rPr lang="fr-FR" altLang="en-US" sz="4000" dirty="0" smtClean="0"/>
              <a:t>Electro-magnetic Force</a:t>
            </a:r>
            <a:endParaRPr lang="en-US" altLang="en-US" sz="4000" dirty="0" smtClean="0"/>
          </a:p>
        </p:txBody>
      </p:sp>
      <p:cxnSp>
        <p:nvCxnSpPr>
          <p:cNvPr id="11" name="直接连接符 10"/>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2814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7774" y="1017023"/>
            <a:ext cx="7260879" cy="1227702"/>
          </a:xfrm>
        </p:spPr>
        <p:txBody>
          <a:bodyPr>
            <a:normAutofit fontScale="62500" lnSpcReduction="20000"/>
          </a:bodyPr>
          <a:lstStyle/>
          <a:p>
            <a:pPr marL="0" indent="0">
              <a:lnSpc>
                <a:spcPct val="120000"/>
              </a:lnSpc>
              <a:buNone/>
              <a:defRPr/>
            </a:pPr>
            <a:r>
              <a:rPr lang="en-US" dirty="0" smtClean="0"/>
              <a:t>The </a:t>
            </a:r>
            <a:r>
              <a:rPr lang="en-US" dirty="0" err="1" smtClean="0"/>
              <a:t>e.m</a:t>
            </a:r>
            <a:r>
              <a:rPr lang="en-US" dirty="0" smtClean="0"/>
              <a:t>. forces in a </a:t>
            </a:r>
            <a:r>
              <a:rPr lang="en-US" b="1" dirty="0" smtClean="0">
                <a:solidFill>
                  <a:srgbClr val="FF0000"/>
                </a:solidFill>
              </a:rPr>
              <a:t>quadrupole magnet </a:t>
            </a:r>
            <a:r>
              <a:rPr lang="en-US" dirty="0" smtClean="0"/>
              <a:t>tend to push the coil </a:t>
            </a:r>
          </a:p>
          <a:p>
            <a:pPr marL="0" indent="0">
              <a:lnSpc>
                <a:spcPct val="120000"/>
              </a:lnSpc>
              <a:buNone/>
              <a:defRPr/>
            </a:pPr>
            <a:r>
              <a:rPr lang="en-US" b="1" dirty="0" smtClean="0">
                <a:solidFill>
                  <a:srgbClr val="FF0000"/>
                </a:solidFill>
              </a:rPr>
              <a:t>Towards the mid-plane </a:t>
            </a:r>
            <a:r>
              <a:rPr lang="en-US" dirty="0" smtClean="0"/>
              <a:t>in the vertical-azimuthal direction (</a:t>
            </a:r>
            <a:r>
              <a:rPr lang="en-US" i="1" dirty="0" err="1" smtClean="0"/>
              <a:t>F</a:t>
            </a:r>
            <a:r>
              <a:rPr lang="en-US" i="1" baseline="-25000" dirty="0" err="1" smtClean="0"/>
              <a:t>y</a:t>
            </a:r>
            <a:r>
              <a:rPr lang="en-US" i="1" dirty="0" smtClean="0"/>
              <a:t>, F</a:t>
            </a:r>
            <a:r>
              <a:rPr lang="en-US" i="1" baseline="-25000" dirty="0" smtClean="0">
                <a:sym typeface="Symbol"/>
              </a:rPr>
              <a:t></a:t>
            </a:r>
            <a:r>
              <a:rPr lang="en-US" i="1" dirty="0" smtClean="0"/>
              <a:t> </a:t>
            </a:r>
            <a:r>
              <a:rPr lang="en-US" dirty="0" smtClean="0"/>
              <a:t>&lt; 0)</a:t>
            </a:r>
          </a:p>
          <a:p>
            <a:pPr marL="0" indent="0">
              <a:lnSpc>
                <a:spcPct val="120000"/>
              </a:lnSpc>
              <a:buNone/>
              <a:defRPr/>
            </a:pPr>
            <a:r>
              <a:rPr lang="en-US" b="1" dirty="0" smtClean="0">
                <a:solidFill>
                  <a:srgbClr val="FF0000"/>
                </a:solidFill>
              </a:rPr>
              <a:t>Outwards </a:t>
            </a:r>
            <a:r>
              <a:rPr lang="en-US" dirty="0" smtClean="0"/>
              <a:t>in the radial-horizontal direction (</a:t>
            </a:r>
            <a:r>
              <a:rPr lang="en-US" i="1" dirty="0" err="1" smtClean="0"/>
              <a:t>F</a:t>
            </a:r>
            <a:r>
              <a:rPr lang="en-US" i="1" baseline="-25000" dirty="0" err="1" smtClean="0"/>
              <a:t>x</a:t>
            </a:r>
            <a:r>
              <a:rPr lang="en-US" i="1" dirty="0" smtClean="0"/>
              <a:t>, F</a:t>
            </a:r>
            <a:r>
              <a:rPr lang="en-US" i="1" baseline="-25000" dirty="0" smtClean="0"/>
              <a:t>r</a:t>
            </a:r>
            <a:r>
              <a:rPr lang="en-US" i="1" dirty="0" smtClean="0"/>
              <a:t> </a:t>
            </a:r>
            <a:r>
              <a:rPr lang="en-US" dirty="0" smtClean="0"/>
              <a:t>&gt; 0)</a:t>
            </a:r>
          </a:p>
          <a:p>
            <a:pPr>
              <a:defRPr/>
            </a:pPr>
            <a:endParaRPr lang="en-US" dirty="0"/>
          </a:p>
        </p:txBody>
      </p:sp>
      <p:sp>
        <p:nvSpPr>
          <p:cNvPr id="11271" name="Text Box 13"/>
          <p:cNvSpPr txBox="1">
            <a:spLocks noChangeArrowheads="1"/>
          </p:cNvSpPr>
          <p:nvPr/>
        </p:nvSpPr>
        <p:spPr bwMode="auto">
          <a:xfrm>
            <a:off x="674318" y="2239963"/>
            <a:ext cx="4560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spcBef>
                <a:spcPct val="0"/>
              </a:spcBef>
              <a:buSzTx/>
              <a:buNone/>
            </a:pPr>
            <a:r>
              <a:rPr lang="en-US" altLang="en-US" sz="1200" b="1" dirty="0">
                <a:latin typeface="Arial" panose="020B0604020202020204" pitchFamily="34" charset="0"/>
              </a:rPr>
              <a:t>TQ</a:t>
            </a:r>
          </a:p>
        </p:txBody>
      </p:sp>
      <p:sp>
        <p:nvSpPr>
          <p:cNvPr id="11272" name="Text Box 14"/>
          <p:cNvSpPr txBox="1">
            <a:spLocks noChangeArrowheads="1"/>
          </p:cNvSpPr>
          <p:nvPr/>
        </p:nvSpPr>
        <p:spPr bwMode="auto">
          <a:xfrm>
            <a:off x="633730" y="4297363"/>
            <a:ext cx="415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spcBef>
                <a:spcPct val="0"/>
              </a:spcBef>
              <a:buSzTx/>
              <a:buNone/>
            </a:pPr>
            <a:r>
              <a:rPr lang="en-US" altLang="en-US" sz="1200" b="1" dirty="0">
                <a:latin typeface="Arial" panose="020B0604020202020204" pitchFamily="34" charset="0"/>
              </a:rPr>
              <a:t>HQ</a:t>
            </a:r>
          </a:p>
        </p:txBody>
      </p:sp>
      <p:pic>
        <p:nvPicPr>
          <p:cNvPr id="11273" name="Picture 15" descr="tq-v1_for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6350" y="2300288"/>
            <a:ext cx="1971675"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6" descr="tq-v1_cross-sec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9628" y="2181225"/>
            <a:ext cx="2133600"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7" descr="tq-v1_fluxl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91124" y="2308096"/>
            <a:ext cx="1985963"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8" descr="HQ2_forc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53671" y="4944935"/>
            <a:ext cx="2187251" cy="134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9" descr="HQ2_cross-sect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1690" y="4416425"/>
            <a:ext cx="2143125"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20" descr="HQ2_fluxlin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5412" y="4944934"/>
            <a:ext cx="2147887"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21" descr="xyz"/>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53753" y="4090897"/>
            <a:ext cx="420687"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a:spLocks noGrp="1"/>
          </p:cNvSpPr>
          <p:nvPr>
            <p:ph type="title"/>
          </p:nvPr>
        </p:nvSpPr>
        <p:spPr>
          <a:xfrm>
            <a:off x="1" y="-6019"/>
            <a:ext cx="9143999" cy="1143000"/>
          </a:xfrm>
        </p:spPr>
        <p:txBody>
          <a:bodyPr>
            <a:normAutofit/>
          </a:bodyPr>
          <a:lstStyle/>
          <a:p>
            <a:r>
              <a:rPr lang="fr-FR" altLang="en-US" sz="4000" dirty="0" smtClean="0"/>
              <a:t>Electro-magnetic Force</a:t>
            </a:r>
            <a:endParaRPr lang="en-US" altLang="en-US" sz="4000" dirty="0" smtClean="0"/>
          </a:p>
        </p:txBody>
      </p:sp>
      <p:cxnSp>
        <p:nvCxnSpPr>
          <p:cNvPr id="17" name="直接连接符 16"/>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1605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697117" y="1143000"/>
            <a:ext cx="7939890" cy="1699065"/>
          </a:xfrm>
        </p:spPr>
        <p:txBody>
          <a:bodyPr>
            <a:normAutofit fontScale="55000" lnSpcReduction="20000"/>
          </a:bodyPr>
          <a:lstStyle/>
          <a:p>
            <a:pPr marL="0" indent="0" algn="just">
              <a:lnSpc>
                <a:spcPct val="120000"/>
              </a:lnSpc>
              <a:buNone/>
            </a:pPr>
            <a:r>
              <a:rPr lang="en-US" altLang="en-US" sz="4400" dirty="0" smtClean="0"/>
              <a:t>In the </a:t>
            </a:r>
            <a:r>
              <a:rPr lang="en-US" altLang="en-US" sz="4400" b="1" dirty="0" smtClean="0">
                <a:solidFill>
                  <a:srgbClr val="FF0000"/>
                </a:solidFill>
              </a:rPr>
              <a:t>coil ends </a:t>
            </a:r>
            <a:r>
              <a:rPr lang="en-US" altLang="en-US" sz="4400" dirty="0" smtClean="0"/>
              <a:t>the Lorentz forces tend to push the coil </a:t>
            </a:r>
            <a:r>
              <a:rPr lang="en-US" altLang="en-US" sz="4400" b="1" dirty="0" smtClean="0">
                <a:solidFill>
                  <a:srgbClr val="FF0000"/>
                </a:solidFill>
              </a:rPr>
              <a:t>Outwards</a:t>
            </a:r>
            <a:r>
              <a:rPr lang="en-US" altLang="en-US" sz="4400" dirty="0" smtClean="0"/>
              <a:t> in the longitudinal direction (</a:t>
            </a:r>
            <a:r>
              <a:rPr lang="en-US" altLang="en-US" sz="4400" i="1" dirty="0" err="1" smtClean="0"/>
              <a:t>F</a:t>
            </a:r>
            <a:r>
              <a:rPr lang="en-US" altLang="en-US" sz="4400" i="1" baseline="-25000" dirty="0" err="1" smtClean="0"/>
              <a:t>z</a:t>
            </a:r>
            <a:r>
              <a:rPr lang="en-US" altLang="en-US" sz="4400" dirty="0" smtClean="0"/>
              <a:t> &gt; 0)</a:t>
            </a:r>
          </a:p>
          <a:p>
            <a:pPr marL="0" indent="0" algn="just">
              <a:lnSpc>
                <a:spcPct val="120000"/>
              </a:lnSpc>
              <a:buNone/>
            </a:pPr>
            <a:r>
              <a:rPr lang="en-US" altLang="en-US" sz="4400" dirty="0" smtClean="0"/>
              <a:t>Similarly as for the solenoid, the axial force produces an </a:t>
            </a:r>
            <a:r>
              <a:rPr lang="en-US" altLang="en-US" sz="4400" b="1" dirty="0" smtClean="0">
                <a:solidFill>
                  <a:srgbClr val="FF0000"/>
                </a:solidFill>
              </a:rPr>
              <a:t>axial tension</a:t>
            </a:r>
            <a:r>
              <a:rPr lang="en-US" altLang="en-US" sz="4400" dirty="0" smtClean="0"/>
              <a:t> in the coil straight section.</a:t>
            </a:r>
          </a:p>
          <a:p>
            <a:pPr>
              <a:buFontTx/>
              <a:buBlip>
                <a:blip r:embed="rId2"/>
              </a:buBlip>
            </a:pPr>
            <a:endParaRPr lang="en-US" altLang="en-US" dirty="0" smtClean="0"/>
          </a:p>
        </p:txBody>
      </p:sp>
      <p:sp>
        <p:nvSpPr>
          <p:cNvPr id="9" name="Title 1"/>
          <p:cNvSpPr>
            <a:spLocks noGrp="1"/>
          </p:cNvSpPr>
          <p:nvPr>
            <p:ph type="title"/>
          </p:nvPr>
        </p:nvSpPr>
        <p:spPr>
          <a:xfrm>
            <a:off x="1" y="-6019"/>
            <a:ext cx="9143999" cy="1143000"/>
          </a:xfrm>
        </p:spPr>
        <p:txBody>
          <a:bodyPr>
            <a:normAutofit/>
          </a:bodyPr>
          <a:lstStyle/>
          <a:p>
            <a:r>
              <a:rPr lang="fr-FR" altLang="en-US" sz="4000" dirty="0" smtClean="0"/>
              <a:t>Electro-magnetic Force</a:t>
            </a:r>
            <a:endParaRPr lang="en-US" altLang="en-US" sz="4000" dirty="0" smtClean="0"/>
          </a:p>
        </p:txBody>
      </p:sp>
      <p:cxnSp>
        <p:nvCxnSpPr>
          <p:cNvPr id="10" name="直接连接符 9"/>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pic>
        <p:nvPicPr>
          <p:cNvPr id="12296" name="Picture 6" descr="tq-v1_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65" y="3268301"/>
            <a:ext cx="4392227" cy="284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4" descr="hd2_3d_f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7999" y="2776538"/>
            <a:ext cx="4208026" cy="3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47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443615" y="1088682"/>
            <a:ext cx="5505261" cy="5334000"/>
          </a:xfrm>
        </p:spPr>
        <p:txBody>
          <a:bodyPr>
            <a:normAutofit fontScale="85000" lnSpcReduction="10000"/>
          </a:bodyPr>
          <a:lstStyle/>
          <a:p>
            <a:pPr>
              <a:buFont typeface="Arial" panose="020B0604020202020204" pitchFamily="34" charset="0"/>
              <a:buChar char="•"/>
            </a:pPr>
            <a:r>
              <a:rPr lang="en-GB" altLang="en-US" sz="2800" b="1" dirty="0" err="1" smtClean="0">
                <a:solidFill>
                  <a:srgbClr val="FF0000"/>
                </a:solidFill>
              </a:rPr>
              <a:t>Nb-Ti</a:t>
            </a:r>
            <a:r>
              <a:rPr lang="en-GB" altLang="en-US" sz="2800" b="1" dirty="0" smtClean="0">
                <a:solidFill>
                  <a:srgbClr val="FF0000"/>
                </a:solidFill>
              </a:rPr>
              <a:t> LHC </a:t>
            </a:r>
            <a:r>
              <a:rPr lang="en-GB" altLang="en-US" sz="2800" dirty="0" smtClean="0"/>
              <a:t>MB (values per aperture)</a:t>
            </a:r>
          </a:p>
          <a:p>
            <a:pPr lvl="1">
              <a:buFont typeface="Arial" panose="020B0604020202020204" pitchFamily="34" charset="0"/>
              <a:buChar char="•"/>
            </a:pPr>
            <a:r>
              <a:rPr lang="en-GB" altLang="en-US" i="1" dirty="0" err="1" smtClean="0"/>
              <a:t>F</a:t>
            </a:r>
            <a:r>
              <a:rPr lang="en-GB" altLang="en-US" i="1" baseline="-25000" dirty="0" err="1" smtClean="0"/>
              <a:t>x</a:t>
            </a:r>
            <a:r>
              <a:rPr lang="en-GB" altLang="en-US" dirty="0" smtClean="0"/>
              <a:t> = </a:t>
            </a:r>
            <a:r>
              <a:rPr lang="en-GB" altLang="en-US" b="1" dirty="0" smtClean="0">
                <a:solidFill>
                  <a:srgbClr val="FF0000"/>
                </a:solidFill>
              </a:rPr>
              <a:t>340 t</a:t>
            </a:r>
            <a:r>
              <a:rPr lang="en-GB" altLang="en-US" dirty="0" smtClean="0"/>
              <a:t> per meter</a:t>
            </a:r>
          </a:p>
          <a:p>
            <a:pPr lvl="2">
              <a:buFont typeface="Arial" panose="020B0604020202020204" pitchFamily="34" charset="0"/>
              <a:buChar char="•"/>
            </a:pPr>
            <a:r>
              <a:rPr lang="en-GB" altLang="en-US" dirty="0" smtClean="0"/>
              <a:t>~300 compact cars</a:t>
            </a:r>
          </a:p>
          <a:p>
            <a:pPr lvl="2">
              <a:buFont typeface="Arial" panose="020B0604020202020204" pitchFamily="34" charset="0"/>
              <a:buChar char="•"/>
            </a:pPr>
            <a:r>
              <a:rPr lang="en-GB" altLang="en-US" dirty="0" smtClean="0"/>
              <a:t>Precision of coil positioning: 20-50 </a:t>
            </a:r>
            <a:r>
              <a:rPr lang="el-GR" altLang="en-US" dirty="0" smtClean="0"/>
              <a:t>μ</a:t>
            </a:r>
            <a:r>
              <a:rPr lang="en-GB" altLang="en-US" dirty="0" smtClean="0"/>
              <a:t>m</a:t>
            </a:r>
          </a:p>
          <a:p>
            <a:pPr lvl="1">
              <a:buFont typeface="Arial" panose="020B0604020202020204" pitchFamily="34" charset="0"/>
              <a:buChar char="•"/>
            </a:pPr>
            <a:r>
              <a:rPr lang="en-GB" altLang="en-US" i="1" dirty="0" err="1" smtClean="0"/>
              <a:t>F</a:t>
            </a:r>
            <a:r>
              <a:rPr lang="en-GB" altLang="en-US" i="1" baseline="-25000" dirty="0" err="1" smtClean="0"/>
              <a:t>z</a:t>
            </a:r>
            <a:r>
              <a:rPr lang="en-GB" altLang="en-US" dirty="0" smtClean="0"/>
              <a:t> = </a:t>
            </a:r>
            <a:r>
              <a:rPr lang="en-GB" altLang="en-US" b="1" dirty="0" smtClean="0">
                <a:solidFill>
                  <a:srgbClr val="FF0000"/>
                </a:solidFill>
              </a:rPr>
              <a:t>27 t</a:t>
            </a:r>
            <a:r>
              <a:rPr lang="en-GB" altLang="en-US" dirty="0" smtClean="0"/>
              <a:t> </a:t>
            </a:r>
          </a:p>
          <a:p>
            <a:pPr lvl="2">
              <a:buFont typeface="Arial" panose="020B0604020202020204" pitchFamily="34" charset="0"/>
              <a:buChar char="•"/>
            </a:pPr>
            <a:r>
              <a:rPr lang="en-GB" altLang="en-US" dirty="0" smtClean="0"/>
              <a:t>~weight of the cold mass</a:t>
            </a:r>
          </a:p>
          <a:p>
            <a:pPr marL="0" indent="0">
              <a:buNone/>
            </a:pPr>
            <a:endParaRPr lang="en-GB" altLang="en-US" dirty="0" smtClean="0"/>
          </a:p>
          <a:p>
            <a:pPr>
              <a:buFont typeface="Arial" panose="020B0604020202020204" pitchFamily="34" charset="0"/>
              <a:buChar char="•"/>
            </a:pPr>
            <a:r>
              <a:rPr lang="en-GB" altLang="en-US" sz="2800" b="1" dirty="0" smtClean="0">
                <a:solidFill>
                  <a:srgbClr val="FF0000"/>
                </a:solidFill>
              </a:rPr>
              <a:t>Nb</a:t>
            </a:r>
            <a:r>
              <a:rPr lang="en-GB" altLang="en-US" sz="2800" b="1" baseline="-25000" dirty="0" smtClean="0">
                <a:solidFill>
                  <a:srgbClr val="FF0000"/>
                </a:solidFill>
              </a:rPr>
              <a:t>3</a:t>
            </a:r>
            <a:r>
              <a:rPr lang="en-GB" altLang="en-US" sz="2800" b="1" dirty="0" smtClean="0">
                <a:solidFill>
                  <a:srgbClr val="FF0000"/>
                </a:solidFill>
              </a:rPr>
              <a:t>Sn dipole </a:t>
            </a:r>
            <a:r>
              <a:rPr lang="en-GB" altLang="en-US" sz="2800" dirty="0" smtClean="0"/>
              <a:t>(HD2)</a:t>
            </a:r>
          </a:p>
          <a:p>
            <a:pPr lvl="1">
              <a:buFont typeface="Arial" panose="020B0604020202020204" pitchFamily="34" charset="0"/>
              <a:buChar char="•"/>
            </a:pPr>
            <a:r>
              <a:rPr lang="en-GB" altLang="en-US" i="1" dirty="0" err="1" smtClean="0"/>
              <a:t>F</a:t>
            </a:r>
            <a:r>
              <a:rPr lang="en-GB" altLang="en-US" i="1" baseline="-25000" dirty="0" err="1" smtClean="0"/>
              <a:t>x</a:t>
            </a:r>
            <a:r>
              <a:rPr lang="en-GB" altLang="en-US" dirty="0" smtClean="0"/>
              <a:t> = </a:t>
            </a:r>
            <a:r>
              <a:rPr lang="en-GB" altLang="en-US" b="1" dirty="0" smtClean="0">
                <a:solidFill>
                  <a:srgbClr val="FF0000"/>
                </a:solidFill>
              </a:rPr>
              <a:t>500 t </a:t>
            </a:r>
            <a:r>
              <a:rPr lang="en-GB" altLang="en-US" dirty="0" smtClean="0"/>
              <a:t>per meter</a:t>
            </a:r>
          </a:p>
          <a:p>
            <a:pPr lvl="1">
              <a:buFont typeface="Arial" panose="020B0604020202020204" pitchFamily="34" charset="0"/>
              <a:buChar char="•"/>
            </a:pPr>
            <a:r>
              <a:rPr lang="en-GB" altLang="en-US" i="1" dirty="0" err="1" smtClean="0"/>
              <a:t>F</a:t>
            </a:r>
            <a:r>
              <a:rPr lang="en-GB" altLang="en-US" i="1" baseline="-25000" dirty="0" err="1" smtClean="0"/>
              <a:t>z</a:t>
            </a:r>
            <a:r>
              <a:rPr lang="en-GB" altLang="en-US" dirty="0" smtClean="0"/>
              <a:t> = </a:t>
            </a:r>
            <a:r>
              <a:rPr lang="en-GB" altLang="en-US" b="1" dirty="0" smtClean="0">
                <a:solidFill>
                  <a:srgbClr val="FF0000"/>
                </a:solidFill>
              </a:rPr>
              <a:t>85 t </a:t>
            </a:r>
          </a:p>
          <a:p>
            <a:pPr lvl="1">
              <a:buFont typeface="Arial" panose="020B0604020202020204" pitchFamily="34" charset="0"/>
              <a:buChar char="•"/>
            </a:pPr>
            <a:r>
              <a:rPr lang="en-GB" altLang="en-US" dirty="0" smtClean="0"/>
              <a:t>These forces are applied to an object with a cross-section of 150x100 mm !!!</a:t>
            </a:r>
          </a:p>
          <a:p>
            <a:pPr lvl="2">
              <a:buFont typeface="Arial" panose="020B0604020202020204" pitchFamily="34" charset="0"/>
              <a:buChar char="•"/>
            </a:pPr>
            <a:r>
              <a:rPr lang="en-GB" altLang="en-US" dirty="0" smtClean="0"/>
              <a:t>and by the way, it is brittle</a:t>
            </a:r>
          </a:p>
          <a:p>
            <a:pPr>
              <a:buFontTx/>
              <a:buBlip>
                <a:blip r:embed="rId2"/>
              </a:buBlip>
            </a:pPr>
            <a:endParaRPr lang="en-GB" altLang="en-US" dirty="0" smtClean="0"/>
          </a:p>
          <a:p>
            <a:pPr>
              <a:buFontTx/>
              <a:buBlip>
                <a:blip r:embed="rId2"/>
              </a:buBlip>
            </a:pPr>
            <a:endParaRPr lang="en-GB" altLang="en-US" dirty="0" smtClean="0"/>
          </a:p>
        </p:txBody>
      </p:sp>
      <p:pic>
        <p:nvPicPr>
          <p:cNvPr id="13319" name="Picture 4" descr="hd2_3d_f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876" y="3906726"/>
            <a:ext cx="2928622" cy="2321491"/>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3320" name="Picture 4" descr="LHC_collared_co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9811" y="1143000"/>
            <a:ext cx="3027688" cy="1577756"/>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3321" name="Picture 12" descr="http://3.bp.blogspot.com/-GzQ-zSXBkSQ/UmagcXlZCfI/AAAAAAAACg8/OIaRuMwZhc4/s1600/DSC002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8383" y="2959223"/>
            <a:ext cx="2949115" cy="698719"/>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1" y="-6019"/>
            <a:ext cx="9143999" cy="1143000"/>
          </a:xfrm>
        </p:spPr>
        <p:txBody>
          <a:bodyPr>
            <a:normAutofit/>
          </a:bodyPr>
          <a:lstStyle/>
          <a:p>
            <a:r>
              <a:rPr lang="fr-FR" altLang="en-US" sz="4000" dirty="0" smtClean="0"/>
              <a:t>Electro-magnetic Force</a:t>
            </a:r>
            <a:endParaRPr lang="en-US" altLang="en-US" sz="4000" dirty="0" smtClean="0"/>
          </a:p>
        </p:txBody>
      </p:sp>
      <p:cxnSp>
        <p:nvCxnSpPr>
          <p:cNvPr id="11" name="直接连接符 10"/>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0748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66700" y="1190625"/>
            <a:ext cx="3998913" cy="5240338"/>
          </a:xfrm>
        </p:spPr>
        <p:txBody>
          <a:bodyPr/>
          <a:lstStyle/>
          <a:p>
            <a:pPr>
              <a:lnSpc>
                <a:spcPct val="90000"/>
              </a:lnSpc>
              <a:buFontTx/>
              <a:buBlip>
                <a:blip r:embed="rId2"/>
              </a:buBlip>
            </a:pPr>
            <a:r>
              <a:rPr lang="en-US" altLang="en-US" sz="2000" dirty="0" smtClean="0"/>
              <a:t>Collars were implemented for the first time in the </a:t>
            </a:r>
            <a:r>
              <a:rPr lang="en-US" altLang="en-US" sz="2000" dirty="0" err="1" smtClean="0"/>
              <a:t>Tevatron</a:t>
            </a:r>
            <a:r>
              <a:rPr lang="en-US" altLang="en-US" sz="2000" dirty="0" smtClean="0"/>
              <a:t> dipoles.</a:t>
            </a:r>
          </a:p>
          <a:p>
            <a:pPr>
              <a:lnSpc>
                <a:spcPct val="90000"/>
              </a:lnSpc>
              <a:buFontTx/>
              <a:buBlip>
                <a:blip r:embed="rId2"/>
              </a:buBlip>
            </a:pPr>
            <a:r>
              <a:rPr lang="en-US" altLang="en-US" sz="2000" dirty="0" smtClean="0"/>
              <a:t>Since then, they have been used in </a:t>
            </a:r>
            <a:r>
              <a:rPr lang="en-US" altLang="en-US" sz="2000" b="1" dirty="0" smtClean="0">
                <a:solidFill>
                  <a:srgbClr val="FF0000"/>
                </a:solidFill>
              </a:rPr>
              <a:t>all but one </a:t>
            </a:r>
            <a:r>
              <a:rPr lang="en-US" altLang="en-US" sz="2000" dirty="0" smtClean="0"/>
              <a:t>(RHIC) the accelerator magnets and in most of the R&amp;D magnets.</a:t>
            </a:r>
          </a:p>
          <a:p>
            <a:pPr>
              <a:lnSpc>
                <a:spcPct val="90000"/>
              </a:lnSpc>
              <a:buFontTx/>
              <a:buBlip>
                <a:blip r:embed="rId2"/>
              </a:buBlip>
            </a:pPr>
            <a:r>
              <a:rPr lang="en-US" altLang="en-US" sz="2000" dirty="0" smtClean="0"/>
              <a:t>They are composed by </a:t>
            </a:r>
            <a:r>
              <a:rPr lang="en-US" altLang="en-US" sz="2000" b="1" dirty="0" smtClean="0">
                <a:solidFill>
                  <a:srgbClr val="FF0000"/>
                </a:solidFill>
              </a:rPr>
              <a:t>stainless-steel or aluminum laminations </a:t>
            </a:r>
            <a:r>
              <a:rPr lang="en-US" altLang="en-US" sz="2000" dirty="0" smtClean="0"/>
              <a:t>few mm thick.</a:t>
            </a:r>
          </a:p>
          <a:p>
            <a:pPr>
              <a:lnSpc>
                <a:spcPct val="90000"/>
              </a:lnSpc>
              <a:buFontTx/>
              <a:buBlip>
                <a:blip r:embed="rId2"/>
              </a:buBlip>
            </a:pPr>
            <a:r>
              <a:rPr lang="en-US" altLang="en-US" sz="2000" dirty="0" smtClean="0"/>
              <a:t>By </a:t>
            </a:r>
            <a:r>
              <a:rPr lang="en-US" altLang="en-US" sz="2000" b="1" dirty="0" smtClean="0">
                <a:solidFill>
                  <a:srgbClr val="FF0000"/>
                </a:solidFill>
              </a:rPr>
              <a:t>clamping the coils</a:t>
            </a:r>
            <a:r>
              <a:rPr lang="en-US" altLang="en-US" sz="2000" dirty="0" smtClean="0"/>
              <a:t>, the collars provide</a:t>
            </a:r>
          </a:p>
          <a:p>
            <a:pPr lvl="1">
              <a:lnSpc>
                <a:spcPct val="90000"/>
              </a:lnSpc>
              <a:buFontTx/>
              <a:buBlip>
                <a:blip r:embed="rId3"/>
              </a:buBlip>
            </a:pPr>
            <a:r>
              <a:rPr lang="en-US" altLang="en-US" sz="1800" dirty="0" smtClean="0"/>
              <a:t>coil pre-stressing;</a:t>
            </a:r>
          </a:p>
          <a:p>
            <a:pPr lvl="1">
              <a:lnSpc>
                <a:spcPct val="90000"/>
              </a:lnSpc>
              <a:buFontTx/>
              <a:buBlip>
                <a:blip r:embed="rId3"/>
              </a:buBlip>
            </a:pPr>
            <a:r>
              <a:rPr lang="en-US" altLang="en-US" sz="1800" dirty="0" smtClean="0"/>
              <a:t>rigid support against </a:t>
            </a:r>
            <a:r>
              <a:rPr lang="en-US" altLang="en-US" sz="1800" dirty="0" err="1" smtClean="0"/>
              <a:t>e.m</a:t>
            </a:r>
            <a:r>
              <a:rPr lang="en-US" altLang="en-US" sz="1800" dirty="0" smtClean="0"/>
              <a:t>. forces (it can be self-supporting or not);</a:t>
            </a:r>
          </a:p>
          <a:p>
            <a:pPr lvl="1">
              <a:lnSpc>
                <a:spcPct val="90000"/>
              </a:lnSpc>
              <a:buFontTx/>
              <a:buBlip>
                <a:blip r:embed="rId3"/>
              </a:buBlip>
            </a:pPr>
            <a:r>
              <a:rPr lang="en-US" altLang="en-US" sz="1800" dirty="0" smtClean="0"/>
              <a:t>precise cavity (tolerance </a:t>
            </a:r>
            <a:r>
              <a:rPr lang="en-US" altLang="en-US" sz="1800" dirty="0" smtClean="0">
                <a:sym typeface="Symbol" panose="05050102010706020507" pitchFamily="18" charset="2"/>
              </a:rPr>
              <a:t> 20 m).</a:t>
            </a:r>
          </a:p>
        </p:txBody>
      </p:sp>
      <p:pic>
        <p:nvPicPr>
          <p:cNvPr id="11268" name="Picture 4" descr="Presentation 5"/>
          <p:cNvPicPr>
            <a:picLocks noChangeArrowheads="1"/>
          </p:cNvPicPr>
          <p:nvPr/>
        </p:nvPicPr>
        <p:blipFill>
          <a:blip r:embed="rId4">
            <a:extLst>
              <a:ext uri="{28A0092B-C50C-407E-A947-70E740481C1C}">
                <a14:useLocalDpi xmlns:a14="http://schemas.microsoft.com/office/drawing/2010/main" val="0"/>
              </a:ext>
            </a:extLst>
          </a:blip>
          <a:srcRect l="20140" t="33888" r="24010" b="33681"/>
          <a:stretch>
            <a:fillRect/>
          </a:stretch>
        </p:blipFill>
        <p:spPr bwMode="auto">
          <a:xfrm>
            <a:off x="6503988" y="5029200"/>
            <a:ext cx="25241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Collars_open"/>
          <p:cNvPicPr>
            <a:picLocks noChangeAspect="1" noChangeArrowheads="1"/>
          </p:cNvPicPr>
          <p:nvPr/>
        </p:nvPicPr>
        <p:blipFill>
          <a:blip r:embed="rId5">
            <a:extLst>
              <a:ext uri="{28A0092B-C50C-407E-A947-70E740481C1C}">
                <a14:useLocalDpi xmlns:a14="http://schemas.microsoft.com/office/drawing/2010/main" val="0"/>
              </a:ext>
            </a:extLst>
          </a:blip>
          <a:srcRect l="7260" t="16576" r="4546" b="3279"/>
          <a:stretch>
            <a:fillRect/>
          </a:stretch>
        </p:blipFill>
        <p:spPr bwMode="auto">
          <a:xfrm>
            <a:off x="4251325" y="5027613"/>
            <a:ext cx="2217738"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descr="ssc_collars2"/>
          <p:cNvPicPr>
            <a:picLocks noChangeAspect="1" noChangeArrowheads="1"/>
          </p:cNvPicPr>
          <p:nvPr/>
        </p:nvPicPr>
        <p:blipFill>
          <a:blip r:embed="rId6">
            <a:extLst>
              <a:ext uri="{28A0092B-C50C-407E-A947-70E740481C1C}">
                <a14:useLocalDpi xmlns:a14="http://schemas.microsoft.com/office/drawing/2010/main" val="0"/>
              </a:ext>
            </a:extLst>
          </a:blip>
          <a:srcRect l="1257" t="1491" r="69464" b="68510"/>
          <a:stretch>
            <a:fillRect/>
          </a:stretch>
        </p:blipFill>
        <p:spPr bwMode="auto">
          <a:xfrm>
            <a:off x="5730875" y="3517900"/>
            <a:ext cx="1354138"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 descr="ssc_collared_coil"/>
          <p:cNvPicPr>
            <a:picLocks noChangeAspect="1" noChangeArrowheads="1"/>
          </p:cNvPicPr>
          <p:nvPr/>
        </p:nvPicPr>
        <p:blipFill>
          <a:blip r:embed="rId7">
            <a:extLst>
              <a:ext uri="{28A0092B-C50C-407E-A947-70E740481C1C}">
                <a14:useLocalDpi xmlns:a14="http://schemas.microsoft.com/office/drawing/2010/main" val="0"/>
              </a:ext>
            </a:extLst>
          </a:blip>
          <a:srcRect r="66608" b="52460"/>
          <a:stretch>
            <a:fillRect/>
          </a:stretch>
        </p:blipFill>
        <p:spPr bwMode="auto">
          <a:xfrm>
            <a:off x="7335838" y="3262313"/>
            <a:ext cx="1357312"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9" descr="ssc_collars1"/>
          <p:cNvPicPr>
            <a:picLocks noChangeAspect="1" noChangeArrowheads="1"/>
          </p:cNvPicPr>
          <p:nvPr/>
        </p:nvPicPr>
        <p:blipFill>
          <a:blip r:embed="rId8">
            <a:extLst>
              <a:ext uri="{28A0092B-C50C-407E-A947-70E740481C1C}">
                <a14:useLocalDpi xmlns:a14="http://schemas.microsoft.com/office/drawing/2010/main" val="0"/>
              </a:ext>
            </a:extLst>
          </a:blip>
          <a:srcRect r="60803" b="49326"/>
          <a:stretch>
            <a:fillRect/>
          </a:stretch>
        </p:blipFill>
        <p:spPr bwMode="auto">
          <a:xfrm>
            <a:off x="4462463" y="3395663"/>
            <a:ext cx="122396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0" descr="Tevatron_collared_coil"/>
          <p:cNvPicPr>
            <a:picLocks noChangeAspect="1" noChangeArrowheads="1"/>
          </p:cNvPicPr>
          <p:nvPr/>
        </p:nvPicPr>
        <p:blipFill>
          <a:blip r:embed="rId9">
            <a:extLst>
              <a:ext uri="{28A0092B-C50C-407E-A947-70E740481C1C}">
                <a14:useLocalDpi xmlns:a14="http://schemas.microsoft.com/office/drawing/2010/main" val="0"/>
              </a:ext>
            </a:extLst>
          </a:blip>
          <a:srcRect l="1102" t="4802" r="55029" b="40913"/>
          <a:stretch>
            <a:fillRect/>
          </a:stretch>
        </p:blipFill>
        <p:spPr bwMode="auto">
          <a:xfrm>
            <a:off x="6929438" y="1341438"/>
            <a:ext cx="176212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1" descr="Tevatron_collars1"/>
          <p:cNvPicPr>
            <a:picLocks noChangeAspect="1" noChangeArrowheads="1"/>
          </p:cNvPicPr>
          <p:nvPr/>
        </p:nvPicPr>
        <p:blipFill>
          <a:blip r:embed="rId10">
            <a:extLst>
              <a:ext uri="{28A0092B-C50C-407E-A947-70E740481C1C}">
                <a14:useLocalDpi xmlns:a14="http://schemas.microsoft.com/office/drawing/2010/main" val="0"/>
              </a:ext>
            </a:extLst>
          </a:blip>
          <a:srcRect r="50179" b="43056"/>
          <a:stretch>
            <a:fillRect/>
          </a:stretch>
        </p:blipFill>
        <p:spPr bwMode="auto">
          <a:xfrm>
            <a:off x="4495800" y="1368425"/>
            <a:ext cx="18319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 Box 12"/>
          <p:cNvSpPr txBox="1">
            <a:spLocks noChangeArrowheads="1"/>
          </p:cNvSpPr>
          <p:nvPr/>
        </p:nvSpPr>
        <p:spPr bwMode="auto">
          <a:xfrm>
            <a:off x="7988300" y="6308725"/>
            <a:ext cx="8572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11"/>
              </a:buBlip>
              <a:defRPr>
                <a:solidFill>
                  <a:schemeClr val="tx1"/>
                </a:solidFill>
                <a:latin typeface="Book Antiqua" panose="02040602050305030304" pitchFamily="18" charset="0"/>
              </a:defRPr>
            </a:lvl3pPr>
            <a:lvl4pPr marL="1600200" indent="-228600">
              <a:spcBef>
                <a:spcPct val="20000"/>
              </a:spcBef>
              <a:buSzPct val="60000"/>
              <a:buBlip>
                <a:blip r:embed="rId12"/>
              </a:buBlip>
              <a:defRPr sz="1600">
                <a:solidFill>
                  <a:schemeClr val="tx1"/>
                </a:solidFill>
                <a:latin typeface="Book Antiqua" panose="02040602050305030304" pitchFamily="18" charset="0"/>
              </a:defRPr>
            </a:lvl4pPr>
            <a:lvl5pPr marL="2057400" indent="-228600">
              <a:spcBef>
                <a:spcPct val="20000"/>
              </a:spcBef>
              <a:buSzPct val="60000"/>
              <a:buBlip>
                <a:blip r:embed="rId13"/>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L. Rossi, [1]</a:t>
            </a:r>
          </a:p>
        </p:txBody>
      </p:sp>
      <p:sp>
        <p:nvSpPr>
          <p:cNvPr id="11276" name="Text Box 13"/>
          <p:cNvSpPr txBox="1">
            <a:spLocks noChangeArrowheads="1"/>
          </p:cNvSpPr>
          <p:nvPr/>
        </p:nvSpPr>
        <p:spPr bwMode="auto">
          <a:xfrm>
            <a:off x="7480300" y="4719638"/>
            <a:ext cx="12239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11"/>
              </a:buBlip>
              <a:defRPr>
                <a:solidFill>
                  <a:schemeClr val="tx1"/>
                </a:solidFill>
                <a:latin typeface="Book Antiqua" panose="02040602050305030304" pitchFamily="18" charset="0"/>
              </a:defRPr>
            </a:lvl3pPr>
            <a:lvl4pPr marL="1600200" indent="-228600">
              <a:spcBef>
                <a:spcPct val="20000"/>
              </a:spcBef>
              <a:buSzPct val="60000"/>
              <a:buBlip>
                <a:blip r:embed="rId12"/>
              </a:buBlip>
              <a:defRPr sz="1600">
                <a:solidFill>
                  <a:schemeClr val="tx1"/>
                </a:solidFill>
                <a:latin typeface="Book Antiqua" panose="02040602050305030304" pitchFamily="18" charset="0"/>
              </a:defRPr>
            </a:lvl4pPr>
            <a:lvl5pPr marL="2057400" indent="-228600">
              <a:spcBef>
                <a:spcPct val="20000"/>
              </a:spcBef>
              <a:buSzPct val="60000"/>
              <a:buBlip>
                <a:blip r:embed="rId13"/>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MJB Plus, Inc., [2]</a:t>
            </a:r>
          </a:p>
        </p:txBody>
      </p:sp>
      <p:sp>
        <p:nvSpPr>
          <p:cNvPr id="11277" name="Text Box 14"/>
          <p:cNvSpPr txBox="1">
            <a:spLocks noChangeArrowheads="1"/>
          </p:cNvSpPr>
          <p:nvPr/>
        </p:nvSpPr>
        <p:spPr bwMode="auto">
          <a:xfrm>
            <a:off x="6113463" y="1171575"/>
            <a:ext cx="10191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11"/>
              </a:buBlip>
              <a:defRPr>
                <a:solidFill>
                  <a:schemeClr val="tx1"/>
                </a:solidFill>
                <a:latin typeface="Book Antiqua" panose="02040602050305030304" pitchFamily="18" charset="0"/>
              </a:defRPr>
            </a:lvl3pPr>
            <a:lvl4pPr marL="1600200" indent="-228600">
              <a:spcBef>
                <a:spcPct val="20000"/>
              </a:spcBef>
              <a:buSzPct val="60000"/>
              <a:buBlip>
                <a:blip r:embed="rId12"/>
              </a:buBlip>
              <a:defRPr sz="1600">
                <a:solidFill>
                  <a:schemeClr val="tx1"/>
                </a:solidFill>
                <a:latin typeface="Book Antiqua" panose="02040602050305030304" pitchFamily="18" charset="0"/>
              </a:defRPr>
            </a:lvl4pPr>
            <a:lvl5pPr marL="2057400" indent="-228600">
              <a:spcBef>
                <a:spcPct val="20000"/>
              </a:spcBef>
              <a:buSzPct val="60000"/>
              <a:buBlip>
                <a:blip r:embed="rId13"/>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600"/>
              <a:t>Tevatron</a:t>
            </a:r>
          </a:p>
        </p:txBody>
      </p:sp>
      <p:sp>
        <p:nvSpPr>
          <p:cNvPr id="11278" name="Text Box 15"/>
          <p:cNvSpPr txBox="1">
            <a:spLocks noChangeArrowheads="1"/>
          </p:cNvSpPr>
          <p:nvPr/>
        </p:nvSpPr>
        <p:spPr bwMode="auto">
          <a:xfrm>
            <a:off x="6407150" y="3152775"/>
            <a:ext cx="5461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11"/>
              </a:buBlip>
              <a:defRPr>
                <a:solidFill>
                  <a:schemeClr val="tx1"/>
                </a:solidFill>
                <a:latin typeface="Book Antiqua" panose="02040602050305030304" pitchFamily="18" charset="0"/>
              </a:defRPr>
            </a:lvl3pPr>
            <a:lvl4pPr marL="1600200" indent="-228600">
              <a:spcBef>
                <a:spcPct val="20000"/>
              </a:spcBef>
              <a:buSzPct val="60000"/>
              <a:buBlip>
                <a:blip r:embed="rId12"/>
              </a:buBlip>
              <a:defRPr sz="1600">
                <a:solidFill>
                  <a:schemeClr val="tx1"/>
                </a:solidFill>
                <a:latin typeface="Book Antiqua" panose="02040602050305030304" pitchFamily="18" charset="0"/>
              </a:defRPr>
            </a:lvl4pPr>
            <a:lvl5pPr marL="2057400" indent="-228600">
              <a:spcBef>
                <a:spcPct val="20000"/>
              </a:spcBef>
              <a:buSzPct val="60000"/>
              <a:buBlip>
                <a:blip r:embed="rId13"/>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600"/>
              <a:t>SSC</a:t>
            </a:r>
          </a:p>
        </p:txBody>
      </p:sp>
      <p:sp>
        <p:nvSpPr>
          <p:cNvPr id="11279" name="Text Box 16"/>
          <p:cNvSpPr txBox="1">
            <a:spLocks noChangeArrowheads="1"/>
          </p:cNvSpPr>
          <p:nvPr/>
        </p:nvSpPr>
        <p:spPr bwMode="auto">
          <a:xfrm>
            <a:off x="6451600" y="4738688"/>
            <a:ext cx="623888"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11"/>
              </a:buBlip>
              <a:defRPr>
                <a:solidFill>
                  <a:schemeClr val="tx1"/>
                </a:solidFill>
                <a:latin typeface="Book Antiqua" panose="02040602050305030304" pitchFamily="18" charset="0"/>
              </a:defRPr>
            </a:lvl3pPr>
            <a:lvl4pPr marL="1600200" indent="-228600">
              <a:spcBef>
                <a:spcPct val="20000"/>
              </a:spcBef>
              <a:buSzPct val="60000"/>
              <a:buBlip>
                <a:blip r:embed="rId12"/>
              </a:buBlip>
              <a:defRPr sz="1600">
                <a:solidFill>
                  <a:schemeClr val="tx1"/>
                </a:solidFill>
                <a:latin typeface="Book Antiqua" panose="02040602050305030304" pitchFamily="18" charset="0"/>
              </a:defRPr>
            </a:lvl4pPr>
            <a:lvl5pPr marL="2057400" indent="-228600">
              <a:spcBef>
                <a:spcPct val="20000"/>
              </a:spcBef>
              <a:buSzPct val="60000"/>
              <a:buBlip>
                <a:blip r:embed="rId13"/>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600"/>
              <a:t>LHC</a:t>
            </a:r>
          </a:p>
        </p:txBody>
      </p:sp>
      <p:sp>
        <p:nvSpPr>
          <p:cNvPr id="11282" name="Slide Number Placeholder 1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11"/>
              </a:buBlip>
              <a:defRPr>
                <a:solidFill>
                  <a:schemeClr val="tx1"/>
                </a:solidFill>
                <a:latin typeface="Book Antiqua" panose="02040602050305030304" pitchFamily="18" charset="0"/>
              </a:defRPr>
            </a:lvl3pPr>
            <a:lvl4pPr marL="1600200" indent="-228600">
              <a:spcBef>
                <a:spcPct val="20000"/>
              </a:spcBef>
              <a:buSzPct val="60000"/>
              <a:buBlip>
                <a:blip r:embed="rId12"/>
              </a:buBlip>
              <a:defRPr sz="1600">
                <a:solidFill>
                  <a:schemeClr val="tx1"/>
                </a:solidFill>
                <a:latin typeface="Book Antiqua" panose="02040602050305030304" pitchFamily="18" charset="0"/>
              </a:defRPr>
            </a:lvl4pPr>
            <a:lvl5pPr marL="2057400" indent="-228600">
              <a:spcBef>
                <a:spcPct val="20000"/>
              </a:spcBef>
              <a:buSzPct val="60000"/>
              <a:buBlip>
                <a:blip r:embed="rId13"/>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3"/>
              </a:buBlip>
              <a:defRPr sz="1600">
                <a:solidFill>
                  <a:schemeClr val="tx1"/>
                </a:solidFill>
                <a:latin typeface="Book Antiqua" panose="02040602050305030304" pitchFamily="18" charset="0"/>
              </a:defRPr>
            </a:lvl9pPr>
          </a:lstStyle>
          <a:p>
            <a:pPr>
              <a:spcBef>
                <a:spcPct val="0"/>
              </a:spcBef>
              <a:buSzTx/>
              <a:buFontTx/>
              <a:buNone/>
            </a:pPr>
            <a:fld id="{387F2F61-43E1-472E-BDBF-2B138B072036}" type="slidenum">
              <a:rPr lang="en-US" altLang="en-US" sz="1000" smtClean="0">
                <a:solidFill>
                  <a:schemeClr val="accent1"/>
                </a:solidFill>
              </a:rPr>
              <a:pPr>
                <a:spcBef>
                  <a:spcPct val="0"/>
                </a:spcBef>
                <a:buSzTx/>
                <a:buFontTx/>
                <a:buNone/>
              </a:pPr>
              <a:t>27</a:t>
            </a:fld>
            <a:endParaRPr lang="en-US" altLang="en-US" sz="1000" smtClean="0">
              <a:solidFill>
                <a:schemeClr val="accent1"/>
              </a:solidFill>
            </a:endParaRPr>
          </a:p>
        </p:txBody>
      </p:sp>
      <p:sp>
        <p:nvSpPr>
          <p:cNvPr id="22" name="Title 1"/>
          <p:cNvSpPr>
            <a:spLocks noGrp="1"/>
          </p:cNvSpPr>
          <p:nvPr>
            <p:ph type="title"/>
          </p:nvPr>
        </p:nvSpPr>
        <p:spPr>
          <a:xfrm>
            <a:off x="1" y="-6019"/>
            <a:ext cx="9143999" cy="1143000"/>
          </a:xfrm>
        </p:spPr>
        <p:txBody>
          <a:bodyPr>
            <a:normAutofit/>
          </a:bodyPr>
          <a:lstStyle/>
          <a:p>
            <a:r>
              <a:rPr lang="fr-FR" altLang="en-US" sz="4000" dirty="0" smtClean="0"/>
              <a:t>Support Structures</a:t>
            </a:r>
            <a:endParaRPr lang="en-US" altLang="en-US" sz="4000" dirty="0" smtClean="0"/>
          </a:p>
        </p:txBody>
      </p:sp>
      <p:cxnSp>
        <p:nvCxnSpPr>
          <p:cNvPr id="23" name="直接连接符 22"/>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787446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4"/>
          <p:cNvPicPr>
            <a:picLocks noChangeAspect="1" noChangeArrowheads="1"/>
          </p:cNvPicPr>
          <p:nvPr/>
        </p:nvPicPr>
        <p:blipFill>
          <a:blip r:embed="rId2">
            <a:extLst>
              <a:ext uri="{28A0092B-C50C-407E-A947-70E740481C1C}">
                <a14:useLocalDpi xmlns:a14="http://schemas.microsoft.com/office/drawing/2010/main" val="0"/>
              </a:ext>
            </a:extLst>
          </a:blip>
          <a:srcRect t="11703" r="36722"/>
          <a:stretch>
            <a:fillRect/>
          </a:stretch>
        </p:blipFill>
        <p:spPr bwMode="auto">
          <a:xfrm>
            <a:off x="263525" y="1806575"/>
            <a:ext cx="4418013"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5"/>
          <p:cNvSpPr txBox="1">
            <a:spLocks noChangeArrowheads="1"/>
          </p:cNvSpPr>
          <p:nvPr/>
        </p:nvSpPr>
        <p:spPr bwMode="auto">
          <a:xfrm>
            <a:off x="3819525" y="6183313"/>
            <a:ext cx="8572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dirty="0">
                <a:latin typeface="Arial" panose="020B0604020202020204" pitchFamily="34" charset="0"/>
              </a:rPr>
              <a:t>L. Rossi, [4]</a:t>
            </a:r>
          </a:p>
        </p:txBody>
      </p:sp>
      <p:sp>
        <p:nvSpPr>
          <p:cNvPr id="13317" name="Text Box 7"/>
          <p:cNvSpPr txBox="1">
            <a:spLocks noChangeArrowheads="1"/>
          </p:cNvSpPr>
          <p:nvPr/>
        </p:nvSpPr>
        <p:spPr bwMode="auto">
          <a:xfrm>
            <a:off x="815975" y="1317625"/>
            <a:ext cx="31813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800"/>
              <a:t>Collaring of a dipole magnet</a:t>
            </a:r>
          </a:p>
        </p:txBody>
      </p:sp>
      <p:sp>
        <p:nvSpPr>
          <p:cNvPr id="13318" name="Text Box 8"/>
          <p:cNvSpPr txBox="1">
            <a:spLocks noChangeArrowheads="1"/>
          </p:cNvSpPr>
          <p:nvPr/>
        </p:nvSpPr>
        <p:spPr bwMode="auto">
          <a:xfrm>
            <a:off x="5049838" y="1316038"/>
            <a:ext cx="37274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800"/>
              <a:t>Collaring of a quadrupole magnet</a:t>
            </a:r>
          </a:p>
        </p:txBody>
      </p:sp>
      <p:grpSp>
        <p:nvGrpSpPr>
          <p:cNvPr id="13319" name="Group 9"/>
          <p:cNvGrpSpPr>
            <a:grpSpLocks/>
          </p:cNvGrpSpPr>
          <p:nvPr/>
        </p:nvGrpSpPr>
        <p:grpSpPr bwMode="auto">
          <a:xfrm>
            <a:off x="4849813" y="5748338"/>
            <a:ext cx="4110037" cy="633412"/>
            <a:chOff x="237" y="3462"/>
            <a:chExt cx="2798" cy="431"/>
          </a:xfrm>
        </p:grpSpPr>
        <p:pic>
          <p:nvPicPr>
            <p:cNvPr id="13325" name="Picture 10"/>
            <p:cNvPicPr>
              <a:picLocks noChangeAspect="1" noChangeArrowheads="1"/>
            </p:cNvPicPr>
            <p:nvPr/>
          </p:nvPicPr>
          <p:blipFill>
            <a:blip r:embed="rId8">
              <a:lum bright="30000" contrast="30000"/>
              <a:extLst>
                <a:ext uri="{28A0092B-C50C-407E-A947-70E740481C1C}">
                  <a14:useLocalDpi xmlns:a14="http://schemas.microsoft.com/office/drawing/2010/main" val="0"/>
                </a:ext>
              </a:extLst>
            </a:blip>
            <a:srcRect t="50824"/>
            <a:stretch>
              <a:fillRect/>
            </a:stretch>
          </p:blipFill>
          <p:spPr bwMode="auto">
            <a:xfrm>
              <a:off x="237" y="3516"/>
              <a:ext cx="947"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26" name="Picture 11"/>
            <p:cNvPicPr>
              <a:picLocks noChangeAspect="1" noChangeArrowheads="1"/>
            </p:cNvPicPr>
            <p:nvPr/>
          </p:nvPicPr>
          <p:blipFill>
            <a:blip r:embed="rId9">
              <a:extLst>
                <a:ext uri="{28A0092B-C50C-407E-A947-70E740481C1C}">
                  <a14:useLocalDpi xmlns:a14="http://schemas.microsoft.com/office/drawing/2010/main" val="0"/>
                </a:ext>
              </a:extLst>
            </a:blip>
            <a:srcRect b="28619"/>
            <a:stretch>
              <a:fillRect/>
            </a:stretch>
          </p:blipFill>
          <p:spPr bwMode="auto">
            <a:xfrm>
              <a:off x="1189" y="3462"/>
              <a:ext cx="1846"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320" name="Picture 12"/>
          <p:cNvPicPr>
            <a:picLocks noChangeAspect="1" noChangeArrowheads="1"/>
          </p:cNvPicPr>
          <p:nvPr/>
        </p:nvPicPr>
        <p:blipFill>
          <a:blip r:embed="rId10">
            <a:lum bright="12000" contrast="12000"/>
            <a:extLst>
              <a:ext uri="{28A0092B-C50C-407E-A947-70E740481C1C}">
                <a14:useLocalDpi xmlns:a14="http://schemas.microsoft.com/office/drawing/2010/main" val="0"/>
              </a:ext>
            </a:extLst>
          </a:blip>
          <a:srcRect l="14745" t="18262" r="6033" b="43678"/>
          <a:stretch>
            <a:fillRect/>
          </a:stretch>
        </p:blipFill>
        <p:spPr bwMode="auto">
          <a:xfrm>
            <a:off x="4878388" y="4892675"/>
            <a:ext cx="406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23" name="Slide Number Placeholder 1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a:spcBef>
                <a:spcPct val="0"/>
              </a:spcBef>
              <a:buSzTx/>
              <a:buFontTx/>
              <a:buNone/>
            </a:pPr>
            <a:fld id="{CC241115-A96E-40E4-BB28-9375E198F117}" type="slidenum">
              <a:rPr lang="en-US" altLang="en-US" sz="1000" smtClean="0">
                <a:solidFill>
                  <a:schemeClr val="accent1"/>
                </a:solidFill>
              </a:rPr>
              <a:pPr>
                <a:spcBef>
                  <a:spcPct val="0"/>
                </a:spcBef>
                <a:buSzTx/>
                <a:buFontTx/>
                <a:buNone/>
              </a:pPr>
              <a:t>28</a:t>
            </a:fld>
            <a:endParaRPr lang="en-US" altLang="en-US" sz="1000" smtClean="0">
              <a:solidFill>
                <a:schemeClr val="accent1"/>
              </a:solidFill>
            </a:endParaRPr>
          </a:p>
        </p:txBody>
      </p:sp>
      <p:pic>
        <p:nvPicPr>
          <p:cNvPr id="13324" name="Picture 3"/>
          <p:cNvPicPr>
            <a:picLocks noChangeAspect="1" noChangeArrowheads="1"/>
          </p:cNvPicPr>
          <p:nvPr/>
        </p:nvPicPr>
        <p:blipFill>
          <a:blip r:embed="rId11">
            <a:extLst>
              <a:ext uri="{28A0092B-C50C-407E-A947-70E740481C1C}">
                <a14:useLocalDpi xmlns:a14="http://schemas.microsoft.com/office/drawing/2010/main" val="0"/>
              </a:ext>
            </a:extLst>
          </a:blip>
          <a:srcRect l="10326" r="14836" b="19368"/>
          <a:stretch>
            <a:fillRect/>
          </a:stretch>
        </p:blipFill>
        <p:spPr bwMode="auto">
          <a:xfrm>
            <a:off x="4876800" y="1811338"/>
            <a:ext cx="4056063"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17" name="直接连接符 16"/>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Title 1"/>
          <p:cNvSpPr>
            <a:spLocks noGrp="1"/>
          </p:cNvSpPr>
          <p:nvPr>
            <p:ph type="title"/>
          </p:nvPr>
        </p:nvSpPr>
        <p:spPr>
          <a:xfrm>
            <a:off x="1" y="-6019"/>
            <a:ext cx="9143999" cy="1143000"/>
          </a:xfrm>
        </p:spPr>
        <p:txBody>
          <a:bodyPr>
            <a:normAutofit/>
          </a:bodyPr>
          <a:lstStyle/>
          <a:p>
            <a:r>
              <a:rPr lang="fr-FR" altLang="en-US" sz="4000" dirty="0" smtClean="0"/>
              <a:t>Support Structures</a:t>
            </a:r>
            <a:endParaRPr lang="en-US" altLang="en-US" sz="4000" dirty="0" smtClean="0"/>
          </a:p>
        </p:txBody>
      </p:sp>
    </p:spTree>
    <p:extLst>
      <p:ext uri="{BB962C8B-B14F-4D97-AF65-F5344CB8AC3E}">
        <p14:creationId xmlns:p14="http://schemas.microsoft.com/office/powerpoint/2010/main" val="312876004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4"/>
          <p:cNvSpPr>
            <a:spLocks noGrp="1" noChangeArrowheads="1"/>
          </p:cNvSpPr>
          <p:nvPr>
            <p:ph type="body" sz="half" idx="1"/>
          </p:nvPr>
        </p:nvSpPr>
        <p:spPr>
          <a:xfrm>
            <a:off x="266700" y="1295400"/>
            <a:ext cx="5697538" cy="4576763"/>
          </a:xfrm>
        </p:spPr>
        <p:txBody>
          <a:bodyPr/>
          <a:lstStyle/>
          <a:p>
            <a:r>
              <a:rPr lang="en-US" altLang="en-US" sz="2000" smtClean="0"/>
              <a:t>The purpose of the collar is to pre-compress the coil inside a </a:t>
            </a:r>
            <a:r>
              <a:rPr lang="en-US" altLang="en-US" sz="2000" b="1" smtClean="0">
                <a:solidFill>
                  <a:srgbClr val="FF0000"/>
                </a:solidFill>
              </a:rPr>
              <a:t>“rigid” cavity</a:t>
            </a:r>
            <a:r>
              <a:rPr lang="en-US" altLang="en-US" sz="2000" smtClean="0"/>
              <a:t>.</a:t>
            </a:r>
          </a:p>
          <a:p>
            <a:pPr lvl="1"/>
            <a:r>
              <a:rPr lang="en-US" altLang="en-US" sz="1800" smtClean="0"/>
              <a:t>The collar cavity fixes the dimension of the coil.</a:t>
            </a:r>
          </a:p>
          <a:p>
            <a:pPr lvl="1"/>
            <a:r>
              <a:rPr lang="en-US" altLang="en-US" sz="1800" smtClean="0"/>
              <a:t>Coil geometry is given by the collars.</a:t>
            </a:r>
          </a:p>
          <a:p>
            <a:r>
              <a:rPr lang="en-US" altLang="en-US" sz="2000" smtClean="0"/>
              <a:t>Coil stress-strain is given by</a:t>
            </a:r>
          </a:p>
          <a:p>
            <a:pPr lvl="1">
              <a:buFontTx/>
              <a:buNone/>
            </a:pPr>
            <a:r>
              <a:rPr lang="en-US" altLang="en-US" sz="1800" smtClean="0">
                <a:sym typeface="Symbol" panose="05050102010706020507" pitchFamily="18" charset="2"/>
              </a:rPr>
              <a:t>		         </a:t>
            </a:r>
            <a:r>
              <a:rPr lang="en-US" altLang="en-US" sz="1800" baseline="-25000" smtClean="0">
                <a:sym typeface="Symbol" panose="05050102010706020507" pitchFamily="18" charset="2"/>
              </a:rPr>
              <a:t>coil</a:t>
            </a:r>
            <a:r>
              <a:rPr lang="en-US" altLang="en-US" sz="1800" i="1" smtClean="0">
                <a:sym typeface="Symbol" panose="05050102010706020507" pitchFamily="18" charset="2"/>
              </a:rPr>
              <a:t>=(l</a:t>
            </a:r>
            <a:r>
              <a:rPr lang="en-US" altLang="en-US" sz="1800" i="1" baseline="-25000" smtClean="0">
                <a:sym typeface="Symbol" panose="05050102010706020507" pitchFamily="18" charset="2"/>
              </a:rPr>
              <a:t>coil_0</a:t>
            </a:r>
            <a:r>
              <a:rPr lang="en-US" altLang="en-US" sz="1800" i="1" smtClean="0">
                <a:sym typeface="Symbol" panose="05050102010706020507" pitchFamily="18" charset="2"/>
              </a:rPr>
              <a:t>-l</a:t>
            </a:r>
            <a:r>
              <a:rPr lang="en-US" altLang="en-US" sz="1800" i="1" baseline="-25000" smtClean="0">
                <a:sym typeface="Symbol" panose="05050102010706020507" pitchFamily="18" charset="2"/>
              </a:rPr>
              <a:t>cavity</a:t>
            </a:r>
            <a:r>
              <a:rPr lang="en-US" altLang="en-US" sz="1800" i="1" smtClean="0">
                <a:sym typeface="Symbol" panose="05050102010706020507" pitchFamily="18" charset="2"/>
              </a:rPr>
              <a:t>)/l</a:t>
            </a:r>
            <a:r>
              <a:rPr lang="en-US" altLang="en-US" sz="1800" i="1" baseline="-25000" smtClean="0">
                <a:sym typeface="Symbol" panose="05050102010706020507" pitchFamily="18" charset="2"/>
              </a:rPr>
              <a:t>coil_0</a:t>
            </a:r>
          </a:p>
          <a:p>
            <a:pPr lvl="1">
              <a:buFontTx/>
              <a:buNone/>
            </a:pPr>
            <a:r>
              <a:rPr lang="en-US" altLang="en-US" sz="1800" i="1" smtClean="0">
                <a:sym typeface="Symbol" panose="05050102010706020507" pitchFamily="18" charset="2"/>
              </a:rPr>
              <a:t>			</a:t>
            </a:r>
            <a:r>
              <a:rPr lang="en-US" altLang="en-US" sz="1800" i="1" baseline="-25000" smtClean="0">
                <a:sym typeface="Symbol" panose="05050102010706020507" pitchFamily="18" charset="2"/>
              </a:rPr>
              <a:t>coil</a:t>
            </a:r>
            <a:r>
              <a:rPr lang="en-US" altLang="en-US" sz="1800" i="1" smtClean="0">
                <a:sym typeface="Symbol" panose="05050102010706020507" pitchFamily="18" charset="2"/>
              </a:rPr>
              <a:t>=E</a:t>
            </a:r>
            <a:r>
              <a:rPr lang="en-US" altLang="en-US" sz="1800" i="1" baseline="-25000" smtClean="0">
                <a:sym typeface="Symbol" panose="05050102010706020507" pitchFamily="18" charset="2"/>
              </a:rPr>
              <a:t>coil</a:t>
            </a:r>
            <a:r>
              <a:rPr lang="en-US" altLang="en-US" sz="1800" i="1" smtClean="0">
                <a:sym typeface="Symbol" panose="05050102010706020507" pitchFamily="18" charset="2"/>
              </a:rPr>
              <a:t></a:t>
            </a:r>
          </a:p>
          <a:p>
            <a:r>
              <a:rPr lang="en-US" altLang="en-US" sz="2000" smtClean="0">
                <a:sym typeface="Symbol" panose="05050102010706020507" pitchFamily="18" charset="2"/>
              </a:rPr>
              <a:t>A good knowledge of the coil properties (</a:t>
            </a:r>
            <a:r>
              <a:rPr lang="en-US" altLang="en-US" sz="2000" i="1" smtClean="0">
                <a:sym typeface="Symbol" panose="05050102010706020507" pitchFamily="18" charset="2"/>
              </a:rPr>
              <a:t>l</a:t>
            </a:r>
            <a:r>
              <a:rPr lang="en-US" altLang="en-US" sz="2000" i="1" baseline="-25000" smtClean="0">
                <a:sym typeface="Symbol" panose="05050102010706020507" pitchFamily="18" charset="2"/>
              </a:rPr>
              <a:t>coil_0</a:t>
            </a:r>
            <a:r>
              <a:rPr lang="en-US" altLang="en-US" sz="2000" smtClean="0">
                <a:sym typeface="Symbol" panose="05050102010706020507" pitchFamily="18" charset="2"/>
              </a:rPr>
              <a:t> and </a:t>
            </a:r>
            <a:r>
              <a:rPr lang="en-US" altLang="en-US" sz="2000" i="1" smtClean="0">
                <a:sym typeface="Symbol" panose="05050102010706020507" pitchFamily="18" charset="2"/>
              </a:rPr>
              <a:t>E) </a:t>
            </a:r>
            <a:r>
              <a:rPr lang="en-US" altLang="en-US" sz="2000" smtClean="0">
                <a:sym typeface="Symbol" panose="05050102010706020507" pitchFamily="18" charset="2"/>
              </a:rPr>
              <a:t>is mandatory to predict final coil status.</a:t>
            </a:r>
          </a:p>
          <a:p>
            <a:r>
              <a:rPr lang="en-US" altLang="en-US" sz="2000" smtClean="0">
                <a:sym typeface="Symbol" panose="05050102010706020507" pitchFamily="18" charset="2"/>
              </a:rPr>
              <a:t>In addition, </a:t>
            </a:r>
            <a:r>
              <a:rPr lang="en-US" altLang="en-US" sz="2000" b="1" smtClean="0">
                <a:solidFill>
                  <a:srgbClr val="FF0000"/>
                </a:solidFill>
                <a:sym typeface="Symbol" panose="05050102010706020507" pitchFamily="18" charset="2"/>
              </a:rPr>
              <a:t>collar deformation </a:t>
            </a:r>
            <a:r>
              <a:rPr lang="en-US" altLang="en-US" sz="2000" smtClean="0">
                <a:sym typeface="Symbol" panose="05050102010706020507" pitchFamily="18" charset="2"/>
              </a:rPr>
              <a:t>must be taken into account.</a:t>
            </a:r>
            <a:endParaRPr lang="en-US" altLang="en-US" sz="2000" smtClean="0"/>
          </a:p>
        </p:txBody>
      </p:sp>
      <p:pic>
        <p:nvPicPr>
          <p:cNvPr id="14340" name="Picture 6" descr="hera_collared_coil_def"/>
          <p:cNvPicPr>
            <a:picLocks noChangeAspect="1" noChangeArrowheads="1"/>
          </p:cNvPicPr>
          <p:nvPr/>
        </p:nvPicPr>
        <p:blipFill>
          <a:blip r:embed="rId2">
            <a:extLst>
              <a:ext uri="{28A0092B-C50C-407E-A947-70E740481C1C}">
                <a14:useLocalDpi xmlns:a14="http://schemas.microsoft.com/office/drawing/2010/main" val="0"/>
              </a:ext>
            </a:extLst>
          </a:blip>
          <a:srcRect t="1045" r="17188"/>
          <a:stretch>
            <a:fillRect/>
          </a:stretch>
        </p:blipFill>
        <p:spPr bwMode="auto">
          <a:xfrm>
            <a:off x="5862638" y="3427413"/>
            <a:ext cx="3189287"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hera_collared_co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1209675"/>
            <a:ext cx="2322513"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8"/>
          <p:cNvSpPr txBox="1">
            <a:spLocks noChangeArrowheads="1"/>
          </p:cNvSpPr>
          <p:nvPr/>
        </p:nvSpPr>
        <p:spPr bwMode="auto">
          <a:xfrm>
            <a:off x="8008938" y="6310313"/>
            <a:ext cx="8763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S. Wolff, [3]</a:t>
            </a:r>
          </a:p>
        </p:txBody>
      </p:sp>
      <p:grpSp>
        <p:nvGrpSpPr>
          <p:cNvPr id="14343" name="Group 9"/>
          <p:cNvGrpSpPr>
            <a:grpSpLocks/>
          </p:cNvGrpSpPr>
          <p:nvPr/>
        </p:nvGrpSpPr>
        <p:grpSpPr bwMode="auto">
          <a:xfrm>
            <a:off x="889000" y="5705475"/>
            <a:ext cx="4441825" cy="684213"/>
            <a:chOff x="237" y="3462"/>
            <a:chExt cx="2798" cy="431"/>
          </a:xfrm>
        </p:grpSpPr>
        <p:pic>
          <p:nvPicPr>
            <p:cNvPr id="14347" name="Picture 10"/>
            <p:cNvPicPr>
              <a:picLocks noChangeAspect="1" noChangeArrowheads="1"/>
            </p:cNvPicPr>
            <p:nvPr/>
          </p:nvPicPr>
          <p:blipFill>
            <a:blip r:embed="rId9">
              <a:lum bright="30000" contrast="30000"/>
              <a:extLst>
                <a:ext uri="{28A0092B-C50C-407E-A947-70E740481C1C}">
                  <a14:useLocalDpi xmlns:a14="http://schemas.microsoft.com/office/drawing/2010/main" val="0"/>
                </a:ext>
              </a:extLst>
            </a:blip>
            <a:srcRect t="50824"/>
            <a:stretch>
              <a:fillRect/>
            </a:stretch>
          </p:blipFill>
          <p:spPr bwMode="auto">
            <a:xfrm>
              <a:off x="237" y="3516"/>
              <a:ext cx="947"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8" name="Picture 11"/>
            <p:cNvPicPr>
              <a:picLocks noChangeAspect="1" noChangeArrowheads="1"/>
            </p:cNvPicPr>
            <p:nvPr/>
          </p:nvPicPr>
          <p:blipFill>
            <a:blip r:embed="rId10">
              <a:extLst>
                <a:ext uri="{28A0092B-C50C-407E-A947-70E740481C1C}">
                  <a14:useLocalDpi xmlns:a14="http://schemas.microsoft.com/office/drawing/2010/main" val="0"/>
                </a:ext>
              </a:extLst>
            </a:blip>
            <a:srcRect b="28619"/>
            <a:stretch>
              <a:fillRect/>
            </a:stretch>
          </p:blipFill>
          <p:spPr bwMode="auto">
            <a:xfrm>
              <a:off x="1189" y="3462"/>
              <a:ext cx="1846"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6" name="Slide Number Placeholder 1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7E1A3FD7-DF0A-4FDB-AFA9-500F4A6584A3}" type="slidenum">
              <a:rPr lang="en-US" altLang="en-US" sz="1000" smtClean="0">
                <a:solidFill>
                  <a:schemeClr val="accent1"/>
                </a:solidFill>
              </a:rPr>
              <a:pPr>
                <a:spcBef>
                  <a:spcPct val="0"/>
                </a:spcBef>
                <a:buSzTx/>
                <a:buFontTx/>
                <a:buNone/>
              </a:pPr>
              <a:t>29</a:t>
            </a:fld>
            <a:endParaRPr lang="en-US" altLang="en-US" sz="1000" smtClean="0">
              <a:solidFill>
                <a:schemeClr val="accent1"/>
              </a:solidFill>
            </a:endParaRPr>
          </a:p>
        </p:txBody>
      </p:sp>
      <p:cxnSp>
        <p:nvCxnSpPr>
          <p:cNvPr id="15" name="直接连接符 14"/>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itle 1"/>
          <p:cNvSpPr>
            <a:spLocks noGrp="1"/>
          </p:cNvSpPr>
          <p:nvPr>
            <p:ph type="title"/>
          </p:nvPr>
        </p:nvSpPr>
        <p:spPr>
          <a:xfrm>
            <a:off x="1" y="-6019"/>
            <a:ext cx="9143999" cy="1143000"/>
          </a:xfrm>
        </p:spPr>
        <p:txBody>
          <a:bodyPr>
            <a:normAutofit/>
          </a:bodyPr>
          <a:lstStyle/>
          <a:p>
            <a:r>
              <a:rPr lang="fr-FR" altLang="en-US" sz="4000" dirty="0" smtClean="0"/>
              <a:t>Support Structures</a:t>
            </a:r>
            <a:endParaRPr lang="en-US" altLang="en-US" sz="4000" dirty="0" smtClean="0"/>
          </a:p>
        </p:txBody>
      </p:sp>
    </p:spTree>
    <p:extLst>
      <p:ext uri="{BB962C8B-B14F-4D97-AF65-F5344CB8AC3E}">
        <p14:creationId xmlns:p14="http://schemas.microsoft.com/office/powerpoint/2010/main" val="282464810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altLang="zh-CN" sz="4000" dirty="0" smtClean="0"/>
              <a:t>Outline</a:t>
            </a:r>
            <a:endParaRPr lang="en-US" sz="4000" dirty="0"/>
          </a:p>
        </p:txBody>
      </p:sp>
      <p:sp>
        <p:nvSpPr>
          <p:cNvPr id="3" name="Content Placeholder 2"/>
          <p:cNvSpPr>
            <a:spLocks noGrp="1"/>
          </p:cNvSpPr>
          <p:nvPr>
            <p:ph idx="1"/>
          </p:nvPr>
        </p:nvSpPr>
        <p:spPr>
          <a:xfrm>
            <a:off x="696191" y="1142999"/>
            <a:ext cx="8014055" cy="5228369"/>
          </a:xfrm>
        </p:spPr>
        <p:txBody>
          <a:bodyPr>
            <a:normAutofit fontScale="92500"/>
          </a:bodyPr>
          <a:lstStyle/>
          <a:p>
            <a:pPr>
              <a:buFont typeface="Wingdings" charset="2"/>
              <a:buChar char="Ø"/>
            </a:pPr>
            <a:r>
              <a:rPr lang="en-US" altLang="zh-CN" dirty="0" smtClean="0"/>
              <a:t>Basic Knowledge of the Superconducting Accelerator Magnets</a:t>
            </a:r>
          </a:p>
          <a:p>
            <a:pPr>
              <a:buFont typeface="Arial" panose="020B0604020202020204" pitchFamily="34" charset="0"/>
              <a:buChar char="•"/>
            </a:pPr>
            <a:r>
              <a:rPr lang="en-US" altLang="zh-CN" sz="2800" dirty="0" smtClean="0"/>
              <a:t>PRINCIPLES </a:t>
            </a:r>
            <a:r>
              <a:rPr lang="en-US" altLang="zh-CN" sz="2800" dirty="0"/>
              <a:t>of a Circular </a:t>
            </a:r>
            <a:r>
              <a:rPr lang="en-US" altLang="zh-CN" sz="2800" dirty="0" smtClean="0"/>
              <a:t>Collider</a:t>
            </a:r>
          </a:p>
          <a:p>
            <a:pPr>
              <a:buFont typeface="Arial" panose="020B0604020202020204" pitchFamily="34" charset="0"/>
              <a:buChar char="•"/>
            </a:pPr>
            <a:r>
              <a:rPr lang="en-US" altLang="zh-CN" sz="2800" dirty="0" smtClean="0"/>
              <a:t>Design of Superconducting Accelerator Magnets</a:t>
            </a:r>
          </a:p>
          <a:p>
            <a:pPr>
              <a:buFont typeface="Arial" panose="020B0604020202020204" pitchFamily="34" charset="0"/>
              <a:buChar char="•"/>
            </a:pPr>
            <a:r>
              <a:rPr lang="en-US" altLang="zh-CN" sz="2800" dirty="0" smtClean="0"/>
              <a:t>Superconducting Materials for Accelerator Magnets</a:t>
            </a:r>
          </a:p>
          <a:p>
            <a:pPr>
              <a:buFont typeface="Wingdings" charset="2"/>
              <a:buChar char="Ø"/>
            </a:pPr>
            <a:endParaRPr lang="en-US" altLang="zh-CN" dirty="0" smtClean="0"/>
          </a:p>
          <a:p>
            <a:pPr>
              <a:buFont typeface="Wingdings" charset="2"/>
              <a:buChar char="Ø"/>
            </a:pPr>
            <a:r>
              <a:rPr lang="en-US" altLang="zh-CN" dirty="0" smtClean="0"/>
              <a:t>Case </a:t>
            </a:r>
            <a:r>
              <a:rPr lang="en-US" altLang="zh-CN" dirty="0" smtClean="0"/>
              <a:t>Study: </a:t>
            </a:r>
            <a:r>
              <a:rPr lang="en-US" altLang="zh-CN" dirty="0" smtClean="0"/>
              <a:t>R&amp;D </a:t>
            </a:r>
            <a:r>
              <a:rPr lang="en-US" altLang="zh-CN" dirty="0" smtClean="0"/>
              <a:t>of </a:t>
            </a:r>
            <a:r>
              <a:rPr lang="en-US" altLang="zh-CN" dirty="0" smtClean="0"/>
              <a:t>High </a:t>
            </a:r>
            <a:r>
              <a:rPr lang="en-US" altLang="zh-CN" dirty="0" smtClean="0"/>
              <a:t>Field </a:t>
            </a:r>
            <a:r>
              <a:rPr lang="en-US" altLang="zh-CN" dirty="0" smtClean="0"/>
              <a:t>Magnets for SPPC</a:t>
            </a:r>
            <a:endParaRPr lang="en-US" altLang="zh-CN" dirty="0" smtClean="0"/>
          </a:p>
          <a:p>
            <a:pPr>
              <a:buFont typeface="Arial" panose="020B0604020202020204" pitchFamily="34" charset="0"/>
              <a:buChar char="•"/>
            </a:pPr>
            <a:r>
              <a:rPr lang="en-US" altLang="zh-CN" sz="2800" dirty="0" smtClean="0"/>
              <a:t>Overview of SPPC Design Scope</a:t>
            </a:r>
            <a:endParaRPr lang="en-US" altLang="zh-CN" sz="2800" dirty="0"/>
          </a:p>
          <a:p>
            <a:pPr>
              <a:buFont typeface="Arial" panose="020B0604020202020204" pitchFamily="34" charset="0"/>
              <a:buChar char="•"/>
            </a:pPr>
            <a:r>
              <a:rPr lang="en-US" altLang="zh-CN" sz="2800" dirty="0"/>
              <a:t>Design Study of the SPPC Dipole </a:t>
            </a:r>
            <a:r>
              <a:rPr lang="en-US" altLang="zh-CN" sz="2800" dirty="0" smtClean="0"/>
              <a:t>Magnets</a:t>
            </a:r>
            <a:endParaRPr lang="en-US" altLang="zh-CN" sz="2800" dirty="0"/>
          </a:p>
          <a:p>
            <a:pPr>
              <a:buFont typeface="Arial" panose="020B0604020202020204" pitchFamily="34" charset="0"/>
              <a:buChar char="•"/>
            </a:pPr>
            <a:r>
              <a:rPr lang="en-US" altLang="zh-CN" sz="2800" dirty="0"/>
              <a:t>R&amp;D Steps </a:t>
            </a:r>
            <a:r>
              <a:rPr lang="en-US" altLang="zh-CN" sz="2800" dirty="0" smtClean="0"/>
              <a:t>and Status</a:t>
            </a:r>
            <a:endParaRPr lang="en-US" altLang="zh-CN" sz="2800" dirty="0"/>
          </a:p>
          <a:p>
            <a:pPr>
              <a:buFont typeface="Wingdings" charset="2"/>
              <a:buChar char="Ø"/>
            </a:pPr>
            <a:endParaRPr lang="en-US" altLang="zh-CN" dirty="0" smtClean="0"/>
          </a:p>
          <a:p>
            <a:pPr>
              <a:buFont typeface="Wingdings" charset="2"/>
              <a:buChar char="Ø"/>
            </a:pPr>
            <a:endParaRPr lang="en-US" altLang="zh-CN" dirty="0" smtClean="0"/>
          </a:p>
          <a:p>
            <a:pPr>
              <a:buFont typeface="Wingdings" charset="2"/>
              <a:buChar char="Ø"/>
            </a:pPr>
            <a:endParaRPr lang="zh-CN" altLang="en-US" dirty="0"/>
          </a:p>
          <a:p>
            <a:pPr>
              <a:buFont typeface="Wingdings" charset="2"/>
              <a:buChar char="Ø"/>
            </a:pPr>
            <a:endParaRPr lang="zh-CN" altLang="en-US" dirty="0"/>
          </a:p>
        </p:txBody>
      </p:sp>
      <p:cxnSp>
        <p:nvCxnSpPr>
          <p:cNvPr id="6" name="直接连接符 5"/>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72792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Presentation 8"/>
          <p:cNvPicPr>
            <a:picLocks noChangeArrowheads="1"/>
          </p:cNvPicPr>
          <p:nvPr/>
        </p:nvPicPr>
        <p:blipFill>
          <a:blip r:embed="rId2">
            <a:extLst>
              <a:ext uri="{28A0092B-C50C-407E-A947-70E740481C1C}">
                <a14:useLocalDpi xmlns:a14="http://schemas.microsoft.com/office/drawing/2010/main" val="0"/>
              </a:ext>
            </a:extLst>
          </a:blip>
          <a:srcRect l="9720" t="8542" r="14412" b="7742"/>
          <a:stretch>
            <a:fillRect/>
          </a:stretch>
        </p:blipFill>
        <p:spPr bwMode="auto">
          <a:xfrm>
            <a:off x="6167438" y="2424113"/>
            <a:ext cx="2540000"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3"/>
          <p:cNvSpPr>
            <a:spLocks noGrp="1" noChangeArrowheads="1"/>
          </p:cNvSpPr>
          <p:nvPr>
            <p:ph type="body" idx="1"/>
          </p:nvPr>
        </p:nvSpPr>
        <p:spPr>
          <a:xfrm>
            <a:off x="152400" y="1181100"/>
            <a:ext cx="5973763" cy="5240338"/>
          </a:xfrm>
        </p:spPr>
        <p:txBody>
          <a:bodyPr/>
          <a:lstStyle/>
          <a:p>
            <a:pPr>
              <a:lnSpc>
                <a:spcPct val="90000"/>
              </a:lnSpc>
              <a:buFontTx/>
              <a:buBlip>
                <a:blip r:embed="rId3"/>
              </a:buBlip>
            </a:pPr>
            <a:r>
              <a:rPr lang="en-US" altLang="en-US" sz="2000" smtClean="0"/>
              <a:t>As the collars, </a:t>
            </a:r>
            <a:r>
              <a:rPr lang="en-US" altLang="en-US" sz="2000" b="1" smtClean="0">
                <a:solidFill>
                  <a:srgbClr val="FF0000"/>
                </a:solidFill>
              </a:rPr>
              <a:t>iron yoke </a:t>
            </a:r>
            <a:r>
              <a:rPr lang="en-US" altLang="en-US" sz="2000" smtClean="0"/>
              <a:t>are made in laminations (several mm thick), with a packing factor &gt; 95%.</a:t>
            </a:r>
          </a:p>
          <a:p>
            <a:pPr>
              <a:lnSpc>
                <a:spcPct val="90000"/>
              </a:lnSpc>
              <a:buFontTx/>
              <a:buBlip>
                <a:blip r:embed="rId3"/>
              </a:buBlip>
            </a:pPr>
            <a:r>
              <a:rPr lang="en-US" altLang="en-US" sz="2000" b="1" smtClean="0">
                <a:solidFill>
                  <a:srgbClr val="FF0000"/>
                </a:solidFill>
              </a:rPr>
              <a:t>Magnetic function</a:t>
            </a:r>
          </a:p>
          <a:p>
            <a:pPr lvl="1">
              <a:lnSpc>
                <a:spcPct val="90000"/>
              </a:lnSpc>
              <a:buFontTx/>
              <a:buBlip>
                <a:blip r:embed="rId4"/>
              </a:buBlip>
            </a:pPr>
            <a:r>
              <a:rPr lang="en-US" altLang="en-US" sz="1800" smtClean="0"/>
              <a:t>The yoke contains and enhances the magnetic field.</a:t>
            </a:r>
          </a:p>
          <a:p>
            <a:pPr>
              <a:lnSpc>
                <a:spcPct val="90000"/>
              </a:lnSpc>
              <a:buFontTx/>
              <a:buBlip>
                <a:blip r:embed="rId3"/>
              </a:buBlip>
            </a:pPr>
            <a:r>
              <a:rPr lang="en-US" altLang="en-US" sz="2000" b="1" smtClean="0">
                <a:solidFill>
                  <a:srgbClr val="FF0000"/>
                </a:solidFill>
              </a:rPr>
              <a:t>Structural function</a:t>
            </a:r>
          </a:p>
          <a:p>
            <a:pPr lvl="1">
              <a:lnSpc>
                <a:spcPct val="90000"/>
              </a:lnSpc>
              <a:buFontTx/>
              <a:buBlip>
                <a:blip r:embed="rId4"/>
              </a:buBlip>
            </a:pPr>
            <a:r>
              <a:rPr lang="en-US" altLang="en-US" sz="1800" smtClean="0"/>
              <a:t>Except for the cases where the collars are self supporting (i.e. like in Tevatron and HERA dipoles), the yoke is in tight contact with the collar. Therefore, it contributes to increase the rigidity of the coil support structure and limit radial displacement.</a:t>
            </a:r>
          </a:p>
          <a:p>
            <a:pPr>
              <a:lnSpc>
                <a:spcPct val="90000"/>
              </a:lnSpc>
              <a:buFontTx/>
              <a:buBlip>
                <a:blip r:embed="rId3"/>
              </a:buBlip>
            </a:pPr>
            <a:r>
              <a:rPr lang="en-US" altLang="en-US" sz="2000" b="1" smtClean="0">
                <a:solidFill>
                  <a:srgbClr val="FF0000"/>
                </a:solidFill>
              </a:rPr>
              <a:t>Holes/slots</a:t>
            </a:r>
            <a:r>
              <a:rPr lang="en-US" altLang="en-US" sz="2000" smtClean="0"/>
              <a:t> are included in the yoke design for</a:t>
            </a:r>
          </a:p>
          <a:p>
            <a:pPr lvl="1">
              <a:lnSpc>
                <a:spcPct val="90000"/>
              </a:lnSpc>
              <a:buFontTx/>
              <a:buBlip>
                <a:blip r:embed="rId4"/>
              </a:buBlip>
            </a:pPr>
            <a:r>
              <a:rPr lang="en-US" altLang="en-US" sz="1800" smtClean="0"/>
              <a:t>Correction of saturation effect</a:t>
            </a:r>
          </a:p>
          <a:p>
            <a:pPr lvl="1">
              <a:lnSpc>
                <a:spcPct val="90000"/>
              </a:lnSpc>
              <a:buFontTx/>
              <a:buBlip>
                <a:blip r:embed="rId4"/>
              </a:buBlip>
            </a:pPr>
            <a:r>
              <a:rPr lang="en-US" altLang="en-US" sz="1800" smtClean="0"/>
              <a:t>Cooling channel</a:t>
            </a:r>
          </a:p>
          <a:p>
            <a:pPr lvl="1">
              <a:lnSpc>
                <a:spcPct val="90000"/>
              </a:lnSpc>
              <a:buFontTx/>
              <a:buBlip>
                <a:blip r:embed="rId4"/>
              </a:buBlip>
            </a:pPr>
            <a:r>
              <a:rPr lang="en-US" altLang="en-US" sz="1800" smtClean="0"/>
              <a:t>Assembly features</a:t>
            </a:r>
          </a:p>
          <a:p>
            <a:pPr lvl="1">
              <a:lnSpc>
                <a:spcPct val="90000"/>
              </a:lnSpc>
              <a:buFontTx/>
              <a:buBlip>
                <a:blip r:embed="rId4"/>
              </a:buBlip>
            </a:pPr>
            <a:r>
              <a:rPr lang="en-US" altLang="en-US" sz="1800" smtClean="0"/>
              <a:t>Electrical bus</a:t>
            </a:r>
          </a:p>
        </p:txBody>
      </p:sp>
      <p:sp>
        <p:nvSpPr>
          <p:cNvPr id="15365" name="Text Box 7"/>
          <p:cNvSpPr txBox="1">
            <a:spLocks noChangeArrowheads="1"/>
          </p:cNvSpPr>
          <p:nvPr/>
        </p:nvSpPr>
        <p:spPr bwMode="auto">
          <a:xfrm>
            <a:off x="7816850" y="4865688"/>
            <a:ext cx="8572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L. Rossi, [4]</a:t>
            </a:r>
          </a:p>
        </p:txBody>
      </p:sp>
      <p:sp>
        <p:nvSpPr>
          <p:cNvPr id="15368"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a:spcBef>
                <a:spcPct val="0"/>
              </a:spcBef>
              <a:buSzTx/>
              <a:buFontTx/>
              <a:buNone/>
            </a:pPr>
            <a:fld id="{13654237-7169-4EB6-A0C8-7B4962EE3077}" type="slidenum">
              <a:rPr lang="en-US" altLang="en-US" sz="1000" smtClean="0">
                <a:solidFill>
                  <a:schemeClr val="accent1"/>
                </a:solidFill>
              </a:rPr>
              <a:pPr>
                <a:spcBef>
                  <a:spcPct val="0"/>
                </a:spcBef>
                <a:buSzTx/>
                <a:buFontTx/>
                <a:buNone/>
              </a:pPr>
              <a:t>30</a:t>
            </a:fld>
            <a:endParaRPr lang="en-US" altLang="en-US" sz="1000" smtClean="0">
              <a:solidFill>
                <a:schemeClr val="accent1"/>
              </a:solidFill>
            </a:endParaRPr>
          </a:p>
        </p:txBody>
      </p:sp>
      <p:cxnSp>
        <p:nvCxnSpPr>
          <p:cNvPr id="11" name="直接连接符 10"/>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1" y="-6019"/>
            <a:ext cx="9143999" cy="1143000"/>
          </a:xfrm>
        </p:spPr>
        <p:txBody>
          <a:bodyPr>
            <a:normAutofit/>
          </a:bodyPr>
          <a:lstStyle/>
          <a:p>
            <a:r>
              <a:rPr lang="fr-FR" altLang="en-US" sz="4000" dirty="0" smtClean="0"/>
              <a:t>Support Structures</a:t>
            </a:r>
            <a:endParaRPr lang="en-US" altLang="en-US" sz="4000" dirty="0" smtClean="0"/>
          </a:p>
        </p:txBody>
      </p:sp>
    </p:spTree>
    <p:extLst>
      <p:ext uri="{BB962C8B-B14F-4D97-AF65-F5344CB8AC3E}">
        <p14:creationId xmlns:p14="http://schemas.microsoft.com/office/powerpoint/2010/main" val="206068567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66700" y="1190625"/>
            <a:ext cx="5654675" cy="5443538"/>
          </a:xfrm>
        </p:spPr>
        <p:txBody>
          <a:bodyPr/>
          <a:lstStyle/>
          <a:p>
            <a:pPr>
              <a:buFontTx/>
              <a:buBlip>
                <a:blip r:embed="rId3"/>
              </a:buBlip>
            </a:pPr>
            <a:endParaRPr lang="en-US" altLang="en-US" sz="2000" smtClean="0"/>
          </a:p>
          <a:p>
            <a:pPr>
              <a:buFontTx/>
              <a:buBlip>
                <a:blip r:embed="rId3"/>
              </a:buBlip>
            </a:pPr>
            <a:r>
              <a:rPr lang="en-US" altLang="en-US" sz="2000" smtClean="0"/>
              <a:t>The cold mass is contained within a shell (or </a:t>
            </a:r>
            <a:r>
              <a:rPr lang="en-US" altLang="en-US" sz="2000" b="1" smtClean="0">
                <a:solidFill>
                  <a:srgbClr val="FF0000"/>
                </a:solidFill>
              </a:rPr>
              <a:t>shrinking cylinder</a:t>
            </a:r>
            <a:r>
              <a:rPr lang="en-US" altLang="en-US" sz="2000" smtClean="0"/>
              <a:t>). </a:t>
            </a:r>
          </a:p>
          <a:p>
            <a:pPr>
              <a:buFontTx/>
              <a:buBlip>
                <a:blip r:embed="rId3"/>
              </a:buBlip>
            </a:pPr>
            <a:r>
              <a:rPr lang="en-US" altLang="en-US" sz="2000" smtClean="0"/>
              <a:t>The shell constitutes a containment structure for the </a:t>
            </a:r>
            <a:r>
              <a:rPr lang="en-US" altLang="en-US" sz="2000" b="1" smtClean="0">
                <a:solidFill>
                  <a:srgbClr val="FF0000"/>
                </a:solidFill>
              </a:rPr>
              <a:t>liquid Helium</a:t>
            </a:r>
            <a:r>
              <a:rPr lang="en-US" altLang="en-US" sz="2000" smtClean="0"/>
              <a:t>.</a:t>
            </a:r>
          </a:p>
          <a:p>
            <a:pPr>
              <a:buFontTx/>
              <a:buBlip>
                <a:blip r:embed="rId3"/>
              </a:buBlip>
            </a:pPr>
            <a:r>
              <a:rPr lang="en-US" altLang="en-US" sz="2000" smtClean="0"/>
              <a:t>It is composed by two half shells of stainless steel </a:t>
            </a:r>
            <a:r>
              <a:rPr lang="en-US" altLang="en-US" sz="2000" b="1" smtClean="0">
                <a:solidFill>
                  <a:srgbClr val="FF0000"/>
                </a:solidFill>
              </a:rPr>
              <a:t>welded</a:t>
            </a:r>
            <a:r>
              <a:rPr lang="en-US" altLang="en-US" sz="2000" smtClean="0"/>
              <a:t> around the yoke with high tension (about 150 MPa for the LHC dipole). </a:t>
            </a:r>
          </a:p>
          <a:p>
            <a:pPr lvl="1">
              <a:buFontTx/>
              <a:buBlip>
                <a:blip r:embed="rId4"/>
              </a:buBlip>
            </a:pPr>
            <a:r>
              <a:rPr lang="en-US" altLang="en-US" sz="1800" smtClean="0"/>
              <a:t>With the iron yoke, it contributes to create a rigid boundary to the collared coil.</a:t>
            </a:r>
          </a:p>
          <a:p>
            <a:pPr>
              <a:buFontTx/>
              <a:buBlip>
                <a:blip r:embed="rId3"/>
              </a:buBlip>
            </a:pPr>
            <a:r>
              <a:rPr lang="en-US" altLang="en-US" sz="2000" smtClean="0"/>
              <a:t>If necessary, during the welding process, the welding press can impose the desired </a:t>
            </a:r>
            <a:r>
              <a:rPr lang="en-US" altLang="en-US" sz="2000" b="1" smtClean="0">
                <a:solidFill>
                  <a:srgbClr val="FF0000"/>
                </a:solidFill>
              </a:rPr>
              <a:t>curvature</a:t>
            </a:r>
            <a:r>
              <a:rPr lang="en-US" altLang="en-US" sz="2000" smtClean="0"/>
              <a:t> on the cold mass. </a:t>
            </a:r>
          </a:p>
          <a:p>
            <a:pPr lvl="1">
              <a:buFontTx/>
              <a:buBlip>
                <a:blip r:embed="rId4"/>
              </a:buBlip>
            </a:pPr>
            <a:r>
              <a:rPr lang="en-US" altLang="en-US" sz="1800" smtClean="0"/>
              <a:t>In the LHC dipole the nominal sagitta is of 9.14 mm. </a:t>
            </a:r>
          </a:p>
          <a:p>
            <a:pPr>
              <a:buFontTx/>
              <a:buBlip>
                <a:blip r:embed="rId3"/>
              </a:buBlip>
            </a:pPr>
            <a:endParaRPr lang="en-US" altLang="en-US" sz="2000" smtClean="0"/>
          </a:p>
        </p:txBody>
      </p:sp>
      <p:pic>
        <p:nvPicPr>
          <p:cNvPr id="16388" name="Picture 4" descr="Presentation 9"/>
          <p:cNvPicPr>
            <a:picLocks noChangeArrowheads="1"/>
          </p:cNvPicPr>
          <p:nvPr/>
        </p:nvPicPr>
        <p:blipFill>
          <a:blip r:embed="rId5">
            <a:extLst>
              <a:ext uri="{28A0092B-C50C-407E-A947-70E740481C1C}">
                <a14:useLocalDpi xmlns:a14="http://schemas.microsoft.com/office/drawing/2010/main" val="0"/>
              </a:ext>
            </a:extLst>
          </a:blip>
          <a:srcRect l="8318" t="6320" r="12553"/>
          <a:stretch>
            <a:fillRect/>
          </a:stretch>
        </p:blipFill>
        <p:spPr bwMode="auto">
          <a:xfrm>
            <a:off x="5953125" y="1176338"/>
            <a:ext cx="2808288"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p:cNvSpPr txBox="1">
            <a:spLocks noChangeArrowheads="1"/>
          </p:cNvSpPr>
          <p:nvPr/>
        </p:nvSpPr>
        <p:spPr bwMode="auto">
          <a:xfrm>
            <a:off x="8134350" y="3771900"/>
            <a:ext cx="8572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L. Rossi, [4]</a:t>
            </a:r>
          </a:p>
        </p:txBody>
      </p:sp>
      <p:graphicFrame>
        <p:nvGraphicFramePr>
          <p:cNvPr id="16390" name="Object 2"/>
          <p:cNvGraphicFramePr>
            <a:graphicFrameLocks noChangeAspect="1"/>
          </p:cNvGraphicFramePr>
          <p:nvPr/>
        </p:nvGraphicFramePr>
        <p:xfrm>
          <a:off x="5883275" y="4195763"/>
          <a:ext cx="3079750" cy="1909762"/>
        </p:xfrm>
        <a:graphic>
          <a:graphicData uri="http://schemas.openxmlformats.org/presentationml/2006/ole">
            <mc:AlternateContent xmlns:mc="http://schemas.openxmlformats.org/markup-compatibility/2006">
              <mc:Choice xmlns:v="urn:schemas-microsoft-com:vml" Requires="v">
                <p:oleObj spid="_x0000_s58372" name="VISIO" r:id="rId9" imgW="7400880" imgH="4590720" progId="Visio.Drawing.5">
                  <p:embed/>
                </p:oleObj>
              </mc:Choice>
              <mc:Fallback>
                <p:oleObj name="VISIO" r:id="rId9" imgW="7400880" imgH="4590720" progId="Visio.Drawing.5">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3275" y="4195763"/>
                        <a:ext cx="3079750" cy="19097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3" name="Slide Number Placehold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spcBef>
                <a:spcPct val="0"/>
              </a:spcBef>
              <a:buSzTx/>
              <a:buFontTx/>
              <a:buNone/>
            </a:pPr>
            <a:fld id="{0D0CBCC1-46A7-4A86-B473-A7FDF1B85451}" type="slidenum">
              <a:rPr lang="en-US" altLang="en-US" sz="1000" smtClean="0">
                <a:solidFill>
                  <a:schemeClr val="accent1"/>
                </a:solidFill>
              </a:rPr>
              <a:pPr>
                <a:spcBef>
                  <a:spcPct val="0"/>
                </a:spcBef>
                <a:buSzTx/>
                <a:buFontTx/>
                <a:buNone/>
              </a:pPr>
              <a:t>31</a:t>
            </a:fld>
            <a:endParaRPr lang="en-US" altLang="en-US" sz="1000" smtClean="0">
              <a:solidFill>
                <a:schemeClr val="accent1"/>
              </a:solidFill>
            </a:endParaRPr>
          </a:p>
        </p:txBody>
      </p:sp>
      <p:cxnSp>
        <p:nvCxnSpPr>
          <p:cNvPr id="12" name="直接连接符 11"/>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1" y="-6019"/>
            <a:ext cx="9143999" cy="1143000"/>
          </a:xfrm>
        </p:spPr>
        <p:txBody>
          <a:bodyPr>
            <a:normAutofit/>
          </a:bodyPr>
          <a:lstStyle/>
          <a:p>
            <a:r>
              <a:rPr lang="fr-FR" altLang="en-US" sz="4000" dirty="0" smtClean="0"/>
              <a:t>Support Structures</a:t>
            </a:r>
            <a:endParaRPr lang="en-US" altLang="en-US" sz="4000" dirty="0" smtClean="0"/>
          </a:p>
        </p:txBody>
      </p:sp>
    </p:spTree>
    <p:extLst>
      <p:ext uri="{BB962C8B-B14F-4D97-AF65-F5344CB8AC3E}">
        <p14:creationId xmlns:p14="http://schemas.microsoft.com/office/powerpoint/2010/main" val="340204276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9" descr="bull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325" y="1243013"/>
            <a:ext cx="329882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4867" name="Rectangle 3"/>
          <p:cNvSpPr>
            <a:spLocks noGrp="1" noChangeArrowheads="1"/>
          </p:cNvSpPr>
          <p:nvPr>
            <p:ph type="body" idx="1"/>
          </p:nvPr>
        </p:nvSpPr>
        <p:spPr>
          <a:xfrm>
            <a:off x="266700" y="1190625"/>
            <a:ext cx="4778375" cy="1824038"/>
          </a:xfrm>
        </p:spPr>
        <p:txBody>
          <a:bodyPr>
            <a:normAutofit fontScale="92500" lnSpcReduction="10000"/>
          </a:bodyPr>
          <a:lstStyle/>
          <a:p>
            <a:pPr>
              <a:defRPr/>
            </a:pPr>
            <a:r>
              <a:rPr lang="en-US" sz="2000" b="1" dirty="0">
                <a:solidFill>
                  <a:srgbClr val="FF0000"/>
                </a:solidFill>
              </a:rPr>
              <a:t>End plates</a:t>
            </a:r>
            <a:r>
              <a:rPr lang="en-US" sz="2000" dirty="0"/>
              <a:t>, applied after shell welding, provide </a:t>
            </a:r>
            <a:endParaRPr lang="en-US" sz="2000" dirty="0" smtClean="0"/>
          </a:p>
          <a:p>
            <a:pPr lvl="1">
              <a:defRPr/>
            </a:pPr>
            <a:r>
              <a:rPr lang="en-US" sz="1600" dirty="0" smtClean="0"/>
              <a:t>axial </a:t>
            </a:r>
            <a:r>
              <a:rPr lang="en-US" sz="1600" dirty="0"/>
              <a:t>support to the coil under the action of the longitudinal </a:t>
            </a:r>
            <a:r>
              <a:rPr lang="en-US" sz="1600" dirty="0" err="1" smtClean="0"/>
              <a:t>e.m</a:t>
            </a:r>
            <a:r>
              <a:rPr lang="en-US" sz="1600" dirty="0" smtClean="0"/>
              <a:t>. forces </a:t>
            </a:r>
            <a:endParaRPr lang="en-US" sz="1600" dirty="0"/>
          </a:p>
          <a:p>
            <a:pPr lvl="2">
              <a:defRPr/>
            </a:pPr>
            <a:r>
              <a:rPr lang="en-US" sz="1600" dirty="0"/>
              <a:t>Torque may be applied to end </a:t>
            </a:r>
            <a:r>
              <a:rPr lang="en-US" sz="1600" dirty="0" smtClean="0"/>
              <a:t>bolts;</a:t>
            </a:r>
          </a:p>
          <a:p>
            <a:pPr lvl="1">
              <a:defRPr/>
            </a:pPr>
            <a:r>
              <a:rPr lang="en-US" dirty="0" smtClean="0"/>
              <a:t>Liquid Helium containment.</a:t>
            </a:r>
            <a:endParaRPr lang="en-US" dirty="0"/>
          </a:p>
        </p:txBody>
      </p:sp>
      <p:pic>
        <p:nvPicPr>
          <p:cNvPr id="19461" name="Picture 4" descr="SLIDE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3025775"/>
            <a:ext cx="4792662"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213" y="3859213"/>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463" name="Text Box 7"/>
          <p:cNvSpPr txBox="1">
            <a:spLocks noChangeArrowheads="1"/>
          </p:cNvSpPr>
          <p:nvPr/>
        </p:nvSpPr>
        <p:spPr bwMode="auto">
          <a:xfrm>
            <a:off x="266700" y="6280150"/>
            <a:ext cx="8572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5"/>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L. Rossi, [4]</a:t>
            </a:r>
          </a:p>
        </p:txBody>
      </p:sp>
      <p:sp>
        <p:nvSpPr>
          <p:cNvPr id="19464" name="Text Box 8"/>
          <p:cNvSpPr txBox="1">
            <a:spLocks noChangeArrowheads="1"/>
          </p:cNvSpPr>
          <p:nvPr/>
        </p:nvSpPr>
        <p:spPr bwMode="auto">
          <a:xfrm>
            <a:off x="7986713" y="1216025"/>
            <a:ext cx="98901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60000"/>
              <a:buBlip>
                <a:blip r:embed="rId5"/>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A. Devred, [5]</a:t>
            </a:r>
          </a:p>
        </p:txBody>
      </p:sp>
      <p:sp>
        <p:nvSpPr>
          <p:cNvPr id="19467" name="Slide Number Placeholder 1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60000"/>
              <a:buBlip>
                <a:blip r:embed="rId5"/>
              </a:buBlip>
              <a:defRPr sz="2400">
                <a:solidFill>
                  <a:schemeClr val="tx1"/>
                </a:solidFill>
                <a:latin typeface="Book Antiqua" panose="02040602050305030304" pitchFamily="18" charset="0"/>
              </a:defRPr>
            </a:lvl1pPr>
            <a:lvl2pPr marL="742950" indent="-285750">
              <a:spcBef>
                <a:spcPct val="20000"/>
              </a:spcBef>
              <a:buSzPct val="60000"/>
              <a:buBlip>
                <a:blip r:embed="rId6"/>
              </a:buBlip>
              <a:defRPr sz="2000">
                <a:solidFill>
                  <a:schemeClr val="tx1"/>
                </a:solidFill>
                <a:latin typeface="Book Antiqua" panose="02040602050305030304" pitchFamily="18" charset="0"/>
              </a:defRPr>
            </a:lvl2pPr>
            <a:lvl3pPr marL="1143000" indent="-228600">
              <a:spcBef>
                <a:spcPct val="20000"/>
              </a:spcBef>
              <a:buSzPct val="60000"/>
              <a:buBlip>
                <a:blip r:embed="rId7"/>
              </a:buBlip>
              <a:defRPr>
                <a:solidFill>
                  <a:schemeClr val="tx1"/>
                </a:solidFill>
                <a:latin typeface="Book Antiqua" panose="02040602050305030304" pitchFamily="18" charset="0"/>
              </a:defRPr>
            </a:lvl3pPr>
            <a:lvl4pPr marL="1600200" indent="-228600">
              <a:spcBef>
                <a:spcPct val="20000"/>
              </a:spcBef>
              <a:buSzPct val="60000"/>
              <a:buBlip>
                <a:blip r:embed="rId8"/>
              </a:buBlip>
              <a:defRPr sz="1600">
                <a:solidFill>
                  <a:schemeClr val="tx1"/>
                </a:solidFill>
                <a:latin typeface="Book Antiqua" panose="02040602050305030304" pitchFamily="18" charset="0"/>
              </a:defRPr>
            </a:lvl4pPr>
            <a:lvl5pPr marL="2057400" indent="-228600">
              <a:spcBef>
                <a:spcPct val="20000"/>
              </a:spcBef>
              <a:buSzPct val="60000"/>
              <a:buBlip>
                <a:blip r:embed="rId9"/>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9"/>
              </a:buBlip>
              <a:defRPr sz="1600">
                <a:solidFill>
                  <a:schemeClr val="tx1"/>
                </a:solidFill>
                <a:latin typeface="Book Antiqua" panose="02040602050305030304" pitchFamily="18" charset="0"/>
              </a:defRPr>
            </a:lvl9pPr>
          </a:lstStyle>
          <a:p>
            <a:pPr>
              <a:spcBef>
                <a:spcPct val="0"/>
              </a:spcBef>
              <a:buSzTx/>
              <a:buFontTx/>
              <a:buNone/>
            </a:pPr>
            <a:fld id="{8D80498E-08F2-4FFD-B489-D5F1A6D1CCF6}" type="slidenum">
              <a:rPr lang="en-US" altLang="en-US" sz="1000" smtClean="0">
                <a:solidFill>
                  <a:schemeClr val="accent1"/>
                </a:solidFill>
              </a:rPr>
              <a:pPr>
                <a:spcBef>
                  <a:spcPct val="0"/>
                </a:spcBef>
                <a:buSzTx/>
                <a:buFontTx/>
                <a:buNone/>
              </a:pPr>
              <a:t>32</a:t>
            </a:fld>
            <a:endParaRPr lang="en-US" altLang="en-US" sz="1000" smtClean="0">
              <a:solidFill>
                <a:schemeClr val="accent1"/>
              </a:solidFill>
            </a:endParaRPr>
          </a:p>
        </p:txBody>
      </p:sp>
      <p:sp>
        <p:nvSpPr>
          <p:cNvPr id="13" name="Title 1"/>
          <p:cNvSpPr>
            <a:spLocks noGrp="1"/>
          </p:cNvSpPr>
          <p:nvPr>
            <p:ph type="title"/>
          </p:nvPr>
        </p:nvSpPr>
        <p:spPr>
          <a:xfrm>
            <a:off x="1" y="-6019"/>
            <a:ext cx="9143999" cy="1143000"/>
          </a:xfrm>
        </p:spPr>
        <p:txBody>
          <a:bodyPr>
            <a:normAutofit/>
          </a:bodyPr>
          <a:lstStyle/>
          <a:p>
            <a:r>
              <a:rPr lang="fr-FR" altLang="en-US" sz="4000" dirty="0" smtClean="0"/>
              <a:t>Support Structures</a:t>
            </a:r>
            <a:endParaRPr lang="en-US" altLang="en-US" sz="4000" dirty="0" smtClean="0"/>
          </a:p>
        </p:txBody>
      </p:sp>
      <p:cxnSp>
        <p:nvCxnSpPr>
          <p:cNvPr id="14" name="直接连接符 13"/>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321510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066800"/>
            <a:ext cx="670560" cy="609600"/>
          </a:xfrm>
          <a:prstGeom prst="rect">
            <a:avLst/>
          </a:prstGeom>
          <a:noFill/>
          <a:ln w="9525">
            <a:noFill/>
            <a:miter lim="800000"/>
            <a:headEnd/>
            <a:tailEnd/>
          </a:ln>
          <a:effectLst/>
        </p:spPr>
      </p:pic>
      <p:pic>
        <p:nvPicPr>
          <p:cNvPr id="3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114800"/>
            <a:ext cx="1676400" cy="412230"/>
          </a:xfrm>
          <a:prstGeom prst="rect">
            <a:avLst/>
          </a:prstGeom>
          <a:noFill/>
          <a:ln w="9525">
            <a:noFill/>
            <a:miter lim="800000"/>
            <a:headEnd/>
            <a:tailEnd/>
          </a:ln>
          <a:effectLst/>
        </p:spPr>
      </p:pic>
      <p:grpSp>
        <p:nvGrpSpPr>
          <p:cNvPr id="43" name="Group 42"/>
          <p:cNvGrpSpPr/>
          <p:nvPr/>
        </p:nvGrpSpPr>
        <p:grpSpPr>
          <a:xfrm>
            <a:off x="152400" y="1219200"/>
            <a:ext cx="5715000" cy="3505200"/>
            <a:chOff x="2438400" y="1143000"/>
            <a:chExt cx="5715000" cy="3505200"/>
          </a:xfrm>
        </p:grpSpPr>
        <p:sp>
          <p:nvSpPr>
            <p:cNvPr id="8" name="TextBox 7"/>
            <p:cNvSpPr txBox="1"/>
            <p:nvPr/>
          </p:nvSpPr>
          <p:spPr bwMode="auto">
            <a:xfrm>
              <a:off x="4038600" y="1219200"/>
              <a:ext cx="1219200" cy="338554"/>
            </a:xfrm>
            <a:prstGeom prst="rect">
              <a:avLst/>
            </a:prstGeom>
            <a:noFill/>
            <a:ln w="9525">
              <a:noFill/>
              <a:miter lim="800000"/>
              <a:headEnd/>
              <a:tailEnd/>
            </a:ln>
            <a:effectLst/>
          </p:spPr>
          <p:txBody>
            <a:bodyPr wrap="square" rtlCol="0">
              <a:spAutoFit/>
            </a:bodyPr>
            <a:lstStyle/>
            <a:p>
              <a:pPr algn="ctr" defTabSz="914400" fontAlgn="base">
                <a:spcBef>
                  <a:spcPct val="50000"/>
                </a:spcBef>
                <a:spcAft>
                  <a:spcPct val="0"/>
                </a:spcAft>
              </a:pPr>
              <a:r>
                <a:rPr lang="en-US" sz="1600" dirty="0" smtClean="0">
                  <a:solidFill>
                    <a:prstClr val="black"/>
                  </a:solidFill>
                  <a:latin typeface="Book Antiqua" pitchFamily="18" charset="0"/>
                  <a:cs typeface="Times New Roman" pitchFamily="18" charset="0"/>
                </a:rPr>
                <a:t>Quench</a:t>
              </a:r>
            </a:p>
          </p:txBody>
        </p:sp>
        <p:sp>
          <p:nvSpPr>
            <p:cNvPr id="9" name="TextBox 8"/>
            <p:cNvSpPr txBox="1"/>
            <p:nvPr/>
          </p:nvSpPr>
          <p:spPr bwMode="auto">
            <a:xfrm>
              <a:off x="3733800" y="1905000"/>
              <a:ext cx="1828800" cy="584775"/>
            </a:xfrm>
            <a:prstGeom prst="rect">
              <a:avLst/>
            </a:prstGeom>
            <a:noFill/>
            <a:ln w="9525">
              <a:noFill/>
              <a:miter lim="800000"/>
              <a:headEnd/>
              <a:tailEnd/>
            </a:ln>
            <a:effectLst/>
          </p:spPr>
          <p:txBody>
            <a:bodyPr wrap="square" rtlCol="0">
              <a:spAutoFit/>
            </a:bodyPr>
            <a:lstStyle/>
            <a:p>
              <a:pPr algn="ctr" defTabSz="914400" fontAlgn="base">
                <a:spcBef>
                  <a:spcPct val="50000"/>
                </a:spcBef>
                <a:spcAft>
                  <a:spcPct val="0"/>
                </a:spcAft>
              </a:pPr>
              <a:r>
                <a:rPr lang="en-US" sz="1600" dirty="0" smtClean="0">
                  <a:solidFill>
                    <a:prstClr val="black"/>
                  </a:solidFill>
                  <a:latin typeface="Book Antiqua" pitchFamily="18" charset="0"/>
                  <a:cs typeface="Times New Roman" pitchFamily="18" charset="0"/>
                </a:rPr>
                <a:t>Normal zone growth</a:t>
              </a:r>
            </a:p>
          </p:txBody>
        </p:sp>
        <p:sp>
          <p:nvSpPr>
            <p:cNvPr id="10" name="TextBox 9"/>
            <p:cNvSpPr txBox="1"/>
            <p:nvPr/>
          </p:nvSpPr>
          <p:spPr bwMode="auto">
            <a:xfrm>
              <a:off x="4038600" y="2861846"/>
              <a:ext cx="1219200" cy="338554"/>
            </a:xfrm>
            <a:prstGeom prst="rect">
              <a:avLst/>
            </a:prstGeom>
            <a:noFill/>
            <a:ln w="9525">
              <a:noFill/>
              <a:miter lim="800000"/>
              <a:headEnd/>
              <a:tailEnd/>
            </a:ln>
            <a:effectLst/>
          </p:spPr>
          <p:txBody>
            <a:bodyPr wrap="square" rtlCol="0">
              <a:spAutoFit/>
            </a:bodyPr>
            <a:lstStyle/>
            <a:p>
              <a:pPr algn="ctr" defTabSz="914400" fontAlgn="base">
                <a:spcBef>
                  <a:spcPct val="50000"/>
                </a:spcBef>
                <a:spcAft>
                  <a:spcPct val="0"/>
                </a:spcAft>
              </a:pPr>
              <a:r>
                <a:rPr lang="en-US" sz="1600" dirty="0" smtClean="0">
                  <a:solidFill>
                    <a:prstClr val="black"/>
                  </a:solidFill>
                  <a:latin typeface="Book Antiqua" pitchFamily="18" charset="0"/>
                  <a:cs typeface="Times New Roman" pitchFamily="18" charset="0"/>
                </a:rPr>
                <a:t>Detection</a:t>
              </a:r>
            </a:p>
          </p:txBody>
        </p:sp>
        <p:sp>
          <p:nvSpPr>
            <p:cNvPr id="11" name="TextBox 10"/>
            <p:cNvSpPr txBox="1"/>
            <p:nvPr/>
          </p:nvSpPr>
          <p:spPr bwMode="auto">
            <a:xfrm>
              <a:off x="2514600" y="3657600"/>
              <a:ext cx="1295400" cy="830997"/>
            </a:xfrm>
            <a:prstGeom prst="rect">
              <a:avLst/>
            </a:prstGeom>
            <a:noFill/>
            <a:ln w="9525">
              <a:noFill/>
              <a:miter lim="800000"/>
              <a:headEnd/>
              <a:tailEnd/>
            </a:ln>
            <a:effectLst/>
          </p:spPr>
          <p:txBody>
            <a:bodyPr wrap="square" rtlCol="0">
              <a:spAutoFit/>
            </a:bodyPr>
            <a:lstStyle/>
            <a:p>
              <a:pPr algn="ctr" defTabSz="914400" fontAlgn="base">
                <a:spcBef>
                  <a:spcPct val="50000"/>
                </a:spcBef>
                <a:spcAft>
                  <a:spcPct val="0"/>
                </a:spcAft>
              </a:pPr>
              <a:r>
                <a:rPr lang="en-US" sz="1600" dirty="0" smtClean="0">
                  <a:solidFill>
                    <a:prstClr val="black"/>
                  </a:solidFill>
                  <a:latin typeface="Book Antiqua" pitchFamily="18" charset="0"/>
                  <a:cs typeface="Times New Roman" pitchFamily="18" charset="0"/>
                </a:rPr>
                <a:t>Power supply switched off</a:t>
              </a:r>
            </a:p>
          </p:txBody>
        </p:sp>
        <p:sp>
          <p:nvSpPr>
            <p:cNvPr id="12" name="TextBox 11"/>
            <p:cNvSpPr txBox="1"/>
            <p:nvPr/>
          </p:nvSpPr>
          <p:spPr bwMode="auto">
            <a:xfrm>
              <a:off x="4191000" y="4038600"/>
              <a:ext cx="1295400" cy="584775"/>
            </a:xfrm>
            <a:prstGeom prst="rect">
              <a:avLst/>
            </a:prstGeom>
            <a:noFill/>
            <a:ln w="9525">
              <a:noFill/>
              <a:miter lim="800000"/>
              <a:headEnd/>
              <a:tailEnd/>
            </a:ln>
            <a:effectLst/>
          </p:spPr>
          <p:txBody>
            <a:bodyPr wrap="square" rtlCol="0">
              <a:spAutoFit/>
            </a:bodyPr>
            <a:lstStyle/>
            <a:p>
              <a:pPr algn="ctr" defTabSz="914400" fontAlgn="base">
                <a:spcBef>
                  <a:spcPct val="50000"/>
                </a:spcBef>
                <a:spcAft>
                  <a:spcPct val="0"/>
                </a:spcAft>
              </a:pPr>
              <a:r>
                <a:rPr lang="en-US" sz="1600" dirty="0" smtClean="0">
                  <a:solidFill>
                    <a:prstClr val="black"/>
                  </a:solidFill>
                  <a:latin typeface="Book Antiqua" pitchFamily="18" charset="0"/>
                  <a:cs typeface="Times New Roman" pitchFamily="18" charset="0"/>
                </a:rPr>
                <a:t>Protection heaters</a:t>
              </a:r>
            </a:p>
          </p:txBody>
        </p:sp>
        <p:sp>
          <p:nvSpPr>
            <p:cNvPr id="13" name="TextBox 12"/>
            <p:cNvSpPr txBox="1"/>
            <p:nvPr/>
          </p:nvSpPr>
          <p:spPr bwMode="auto">
            <a:xfrm>
              <a:off x="5562600" y="4157246"/>
              <a:ext cx="1143000" cy="338554"/>
            </a:xfrm>
            <a:prstGeom prst="rect">
              <a:avLst/>
            </a:prstGeom>
            <a:noFill/>
            <a:ln w="9525">
              <a:noFill/>
              <a:miter lim="800000"/>
              <a:headEnd/>
              <a:tailEnd/>
            </a:ln>
            <a:effectLst/>
          </p:spPr>
          <p:txBody>
            <a:bodyPr wrap="square" rtlCol="0">
              <a:spAutoFit/>
            </a:bodyPr>
            <a:lstStyle/>
            <a:p>
              <a:pPr algn="ctr" defTabSz="914400" fontAlgn="base">
                <a:spcBef>
                  <a:spcPct val="50000"/>
                </a:spcBef>
                <a:spcAft>
                  <a:spcPct val="0"/>
                </a:spcAft>
              </a:pPr>
              <a:r>
                <a:rPr lang="en-US" sz="1600" dirty="0" smtClean="0">
                  <a:solidFill>
                    <a:prstClr val="black"/>
                  </a:solidFill>
                  <a:latin typeface="Book Antiqua" pitchFamily="18" charset="0"/>
                  <a:cs typeface="Times New Roman" pitchFamily="18" charset="0"/>
                </a:rPr>
                <a:t>Extraction</a:t>
              </a:r>
            </a:p>
          </p:txBody>
        </p:sp>
        <p:sp>
          <p:nvSpPr>
            <p:cNvPr id="17" name="Down Arrow 16"/>
            <p:cNvSpPr/>
            <p:nvPr/>
          </p:nvSpPr>
          <p:spPr>
            <a:xfrm>
              <a:off x="4593771" y="1665514"/>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black"/>
                </a:solidFill>
                <a:latin typeface="Book Antiqua" pitchFamily="18" charset="0"/>
              </a:endParaRPr>
            </a:p>
          </p:txBody>
        </p:sp>
        <p:sp>
          <p:nvSpPr>
            <p:cNvPr id="18" name="Down Arrow 17"/>
            <p:cNvSpPr/>
            <p:nvPr/>
          </p:nvSpPr>
          <p:spPr>
            <a:xfrm>
              <a:off x="4572000" y="2514600"/>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black"/>
                </a:solidFill>
                <a:latin typeface="Book Antiqua" pitchFamily="18" charset="0"/>
              </a:endParaRPr>
            </a:p>
          </p:txBody>
        </p:sp>
        <p:sp>
          <p:nvSpPr>
            <p:cNvPr id="20" name="Down Arrow 19"/>
            <p:cNvSpPr/>
            <p:nvPr/>
          </p:nvSpPr>
          <p:spPr>
            <a:xfrm rot="2795467">
              <a:off x="3654380" y="3292175"/>
              <a:ext cx="158841" cy="2693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black"/>
                </a:solidFill>
                <a:latin typeface="Book Antiqua" pitchFamily="18" charset="0"/>
              </a:endParaRPr>
            </a:p>
          </p:txBody>
        </p:sp>
        <p:sp>
          <p:nvSpPr>
            <p:cNvPr id="21" name="Down Arrow 20"/>
            <p:cNvSpPr/>
            <p:nvPr/>
          </p:nvSpPr>
          <p:spPr>
            <a:xfrm rot="18762610">
              <a:off x="5461587" y="3308225"/>
              <a:ext cx="182250" cy="2196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black"/>
                </a:solidFill>
                <a:latin typeface="Book Antiqua" pitchFamily="18" charset="0"/>
              </a:endParaRPr>
            </a:p>
          </p:txBody>
        </p:sp>
        <p:sp>
          <p:nvSpPr>
            <p:cNvPr id="25" name="Rounded Rectangle 24"/>
            <p:cNvSpPr/>
            <p:nvPr/>
          </p:nvSpPr>
          <p:spPr>
            <a:xfrm>
              <a:off x="4038600" y="1143000"/>
              <a:ext cx="1219200" cy="457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black"/>
                </a:solidFill>
              </a:endParaRPr>
            </a:p>
          </p:txBody>
        </p:sp>
        <p:sp>
          <p:nvSpPr>
            <p:cNvPr id="26" name="Rounded Rectangle 25"/>
            <p:cNvSpPr/>
            <p:nvPr/>
          </p:nvSpPr>
          <p:spPr>
            <a:xfrm>
              <a:off x="4038599" y="1937657"/>
              <a:ext cx="1262743" cy="5007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black"/>
                </a:solidFill>
                <a:latin typeface="Book Antiqua" pitchFamily="18" charset="0"/>
              </a:endParaRPr>
            </a:p>
          </p:txBody>
        </p:sp>
        <p:sp>
          <p:nvSpPr>
            <p:cNvPr id="27" name="Rounded Rectangle 26"/>
            <p:cNvSpPr/>
            <p:nvPr/>
          </p:nvSpPr>
          <p:spPr>
            <a:xfrm>
              <a:off x="4038600" y="2743200"/>
              <a:ext cx="1262743" cy="50074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black"/>
                </a:solidFill>
                <a:latin typeface="Book Antiqua" pitchFamily="18" charset="0"/>
              </a:endParaRPr>
            </a:p>
          </p:txBody>
        </p:sp>
        <p:sp>
          <p:nvSpPr>
            <p:cNvPr id="28" name="Rounded Rectangle 27"/>
            <p:cNvSpPr/>
            <p:nvPr/>
          </p:nvSpPr>
          <p:spPr>
            <a:xfrm>
              <a:off x="2438400" y="3581400"/>
              <a:ext cx="1447800" cy="1066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black"/>
                </a:solidFill>
                <a:latin typeface="Book Antiqua" pitchFamily="18" charset="0"/>
              </a:endParaRPr>
            </a:p>
          </p:txBody>
        </p:sp>
        <p:sp>
          <p:nvSpPr>
            <p:cNvPr id="30" name="Rounded Rectangle 29"/>
            <p:cNvSpPr/>
            <p:nvPr/>
          </p:nvSpPr>
          <p:spPr>
            <a:xfrm>
              <a:off x="5562600" y="4038600"/>
              <a:ext cx="1219200" cy="609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black"/>
                </a:solidFill>
                <a:latin typeface="Book Antiqua" pitchFamily="18" charset="0"/>
              </a:endParaRPr>
            </a:p>
          </p:txBody>
        </p:sp>
        <p:sp>
          <p:nvSpPr>
            <p:cNvPr id="36" name="TextBox 35"/>
            <p:cNvSpPr txBox="1"/>
            <p:nvPr/>
          </p:nvSpPr>
          <p:spPr bwMode="auto">
            <a:xfrm>
              <a:off x="6781800" y="4157246"/>
              <a:ext cx="1371600" cy="338554"/>
            </a:xfrm>
            <a:prstGeom prst="rect">
              <a:avLst/>
            </a:prstGeom>
            <a:noFill/>
            <a:ln w="9525">
              <a:noFill/>
              <a:miter lim="800000"/>
              <a:headEnd/>
              <a:tailEnd/>
            </a:ln>
            <a:effectLst/>
          </p:spPr>
          <p:txBody>
            <a:bodyPr wrap="square" rtlCol="0">
              <a:spAutoFit/>
            </a:bodyPr>
            <a:lstStyle/>
            <a:p>
              <a:pPr algn="ctr" defTabSz="914400" fontAlgn="base">
                <a:spcBef>
                  <a:spcPct val="50000"/>
                </a:spcBef>
                <a:spcAft>
                  <a:spcPct val="0"/>
                </a:spcAft>
              </a:pPr>
              <a:r>
                <a:rPr lang="en-US" sz="1600" dirty="0" err="1" smtClean="0">
                  <a:solidFill>
                    <a:prstClr val="black"/>
                  </a:solidFill>
                  <a:latin typeface="Book Antiqua" pitchFamily="18" charset="0"/>
                  <a:cs typeface="Times New Roman" pitchFamily="18" charset="0"/>
                </a:rPr>
                <a:t>Quenchback</a:t>
              </a:r>
              <a:endParaRPr lang="en-US" sz="1600" dirty="0" smtClean="0">
                <a:solidFill>
                  <a:prstClr val="black"/>
                </a:solidFill>
                <a:latin typeface="Book Antiqua" pitchFamily="18" charset="0"/>
                <a:cs typeface="Times New Roman" pitchFamily="18" charset="0"/>
              </a:endParaRPr>
            </a:p>
          </p:txBody>
        </p:sp>
        <p:grpSp>
          <p:nvGrpSpPr>
            <p:cNvPr id="39" name="Group 38"/>
            <p:cNvGrpSpPr/>
            <p:nvPr/>
          </p:nvGrpSpPr>
          <p:grpSpPr>
            <a:xfrm>
              <a:off x="4495800" y="3581400"/>
              <a:ext cx="3429000" cy="381000"/>
              <a:chOff x="4495800" y="3429000"/>
              <a:chExt cx="3429000" cy="381000"/>
            </a:xfrm>
          </p:grpSpPr>
          <p:sp>
            <p:nvSpPr>
              <p:cNvPr id="29" name="Rounded Rectangle 28"/>
              <p:cNvSpPr/>
              <p:nvPr/>
            </p:nvSpPr>
            <p:spPr>
              <a:xfrm>
                <a:off x="4495800" y="3429000"/>
                <a:ext cx="3352800" cy="381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black"/>
                  </a:solidFill>
                  <a:latin typeface="Book Antiqua" pitchFamily="18" charset="0"/>
                </a:endParaRPr>
              </a:p>
            </p:txBody>
          </p:sp>
          <p:sp>
            <p:nvSpPr>
              <p:cNvPr id="38" name="TextBox 37"/>
              <p:cNvSpPr txBox="1"/>
              <p:nvPr/>
            </p:nvSpPr>
            <p:spPr bwMode="auto">
              <a:xfrm>
                <a:off x="4724400" y="3429000"/>
                <a:ext cx="3200400" cy="338554"/>
              </a:xfrm>
              <a:prstGeom prst="rect">
                <a:avLst/>
              </a:prstGeom>
              <a:noFill/>
              <a:ln w="9525">
                <a:noFill/>
                <a:miter lim="800000"/>
                <a:headEnd/>
                <a:tailEnd/>
              </a:ln>
              <a:effectLst/>
            </p:spPr>
            <p:txBody>
              <a:bodyPr wrap="square" rtlCol="0">
                <a:spAutoFit/>
              </a:bodyPr>
              <a:lstStyle/>
              <a:p>
                <a:pPr algn="ctr" defTabSz="914400" fontAlgn="base">
                  <a:spcBef>
                    <a:spcPct val="50000"/>
                  </a:spcBef>
                  <a:spcAft>
                    <a:spcPct val="0"/>
                  </a:spcAft>
                </a:pPr>
                <a:r>
                  <a:rPr lang="en-US" sz="1600" dirty="0" smtClean="0">
                    <a:solidFill>
                      <a:prstClr val="black"/>
                    </a:solidFill>
                    <a:latin typeface="Book Antiqua" pitchFamily="18" charset="0"/>
                    <a:cs typeface="Times New Roman" pitchFamily="18" charset="0"/>
                  </a:rPr>
                  <a:t>Trigger protection options</a:t>
                </a:r>
              </a:p>
            </p:txBody>
          </p:sp>
        </p:grpSp>
        <p:sp>
          <p:nvSpPr>
            <p:cNvPr id="40" name="Rounded Rectangle 39"/>
            <p:cNvSpPr/>
            <p:nvPr/>
          </p:nvSpPr>
          <p:spPr>
            <a:xfrm>
              <a:off x="4267200" y="4038600"/>
              <a:ext cx="1219200" cy="609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black"/>
                </a:solidFill>
                <a:latin typeface="Book Antiqua" pitchFamily="18" charset="0"/>
              </a:endParaRPr>
            </a:p>
          </p:txBody>
        </p:sp>
        <p:sp>
          <p:nvSpPr>
            <p:cNvPr id="41" name="Rounded Rectangle 40"/>
            <p:cNvSpPr/>
            <p:nvPr/>
          </p:nvSpPr>
          <p:spPr>
            <a:xfrm>
              <a:off x="6858000" y="4038600"/>
              <a:ext cx="1219200" cy="609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black"/>
                </a:solidFill>
                <a:latin typeface="Book Antiqua" pitchFamily="18" charset="0"/>
              </a:endParaRPr>
            </a:p>
          </p:txBody>
        </p:sp>
      </p:grpSp>
      <p:sp>
        <p:nvSpPr>
          <p:cNvPr id="47" name="Curved Left Arrow 46"/>
          <p:cNvSpPr/>
          <p:nvPr/>
        </p:nvSpPr>
        <p:spPr>
          <a:xfrm>
            <a:off x="8153400" y="1219200"/>
            <a:ext cx="762000" cy="34290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black"/>
              </a:solidFill>
            </a:endParaRPr>
          </a:p>
        </p:txBody>
      </p:sp>
      <p:sp>
        <p:nvSpPr>
          <p:cNvPr id="32" name="Content Placeholder 18"/>
          <p:cNvSpPr txBox="1">
            <a:spLocks/>
          </p:cNvSpPr>
          <p:nvPr/>
        </p:nvSpPr>
        <p:spPr>
          <a:xfrm>
            <a:off x="152400" y="5791200"/>
            <a:ext cx="8839200" cy="762000"/>
          </a:xfrm>
          <a:prstGeom prst="rect">
            <a:avLst/>
          </a:prstGeom>
        </p:spPr>
        <p:txBody>
          <a:bodyPr/>
          <a:lstStyle/>
          <a:p>
            <a:pPr marL="342900" indent="-342900" algn="ctr" defTabSz="914400" eaLnBrk="0" fontAlgn="base" hangingPunct="0">
              <a:spcBef>
                <a:spcPct val="20000"/>
              </a:spcBef>
              <a:spcAft>
                <a:spcPct val="0"/>
              </a:spcAft>
              <a:buSzPct val="60000"/>
            </a:pPr>
            <a:r>
              <a:rPr lang="en-US" sz="2000" dirty="0" smtClean="0">
                <a:solidFill>
                  <a:prstClr val="black"/>
                </a:solidFill>
                <a:latin typeface="Book Antiqua" pitchFamily="18" charset="0"/>
              </a:rPr>
              <a:t> The </a:t>
            </a:r>
            <a:r>
              <a:rPr lang="en-US" sz="2000" dirty="0" smtClean="0">
                <a:solidFill>
                  <a:srgbClr val="C00000"/>
                </a:solidFill>
                <a:latin typeface="Book Antiqua" pitchFamily="18" charset="0"/>
              </a:rPr>
              <a:t>faster</a:t>
            </a:r>
            <a:r>
              <a:rPr lang="en-US" sz="2000" dirty="0" smtClean="0">
                <a:solidFill>
                  <a:prstClr val="black"/>
                </a:solidFill>
                <a:latin typeface="Book Antiqua" pitchFamily="18" charset="0"/>
              </a:rPr>
              <a:t> this chain happens the </a:t>
            </a:r>
            <a:r>
              <a:rPr lang="en-US" sz="2000" dirty="0" smtClean="0">
                <a:solidFill>
                  <a:srgbClr val="C00000"/>
                </a:solidFill>
                <a:latin typeface="Book Antiqua" pitchFamily="18" charset="0"/>
              </a:rPr>
              <a:t>safer</a:t>
            </a:r>
            <a:r>
              <a:rPr lang="en-US" sz="2000" dirty="0" smtClean="0">
                <a:solidFill>
                  <a:prstClr val="black"/>
                </a:solidFill>
                <a:latin typeface="Book Antiqua" pitchFamily="18" charset="0"/>
              </a:rPr>
              <a:t> is the magnet</a:t>
            </a:r>
          </a:p>
          <a:p>
            <a:pPr marL="342900" indent="-342900" defTabSz="914400" eaLnBrk="0" fontAlgn="base" hangingPunct="0">
              <a:spcBef>
                <a:spcPct val="20000"/>
              </a:spcBef>
              <a:spcAft>
                <a:spcPct val="0"/>
              </a:spcAft>
              <a:buSzPct val="60000"/>
              <a:defRPr/>
            </a:pPr>
            <a:endParaRPr lang="en-US" sz="2000" dirty="0" smtClean="0">
              <a:solidFill>
                <a:prstClr val="black"/>
              </a:solidFill>
              <a:latin typeface="Book Antiqua" pitchFamily="18" charset="0"/>
            </a:endParaRPr>
          </a:p>
        </p:txBody>
      </p:sp>
      <p:sp>
        <p:nvSpPr>
          <p:cNvPr id="33" name="Rectangle 32"/>
          <p:cNvSpPr/>
          <p:nvPr/>
        </p:nvSpPr>
        <p:spPr>
          <a:xfrm>
            <a:off x="1447800" y="5791200"/>
            <a:ext cx="63246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56" name="Rounded Rectangle 55"/>
          <p:cNvSpPr/>
          <p:nvPr/>
        </p:nvSpPr>
        <p:spPr>
          <a:xfrm>
            <a:off x="152400" y="4876800"/>
            <a:ext cx="5638800" cy="609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black"/>
              </a:solidFill>
              <a:latin typeface="Book Antiqua" pitchFamily="18" charset="0"/>
            </a:endParaRPr>
          </a:p>
        </p:txBody>
      </p:sp>
      <p:sp>
        <p:nvSpPr>
          <p:cNvPr id="57" name="TextBox 56"/>
          <p:cNvSpPr txBox="1"/>
          <p:nvPr/>
        </p:nvSpPr>
        <p:spPr bwMode="auto">
          <a:xfrm>
            <a:off x="228600" y="4953000"/>
            <a:ext cx="5486400" cy="338554"/>
          </a:xfrm>
          <a:prstGeom prst="rect">
            <a:avLst/>
          </a:prstGeom>
          <a:noFill/>
          <a:ln w="9525">
            <a:noFill/>
            <a:miter lim="800000"/>
            <a:headEnd/>
            <a:tailEnd/>
          </a:ln>
          <a:effectLst/>
        </p:spPr>
        <p:txBody>
          <a:bodyPr wrap="square" rtlCol="0">
            <a:spAutoFit/>
          </a:bodyPr>
          <a:lstStyle/>
          <a:p>
            <a:pPr algn="ctr" defTabSz="914400" fontAlgn="base">
              <a:spcBef>
                <a:spcPct val="50000"/>
              </a:spcBef>
              <a:spcAft>
                <a:spcPct val="0"/>
              </a:spcAft>
            </a:pPr>
            <a:r>
              <a:rPr lang="en-US" sz="1600" dirty="0" smtClean="0">
                <a:solidFill>
                  <a:prstClr val="black"/>
                </a:solidFill>
                <a:latin typeface="Book Antiqua" pitchFamily="18" charset="0"/>
                <a:cs typeface="Times New Roman" pitchFamily="18" charset="0"/>
              </a:rPr>
              <a:t>Current decay in the magnet</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578828"/>
            <a:ext cx="1795462" cy="1059972"/>
          </a:xfrm>
          <a:prstGeom prst="rect">
            <a:avLst/>
          </a:prstGeom>
          <a:noFill/>
          <a:ln w="9525">
            <a:noFill/>
            <a:miter lim="800000"/>
            <a:headEnd/>
            <a:tailEnd/>
          </a:ln>
          <a:effectLst/>
        </p:spPr>
      </p:pic>
      <p:sp>
        <p:nvSpPr>
          <p:cNvPr id="37" name="Content Placeholder 18"/>
          <p:cNvSpPr txBox="1">
            <a:spLocks/>
          </p:cNvSpPr>
          <p:nvPr/>
        </p:nvSpPr>
        <p:spPr>
          <a:xfrm>
            <a:off x="5029200" y="1143000"/>
            <a:ext cx="2286000" cy="762000"/>
          </a:xfrm>
          <a:prstGeom prst="rect">
            <a:avLst/>
          </a:prstGeom>
        </p:spPr>
        <p:txBody>
          <a:bodyPr/>
          <a:lstStyle/>
          <a:p>
            <a:pPr marL="342900" indent="-342900" defTabSz="914400" eaLnBrk="0" fontAlgn="base" hangingPunct="0">
              <a:spcBef>
                <a:spcPct val="20000"/>
              </a:spcBef>
              <a:spcAft>
                <a:spcPct val="0"/>
              </a:spcAft>
              <a:buSzPct val="60000"/>
            </a:pPr>
            <a:r>
              <a:rPr lang="en-US" dirty="0" smtClean="0">
                <a:solidFill>
                  <a:prstClr val="black"/>
                </a:solidFill>
                <a:latin typeface="Book Antiqua" pitchFamily="18" charset="0"/>
              </a:rPr>
              <a:t>Magnetic energy</a:t>
            </a:r>
          </a:p>
          <a:p>
            <a:pPr marL="342900" indent="-342900" defTabSz="914400" eaLnBrk="0" fontAlgn="base" hangingPunct="0">
              <a:spcBef>
                <a:spcPct val="20000"/>
              </a:spcBef>
              <a:spcAft>
                <a:spcPct val="0"/>
              </a:spcAft>
              <a:buSzPct val="60000"/>
              <a:defRPr/>
            </a:pPr>
            <a:endParaRPr lang="en-US" dirty="0" smtClean="0">
              <a:solidFill>
                <a:prstClr val="black"/>
              </a:solidFill>
              <a:latin typeface="Book Antiqua" pitchFamily="18" charset="0"/>
            </a:endParaRPr>
          </a:p>
        </p:txBody>
      </p:sp>
      <p:sp>
        <p:nvSpPr>
          <p:cNvPr id="42" name="Content Placeholder 18"/>
          <p:cNvSpPr txBox="1">
            <a:spLocks/>
          </p:cNvSpPr>
          <p:nvPr/>
        </p:nvSpPr>
        <p:spPr>
          <a:xfrm>
            <a:off x="6172200" y="3352800"/>
            <a:ext cx="2286000" cy="762000"/>
          </a:xfrm>
          <a:prstGeom prst="rect">
            <a:avLst/>
          </a:prstGeom>
        </p:spPr>
        <p:txBody>
          <a:bodyPr/>
          <a:lstStyle/>
          <a:p>
            <a:pPr marL="342900" indent="-342900" defTabSz="914400" eaLnBrk="0" fontAlgn="base" hangingPunct="0">
              <a:spcBef>
                <a:spcPct val="20000"/>
              </a:spcBef>
              <a:spcAft>
                <a:spcPct val="0"/>
              </a:spcAft>
              <a:buSzPct val="60000"/>
            </a:pPr>
            <a:r>
              <a:rPr lang="en-US" dirty="0" smtClean="0">
                <a:solidFill>
                  <a:prstClr val="black"/>
                </a:solidFill>
                <a:latin typeface="Book Antiqua" pitchFamily="18" charset="0"/>
              </a:rPr>
              <a:t>Converted to heat by Joule heating</a:t>
            </a:r>
          </a:p>
          <a:p>
            <a:pPr marL="342900" indent="-342900" defTabSz="914400" eaLnBrk="0" fontAlgn="base" hangingPunct="0">
              <a:spcBef>
                <a:spcPct val="20000"/>
              </a:spcBef>
              <a:spcAft>
                <a:spcPct val="0"/>
              </a:spcAft>
              <a:buSzPct val="60000"/>
              <a:defRPr/>
            </a:pPr>
            <a:endParaRPr lang="en-US" dirty="0" smtClean="0">
              <a:solidFill>
                <a:prstClr val="black"/>
              </a:solidFill>
              <a:latin typeface="Book Antiqua" pitchFamily="18" charset="0"/>
            </a:endParaRPr>
          </a:p>
        </p:txBody>
      </p:sp>
      <p:cxnSp>
        <p:nvCxnSpPr>
          <p:cNvPr id="44" name="直接连接符 43"/>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45" name="Title 1"/>
          <p:cNvSpPr>
            <a:spLocks noGrp="1"/>
          </p:cNvSpPr>
          <p:nvPr>
            <p:ph type="title"/>
          </p:nvPr>
        </p:nvSpPr>
        <p:spPr>
          <a:xfrm>
            <a:off x="1" y="-6019"/>
            <a:ext cx="9143999" cy="1143000"/>
          </a:xfrm>
        </p:spPr>
        <p:txBody>
          <a:bodyPr>
            <a:normAutofit/>
          </a:bodyPr>
          <a:lstStyle/>
          <a:p>
            <a:r>
              <a:rPr lang="fr-FR" altLang="en-US" sz="4000" dirty="0" smtClean="0"/>
              <a:t>Quench Protection</a:t>
            </a:r>
            <a:endParaRPr lang="en-US" altLang="en-US" sz="4000" dirty="0" smtClean="0"/>
          </a:p>
        </p:txBody>
      </p:sp>
    </p:spTree>
    <p:extLst>
      <p:ext uri="{BB962C8B-B14F-4D97-AF65-F5344CB8AC3E}">
        <p14:creationId xmlns:p14="http://schemas.microsoft.com/office/powerpoint/2010/main" val="29916791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334000"/>
          </a:xfrm>
        </p:spPr>
        <p:txBody>
          <a:bodyPr>
            <a:normAutofit/>
          </a:bodyPr>
          <a:lstStyle/>
          <a:p>
            <a:r>
              <a:rPr lang="en-US" sz="2200" dirty="0" smtClean="0"/>
              <a:t>In most accelerator magnets, the “natural” resistance growth is insufficient to provide a good protection =&gt; </a:t>
            </a:r>
            <a:r>
              <a:rPr lang="en-US" sz="2200" dirty="0" smtClean="0">
                <a:solidFill>
                  <a:srgbClr val="C00000"/>
                </a:solidFill>
              </a:rPr>
              <a:t>Need to enhance the resistance</a:t>
            </a:r>
          </a:p>
          <a:p>
            <a:r>
              <a:rPr lang="en-US" sz="2000" b="1" i="1" dirty="0" smtClean="0"/>
              <a:t>Method 1:</a:t>
            </a:r>
          </a:p>
          <a:p>
            <a:pPr lvl="1"/>
            <a:r>
              <a:rPr lang="en-US" sz="1800" dirty="0" smtClean="0"/>
              <a:t>Add an external resistor</a:t>
            </a:r>
          </a:p>
          <a:p>
            <a:r>
              <a:rPr lang="en-US" sz="2000" b="1" i="1" dirty="0" smtClean="0"/>
              <a:t>Method 2:</a:t>
            </a:r>
          </a:p>
          <a:p>
            <a:pPr lvl="1"/>
            <a:r>
              <a:rPr lang="en-US" sz="1800" dirty="0"/>
              <a:t>Protection heaters  mounted on the coils</a:t>
            </a:r>
          </a:p>
          <a:p>
            <a:pPr lvl="2"/>
            <a:r>
              <a:rPr lang="en-US" sz="1600" dirty="0" smtClean="0"/>
              <a:t>Optimized to  minimize thermal diffusion time</a:t>
            </a:r>
          </a:p>
          <a:p>
            <a:r>
              <a:rPr lang="en-US" sz="2000" b="1" i="1" dirty="0" smtClean="0"/>
              <a:t>Method 3:</a:t>
            </a:r>
          </a:p>
          <a:p>
            <a:pPr lvl="1"/>
            <a:r>
              <a:rPr lang="en-US" sz="1800" dirty="0" smtClean="0"/>
              <a:t>Use of couple secondary circuits</a:t>
            </a:r>
          </a:p>
          <a:p>
            <a:pPr lvl="2"/>
            <a:r>
              <a:rPr lang="en-US" sz="1600" dirty="0" smtClean="0"/>
              <a:t>Can be external or internal to the coil</a:t>
            </a:r>
          </a:p>
          <a:p>
            <a:pPr lvl="2"/>
            <a:r>
              <a:rPr lang="en-US" sz="1600" dirty="0" smtClean="0"/>
              <a:t>Quench back</a:t>
            </a:r>
          </a:p>
          <a:p>
            <a:r>
              <a:rPr lang="en-US" sz="2000" b="1" i="1" dirty="0" smtClean="0"/>
              <a:t>Method 4</a:t>
            </a:r>
            <a:r>
              <a:rPr lang="en-US" sz="2000" dirty="0" smtClean="0"/>
              <a:t>: </a:t>
            </a:r>
            <a:endParaRPr lang="en-US" sz="1800" dirty="0" smtClean="0"/>
          </a:p>
          <a:p>
            <a:pPr lvl="1"/>
            <a:r>
              <a:rPr lang="en-US" sz="1800" dirty="0"/>
              <a:t>Coil subdivision</a:t>
            </a:r>
          </a:p>
          <a:p>
            <a:pPr lvl="2"/>
            <a:endParaRPr lang="en-US" sz="1400" dirty="0" smtClean="0"/>
          </a:p>
        </p:txBody>
      </p:sp>
      <p:cxnSp>
        <p:nvCxnSpPr>
          <p:cNvPr id="5" name="直接连接符 4"/>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1" y="-6019"/>
            <a:ext cx="9143999" cy="1143000"/>
          </a:xfrm>
        </p:spPr>
        <p:txBody>
          <a:bodyPr>
            <a:normAutofit/>
          </a:bodyPr>
          <a:lstStyle/>
          <a:p>
            <a:r>
              <a:rPr lang="fr-FR" altLang="en-US" sz="4000" dirty="0" smtClean="0"/>
              <a:t>Quench Protection</a:t>
            </a:r>
            <a:endParaRPr lang="en-US" altLang="en-US" sz="4000" dirty="0" smtClean="0"/>
          </a:p>
        </p:txBody>
      </p:sp>
      <p:pic>
        <p:nvPicPr>
          <p:cNvPr id="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1824"/>
          <a:stretch>
            <a:fillRect/>
          </a:stretch>
        </p:blipFill>
        <p:spPr bwMode="auto">
          <a:xfrm>
            <a:off x="6982458" y="1829936"/>
            <a:ext cx="1784889" cy="1524000"/>
          </a:xfrm>
          <a:prstGeom prst="rect">
            <a:avLst/>
          </a:prstGeom>
          <a:noFill/>
          <a:ln w="9525">
            <a:noFill/>
            <a:miter lim="800000"/>
            <a:headEnd/>
            <a:tailEnd/>
          </a:ln>
          <a:effectLst/>
        </p:spPr>
      </p:pic>
      <p:sp>
        <p:nvSpPr>
          <p:cNvPr id="10" name="Rectangle 5"/>
          <p:cNvSpPr>
            <a:spLocks noChangeArrowheads="1"/>
          </p:cNvSpPr>
          <p:nvPr/>
        </p:nvSpPr>
        <p:spPr bwMode="auto">
          <a:xfrm>
            <a:off x="8256412" y="1771320"/>
            <a:ext cx="533400" cy="1582616"/>
          </a:xfrm>
          <a:prstGeom prst="rect">
            <a:avLst/>
          </a:prstGeom>
          <a:noFill/>
          <a:ln w="19050">
            <a:solidFill>
              <a:srgbClr val="0000FF"/>
            </a:solidFill>
            <a:prstDash val="dash"/>
            <a:miter lim="800000"/>
            <a:headEnd/>
            <a:tailEnd/>
          </a:ln>
          <a:effectLst/>
        </p:spPr>
        <p:txBody>
          <a:bodyPr wrap="none" anchor="ctr"/>
          <a:lstStyle/>
          <a:p>
            <a:pPr defTabSz="914400" fontAlgn="base">
              <a:spcBef>
                <a:spcPct val="0"/>
              </a:spcBef>
              <a:spcAft>
                <a:spcPct val="0"/>
              </a:spcAft>
            </a:pPr>
            <a:endParaRPr lang="en-US">
              <a:solidFill>
                <a:prstClr val="black"/>
              </a:solidFill>
              <a:latin typeface="Arial" charset="0"/>
            </a:endParaRPr>
          </a:p>
        </p:txBody>
      </p:sp>
      <p:sp>
        <p:nvSpPr>
          <p:cNvPr id="11" name="Text Box 6"/>
          <p:cNvSpPr txBox="1">
            <a:spLocks noChangeArrowheads="1"/>
          </p:cNvSpPr>
          <p:nvPr/>
        </p:nvSpPr>
        <p:spPr bwMode="auto">
          <a:xfrm>
            <a:off x="8214370" y="1356566"/>
            <a:ext cx="639919" cy="338554"/>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1600" b="1" dirty="0">
                <a:solidFill>
                  <a:srgbClr val="3333CC"/>
                </a:solidFill>
                <a:latin typeface="Book Antiqua" pitchFamily="18" charset="0"/>
              </a:rPr>
              <a:t>Cold</a:t>
            </a: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247230" y="3987646"/>
            <a:ext cx="1739093" cy="1498756"/>
          </a:xfrm>
          <a:prstGeom prst="rect">
            <a:avLst/>
          </a:prstGeom>
          <a:noFill/>
          <a:ln w="9525">
            <a:noFill/>
            <a:miter lim="800000"/>
            <a:headEnd/>
            <a:tailEnd/>
          </a:ln>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24414" t="-16053" r="30810"/>
          <a:stretch>
            <a:fillRect/>
          </a:stretch>
        </p:blipFill>
        <p:spPr bwMode="auto">
          <a:xfrm>
            <a:off x="4390931" y="4727062"/>
            <a:ext cx="2785376" cy="575314"/>
          </a:xfrm>
          <a:prstGeom prst="rect">
            <a:avLst/>
          </a:prstGeom>
          <a:noFill/>
          <a:ln w="9525">
            <a:noFill/>
            <a:miter lim="800000"/>
            <a:headEnd/>
            <a:tailEnd/>
          </a:ln>
          <a:effectLst/>
        </p:spPr>
      </p:pic>
      <p:pic>
        <p:nvPicPr>
          <p:cNvPr id="1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l="28252" t="-16054" r="29531" b="19732"/>
          <a:stretch>
            <a:fillRect/>
          </a:stretch>
        </p:blipFill>
        <p:spPr bwMode="auto">
          <a:xfrm>
            <a:off x="4639100" y="4157803"/>
            <a:ext cx="2537207" cy="461310"/>
          </a:xfrm>
          <a:prstGeom prst="rect">
            <a:avLst/>
          </a:prstGeom>
          <a:noFill/>
          <a:ln w="9525">
            <a:noFill/>
            <a:miter lim="800000"/>
            <a:headEnd/>
            <a:tailEnd/>
          </a:ln>
          <a:effectLst/>
        </p:spPr>
      </p:pic>
      <p:pic>
        <p:nvPicPr>
          <p:cNvPr id="1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3006151" y="4930930"/>
            <a:ext cx="1569975" cy="1927070"/>
          </a:xfrm>
          <a:prstGeom prst="rect">
            <a:avLst/>
          </a:prstGeom>
          <a:noFill/>
          <a:ln w="9525">
            <a:noFill/>
            <a:miter lim="800000"/>
            <a:headEnd/>
            <a:tailEnd/>
          </a:ln>
        </p:spPr>
      </p:pic>
      <p:pic>
        <p:nvPicPr>
          <p:cNvPr id="16" name="Picture 3" descr="DSC0310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4398" y="2595101"/>
            <a:ext cx="1138802" cy="1517669"/>
          </a:xfrm>
          <a:prstGeom prst="rect">
            <a:avLst/>
          </a:prstGeom>
          <a:noFill/>
          <a:ln w="9525">
            <a:noFill/>
            <a:miter lim="800000"/>
            <a:headEnd/>
            <a:tailEnd/>
          </a:ln>
        </p:spPr>
      </p:pic>
    </p:spTree>
    <p:extLst>
      <p:ext uri="{BB962C8B-B14F-4D97-AF65-F5344CB8AC3E}">
        <p14:creationId xmlns:p14="http://schemas.microsoft.com/office/powerpoint/2010/main" val="117611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8791"/>
            <a:ext cx="8229600" cy="1713368"/>
          </a:xfrm>
        </p:spPr>
        <p:txBody>
          <a:bodyPr/>
          <a:lstStyle/>
          <a:p>
            <a:r>
              <a:rPr lang="en-US" sz="2000" dirty="0" smtClean="0"/>
              <a:t>In the LHC main ring, the dipoles are connected in series. The principle is</a:t>
            </a:r>
          </a:p>
          <a:p>
            <a:pPr lvl="1"/>
            <a:r>
              <a:rPr lang="en-US" sz="1600" dirty="0" smtClean="0"/>
              <a:t>to “by-pass” the quenching magnet to avoid dumping all the string energy in one magnet</a:t>
            </a:r>
          </a:p>
          <a:p>
            <a:pPr lvl="1"/>
            <a:r>
              <a:rPr lang="en-US" sz="1600" dirty="0" smtClean="0"/>
              <a:t>To de-excite the rest of the magnets into a dump resistor</a:t>
            </a:r>
            <a:endParaRPr lang="en-US" sz="2000" dirty="0" smtClean="0"/>
          </a:p>
          <a:p>
            <a:r>
              <a:rPr lang="en-US" sz="2000" dirty="0" smtClean="0"/>
              <a:t>Combination of various methods: heaters, dump resistor, diodes</a:t>
            </a:r>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0585" y="2842159"/>
            <a:ext cx="5705630" cy="3730657"/>
          </a:xfrm>
          <a:prstGeom prst="rect">
            <a:avLst/>
          </a:prstGeom>
          <a:noFill/>
          <a:ln w="9525">
            <a:noFill/>
            <a:miter lim="800000"/>
            <a:headEnd/>
            <a:tailEnd/>
          </a:ln>
          <a:effectLst/>
        </p:spPr>
      </p:pic>
      <p:cxnSp>
        <p:nvCxnSpPr>
          <p:cNvPr id="9" name="直接连接符 8"/>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1" y="-6019"/>
            <a:ext cx="9143999" cy="1143000"/>
          </a:xfrm>
        </p:spPr>
        <p:txBody>
          <a:bodyPr>
            <a:normAutofit/>
          </a:bodyPr>
          <a:lstStyle/>
          <a:p>
            <a:r>
              <a:rPr lang="fr-FR" altLang="en-US" sz="4000" dirty="0" smtClean="0"/>
              <a:t>Quench Protection</a:t>
            </a:r>
            <a:endParaRPr lang="en-US" altLang="en-US" sz="4000" dirty="0" smtClean="0"/>
          </a:p>
        </p:txBody>
      </p:sp>
    </p:spTree>
    <p:extLst>
      <p:ext uri="{BB962C8B-B14F-4D97-AF65-F5344CB8AC3E}">
        <p14:creationId xmlns:p14="http://schemas.microsoft.com/office/powerpoint/2010/main" val="39788506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5007"/>
            <a:ext cx="9144000" cy="953843"/>
          </a:xfrm>
        </p:spPr>
        <p:txBody>
          <a:bodyPr>
            <a:normAutofit/>
          </a:bodyPr>
          <a:lstStyle/>
          <a:p>
            <a:r>
              <a:rPr lang="en-US" altLang="en-US" dirty="0" smtClean="0"/>
              <a:t>Superconducting materials</a:t>
            </a:r>
          </a:p>
        </p:txBody>
      </p:sp>
      <p:pic>
        <p:nvPicPr>
          <p:cNvPr id="1639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4" r="27786"/>
          <a:stretch/>
        </p:blipFill>
        <p:spPr bwMode="auto">
          <a:xfrm>
            <a:off x="4525107" y="2006477"/>
            <a:ext cx="4603384" cy="4288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11" r="28123"/>
          <a:stretch/>
        </p:blipFill>
        <p:spPr bwMode="auto">
          <a:xfrm>
            <a:off x="11724" y="1988891"/>
            <a:ext cx="4721130" cy="440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3" name="Text Box 7"/>
          <p:cNvSpPr txBox="1">
            <a:spLocks noChangeArrowheads="1"/>
          </p:cNvSpPr>
          <p:nvPr/>
        </p:nvSpPr>
        <p:spPr bwMode="auto">
          <a:xfrm>
            <a:off x="239323" y="1724022"/>
            <a:ext cx="990600" cy="400050"/>
          </a:xfrm>
          <a:prstGeom prst="rect">
            <a:avLst/>
          </a:prstGeom>
          <a:solidFill>
            <a:schemeClr val="bg1"/>
          </a:solidFill>
          <a:ln w="12700">
            <a:solidFill>
              <a:schemeClr val="tx2"/>
            </a:solidFill>
            <a:miter lim="800000"/>
            <a:headEnd/>
            <a:tailEnd/>
          </a:ln>
        </p:spPr>
        <p:txBody>
          <a:bodyPr>
            <a:spAutoFit/>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lgn="ctr" defTabSz="914400" fontAlgn="base">
              <a:spcBef>
                <a:spcPct val="50000"/>
              </a:spcBef>
              <a:spcAft>
                <a:spcPct val="0"/>
              </a:spcAft>
              <a:buSzTx/>
              <a:buFontTx/>
              <a:buNone/>
            </a:pPr>
            <a:r>
              <a:rPr lang="en-US" altLang="en-US" sz="2000" b="1" smtClean="0">
                <a:solidFill>
                  <a:srgbClr val="FFC000"/>
                </a:solidFill>
                <a:ea typeface="MS PGothic" panose="020B0600070205080204" pitchFamily="34" charset="-128"/>
              </a:rPr>
              <a:t>Nb-Ti</a:t>
            </a:r>
          </a:p>
        </p:txBody>
      </p:sp>
      <p:sp>
        <p:nvSpPr>
          <p:cNvPr id="16394" name="Text Box 7"/>
          <p:cNvSpPr txBox="1">
            <a:spLocks noChangeArrowheads="1"/>
          </p:cNvSpPr>
          <p:nvPr/>
        </p:nvSpPr>
        <p:spPr bwMode="auto">
          <a:xfrm>
            <a:off x="7306406" y="1828189"/>
            <a:ext cx="990600" cy="400050"/>
          </a:xfrm>
          <a:prstGeom prst="rect">
            <a:avLst/>
          </a:prstGeom>
          <a:solidFill>
            <a:schemeClr val="bg1"/>
          </a:solidFill>
          <a:ln w="12700">
            <a:solidFill>
              <a:schemeClr val="tx2"/>
            </a:solidFill>
            <a:miter lim="800000"/>
            <a:headEnd/>
            <a:tailEnd/>
          </a:ln>
        </p:spPr>
        <p:txBody>
          <a:bodyPr>
            <a:spAutoFit/>
          </a:bodyPr>
          <a:lstStyle>
            <a:lvl1pPr>
              <a:spcBef>
                <a:spcPct val="20000"/>
              </a:spcBef>
              <a:buSzPct val="60000"/>
              <a:buBlip>
                <a:blip r:embed="rId4"/>
              </a:buBlip>
              <a:defRPr sz="2400">
                <a:solidFill>
                  <a:schemeClr val="tx1"/>
                </a:solidFill>
                <a:latin typeface="Book Antiqua" panose="02040602050305030304" pitchFamily="18" charset="0"/>
              </a:defRPr>
            </a:lvl1pPr>
            <a:lvl2pPr marL="742950" indent="-285750">
              <a:spcBef>
                <a:spcPct val="20000"/>
              </a:spcBef>
              <a:buSzPct val="60000"/>
              <a:buBlip>
                <a:blip r:embed="rId5"/>
              </a:buBlip>
              <a:defRPr sz="2000">
                <a:solidFill>
                  <a:schemeClr val="tx1"/>
                </a:solidFill>
                <a:latin typeface="Book Antiqua" panose="02040602050305030304" pitchFamily="18" charset="0"/>
              </a:defRPr>
            </a:lvl2pPr>
            <a:lvl3pPr marL="1143000" indent="-228600">
              <a:spcBef>
                <a:spcPct val="20000"/>
              </a:spcBef>
              <a:buSzPct val="60000"/>
              <a:buBlip>
                <a:blip r:embed="rId6"/>
              </a:buBlip>
              <a:defRPr>
                <a:solidFill>
                  <a:schemeClr val="tx1"/>
                </a:solidFill>
                <a:latin typeface="Book Antiqua" panose="02040602050305030304" pitchFamily="18" charset="0"/>
              </a:defRPr>
            </a:lvl3pPr>
            <a:lvl4pPr marL="1600200" indent="-228600">
              <a:spcBef>
                <a:spcPct val="20000"/>
              </a:spcBef>
              <a:buSzPct val="60000"/>
              <a:buBlip>
                <a:blip r:embed="rId7"/>
              </a:buBlip>
              <a:defRPr sz="1600">
                <a:solidFill>
                  <a:schemeClr val="tx1"/>
                </a:solidFill>
                <a:latin typeface="Book Antiqua" panose="02040602050305030304" pitchFamily="18" charset="0"/>
              </a:defRPr>
            </a:lvl4pPr>
            <a:lvl5pPr marL="2057400" indent="-228600">
              <a:spcBef>
                <a:spcPct val="20000"/>
              </a:spcBef>
              <a:buSzPct val="60000"/>
              <a:buBlip>
                <a:blip r:embed="rId8"/>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8"/>
              </a:buBlip>
              <a:defRPr sz="1600">
                <a:solidFill>
                  <a:schemeClr val="tx1"/>
                </a:solidFill>
                <a:latin typeface="Book Antiqua" panose="02040602050305030304" pitchFamily="18" charset="0"/>
              </a:defRPr>
            </a:lvl9pPr>
          </a:lstStyle>
          <a:p>
            <a:pPr algn="ctr" defTabSz="914400" fontAlgn="base">
              <a:spcBef>
                <a:spcPct val="50000"/>
              </a:spcBef>
              <a:spcAft>
                <a:spcPct val="0"/>
              </a:spcAft>
              <a:buSzTx/>
              <a:buFontTx/>
              <a:buNone/>
            </a:pPr>
            <a:r>
              <a:rPr lang="en-US" altLang="en-US" sz="2000" b="1" smtClean="0">
                <a:solidFill>
                  <a:srgbClr val="4F81BD"/>
                </a:solidFill>
                <a:ea typeface="MS PGothic" panose="020B0600070205080204" pitchFamily="34" charset="-128"/>
              </a:rPr>
              <a:t>Nb</a:t>
            </a:r>
            <a:r>
              <a:rPr lang="en-US" altLang="en-US" sz="2000" b="1" baseline="-25000" smtClean="0">
                <a:solidFill>
                  <a:srgbClr val="4F81BD"/>
                </a:solidFill>
                <a:ea typeface="MS PGothic" panose="020B0600070205080204" pitchFamily="34" charset="-128"/>
              </a:rPr>
              <a:t>3</a:t>
            </a:r>
            <a:r>
              <a:rPr lang="en-US" altLang="en-US" sz="2000" b="1" smtClean="0">
                <a:solidFill>
                  <a:srgbClr val="4F81BD"/>
                </a:solidFill>
                <a:ea typeface="MS PGothic" panose="020B0600070205080204" pitchFamily="34" charset="-128"/>
              </a:rPr>
              <a:t>Sn</a:t>
            </a:r>
          </a:p>
        </p:txBody>
      </p:sp>
      <p:cxnSp>
        <p:nvCxnSpPr>
          <p:cNvPr id="12" name="直接连接符 11"/>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矩形 4"/>
          <p:cNvSpPr/>
          <p:nvPr/>
        </p:nvSpPr>
        <p:spPr>
          <a:xfrm>
            <a:off x="3006137" y="1071475"/>
            <a:ext cx="2798971" cy="584775"/>
          </a:xfrm>
          <a:prstGeom prst="rect">
            <a:avLst/>
          </a:prstGeom>
        </p:spPr>
        <p:txBody>
          <a:bodyPr wrap="none">
            <a:spAutoFit/>
          </a:bodyPr>
          <a:lstStyle/>
          <a:p>
            <a:r>
              <a:rPr lang="en-US" altLang="en-US" sz="3200" dirty="0"/>
              <a:t>Critical surfaces</a:t>
            </a:r>
            <a:endParaRPr lang="zh-CN" altLang="en-US" sz="3200" dirty="0"/>
          </a:p>
        </p:txBody>
      </p:sp>
    </p:spTree>
    <p:extLst>
      <p:ext uri="{BB962C8B-B14F-4D97-AF65-F5344CB8AC3E}">
        <p14:creationId xmlns:p14="http://schemas.microsoft.com/office/powerpoint/2010/main" val="30836257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457200" y="1931193"/>
            <a:ext cx="8229600" cy="528637"/>
          </a:xfrm>
        </p:spPr>
        <p:txBody>
          <a:bodyPr>
            <a:normAutofit/>
          </a:bodyPr>
          <a:lstStyle/>
          <a:p>
            <a:pPr marL="0" indent="0" algn="ctr">
              <a:buNone/>
            </a:pPr>
            <a:r>
              <a:rPr lang="en-GB" altLang="en-US" sz="2400" dirty="0" smtClean="0"/>
              <a:t>Typical operational conditions (0.85 mm diameter strand)</a:t>
            </a:r>
          </a:p>
        </p:txBody>
      </p:sp>
      <p:sp>
        <p:nvSpPr>
          <p:cNvPr id="11" name="Oval 10"/>
          <p:cNvSpPr>
            <a:spLocks noChangeAspect="1"/>
          </p:cNvSpPr>
          <p:nvPr/>
        </p:nvSpPr>
        <p:spPr>
          <a:xfrm>
            <a:off x="228600" y="2667000"/>
            <a:ext cx="2519363" cy="2519363"/>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GB">
              <a:solidFill>
                <a:prstClr val="white"/>
              </a:solidFill>
            </a:endParaRPr>
          </a:p>
        </p:txBody>
      </p:sp>
      <p:sp>
        <p:nvSpPr>
          <p:cNvPr id="18440" name="Text Box 7"/>
          <p:cNvSpPr txBox="1">
            <a:spLocks noChangeArrowheads="1"/>
          </p:cNvSpPr>
          <p:nvPr/>
        </p:nvSpPr>
        <p:spPr bwMode="auto">
          <a:xfrm>
            <a:off x="1028700" y="1263038"/>
            <a:ext cx="990600" cy="460375"/>
          </a:xfrm>
          <a:prstGeom prst="rect">
            <a:avLst/>
          </a:prstGeom>
          <a:solidFill>
            <a:schemeClr val="bg1"/>
          </a:solidFill>
          <a:ln w="9525">
            <a:solidFill>
              <a:srgbClr val="000000"/>
            </a:solidFill>
            <a:miter lim="800000"/>
            <a:headEnd/>
            <a:tailEnd/>
          </a:ln>
        </p:spPr>
        <p:txBody>
          <a:bodyPr>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lgn="ctr" defTabSz="914400" fontAlgn="base">
              <a:spcBef>
                <a:spcPct val="50000"/>
              </a:spcBef>
              <a:spcAft>
                <a:spcPct val="0"/>
              </a:spcAft>
              <a:buSzTx/>
              <a:buFontTx/>
              <a:buNone/>
            </a:pPr>
            <a:r>
              <a:rPr lang="en-US" altLang="en-US" smtClean="0">
                <a:solidFill>
                  <a:prstClr val="black"/>
                </a:solidFill>
                <a:ea typeface="MS PGothic" panose="020B0600070205080204" pitchFamily="34" charset="-128"/>
              </a:rPr>
              <a:t>Cu</a:t>
            </a:r>
          </a:p>
        </p:txBody>
      </p:sp>
      <p:sp>
        <p:nvSpPr>
          <p:cNvPr id="18441" name="Text Box 7"/>
          <p:cNvSpPr txBox="1">
            <a:spLocks noChangeArrowheads="1"/>
          </p:cNvSpPr>
          <p:nvPr/>
        </p:nvSpPr>
        <p:spPr bwMode="auto">
          <a:xfrm>
            <a:off x="6846277" y="1263038"/>
            <a:ext cx="1143000" cy="461963"/>
          </a:xfrm>
          <a:prstGeom prst="rect">
            <a:avLst/>
          </a:prstGeom>
          <a:solidFill>
            <a:schemeClr val="bg1"/>
          </a:solidFill>
          <a:ln w="9525">
            <a:solidFill>
              <a:srgbClr val="000000"/>
            </a:solidFill>
            <a:miter lim="800000"/>
            <a:headEnd/>
            <a:tailEnd/>
          </a:ln>
        </p:spPr>
        <p:txBody>
          <a:bodyPr>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lgn="ctr" defTabSz="914400" fontAlgn="base">
              <a:spcBef>
                <a:spcPct val="50000"/>
              </a:spcBef>
              <a:spcAft>
                <a:spcPct val="0"/>
              </a:spcAft>
              <a:buSzTx/>
              <a:buFontTx/>
              <a:buNone/>
            </a:pPr>
            <a:r>
              <a:rPr lang="en-US" altLang="en-US" smtClean="0">
                <a:solidFill>
                  <a:srgbClr val="1F497D"/>
                </a:solidFill>
                <a:ea typeface="MS PGothic" panose="020B0600070205080204" pitchFamily="34" charset="-128"/>
              </a:rPr>
              <a:t>Nb</a:t>
            </a:r>
            <a:r>
              <a:rPr lang="en-US" altLang="en-US" baseline="-25000" smtClean="0">
                <a:solidFill>
                  <a:srgbClr val="1F497D"/>
                </a:solidFill>
                <a:ea typeface="MS PGothic" panose="020B0600070205080204" pitchFamily="34" charset="-128"/>
              </a:rPr>
              <a:t>3</a:t>
            </a:r>
            <a:r>
              <a:rPr lang="en-US" altLang="en-US" smtClean="0">
                <a:solidFill>
                  <a:srgbClr val="1F497D"/>
                </a:solidFill>
                <a:ea typeface="MS PGothic" panose="020B0600070205080204" pitchFamily="34" charset="-128"/>
              </a:rPr>
              <a:t>Sn</a:t>
            </a:r>
          </a:p>
        </p:txBody>
      </p:sp>
      <p:sp>
        <p:nvSpPr>
          <p:cNvPr id="18442" name="Text Box 7"/>
          <p:cNvSpPr txBox="1">
            <a:spLocks noChangeArrowheads="1"/>
          </p:cNvSpPr>
          <p:nvPr/>
        </p:nvSpPr>
        <p:spPr bwMode="auto">
          <a:xfrm>
            <a:off x="4029808" y="1258093"/>
            <a:ext cx="990600" cy="460375"/>
          </a:xfrm>
          <a:prstGeom prst="rect">
            <a:avLst/>
          </a:prstGeom>
          <a:solidFill>
            <a:schemeClr val="bg1"/>
          </a:solidFill>
          <a:ln w="9525">
            <a:solidFill>
              <a:srgbClr val="000000"/>
            </a:solidFill>
            <a:miter lim="800000"/>
            <a:headEnd/>
            <a:tailEnd/>
          </a:ln>
        </p:spPr>
        <p:txBody>
          <a:bodyPr>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lgn="ctr" defTabSz="914400" fontAlgn="base">
              <a:spcBef>
                <a:spcPct val="50000"/>
              </a:spcBef>
              <a:spcAft>
                <a:spcPct val="0"/>
              </a:spcAft>
              <a:buSzTx/>
              <a:buFontTx/>
              <a:buNone/>
            </a:pPr>
            <a:r>
              <a:rPr lang="en-US" altLang="en-US" smtClean="0">
                <a:solidFill>
                  <a:srgbClr val="FF0000"/>
                </a:solidFill>
                <a:ea typeface="MS PGothic" panose="020B0600070205080204" pitchFamily="34" charset="-128"/>
              </a:rPr>
              <a:t>Nb-Ti</a:t>
            </a:r>
          </a:p>
        </p:txBody>
      </p:sp>
      <p:sp>
        <p:nvSpPr>
          <p:cNvPr id="18443" name="Text Box 7"/>
          <p:cNvSpPr txBox="1">
            <a:spLocks noChangeArrowheads="1"/>
          </p:cNvSpPr>
          <p:nvPr/>
        </p:nvSpPr>
        <p:spPr bwMode="auto">
          <a:xfrm>
            <a:off x="762000" y="5410200"/>
            <a:ext cx="1447800" cy="1077913"/>
          </a:xfrm>
          <a:prstGeom prst="rect">
            <a:avLst/>
          </a:prstGeom>
          <a:solidFill>
            <a:schemeClr val="bg1"/>
          </a:solidFill>
          <a:ln w="9525">
            <a:solidFill>
              <a:srgbClr val="000000"/>
            </a:solidFill>
            <a:miter lim="800000"/>
            <a:headEnd/>
            <a:tailEnd/>
          </a:ln>
        </p:spPr>
        <p:txBody>
          <a:bodyPr>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lgn="ctr" defTabSz="914400" fontAlgn="base">
              <a:spcBef>
                <a:spcPct val="50000"/>
              </a:spcBef>
              <a:spcAft>
                <a:spcPct val="0"/>
              </a:spcAft>
              <a:buSzTx/>
              <a:buFontTx/>
              <a:buNone/>
            </a:pPr>
            <a:r>
              <a:rPr lang="en-US" altLang="en-US" sz="1600" b="1" i="1" smtClean="0">
                <a:solidFill>
                  <a:prstClr val="black"/>
                </a:solidFill>
                <a:ea typeface="MS PGothic" panose="020B0600070205080204" pitchFamily="34" charset="-128"/>
              </a:rPr>
              <a:t>J</a:t>
            </a:r>
            <a:r>
              <a:rPr lang="en-US" altLang="en-US" sz="1600" b="1" i="1" baseline="-25000" smtClean="0">
                <a:solidFill>
                  <a:prstClr val="black"/>
                </a:solidFill>
                <a:ea typeface="MS PGothic" panose="020B0600070205080204" pitchFamily="34" charset="-128"/>
              </a:rPr>
              <a:t>e</a:t>
            </a:r>
            <a:r>
              <a:rPr lang="en-US" altLang="en-US" sz="1600" b="1" smtClean="0">
                <a:solidFill>
                  <a:prstClr val="black"/>
                </a:solidFill>
                <a:ea typeface="MS PGothic" panose="020B0600070205080204" pitchFamily="34" charset="-128"/>
              </a:rPr>
              <a:t> ~ 5 A/mm</a:t>
            </a:r>
            <a:r>
              <a:rPr lang="en-US" altLang="en-US" sz="1600" b="1" baseline="30000" smtClean="0">
                <a:solidFill>
                  <a:prstClr val="black"/>
                </a:solidFill>
                <a:ea typeface="MS PGothic" panose="020B0600070205080204" pitchFamily="34" charset="-128"/>
              </a:rPr>
              <a:t>2</a:t>
            </a:r>
          </a:p>
          <a:p>
            <a:pPr algn="ctr" defTabSz="914400" fontAlgn="base">
              <a:spcBef>
                <a:spcPct val="50000"/>
              </a:spcBef>
              <a:spcAft>
                <a:spcPct val="0"/>
              </a:spcAft>
              <a:buSzTx/>
              <a:buFontTx/>
              <a:buNone/>
            </a:pPr>
            <a:r>
              <a:rPr lang="en-US" altLang="en-US" sz="1600" b="1" i="1" smtClean="0">
                <a:solidFill>
                  <a:prstClr val="black"/>
                </a:solidFill>
                <a:ea typeface="MS PGothic" panose="020B0600070205080204" pitchFamily="34" charset="-128"/>
              </a:rPr>
              <a:t>I </a:t>
            </a:r>
            <a:r>
              <a:rPr lang="en-US" altLang="en-US" sz="1600" b="1" smtClean="0">
                <a:solidFill>
                  <a:prstClr val="black"/>
                </a:solidFill>
                <a:ea typeface="MS PGothic" panose="020B0600070205080204" pitchFamily="34" charset="-128"/>
              </a:rPr>
              <a:t>~ 3 A</a:t>
            </a:r>
          </a:p>
          <a:p>
            <a:pPr algn="ctr" defTabSz="914400" fontAlgn="base">
              <a:spcBef>
                <a:spcPct val="50000"/>
              </a:spcBef>
              <a:spcAft>
                <a:spcPct val="0"/>
              </a:spcAft>
              <a:buSzTx/>
              <a:buFontTx/>
              <a:buNone/>
            </a:pPr>
            <a:r>
              <a:rPr lang="en-US" altLang="en-US" sz="1600" b="1" i="1" smtClean="0">
                <a:solidFill>
                  <a:prstClr val="black"/>
                </a:solidFill>
                <a:ea typeface="MS PGothic" panose="020B0600070205080204" pitchFamily="34" charset="-128"/>
              </a:rPr>
              <a:t>B</a:t>
            </a:r>
            <a:r>
              <a:rPr lang="en-US" altLang="en-US" sz="1600" b="1" smtClean="0">
                <a:solidFill>
                  <a:prstClr val="black"/>
                </a:solidFill>
                <a:ea typeface="MS PGothic" panose="020B0600070205080204" pitchFamily="34" charset="-128"/>
              </a:rPr>
              <a:t> = 2 T</a:t>
            </a:r>
          </a:p>
        </p:txBody>
      </p:sp>
      <p:sp>
        <p:nvSpPr>
          <p:cNvPr id="18444" name="Text Box 7"/>
          <p:cNvSpPr txBox="1">
            <a:spLocks noChangeArrowheads="1"/>
          </p:cNvSpPr>
          <p:nvPr/>
        </p:nvSpPr>
        <p:spPr bwMode="auto">
          <a:xfrm>
            <a:off x="3323431" y="5399088"/>
            <a:ext cx="2209800" cy="1077912"/>
          </a:xfrm>
          <a:prstGeom prst="rect">
            <a:avLst/>
          </a:prstGeom>
          <a:solidFill>
            <a:schemeClr val="bg1"/>
          </a:solidFill>
          <a:ln w="9525">
            <a:solidFill>
              <a:srgbClr val="000000"/>
            </a:solidFill>
            <a:miter lim="800000"/>
            <a:headEnd/>
            <a:tailEnd/>
          </a:ln>
        </p:spPr>
        <p:txBody>
          <a:bodyPr>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lgn="ctr" defTabSz="914400" fontAlgn="base">
              <a:spcBef>
                <a:spcPct val="50000"/>
              </a:spcBef>
              <a:spcAft>
                <a:spcPct val="0"/>
              </a:spcAft>
              <a:buSzTx/>
              <a:buFontTx/>
              <a:buNone/>
            </a:pPr>
            <a:r>
              <a:rPr lang="en-US" altLang="en-US" sz="1600" b="1" i="1" smtClean="0">
                <a:solidFill>
                  <a:srgbClr val="FF0000"/>
                </a:solidFill>
                <a:ea typeface="MS PGothic" panose="020B0600070205080204" pitchFamily="34" charset="-128"/>
              </a:rPr>
              <a:t>J</a:t>
            </a:r>
            <a:r>
              <a:rPr lang="en-US" altLang="en-US" sz="1600" b="1" i="1" baseline="-25000" smtClean="0">
                <a:solidFill>
                  <a:srgbClr val="FF0000"/>
                </a:solidFill>
                <a:ea typeface="MS PGothic" panose="020B0600070205080204" pitchFamily="34" charset="-128"/>
              </a:rPr>
              <a:t>e</a:t>
            </a:r>
            <a:r>
              <a:rPr lang="en-US" altLang="en-US" sz="1600" b="1" smtClean="0">
                <a:solidFill>
                  <a:srgbClr val="FF0000"/>
                </a:solidFill>
                <a:ea typeface="MS PGothic" panose="020B0600070205080204" pitchFamily="34" charset="-128"/>
              </a:rPr>
              <a:t> ~ 600-700 A/mm</a:t>
            </a:r>
            <a:r>
              <a:rPr lang="en-US" altLang="en-US" sz="1600" b="1" baseline="30000" smtClean="0">
                <a:solidFill>
                  <a:srgbClr val="FF0000"/>
                </a:solidFill>
                <a:ea typeface="MS PGothic" panose="020B0600070205080204" pitchFamily="34" charset="-128"/>
              </a:rPr>
              <a:t>2</a:t>
            </a:r>
          </a:p>
          <a:p>
            <a:pPr algn="ctr" defTabSz="914400" fontAlgn="base">
              <a:spcBef>
                <a:spcPct val="50000"/>
              </a:spcBef>
              <a:spcAft>
                <a:spcPct val="0"/>
              </a:spcAft>
              <a:buSzTx/>
              <a:buFontTx/>
              <a:buNone/>
            </a:pPr>
            <a:r>
              <a:rPr lang="en-US" altLang="en-US" sz="1600" b="1" i="1" smtClean="0">
                <a:solidFill>
                  <a:srgbClr val="FF0000"/>
                </a:solidFill>
                <a:ea typeface="MS PGothic" panose="020B0600070205080204" pitchFamily="34" charset="-128"/>
              </a:rPr>
              <a:t>I</a:t>
            </a:r>
            <a:r>
              <a:rPr lang="en-US" altLang="en-US" sz="1600" b="1" smtClean="0">
                <a:solidFill>
                  <a:srgbClr val="FF0000"/>
                </a:solidFill>
                <a:ea typeface="MS PGothic" panose="020B0600070205080204" pitchFamily="34" charset="-128"/>
              </a:rPr>
              <a:t> ~ 300-400 A</a:t>
            </a:r>
          </a:p>
          <a:p>
            <a:pPr algn="ctr" defTabSz="914400" fontAlgn="base">
              <a:spcBef>
                <a:spcPct val="50000"/>
              </a:spcBef>
              <a:spcAft>
                <a:spcPct val="0"/>
              </a:spcAft>
              <a:buSzTx/>
              <a:buFontTx/>
              <a:buNone/>
            </a:pPr>
            <a:r>
              <a:rPr lang="en-US" altLang="en-US" sz="1600" b="1" i="1" smtClean="0">
                <a:solidFill>
                  <a:srgbClr val="FF0000"/>
                </a:solidFill>
                <a:ea typeface="MS PGothic" panose="020B0600070205080204" pitchFamily="34" charset="-128"/>
              </a:rPr>
              <a:t>B </a:t>
            </a:r>
            <a:r>
              <a:rPr lang="en-US" altLang="en-US" sz="1600" b="1" smtClean="0">
                <a:solidFill>
                  <a:srgbClr val="FF0000"/>
                </a:solidFill>
                <a:ea typeface="MS PGothic" panose="020B0600070205080204" pitchFamily="34" charset="-128"/>
              </a:rPr>
              <a:t>= 8-9 T</a:t>
            </a:r>
          </a:p>
        </p:txBody>
      </p:sp>
      <p:sp>
        <p:nvSpPr>
          <p:cNvPr id="18445" name="Text Box 7"/>
          <p:cNvSpPr txBox="1">
            <a:spLocks noChangeArrowheads="1"/>
          </p:cNvSpPr>
          <p:nvPr/>
        </p:nvSpPr>
        <p:spPr bwMode="auto">
          <a:xfrm>
            <a:off x="6299199" y="5410200"/>
            <a:ext cx="2286000" cy="1077913"/>
          </a:xfrm>
          <a:prstGeom prst="rect">
            <a:avLst/>
          </a:prstGeom>
          <a:solidFill>
            <a:schemeClr val="bg1"/>
          </a:solidFill>
          <a:ln w="9525">
            <a:solidFill>
              <a:srgbClr val="000000"/>
            </a:solidFill>
            <a:miter lim="800000"/>
            <a:headEnd/>
            <a:tailEnd/>
          </a:ln>
        </p:spPr>
        <p:txBody>
          <a:bodyPr>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lgn="ctr" defTabSz="914400" fontAlgn="base">
              <a:spcBef>
                <a:spcPct val="50000"/>
              </a:spcBef>
              <a:spcAft>
                <a:spcPct val="0"/>
              </a:spcAft>
              <a:buSzTx/>
              <a:buFontTx/>
              <a:buNone/>
            </a:pPr>
            <a:r>
              <a:rPr lang="en-US" altLang="en-US" sz="1600" b="1" i="1" smtClean="0">
                <a:solidFill>
                  <a:srgbClr val="1F497D"/>
                </a:solidFill>
                <a:ea typeface="MS PGothic" panose="020B0600070205080204" pitchFamily="34" charset="-128"/>
              </a:rPr>
              <a:t>J</a:t>
            </a:r>
            <a:r>
              <a:rPr lang="en-US" altLang="en-US" sz="1600" b="1" i="1" baseline="-25000" smtClean="0">
                <a:solidFill>
                  <a:srgbClr val="1F497D"/>
                </a:solidFill>
                <a:ea typeface="MS PGothic" panose="020B0600070205080204" pitchFamily="34" charset="-128"/>
              </a:rPr>
              <a:t>e</a:t>
            </a:r>
            <a:r>
              <a:rPr lang="en-US" altLang="en-US" sz="1600" b="1" smtClean="0">
                <a:solidFill>
                  <a:srgbClr val="1F497D"/>
                </a:solidFill>
                <a:ea typeface="MS PGothic" panose="020B0600070205080204" pitchFamily="34" charset="-128"/>
              </a:rPr>
              <a:t> ~ 600-700 A/mm</a:t>
            </a:r>
            <a:r>
              <a:rPr lang="en-US" altLang="en-US" sz="1600" b="1" baseline="30000" smtClean="0">
                <a:solidFill>
                  <a:srgbClr val="1F497D"/>
                </a:solidFill>
                <a:ea typeface="MS PGothic" panose="020B0600070205080204" pitchFamily="34" charset="-128"/>
              </a:rPr>
              <a:t>2</a:t>
            </a:r>
          </a:p>
          <a:p>
            <a:pPr algn="ctr" defTabSz="914400" fontAlgn="base">
              <a:spcBef>
                <a:spcPct val="50000"/>
              </a:spcBef>
              <a:spcAft>
                <a:spcPct val="0"/>
              </a:spcAft>
              <a:buSzTx/>
              <a:buFontTx/>
              <a:buNone/>
            </a:pPr>
            <a:r>
              <a:rPr lang="en-US" altLang="en-US" sz="1600" b="1" i="1" smtClean="0">
                <a:solidFill>
                  <a:srgbClr val="1F497D"/>
                </a:solidFill>
                <a:ea typeface="MS PGothic" panose="020B0600070205080204" pitchFamily="34" charset="-128"/>
              </a:rPr>
              <a:t>I</a:t>
            </a:r>
            <a:r>
              <a:rPr lang="en-US" altLang="en-US" sz="1600" b="1" smtClean="0">
                <a:solidFill>
                  <a:srgbClr val="1F497D"/>
                </a:solidFill>
                <a:ea typeface="MS PGothic" panose="020B0600070205080204" pitchFamily="34" charset="-128"/>
              </a:rPr>
              <a:t> ~ 300-400 A</a:t>
            </a:r>
          </a:p>
          <a:p>
            <a:pPr algn="ctr" defTabSz="914400" fontAlgn="base">
              <a:spcBef>
                <a:spcPct val="50000"/>
              </a:spcBef>
              <a:spcAft>
                <a:spcPct val="0"/>
              </a:spcAft>
              <a:buSzTx/>
              <a:buFontTx/>
              <a:buNone/>
            </a:pPr>
            <a:r>
              <a:rPr lang="en-US" altLang="en-US" sz="1600" b="1" i="1" smtClean="0">
                <a:solidFill>
                  <a:srgbClr val="1F497D"/>
                </a:solidFill>
                <a:ea typeface="MS PGothic" panose="020B0600070205080204" pitchFamily="34" charset="-128"/>
              </a:rPr>
              <a:t>B</a:t>
            </a:r>
            <a:r>
              <a:rPr lang="en-US" altLang="en-US" sz="1600" b="1" smtClean="0">
                <a:solidFill>
                  <a:srgbClr val="1F497D"/>
                </a:solidFill>
                <a:ea typeface="MS PGothic" panose="020B0600070205080204" pitchFamily="34" charset="-128"/>
              </a:rPr>
              <a:t> = 12-13 T</a:t>
            </a:r>
          </a:p>
        </p:txBody>
      </p:sp>
      <p:pic>
        <p:nvPicPr>
          <p:cNvPr id="18448" name="Picture 8" descr="ssc_wi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1662" y="2638426"/>
            <a:ext cx="257333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6" descr="Round Sub.jpg"/>
          <p:cNvPicPr>
            <a:picLocks noChangeAspect="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108699" y="2518569"/>
            <a:ext cx="26670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接连接符 17"/>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itle 1"/>
          <p:cNvSpPr>
            <a:spLocks noGrp="1"/>
          </p:cNvSpPr>
          <p:nvPr>
            <p:ph type="title"/>
          </p:nvPr>
        </p:nvSpPr>
        <p:spPr>
          <a:xfrm>
            <a:off x="0" y="5007"/>
            <a:ext cx="9144000" cy="953843"/>
          </a:xfrm>
        </p:spPr>
        <p:txBody>
          <a:bodyPr>
            <a:normAutofit/>
          </a:bodyPr>
          <a:lstStyle/>
          <a:p>
            <a:r>
              <a:rPr lang="en-US" altLang="en-US" dirty="0" smtClean="0"/>
              <a:t>Superconducting materials</a:t>
            </a:r>
          </a:p>
        </p:txBody>
      </p:sp>
    </p:spTree>
    <p:extLst>
      <p:ext uri="{BB962C8B-B14F-4D97-AF65-F5344CB8AC3E}">
        <p14:creationId xmlns:p14="http://schemas.microsoft.com/office/powerpoint/2010/main" val="35110492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52400" y="1142999"/>
            <a:ext cx="4481513" cy="5578475"/>
          </a:xfrm>
        </p:spPr>
        <p:txBody>
          <a:bodyPr>
            <a:normAutofit fontScale="85000" lnSpcReduction="20000"/>
          </a:bodyPr>
          <a:lstStyle/>
          <a:p>
            <a:pPr>
              <a:lnSpc>
                <a:spcPct val="120000"/>
              </a:lnSpc>
              <a:defRPr/>
            </a:pPr>
            <a:r>
              <a:rPr lang="en-US" dirty="0" smtClean="0"/>
              <a:t>The superconducting materials used in accelerator magnets are</a:t>
            </a:r>
          </a:p>
          <a:p>
            <a:pPr lvl="1">
              <a:lnSpc>
                <a:spcPct val="120000"/>
              </a:lnSpc>
              <a:defRPr/>
            </a:pPr>
            <a:r>
              <a:rPr lang="en-US" dirty="0" smtClean="0"/>
              <a:t>subdivided in </a:t>
            </a:r>
            <a:r>
              <a:rPr lang="en-US" b="1" dirty="0" smtClean="0">
                <a:solidFill>
                  <a:srgbClr val="FF0000"/>
                </a:solidFill>
              </a:rPr>
              <a:t>filaments</a:t>
            </a:r>
            <a:r>
              <a:rPr lang="en-US" dirty="0" smtClean="0"/>
              <a:t> of small diameters</a:t>
            </a:r>
          </a:p>
          <a:p>
            <a:pPr lvl="2">
              <a:lnSpc>
                <a:spcPct val="120000"/>
              </a:lnSpc>
              <a:defRPr/>
            </a:pPr>
            <a:r>
              <a:rPr lang="en-US" sz="2100" dirty="0" smtClean="0"/>
              <a:t>to reduce magnetic instabilities called </a:t>
            </a:r>
            <a:r>
              <a:rPr lang="en-US" sz="2100" b="1" dirty="0" smtClean="0">
                <a:solidFill>
                  <a:srgbClr val="FF0000"/>
                </a:solidFill>
              </a:rPr>
              <a:t>flux jumps </a:t>
            </a:r>
          </a:p>
          <a:p>
            <a:pPr lvl="2">
              <a:lnSpc>
                <a:spcPct val="120000"/>
              </a:lnSpc>
              <a:defRPr/>
            </a:pPr>
            <a:r>
              <a:rPr lang="en-US" sz="2100" dirty="0" smtClean="0"/>
              <a:t>to minimize field distortions due to superconductor </a:t>
            </a:r>
            <a:r>
              <a:rPr lang="en-US" sz="2100" b="1" dirty="0" smtClean="0">
                <a:solidFill>
                  <a:srgbClr val="FF0000"/>
                </a:solidFill>
              </a:rPr>
              <a:t>magnetization</a:t>
            </a:r>
            <a:r>
              <a:rPr lang="en-US" sz="2100" dirty="0" smtClean="0"/>
              <a:t> </a:t>
            </a:r>
          </a:p>
          <a:p>
            <a:pPr lvl="1">
              <a:lnSpc>
                <a:spcPct val="120000"/>
              </a:lnSpc>
              <a:defRPr/>
            </a:pPr>
            <a:r>
              <a:rPr lang="en-US" b="1" dirty="0" smtClean="0">
                <a:solidFill>
                  <a:srgbClr val="FF0000"/>
                </a:solidFill>
              </a:rPr>
              <a:t>twisted</a:t>
            </a:r>
            <a:r>
              <a:rPr lang="en-US" dirty="0" smtClean="0"/>
              <a:t> together</a:t>
            </a:r>
          </a:p>
          <a:p>
            <a:pPr lvl="2">
              <a:lnSpc>
                <a:spcPct val="120000"/>
              </a:lnSpc>
              <a:defRPr/>
            </a:pPr>
            <a:r>
              <a:rPr lang="en-US" sz="2100" dirty="0" smtClean="0"/>
              <a:t>to reduce </a:t>
            </a:r>
            <a:r>
              <a:rPr lang="en-US" sz="2100" dirty="0" err="1" smtClean="0"/>
              <a:t>interfilament</a:t>
            </a:r>
            <a:r>
              <a:rPr lang="en-US" sz="2100" dirty="0" smtClean="0"/>
              <a:t> coupling and </a:t>
            </a:r>
            <a:r>
              <a:rPr lang="en-US" sz="2100" b="1" dirty="0" smtClean="0">
                <a:solidFill>
                  <a:srgbClr val="FF0000"/>
                </a:solidFill>
              </a:rPr>
              <a:t>AC losses </a:t>
            </a:r>
            <a:endParaRPr lang="en-US" sz="2100" dirty="0" smtClean="0"/>
          </a:p>
          <a:p>
            <a:pPr lvl="1">
              <a:lnSpc>
                <a:spcPct val="120000"/>
              </a:lnSpc>
              <a:defRPr/>
            </a:pPr>
            <a:r>
              <a:rPr lang="en-US" dirty="0" smtClean="0"/>
              <a:t>embedded in a </a:t>
            </a:r>
            <a:r>
              <a:rPr lang="en-US" b="1" dirty="0" smtClean="0">
                <a:solidFill>
                  <a:srgbClr val="FF0000"/>
                </a:solidFill>
              </a:rPr>
              <a:t>copper matrix</a:t>
            </a:r>
          </a:p>
          <a:p>
            <a:pPr lvl="2">
              <a:lnSpc>
                <a:spcPct val="120000"/>
              </a:lnSpc>
              <a:defRPr/>
            </a:pPr>
            <a:r>
              <a:rPr lang="en-US" sz="2100" dirty="0" smtClean="0"/>
              <a:t>to protect the superconductor after a quench </a:t>
            </a:r>
          </a:p>
          <a:p>
            <a:pPr lvl="2">
              <a:lnSpc>
                <a:spcPct val="120000"/>
              </a:lnSpc>
              <a:defRPr/>
            </a:pPr>
            <a:r>
              <a:rPr lang="en-US" sz="2100" dirty="0" smtClean="0"/>
              <a:t>to reduce magnetic instabilities called flux jumps</a:t>
            </a:r>
            <a:endParaRPr lang="en-US" sz="2100" dirty="0"/>
          </a:p>
        </p:txBody>
      </p:sp>
      <p:pic>
        <p:nvPicPr>
          <p:cNvPr id="20488" name="Picture 4" descr="LHC_w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2013" y="1257788"/>
            <a:ext cx="2068512"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6" descr="bronze-process_w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3890963"/>
            <a:ext cx="21209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7" descr="PIT_w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9425" y="3894138"/>
            <a:ext cx="2092325"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8" descr="ssc_wi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050" y="1243501"/>
            <a:ext cx="20574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 Box 9"/>
          <p:cNvSpPr txBox="1">
            <a:spLocks noChangeArrowheads="1"/>
          </p:cNvSpPr>
          <p:nvPr/>
        </p:nvSpPr>
        <p:spPr bwMode="auto">
          <a:xfrm>
            <a:off x="4591050" y="3231051"/>
            <a:ext cx="2119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Blip>
                <a:blip r:embed="rId6"/>
              </a:buBlip>
              <a:defRPr sz="2400">
                <a:solidFill>
                  <a:schemeClr val="tx1"/>
                </a:solidFill>
                <a:latin typeface="Book Antiqua" panose="02040602050305030304" pitchFamily="18" charset="0"/>
              </a:defRPr>
            </a:lvl1pPr>
            <a:lvl2pPr marL="742950" indent="-285750">
              <a:spcBef>
                <a:spcPct val="20000"/>
              </a:spcBef>
              <a:buSzPct val="60000"/>
              <a:buBlip>
                <a:blip r:embed="rId7"/>
              </a:buBlip>
              <a:defRPr sz="2000">
                <a:solidFill>
                  <a:schemeClr val="tx1"/>
                </a:solidFill>
                <a:latin typeface="Book Antiqua" panose="02040602050305030304" pitchFamily="18" charset="0"/>
              </a:defRPr>
            </a:lvl2pPr>
            <a:lvl3pPr marL="1143000" indent="-228600">
              <a:spcBef>
                <a:spcPct val="20000"/>
              </a:spcBef>
              <a:buSzPct val="60000"/>
              <a:buBlip>
                <a:blip r:embed="rId8"/>
              </a:buBlip>
              <a:defRPr>
                <a:solidFill>
                  <a:schemeClr val="tx1"/>
                </a:solidFill>
                <a:latin typeface="Book Antiqua" panose="02040602050305030304" pitchFamily="18" charset="0"/>
              </a:defRPr>
            </a:lvl3pPr>
            <a:lvl4pPr marL="1600200" indent="-228600">
              <a:spcBef>
                <a:spcPct val="20000"/>
              </a:spcBef>
              <a:buSzPct val="60000"/>
              <a:buBlip>
                <a:blip r:embed="rId9"/>
              </a:buBlip>
              <a:defRPr sz="1600">
                <a:solidFill>
                  <a:schemeClr val="tx1"/>
                </a:solidFill>
                <a:latin typeface="Book Antiqua" panose="02040602050305030304" pitchFamily="18" charset="0"/>
              </a:defRPr>
            </a:lvl4pPr>
            <a:lvl5pPr marL="2057400" indent="-228600">
              <a:spcBef>
                <a:spcPct val="20000"/>
              </a:spcBef>
              <a:buSzPct val="60000"/>
              <a:buBlip>
                <a:blip r:embed="rId10"/>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NbTi LHC wire (A. Devred, [1])</a:t>
            </a:r>
          </a:p>
        </p:txBody>
      </p:sp>
      <p:sp>
        <p:nvSpPr>
          <p:cNvPr id="20493" name="Text Box 11"/>
          <p:cNvSpPr txBox="1">
            <a:spLocks noChangeArrowheads="1"/>
          </p:cNvSpPr>
          <p:nvPr/>
        </p:nvSpPr>
        <p:spPr bwMode="auto">
          <a:xfrm>
            <a:off x="4633913" y="6018213"/>
            <a:ext cx="18081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Blip>
                <a:blip r:embed="rId6"/>
              </a:buBlip>
              <a:defRPr sz="2400">
                <a:solidFill>
                  <a:schemeClr val="tx1"/>
                </a:solidFill>
                <a:latin typeface="Book Antiqua" panose="02040602050305030304" pitchFamily="18" charset="0"/>
              </a:defRPr>
            </a:lvl1pPr>
            <a:lvl2pPr marL="742950" indent="-285750">
              <a:spcBef>
                <a:spcPct val="20000"/>
              </a:spcBef>
              <a:buSzPct val="60000"/>
              <a:buBlip>
                <a:blip r:embed="rId7"/>
              </a:buBlip>
              <a:defRPr sz="2000">
                <a:solidFill>
                  <a:schemeClr val="tx1"/>
                </a:solidFill>
                <a:latin typeface="Book Antiqua" panose="02040602050305030304" pitchFamily="18" charset="0"/>
              </a:defRPr>
            </a:lvl2pPr>
            <a:lvl3pPr marL="1143000" indent="-228600">
              <a:spcBef>
                <a:spcPct val="20000"/>
              </a:spcBef>
              <a:buSzPct val="60000"/>
              <a:buBlip>
                <a:blip r:embed="rId8"/>
              </a:buBlip>
              <a:defRPr>
                <a:solidFill>
                  <a:schemeClr val="tx1"/>
                </a:solidFill>
                <a:latin typeface="Book Antiqua" panose="02040602050305030304" pitchFamily="18" charset="0"/>
              </a:defRPr>
            </a:lvl3pPr>
            <a:lvl4pPr marL="1600200" indent="-228600">
              <a:spcBef>
                <a:spcPct val="20000"/>
              </a:spcBef>
              <a:buSzPct val="60000"/>
              <a:buBlip>
                <a:blip r:embed="rId9"/>
              </a:buBlip>
              <a:defRPr sz="1600">
                <a:solidFill>
                  <a:schemeClr val="tx1"/>
                </a:solidFill>
                <a:latin typeface="Book Antiqua" panose="02040602050305030304" pitchFamily="18" charset="0"/>
              </a:defRPr>
            </a:lvl4pPr>
            <a:lvl5pPr marL="2057400" indent="-228600">
              <a:spcBef>
                <a:spcPct val="20000"/>
              </a:spcBef>
              <a:buSzPct val="60000"/>
              <a:buBlip>
                <a:blip r:embed="rId10"/>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Nb</a:t>
            </a:r>
            <a:r>
              <a:rPr lang="en-US" altLang="en-US" sz="1000" baseline="-25000">
                <a:latin typeface="Arial" panose="020B0604020202020204" pitchFamily="34" charset="0"/>
              </a:rPr>
              <a:t>3</a:t>
            </a:r>
            <a:r>
              <a:rPr lang="en-US" altLang="en-US" sz="1000">
                <a:latin typeface="Arial" panose="020B0604020202020204" pitchFamily="34" charset="0"/>
              </a:rPr>
              <a:t>Sn bronze-process wire (A. Devred, [1])</a:t>
            </a:r>
          </a:p>
          <a:p>
            <a:pPr eaLnBrk="1" hangingPunct="1">
              <a:spcBef>
                <a:spcPct val="0"/>
              </a:spcBef>
              <a:buSzTx/>
              <a:buFontTx/>
              <a:buNone/>
            </a:pPr>
            <a:endParaRPr lang="en-US" altLang="en-US" sz="1000">
              <a:latin typeface="Arial" panose="020B0604020202020204" pitchFamily="34" charset="0"/>
            </a:endParaRPr>
          </a:p>
        </p:txBody>
      </p:sp>
      <p:sp>
        <p:nvSpPr>
          <p:cNvPr id="20494" name="Text Box 12"/>
          <p:cNvSpPr txBox="1">
            <a:spLocks noChangeArrowheads="1"/>
          </p:cNvSpPr>
          <p:nvPr/>
        </p:nvSpPr>
        <p:spPr bwMode="auto">
          <a:xfrm>
            <a:off x="6791325" y="3237401"/>
            <a:ext cx="2117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Blip>
                <a:blip r:embed="rId6"/>
              </a:buBlip>
              <a:defRPr sz="2400">
                <a:solidFill>
                  <a:schemeClr val="tx1"/>
                </a:solidFill>
                <a:latin typeface="Book Antiqua" panose="02040602050305030304" pitchFamily="18" charset="0"/>
              </a:defRPr>
            </a:lvl1pPr>
            <a:lvl2pPr marL="742950" indent="-285750">
              <a:spcBef>
                <a:spcPct val="20000"/>
              </a:spcBef>
              <a:buSzPct val="60000"/>
              <a:buBlip>
                <a:blip r:embed="rId7"/>
              </a:buBlip>
              <a:defRPr sz="2000">
                <a:solidFill>
                  <a:schemeClr val="tx1"/>
                </a:solidFill>
                <a:latin typeface="Book Antiqua" panose="02040602050305030304" pitchFamily="18" charset="0"/>
              </a:defRPr>
            </a:lvl2pPr>
            <a:lvl3pPr marL="1143000" indent="-228600">
              <a:spcBef>
                <a:spcPct val="20000"/>
              </a:spcBef>
              <a:buSzPct val="60000"/>
              <a:buBlip>
                <a:blip r:embed="rId8"/>
              </a:buBlip>
              <a:defRPr>
                <a:solidFill>
                  <a:schemeClr val="tx1"/>
                </a:solidFill>
                <a:latin typeface="Book Antiqua" panose="02040602050305030304" pitchFamily="18" charset="0"/>
              </a:defRPr>
            </a:lvl3pPr>
            <a:lvl4pPr marL="1600200" indent="-228600">
              <a:spcBef>
                <a:spcPct val="20000"/>
              </a:spcBef>
              <a:buSzPct val="60000"/>
              <a:buBlip>
                <a:blip r:embed="rId9"/>
              </a:buBlip>
              <a:defRPr sz="1600">
                <a:solidFill>
                  <a:schemeClr val="tx1"/>
                </a:solidFill>
                <a:latin typeface="Book Antiqua" panose="02040602050305030304" pitchFamily="18" charset="0"/>
              </a:defRPr>
            </a:lvl4pPr>
            <a:lvl5pPr marL="2057400" indent="-228600">
              <a:spcBef>
                <a:spcPct val="20000"/>
              </a:spcBef>
              <a:buSzPct val="60000"/>
              <a:buBlip>
                <a:blip r:embed="rId10"/>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NbTi SSC wire (A. Devred, [1])</a:t>
            </a:r>
          </a:p>
          <a:p>
            <a:pPr eaLnBrk="1" hangingPunct="1">
              <a:spcBef>
                <a:spcPct val="0"/>
              </a:spcBef>
              <a:buSzTx/>
              <a:buFontTx/>
              <a:buNone/>
            </a:pPr>
            <a:endParaRPr lang="en-US" altLang="en-US" sz="1000">
              <a:latin typeface="Arial" panose="020B0604020202020204" pitchFamily="34" charset="0"/>
            </a:endParaRPr>
          </a:p>
        </p:txBody>
      </p:sp>
      <p:sp>
        <p:nvSpPr>
          <p:cNvPr id="20495" name="Text Box 13"/>
          <p:cNvSpPr txBox="1">
            <a:spLocks noChangeArrowheads="1"/>
          </p:cNvSpPr>
          <p:nvPr/>
        </p:nvSpPr>
        <p:spPr bwMode="auto">
          <a:xfrm>
            <a:off x="6897688" y="6035675"/>
            <a:ext cx="15763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Blip>
                <a:blip r:embed="rId6"/>
              </a:buBlip>
              <a:defRPr sz="2400">
                <a:solidFill>
                  <a:schemeClr val="tx1"/>
                </a:solidFill>
                <a:latin typeface="Book Antiqua" panose="02040602050305030304" pitchFamily="18" charset="0"/>
              </a:defRPr>
            </a:lvl1pPr>
            <a:lvl2pPr marL="742950" indent="-285750">
              <a:spcBef>
                <a:spcPct val="20000"/>
              </a:spcBef>
              <a:buSzPct val="60000"/>
              <a:buBlip>
                <a:blip r:embed="rId7"/>
              </a:buBlip>
              <a:defRPr sz="2000">
                <a:solidFill>
                  <a:schemeClr val="tx1"/>
                </a:solidFill>
                <a:latin typeface="Book Antiqua" panose="02040602050305030304" pitchFamily="18" charset="0"/>
              </a:defRPr>
            </a:lvl2pPr>
            <a:lvl3pPr marL="1143000" indent="-228600">
              <a:spcBef>
                <a:spcPct val="20000"/>
              </a:spcBef>
              <a:buSzPct val="60000"/>
              <a:buBlip>
                <a:blip r:embed="rId8"/>
              </a:buBlip>
              <a:defRPr>
                <a:solidFill>
                  <a:schemeClr val="tx1"/>
                </a:solidFill>
                <a:latin typeface="Book Antiqua" panose="02040602050305030304" pitchFamily="18" charset="0"/>
              </a:defRPr>
            </a:lvl3pPr>
            <a:lvl4pPr marL="1600200" indent="-228600">
              <a:spcBef>
                <a:spcPct val="20000"/>
              </a:spcBef>
              <a:buSzPct val="60000"/>
              <a:buBlip>
                <a:blip r:embed="rId9"/>
              </a:buBlip>
              <a:defRPr sz="1600">
                <a:solidFill>
                  <a:schemeClr val="tx1"/>
                </a:solidFill>
                <a:latin typeface="Book Antiqua" panose="02040602050305030304" pitchFamily="18" charset="0"/>
              </a:defRPr>
            </a:lvl4pPr>
            <a:lvl5pPr marL="2057400" indent="-228600">
              <a:spcBef>
                <a:spcPct val="20000"/>
              </a:spcBef>
              <a:buSzPct val="60000"/>
              <a:buBlip>
                <a:blip r:embed="rId10"/>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10"/>
              </a:buBlip>
              <a:defRPr sz="1600">
                <a:solidFill>
                  <a:schemeClr val="tx1"/>
                </a:solidFill>
                <a:latin typeface="Book Antiqua" panose="02040602050305030304" pitchFamily="18" charset="0"/>
              </a:defRPr>
            </a:lvl9pPr>
          </a:lstStyle>
          <a:p>
            <a:pPr eaLnBrk="1" hangingPunct="1">
              <a:spcBef>
                <a:spcPct val="0"/>
              </a:spcBef>
              <a:buSzTx/>
              <a:buFontTx/>
              <a:buNone/>
            </a:pPr>
            <a:r>
              <a:rPr lang="en-US" altLang="en-US" sz="1000">
                <a:latin typeface="Arial" panose="020B0604020202020204" pitchFamily="34" charset="0"/>
              </a:rPr>
              <a:t>Nb</a:t>
            </a:r>
            <a:r>
              <a:rPr lang="en-US" altLang="en-US" sz="1000" baseline="-25000">
                <a:latin typeface="Arial" panose="020B0604020202020204" pitchFamily="34" charset="0"/>
              </a:rPr>
              <a:t>3</a:t>
            </a:r>
            <a:r>
              <a:rPr lang="en-US" altLang="en-US" sz="1000">
                <a:latin typeface="Arial" panose="020B0604020202020204" pitchFamily="34" charset="0"/>
              </a:rPr>
              <a:t>Sn PIT process wire (A. Devred, [1])</a:t>
            </a:r>
          </a:p>
          <a:p>
            <a:pPr eaLnBrk="1" hangingPunct="1">
              <a:spcBef>
                <a:spcPct val="0"/>
              </a:spcBef>
              <a:buSzTx/>
              <a:buFontTx/>
              <a:buNone/>
            </a:pPr>
            <a:endParaRPr lang="en-US" altLang="en-US" sz="1000">
              <a:latin typeface="Arial" panose="020B0604020202020204" pitchFamily="34" charset="0"/>
            </a:endParaRPr>
          </a:p>
        </p:txBody>
      </p:sp>
      <p:cxnSp>
        <p:nvCxnSpPr>
          <p:cNvPr id="17" name="直接连接符 16"/>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ph type="title"/>
          </p:nvPr>
        </p:nvSpPr>
        <p:spPr>
          <a:xfrm>
            <a:off x="0" y="5007"/>
            <a:ext cx="9144000" cy="953843"/>
          </a:xfrm>
        </p:spPr>
        <p:txBody>
          <a:bodyPr>
            <a:normAutofit/>
          </a:bodyPr>
          <a:lstStyle/>
          <a:p>
            <a:r>
              <a:rPr lang="en-US" altLang="en-US" dirty="0" smtClean="0"/>
              <a:t>Superconducting materials</a:t>
            </a:r>
          </a:p>
        </p:txBody>
      </p:sp>
    </p:spTree>
    <p:extLst>
      <p:ext uri="{BB962C8B-B14F-4D97-AF65-F5344CB8AC3E}">
        <p14:creationId xmlns:p14="http://schemas.microsoft.com/office/powerpoint/2010/main" val="33310556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872" y="1154722"/>
            <a:ext cx="8365881" cy="5468815"/>
          </a:xfrm>
        </p:spPr>
        <p:txBody>
          <a:bodyPr>
            <a:normAutofit fontScale="25000" lnSpcReduction="20000"/>
          </a:bodyPr>
          <a:lstStyle/>
          <a:p>
            <a:pPr>
              <a:defRPr/>
            </a:pPr>
            <a:r>
              <a:rPr lang="en-US" sz="9600" b="1" dirty="0" smtClean="0">
                <a:solidFill>
                  <a:srgbClr val="FF0000"/>
                </a:solidFill>
              </a:rPr>
              <a:t>Flux jumps </a:t>
            </a:r>
          </a:p>
          <a:p>
            <a:pPr lvl="1" algn="just">
              <a:lnSpc>
                <a:spcPct val="120000"/>
              </a:lnSpc>
              <a:defRPr/>
            </a:pPr>
            <a:r>
              <a:rPr lang="en-US" sz="8000" dirty="0" smtClean="0"/>
              <a:t>An external magnetic field penetrates in a type-II superconductor in the mixed state through </a:t>
            </a:r>
            <a:r>
              <a:rPr lang="en-US" sz="8000" b="1" dirty="0" smtClean="0">
                <a:solidFill>
                  <a:srgbClr val="FF0000"/>
                </a:solidFill>
              </a:rPr>
              <a:t>fluxoids</a:t>
            </a:r>
            <a:r>
              <a:rPr lang="en-US" sz="8000" dirty="0" smtClean="0"/>
              <a:t>. </a:t>
            </a:r>
          </a:p>
          <a:p>
            <a:pPr lvl="1" algn="just">
              <a:lnSpc>
                <a:spcPct val="120000"/>
              </a:lnSpc>
              <a:defRPr/>
            </a:pPr>
            <a:r>
              <a:rPr lang="en-US" sz="8000" dirty="0" smtClean="0"/>
              <a:t>If the superconductor is subjected to a </a:t>
            </a:r>
            <a:r>
              <a:rPr lang="en-US" sz="8000" b="1" dirty="0" smtClean="0">
                <a:solidFill>
                  <a:srgbClr val="FF0000"/>
                </a:solidFill>
              </a:rPr>
              <a:t>thermal disturbance</a:t>
            </a:r>
            <a:r>
              <a:rPr lang="en-US" sz="8000" dirty="0" smtClean="0"/>
              <a:t>, the local change in </a:t>
            </a:r>
            <a:r>
              <a:rPr lang="en-US" sz="8000" i="1" dirty="0" smtClean="0"/>
              <a:t>J</a:t>
            </a:r>
            <a:r>
              <a:rPr lang="en-US" sz="8000" i="1" baseline="-25000" dirty="0" smtClean="0"/>
              <a:t>c</a:t>
            </a:r>
            <a:r>
              <a:rPr lang="en-US" sz="8000" dirty="0" smtClean="0"/>
              <a:t> produces a motion or </a:t>
            </a:r>
            <a:r>
              <a:rPr lang="en-US" sz="8000" b="1" dirty="0" smtClean="0">
                <a:solidFill>
                  <a:srgbClr val="FF0000"/>
                </a:solidFill>
              </a:rPr>
              <a:t>“jump” </a:t>
            </a:r>
            <a:r>
              <a:rPr lang="en-US" sz="8000" dirty="0" smtClean="0"/>
              <a:t>of fluxoids, which is accompanied by power dissipation.</a:t>
            </a:r>
          </a:p>
          <a:p>
            <a:pPr lvl="1" algn="just">
              <a:lnSpc>
                <a:spcPct val="120000"/>
              </a:lnSpc>
              <a:defRPr/>
            </a:pPr>
            <a:r>
              <a:rPr lang="en-US" sz="8000" dirty="0" smtClean="0"/>
              <a:t>The </a:t>
            </a:r>
            <a:r>
              <a:rPr lang="en-US" sz="8000" b="1" dirty="0" smtClean="0">
                <a:solidFill>
                  <a:srgbClr val="FF0000"/>
                </a:solidFill>
              </a:rPr>
              <a:t>stability criteria </a:t>
            </a:r>
            <a:r>
              <a:rPr lang="en-US" sz="8000" dirty="0" smtClean="0"/>
              <a:t>for a slab in the adiabatic condition</a:t>
            </a:r>
          </a:p>
          <a:p>
            <a:pPr>
              <a:lnSpc>
                <a:spcPct val="120000"/>
              </a:lnSpc>
              <a:defRPr/>
            </a:pPr>
            <a:endParaRPr lang="en-US" sz="7400" dirty="0" smtClean="0"/>
          </a:p>
          <a:p>
            <a:pPr>
              <a:lnSpc>
                <a:spcPct val="120000"/>
              </a:lnSpc>
              <a:defRPr/>
            </a:pPr>
            <a:endParaRPr lang="en-US" sz="7400" dirty="0" smtClean="0"/>
          </a:p>
          <a:p>
            <a:pPr>
              <a:lnSpc>
                <a:spcPct val="120000"/>
              </a:lnSpc>
              <a:defRPr/>
            </a:pPr>
            <a:endParaRPr lang="en-US" sz="7400" dirty="0" smtClean="0"/>
          </a:p>
          <a:p>
            <a:pPr lvl="1" algn="just">
              <a:lnSpc>
                <a:spcPct val="120000"/>
              </a:lnSpc>
              <a:buFontTx/>
              <a:buNone/>
              <a:defRPr/>
            </a:pPr>
            <a:r>
              <a:rPr lang="en-US" sz="4900" dirty="0" smtClean="0"/>
              <a:t>	</a:t>
            </a:r>
          </a:p>
          <a:p>
            <a:pPr lvl="1" algn="just">
              <a:lnSpc>
                <a:spcPct val="120000"/>
              </a:lnSpc>
              <a:buFontTx/>
              <a:buNone/>
              <a:defRPr/>
            </a:pPr>
            <a:r>
              <a:rPr lang="en-US" sz="4900" dirty="0"/>
              <a:t> </a:t>
            </a:r>
            <a:r>
              <a:rPr lang="en-US" sz="4900" dirty="0" smtClean="0"/>
              <a:t>       </a:t>
            </a:r>
            <a:r>
              <a:rPr lang="en-US" sz="8000" dirty="0" smtClean="0"/>
              <a:t>where a is the half-thickness of the slab, </a:t>
            </a:r>
            <a:r>
              <a:rPr lang="en-US" sz="8000" i="1" dirty="0" err="1" smtClean="0"/>
              <a:t>j</a:t>
            </a:r>
            <a:r>
              <a:rPr lang="en-US" sz="8000" i="1" baseline="-25000" dirty="0" err="1" smtClean="0"/>
              <a:t>c</a:t>
            </a:r>
            <a:r>
              <a:rPr lang="en-US" sz="8000" dirty="0" smtClean="0"/>
              <a:t> is the critical current density [A m</a:t>
            </a:r>
            <a:r>
              <a:rPr lang="en-US" sz="8000" baseline="30000" dirty="0" smtClean="0"/>
              <a:t>-2</a:t>
            </a:r>
            <a:r>
              <a:rPr lang="en-US" sz="8000" dirty="0" smtClean="0"/>
              <a:t>], </a:t>
            </a:r>
            <a:r>
              <a:rPr lang="en-US" sz="8000" i="1" dirty="0" smtClean="0">
                <a:sym typeface="Symbol"/>
              </a:rPr>
              <a:t> </a:t>
            </a:r>
            <a:r>
              <a:rPr lang="en-US" sz="8000" dirty="0" smtClean="0"/>
              <a:t>is the density [kg m</a:t>
            </a:r>
            <a:r>
              <a:rPr lang="en-US" sz="8000" baseline="30000" dirty="0" smtClean="0"/>
              <a:t>-3</a:t>
            </a:r>
            <a:r>
              <a:rPr lang="en-US" sz="8000" dirty="0" smtClean="0"/>
              <a:t>], </a:t>
            </a:r>
            <a:r>
              <a:rPr lang="en-US" sz="8000" i="1" dirty="0" smtClean="0"/>
              <a:t>C</a:t>
            </a:r>
            <a:r>
              <a:rPr lang="en-US" sz="8000" dirty="0" smtClean="0"/>
              <a:t> is the specific heat [J kg</a:t>
            </a:r>
            <a:r>
              <a:rPr lang="en-US" sz="8000" baseline="30000" dirty="0" smtClean="0"/>
              <a:t>-1</a:t>
            </a:r>
            <a:r>
              <a:rPr lang="en-US" sz="8000" dirty="0" smtClean="0"/>
              <a:t>], and </a:t>
            </a:r>
            <a:r>
              <a:rPr lang="en-US" sz="8000" i="1" dirty="0" smtClean="0">
                <a:sym typeface="Symbol"/>
              </a:rPr>
              <a:t></a:t>
            </a:r>
            <a:r>
              <a:rPr lang="en-US" sz="8000" i="1" baseline="-25000" dirty="0" smtClean="0"/>
              <a:t>c</a:t>
            </a:r>
            <a:r>
              <a:rPr lang="en-US" sz="8000" i="1" dirty="0" smtClean="0"/>
              <a:t> </a:t>
            </a:r>
            <a:r>
              <a:rPr lang="en-US" sz="8000" dirty="0" smtClean="0"/>
              <a:t>is the critical temperature. </a:t>
            </a:r>
          </a:p>
          <a:p>
            <a:pPr lvl="1" algn="just">
              <a:lnSpc>
                <a:spcPct val="120000"/>
              </a:lnSpc>
              <a:defRPr/>
            </a:pPr>
            <a:r>
              <a:rPr lang="en-US" sz="8000" dirty="0" err="1" smtClean="0"/>
              <a:t>Nb-Ti</a:t>
            </a:r>
            <a:r>
              <a:rPr lang="en-US" sz="8000" dirty="0" smtClean="0"/>
              <a:t> filament diameters are usually less than 50 µm.</a:t>
            </a:r>
          </a:p>
          <a:p>
            <a:pPr lvl="1" algn="just">
              <a:lnSpc>
                <a:spcPct val="120000"/>
              </a:lnSpc>
              <a:defRPr/>
            </a:pPr>
            <a:r>
              <a:rPr lang="en-US" sz="8000" dirty="0" smtClean="0"/>
              <a:t>High conductivity copper reduces instability.</a:t>
            </a:r>
          </a:p>
        </p:txBody>
      </p:sp>
      <p:graphicFrame>
        <p:nvGraphicFramePr>
          <p:cNvPr id="21511" name="Object 2"/>
          <p:cNvGraphicFramePr>
            <a:graphicFrameLocks noChangeAspect="1"/>
          </p:cNvGraphicFramePr>
          <p:nvPr>
            <p:extLst>
              <p:ext uri="{D42A27DB-BD31-4B8C-83A1-F6EECF244321}">
                <p14:modId xmlns:p14="http://schemas.microsoft.com/office/powerpoint/2010/main" val="988144187"/>
              </p:ext>
            </p:extLst>
          </p:nvPr>
        </p:nvGraphicFramePr>
        <p:xfrm>
          <a:off x="4673980" y="3751174"/>
          <a:ext cx="2034756" cy="850177"/>
        </p:xfrm>
        <a:graphic>
          <a:graphicData uri="http://schemas.openxmlformats.org/presentationml/2006/ole">
            <mc:AlternateContent xmlns:mc="http://schemas.openxmlformats.org/markup-compatibility/2006">
              <mc:Choice xmlns:v="urn:schemas-microsoft-com:vml" Requires="v">
                <p:oleObj spid="_x0000_s29794" name="Equation" r:id="rId3" imgW="1155700" imgH="482600" progId="Equation.3">
                  <p:embed/>
                </p:oleObj>
              </mc:Choice>
              <mc:Fallback>
                <p:oleObj name="Equation" r:id="rId3" imgW="1155700" imgH="482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980" y="3751174"/>
                        <a:ext cx="2034756" cy="850177"/>
                      </a:xfrm>
                      <a:prstGeom prst="rect">
                        <a:avLst/>
                      </a:prstGeom>
                      <a:noFill/>
                      <a:ln>
                        <a:noFill/>
                      </a:ln>
                      <a:extLst/>
                    </p:spPr>
                  </p:pic>
                </p:oleObj>
              </mc:Fallback>
            </mc:AlternateContent>
          </a:graphicData>
        </a:graphic>
      </p:graphicFrame>
      <p:grpSp>
        <p:nvGrpSpPr>
          <p:cNvPr id="21512" name="Group 264"/>
          <p:cNvGrpSpPr>
            <a:grpSpLocks/>
          </p:cNvGrpSpPr>
          <p:nvPr/>
        </p:nvGrpSpPr>
        <p:grpSpPr bwMode="auto">
          <a:xfrm>
            <a:off x="2001292" y="3583352"/>
            <a:ext cx="1300162" cy="1165225"/>
            <a:chOff x="3363" y="2773"/>
            <a:chExt cx="1248" cy="1387"/>
          </a:xfrm>
        </p:grpSpPr>
        <p:grpSp>
          <p:nvGrpSpPr>
            <p:cNvPr id="21513" name="Group 214"/>
            <p:cNvGrpSpPr>
              <a:grpSpLocks/>
            </p:cNvGrpSpPr>
            <p:nvPr/>
          </p:nvGrpSpPr>
          <p:grpSpPr bwMode="auto">
            <a:xfrm>
              <a:off x="3432" y="2823"/>
              <a:ext cx="187" cy="1250"/>
              <a:chOff x="3430" y="2890"/>
              <a:chExt cx="187" cy="1180"/>
            </a:xfrm>
          </p:grpSpPr>
          <p:sp>
            <p:nvSpPr>
              <p:cNvPr id="87" name="AutoShape 168"/>
              <p:cNvSpPr>
                <a:spLocks noChangeArrowheads="1"/>
              </p:cNvSpPr>
              <p:nvPr/>
            </p:nvSpPr>
            <p:spPr bwMode="auto">
              <a:xfrm>
                <a:off x="3492" y="3116"/>
                <a:ext cx="66" cy="721"/>
              </a:xfrm>
              <a:prstGeom prst="can">
                <a:avLst>
                  <a:gd name="adj" fmla="val 37500"/>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blurRad="127000" dist="38099" dir="2640022"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88" name="Freeform 204"/>
              <p:cNvSpPr>
                <a:spLocks/>
              </p:cNvSpPr>
              <p:nvPr/>
            </p:nvSpPr>
            <p:spPr bwMode="auto">
              <a:xfrm>
                <a:off x="3430" y="2895"/>
                <a:ext cx="98" cy="1159"/>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89" name="Freeform 205"/>
              <p:cNvSpPr>
                <a:spLocks/>
              </p:cNvSpPr>
              <p:nvPr/>
            </p:nvSpPr>
            <p:spPr bwMode="auto">
              <a:xfrm flipH="1">
                <a:off x="3530" y="2886"/>
                <a:ext cx="27" cy="1181"/>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90" name="Freeform 206"/>
              <p:cNvSpPr>
                <a:spLocks/>
              </p:cNvSpPr>
              <p:nvPr/>
            </p:nvSpPr>
            <p:spPr bwMode="auto">
              <a:xfrm>
                <a:off x="3497" y="2895"/>
                <a:ext cx="30" cy="1177"/>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91" name="Freeform 207"/>
              <p:cNvSpPr>
                <a:spLocks/>
              </p:cNvSpPr>
              <p:nvPr/>
            </p:nvSpPr>
            <p:spPr bwMode="auto">
              <a:xfrm flipH="1">
                <a:off x="3533" y="2900"/>
                <a:ext cx="85" cy="1140"/>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grpSp>
        <p:grpSp>
          <p:nvGrpSpPr>
            <p:cNvPr id="21514" name="Group 215"/>
            <p:cNvGrpSpPr>
              <a:grpSpLocks/>
            </p:cNvGrpSpPr>
            <p:nvPr/>
          </p:nvGrpSpPr>
          <p:grpSpPr bwMode="auto">
            <a:xfrm>
              <a:off x="3595" y="2786"/>
              <a:ext cx="187" cy="1250"/>
              <a:chOff x="3430" y="2890"/>
              <a:chExt cx="187" cy="1180"/>
            </a:xfrm>
          </p:grpSpPr>
          <p:sp>
            <p:nvSpPr>
              <p:cNvPr id="82" name="AutoShape 216"/>
              <p:cNvSpPr>
                <a:spLocks noChangeArrowheads="1"/>
              </p:cNvSpPr>
              <p:nvPr/>
            </p:nvSpPr>
            <p:spPr bwMode="auto">
              <a:xfrm>
                <a:off x="3492" y="3117"/>
                <a:ext cx="66" cy="719"/>
              </a:xfrm>
              <a:prstGeom prst="can">
                <a:avLst>
                  <a:gd name="adj" fmla="val 37500"/>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blurRad="127000" dist="38099" dir="2640022"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83" name="Freeform 217"/>
              <p:cNvSpPr>
                <a:spLocks/>
              </p:cNvSpPr>
              <p:nvPr/>
            </p:nvSpPr>
            <p:spPr bwMode="auto">
              <a:xfrm>
                <a:off x="3430" y="2896"/>
                <a:ext cx="98" cy="1158"/>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84" name="Freeform 218"/>
              <p:cNvSpPr>
                <a:spLocks/>
              </p:cNvSpPr>
              <p:nvPr/>
            </p:nvSpPr>
            <p:spPr bwMode="auto">
              <a:xfrm flipH="1">
                <a:off x="3530" y="2890"/>
                <a:ext cx="27" cy="1176"/>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85" name="Freeform 219"/>
              <p:cNvSpPr>
                <a:spLocks/>
              </p:cNvSpPr>
              <p:nvPr/>
            </p:nvSpPr>
            <p:spPr bwMode="auto">
              <a:xfrm>
                <a:off x="3497" y="2896"/>
                <a:ext cx="30" cy="1174"/>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86" name="Freeform 220"/>
              <p:cNvSpPr>
                <a:spLocks/>
              </p:cNvSpPr>
              <p:nvPr/>
            </p:nvSpPr>
            <p:spPr bwMode="auto">
              <a:xfrm flipH="1">
                <a:off x="3533" y="2901"/>
                <a:ext cx="85" cy="1138"/>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grpSp>
        <p:grpSp>
          <p:nvGrpSpPr>
            <p:cNvPr id="21515" name="Group 221"/>
            <p:cNvGrpSpPr>
              <a:grpSpLocks/>
            </p:cNvGrpSpPr>
            <p:nvPr/>
          </p:nvGrpSpPr>
          <p:grpSpPr bwMode="auto">
            <a:xfrm>
              <a:off x="3814" y="2773"/>
              <a:ext cx="187" cy="1250"/>
              <a:chOff x="3430" y="2890"/>
              <a:chExt cx="187" cy="1180"/>
            </a:xfrm>
          </p:grpSpPr>
          <p:sp>
            <p:nvSpPr>
              <p:cNvPr id="77" name="AutoShape 222"/>
              <p:cNvSpPr>
                <a:spLocks noChangeArrowheads="1"/>
              </p:cNvSpPr>
              <p:nvPr/>
            </p:nvSpPr>
            <p:spPr bwMode="auto">
              <a:xfrm>
                <a:off x="3493" y="3117"/>
                <a:ext cx="69" cy="719"/>
              </a:xfrm>
              <a:prstGeom prst="can">
                <a:avLst>
                  <a:gd name="adj" fmla="val 37500"/>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blurRad="127000" dist="38099" dir="2640022"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78" name="Freeform 223"/>
              <p:cNvSpPr>
                <a:spLocks/>
              </p:cNvSpPr>
              <p:nvPr/>
            </p:nvSpPr>
            <p:spPr bwMode="auto">
              <a:xfrm>
                <a:off x="3430" y="2895"/>
                <a:ext cx="98" cy="1154"/>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79" name="Freeform 224"/>
              <p:cNvSpPr>
                <a:spLocks/>
              </p:cNvSpPr>
              <p:nvPr/>
            </p:nvSpPr>
            <p:spPr bwMode="auto">
              <a:xfrm flipH="1">
                <a:off x="3531" y="2890"/>
                <a:ext cx="27" cy="1176"/>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80" name="Freeform 225"/>
              <p:cNvSpPr>
                <a:spLocks/>
              </p:cNvSpPr>
              <p:nvPr/>
            </p:nvSpPr>
            <p:spPr bwMode="auto">
              <a:xfrm>
                <a:off x="3497" y="2895"/>
                <a:ext cx="30" cy="1170"/>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81" name="Freeform 226"/>
              <p:cNvSpPr>
                <a:spLocks/>
              </p:cNvSpPr>
              <p:nvPr/>
            </p:nvSpPr>
            <p:spPr bwMode="auto">
              <a:xfrm flipH="1">
                <a:off x="3532" y="2901"/>
                <a:ext cx="85" cy="1138"/>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grpSp>
        <p:grpSp>
          <p:nvGrpSpPr>
            <p:cNvPr id="21516" name="Group 227"/>
            <p:cNvGrpSpPr>
              <a:grpSpLocks/>
            </p:cNvGrpSpPr>
            <p:nvPr/>
          </p:nvGrpSpPr>
          <p:grpSpPr bwMode="auto">
            <a:xfrm>
              <a:off x="4017" y="2775"/>
              <a:ext cx="187" cy="1250"/>
              <a:chOff x="3430" y="2890"/>
              <a:chExt cx="187" cy="1180"/>
            </a:xfrm>
          </p:grpSpPr>
          <p:sp>
            <p:nvSpPr>
              <p:cNvPr id="72" name="AutoShape 228"/>
              <p:cNvSpPr>
                <a:spLocks noChangeArrowheads="1"/>
              </p:cNvSpPr>
              <p:nvPr/>
            </p:nvSpPr>
            <p:spPr bwMode="auto">
              <a:xfrm>
                <a:off x="3492" y="3116"/>
                <a:ext cx="66" cy="721"/>
              </a:xfrm>
              <a:prstGeom prst="can">
                <a:avLst>
                  <a:gd name="adj" fmla="val 37500"/>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blurRad="127000" dist="38099" dir="2640022"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73" name="Freeform 229"/>
              <p:cNvSpPr>
                <a:spLocks/>
              </p:cNvSpPr>
              <p:nvPr/>
            </p:nvSpPr>
            <p:spPr bwMode="auto">
              <a:xfrm>
                <a:off x="3430" y="2895"/>
                <a:ext cx="98" cy="1159"/>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74" name="Freeform 230"/>
              <p:cNvSpPr>
                <a:spLocks/>
              </p:cNvSpPr>
              <p:nvPr/>
            </p:nvSpPr>
            <p:spPr bwMode="auto">
              <a:xfrm flipH="1">
                <a:off x="3530" y="2890"/>
                <a:ext cx="27" cy="1177"/>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75" name="Freeform 231"/>
              <p:cNvSpPr>
                <a:spLocks/>
              </p:cNvSpPr>
              <p:nvPr/>
            </p:nvSpPr>
            <p:spPr bwMode="auto">
              <a:xfrm>
                <a:off x="3497" y="2895"/>
                <a:ext cx="30" cy="1177"/>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76" name="Freeform 232"/>
              <p:cNvSpPr>
                <a:spLocks/>
              </p:cNvSpPr>
              <p:nvPr/>
            </p:nvSpPr>
            <p:spPr bwMode="auto">
              <a:xfrm flipH="1">
                <a:off x="3532" y="2901"/>
                <a:ext cx="85" cy="1143"/>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grpSp>
        <p:grpSp>
          <p:nvGrpSpPr>
            <p:cNvPr id="21517" name="Group 234"/>
            <p:cNvGrpSpPr>
              <a:grpSpLocks/>
            </p:cNvGrpSpPr>
            <p:nvPr/>
          </p:nvGrpSpPr>
          <p:grpSpPr bwMode="auto">
            <a:xfrm>
              <a:off x="4230" y="2793"/>
              <a:ext cx="187" cy="1250"/>
              <a:chOff x="3430" y="2890"/>
              <a:chExt cx="187" cy="1180"/>
            </a:xfrm>
          </p:grpSpPr>
          <p:sp>
            <p:nvSpPr>
              <p:cNvPr id="67" name="AutoShape 235"/>
              <p:cNvSpPr>
                <a:spLocks noChangeArrowheads="1"/>
              </p:cNvSpPr>
              <p:nvPr/>
            </p:nvSpPr>
            <p:spPr bwMode="auto">
              <a:xfrm>
                <a:off x="3493" y="3117"/>
                <a:ext cx="69" cy="719"/>
              </a:xfrm>
              <a:prstGeom prst="can">
                <a:avLst>
                  <a:gd name="adj" fmla="val 37500"/>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blurRad="127000" dist="38099" dir="2640022"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68" name="Freeform 236"/>
              <p:cNvSpPr>
                <a:spLocks/>
              </p:cNvSpPr>
              <p:nvPr/>
            </p:nvSpPr>
            <p:spPr bwMode="auto">
              <a:xfrm>
                <a:off x="3430" y="2896"/>
                <a:ext cx="98" cy="1158"/>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69" name="Freeform 237"/>
              <p:cNvSpPr>
                <a:spLocks/>
              </p:cNvSpPr>
              <p:nvPr/>
            </p:nvSpPr>
            <p:spPr bwMode="auto">
              <a:xfrm flipH="1">
                <a:off x="3531" y="2894"/>
                <a:ext cx="27" cy="1172"/>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70" name="Freeform 238"/>
              <p:cNvSpPr>
                <a:spLocks/>
              </p:cNvSpPr>
              <p:nvPr/>
            </p:nvSpPr>
            <p:spPr bwMode="auto">
              <a:xfrm>
                <a:off x="3497" y="2896"/>
                <a:ext cx="30" cy="1174"/>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71" name="Freeform 239"/>
              <p:cNvSpPr>
                <a:spLocks/>
              </p:cNvSpPr>
              <p:nvPr/>
            </p:nvSpPr>
            <p:spPr bwMode="auto">
              <a:xfrm flipH="1">
                <a:off x="3532" y="2901"/>
                <a:ext cx="85" cy="1138"/>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grpSp>
        <p:grpSp>
          <p:nvGrpSpPr>
            <p:cNvPr id="21518" name="Group 240"/>
            <p:cNvGrpSpPr>
              <a:grpSpLocks/>
            </p:cNvGrpSpPr>
            <p:nvPr/>
          </p:nvGrpSpPr>
          <p:grpSpPr bwMode="auto">
            <a:xfrm>
              <a:off x="4303" y="2871"/>
              <a:ext cx="187" cy="1250"/>
              <a:chOff x="3430" y="2890"/>
              <a:chExt cx="187" cy="1180"/>
            </a:xfrm>
          </p:grpSpPr>
          <p:sp>
            <p:nvSpPr>
              <p:cNvPr id="62" name="AutoShape 241"/>
              <p:cNvSpPr>
                <a:spLocks noChangeArrowheads="1"/>
              </p:cNvSpPr>
              <p:nvPr/>
            </p:nvSpPr>
            <p:spPr bwMode="auto">
              <a:xfrm>
                <a:off x="3493" y="3117"/>
                <a:ext cx="69" cy="719"/>
              </a:xfrm>
              <a:prstGeom prst="can">
                <a:avLst>
                  <a:gd name="adj" fmla="val 37500"/>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blurRad="127000" dist="38099" dir="2640022"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63" name="Freeform 242"/>
              <p:cNvSpPr>
                <a:spLocks/>
              </p:cNvSpPr>
              <p:nvPr/>
            </p:nvSpPr>
            <p:spPr bwMode="auto">
              <a:xfrm>
                <a:off x="3430" y="2896"/>
                <a:ext cx="98" cy="1158"/>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64" name="Freeform 243"/>
              <p:cNvSpPr>
                <a:spLocks/>
              </p:cNvSpPr>
              <p:nvPr/>
            </p:nvSpPr>
            <p:spPr bwMode="auto">
              <a:xfrm flipH="1">
                <a:off x="3531" y="2890"/>
                <a:ext cx="27" cy="1176"/>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65" name="Freeform 244"/>
              <p:cNvSpPr>
                <a:spLocks/>
              </p:cNvSpPr>
              <p:nvPr/>
            </p:nvSpPr>
            <p:spPr bwMode="auto">
              <a:xfrm>
                <a:off x="3497" y="2896"/>
                <a:ext cx="30" cy="1174"/>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66" name="Freeform 245"/>
              <p:cNvSpPr>
                <a:spLocks/>
              </p:cNvSpPr>
              <p:nvPr/>
            </p:nvSpPr>
            <p:spPr bwMode="auto">
              <a:xfrm flipH="1">
                <a:off x="3532" y="2901"/>
                <a:ext cx="85" cy="1138"/>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grpSp>
        <p:grpSp>
          <p:nvGrpSpPr>
            <p:cNvPr id="21519" name="Group 246"/>
            <p:cNvGrpSpPr>
              <a:grpSpLocks/>
            </p:cNvGrpSpPr>
            <p:nvPr/>
          </p:nvGrpSpPr>
          <p:grpSpPr bwMode="auto">
            <a:xfrm>
              <a:off x="4101" y="2905"/>
              <a:ext cx="187" cy="1250"/>
              <a:chOff x="3430" y="2890"/>
              <a:chExt cx="187" cy="1180"/>
            </a:xfrm>
          </p:grpSpPr>
          <p:sp>
            <p:nvSpPr>
              <p:cNvPr id="57" name="AutoShape 247"/>
              <p:cNvSpPr>
                <a:spLocks noChangeArrowheads="1"/>
              </p:cNvSpPr>
              <p:nvPr/>
            </p:nvSpPr>
            <p:spPr bwMode="auto">
              <a:xfrm>
                <a:off x="3492" y="3117"/>
                <a:ext cx="66" cy="719"/>
              </a:xfrm>
              <a:prstGeom prst="can">
                <a:avLst>
                  <a:gd name="adj" fmla="val 37500"/>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blurRad="127000" dist="38099" dir="2640022"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58" name="Freeform 248"/>
              <p:cNvSpPr>
                <a:spLocks/>
              </p:cNvSpPr>
              <p:nvPr/>
            </p:nvSpPr>
            <p:spPr bwMode="auto">
              <a:xfrm>
                <a:off x="3430" y="2896"/>
                <a:ext cx="98" cy="1158"/>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59" name="Freeform 249"/>
              <p:cNvSpPr>
                <a:spLocks/>
              </p:cNvSpPr>
              <p:nvPr/>
            </p:nvSpPr>
            <p:spPr bwMode="auto">
              <a:xfrm flipH="1">
                <a:off x="3530" y="2890"/>
                <a:ext cx="27" cy="1176"/>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60" name="Freeform 250"/>
              <p:cNvSpPr>
                <a:spLocks/>
              </p:cNvSpPr>
              <p:nvPr/>
            </p:nvSpPr>
            <p:spPr bwMode="auto">
              <a:xfrm>
                <a:off x="3497" y="2896"/>
                <a:ext cx="30" cy="1174"/>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61" name="Freeform 251"/>
              <p:cNvSpPr>
                <a:spLocks/>
              </p:cNvSpPr>
              <p:nvPr/>
            </p:nvSpPr>
            <p:spPr bwMode="auto">
              <a:xfrm flipH="1">
                <a:off x="3532" y="2901"/>
                <a:ext cx="85" cy="1138"/>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grpSp>
        <p:grpSp>
          <p:nvGrpSpPr>
            <p:cNvPr id="21520" name="Group 252"/>
            <p:cNvGrpSpPr>
              <a:grpSpLocks/>
            </p:cNvGrpSpPr>
            <p:nvPr/>
          </p:nvGrpSpPr>
          <p:grpSpPr bwMode="auto">
            <a:xfrm>
              <a:off x="3888" y="2910"/>
              <a:ext cx="187" cy="1250"/>
              <a:chOff x="3430" y="2890"/>
              <a:chExt cx="187" cy="1180"/>
            </a:xfrm>
          </p:grpSpPr>
          <p:sp>
            <p:nvSpPr>
              <p:cNvPr id="52" name="AutoShape 253"/>
              <p:cNvSpPr>
                <a:spLocks noChangeArrowheads="1"/>
              </p:cNvSpPr>
              <p:nvPr/>
            </p:nvSpPr>
            <p:spPr bwMode="auto">
              <a:xfrm>
                <a:off x="3493" y="3117"/>
                <a:ext cx="64" cy="719"/>
              </a:xfrm>
              <a:prstGeom prst="can">
                <a:avLst>
                  <a:gd name="adj" fmla="val 37500"/>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blurRad="127000" dist="38099" dir="2640022"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53" name="Freeform 254"/>
              <p:cNvSpPr>
                <a:spLocks/>
              </p:cNvSpPr>
              <p:nvPr/>
            </p:nvSpPr>
            <p:spPr bwMode="auto">
              <a:xfrm>
                <a:off x="3432" y="2896"/>
                <a:ext cx="94" cy="1158"/>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54" name="Freeform 255"/>
              <p:cNvSpPr>
                <a:spLocks/>
              </p:cNvSpPr>
              <p:nvPr/>
            </p:nvSpPr>
            <p:spPr bwMode="auto">
              <a:xfrm flipH="1">
                <a:off x="3530" y="2894"/>
                <a:ext cx="27" cy="1172"/>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55" name="Freeform 256"/>
              <p:cNvSpPr>
                <a:spLocks/>
              </p:cNvSpPr>
              <p:nvPr/>
            </p:nvSpPr>
            <p:spPr bwMode="auto">
              <a:xfrm>
                <a:off x="3498" y="2896"/>
                <a:ext cx="29" cy="1174"/>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56" name="Freeform 257"/>
              <p:cNvSpPr>
                <a:spLocks/>
              </p:cNvSpPr>
              <p:nvPr/>
            </p:nvSpPr>
            <p:spPr bwMode="auto">
              <a:xfrm flipH="1">
                <a:off x="3533" y="2903"/>
                <a:ext cx="84" cy="1136"/>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grpSp>
        <p:grpSp>
          <p:nvGrpSpPr>
            <p:cNvPr id="21521" name="Group 258"/>
            <p:cNvGrpSpPr>
              <a:grpSpLocks/>
            </p:cNvGrpSpPr>
            <p:nvPr/>
          </p:nvGrpSpPr>
          <p:grpSpPr bwMode="auto">
            <a:xfrm>
              <a:off x="3647" y="2901"/>
              <a:ext cx="187" cy="1250"/>
              <a:chOff x="3430" y="2890"/>
              <a:chExt cx="187" cy="1180"/>
            </a:xfrm>
          </p:grpSpPr>
          <p:sp>
            <p:nvSpPr>
              <p:cNvPr id="47" name="AutoShape 259"/>
              <p:cNvSpPr>
                <a:spLocks noChangeArrowheads="1"/>
              </p:cNvSpPr>
              <p:nvPr/>
            </p:nvSpPr>
            <p:spPr bwMode="auto">
              <a:xfrm>
                <a:off x="3492" y="3117"/>
                <a:ext cx="66" cy="719"/>
              </a:xfrm>
              <a:prstGeom prst="can">
                <a:avLst>
                  <a:gd name="adj" fmla="val 37500"/>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blurRad="127000" dist="38099" dir="2640022"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48" name="Freeform 260"/>
              <p:cNvSpPr>
                <a:spLocks/>
              </p:cNvSpPr>
              <p:nvPr/>
            </p:nvSpPr>
            <p:spPr bwMode="auto">
              <a:xfrm>
                <a:off x="3428" y="2896"/>
                <a:ext cx="99" cy="1158"/>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49" name="Freeform 261"/>
              <p:cNvSpPr>
                <a:spLocks/>
              </p:cNvSpPr>
              <p:nvPr/>
            </p:nvSpPr>
            <p:spPr bwMode="auto">
              <a:xfrm flipH="1">
                <a:off x="3530" y="2890"/>
                <a:ext cx="27" cy="1176"/>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50" name="Freeform 262"/>
              <p:cNvSpPr>
                <a:spLocks/>
              </p:cNvSpPr>
              <p:nvPr/>
            </p:nvSpPr>
            <p:spPr bwMode="auto">
              <a:xfrm>
                <a:off x="3495" y="2896"/>
                <a:ext cx="29" cy="1174"/>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sp>
            <p:nvSpPr>
              <p:cNvPr id="51" name="Freeform 263"/>
              <p:cNvSpPr>
                <a:spLocks/>
              </p:cNvSpPr>
              <p:nvPr/>
            </p:nvSpPr>
            <p:spPr bwMode="auto">
              <a:xfrm flipH="1">
                <a:off x="3532" y="2901"/>
                <a:ext cx="85" cy="1138"/>
              </a:xfrm>
              <a:custGeom>
                <a:avLst/>
                <a:gdLst>
                  <a:gd name="T0" fmla="*/ 2 w 97"/>
                  <a:gd name="T1" fmla="*/ 1158 h 1158"/>
                  <a:gd name="T2" fmla="*/ 10 w 97"/>
                  <a:gd name="T3" fmla="*/ 1072 h 1158"/>
                  <a:gd name="T4" fmla="*/ 61 w 97"/>
                  <a:gd name="T5" fmla="*/ 1000 h 1158"/>
                  <a:gd name="T6" fmla="*/ 87 w 97"/>
                  <a:gd name="T7" fmla="*/ 822 h 1158"/>
                  <a:gd name="T8" fmla="*/ 87 w 97"/>
                  <a:gd name="T9" fmla="*/ 299 h 1158"/>
                  <a:gd name="T10" fmla="*/ 26 w 97"/>
                  <a:gd name="T11" fmla="*/ 139 h 1158"/>
                  <a:gd name="T12" fmla="*/ 13 w 97"/>
                  <a:gd name="T13" fmla="*/ 0 h 1158"/>
                </a:gdLst>
                <a:ahLst/>
                <a:cxnLst>
                  <a:cxn ang="0">
                    <a:pos x="T0" y="T1"/>
                  </a:cxn>
                  <a:cxn ang="0">
                    <a:pos x="T2" y="T3"/>
                  </a:cxn>
                  <a:cxn ang="0">
                    <a:pos x="T4" y="T5"/>
                  </a:cxn>
                  <a:cxn ang="0">
                    <a:pos x="T6" y="T7"/>
                  </a:cxn>
                  <a:cxn ang="0">
                    <a:pos x="T8" y="T9"/>
                  </a:cxn>
                  <a:cxn ang="0">
                    <a:pos x="T10" y="T11"/>
                  </a:cxn>
                  <a:cxn ang="0">
                    <a:pos x="T12" y="T13"/>
                  </a:cxn>
                </a:cxnLst>
                <a:rect l="0" t="0" r="r" b="b"/>
                <a:pathLst>
                  <a:path w="97" h="1158">
                    <a:moveTo>
                      <a:pt x="2" y="1158"/>
                    </a:moveTo>
                    <a:cubicBezTo>
                      <a:pt x="3" y="1144"/>
                      <a:pt x="0" y="1098"/>
                      <a:pt x="10" y="1072"/>
                    </a:cubicBezTo>
                    <a:cubicBezTo>
                      <a:pt x="20" y="1046"/>
                      <a:pt x="48" y="1042"/>
                      <a:pt x="61" y="1000"/>
                    </a:cubicBezTo>
                    <a:cubicBezTo>
                      <a:pt x="74" y="958"/>
                      <a:pt x="83" y="939"/>
                      <a:pt x="87" y="822"/>
                    </a:cubicBezTo>
                    <a:cubicBezTo>
                      <a:pt x="91" y="705"/>
                      <a:pt x="97" y="413"/>
                      <a:pt x="87" y="299"/>
                    </a:cubicBezTo>
                    <a:cubicBezTo>
                      <a:pt x="77" y="185"/>
                      <a:pt x="38" y="189"/>
                      <a:pt x="26" y="139"/>
                    </a:cubicBezTo>
                    <a:cubicBezTo>
                      <a:pt x="14" y="89"/>
                      <a:pt x="16" y="29"/>
                      <a:pt x="13" y="0"/>
                    </a:cubicBezTo>
                  </a:path>
                </a:pathLst>
              </a:custGeom>
              <a:noFill/>
              <a:ln w="9525" cap="flat" cmpd="sng">
                <a:solidFill>
                  <a:srgbClr val="0000FF"/>
                </a:solidFill>
                <a:prstDash val="solid"/>
                <a:round/>
                <a:headEn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grpSp>
        <p:sp>
          <p:nvSpPr>
            <p:cNvPr id="46" name="AutoShape 166"/>
            <p:cNvSpPr>
              <a:spLocks noChangeArrowheads="1"/>
            </p:cNvSpPr>
            <p:nvPr/>
          </p:nvSpPr>
          <p:spPr bwMode="auto">
            <a:xfrm>
              <a:off x="3363" y="2975"/>
              <a:ext cx="1248" cy="1009"/>
            </a:xfrm>
            <a:prstGeom prst="can">
              <a:avLst>
                <a:gd name="adj" fmla="val 25000"/>
              </a:avLst>
            </a:prstGeom>
            <a:solidFill>
              <a:srgbClr val="FF6666">
                <a:alpha val="34000"/>
              </a:srgbClr>
            </a:solidFill>
            <a:ln w="9525">
              <a:solidFill>
                <a:schemeClr val="tx1"/>
              </a:solidFill>
              <a:round/>
              <a:headEnd/>
              <a:tailEnd/>
            </a:ln>
            <a:effectLst/>
            <a:extLst>
              <a:ext uri="{AF507438-7753-43E0-B8FC-AC1667EBCBE1}">
                <a14:hiddenEffects xmlns:a14="http://schemas.microsoft.com/office/drawing/2010/main">
                  <a:effectLst>
                    <a:outerShdw blurRad="127000" dist="38099" dir="2640022" algn="ctr" rotWithShape="0">
                      <a:schemeClr val="bg2"/>
                    </a:outerShdw>
                  </a:effectLst>
                </a14:hiddenEffects>
              </a:ext>
            </a:extLst>
          </p:spPr>
          <p:txBody>
            <a:bodyPr wrap="none" anchor="ctr"/>
            <a:lstStyle/>
            <a:p>
              <a:pPr defTabSz="914400" fontAlgn="base">
                <a:spcBef>
                  <a:spcPct val="0"/>
                </a:spcBef>
                <a:spcAft>
                  <a:spcPct val="0"/>
                </a:spcAft>
                <a:defRPr/>
              </a:pPr>
              <a:endParaRPr lang="en-US">
                <a:solidFill>
                  <a:prstClr val="black"/>
                </a:solidFill>
                <a:latin typeface="Arial" charset="0"/>
              </a:endParaRPr>
            </a:p>
          </p:txBody>
        </p:sp>
      </p:grpSp>
      <p:cxnSp>
        <p:nvCxnSpPr>
          <p:cNvPr id="92" name="直接连接符 91"/>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93" name="Title 1"/>
          <p:cNvSpPr>
            <a:spLocks noGrp="1"/>
          </p:cNvSpPr>
          <p:nvPr>
            <p:ph type="title"/>
          </p:nvPr>
        </p:nvSpPr>
        <p:spPr>
          <a:xfrm>
            <a:off x="0" y="5007"/>
            <a:ext cx="9144000" cy="953843"/>
          </a:xfrm>
        </p:spPr>
        <p:txBody>
          <a:bodyPr>
            <a:normAutofit/>
          </a:bodyPr>
          <a:lstStyle/>
          <a:p>
            <a:r>
              <a:rPr lang="en-US" altLang="en-US" dirty="0" smtClean="0"/>
              <a:t>Superconducting materials</a:t>
            </a:r>
          </a:p>
        </p:txBody>
      </p:sp>
    </p:spTree>
    <p:extLst>
      <p:ext uri="{BB962C8B-B14F-4D97-AF65-F5344CB8AC3E}">
        <p14:creationId xmlns:p14="http://schemas.microsoft.com/office/powerpoint/2010/main" val="14046077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altLang="zh-CN" sz="4000" dirty="0" smtClean="0"/>
              <a:t>Outline</a:t>
            </a:r>
            <a:endParaRPr lang="en-US" sz="4000" dirty="0"/>
          </a:p>
        </p:txBody>
      </p:sp>
      <p:sp>
        <p:nvSpPr>
          <p:cNvPr id="3" name="Content Placeholder 2"/>
          <p:cNvSpPr>
            <a:spLocks noGrp="1"/>
          </p:cNvSpPr>
          <p:nvPr>
            <p:ph idx="1"/>
          </p:nvPr>
        </p:nvSpPr>
        <p:spPr>
          <a:xfrm>
            <a:off x="696191" y="1142999"/>
            <a:ext cx="8014055" cy="5228369"/>
          </a:xfrm>
        </p:spPr>
        <p:txBody>
          <a:bodyPr>
            <a:normAutofit fontScale="92500"/>
          </a:bodyPr>
          <a:lstStyle/>
          <a:p>
            <a:pPr>
              <a:buFont typeface="Wingdings" charset="2"/>
              <a:buChar char="Ø"/>
            </a:pPr>
            <a:r>
              <a:rPr lang="en-US" altLang="zh-CN" dirty="0" smtClean="0"/>
              <a:t>Basic Knowledge of the Superconducting Accelerator Magnets</a:t>
            </a:r>
          </a:p>
          <a:p>
            <a:pPr>
              <a:buFont typeface="Arial" panose="020B0604020202020204" pitchFamily="34" charset="0"/>
              <a:buChar char="•"/>
            </a:pPr>
            <a:r>
              <a:rPr lang="en-US" altLang="zh-CN" sz="2800" dirty="0" smtClean="0"/>
              <a:t>PRINCIPLES </a:t>
            </a:r>
            <a:r>
              <a:rPr lang="en-US" altLang="zh-CN" sz="2800" dirty="0"/>
              <a:t>of a Circular </a:t>
            </a:r>
            <a:r>
              <a:rPr lang="en-US" altLang="zh-CN" sz="2800" dirty="0" smtClean="0"/>
              <a:t>Collider</a:t>
            </a:r>
          </a:p>
          <a:p>
            <a:pPr>
              <a:buFont typeface="Arial" panose="020B0604020202020204" pitchFamily="34" charset="0"/>
              <a:buChar char="•"/>
            </a:pPr>
            <a:r>
              <a:rPr lang="en-US" altLang="zh-CN" sz="2800" dirty="0" smtClean="0"/>
              <a:t>Design of Superconducting Accelerator Magnets</a:t>
            </a:r>
          </a:p>
          <a:p>
            <a:pPr>
              <a:buFont typeface="Arial" panose="020B0604020202020204" pitchFamily="34" charset="0"/>
              <a:buChar char="•"/>
            </a:pPr>
            <a:r>
              <a:rPr lang="en-US" altLang="zh-CN" sz="2800" dirty="0" smtClean="0"/>
              <a:t>Superconducting Materials for Accelerator Magnets</a:t>
            </a:r>
          </a:p>
          <a:p>
            <a:pPr>
              <a:buFont typeface="Wingdings" charset="2"/>
              <a:buChar char="Ø"/>
            </a:pPr>
            <a:endParaRPr lang="en-US" altLang="zh-CN" dirty="0" smtClean="0"/>
          </a:p>
          <a:p>
            <a:pPr>
              <a:buFont typeface="Wingdings" charset="2"/>
              <a:buChar char="Ø"/>
            </a:pPr>
            <a:r>
              <a:rPr lang="en-US" altLang="zh-CN" dirty="0" smtClean="0">
                <a:solidFill>
                  <a:schemeClr val="bg1">
                    <a:lumMod val="85000"/>
                  </a:schemeClr>
                </a:solidFill>
              </a:rPr>
              <a:t>Case </a:t>
            </a:r>
            <a:r>
              <a:rPr lang="en-US" altLang="zh-CN" dirty="0" smtClean="0">
                <a:solidFill>
                  <a:schemeClr val="bg1">
                    <a:lumMod val="85000"/>
                  </a:schemeClr>
                </a:solidFill>
              </a:rPr>
              <a:t>Study: </a:t>
            </a:r>
            <a:r>
              <a:rPr lang="en-US" altLang="zh-CN" dirty="0" smtClean="0">
                <a:solidFill>
                  <a:schemeClr val="bg1">
                    <a:lumMod val="85000"/>
                  </a:schemeClr>
                </a:solidFill>
              </a:rPr>
              <a:t>R&amp;D </a:t>
            </a:r>
            <a:r>
              <a:rPr lang="en-US" altLang="zh-CN" dirty="0" smtClean="0">
                <a:solidFill>
                  <a:schemeClr val="bg1">
                    <a:lumMod val="85000"/>
                  </a:schemeClr>
                </a:solidFill>
              </a:rPr>
              <a:t>of </a:t>
            </a:r>
            <a:r>
              <a:rPr lang="en-US" altLang="zh-CN" dirty="0" smtClean="0">
                <a:solidFill>
                  <a:schemeClr val="bg1">
                    <a:lumMod val="85000"/>
                  </a:schemeClr>
                </a:solidFill>
              </a:rPr>
              <a:t>High </a:t>
            </a:r>
            <a:r>
              <a:rPr lang="en-US" altLang="zh-CN" dirty="0" smtClean="0">
                <a:solidFill>
                  <a:schemeClr val="bg1">
                    <a:lumMod val="85000"/>
                  </a:schemeClr>
                </a:solidFill>
              </a:rPr>
              <a:t>Field </a:t>
            </a:r>
            <a:r>
              <a:rPr lang="en-US" altLang="zh-CN" dirty="0" smtClean="0">
                <a:solidFill>
                  <a:schemeClr val="bg1">
                    <a:lumMod val="85000"/>
                  </a:schemeClr>
                </a:solidFill>
              </a:rPr>
              <a:t>Magnets for SPPC</a:t>
            </a:r>
            <a:endParaRPr lang="en-US" altLang="zh-CN" dirty="0" smtClean="0">
              <a:solidFill>
                <a:schemeClr val="bg1">
                  <a:lumMod val="85000"/>
                </a:schemeClr>
              </a:solidFill>
            </a:endParaRPr>
          </a:p>
          <a:p>
            <a:pPr>
              <a:buFont typeface="Arial" panose="020B0604020202020204" pitchFamily="34" charset="0"/>
              <a:buChar char="•"/>
            </a:pPr>
            <a:r>
              <a:rPr lang="en-US" altLang="zh-CN" sz="2800" dirty="0" smtClean="0">
                <a:solidFill>
                  <a:schemeClr val="bg1">
                    <a:lumMod val="85000"/>
                  </a:schemeClr>
                </a:solidFill>
              </a:rPr>
              <a:t>Overview of SPPC Design Scope</a:t>
            </a:r>
            <a:endParaRPr lang="en-US" altLang="zh-CN" sz="2800" dirty="0">
              <a:solidFill>
                <a:schemeClr val="bg1">
                  <a:lumMod val="85000"/>
                </a:schemeClr>
              </a:solidFill>
            </a:endParaRPr>
          </a:p>
          <a:p>
            <a:pPr>
              <a:buFont typeface="Arial" panose="020B0604020202020204" pitchFamily="34" charset="0"/>
              <a:buChar char="•"/>
            </a:pPr>
            <a:r>
              <a:rPr lang="en-US" altLang="zh-CN" sz="2800" dirty="0">
                <a:solidFill>
                  <a:schemeClr val="bg1">
                    <a:lumMod val="85000"/>
                  </a:schemeClr>
                </a:solidFill>
              </a:rPr>
              <a:t>Design Study of the SPPC Dipole </a:t>
            </a:r>
            <a:r>
              <a:rPr lang="en-US" altLang="zh-CN" sz="2800" dirty="0" smtClean="0">
                <a:solidFill>
                  <a:schemeClr val="bg1">
                    <a:lumMod val="85000"/>
                  </a:schemeClr>
                </a:solidFill>
              </a:rPr>
              <a:t>Magnets</a:t>
            </a:r>
            <a:endParaRPr lang="en-US" altLang="zh-CN" sz="2800" dirty="0">
              <a:solidFill>
                <a:schemeClr val="bg1">
                  <a:lumMod val="85000"/>
                </a:schemeClr>
              </a:solidFill>
            </a:endParaRPr>
          </a:p>
          <a:p>
            <a:pPr>
              <a:buFont typeface="Arial" panose="020B0604020202020204" pitchFamily="34" charset="0"/>
              <a:buChar char="•"/>
            </a:pPr>
            <a:r>
              <a:rPr lang="en-US" altLang="zh-CN" sz="2800" dirty="0">
                <a:solidFill>
                  <a:schemeClr val="bg1">
                    <a:lumMod val="85000"/>
                  </a:schemeClr>
                </a:solidFill>
              </a:rPr>
              <a:t>R&amp;D Steps </a:t>
            </a:r>
            <a:r>
              <a:rPr lang="en-US" altLang="zh-CN" sz="2800" dirty="0" smtClean="0">
                <a:solidFill>
                  <a:schemeClr val="bg1">
                    <a:lumMod val="85000"/>
                  </a:schemeClr>
                </a:solidFill>
              </a:rPr>
              <a:t>and Status</a:t>
            </a:r>
            <a:endParaRPr lang="en-US" altLang="zh-CN" sz="2800" dirty="0">
              <a:solidFill>
                <a:schemeClr val="bg1">
                  <a:lumMod val="85000"/>
                </a:schemeClr>
              </a:solidFill>
            </a:endParaRPr>
          </a:p>
          <a:p>
            <a:pPr>
              <a:buFont typeface="Wingdings" charset="2"/>
              <a:buChar char="Ø"/>
            </a:pPr>
            <a:endParaRPr lang="en-US" altLang="zh-CN" dirty="0" smtClean="0"/>
          </a:p>
          <a:p>
            <a:pPr>
              <a:buFont typeface="Wingdings" charset="2"/>
              <a:buChar char="Ø"/>
            </a:pPr>
            <a:endParaRPr lang="en-US" altLang="zh-CN" dirty="0" smtClean="0"/>
          </a:p>
          <a:p>
            <a:pPr>
              <a:buFont typeface="Wingdings" charset="2"/>
              <a:buChar char="Ø"/>
            </a:pPr>
            <a:endParaRPr lang="zh-CN" altLang="en-US" dirty="0"/>
          </a:p>
          <a:p>
            <a:pPr>
              <a:buFont typeface="Wingdings" charset="2"/>
              <a:buChar char="Ø"/>
            </a:pPr>
            <a:endParaRPr lang="zh-CN" altLang="en-US" dirty="0"/>
          </a:p>
        </p:txBody>
      </p:sp>
      <p:cxnSp>
        <p:nvCxnSpPr>
          <p:cNvPr id="6" name="直接连接符 5"/>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94127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1692" y="1121812"/>
            <a:ext cx="8417170" cy="5234537"/>
          </a:xfrm>
        </p:spPr>
        <p:txBody>
          <a:bodyPr>
            <a:normAutofit fontScale="25000" lnSpcReduction="20000"/>
          </a:bodyPr>
          <a:lstStyle/>
          <a:p>
            <a:pPr>
              <a:defRPr/>
            </a:pPr>
            <a:r>
              <a:rPr lang="en-US" sz="9600" b="1" dirty="0" smtClean="0">
                <a:solidFill>
                  <a:srgbClr val="FF0000"/>
                </a:solidFill>
              </a:rPr>
              <a:t>Superconductor magnetization</a:t>
            </a:r>
          </a:p>
          <a:p>
            <a:pPr>
              <a:lnSpc>
                <a:spcPct val="120000"/>
              </a:lnSpc>
              <a:buFont typeface="Arial" panose="020B0604020202020204" pitchFamily="34" charset="0"/>
              <a:buChar char="•"/>
              <a:defRPr/>
            </a:pPr>
            <a:r>
              <a:rPr lang="en-US" sz="8000" dirty="0" smtClean="0"/>
              <a:t>According to the critical state model, when a filament is in a varying external field, its inner part is </a:t>
            </a:r>
            <a:r>
              <a:rPr lang="en-US" sz="8000" b="1" dirty="0" smtClean="0">
                <a:solidFill>
                  <a:srgbClr val="FF0000"/>
                </a:solidFill>
              </a:rPr>
              <a:t>shielded</a:t>
            </a:r>
            <a:r>
              <a:rPr lang="en-US" sz="8000" dirty="0" smtClean="0"/>
              <a:t> by a current distribution in the filament periphery.</a:t>
            </a:r>
          </a:p>
          <a:p>
            <a:pPr>
              <a:lnSpc>
                <a:spcPct val="120000"/>
              </a:lnSpc>
              <a:buFont typeface="Arial" panose="020B0604020202020204" pitchFamily="34" charset="0"/>
              <a:buChar char="•"/>
              <a:defRPr/>
            </a:pPr>
            <a:r>
              <a:rPr lang="en-US" sz="8000" dirty="0" smtClean="0"/>
              <a:t>The </a:t>
            </a:r>
            <a:r>
              <a:rPr lang="en-US" sz="8000" b="1" dirty="0" smtClean="0">
                <a:solidFill>
                  <a:srgbClr val="FF0000"/>
                </a:solidFill>
              </a:rPr>
              <a:t>shielding currents </a:t>
            </a:r>
            <a:r>
              <a:rPr lang="en-US" sz="8000" dirty="0" smtClean="0"/>
              <a:t>are proportional to the </a:t>
            </a:r>
            <a:r>
              <a:rPr lang="en-US" sz="8000" b="1" dirty="0" smtClean="0"/>
              <a:t>amplitude of the applied field </a:t>
            </a:r>
            <a:r>
              <a:rPr lang="en-US" sz="8000" dirty="0" smtClean="0"/>
              <a:t>and </a:t>
            </a:r>
            <a:r>
              <a:rPr lang="en-US" sz="8000" b="1" dirty="0" smtClean="0"/>
              <a:t>do not decay </a:t>
            </a:r>
            <a:r>
              <a:rPr lang="en-US" sz="8000" dirty="0" smtClean="0"/>
              <a:t>when the external field is held constant.</a:t>
            </a:r>
          </a:p>
          <a:p>
            <a:pPr algn="just">
              <a:defRPr/>
            </a:pPr>
            <a:endParaRPr lang="en-US" sz="7200" dirty="0" smtClean="0"/>
          </a:p>
          <a:p>
            <a:pPr algn="just">
              <a:defRPr/>
            </a:pPr>
            <a:endParaRPr lang="en-US" sz="7200" dirty="0" smtClean="0"/>
          </a:p>
          <a:p>
            <a:pPr algn="just">
              <a:defRPr/>
            </a:pPr>
            <a:endParaRPr lang="en-US" sz="7200" dirty="0"/>
          </a:p>
          <a:p>
            <a:pPr algn="just">
              <a:defRPr/>
            </a:pPr>
            <a:endParaRPr lang="en-US" sz="7200" dirty="0" smtClean="0"/>
          </a:p>
          <a:p>
            <a:pPr algn="just">
              <a:defRPr/>
            </a:pPr>
            <a:endParaRPr lang="en-US" sz="7200" dirty="0"/>
          </a:p>
          <a:p>
            <a:pPr algn="just">
              <a:defRPr/>
            </a:pPr>
            <a:endParaRPr lang="en-US" sz="7200" dirty="0" smtClean="0"/>
          </a:p>
          <a:p>
            <a:pPr algn="just">
              <a:defRPr/>
            </a:pPr>
            <a:endParaRPr lang="en-US" sz="7200" dirty="0" smtClean="0"/>
          </a:p>
          <a:p>
            <a:pPr algn="just">
              <a:defRPr/>
            </a:pPr>
            <a:endParaRPr lang="en-US" sz="7200" dirty="0" smtClean="0"/>
          </a:p>
          <a:p>
            <a:pPr lvl="1" algn="just">
              <a:lnSpc>
                <a:spcPct val="120000"/>
              </a:lnSpc>
              <a:buFont typeface="Arial" panose="020B0604020202020204" pitchFamily="34" charset="0"/>
              <a:buChar char="•"/>
              <a:defRPr/>
            </a:pPr>
            <a:r>
              <a:rPr lang="en-US" sz="8000" dirty="0" smtClean="0"/>
              <a:t>When the filament is fully penetrated, the magnetization M is proportional to </a:t>
            </a:r>
            <a:r>
              <a:rPr lang="en-US" sz="8000" b="1" i="1" dirty="0" err="1" smtClean="0"/>
              <a:t>J</a:t>
            </a:r>
            <a:r>
              <a:rPr lang="en-US" sz="8000" b="1" i="1" baseline="-25000" dirty="0" err="1" smtClean="0"/>
              <a:t>c</a:t>
            </a:r>
            <a:r>
              <a:rPr lang="en-US" sz="8000" b="1" i="1" dirty="0" err="1" smtClean="0"/>
              <a:t>r</a:t>
            </a:r>
            <a:r>
              <a:rPr lang="en-US" sz="8000" b="1" i="1" baseline="-25000" dirty="0" err="1" smtClean="0"/>
              <a:t>f</a:t>
            </a:r>
            <a:r>
              <a:rPr lang="en-US" sz="8000" dirty="0" smtClean="0"/>
              <a:t>.</a:t>
            </a:r>
          </a:p>
          <a:p>
            <a:pPr lvl="1" algn="just">
              <a:lnSpc>
                <a:spcPct val="120000"/>
              </a:lnSpc>
              <a:buFont typeface="Arial" panose="020B0604020202020204" pitchFamily="34" charset="0"/>
              <a:buChar char="•"/>
              <a:defRPr/>
            </a:pPr>
            <a:r>
              <a:rPr lang="en-US" sz="8000" b="1" dirty="0" smtClean="0">
                <a:solidFill>
                  <a:srgbClr val="FF0000"/>
                </a:solidFill>
              </a:rPr>
              <a:t>Field distortions </a:t>
            </a:r>
            <a:r>
              <a:rPr lang="en-US" sz="8000" dirty="0" smtClean="0"/>
              <a:t>are proportional to </a:t>
            </a:r>
            <a:r>
              <a:rPr lang="en-US" sz="8000" i="1" dirty="0" smtClean="0"/>
              <a:t>r</a:t>
            </a:r>
            <a:r>
              <a:rPr lang="en-US" sz="8000" i="1" baseline="-25000" dirty="0" smtClean="0"/>
              <a:t>f</a:t>
            </a:r>
            <a:r>
              <a:rPr lang="en-US" sz="8000" dirty="0" smtClean="0"/>
              <a:t>. LHC filament diameter 6-7 µm;</a:t>
            </a:r>
            <a:r>
              <a:rPr lang="en-US" sz="8000" dirty="0"/>
              <a:t> </a:t>
            </a:r>
            <a:r>
              <a:rPr lang="en-US" sz="7200" dirty="0" smtClean="0"/>
              <a:t>HERA filament diameter 14 µm.</a:t>
            </a:r>
          </a:p>
          <a:p>
            <a:pPr>
              <a:defRPr/>
            </a:pPr>
            <a:endParaRPr lang="en-US" dirty="0"/>
          </a:p>
        </p:txBody>
      </p:sp>
      <p:pic>
        <p:nvPicPr>
          <p:cNvPr id="22535" name="Picture 4" descr="magnetiz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5881" y="3183653"/>
            <a:ext cx="5363188" cy="195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7"/>
          <p:cNvSpPr txBox="1">
            <a:spLocks noChangeArrowheads="1"/>
          </p:cNvSpPr>
          <p:nvPr/>
        </p:nvSpPr>
        <p:spPr bwMode="auto">
          <a:xfrm>
            <a:off x="5356594" y="3178627"/>
            <a:ext cx="202247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defTabSz="914400" fontAlgn="base">
              <a:spcBef>
                <a:spcPct val="0"/>
              </a:spcBef>
              <a:spcAft>
                <a:spcPct val="0"/>
              </a:spcAft>
              <a:buSzTx/>
              <a:buFontTx/>
              <a:buNone/>
            </a:pPr>
            <a:r>
              <a:rPr lang="en-US" altLang="en-US" sz="1000" b="1" dirty="0" smtClean="0">
                <a:solidFill>
                  <a:prstClr val="black"/>
                </a:solidFill>
                <a:latin typeface="Arial" panose="020B0604020202020204" pitchFamily="34" charset="0"/>
              </a:rPr>
              <a:t>K.-H. Mess, </a:t>
            </a:r>
            <a:r>
              <a:rPr lang="en-US" altLang="en-US" sz="1000" b="1" i="1" dirty="0" smtClean="0">
                <a:solidFill>
                  <a:prstClr val="black"/>
                </a:solidFill>
                <a:latin typeface="Arial" panose="020B0604020202020204" pitchFamily="34" charset="0"/>
              </a:rPr>
              <a:t>et al</a:t>
            </a:r>
            <a:r>
              <a:rPr lang="en-US" altLang="en-US" sz="1000" b="1" dirty="0" smtClean="0">
                <a:solidFill>
                  <a:prstClr val="black"/>
                </a:solidFill>
                <a:latin typeface="Arial" panose="020B0604020202020204" pitchFamily="34" charset="0"/>
              </a:rPr>
              <a:t>., [5], p. 84.</a:t>
            </a:r>
          </a:p>
        </p:txBody>
      </p:sp>
      <p:cxnSp>
        <p:nvCxnSpPr>
          <p:cNvPr id="9" name="直接连接符 8"/>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0" y="5007"/>
            <a:ext cx="9144000" cy="953843"/>
          </a:xfrm>
        </p:spPr>
        <p:txBody>
          <a:bodyPr>
            <a:normAutofit/>
          </a:bodyPr>
          <a:lstStyle/>
          <a:p>
            <a:r>
              <a:rPr lang="en-US" altLang="en-US" dirty="0" smtClean="0"/>
              <a:t>Superconducting materials</a:t>
            </a:r>
          </a:p>
        </p:txBody>
      </p:sp>
    </p:spTree>
    <p:extLst>
      <p:ext uri="{BB962C8B-B14F-4D97-AF65-F5344CB8AC3E}">
        <p14:creationId xmlns:p14="http://schemas.microsoft.com/office/powerpoint/2010/main" val="17159065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39969" y="1113691"/>
            <a:ext cx="4274893" cy="5584337"/>
          </a:xfrm>
        </p:spPr>
        <p:txBody>
          <a:bodyPr>
            <a:normAutofit fontScale="55000" lnSpcReduction="20000"/>
          </a:bodyPr>
          <a:lstStyle/>
          <a:p>
            <a:pPr>
              <a:lnSpc>
                <a:spcPct val="120000"/>
              </a:lnSpc>
              <a:defRPr/>
            </a:pPr>
            <a:r>
              <a:rPr lang="en-US" sz="4400" b="1" dirty="0" err="1" smtClean="0">
                <a:solidFill>
                  <a:srgbClr val="FF0000"/>
                </a:solidFill>
              </a:rPr>
              <a:t>Interfilament</a:t>
            </a:r>
            <a:r>
              <a:rPr lang="en-US" sz="4400" b="1" dirty="0" smtClean="0">
                <a:solidFill>
                  <a:srgbClr val="FF0000"/>
                </a:solidFill>
              </a:rPr>
              <a:t> coupling</a:t>
            </a:r>
          </a:p>
          <a:p>
            <a:pPr lvl="1" algn="just">
              <a:lnSpc>
                <a:spcPct val="120000"/>
              </a:lnSpc>
              <a:defRPr/>
            </a:pPr>
            <a:r>
              <a:rPr lang="en-US" sz="3500" dirty="0" smtClean="0"/>
              <a:t>When a </a:t>
            </a:r>
            <a:r>
              <a:rPr lang="en-US" sz="3500" dirty="0" err="1" smtClean="0"/>
              <a:t>multifilamentary</a:t>
            </a:r>
            <a:r>
              <a:rPr lang="en-US" sz="3500" dirty="0" smtClean="0"/>
              <a:t> wire is subjected to a time varying magnetic field, </a:t>
            </a:r>
            <a:r>
              <a:rPr lang="en-US" sz="3500" b="1" dirty="0" smtClean="0">
                <a:solidFill>
                  <a:srgbClr val="FF0000"/>
                </a:solidFill>
              </a:rPr>
              <a:t>current loops </a:t>
            </a:r>
            <a:r>
              <a:rPr lang="en-US" sz="3500" dirty="0" smtClean="0"/>
              <a:t>are generated between filaments.</a:t>
            </a:r>
          </a:p>
          <a:p>
            <a:pPr lvl="1" algn="just">
              <a:lnSpc>
                <a:spcPct val="120000"/>
              </a:lnSpc>
              <a:defRPr/>
            </a:pPr>
            <a:r>
              <a:rPr lang="en-US" sz="3500" dirty="0" smtClean="0"/>
              <a:t>If filaments are straight, large loops are generated, with </a:t>
            </a:r>
            <a:r>
              <a:rPr lang="en-US" sz="3500" b="1" dirty="0" smtClean="0">
                <a:solidFill>
                  <a:srgbClr val="FF0000"/>
                </a:solidFill>
              </a:rPr>
              <a:t>large currents</a:t>
            </a:r>
          </a:p>
          <a:p>
            <a:pPr lvl="2" algn="just">
              <a:lnSpc>
                <a:spcPct val="120000"/>
              </a:lnSpc>
              <a:defRPr/>
            </a:pPr>
            <a:r>
              <a:rPr lang="en-US" sz="3500" dirty="0" smtClean="0"/>
              <a:t>Big losses</a:t>
            </a:r>
          </a:p>
          <a:p>
            <a:pPr lvl="1" algn="just">
              <a:lnSpc>
                <a:spcPct val="120000"/>
              </a:lnSpc>
              <a:defRPr/>
            </a:pPr>
            <a:r>
              <a:rPr lang="en-US" sz="3500" dirty="0" smtClean="0"/>
              <a:t>If the strands are magnetically coupled the effective filament size is larger</a:t>
            </a:r>
          </a:p>
          <a:p>
            <a:pPr lvl="2" algn="just">
              <a:lnSpc>
                <a:spcPct val="120000"/>
              </a:lnSpc>
              <a:defRPr/>
            </a:pPr>
            <a:r>
              <a:rPr lang="en-US" sz="3500" b="1" dirty="0" smtClean="0">
                <a:solidFill>
                  <a:srgbClr val="FF0000"/>
                </a:solidFill>
              </a:rPr>
              <a:t>Flux jumps </a:t>
            </a:r>
          </a:p>
          <a:p>
            <a:pPr lvl="1" algn="just">
              <a:lnSpc>
                <a:spcPct val="120000"/>
              </a:lnSpc>
              <a:defRPr/>
            </a:pPr>
            <a:r>
              <a:rPr lang="en-US" sz="3500" dirty="0" smtClean="0"/>
              <a:t>To reduce these effects, filaments are twisted with a </a:t>
            </a:r>
            <a:r>
              <a:rPr lang="en-US" sz="3500" b="1" dirty="0" smtClean="0">
                <a:solidFill>
                  <a:srgbClr val="FF0000"/>
                </a:solidFill>
              </a:rPr>
              <a:t>twist pitch </a:t>
            </a:r>
            <a:r>
              <a:rPr lang="en-US" sz="3500" dirty="0" smtClean="0"/>
              <a:t>of the order of 20-30 times of the wire diameter.</a:t>
            </a:r>
          </a:p>
          <a:p>
            <a:pPr>
              <a:defRPr/>
            </a:pPr>
            <a:endParaRPr lang="en-US" dirty="0"/>
          </a:p>
        </p:txBody>
      </p:sp>
      <p:pic>
        <p:nvPicPr>
          <p:cNvPr id="23560" name="Picture 4" descr="interfilament_coup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4862" y="1912693"/>
            <a:ext cx="4386252" cy="427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7"/>
          <p:cNvSpPr txBox="1">
            <a:spLocks noChangeArrowheads="1"/>
          </p:cNvSpPr>
          <p:nvPr/>
        </p:nvSpPr>
        <p:spPr bwMode="auto">
          <a:xfrm>
            <a:off x="7241808" y="1291254"/>
            <a:ext cx="1739900"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60000"/>
              <a:buBlip>
                <a:blip r:embed="rId3"/>
              </a:buBlip>
              <a:defRPr sz="2400">
                <a:solidFill>
                  <a:schemeClr val="tx1"/>
                </a:solidFill>
                <a:latin typeface="Book Antiqua" panose="02040602050305030304" pitchFamily="18" charset="0"/>
              </a:defRPr>
            </a:lvl1pPr>
            <a:lvl2pPr marL="742950" indent="-285750">
              <a:spcBef>
                <a:spcPct val="20000"/>
              </a:spcBef>
              <a:buSzPct val="60000"/>
              <a:buBlip>
                <a:blip r:embed="rId4"/>
              </a:buBlip>
              <a:defRPr sz="2000">
                <a:solidFill>
                  <a:schemeClr val="tx1"/>
                </a:solidFill>
                <a:latin typeface="Book Antiqua" panose="02040602050305030304" pitchFamily="18" charset="0"/>
              </a:defRPr>
            </a:lvl2pPr>
            <a:lvl3pPr marL="1143000" indent="-228600">
              <a:spcBef>
                <a:spcPct val="20000"/>
              </a:spcBef>
              <a:buSzPct val="60000"/>
              <a:buBlip>
                <a:blip r:embed="rId5"/>
              </a:buBlip>
              <a:defRPr>
                <a:solidFill>
                  <a:schemeClr val="tx1"/>
                </a:solidFill>
                <a:latin typeface="Book Antiqua" panose="02040602050305030304" pitchFamily="18" charset="0"/>
              </a:defRPr>
            </a:lvl3pPr>
            <a:lvl4pPr marL="1600200" indent="-228600">
              <a:spcBef>
                <a:spcPct val="20000"/>
              </a:spcBef>
              <a:buSzPct val="60000"/>
              <a:buBlip>
                <a:blip r:embed="rId6"/>
              </a:buBlip>
              <a:defRPr sz="1600">
                <a:solidFill>
                  <a:schemeClr val="tx1"/>
                </a:solidFill>
                <a:latin typeface="Book Antiqua" panose="02040602050305030304" pitchFamily="18" charset="0"/>
              </a:defRPr>
            </a:lvl4pPr>
            <a:lvl5pPr marL="2057400" indent="-228600">
              <a:spcBef>
                <a:spcPct val="20000"/>
              </a:spcBef>
              <a:buSzPct val="60000"/>
              <a:buBlip>
                <a:blip r:embed="rId7"/>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7"/>
              </a:buBlip>
              <a:defRPr sz="1600">
                <a:solidFill>
                  <a:schemeClr val="tx1"/>
                </a:solidFill>
                <a:latin typeface="Book Antiqua" panose="02040602050305030304" pitchFamily="18" charset="0"/>
              </a:defRPr>
            </a:lvl9pPr>
          </a:lstStyle>
          <a:p>
            <a:pPr defTabSz="914400" fontAlgn="base">
              <a:spcBef>
                <a:spcPct val="0"/>
              </a:spcBef>
              <a:spcAft>
                <a:spcPct val="0"/>
              </a:spcAft>
              <a:buSzTx/>
              <a:buFontTx/>
              <a:buNone/>
            </a:pPr>
            <a:r>
              <a:rPr lang="en-US" altLang="en-US" sz="1050" b="1" dirty="0" smtClean="0">
                <a:solidFill>
                  <a:prstClr val="black"/>
                </a:solidFill>
                <a:latin typeface="Arial" panose="020B0604020202020204" pitchFamily="34" charset="0"/>
              </a:rPr>
              <a:t>M.N. Wilson, [4], p. 148.</a:t>
            </a:r>
          </a:p>
        </p:txBody>
      </p:sp>
      <p:cxnSp>
        <p:nvCxnSpPr>
          <p:cNvPr id="10" name="直接连接符 9"/>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5007"/>
            <a:ext cx="9144000" cy="953843"/>
          </a:xfrm>
        </p:spPr>
        <p:txBody>
          <a:bodyPr>
            <a:normAutofit/>
          </a:bodyPr>
          <a:lstStyle/>
          <a:p>
            <a:r>
              <a:rPr lang="en-US" altLang="en-US" dirty="0" smtClean="0"/>
              <a:t>Superconducting materials</a:t>
            </a:r>
          </a:p>
        </p:txBody>
      </p:sp>
    </p:spTree>
    <p:extLst>
      <p:ext uri="{BB962C8B-B14F-4D97-AF65-F5344CB8AC3E}">
        <p14:creationId xmlns:p14="http://schemas.microsoft.com/office/powerpoint/2010/main" val="17552462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18037" b="7760"/>
          <a:stretch/>
        </p:blipFill>
        <p:spPr>
          <a:xfrm>
            <a:off x="316522" y="1184030"/>
            <a:ext cx="8542157" cy="4900247"/>
          </a:xfrm>
          <a:prstGeom prst="rect">
            <a:avLst/>
          </a:prstGeom>
        </p:spPr>
      </p:pic>
      <p:cxnSp>
        <p:nvCxnSpPr>
          <p:cNvPr id="8" name="直接连接符 7"/>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0" y="5007"/>
            <a:ext cx="9144000" cy="953843"/>
          </a:xfrm>
        </p:spPr>
        <p:txBody>
          <a:bodyPr>
            <a:normAutofit/>
          </a:bodyPr>
          <a:lstStyle/>
          <a:p>
            <a:r>
              <a:rPr lang="en-US" altLang="en-US" dirty="0" smtClean="0"/>
              <a:t>Superconducting materials</a:t>
            </a:r>
          </a:p>
        </p:txBody>
      </p:sp>
    </p:spTree>
    <p:extLst>
      <p:ext uri="{BB962C8B-B14F-4D97-AF65-F5344CB8AC3E}">
        <p14:creationId xmlns:p14="http://schemas.microsoft.com/office/powerpoint/2010/main" val="14946164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457200" y="1073943"/>
            <a:ext cx="8229600" cy="4525963"/>
          </a:xfrm>
        </p:spPr>
        <p:txBody>
          <a:bodyPr>
            <a:normAutofit fontScale="25000" lnSpcReduction="20000"/>
          </a:bodyPr>
          <a:lstStyle/>
          <a:p>
            <a:pPr>
              <a:buFontTx/>
              <a:buBlip>
                <a:blip r:embed="rId2"/>
              </a:buBlip>
              <a:defRPr/>
            </a:pPr>
            <a:r>
              <a:rPr lang="en-US" altLang="en-US" sz="9600" b="1" dirty="0" smtClean="0">
                <a:solidFill>
                  <a:srgbClr val="FF0000"/>
                </a:solidFill>
              </a:rPr>
              <a:t>Quench protection </a:t>
            </a:r>
          </a:p>
          <a:p>
            <a:pPr lvl="1" algn="just">
              <a:lnSpc>
                <a:spcPct val="120000"/>
              </a:lnSpc>
              <a:buFontTx/>
              <a:buBlip>
                <a:blip r:embed="rId2"/>
              </a:buBlip>
              <a:defRPr/>
            </a:pPr>
            <a:r>
              <a:rPr lang="en-US" altLang="en-US" sz="8000" dirty="0" smtClean="0"/>
              <a:t>Superconductors have a very high normal state resistivity. </a:t>
            </a:r>
            <a:r>
              <a:rPr lang="en-US" altLang="en-US" sz="8000" dirty="0"/>
              <a:t>A</a:t>
            </a:r>
            <a:r>
              <a:rPr lang="en-US" altLang="en-US" sz="8000" dirty="0" smtClean="0"/>
              <a:t> filament of </a:t>
            </a:r>
            <a:r>
              <a:rPr lang="en-US" altLang="en-US" sz="8000" dirty="0" err="1" smtClean="0"/>
              <a:t>Nb-Ti</a:t>
            </a:r>
            <a:r>
              <a:rPr lang="en-US" altLang="en-US" sz="8000" dirty="0" smtClean="0"/>
              <a:t>, if quenched in free space, could reach </a:t>
            </a:r>
            <a:r>
              <a:rPr lang="en-US" altLang="en-US" sz="8000" b="1" dirty="0" smtClean="0">
                <a:solidFill>
                  <a:srgbClr val="FF0000"/>
                </a:solidFill>
              </a:rPr>
              <a:t>very high temperatures </a:t>
            </a:r>
            <a:r>
              <a:rPr lang="en-US" altLang="en-US" sz="8000" dirty="0" smtClean="0"/>
              <a:t>in few </a:t>
            </a:r>
            <a:r>
              <a:rPr lang="en-US" altLang="en-US" sz="8000" dirty="0" err="1" smtClean="0"/>
              <a:t>ms.</a:t>
            </a:r>
            <a:endParaRPr lang="en-US" altLang="en-US" sz="8000" dirty="0" smtClean="0"/>
          </a:p>
          <a:p>
            <a:pPr lvl="1" algn="just">
              <a:lnSpc>
                <a:spcPct val="120000"/>
              </a:lnSpc>
              <a:buFontTx/>
              <a:buBlip>
                <a:blip r:embed="rId3"/>
              </a:buBlip>
              <a:defRPr/>
            </a:pPr>
            <a:r>
              <a:rPr lang="en-US" altLang="en-US" sz="8000" dirty="0" smtClean="0"/>
              <a:t>If the filament is embedded in a copper matrix, when a quench occurs, the </a:t>
            </a:r>
            <a:r>
              <a:rPr lang="en-US" altLang="en-US" sz="8000" b="1" dirty="0" smtClean="0">
                <a:solidFill>
                  <a:srgbClr val="FF0000"/>
                </a:solidFill>
              </a:rPr>
              <a:t>current redistributes </a:t>
            </a:r>
            <a:r>
              <a:rPr lang="en-US" altLang="en-US" sz="8000" dirty="0" smtClean="0"/>
              <a:t>in the low-resistivity matrix and the peak temperature can typically be maintained below 300 K. </a:t>
            </a:r>
          </a:p>
          <a:p>
            <a:pPr lvl="1" algn="just">
              <a:lnSpc>
                <a:spcPct val="120000"/>
              </a:lnSpc>
              <a:buFontTx/>
              <a:buBlip>
                <a:blip r:embed="rId3"/>
              </a:buBlip>
              <a:defRPr/>
            </a:pPr>
            <a:endParaRPr lang="en-US" altLang="en-US" sz="8000" dirty="0" smtClean="0"/>
          </a:p>
          <a:p>
            <a:pPr lvl="1" algn="just">
              <a:lnSpc>
                <a:spcPct val="120000"/>
              </a:lnSpc>
              <a:buFontTx/>
              <a:buBlip>
                <a:blip r:embed="rId3"/>
              </a:buBlip>
              <a:defRPr/>
            </a:pPr>
            <a:endParaRPr lang="en-US" altLang="en-US" sz="8000" dirty="0"/>
          </a:p>
          <a:p>
            <a:pPr lvl="1" algn="just">
              <a:lnSpc>
                <a:spcPct val="120000"/>
              </a:lnSpc>
              <a:buFontTx/>
              <a:buBlip>
                <a:blip r:embed="rId3"/>
              </a:buBlip>
              <a:defRPr/>
            </a:pPr>
            <a:r>
              <a:rPr lang="en-US" altLang="en-US" sz="8000" dirty="0" smtClean="0"/>
              <a:t>The copper matrix facilitates quench protection: it allows the quench to </a:t>
            </a:r>
            <a:r>
              <a:rPr lang="en-US" altLang="en-US" sz="8000" b="1" dirty="0" smtClean="0">
                <a:solidFill>
                  <a:srgbClr val="FF0000"/>
                </a:solidFill>
              </a:rPr>
              <a:t>propagate</a:t>
            </a:r>
            <a:r>
              <a:rPr lang="en-US" altLang="en-US" sz="8000" dirty="0" smtClean="0"/>
              <a:t> and it provides time to act on the power circuit.</a:t>
            </a:r>
          </a:p>
          <a:p>
            <a:pPr lvl="1" algn="just">
              <a:lnSpc>
                <a:spcPct val="120000"/>
              </a:lnSpc>
              <a:buFontTx/>
              <a:buBlip>
                <a:blip r:embed="rId3"/>
              </a:buBlip>
              <a:defRPr/>
            </a:pPr>
            <a:r>
              <a:rPr lang="en-US" altLang="en-US" sz="8000" dirty="0" smtClean="0"/>
              <a:t>In the case of a small volume of superconductor heated beyond the critical temperature (for instance because of a flux jump), the current can flow in the copper for a short moment, allowing the filament to </a:t>
            </a:r>
            <a:r>
              <a:rPr lang="en-US" altLang="en-US" sz="8000" b="1" dirty="0" smtClean="0">
                <a:solidFill>
                  <a:srgbClr val="FF0000"/>
                </a:solidFill>
              </a:rPr>
              <a:t>cool-down and recover </a:t>
            </a:r>
            <a:r>
              <a:rPr lang="en-US" altLang="en-US" sz="8000" dirty="0" smtClean="0"/>
              <a:t>superconductivity.</a:t>
            </a:r>
          </a:p>
          <a:p>
            <a:pPr lvl="2" algn="just">
              <a:lnSpc>
                <a:spcPct val="120000"/>
              </a:lnSpc>
              <a:buFontTx/>
              <a:buBlip>
                <a:blip r:embed="rId4"/>
              </a:buBlip>
              <a:defRPr/>
            </a:pPr>
            <a:r>
              <a:rPr lang="en-US" altLang="en-US" sz="8000" dirty="0" smtClean="0"/>
              <a:t>The matrix also helps stabilizing the conductor </a:t>
            </a:r>
            <a:r>
              <a:rPr lang="en-US" altLang="en-US" sz="8000" b="1" dirty="0" smtClean="0"/>
              <a:t>against flux jumps</a:t>
            </a:r>
            <a:r>
              <a:rPr lang="en-US" altLang="en-US" sz="8000" dirty="0" smtClean="0"/>
              <a:t> (dynamic stability).</a:t>
            </a:r>
          </a:p>
          <a:p>
            <a:pPr>
              <a:buFontTx/>
              <a:buBlip>
                <a:blip r:embed="rId2"/>
              </a:buBlip>
              <a:defRPr/>
            </a:pPr>
            <a:endParaRPr lang="en-US" altLang="en-US" dirty="0" smtClean="0"/>
          </a:p>
        </p:txBody>
      </p:sp>
      <p:grpSp>
        <p:nvGrpSpPr>
          <p:cNvPr id="24583" name="Group 70"/>
          <p:cNvGrpSpPr>
            <a:grpSpLocks/>
          </p:cNvGrpSpPr>
          <p:nvPr/>
        </p:nvGrpSpPr>
        <p:grpSpPr bwMode="auto">
          <a:xfrm>
            <a:off x="3080501" y="3433054"/>
            <a:ext cx="2368550" cy="717550"/>
            <a:chOff x="11184" y="6441"/>
            <a:chExt cx="3732" cy="1130"/>
          </a:xfrm>
        </p:grpSpPr>
        <p:sp>
          <p:nvSpPr>
            <p:cNvPr id="24585" name="Rectangle 71"/>
            <p:cNvSpPr>
              <a:spLocks noChangeArrowheads="1"/>
            </p:cNvSpPr>
            <p:nvPr/>
          </p:nvSpPr>
          <p:spPr bwMode="auto">
            <a:xfrm>
              <a:off x="11187" y="7232"/>
              <a:ext cx="3729" cy="339"/>
            </a:xfrm>
            <a:prstGeom prst="rect">
              <a:avLst/>
            </a:prstGeom>
            <a:solidFill>
              <a:srgbClr val="C0C0C0"/>
            </a:solidFill>
            <a:ln w="9525">
              <a:solidFill>
                <a:srgbClr val="000000"/>
              </a:solidFill>
              <a:miter lim="800000"/>
              <a:headEnd/>
              <a:tailEnd/>
            </a:ln>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defTabSz="914400" fontAlgn="base">
                <a:spcBef>
                  <a:spcPct val="0"/>
                </a:spcBef>
                <a:spcAft>
                  <a:spcPct val="0"/>
                </a:spcAft>
                <a:buSzTx/>
                <a:buFontTx/>
                <a:buNone/>
              </a:pPr>
              <a:endParaRPr lang="en-US" altLang="en-US" sz="1800" smtClean="0">
                <a:solidFill>
                  <a:prstClr val="black"/>
                </a:solidFill>
                <a:latin typeface="Arial" panose="020B0604020202020204" pitchFamily="34" charset="0"/>
              </a:endParaRPr>
            </a:p>
          </p:txBody>
        </p:sp>
        <p:sp>
          <p:nvSpPr>
            <p:cNvPr id="24586" name="Rectangle 72"/>
            <p:cNvSpPr>
              <a:spLocks noChangeArrowheads="1"/>
            </p:cNvSpPr>
            <p:nvPr/>
          </p:nvSpPr>
          <p:spPr bwMode="auto">
            <a:xfrm>
              <a:off x="11187" y="6441"/>
              <a:ext cx="3729" cy="339"/>
            </a:xfrm>
            <a:prstGeom prst="rect">
              <a:avLst/>
            </a:prstGeom>
            <a:solidFill>
              <a:srgbClr val="C0C0C0"/>
            </a:solidFill>
            <a:ln w="9525">
              <a:solidFill>
                <a:srgbClr val="000000"/>
              </a:solidFill>
              <a:miter lim="800000"/>
              <a:headEnd/>
              <a:tailEnd/>
            </a:ln>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defTabSz="914400" fontAlgn="base">
                <a:spcBef>
                  <a:spcPct val="0"/>
                </a:spcBef>
                <a:spcAft>
                  <a:spcPct val="0"/>
                </a:spcAft>
                <a:buSzTx/>
                <a:buFontTx/>
                <a:buNone/>
              </a:pPr>
              <a:endParaRPr lang="en-US" altLang="en-US" sz="1800" smtClean="0">
                <a:solidFill>
                  <a:prstClr val="black"/>
                </a:solidFill>
                <a:latin typeface="Arial" panose="020B0604020202020204" pitchFamily="34" charset="0"/>
              </a:endParaRPr>
            </a:p>
          </p:txBody>
        </p:sp>
        <p:sp>
          <p:nvSpPr>
            <p:cNvPr id="24587" name="Rectangle 73"/>
            <p:cNvSpPr>
              <a:spLocks noChangeArrowheads="1"/>
            </p:cNvSpPr>
            <p:nvPr/>
          </p:nvSpPr>
          <p:spPr bwMode="auto">
            <a:xfrm>
              <a:off x="11184" y="6780"/>
              <a:ext cx="3729" cy="452"/>
            </a:xfrm>
            <a:prstGeom prst="rect">
              <a:avLst/>
            </a:prstGeom>
            <a:gradFill rotWithShape="0">
              <a:gsLst>
                <a:gs pos="0">
                  <a:srgbClr val="00CCFF"/>
                </a:gs>
                <a:gs pos="50000">
                  <a:srgbClr val="FF0000"/>
                </a:gs>
                <a:gs pos="100000">
                  <a:srgbClr val="00CCFF"/>
                </a:gs>
              </a:gsLst>
              <a:lin ang="0" scaled="1"/>
            </a:gradFill>
            <a:ln w="9525">
              <a:solidFill>
                <a:srgbClr val="000000"/>
              </a:solidFill>
              <a:miter lim="800000"/>
              <a:headEnd/>
              <a:tailEnd/>
            </a:ln>
          </p:spPr>
          <p:txBody>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defTabSz="914400" fontAlgn="base">
                <a:spcBef>
                  <a:spcPct val="0"/>
                </a:spcBef>
                <a:spcAft>
                  <a:spcPct val="0"/>
                </a:spcAft>
                <a:buSzTx/>
                <a:buFontTx/>
                <a:buNone/>
              </a:pPr>
              <a:endParaRPr lang="en-US" altLang="en-US" sz="1800" smtClean="0">
                <a:solidFill>
                  <a:prstClr val="black"/>
                </a:solidFill>
                <a:latin typeface="Arial" panose="020B0604020202020204" pitchFamily="34" charset="0"/>
              </a:endParaRPr>
            </a:p>
          </p:txBody>
        </p:sp>
        <p:sp>
          <p:nvSpPr>
            <p:cNvPr id="24588" name="Line 74"/>
            <p:cNvSpPr>
              <a:spLocks noChangeShapeType="1"/>
            </p:cNvSpPr>
            <p:nvPr/>
          </p:nvSpPr>
          <p:spPr bwMode="auto">
            <a:xfrm>
              <a:off x="12649" y="6554"/>
              <a:ext cx="643" cy="0"/>
            </a:xfrm>
            <a:prstGeom prst="line">
              <a:avLst/>
            </a:prstGeom>
            <a:noFill/>
            <a:ln w="38100">
              <a:solidFill>
                <a:srgbClr val="FF0000"/>
              </a:solidFill>
              <a:round/>
              <a:headEnd/>
              <a:tailEnd type="triangle" w="sm" len="lg"/>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zh-CN" altLang="en-US" smtClean="0">
                <a:solidFill>
                  <a:prstClr val="black"/>
                </a:solidFill>
                <a:latin typeface="Arial" panose="020B0604020202020204" pitchFamily="34" charset="0"/>
              </a:endParaRPr>
            </a:p>
          </p:txBody>
        </p:sp>
        <p:grpSp>
          <p:nvGrpSpPr>
            <p:cNvPr id="24589" name="Group 75"/>
            <p:cNvGrpSpPr>
              <a:grpSpLocks/>
            </p:cNvGrpSpPr>
            <p:nvPr/>
          </p:nvGrpSpPr>
          <p:grpSpPr bwMode="auto">
            <a:xfrm>
              <a:off x="11639" y="6554"/>
              <a:ext cx="1010" cy="904"/>
              <a:chOff x="8588" y="9040"/>
              <a:chExt cx="1130" cy="678"/>
            </a:xfrm>
          </p:grpSpPr>
          <p:sp>
            <p:nvSpPr>
              <p:cNvPr id="24598" name="Line 76"/>
              <p:cNvSpPr>
                <a:spLocks noChangeShapeType="1"/>
              </p:cNvSpPr>
              <p:nvPr/>
            </p:nvSpPr>
            <p:spPr bwMode="auto">
              <a:xfrm>
                <a:off x="8588" y="9379"/>
                <a:ext cx="45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zh-CN" altLang="en-US" smtClean="0">
                  <a:solidFill>
                    <a:prstClr val="black"/>
                  </a:solidFill>
                  <a:latin typeface="Arial" panose="020B0604020202020204" pitchFamily="34" charset="0"/>
                </a:endParaRPr>
              </a:p>
            </p:txBody>
          </p:sp>
          <p:grpSp>
            <p:nvGrpSpPr>
              <p:cNvPr id="24599" name="Group 77"/>
              <p:cNvGrpSpPr>
                <a:grpSpLocks/>
              </p:cNvGrpSpPr>
              <p:nvPr/>
            </p:nvGrpSpPr>
            <p:grpSpPr bwMode="auto">
              <a:xfrm>
                <a:off x="9040" y="9040"/>
                <a:ext cx="678" cy="339"/>
                <a:chOff x="9153" y="9040"/>
                <a:chExt cx="678" cy="339"/>
              </a:xfrm>
            </p:grpSpPr>
            <p:sp>
              <p:nvSpPr>
                <p:cNvPr id="24603" name="Arc 78"/>
                <p:cNvSpPr>
                  <a:spLocks/>
                </p:cNvSpPr>
                <p:nvPr/>
              </p:nvSpPr>
              <p:spPr bwMode="auto">
                <a:xfrm flipV="1">
                  <a:off x="9153" y="9210"/>
                  <a:ext cx="339" cy="1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zh-CN" altLang="en-US" smtClean="0">
                    <a:solidFill>
                      <a:prstClr val="black"/>
                    </a:solidFill>
                    <a:latin typeface="Arial" panose="020B0604020202020204" pitchFamily="34" charset="0"/>
                  </a:endParaRPr>
                </a:p>
              </p:txBody>
            </p:sp>
            <p:sp>
              <p:nvSpPr>
                <p:cNvPr id="24604" name="Arc 79"/>
                <p:cNvSpPr>
                  <a:spLocks/>
                </p:cNvSpPr>
                <p:nvPr/>
              </p:nvSpPr>
              <p:spPr bwMode="auto">
                <a:xfrm flipH="1">
                  <a:off x="9492" y="9040"/>
                  <a:ext cx="339" cy="1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zh-CN" altLang="en-US" smtClean="0">
                    <a:solidFill>
                      <a:prstClr val="black"/>
                    </a:solidFill>
                    <a:latin typeface="Arial" panose="020B0604020202020204" pitchFamily="34" charset="0"/>
                  </a:endParaRPr>
                </a:p>
              </p:txBody>
            </p:sp>
          </p:grpSp>
          <p:grpSp>
            <p:nvGrpSpPr>
              <p:cNvPr id="24600" name="Group 80"/>
              <p:cNvGrpSpPr>
                <a:grpSpLocks/>
              </p:cNvGrpSpPr>
              <p:nvPr/>
            </p:nvGrpSpPr>
            <p:grpSpPr bwMode="auto">
              <a:xfrm>
                <a:off x="9040" y="9379"/>
                <a:ext cx="678" cy="339"/>
                <a:chOff x="9153" y="9379"/>
                <a:chExt cx="678" cy="339"/>
              </a:xfrm>
            </p:grpSpPr>
            <p:sp>
              <p:nvSpPr>
                <p:cNvPr id="24601" name="Arc 81"/>
                <p:cNvSpPr>
                  <a:spLocks/>
                </p:cNvSpPr>
                <p:nvPr/>
              </p:nvSpPr>
              <p:spPr bwMode="auto">
                <a:xfrm>
                  <a:off x="9153" y="9379"/>
                  <a:ext cx="339" cy="1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zh-CN" altLang="en-US" smtClean="0">
                    <a:solidFill>
                      <a:prstClr val="black"/>
                    </a:solidFill>
                    <a:latin typeface="Arial" panose="020B0604020202020204" pitchFamily="34" charset="0"/>
                  </a:endParaRPr>
                </a:p>
              </p:txBody>
            </p:sp>
            <p:sp>
              <p:nvSpPr>
                <p:cNvPr id="24602" name="Arc 82"/>
                <p:cNvSpPr>
                  <a:spLocks/>
                </p:cNvSpPr>
                <p:nvPr/>
              </p:nvSpPr>
              <p:spPr bwMode="auto">
                <a:xfrm flipH="1" flipV="1">
                  <a:off x="9492" y="9549"/>
                  <a:ext cx="339" cy="1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zh-CN" altLang="en-US" smtClean="0">
                    <a:solidFill>
                      <a:prstClr val="black"/>
                    </a:solidFill>
                    <a:latin typeface="Arial" panose="020B0604020202020204" pitchFamily="34" charset="0"/>
                  </a:endParaRPr>
                </a:p>
              </p:txBody>
            </p:sp>
          </p:grpSp>
        </p:grpSp>
        <p:sp>
          <p:nvSpPr>
            <p:cNvPr id="24590" name="Line 83"/>
            <p:cNvSpPr>
              <a:spLocks noChangeShapeType="1"/>
            </p:cNvSpPr>
            <p:nvPr/>
          </p:nvSpPr>
          <p:spPr bwMode="auto">
            <a:xfrm flipV="1">
              <a:off x="12649" y="7458"/>
              <a:ext cx="643" cy="0"/>
            </a:xfrm>
            <a:prstGeom prst="line">
              <a:avLst/>
            </a:prstGeom>
            <a:noFill/>
            <a:ln w="38100">
              <a:solidFill>
                <a:srgbClr val="FF0000"/>
              </a:solidFill>
              <a:round/>
              <a:headEnd/>
              <a:tailEnd type="triangle" w="sm" len="lg"/>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zh-CN" altLang="en-US" smtClean="0">
                <a:solidFill>
                  <a:prstClr val="black"/>
                </a:solidFill>
                <a:latin typeface="Arial" panose="020B0604020202020204" pitchFamily="34" charset="0"/>
              </a:endParaRPr>
            </a:p>
          </p:txBody>
        </p:sp>
        <p:sp>
          <p:nvSpPr>
            <p:cNvPr id="24591" name="Line 84"/>
            <p:cNvSpPr>
              <a:spLocks noChangeShapeType="1"/>
            </p:cNvSpPr>
            <p:nvPr/>
          </p:nvSpPr>
          <p:spPr bwMode="auto">
            <a:xfrm>
              <a:off x="14118" y="7006"/>
              <a:ext cx="459" cy="0"/>
            </a:xfrm>
            <a:prstGeom prst="line">
              <a:avLst/>
            </a:prstGeom>
            <a:noFill/>
            <a:ln w="38100">
              <a:solidFill>
                <a:srgbClr val="FF0000"/>
              </a:solidFill>
              <a:round/>
              <a:headEnd/>
              <a:tailEnd type="triangle" w="sm" len="lg"/>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zh-CN" altLang="en-US" smtClean="0">
                <a:solidFill>
                  <a:prstClr val="black"/>
                </a:solidFill>
                <a:latin typeface="Arial" panose="020B0604020202020204" pitchFamily="34" charset="0"/>
              </a:endParaRPr>
            </a:p>
          </p:txBody>
        </p:sp>
        <p:grpSp>
          <p:nvGrpSpPr>
            <p:cNvPr id="24592" name="Group 85"/>
            <p:cNvGrpSpPr>
              <a:grpSpLocks/>
            </p:cNvGrpSpPr>
            <p:nvPr/>
          </p:nvGrpSpPr>
          <p:grpSpPr bwMode="auto">
            <a:xfrm>
              <a:off x="13475" y="6554"/>
              <a:ext cx="643" cy="452"/>
              <a:chOff x="10509" y="9040"/>
              <a:chExt cx="678" cy="339"/>
            </a:xfrm>
          </p:grpSpPr>
          <p:sp>
            <p:nvSpPr>
              <p:cNvPr id="24596" name="Arc 86"/>
              <p:cNvSpPr>
                <a:spLocks/>
              </p:cNvSpPr>
              <p:nvPr/>
            </p:nvSpPr>
            <p:spPr bwMode="auto">
              <a:xfrm flipH="1" flipV="1">
                <a:off x="10848" y="9210"/>
                <a:ext cx="339" cy="1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zh-CN" altLang="en-US" smtClean="0">
                  <a:solidFill>
                    <a:prstClr val="black"/>
                  </a:solidFill>
                  <a:latin typeface="Arial" panose="020B0604020202020204" pitchFamily="34" charset="0"/>
                </a:endParaRPr>
              </a:p>
            </p:txBody>
          </p:sp>
          <p:sp>
            <p:nvSpPr>
              <p:cNvPr id="24597" name="Arc 87"/>
              <p:cNvSpPr>
                <a:spLocks/>
              </p:cNvSpPr>
              <p:nvPr/>
            </p:nvSpPr>
            <p:spPr bwMode="auto">
              <a:xfrm>
                <a:off x="10509" y="9040"/>
                <a:ext cx="339" cy="1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zh-CN" altLang="en-US" smtClean="0">
                  <a:solidFill>
                    <a:prstClr val="black"/>
                  </a:solidFill>
                  <a:latin typeface="Arial" panose="020B0604020202020204" pitchFamily="34" charset="0"/>
                </a:endParaRPr>
              </a:p>
            </p:txBody>
          </p:sp>
        </p:grpSp>
        <p:grpSp>
          <p:nvGrpSpPr>
            <p:cNvPr id="24593" name="Group 88"/>
            <p:cNvGrpSpPr>
              <a:grpSpLocks/>
            </p:cNvGrpSpPr>
            <p:nvPr/>
          </p:nvGrpSpPr>
          <p:grpSpPr bwMode="auto">
            <a:xfrm>
              <a:off x="13475" y="7006"/>
              <a:ext cx="643" cy="452"/>
              <a:chOff x="10509" y="9379"/>
              <a:chExt cx="678" cy="339"/>
            </a:xfrm>
          </p:grpSpPr>
          <p:sp>
            <p:nvSpPr>
              <p:cNvPr id="24594" name="Arc 89"/>
              <p:cNvSpPr>
                <a:spLocks/>
              </p:cNvSpPr>
              <p:nvPr/>
            </p:nvSpPr>
            <p:spPr bwMode="auto">
              <a:xfrm flipH="1">
                <a:off x="10848" y="9379"/>
                <a:ext cx="339" cy="1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zh-CN" altLang="en-US" smtClean="0">
                  <a:solidFill>
                    <a:prstClr val="black"/>
                  </a:solidFill>
                  <a:latin typeface="Arial" panose="020B0604020202020204" pitchFamily="34" charset="0"/>
                </a:endParaRPr>
              </a:p>
            </p:txBody>
          </p:sp>
          <p:sp>
            <p:nvSpPr>
              <p:cNvPr id="24595" name="Arc 90"/>
              <p:cNvSpPr>
                <a:spLocks/>
              </p:cNvSpPr>
              <p:nvPr/>
            </p:nvSpPr>
            <p:spPr bwMode="auto">
              <a:xfrm flipV="1">
                <a:off x="10509" y="9549"/>
                <a:ext cx="339" cy="1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zh-CN" altLang="en-US" smtClean="0">
                  <a:solidFill>
                    <a:prstClr val="black"/>
                  </a:solidFill>
                  <a:latin typeface="Arial" panose="020B0604020202020204" pitchFamily="34" charset="0"/>
                </a:endParaRPr>
              </a:p>
            </p:txBody>
          </p:sp>
        </p:grpSp>
      </p:grpSp>
      <p:sp>
        <p:nvSpPr>
          <p:cNvPr id="24584" name="Text Box 7"/>
          <p:cNvSpPr txBox="1">
            <a:spLocks noChangeArrowheads="1"/>
          </p:cNvSpPr>
          <p:nvPr/>
        </p:nvSpPr>
        <p:spPr bwMode="auto">
          <a:xfrm>
            <a:off x="5829300" y="3653716"/>
            <a:ext cx="1447800" cy="276225"/>
          </a:xfrm>
          <a:prstGeom prst="rect">
            <a:avLst/>
          </a:prstGeom>
          <a:solidFill>
            <a:schemeClr val="bg1"/>
          </a:solidFill>
          <a:ln w="12700">
            <a:solidFill>
              <a:schemeClr val="tx2"/>
            </a:solidFill>
            <a:miter lim="800000"/>
            <a:headEnd/>
            <a:tailEnd/>
          </a:ln>
        </p:spPr>
        <p:txBody>
          <a:bodyPr>
            <a:spAutoFit/>
          </a:bodyPr>
          <a:lstStyle>
            <a:lvl1pPr>
              <a:spcBef>
                <a:spcPct val="20000"/>
              </a:spcBef>
              <a:buSzPct val="60000"/>
              <a:buBlip>
                <a:blip r:embed="rId2"/>
              </a:buBlip>
              <a:defRPr sz="2400">
                <a:solidFill>
                  <a:schemeClr val="tx1"/>
                </a:solidFill>
                <a:latin typeface="Book Antiqua" panose="02040602050305030304" pitchFamily="18" charset="0"/>
              </a:defRPr>
            </a:lvl1pPr>
            <a:lvl2pPr marL="742950" indent="-285750">
              <a:spcBef>
                <a:spcPct val="20000"/>
              </a:spcBef>
              <a:buSzPct val="60000"/>
              <a:buBlip>
                <a:blip r:embed="rId3"/>
              </a:buBlip>
              <a:defRPr sz="2000">
                <a:solidFill>
                  <a:schemeClr val="tx1"/>
                </a:solidFill>
                <a:latin typeface="Book Antiqua" panose="02040602050305030304" pitchFamily="18" charset="0"/>
              </a:defRPr>
            </a:lvl2pPr>
            <a:lvl3pPr marL="1143000" indent="-228600">
              <a:spcBef>
                <a:spcPct val="20000"/>
              </a:spcBef>
              <a:buSzPct val="60000"/>
              <a:buBlip>
                <a:blip r:embed="rId4"/>
              </a:buBlip>
              <a:defRPr>
                <a:solidFill>
                  <a:schemeClr val="tx1"/>
                </a:solidFill>
                <a:latin typeface="Book Antiqua" panose="02040602050305030304" pitchFamily="18" charset="0"/>
              </a:defRPr>
            </a:lvl3pPr>
            <a:lvl4pPr marL="1600200" indent="-228600">
              <a:spcBef>
                <a:spcPct val="20000"/>
              </a:spcBef>
              <a:buSzPct val="60000"/>
              <a:buBlip>
                <a:blip r:embed="rId5"/>
              </a:buBlip>
              <a:defRPr sz="1600">
                <a:solidFill>
                  <a:schemeClr val="tx1"/>
                </a:solidFill>
                <a:latin typeface="Book Antiqua" panose="02040602050305030304" pitchFamily="18" charset="0"/>
              </a:defRPr>
            </a:lvl4pPr>
            <a:lvl5pPr marL="2057400" indent="-228600">
              <a:spcBef>
                <a:spcPct val="20000"/>
              </a:spcBef>
              <a:buSzPct val="60000"/>
              <a:buBlip>
                <a:blip r:embed="rId6"/>
              </a:buBlip>
              <a:defRPr sz="1600">
                <a:solidFill>
                  <a:schemeClr val="tx1"/>
                </a:solidFill>
                <a:latin typeface="Book Antiqua" panose="02040602050305030304" pitchFamily="18" charset="0"/>
              </a:defRPr>
            </a:lvl5pPr>
            <a:lvl6pPr marL="25146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6pPr>
            <a:lvl7pPr marL="29718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7pPr>
            <a:lvl8pPr marL="34290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8pPr>
            <a:lvl9pPr marL="3886200" indent="-228600" eaLnBrk="0" fontAlgn="base" hangingPunct="0">
              <a:spcBef>
                <a:spcPct val="20000"/>
              </a:spcBef>
              <a:spcAft>
                <a:spcPct val="0"/>
              </a:spcAft>
              <a:buSzPct val="60000"/>
              <a:buBlip>
                <a:blip r:embed="rId6"/>
              </a:buBlip>
              <a:defRPr sz="1600">
                <a:solidFill>
                  <a:schemeClr val="tx1"/>
                </a:solidFill>
                <a:latin typeface="Book Antiqua" panose="02040602050305030304" pitchFamily="18" charset="0"/>
              </a:defRPr>
            </a:lvl9pPr>
          </a:lstStyle>
          <a:p>
            <a:pPr algn="ctr" defTabSz="914400" fontAlgn="base">
              <a:spcBef>
                <a:spcPct val="50000"/>
              </a:spcBef>
              <a:spcAft>
                <a:spcPct val="0"/>
              </a:spcAft>
              <a:buSzTx/>
              <a:buFontTx/>
              <a:buNone/>
            </a:pPr>
            <a:r>
              <a:rPr lang="en-US" altLang="en-US" sz="1200" smtClean="0">
                <a:solidFill>
                  <a:prstClr val="black"/>
                </a:solidFill>
                <a:ea typeface="MS PGothic" panose="020B0600070205080204" pitchFamily="34" charset="-128"/>
              </a:rPr>
              <a:t>by L. Bottura</a:t>
            </a:r>
          </a:p>
        </p:txBody>
      </p:sp>
      <p:cxnSp>
        <p:nvCxnSpPr>
          <p:cNvPr id="29" name="直接连接符 28"/>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30" name="Title 1"/>
          <p:cNvSpPr>
            <a:spLocks noGrp="1"/>
          </p:cNvSpPr>
          <p:nvPr>
            <p:ph type="title"/>
          </p:nvPr>
        </p:nvSpPr>
        <p:spPr>
          <a:xfrm>
            <a:off x="0" y="5007"/>
            <a:ext cx="9144000" cy="953843"/>
          </a:xfrm>
        </p:spPr>
        <p:txBody>
          <a:bodyPr>
            <a:normAutofit/>
          </a:bodyPr>
          <a:lstStyle/>
          <a:p>
            <a:r>
              <a:rPr lang="en-US" altLang="en-US" dirty="0" smtClean="0"/>
              <a:t>Superconducting materials</a:t>
            </a:r>
          </a:p>
        </p:txBody>
      </p:sp>
    </p:spTree>
    <p:extLst>
      <p:ext uri="{BB962C8B-B14F-4D97-AF65-F5344CB8AC3E}">
        <p14:creationId xmlns:p14="http://schemas.microsoft.com/office/powerpoint/2010/main" val="40182076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7384"/>
            <a:ext cx="9144000" cy="1143000"/>
          </a:xfrm>
        </p:spPr>
        <p:txBody>
          <a:bodyPr>
            <a:normAutofit/>
          </a:bodyPr>
          <a:lstStyle/>
          <a:p>
            <a:r>
              <a:rPr lang="en-US" altLang="zh-CN" dirty="0" smtClean="0"/>
              <a:t>Summary</a:t>
            </a:r>
            <a:endParaRPr lang="zh-CN" altLang="en-US" dirty="0"/>
          </a:p>
        </p:txBody>
      </p:sp>
      <p:sp>
        <p:nvSpPr>
          <p:cNvPr id="3" name="内容占位符 2"/>
          <p:cNvSpPr>
            <a:spLocks noGrp="1"/>
          </p:cNvSpPr>
          <p:nvPr>
            <p:ph idx="1"/>
          </p:nvPr>
        </p:nvSpPr>
        <p:spPr>
          <a:xfrm>
            <a:off x="457201" y="2129252"/>
            <a:ext cx="8088076" cy="3355195"/>
          </a:xfrm>
        </p:spPr>
        <p:txBody>
          <a:bodyPr>
            <a:noAutofit/>
          </a:bodyPr>
          <a:lstStyle/>
          <a:p>
            <a:pPr algn="just">
              <a:lnSpc>
                <a:spcPct val="140000"/>
              </a:lnSpc>
              <a:buFont typeface="Arial" panose="020B0604020202020204" pitchFamily="34" charset="0"/>
              <a:buChar char="•"/>
            </a:pPr>
            <a:r>
              <a:rPr lang="en-US" altLang="zh-CN" sz="2400" i="1" dirty="0" smtClean="0"/>
              <a:t>Performance of Superconductors</a:t>
            </a:r>
            <a:r>
              <a:rPr lang="en-US" altLang="zh-CN" sz="2400" i="1" dirty="0"/>
              <a:t>: </a:t>
            </a:r>
            <a:r>
              <a:rPr lang="en-US" altLang="zh-CN" sz="2400" i="1" dirty="0" smtClean="0">
                <a:solidFill>
                  <a:srgbClr val="FF0000"/>
                </a:solidFill>
              </a:rPr>
              <a:t>J</a:t>
            </a:r>
            <a:r>
              <a:rPr lang="en-US" altLang="zh-CN" sz="2400" i="1" baseline="-25000" dirty="0" smtClean="0">
                <a:solidFill>
                  <a:srgbClr val="FF0000"/>
                </a:solidFill>
              </a:rPr>
              <a:t>c</a:t>
            </a:r>
            <a:r>
              <a:rPr lang="en-US" altLang="zh-CN" sz="2400" i="1" dirty="0" smtClean="0">
                <a:solidFill>
                  <a:srgbClr val="FF0000"/>
                </a:solidFill>
              </a:rPr>
              <a:t>, cost, mechanical behaviors,… </a:t>
            </a:r>
            <a:endParaRPr lang="en-US" altLang="zh-CN" sz="2400" b="1" i="1" dirty="0" smtClean="0">
              <a:solidFill>
                <a:srgbClr val="FF0000"/>
              </a:solidFill>
            </a:endParaRPr>
          </a:p>
          <a:p>
            <a:pPr algn="just">
              <a:lnSpc>
                <a:spcPct val="140000"/>
              </a:lnSpc>
              <a:buFont typeface="Arial" panose="020B0604020202020204" pitchFamily="34" charset="0"/>
              <a:buChar char="•"/>
            </a:pPr>
            <a:r>
              <a:rPr lang="en-US" altLang="zh-CN" sz="2400" i="1" dirty="0"/>
              <a:t>Magnetic force in superconducting coils at </a:t>
            </a:r>
            <a:r>
              <a:rPr lang="en-US" altLang="zh-CN" sz="2400" i="1" dirty="0" smtClean="0"/>
              <a:t>high field: </a:t>
            </a:r>
            <a:r>
              <a:rPr lang="en-US" altLang="zh-CN" sz="2400" i="1" dirty="0">
                <a:solidFill>
                  <a:srgbClr val="FF0000"/>
                </a:solidFill>
              </a:rPr>
              <a:t>F  ̴ </a:t>
            </a:r>
            <a:r>
              <a:rPr lang="en-US" altLang="zh-CN" sz="2400" i="1" dirty="0" smtClean="0">
                <a:solidFill>
                  <a:srgbClr val="FF0000"/>
                </a:solidFill>
              </a:rPr>
              <a:t>B</a:t>
            </a:r>
            <a:r>
              <a:rPr lang="en-US" altLang="zh-CN" sz="2400" i="1" baseline="30000" dirty="0" smtClean="0">
                <a:solidFill>
                  <a:srgbClr val="FF0000"/>
                </a:solidFill>
              </a:rPr>
              <a:t>2</a:t>
            </a:r>
            <a:endParaRPr lang="en-US" altLang="zh-CN" sz="2400" i="1" dirty="0"/>
          </a:p>
          <a:p>
            <a:pPr algn="just">
              <a:lnSpc>
                <a:spcPct val="140000"/>
              </a:lnSpc>
              <a:buFont typeface="Arial" panose="020B0604020202020204" pitchFamily="34" charset="0"/>
              <a:buChar char="•"/>
            </a:pPr>
            <a:r>
              <a:rPr lang="en-US" altLang="zh-CN" sz="2400" i="1" dirty="0" smtClean="0"/>
              <a:t>Field quality:</a:t>
            </a:r>
            <a:r>
              <a:rPr lang="en-US" altLang="zh-CN" sz="2400" b="1" i="1" dirty="0" smtClean="0"/>
              <a:t> </a:t>
            </a:r>
            <a:r>
              <a:rPr lang="en-US" altLang="zh-CN" sz="2400" i="1" dirty="0" smtClean="0">
                <a:solidFill>
                  <a:srgbClr val="FF0000"/>
                </a:solidFill>
              </a:rPr>
              <a:t>magnetization </a:t>
            </a:r>
            <a:r>
              <a:rPr lang="en-US" altLang="zh-CN" sz="2400" i="1" dirty="0">
                <a:solidFill>
                  <a:srgbClr val="FF0000"/>
                </a:solidFill>
              </a:rPr>
              <a:t>effect</a:t>
            </a:r>
            <a:r>
              <a:rPr lang="en-US" altLang="zh-CN" sz="2400" i="1" dirty="0" smtClean="0">
                <a:solidFill>
                  <a:srgbClr val="FF0000"/>
                </a:solidFill>
              </a:rPr>
              <a:t>, iron </a:t>
            </a:r>
            <a:r>
              <a:rPr lang="en-US" altLang="zh-CN" sz="2400" i="1" dirty="0">
                <a:solidFill>
                  <a:srgbClr val="FF0000"/>
                </a:solidFill>
              </a:rPr>
              <a:t>saturation effect, current </a:t>
            </a:r>
            <a:r>
              <a:rPr lang="en-US" altLang="zh-CN" sz="2400" i="1" dirty="0" smtClean="0">
                <a:solidFill>
                  <a:srgbClr val="FF0000"/>
                </a:solidFill>
              </a:rPr>
              <a:t>distribution</a:t>
            </a:r>
            <a:r>
              <a:rPr lang="en-US" altLang="zh-CN" sz="2400" i="1" dirty="0">
                <a:solidFill>
                  <a:srgbClr val="FF0000"/>
                </a:solidFill>
              </a:rPr>
              <a:t> </a:t>
            </a:r>
            <a:r>
              <a:rPr lang="en-US" altLang="zh-CN" sz="2400" i="1" dirty="0" smtClean="0">
                <a:solidFill>
                  <a:srgbClr val="FF0000"/>
                </a:solidFill>
              </a:rPr>
              <a:t>in tape conductors,…</a:t>
            </a:r>
            <a:endParaRPr lang="en-US" altLang="zh-CN" sz="2400" i="1" dirty="0">
              <a:solidFill>
                <a:srgbClr val="FF0000"/>
              </a:solidFill>
            </a:endParaRPr>
          </a:p>
          <a:p>
            <a:pPr algn="just">
              <a:lnSpc>
                <a:spcPct val="140000"/>
              </a:lnSpc>
              <a:buFont typeface="Arial" panose="020B0604020202020204" pitchFamily="34" charset="0"/>
              <a:buChar char="•"/>
            </a:pPr>
            <a:r>
              <a:rPr lang="en-US" altLang="zh-CN" sz="2400" i="1" dirty="0" smtClean="0"/>
              <a:t>Quench </a:t>
            </a:r>
            <a:r>
              <a:rPr lang="en-US" altLang="zh-CN" sz="2400" i="1" dirty="0"/>
              <a:t>protection</a:t>
            </a:r>
            <a:r>
              <a:rPr lang="en-US" altLang="zh-CN" sz="2400" i="1" dirty="0" smtClean="0">
                <a:solidFill>
                  <a:srgbClr val="FF0000"/>
                </a:solidFill>
              </a:rPr>
              <a:t>: High stored energy and operating current</a:t>
            </a:r>
            <a:endParaRPr lang="en-US" altLang="zh-CN" sz="2400" b="1" i="1" dirty="0" smtClean="0"/>
          </a:p>
          <a:p>
            <a:pPr algn="just">
              <a:lnSpc>
                <a:spcPct val="140000"/>
              </a:lnSpc>
              <a:buFont typeface="Arial" panose="020B0604020202020204" pitchFamily="34" charset="0"/>
              <a:buChar char="•"/>
            </a:pPr>
            <a:r>
              <a:rPr lang="en-US" altLang="zh-CN" sz="2400" i="1" dirty="0"/>
              <a:t>F</a:t>
            </a:r>
            <a:r>
              <a:rPr lang="en-US" altLang="zh-CN" sz="2400" i="1" dirty="0"/>
              <a:t>abrication </a:t>
            </a:r>
            <a:r>
              <a:rPr lang="en-US" altLang="zh-CN" sz="2400" i="1" dirty="0" smtClean="0"/>
              <a:t>methods: </a:t>
            </a:r>
            <a:r>
              <a:rPr lang="en-US" altLang="zh-CN" sz="2400" i="1" dirty="0">
                <a:solidFill>
                  <a:srgbClr val="FF0000"/>
                </a:solidFill>
              </a:rPr>
              <a:t>Strain sensitive </a:t>
            </a:r>
            <a:r>
              <a:rPr lang="en-US" altLang="zh-CN" sz="2400" i="1" dirty="0" smtClean="0">
                <a:solidFill>
                  <a:srgbClr val="FF0000"/>
                </a:solidFill>
              </a:rPr>
              <a:t>superconductors</a:t>
            </a:r>
          </a:p>
          <a:p>
            <a:pPr marL="0" indent="0" algn="just">
              <a:lnSpc>
                <a:spcPts val="3000"/>
              </a:lnSpc>
              <a:buNone/>
            </a:pPr>
            <a:endParaRPr lang="en-US" altLang="zh-CN" sz="2200" b="1" dirty="0" smtClean="0"/>
          </a:p>
        </p:txBody>
      </p:sp>
      <p:sp>
        <p:nvSpPr>
          <p:cNvPr id="7" name="灯片编号占位符 6"/>
          <p:cNvSpPr>
            <a:spLocks noGrp="1"/>
          </p:cNvSpPr>
          <p:nvPr>
            <p:ph type="sldNum" sz="quarter" idx="12"/>
          </p:nvPr>
        </p:nvSpPr>
        <p:spPr/>
        <p:txBody>
          <a:bodyPr/>
          <a:lstStyle/>
          <a:p>
            <a:fld id="{0C913308-F349-4B6D-A68A-DD1791B4A57B}" type="slidenum">
              <a:rPr lang="zh-CN" altLang="en-US" smtClean="0"/>
              <a:t>44</a:t>
            </a:fld>
            <a:endParaRPr lang="zh-CN" altLang="en-US"/>
          </a:p>
        </p:txBody>
      </p:sp>
      <p:sp>
        <p:nvSpPr>
          <p:cNvPr id="8" name="日期占位符 5"/>
          <p:cNvSpPr>
            <a:spLocks noGrp="1"/>
          </p:cNvSpPr>
          <p:nvPr>
            <p:ph type="dt" sz="half" idx="10"/>
          </p:nvPr>
        </p:nvSpPr>
        <p:spPr>
          <a:xfrm>
            <a:off x="457200" y="6356350"/>
            <a:ext cx="2133600" cy="365125"/>
          </a:xfrm>
        </p:spPr>
        <p:txBody>
          <a:bodyPr/>
          <a:lstStyle/>
          <a:p>
            <a:fld id="{DDE5315C-AF5C-4513-A13D-714F1E52C973}" type="datetime1">
              <a:rPr lang="zh-CN" altLang="en-US" smtClean="0"/>
              <a:t>2018-12-3</a:t>
            </a:fld>
            <a:endParaRPr lang="zh-CN" altLang="en-US" dirty="0"/>
          </a:p>
        </p:txBody>
      </p:sp>
      <p:cxnSp>
        <p:nvCxnSpPr>
          <p:cNvPr id="6" name="直接连接符 5"/>
          <p:cNvCxnSpPr/>
          <p:nvPr/>
        </p:nvCxnSpPr>
        <p:spPr>
          <a:xfrm>
            <a:off x="464315" y="1123156"/>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64315" y="1454869"/>
            <a:ext cx="8290090" cy="523220"/>
          </a:xfrm>
          <a:prstGeom prst="rect">
            <a:avLst/>
          </a:prstGeom>
        </p:spPr>
        <p:txBody>
          <a:bodyPr wrap="none">
            <a:spAutoFit/>
          </a:bodyPr>
          <a:lstStyle/>
          <a:p>
            <a:r>
              <a:rPr lang="en-US" altLang="zh-CN" sz="2800" b="1" dirty="0"/>
              <a:t>Challenges of the High Field </a:t>
            </a:r>
            <a:r>
              <a:rPr lang="en-US" altLang="zh-CN" sz="2800" b="1" dirty="0" smtClean="0"/>
              <a:t>Superconducting Magnets</a:t>
            </a:r>
            <a:endParaRPr lang="zh-CN" altLang="en-US" sz="2800" b="1" dirty="0"/>
          </a:p>
        </p:txBody>
      </p:sp>
    </p:spTree>
    <p:extLst>
      <p:ext uri="{BB962C8B-B14F-4D97-AF65-F5344CB8AC3E}">
        <p14:creationId xmlns:p14="http://schemas.microsoft.com/office/powerpoint/2010/main" val="9930279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altLang="zh-CN" sz="4000" dirty="0" smtClean="0"/>
              <a:t>Outline</a:t>
            </a:r>
            <a:endParaRPr lang="en-US" sz="4000" dirty="0"/>
          </a:p>
        </p:txBody>
      </p:sp>
      <p:sp>
        <p:nvSpPr>
          <p:cNvPr id="3" name="Content Placeholder 2"/>
          <p:cNvSpPr>
            <a:spLocks noGrp="1"/>
          </p:cNvSpPr>
          <p:nvPr>
            <p:ph idx="1"/>
          </p:nvPr>
        </p:nvSpPr>
        <p:spPr>
          <a:xfrm>
            <a:off x="696191" y="1142999"/>
            <a:ext cx="8014055" cy="5228369"/>
          </a:xfrm>
        </p:spPr>
        <p:txBody>
          <a:bodyPr>
            <a:normAutofit fontScale="92500"/>
          </a:bodyPr>
          <a:lstStyle/>
          <a:p>
            <a:pPr>
              <a:buFont typeface="Wingdings" charset="2"/>
              <a:buChar char="Ø"/>
            </a:pPr>
            <a:r>
              <a:rPr lang="en-US" altLang="zh-CN" dirty="0" smtClean="0">
                <a:solidFill>
                  <a:schemeClr val="bg1">
                    <a:lumMod val="85000"/>
                  </a:schemeClr>
                </a:solidFill>
              </a:rPr>
              <a:t>Basic Knowledge of the Superconducting Accelerator Magnets</a:t>
            </a:r>
          </a:p>
          <a:p>
            <a:pPr>
              <a:buFont typeface="Arial" panose="020B0604020202020204" pitchFamily="34" charset="0"/>
              <a:buChar char="•"/>
            </a:pPr>
            <a:r>
              <a:rPr lang="en-US" altLang="zh-CN" sz="2800" dirty="0" smtClean="0">
                <a:solidFill>
                  <a:schemeClr val="bg1">
                    <a:lumMod val="85000"/>
                  </a:schemeClr>
                </a:solidFill>
              </a:rPr>
              <a:t>PRINCIPLES </a:t>
            </a:r>
            <a:r>
              <a:rPr lang="en-US" altLang="zh-CN" sz="2800" dirty="0">
                <a:solidFill>
                  <a:schemeClr val="bg1">
                    <a:lumMod val="85000"/>
                  </a:schemeClr>
                </a:solidFill>
              </a:rPr>
              <a:t>of a Circular </a:t>
            </a:r>
            <a:r>
              <a:rPr lang="en-US" altLang="zh-CN" sz="2800" dirty="0" smtClean="0">
                <a:solidFill>
                  <a:schemeClr val="bg1">
                    <a:lumMod val="85000"/>
                  </a:schemeClr>
                </a:solidFill>
              </a:rPr>
              <a:t>Collider</a:t>
            </a:r>
          </a:p>
          <a:p>
            <a:pPr>
              <a:buFont typeface="Arial" panose="020B0604020202020204" pitchFamily="34" charset="0"/>
              <a:buChar char="•"/>
            </a:pPr>
            <a:r>
              <a:rPr lang="en-US" altLang="zh-CN" sz="2800" dirty="0" smtClean="0">
                <a:solidFill>
                  <a:schemeClr val="bg1">
                    <a:lumMod val="85000"/>
                  </a:schemeClr>
                </a:solidFill>
              </a:rPr>
              <a:t>Design of Superconducting Accelerator Magnets</a:t>
            </a:r>
          </a:p>
          <a:p>
            <a:pPr>
              <a:buFont typeface="Arial" panose="020B0604020202020204" pitchFamily="34" charset="0"/>
              <a:buChar char="•"/>
            </a:pPr>
            <a:r>
              <a:rPr lang="en-US" altLang="zh-CN" sz="2800" dirty="0" smtClean="0">
                <a:solidFill>
                  <a:schemeClr val="bg1">
                    <a:lumMod val="85000"/>
                  </a:schemeClr>
                </a:solidFill>
              </a:rPr>
              <a:t>Superconducting Materials for Accelerator Magnets</a:t>
            </a:r>
          </a:p>
          <a:p>
            <a:pPr>
              <a:buFont typeface="Wingdings" charset="2"/>
              <a:buChar char="Ø"/>
            </a:pPr>
            <a:endParaRPr lang="en-US" altLang="zh-CN" dirty="0" smtClean="0"/>
          </a:p>
          <a:p>
            <a:pPr>
              <a:buFont typeface="Wingdings" charset="2"/>
              <a:buChar char="Ø"/>
            </a:pPr>
            <a:r>
              <a:rPr lang="en-US" altLang="zh-CN" dirty="0" smtClean="0"/>
              <a:t>Case </a:t>
            </a:r>
            <a:r>
              <a:rPr lang="en-US" altLang="zh-CN" dirty="0" smtClean="0"/>
              <a:t>Study: </a:t>
            </a:r>
            <a:r>
              <a:rPr lang="en-US" altLang="zh-CN" dirty="0" smtClean="0"/>
              <a:t>R&amp;D </a:t>
            </a:r>
            <a:r>
              <a:rPr lang="en-US" altLang="zh-CN" dirty="0" smtClean="0"/>
              <a:t>of </a:t>
            </a:r>
            <a:r>
              <a:rPr lang="en-US" altLang="zh-CN" dirty="0" smtClean="0"/>
              <a:t>High </a:t>
            </a:r>
            <a:r>
              <a:rPr lang="en-US" altLang="zh-CN" dirty="0" smtClean="0"/>
              <a:t>Field </a:t>
            </a:r>
            <a:r>
              <a:rPr lang="en-US" altLang="zh-CN" dirty="0" smtClean="0"/>
              <a:t>Magnets for SPPC</a:t>
            </a:r>
            <a:endParaRPr lang="en-US" altLang="zh-CN" dirty="0" smtClean="0"/>
          </a:p>
          <a:p>
            <a:pPr>
              <a:buFont typeface="Arial" panose="020B0604020202020204" pitchFamily="34" charset="0"/>
              <a:buChar char="•"/>
            </a:pPr>
            <a:r>
              <a:rPr lang="en-US" altLang="zh-CN" sz="2800" dirty="0" smtClean="0"/>
              <a:t>Overview of SPPC Design Scope</a:t>
            </a:r>
            <a:endParaRPr lang="en-US" altLang="zh-CN" sz="2800" dirty="0"/>
          </a:p>
          <a:p>
            <a:pPr>
              <a:buFont typeface="Arial" panose="020B0604020202020204" pitchFamily="34" charset="0"/>
              <a:buChar char="•"/>
            </a:pPr>
            <a:r>
              <a:rPr lang="en-US" altLang="zh-CN" sz="2800" dirty="0"/>
              <a:t>Design Study of the SPPC Dipole </a:t>
            </a:r>
            <a:r>
              <a:rPr lang="en-US" altLang="zh-CN" sz="2800" dirty="0" smtClean="0"/>
              <a:t>Magnets</a:t>
            </a:r>
            <a:endParaRPr lang="en-US" altLang="zh-CN" sz="2800" dirty="0"/>
          </a:p>
          <a:p>
            <a:pPr>
              <a:buFont typeface="Arial" panose="020B0604020202020204" pitchFamily="34" charset="0"/>
              <a:buChar char="•"/>
            </a:pPr>
            <a:r>
              <a:rPr lang="en-US" altLang="zh-CN" sz="2800" dirty="0"/>
              <a:t>R&amp;D Steps </a:t>
            </a:r>
            <a:r>
              <a:rPr lang="en-US" altLang="zh-CN" sz="2800" dirty="0" smtClean="0"/>
              <a:t>and Status</a:t>
            </a:r>
            <a:endParaRPr lang="en-US" altLang="zh-CN" sz="2800" dirty="0"/>
          </a:p>
          <a:p>
            <a:pPr>
              <a:buFont typeface="Wingdings" charset="2"/>
              <a:buChar char="Ø"/>
            </a:pPr>
            <a:endParaRPr lang="en-US" altLang="zh-CN" dirty="0" smtClean="0"/>
          </a:p>
          <a:p>
            <a:pPr>
              <a:buFont typeface="Wingdings" charset="2"/>
              <a:buChar char="Ø"/>
            </a:pPr>
            <a:endParaRPr lang="en-US" altLang="zh-CN" dirty="0" smtClean="0"/>
          </a:p>
          <a:p>
            <a:pPr>
              <a:buFont typeface="Wingdings" charset="2"/>
              <a:buChar char="Ø"/>
            </a:pPr>
            <a:endParaRPr lang="zh-CN" altLang="en-US" dirty="0"/>
          </a:p>
          <a:p>
            <a:pPr>
              <a:buFont typeface="Wingdings" charset="2"/>
              <a:buChar char="Ø"/>
            </a:pPr>
            <a:endParaRPr lang="zh-CN" altLang="en-US" dirty="0"/>
          </a:p>
        </p:txBody>
      </p:sp>
      <p:cxnSp>
        <p:nvCxnSpPr>
          <p:cNvPr id="6" name="直接连接符 5"/>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74594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4536" y="1589842"/>
            <a:ext cx="8474927" cy="5262979"/>
          </a:xfrm>
          <a:prstGeom prst="rect">
            <a:avLst/>
          </a:prstGeom>
        </p:spPr>
        <p:txBody>
          <a:bodyPr wrap="square">
            <a:spAutoFit/>
          </a:bodyPr>
          <a:lstStyle/>
          <a:p>
            <a:pPr algn="just">
              <a:lnSpc>
                <a:spcPct val="120000"/>
              </a:lnSpc>
            </a:pPr>
            <a:r>
              <a:rPr lang="en-US" altLang="zh-CN" sz="2000" b="1" i="1" dirty="0" smtClean="0"/>
              <a:t>IHEP-CAS: </a:t>
            </a:r>
            <a:r>
              <a:rPr lang="en-US" altLang="zh-CN" sz="2000" i="1" dirty="0" err="1" smtClean="0"/>
              <a:t>Chengtao</a:t>
            </a:r>
            <a:r>
              <a:rPr lang="en-US" altLang="zh-CN" sz="2000" i="1" dirty="0" smtClean="0"/>
              <a:t> </a:t>
            </a:r>
            <a:r>
              <a:rPr lang="en-US" altLang="zh-CN" sz="2000" i="1" dirty="0" smtClean="0"/>
              <a:t>Wang</a:t>
            </a:r>
            <a:r>
              <a:rPr lang="en-US" altLang="zh-CN" sz="2000" i="1" dirty="0"/>
              <a:t>, Kai Zhang</a:t>
            </a:r>
            <a:r>
              <a:rPr lang="en-US" altLang="zh-CN" sz="2000" i="1" dirty="0" smtClean="0"/>
              <a:t>, </a:t>
            </a:r>
            <a:r>
              <a:rPr lang="en-US" altLang="zh-CN" sz="2000" i="1" dirty="0"/>
              <a:t>Zhan Zhang, </a:t>
            </a:r>
            <a:r>
              <a:rPr lang="en-US" altLang="zh-CN" sz="2000" i="1" dirty="0" err="1"/>
              <a:t>Shaoqing</a:t>
            </a:r>
            <a:r>
              <a:rPr lang="en-US" altLang="zh-CN" sz="2000" i="1" dirty="0"/>
              <a:t> Wei, </a:t>
            </a:r>
            <a:r>
              <a:rPr lang="en-US" altLang="zh-CN" sz="2000" i="1" dirty="0" err="1"/>
              <a:t>Lingling</a:t>
            </a:r>
            <a:r>
              <a:rPr lang="en-US" altLang="zh-CN" sz="2000" i="1" dirty="0"/>
              <a:t> </a:t>
            </a:r>
            <a:r>
              <a:rPr lang="en-US" altLang="zh-CN" sz="2000" i="1" dirty="0" smtClean="0"/>
              <a:t>Gong, Da Cheng, </a:t>
            </a:r>
            <a:r>
              <a:rPr lang="en-US" altLang="zh-CN" sz="2000" i="1" dirty="0" err="1" smtClean="0"/>
              <a:t>Yingzhe</a:t>
            </a:r>
            <a:r>
              <a:rPr lang="en-US" altLang="zh-CN" sz="2000" i="1" dirty="0" smtClean="0"/>
              <a:t> Wang, </a:t>
            </a:r>
            <a:r>
              <a:rPr lang="en-US" altLang="zh-CN" sz="2000" i="1" dirty="0" err="1" smtClean="0"/>
              <a:t>Ershuai</a:t>
            </a:r>
            <a:r>
              <a:rPr lang="en-US" altLang="zh-CN" sz="2000" i="1" dirty="0" smtClean="0"/>
              <a:t> Kong, Zhen Zhang, </a:t>
            </a:r>
            <a:r>
              <a:rPr lang="en-US" altLang="zh-CN" sz="2000" i="1" dirty="0" err="1"/>
              <a:t>Xiangchen</a:t>
            </a:r>
            <a:r>
              <a:rPr lang="en-US" altLang="zh-CN" sz="2000" i="1" dirty="0"/>
              <a:t> Yang, </a:t>
            </a:r>
            <a:r>
              <a:rPr lang="en-US" altLang="zh-CN" sz="2000" i="1" dirty="0" err="1" smtClean="0"/>
              <a:t>Quanling</a:t>
            </a:r>
            <a:r>
              <a:rPr lang="en-US" altLang="zh-CN" sz="2000" i="1" dirty="0" smtClean="0"/>
              <a:t> </a:t>
            </a:r>
            <a:r>
              <a:rPr lang="en-US" altLang="zh-CN" sz="2000" i="1" dirty="0"/>
              <a:t>Peng, Qing Qin, </a:t>
            </a:r>
            <a:r>
              <a:rPr lang="en-US" altLang="zh-CN" sz="2000" i="1" dirty="0" err="1"/>
              <a:t>Yifang</a:t>
            </a:r>
            <a:r>
              <a:rPr lang="en-US" altLang="zh-CN" sz="2000" i="1" dirty="0"/>
              <a:t> Wang, </a:t>
            </a:r>
            <a:endParaRPr lang="en-US" altLang="zh-CN" sz="2000" i="1" dirty="0" smtClean="0"/>
          </a:p>
          <a:p>
            <a:pPr algn="just">
              <a:lnSpc>
                <a:spcPct val="120000"/>
              </a:lnSpc>
            </a:pPr>
            <a:r>
              <a:rPr lang="en-US" altLang="zh-CN" sz="2000" b="1" i="1" dirty="0" smtClean="0"/>
              <a:t>IEE-CAS: </a:t>
            </a:r>
            <a:r>
              <a:rPr lang="en-US" altLang="zh-CN" sz="2000" i="1" dirty="0" err="1"/>
              <a:t>Xianping</a:t>
            </a:r>
            <a:r>
              <a:rPr lang="en-US" altLang="zh-CN" sz="2000" i="1" dirty="0"/>
              <a:t> Zhang, </a:t>
            </a:r>
            <a:r>
              <a:rPr lang="en-US" altLang="zh-CN" sz="2000" i="1" dirty="0" err="1"/>
              <a:t>Dongliang</a:t>
            </a:r>
            <a:r>
              <a:rPr lang="en-US" altLang="zh-CN" sz="2000" i="1" dirty="0"/>
              <a:t> </a:t>
            </a:r>
            <a:r>
              <a:rPr lang="en-US" altLang="zh-CN" sz="2000" i="1" dirty="0" smtClean="0"/>
              <a:t>Wang, </a:t>
            </a:r>
            <a:r>
              <a:rPr lang="en-US" altLang="zh-CN" sz="2000" i="1" dirty="0" err="1" smtClean="0"/>
              <a:t>Yanwei</a:t>
            </a:r>
            <a:r>
              <a:rPr lang="en-US" altLang="zh-CN" sz="2000" i="1" dirty="0" smtClean="0"/>
              <a:t> Ma</a:t>
            </a:r>
          </a:p>
          <a:p>
            <a:pPr algn="just">
              <a:lnSpc>
                <a:spcPct val="120000"/>
              </a:lnSpc>
            </a:pPr>
            <a:r>
              <a:rPr lang="en-US" altLang="zh-CN" sz="2000" b="1" i="1" dirty="0" smtClean="0"/>
              <a:t>HIPS-CAS: </a:t>
            </a:r>
            <a:r>
              <a:rPr lang="en-US" altLang="zh-CN" sz="2000" i="1" dirty="0" err="1" smtClean="0"/>
              <a:t>Huajun</a:t>
            </a:r>
            <a:r>
              <a:rPr lang="en-US" altLang="zh-CN" sz="2000" i="1" dirty="0" smtClean="0"/>
              <a:t> Liu, Tao Zhao, </a:t>
            </a:r>
            <a:r>
              <a:rPr lang="en-US" altLang="zh-CN" sz="2000" i="1" dirty="0" err="1" smtClean="0"/>
              <a:t>Yanlan</a:t>
            </a:r>
            <a:r>
              <a:rPr lang="en-US" altLang="zh-CN" sz="2000" i="1" dirty="0" smtClean="0"/>
              <a:t> Hu,…</a:t>
            </a:r>
            <a:endParaRPr lang="en-US" altLang="zh-CN" sz="2000" i="1" dirty="0"/>
          </a:p>
          <a:p>
            <a:pPr algn="just">
              <a:lnSpc>
                <a:spcPct val="120000"/>
              </a:lnSpc>
            </a:pPr>
            <a:r>
              <a:rPr lang="en-US" altLang="zh-CN" sz="2000" b="1" i="1" dirty="0" smtClean="0"/>
              <a:t>IMP-CAS: </a:t>
            </a:r>
            <a:r>
              <a:rPr lang="en-US" altLang="zh-CN" sz="2000" i="1" dirty="0"/>
              <a:t>Wei Wu, Yu Liang, </a:t>
            </a:r>
            <a:r>
              <a:rPr lang="en-US" altLang="zh-CN" sz="2000" i="1" dirty="0" err="1"/>
              <a:t>Wenjie</a:t>
            </a:r>
            <a:r>
              <a:rPr lang="en-US" altLang="zh-CN" sz="2000" i="1" dirty="0"/>
              <a:t> </a:t>
            </a:r>
            <a:r>
              <a:rPr lang="en-US" altLang="zh-CN" sz="2000" i="1" dirty="0" smtClean="0"/>
              <a:t>Liang, </a:t>
            </a:r>
            <a:r>
              <a:rPr lang="en-US" altLang="zh-CN" sz="2000" i="1" dirty="0" err="1" smtClean="0"/>
              <a:t>Lizhen</a:t>
            </a:r>
            <a:r>
              <a:rPr lang="en-US" altLang="zh-CN" sz="2000" i="1" dirty="0" smtClean="0"/>
              <a:t> Ma,…</a:t>
            </a:r>
            <a:endParaRPr lang="en-US" altLang="zh-CN" sz="2000" i="1" dirty="0"/>
          </a:p>
          <a:p>
            <a:pPr algn="just">
              <a:lnSpc>
                <a:spcPct val="120000"/>
              </a:lnSpc>
            </a:pPr>
            <a:r>
              <a:rPr lang="en-US" altLang="zh-CN" sz="2000" b="1" i="1" dirty="0" smtClean="0"/>
              <a:t>WST: </a:t>
            </a:r>
            <a:r>
              <a:rPr lang="en-US" altLang="zh-CN" sz="2000" i="1" dirty="0" err="1"/>
              <a:t>Meng</a:t>
            </a:r>
            <a:r>
              <a:rPr lang="en-US" altLang="zh-CN" sz="2000" i="1" dirty="0"/>
              <a:t> Li, </a:t>
            </a:r>
            <a:r>
              <a:rPr lang="en-US" altLang="zh-CN" sz="2000" i="1" dirty="0" smtClean="0"/>
              <a:t>Chao </a:t>
            </a:r>
            <a:r>
              <a:rPr lang="en-US" altLang="zh-CN" sz="2000" i="1" dirty="0"/>
              <a:t>Li, Bo Wu, </a:t>
            </a:r>
            <a:r>
              <a:rPr lang="en-US" altLang="zh-CN" sz="2000" i="1" dirty="0" err="1"/>
              <a:t>Yanmin</a:t>
            </a:r>
            <a:r>
              <a:rPr lang="en-US" altLang="zh-CN" sz="2000" i="1" dirty="0"/>
              <a:t> </a:t>
            </a:r>
            <a:r>
              <a:rPr lang="en-US" altLang="zh-CN" sz="2000" i="1" dirty="0" smtClean="0"/>
              <a:t>Zhu, </a:t>
            </a:r>
            <a:r>
              <a:rPr lang="en-US" altLang="zh-CN" sz="2000" i="1" dirty="0" err="1"/>
              <a:t>Jianwei</a:t>
            </a:r>
            <a:r>
              <a:rPr lang="en-US" altLang="zh-CN" sz="2000" i="1" dirty="0"/>
              <a:t> </a:t>
            </a:r>
            <a:r>
              <a:rPr lang="en-US" altLang="zh-CN" sz="2000" i="1" dirty="0" smtClean="0"/>
              <a:t>Liu, </a:t>
            </a:r>
            <a:r>
              <a:rPr lang="en-US" altLang="zh-CN" sz="2000" i="1" dirty="0" err="1" smtClean="0"/>
              <a:t>Jianfeng</a:t>
            </a:r>
            <a:r>
              <a:rPr lang="en-US" altLang="zh-CN" sz="2000" i="1" dirty="0" smtClean="0"/>
              <a:t> Li,…</a:t>
            </a:r>
          </a:p>
          <a:p>
            <a:pPr algn="just">
              <a:lnSpc>
                <a:spcPct val="120000"/>
              </a:lnSpc>
            </a:pPr>
            <a:r>
              <a:rPr lang="en-US" altLang="zh-CN" sz="2000" b="1" i="1" dirty="0" err="1" smtClean="0"/>
              <a:t>Toly</a:t>
            </a:r>
            <a:r>
              <a:rPr lang="en-US" altLang="zh-CN" sz="2000" b="1" i="1" dirty="0" smtClean="0"/>
              <a:t> Electric: </a:t>
            </a:r>
            <a:r>
              <a:rPr lang="en-US" altLang="zh-CN" sz="2000" i="1" dirty="0"/>
              <a:t>Yu </a:t>
            </a:r>
            <a:r>
              <a:rPr lang="en-US" altLang="zh-CN" sz="2000" i="1" dirty="0" smtClean="0"/>
              <a:t>Zhao, </a:t>
            </a:r>
            <a:r>
              <a:rPr lang="en-US" altLang="zh-CN" sz="2000" i="1" dirty="0" err="1"/>
              <a:t>Hean</a:t>
            </a:r>
            <a:r>
              <a:rPr lang="en-US" altLang="zh-CN" sz="2000" i="1" dirty="0"/>
              <a:t> </a:t>
            </a:r>
            <a:r>
              <a:rPr lang="en-US" altLang="zh-CN" sz="2000" i="1" dirty="0" smtClean="0"/>
              <a:t>Liao, </a:t>
            </a:r>
            <a:r>
              <a:rPr lang="en-US" altLang="zh-CN" sz="2000" i="1" dirty="0" err="1" smtClean="0"/>
              <a:t>Bingxing</a:t>
            </a:r>
            <a:r>
              <a:rPr lang="en-US" altLang="zh-CN" sz="2000" i="1" dirty="0" smtClean="0"/>
              <a:t> Lu,…</a:t>
            </a:r>
          </a:p>
          <a:p>
            <a:pPr algn="just">
              <a:lnSpc>
                <a:spcPct val="120000"/>
              </a:lnSpc>
            </a:pPr>
            <a:endParaRPr lang="en-US" altLang="zh-CN" sz="2000" i="1" dirty="0" smtClean="0"/>
          </a:p>
          <a:p>
            <a:pPr algn="just">
              <a:lnSpc>
                <a:spcPct val="120000"/>
              </a:lnSpc>
            </a:pPr>
            <a:r>
              <a:rPr lang="en-US" altLang="zh-CN" sz="2000" i="1" dirty="0" smtClean="0"/>
              <a:t>*The work is supported by </a:t>
            </a:r>
            <a:r>
              <a:rPr lang="en-US" altLang="zh-CN" sz="2000" i="1" dirty="0"/>
              <a:t>the Strategic Priority Research </a:t>
            </a:r>
            <a:r>
              <a:rPr lang="en-US" altLang="zh-CN" sz="2000" i="1" dirty="0" smtClean="0"/>
              <a:t>Program of the Chinese </a:t>
            </a:r>
            <a:r>
              <a:rPr lang="en-US" altLang="zh-CN" sz="2000" i="1" dirty="0"/>
              <a:t>Academy of Sciences (CAS</a:t>
            </a:r>
            <a:r>
              <a:rPr lang="en-US" altLang="zh-CN" sz="2000" i="1" dirty="0" smtClean="0"/>
              <a:t>) Grant </a:t>
            </a:r>
            <a:r>
              <a:rPr lang="en-US" altLang="zh-CN" sz="2000" i="1" dirty="0"/>
              <a:t>No. </a:t>
            </a:r>
            <a:r>
              <a:rPr lang="en-US" altLang="zh-CN" sz="2000" i="1" dirty="0" smtClean="0"/>
              <a:t>XDB25000000, the key research program of CAS Grant No. XDPB01, Hundred Talents Program of CAS and National natural Science Foundation of China Grant No. 11675193, 11575214, 11604335, U1632276. </a:t>
            </a:r>
            <a:endParaRPr lang="en-US" altLang="zh-CN" sz="2000" b="1" i="1" dirty="0"/>
          </a:p>
        </p:txBody>
      </p:sp>
      <p:sp>
        <p:nvSpPr>
          <p:cNvPr id="3" name="矩形 2"/>
          <p:cNvSpPr/>
          <p:nvPr/>
        </p:nvSpPr>
        <p:spPr>
          <a:xfrm>
            <a:off x="2026733" y="1063639"/>
            <a:ext cx="4689104" cy="424732"/>
          </a:xfrm>
          <a:prstGeom prst="rect">
            <a:avLst/>
          </a:prstGeom>
        </p:spPr>
        <p:txBody>
          <a:bodyPr wrap="none">
            <a:spAutoFit/>
          </a:bodyPr>
          <a:lstStyle/>
          <a:p>
            <a:pPr algn="ctr">
              <a:lnSpc>
                <a:spcPct val="90000"/>
              </a:lnSpc>
              <a:spcBef>
                <a:spcPct val="0"/>
              </a:spcBef>
            </a:pPr>
            <a:r>
              <a:rPr lang="en-US" altLang="zh-CN" sz="2400" dirty="0" smtClean="0">
                <a:solidFill>
                  <a:srgbClr val="000000"/>
                </a:solidFill>
                <a:latin typeface="Comic Sans MS" panose="030F0702030302020204" pitchFamily="66" charset="0"/>
              </a:rPr>
              <a:t>Team Members &amp; Collaborators</a:t>
            </a:r>
            <a:endParaRPr lang="en-US" altLang="zh-CN" sz="2400" dirty="0">
              <a:solidFill>
                <a:srgbClr val="000000"/>
              </a:solidFill>
              <a:latin typeface="Comic Sans MS" panose="030F0702030302020204" pitchFamily="66" charset="0"/>
            </a:endParaRPr>
          </a:p>
        </p:txBody>
      </p:sp>
      <p:cxnSp>
        <p:nvCxnSpPr>
          <p:cNvPr id="6" name="直接连接符 5"/>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548848" y="62293"/>
            <a:ext cx="4046301" cy="646331"/>
          </a:xfrm>
          <a:prstGeom prst="rect">
            <a:avLst/>
          </a:prstGeom>
        </p:spPr>
        <p:txBody>
          <a:bodyPr wrap="none">
            <a:spAutoFit/>
          </a:bodyPr>
          <a:lstStyle/>
          <a:p>
            <a:r>
              <a:rPr lang="en-US" altLang="zh-CN" sz="3600" b="1" dirty="0">
                <a:solidFill>
                  <a:srgbClr val="000000"/>
                </a:solidFill>
                <a:latin typeface="Comic Sans MS" panose="030F0702030302020204" pitchFamily="66" charset="0"/>
              </a:rPr>
              <a:t>Acknowledgement</a:t>
            </a:r>
            <a:endParaRPr lang="zh-CN" altLang="en-US" sz="3600" b="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15388265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72"/>
          <p:cNvSpPr txBox="1">
            <a:spLocks noChangeArrowheads="1"/>
          </p:cNvSpPr>
          <p:nvPr/>
        </p:nvSpPr>
        <p:spPr bwMode="auto">
          <a:xfrm>
            <a:off x="0" y="168605"/>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sz="3600" b="1" dirty="0" smtClean="0">
                <a:solidFill>
                  <a:srgbClr val="000000"/>
                </a:solidFill>
                <a:latin typeface="Comic Sans MS" panose="030F0702030302020204" pitchFamily="66" charset="0"/>
                <a:ea typeface="+mn-ea"/>
              </a:rPr>
              <a:t>CEPC-SPPC</a:t>
            </a:r>
            <a:endParaRPr lang="zh-CN" altLang="en-US" sz="3600" b="1" dirty="0">
              <a:solidFill>
                <a:srgbClr val="000000"/>
              </a:solidFill>
              <a:latin typeface="Comic Sans MS" panose="030F0702030302020204" pitchFamily="66" charset="0"/>
              <a:ea typeface="+mn-ea"/>
            </a:endParaRPr>
          </a:p>
        </p:txBody>
      </p:sp>
      <p:grpSp>
        <p:nvGrpSpPr>
          <p:cNvPr id="21" name="组合 20"/>
          <p:cNvGrpSpPr/>
          <p:nvPr/>
        </p:nvGrpSpPr>
        <p:grpSpPr>
          <a:xfrm>
            <a:off x="328664" y="2469784"/>
            <a:ext cx="8351021" cy="3839097"/>
            <a:chOff x="467419" y="1736327"/>
            <a:chExt cx="8209235" cy="3216118"/>
          </a:xfrm>
        </p:grpSpPr>
        <p:cxnSp>
          <p:nvCxnSpPr>
            <p:cNvPr id="101" name="直接连接符 100"/>
            <p:cNvCxnSpPr/>
            <p:nvPr/>
          </p:nvCxnSpPr>
          <p:spPr>
            <a:xfrm flipV="1">
              <a:off x="6386049" y="2799546"/>
              <a:ext cx="119227" cy="133504"/>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96" name="椭圆 95"/>
            <p:cNvSpPr/>
            <p:nvPr/>
          </p:nvSpPr>
          <p:spPr>
            <a:xfrm>
              <a:off x="899592" y="1988377"/>
              <a:ext cx="7234214" cy="2757862"/>
            </a:xfrm>
            <a:prstGeom prst="ellipse">
              <a:avLst/>
            </a:prstGeom>
            <a:noFill/>
            <a:ln w="76200">
              <a:solidFill>
                <a:srgbClr val="1108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36" name="任意多边形 135"/>
            <p:cNvSpPr/>
            <p:nvPr/>
          </p:nvSpPr>
          <p:spPr>
            <a:xfrm>
              <a:off x="7426506" y="2665580"/>
              <a:ext cx="565784" cy="315699"/>
            </a:xfrm>
            <a:custGeom>
              <a:avLst/>
              <a:gdLst>
                <a:gd name="connsiteX0" fmla="*/ 523875 w 525249"/>
                <a:gd name="connsiteY0" fmla="*/ 315699 h 315699"/>
                <a:gd name="connsiteX1" fmla="*/ 523875 w 525249"/>
                <a:gd name="connsiteY1" fmla="*/ 239499 h 315699"/>
                <a:gd name="connsiteX2" fmla="*/ 509587 w 525249"/>
                <a:gd name="connsiteY2" fmla="*/ 215687 h 315699"/>
                <a:gd name="connsiteX3" fmla="*/ 495300 w 525249"/>
                <a:gd name="connsiteY3" fmla="*/ 172824 h 315699"/>
                <a:gd name="connsiteX4" fmla="*/ 442912 w 525249"/>
                <a:gd name="connsiteY4" fmla="*/ 120437 h 315699"/>
                <a:gd name="connsiteX5" fmla="*/ 395287 w 525249"/>
                <a:gd name="connsiteY5" fmla="*/ 91862 h 315699"/>
                <a:gd name="connsiteX6" fmla="*/ 309562 w 525249"/>
                <a:gd name="connsiteY6" fmla="*/ 63287 h 315699"/>
                <a:gd name="connsiteX7" fmla="*/ 247650 w 525249"/>
                <a:gd name="connsiteY7" fmla="*/ 44237 h 315699"/>
                <a:gd name="connsiteX8" fmla="*/ 185737 w 525249"/>
                <a:gd name="connsiteY8" fmla="*/ 34712 h 315699"/>
                <a:gd name="connsiteX9" fmla="*/ 95250 w 525249"/>
                <a:gd name="connsiteY9" fmla="*/ 20424 h 315699"/>
                <a:gd name="connsiteX10" fmla="*/ 42862 w 525249"/>
                <a:gd name="connsiteY10" fmla="*/ 15662 h 315699"/>
                <a:gd name="connsiteX11" fmla="*/ 23812 w 525249"/>
                <a:gd name="connsiteY11" fmla="*/ 1374 h 315699"/>
                <a:gd name="connsiteX12" fmla="*/ 0 w 525249"/>
                <a:gd name="connsiteY12" fmla="*/ 1374 h 31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249" h="315699">
                  <a:moveTo>
                    <a:pt x="523875" y="315699"/>
                  </a:moveTo>
                  <a:cubicBezTo>
                    <a:pt x="525065" y="285933"/>
                    <a:pt x="526256" y="256168"/>
                    <a:pt x="523875" y="239499"/>
                  </a:cubicBezTo>
                  <a:cubicBezTo>
                    <a:pt x="521494" y="222830"/>
                    <a:pt x="514349" y="226799"/>
                    <a:pt x="509587" y="215687"/>
                  </a:cubicBezTo>
                  <a:cubicBezTo>
                    <a:pt x="504825" y="204575"/>
                    <a:pt x="506412" y="188699"/>
                    <a:pt x="495300" y="172824"/>
                  </a:cubicBezTo>
                  <a:cubicBezTo>
                    <a:pt x="484187" y="156949"/>
                    <a:pt x="459581" y="133931"/>
                    <a:pt x="442912" y="120437"/>
                  </a:cubicBezTo>
                  <a:cubicBezTo>
                    <a:pt x="426243" y="106943"/>
                    <a:pt x="417512" y="101387"/>
                    <a:pt x="395287" y="91862"/>
                  </a:cubicBezTo>
                  <a:cubicBezTo>
                    <a:pt x="373062" y="82337"/>
                    <a:pt x="334168" y="71224"/>
                    <a:pt x="309562" y="63287"/>
                  </a:cubicBezTo>
                  <a:cubicBezTo>
                    <a:pt x="284956" y="55350"/>
                    <a:pt x="268287" y="48999"/>
                    <a:pt x="247650" y="44237"/>
                  </a:cubicBezTo>
                  <a:cubicBezTo>
                    <a:pt x="227013" y="39475"/>
                    <a:pt x="185737" y="34712"/>
                    <a:pt x="185737" y="34712"/>
                  </a:cubicBezTo>
                  <a:lnTo>
                    <a:pt x="95250" y="20424"/>
                  </a:lnTo>
                  <a:cubicBezTo>
                    <a:pt x="71437" y="17249"/>
                    <a:pt x="54768" y="18837"/>
                    <a:pt x="42862" y="15662"/>
                  </a:cubicBezTo>
                  <a:cubicBezTo>
                    <a:pt x="30956" y="12487"/>
                    <a:pt x="30956" y="3755"/>
                    <a:pt x="23812" y="1374"/>
                  </a:cubicBezTo>
                  <a:cubicBezTo>
                    <a:pt x="16668" y="-1007"/>
                    <a:pt x="8334" y="183"/>
                    <a:pt x="0" y="1374"/>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任意多边形 116"/>
            <p:cNvSpPr/>
            <p:nvPr/>
          </p:nvSpPr>
          <p:spPr>
            <a:xfrm>
              <a:off x="1085486" y="2612042"/>
              <a:ext cx="636326" cy="371770"/>
            </a:xfrm>
            <a:custGeom>
              <a:avLst/>
              <a:gdLst>
                <a:gd name="connsiteX0" fmla="*/ 0 w 666750"/>
                <a:gd name="connsiteY0" fmla="*/ 419100 h 419100"/>
                <a:gd name="connsiteX1" fmla="*/ 28575 w 666750"/>
                <a:gd name="connsiteY1" fmla="*/ 285750 h 419100"/>
                <a:gd name="connsiteX2" fmla="*/ 95250 w 666750"/>
                <a:gd name="connsiteY2" fmla="*/ 206375 h 419100"/>
                <a:gd name="connsiteX3" fmla="*/ 260350 w 666750"/>
                <a:gd name="connsiteY3" fmla="*/ 123825 h 419100"/>
                <a:gd name="connsiteX4" fmla="*/ 508000 w 666750"/>
                <a:gd name="connsiteY4" fmla="*/ 73025 h 419100"/>
                <a:gd name="connsiteX5" fmla="*/ 666750 w 666750"/>
                <a:gd name="connsiteY5"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419100">
                  <a:moveTo>
                    <a:pt x="0" y="419100"/>
                  </a:moveTo>
                  <a:cubicBezTo>
                    <a:pt x="6350" y="370152"/>
                    <a:pt x="12700" y="321204"/>
                    <a:pt x="28575" y="285750"/>
                  </a:cubicBezTo>
                  <a:cubicBezTo>
                    <a:pt x="44450" y="250296"/>
                    <a:pt x="56621" y="233362"/>
                    <a:pt x="95250" y="206375"/>
                  </a:cubicBezTo>
                  <a:cubicBezTo>
                    <a:pt x="133879" y="179388"/>
                    <a:pt x="191559" y="146050"/>
                    <a:pt x="260350" y="123825"/>
                  </a:cubicBezTo>
                  <a:cubicBezTo>
                    <a:pt x="329141" y="101600"/>
                    <a:pt x="440267" y="93662"/>
                    <a:pt x="508000" y="73025"/>
                  </a:cubicBezTo>
                  <a:cubicBezTo>
                    <a:pt x="575733" y="52388"/>
                    <a:pt x="621241" y="26194"/>
                    <a:pt x="66675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76"/>
            <p:cNvSpPr txBox="1">
              <a:spLocks noChangeArrowheads="1"/>
            </p:cNvSpPr>
            <p:nvPr/>
          </p:nvSpPr>
          <p:spPr bwMode="auto">
            <a:xfrm>
              <a:off x="1461748" y="2743036"/>
              <a:ext cx="44595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000" b="1" dirty="0">
                  <a:solidFill>
                    <a:srgbClr val="FF0000"/>
                  </a:solidFill>
                  <a:latin typeface="Times New Roman" pitchFamily="18" charset="0"/>
                  <a:cs typeface="Times New Roman" pitchFamily="18" charset="0"/>
                </a:rPr>
                <a:t>BTC</a:t>
              </a:r>
              <a:endParaRPr lang="zh-CN" altLang="en-US" sz="1000" b="1" dirty="0">
                <a:solidFill>
                  <a:srgbClr val="FF0000"/>
                </a:solidFill>
                <a:latin typeface="Times New Roman" pitchFamily="18" charset="0"/>
                <a:cs typeface="Times New Roman" pitchFamily="18" charset="0"/>
              </a:endParaRPr>
            </a:p>
          </p:txBody>
        </p:sp>
        <p:sp>
          <p:nvSpPr>
            <p:cNvPr id="53" name="右箭头 52"/>
            <p:cNvSpPr/>
            <p:nvPr/>
          </p:nvSpPr>
          <p:spPr>
            <a:xfrm rot="20678478">
              <a:off x="1317871" y="2688005"/>
              <a:ext cx="79649" cy="57017"/>
            </a:xfrm>
            <a:prstGeom prst="rightArrow">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5" name="TextBox 6"/>
            <p:cNvSpPr txBox="1">
              <a:spLocks noChangeArrowheads="1"/>
            </p:cNvSpPr>
            <p:nvPr/>
          </p:nvSpPr>
          <p:spPr bwMode="auto">
            <a:xfrm>
              <a:off x="4233114" y="2141662"/>
              <a:ext cx="576263"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dirty="0">
                  <a:solidFill>
                    <a:srgbClr val="CC00FF"/>
                  </a:solidFill>
                  <a:latin typeface="Times New Roman" pitchFamily="18" charset="0"/>
                  <a:cs typeface="Times New Roman" pitchFamily="18" charset="0"/>
                </a:rPr>
                <a:t>IP1</a:t>
              </a:r>
              <a:endParaRPr lang="zh-CN" altLang="en-US" b="1" dirty="0">
                <a:solidFill>
                  <a:srgbClr val="CC00FF"/>
                </a:solidFill>
                <a:latin typeface="Times New Roman" pitchFamily="18" charset="0"/>
                <a:cs typeface="Times New Roman" pitchFamily="18" charset="0"/>
              </a:endParaRPr>
            </a:p>
          </p:txBody>
        </p:sp>
        <p:sp>
          <p:nvSpPr>
            <p:cNvPr id="56" name="TextBox 7"/>
            <p:cNvSpPr txBox="1">
              <a:spLocks noChangeArrowheads="1"/>
            </p:cNvSpPr>
            <p:nvPr/>
          </p:nvSpPr>
          <p:spPr bwMode="auto">
            <a:xfrm>
              <a:off x="4501613" y="4283313"/>
              <a:ext cx="432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dirty="0" smtClean="0">
                  <a:solidFill>
                    <a:srgbClr val="CC00FF"/>
                  </a:solidFill>
                  <a:latin typeface="Times New Roman" pitchFamily="18" charset="0"/>
                  <a:cs typeface="Times New Roman" pitchFamily="18" charset="0"/>
                </a:rPr>
                <a:t>IP3</a:t>
              </a:r>
              <a:endParaRPr lang="zh-CN" altLang="en-US" b="1" dirty="0">
                <a:solidFill>
                  <a:srgbClr val="CC00FF"/>
                </a:solidFill>
                <a:latin typeface="Times New Roman" pitchFamily="18" charset="0"/>
                <a:cs typeface="Times New Roman" pitchFamily="18" charset="0"/>
              </a:endParaRPr>
            </a:p>
          </p:txBody>
        </p:sp>
        <p:sp>
          <p:nvSpPr>
            <p:cNvPr id="57" name="TextBox 11"/>
            <p:cNvSpPr txBox="1">
              <a:spLocks noChangeArrowheads="1"/>
            </p:cNvSpPr>
            <p:nvPr/>
          </p:nvSpPr>
          <p:spPr bwMode="auto">
            <a:xfrm>
              <a:off x="3464686" y="2113445"/>
              <a:ext cx="5762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dirty="0">
                  <a:solidFill>
                    <a:srgbClr val="FF0000"/>
                  </a:solidFill>
                </a:rPr>
                <a:t>e+</a:t>
              </a:r>
              <a:endParaRPr lang="zh-CN" altLang="en-US" b="1" dirty="0">
                <a:solidFill>
                  <a:srgbClr val="FF0000"/>
                </a:solidFill>
              </a:endParaRPr>
            </a:p>
          </p:txBody>
        </p:sp>
        <p:sp>
          <p:nvSpPr>
            <p:cNvPr id="58" name="TextBox 12"/>
            <p:cNvSpPr txBox="1">
              <a:spLocks noChangeArrowheads="1"/>
            </p:cNvSpPr>
            <p:nvPr/>
          </p:nvSpPr>
          <p:spPr bwMode="auto">
            <a:xfrm>
              <a:off x="5298529" y="2113445"/>
              <a:ext cx="5762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dirty="0">
                  <a:solidFill>
                    <a:srgbClr val="00B0F0"/>
                  </a:solidFill>
                </a:rPr>
                <a:t>e-</a:t>
              </a:r>
              <a:endParaRPr lang="zh-CN" altLang="en-US" b="1" dirty="0">
                <a:solidFill>
                  <a:srgbClr val="00B0F0"/>
                </a:solidFill>
              </a:endParaRPr>
            </a:p>
          </p:txBody>
        </p:sp>
        <p:sp>
          <p:nvSpPr>
            <p:cNvPr id="59" name="TextBox 25"/>
            <p:cNvSpPr txBox="1">
              <a:spLocks noChangeArrowheads="1"/>
            </p:cNvSpPr>
            <p:nvPr/>
          </p:nvSpPr>
          <p:spPr bwMode="auto">
            <a:xfrm>
              <a:off x="6605260" y="2586566"/>
              <a:ext cx="811098" cy="1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000" b="1" dirty="0" smtClean="0">
                  <a:solidFill>
                    <a:srgbClr val="002060"/>
                  </a:solidFill>
                  <a:latin typeface="Times New Roman" pitchFamily="18" charset="0"/>
                  <a:cs typeface="Times New Roman" pitchFamily="18" charset="0"/>
                </a:rPr>
                <a:t>e+ e- </a:t>
              </a:r>
              <a:r>
                <a:rPr lang="en-US" altLang="zh-CN" sz="1000" b="1" dirty="0" err="1" smtClean="0">
                  <a:solidFill>
                    <a:srgbClr val="002060"/>
                  </a:solidFill>
                  <a:latin typeface="Times New Roman" pitchFamily="18" charset="0"/>
                  <a:cs typeface="Times New Roman" pitchFamily="18" charset="0"/>
                </a:rPr>
                <a:t>Linac</a:t>
              </a:r>
              <a:endParaRPr lang="en-US" altLang="zh-CN" sz="1000" b="1" dirty="0" smtClean="0">
                <a:solidFill>
                  <a:srgbClr val="002060"/>
                </a:solidFill>
                <a:latin typeface="Times New Roman" pitchFamily="18" charset="0"/>
                <a:cs typeface="Times New Roman" pitchFamily="18" charset="0"/>
              </a:endParaRPr>
            </a:p>
          </p:txBody>
        </p:sp>
        <p:sp>
          <p:nvSpPr>
            <p:cNvPr id="60" name="TextBox 15"/>
            <p:cNvSpPr txBox="1">
              <a:spLocks noChangeArrowheads="1"/>
            </p:cNvSpPr>
            <p:nvPr/>
          </p:nvSpPr>
          <p:spPr bwMode="auto">
            <a:xfrm>
              <a:off x="6779289" y="2127785"/>
              <a:ext cx="4395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000" b="1" dirty="0">
                  <a:latin typeface="Times New Roman" pitchFamily="18" charset="0"/>
                  <a:cs typeface="Times New Roman" pitchFamily="18" charset="0"/>
                </a:rPr>
                <a:t>LTB</a:t>
              </a:r>
              <a:endParaRPr lang="zh-CN" altLang="en-US" sz="900" b="1" dirty="0">
                <a:latin typeface="Times New Roman" pitchFamily="18" charset="0"/>
                <a:cs typeface="Times New Roman" pitchFamily="18" charset="0"/>
              </a:endParaRPr>
            </a:p>
          </p:txBody>
        </p:sp>
        <p:sp>
          <p:nvSpPr>
            <p:cNvPr id="77" name="椭圆 76"/>
            <p:cNvSpPr/>
            <p:nvPr/>
          </p:nvSpPr>
          <p:spPr>
            <a:xfrm>
              <a:off x="1056974" y="2096368"/>
              <a:ext cx="6919449" cy="2520280"/>
            </a:xfrm>
            <a:prstGeom prst="ellipse">
              <a:avLst/>
            </a:prstGeom>
            <a:noFill/>
            <a:ln w="571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79" name="右箭头 78"/>
            <p:cNvSpPr/>
            <p:nvPr/>
          </p:nvSpPr>
          <p:spPr>
            <a:xfrm rot="21289895">
              <a:off x="3587376" y="2080355"/>
              <a:ext cx="187325" cy="1275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0" name="右箭头 79"/>
            <p:cNvSpPr/>
            <p:nvPr/>
          </p:nvSpPr>
          <p:spPr>
            <a:xfrm rot="14382723">
              <a:off x="6688679" y="2112021"/>
              <a:ext cx="82590" cy="64263"/>
            </a:xfrm>
            <a:prstGeom prst="rightArrow">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1" name="右箭头 80"/>
            <p:cNvSpPr/>
            <p:nvPr/>
          </p:nvSpPr>
          <p:spPr>
            <a:xfrm rot="12476930">
              <a:off x="7814903" y="2745920"/>
              <a:ext cx="130960" cy="45719"/>
            </a:xfrm>
            <a:prstGeom prst="rightArrow">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2" name="TextBox 48"/>
            <p:cNvSpPr txBox="1">
              <a:spLocks noChangeArrowheads="1"/>
            </p:cNvSpPr>
            <p:nvPr/>
          </p:nvSpPr>
          <p:spPr bwMode="auto">
            <a:xfrm rot="20030403">
              <a:off x="6052768" y="4072940"/>
              <a:ext cx="1471352" cy="19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100" b="1" dirty="0" smtClean="0">
                  <a:solidFill>
                    <a:srgbClr val="CC00FF"/>
                  </a:solidFill>
                  <a:latin typeface="Times New Roman" pitchFamily="18" charset="0"/>
                  <a:cs typeface="Times New Roman" pitchFamily="18" charset="0"/>
                </a:rPr>
                <a:t>CEPC Collider Ring</a:t>
              </a:r>
              <a:endParaRPr lang="zh-CN" altLang="en-US" sz="1600" b="1" dirty="0">
                <a:solidFill>
                  <a:srgbClr val="CC00FF"/>
                </a:solidFill>
                <a:latin typeface="Times New Roman" pitchFamily="18" charset="0"/>
                <a:cs typeface="Times New Roman" pitchFamily="18" charset="0"/>
              </a:endParaRPr>
            </a:p>
          </p:txBody>
        </p:sp>
        <p:sp>
          <p:nvSpPr>
            <p:cNvPr id="83" name="TextBox 50"/>
            <p:cNvSpPr txBox="1">
              <a:spLocks noChangeArrowheads="1"/>
            </p:cNvSpPr>
            <p:nvPr/>
          </p:nvSpPr>
          <p:spPr bwMode="auto">
            <a:xfrm rot="1624976">
              <a:off x="1562450" y="3598262"/>
              <a:ext cx="1049790" cy="19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100" b="1" dirty="0" smtClean="0">
                  <a:solidFill>
                    <a:srgbClr val="00B050"/>
                  </a:solidFill>
                  <a:latin typeface="Times New Roman" pitchFamily="18" charset="0"/>
                  <a:cs typeface="Times New Roman" pitchFamily="18" charset="0"/>
                </a:rPr>
                <a:t>CEPC Booster</a:t>
              </a:r>
              <a:endParaRPr lang="zh-CN" altLang="en-US" sz="1600" b="1" dirty="0">
                <a:solidFill>
                  <a:srgbClr val="00B050"/>
                </a:solidFill>
                <a:latin typeface="Times New Roman" pitchFamily="18" charset="0"/>
                <a:cs typeface="Times New Roman" pitchFamily="18" charset="0"/>
              </a:endParaRPr>
            </a:p>
          </p:txBody>
        </p:sp>
        <p:sp>
          <p:nvSpPr>
            <p:cNvPr id="84" name="TextBox 61"/>
            <p:cNvSpPr txBox="1">
              <a:spLocks noChangeArrowheads="1"/>
            </p:cNvSpPr>
            <p:nvPr/>
          </p:nvSpPr>
          <p:spPr bwMode="auto">
            <a:xfrm>
              <a:off x="7956376" y="2564904"/>
              <a:ext cx="44595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000" b="1" dirty="0">
                  <a:solidFill>
                    <a:srgbClr val="00B0F0"/>
                  </a:solidFill>
                  <a:latin typeface="Times New Roman" pitchFamily="18" charset="0"/>
                  <a:cs typeface="Times New Roman" pitchFamily="18" charset="0"/>
                </a:rPr>
                <a:t>BTC</a:t>
              </a:r>
              <a:endParaRPr lang="zh-CN" altLang="en-US" sz="1000" b="1" dirty="0">
                <a:solidFill>
                  <a:srgbClr val="00B0F0"/>
                </a:solidFill>
                <a:latin typeface="Times New Roman" pitchFamily="18" charset="0"/>
                <a:cs typeface="Times New Roman" pitchFamily="18" charset="0"/>
              </a:endParaRPr>
            </a:p>
          </p:txBody>
        </p:sp>
        <p:cxnSp>
          <p:nvCxnSpPr>
            <p:cNvPr id="85" name="直接连接符 84"/>
            <p:cNvCxnSpPr/>
            <p:nvPr/>
          </p:nvCxnSpPr>
          <p:spPr>
            <a:xfrm flipV="1">
              <a:off x="6559346" y="2566856"/>
              <a:ext cx="144408" cy="176180"/>
            </a:xfrm>
            <a:prstGeom prst="line">
              <a:avLst/>
            </a:prstGeom>
            <a:ln w="38100">
              <a:solidFill>
                <a:schemeClr val="accent1">
                  <a:lumMod val="10000"/>
                </a:schemeClr>
              </a:solidFill>
            </a:ln>
          </p:spPr>
          <p:style>
            <a:lnRef idx="1">
              <a:schemeClr val="accent1"/>
            </a:lnRef>
            <a:fillRef idx="0">
              <a:schemeClr val="accent1"/>
            </a:fillRef>
            <a:effectRef idx="0">
              <a:schemeClr val="accent1"/>
            </a:effectRef>
            <a:fontRef idx="minor">
              <a:schemeClr val="tx1"/>
            </a:fontRef>
          </p:style>
        </p:cxnSp>
        <p:sp>
          <p:nvSpPr>
            <p:cNvPr id="86" name="右箭头 85"/>
            <p:cNvSpPr/>
            <p:nvPr/>
          </p:nvSpPr>
          <p:spPr>
            <a:xfrm rot="11153906">
              <a:off x="5346699" y="2079247"/>
              <a:ext cx="187325" cy="12759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8" name="Oval 11"/>
            <p:cNvSpPr>
              <a:spLocks noChangeArrowheads="1"/>
            </p:cNvSpPr>
            <p:nvPr/>
          </p:nvSpPr>
          <p:spPr bwMode="auto">
            <a:xfrm>
              <a:off x="5632551" y="2665580"/>
              <a:ext cx="685800" cy="272489"/>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ltLang="zh-CN" sz="2400">
                <a:latin typeface="Times" pitchFamily="18" charset="0"/>
              </a:endParaRPr>
            </a:p>
          </p:txBody>
        </p:sp>
        <p:sp>
          <p:nvSpPr>
            <p:cNvPr id="99" name="Oval 12"/>
            <p:cNvSpPr>
              <a:spLocks noChangeArrowheads="1"/>
            </p:cNvSpPr>
            <p:nvPr/>
          </p:nvSpPr>
          <p:spPr bwMode="auto">
            <a:xfrm>
              <a:off x="6256404" y="2855818"/>
              <a:ext cx="144016" cy="90483"/>
            </a:xfrm>
            <a:prstGeom prst="ellipse">
              <a:avLst/>
            </a:prstGeom>
            <a:noFill/>
            <a:ln w="1905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ltLang="zh-CN" sz="2400">
                <a:latin typeface="Times" pitchFamily="18" charset="0"/>
              </a:endParaRPr>
            </a:p>
          </p:txBody>
        </p:sp>
        <p:cxnSp>
          <p:nvCxnSpPr>
            <p:cNvPr id="100" name="直接连接符 99"/>
            <p:cNvCxnSpPr/>
            <p:nvPr/>
          </p:nvCxnSpPr>
          <p:spPr>
            <a:xfrm flipV="1">
              <a:off x="6473796" y="2761923"/>
              <a:ext cx="62877" cy="7200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TextBox 22"/>
            <p:cNvSpPr txBox="1">
              <a:spLocks noChangeArrowheads="1"/>
            </p:cNvSpPr>
            <p:nvPr/>
          </p:nvSpPr>
          <p:spPr bwMode="auto">
            <a:xfrm>
              <a:off x="4300834" y="2701536"/>
              <a:ext cx="1399438" cy="19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sz="1100" b="1" dirty="0" smtClean="0">
                  <a:solidFill>
                    <a:srgbClr val="FF0000"/>
                  </a:solidFill>
                  <a:latin typeface="Times New Roman" pitchFamily="18" charset="0"/>
                  <a:cs typeface="Times New Roman" pitchFamily="18" charset="0"/>
                </a:rPr>
                <a:t>SPPC ME</a:t>
              </a:r>
              <a:r>
                <a:rPr lang="zh-CN" altLang="en-US" sz="1100" b="1" dirty="0" smtClean="0">
                  <a:solidFill>
                    <a:srgbClr val="FF0000"/>
                  </a:solidFill>
                  <a:latin typeface="Times New Roman" pitchFamily="18" charset="0"/>
                  <a:cs typeface="Times New Roman" pitchFamily="18" charset="0"/>
                </a:rPr>
                <a:t> </a:t>
              </a:r>
              <a:r>
                <a:rPr lang="en-US" altLang="zh-CN" sz="1100" b="1" dirty="0" smtClean="0">
                  <a:solidFill>
                    <a:srgbClr val="FF0000"/>
                  </a:solidFill>
                  <a:latin typeface="Times New Roman" pitchFamily="18" charset="0"/>
                  <a:cs typeface="Times New Roman" pitchFamily="18" charset="0"/>
                </a:rPr>
                <a:t>Booster</a:t>
              </a:r>
              <a:endParaRPr lang="en-US" altLang="zh-CN" sz="1100" b="1" dirty="0">
                <a:solidFill>
                  <a:srgbClr val="FF0000"/>
                </a:solidFill>
                <a:latin typeface="Times New Roman" pitchFamily="18" charset="0"/>
                <a:cs typeface="Times New Roman" pitchFamily="18" charset="0"/>
              </a:endParaRPr>
            </a:p>
          </p:txBody>
        </p:sp>
        <p:sp>
          <p:nvSpPr>
            <p:cNvPr id="104" name="TextBox 23"/>
            <p:cNvSpPr txBox="1">
              <a:spLocks noChangeArrowheads="1"/>
            </p:cNvSpPr>
            <p:nvPr/>
          </p:nvSpPr>
          <p:spPr bwMode="auto">
            <a:xfrm>
              <a:off x="5144139" y="2924904"/>
              <a:ext cx="1352009" cy="19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sz="1100" b="1" dirty="0" smtClean="0">
                  <a:solidFill>
                    <a:srgbClr val="FF6600"/>
                  </a:solidFill>
                  <a:latin typeface="Times New Roman" pitchFamily="18" charset="0"/>
                  <a:cs typeface="Times New Roman" pitchFamily="18" charset="0"/>
                </a:rPr>
                <a:t>SPPC LE Booster</a:t>
              </a:r>
              <a:endParaRPr lang="en-US" altLang="zh-CN" sz="1100" b="1" dirty="0">
                <a:solidFill>
                  <a:srgbClr val="FF6600"/>
                </a:solidFill>
                <a:latin typeface="Times New Roman" pitchFamily="18" charset="0"/>
                <a:cs typeface="Times New Roman" pitchFamily="18" charset="0"/>
              </a:endParaRPr>
            </a:p>
          </p:txBody>
        </p:sp>
        <p:sp>
          <p:nvSpPr>
            <p:cNvPr id="105" name="TextBox 6"/>
            <p:cNvSpPr txBox="1">
              <a:spLocks noChangeArrowheads="1"/>
            </p:cNvSpPr>
            <p:nvPr/>
          </p:nvSpPr>
          <p:spPr bwMode="auto">
            <a:xfrm>
              <a:off x="467419" y="3212976"/>
              <a:ext cx="4321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dirty="0">
                  <a:solidFill>
                    <a:srgbClr val="1108C8"/>
                  </a:solidFill>
                  <a:latin typeface="Times New Roman" pitchFamily="18" charset="0"/>
                  <a:cs typeface="Times New Roman" pitchFamily="18" charset="0"/>
                </a:rPr>
                <a:t>IP4</a:t>
              </a:r>
              <a:endParaRPr lang="zh-CN" altLang="en-US" b="1" dirty="0">
                <a:solidFill>
                  <a:srgbClr val="1108C8"/>
                </a:solidFill>
                <a:latin typeface="Times New Roman" pitchFamily="18" charset="0"/>
                <a:cs typeface="Times New Roman" pitchFamily="18" charset="0"/>
              </a:endParaRPr>
            </a:p>
          </p:txBody>
        </p:sp>
        <p:sp>
          <p:nvSpPr>
            <p:cNvPr id="106" name="TextBox 6"/>
            <p:cNvSpPr txBox="1">
              <a:spLocks noChangeArrowheads="1"/>
            </p:cNvSpPr>
            <p:nvPr/>
          </p:nvSpPr>
          <p:spPr bwMode="auto">
            <a:xfrm>
              <a:off x="8244408" y="3140968"/>
              <a:ext cx="4322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dirty="0" smtClean="0">
                  <a:solidFill>
                    <a:srgbClr val="1108C8"/>
                  </a:solidFill>
                  <a:latin typeface="Times New Roman" pitchFamily="18" charset="0"/>
                  <a:cs typeface="Times New Roman" pitchFamily="18" charset="0"/>
                </a:rPr>
                <a:t>IP2</a:t>
              </a:r>
              <a:endParaRPr lang="zh-CN" altLang="en-US" b="1" dirty="0">
                <a:solidFill>
                  <a:srgbClr val="1108C8"/>
                </a:solidFill>
                <a:latin typeface="Times New Roman" pitchFamily="18" charset="0"/>
                <a:cs typeface="Times New Roman" pitchFamily="18" charset="0"/>
              </a:endParaRPr>
            </a:p>
          </p:txBody>
        </p:sp>
        <p:sp>
          <p:nvSpPr>
            <p:cNvPr id="112" name="TextBox 111"/>
            <p:cNvSpPr txBox="1"/>
            <p:nvPr/>
          </p:nvSpPr>
          <p:spPr>
            <a:xfrm>
              <a:off x="3877087" y="4759384"/>
              <a:ext cx="1368099" cy="193061"/>
            </a:xfrm>
            <a:prstGeom prst="rect">
              <a:avLst/>
            </a:prstGeom>
            <a:noFill/>
          </p:spPr>
          <p:txBody>
            <a:bodyPr wrap="none" rtlCol="0">
              <a:spAutoFit/>
            </a:bodyPr>
            <a:lstStyle/>
            <a:p>
              <a:r>
                <a:rPr lang="en-US" altLang="zh-CN" sz="1100" b="1" dirty="0" smtClean="0">
                  <a:solidFill>
                    <a:srgbClr val="1108C8"/>
                  </a:solidFill>
                  <a:latin typeface="Times New Roman" pitchFamily="18" charset="0"/>
                  <a:cs typeface="Times New Roman" pitchFamily="18" charset="0"/>
                </a:rPr>
                <a:t>SPPC Collider Ring</a:t>
              </a:r>
              <a:endParaRPr lang="zh-CN" altLang="en-US" sz="1100" b="1" dirty="0">
                <a:solidFill>
                  <a:srgbClr val="1108C8"/>
                </a:solidFill>
                <a:latin typeface="Times New Roman" pitchFamily="18" charset="0"/>
                <a:cs typeface="Times New Roman" pitchFamily="18" charset="0"/>
              </a:endParaRPr>
            </a:p>
          </p:txBody>
        </p:sp>
        <p:sp>
          <p:nvSpPr>
            <p:cNvPr id="113" name="TextBox 24"/>
            <p:cNvSpPr txBox="1">
              <a:spLocks noChangeArrowheads="1"/>
            </p:cNvSpPr>
            <p:nvPr/>
          </p:nvSpPr>
          <p:spPr bwMode="auto">
            <a:xfrm>
              <a:off x="6382785" y="2745986"/>
              <a:ext cx="1175144" cy="1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sz="1000" b="1" dirty="0">
                  <a:solidFill>
                    <a:schemeClr val="accent5">
                      <a:lumMod val="50000"/>
                    </a:schemeClr>
                  </a:solidFill>
                  <a:latin typeface="Times New Roman" pitchFamily="18" charset="0"/>
                  <a:cs typeface="Times New Roman" pitchFamily="18" charset="0"/>
                </a:rPr>
                <a:t>Proton </a:t>
              </a:r>
              <a:r>
                <a:rPr lang="en-US" altLang="zh-CN" sz="1000" b="1" dirty="0" err="1" smtClean="0">
                  <a:solidFill>
                    <a:schemeClr val="accent5">
                      <a:lumMod val="50000"/>
                    </a:schemeClr>
                  </a:solidFill>
                  <a:latin typeface="Times New Roman" pitchFamily="18" charset="0"/>
                  <a:cs typeface="Times New Roman" pitchFamily="18" charset="0"/>
                </a:rPr>
                <a:t>Linac</a:t>
              </a:r>
              <a:endParaRPr lang="en-US" altLang="zh-CN" sz="1000" b="1" dirty="0" smtClean="0">
                <a:solidFill>
                  <a:schemeClr val="accent5">
                    <a:lumMod val="50000"/>
                  </a:schemeClr>
                </a:solidFill>
                <a:latin typeface="Times New Roman" pitchFamily="18" charset="0"/>
                <a:cs typeface="Times New Roman" pitchFamily="18" charset="0"/>
              </a:endParaRPr>
            </a:p>
          </p:txBody>
        </p:sp>
        <p:sp>
          <p:nvSpPr>
            <p:cNvPr id="115" name="椭圆 114"/>
            <p:cNvSpPr/>
            <p:nvPr/>
          </p:nvSpPr>
          <p:spPr>
            <a:xfrm>
              <a:off x="813488" y="3271393"/>
              <a:ext cx="172207" cy="170230"/>
            </a:xfrm>
            <a:prstGeom prst="ellipse">
              <a:avLst/>
            </a:prstGeom>
            <a:solidFill>
              <a:srgbClr val="0101AF"/>
            </a:solidFill>
            <a:ln>
              <a:solidFill>
                <a:srgbClr val="0101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1" name="椭圆 120"/>
            <p:cNvSpPr/>
            <p:nvPr/>
          </p:nvSpPr>
          <p:spPr>
            <a:xfrm>
              <a:off x="4494335" y="2033485"/>
              <a:ext cx="140180" cy="140935"/>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7" name="Oval 4"/>
            <p:cNvSpPr>
              <a:spLocks noChangeArrowheads="1"/>
            </p:cNvSpPr>
            <p:nvPr/>
          </p:nvSpPr>
          <p:spPr bwMode="auto">
            <a:xfrm>
              <a:off x="4694086" y="2326936"/>
              <a:ext cx="1325094" cy="39059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ltLang="zh-CN" sz="2400">
                <a:latin typeface="Times" pitchFamily="18" charset="0"/>
              </a:endParaRPr>
            </a:p>
          </p:txBody>
        </p:sp>
        <p:sp>
          <p:nvSpPr>
            <p:cNvPr id="47" name="椭圆 46"/>
            <p:cNvSpPr/>
            <p:nvPr/>
          </p:nvSpPr>
          <p:spPr>
            <a:xfrm>
              <a:off x="4503182" y="4522159"/>
              <a:ext cx="140180" cy="140935"/>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8" name="椭圆 47"/>
            <p:cNvSpPr/>
            <p:nvPr/>
          </p:nvSpPr>
          <p:spPr>
            <a:xfrm>
              <a:off x="8061635" y="3233414"/>
              <a:ext cx="172207" cy="170230"/>
            </a:xfrm>
            <a:prstGeom prst="ellipse">
              <a:avLst/>
            </a:prstGeom>
            <a:solidFill>
              <a:srgbClr val="0101AF"/>
            </a:solidFill>
            <a:ln>
              <a:solidFill>
                <a:srgbClr val="0101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任意多边形 16"/>
            <p:cNvSpPr/>
            <p:nvPr/>
          </p:nvSpPr>
          <p:spPr>
            <a:xfrm>
              <a:off x="6703219" y="2299221"/>
              <a:ext cx="802481" cy="263004"/>
            </a:xfrm>
            <a:custGeom>
              <a:avLst/>
              <a:gdLst>
                <a:gd name="connsiteX0" fmla="*/ 0 w 802481"/>
                <a:gd name="connsiteY0" fmla="*/ 263004 h 263004"/>
                <a:gd name="connsiteX1" fmla="*/ 42862 w 802481"/>
                <a:gd name="connsiteY1" fmla="*/ 212998 h 263004"/>
                <a:gd name="connsiteX2" fmla="*/ 80962 w 802481"/>
                <a:gd name="connsiteY2" fmla="*/ 167754 h 263004"/>
                <a:gd name="connsiteX3" fmla="*/ 147637 w 802481"/>
                <a:gd name="connsiteY3" fmla="*/ 117748 h 263004"/>
                <a:gd name="connsiteX4" fmla="*/ 240506 w 802481"/>
                <a:gd name="connsiteY4" fmla="*/ 65360 h 263004"/>
                <a:gd name="connsiteX5" fmla="*/ 357187 w 802481"/>
                <a:gd name="connsiteY5" fmla="*/ 32023 h 263004"/>
                <a:gd name="connsiteX6" fmla="*/ 514350 w 802481"/>
                <a:gd name="connsiteY6" fmla="*/ 1067 h 263004"/>
                <a:gd name="connsiteX7" fmla="*/ 619125 w 802481"/>
                <a:gd name="connsiteY7" fmla="*/ 10592 h 263004"/>
                <a:gd name="connsiteX8" fmla="*/ 771525 w 802481"/>
                <a:gd name="connsiteY8" fmla="*/ 43929 h 263004"/>
                <a:gd name="connsiteX9" fmla="*/ 802481 w 802481"/>
                <a:gd name="connsiteY9" fmla="*/ 60598 h 26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481" h="263004">
                  <a:moveTo>
                    <a:pt x="0" y="263004"/>
                  </a:moveTo>
                  <a:lnTo>
                    <a:pt x="42862" y="212998"/>
                  </a:lnTo>
                  <a:cubicBezTo>
                    <a:pt x="56356" y="197123"/>
                    <a:pt x="63500" y="183629"/>
                    <a:pt x="80962" y="167754"/>
                  </a:cubicBezTo>
                  <a:cubicBezTo>
                    <a:pt x="98424" y="151879"/>
                    <a:pt x="121046" y="134814"/>
                    <a:pt x="147637" y="117748"/>
                  </a:cubicBezTo>
                  <a:cubicBezTo>
                    <a:pt x="174228" y="100682"/>
                    <a:pt x="205581" y="79647"/>
                    <a:pt x="240506" y="65360"/>
                  </a:cubicBezTo>
                  <a:cubicBezTo>
                    <a:pt x="275431" y="51072"/>
                    <a:pt x="311546" y="42738"/>
                    <a:pt x="357187" y="32023"/>
                  </a:cubicBezTo>
                  <a:cubicBezTo>
                    <a:pt x="402828" y="21308"/>
                    <a:pt x="470694" y="4639"/>
                    <a:pt x="514350" y="1067"/>
                  </a:cubicBezTo>
                  <a:cubicBezTo>
                    <a:pt x="558006" y="-2505"/>
                    <a:pt x="576262" y="3448"/>
                    <a:pt x="619125" y="10592"/>
                  </a:cubicBezTo>
                  <a:cubicBezTo>
                    <a:pt x="661988" y="17736"/>
                    <a:pt x="740966" y="35595"/>
                    <a:pt x="771525" y="43929"/>
                  </a:cubicBezTo>
                  <a:cubicBezTo>
                    <a:pt x="802084" y="52263"/>
                    <a:pt x="802282" y="56430"/>
                    <a:pt x="802481" y="6059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6469856" y="1959769"/>
              <a:ext cx="312916" cy="607219"/>
            </a:xfrm>
            <a:custGeom>
              <a:avLst/>
              <a:gdLst>
                <a:gd name="connsiteX0" fmla="*/ 233363 w 312916"/>
                <a:gd name="connsiteY0" fmla="*/ 607219 h 607219"/>
                <a:gd name="connsiteX1" fmla="*/ 280988 w 312916"/>
                <a:gd name="connsiteY1" fmla="*/ 507206 h 607219"/>
                <a:gd name="connsiteX2" fmla="*/ 311944 w 312916"/>
                <a:gd name="connsiteY2" fmla="*/ 400050 h 607219"/>
                <a:gd name="connsiteX3" fmla="*/ 300038 w 312916"/>
                <a:gd name="connsiteY3" fmla="*/ 276225 h 607219"/>
                <a:gd name="connsiteX4" fmla="*/ 250032 w 312916"/>
                <a:gd name="connsiteY4" fmla="*/ 171450 h 607219"/>
                <a:gd name="connsiteX5" fmla="*/ 192882 w 312916"/>
                <a:gd name="connsiteY5" fmla="*/ 111919 h 607219"/>
                <a:gd name="connsiteX6" fmla="*/ 114300 w 312916"/>
                <a:gd name="connsiteY6" fmla="*/ 54769 h 607219"/>
                <a:gd name="connsiteX7" fmla="*/ 0 w 312916"/>
                <a:gd name="connsiteY7" fmla="*/ 0 h 60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16" h="607219">
                  <a:moveTo>
                    <a:pt x="233363" y="607219"/>
                  </a:moveTo>
                  <a:cubicBezTo>
                    <a:pt x="250627" y="574476"/>
                    <a:pt x="267891" y="541734"/>
                    <a:pt x="280988" y="507206"/>
                  </a:cubicBezTo>
                  <a:cubicBezTo>
                    <a:pt x="294085" y="472678"/>
                    <a:pt x="308769" y="438547"/>
                    <a:pt x="311944" y="400050"/>
                  </a:cubicBezTo>
                  <a:cubicBezTo>
                    <a:pt x="315119" y="361553"/>
                    <a:pt x="310357" y="314325"/>
                    <a:pt x="300038" y="276225"/>
                  </a:cubicBezTo>
                  <a:cubicBezTo>
                    <a:pt x="289719" y="238125"/>
                    <a:pt x="267891" y="198834"/>
                    <a:pt x="250032" y="171450"/>
                  </a:cubicBezTo>
                  <a:cubicBezTo>
                    <a:pt x="232173" y="144066"/>
                    <a:pt x="215504" y="131366"/>
                    <a:pt x="192882" y="111919"/>
                  </a:cubicBezTo>
                  <a:cubicBezTo>
                    <a:pt x="170260" y="92472"/>
                    <a:pt x="146447" y="73422"/>
                    <a:pt x="114300" y="54769"/>
                  </a:cubicBezTo>
                  <a:cubicBezTo>
                    <a:pt x="82153" y="36116"/>
                    <a:pt x="41076" y="18058"/>
                    <a:pt x="0" y="0"/>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右箭头 62"/>
            <p:cNvSpPr/>
            <p:nvPr/>
          </p:nvSpPr>
          <p:spPr>
            <a:xfrm rot="21079377">
              <a:off x="7108834" y="2280788"/>
              <a:ext cx="82590" cy="64263"/>
            </a:xfrm>
            <a:prstGeom prst="rightArrow">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4" name="椭圆 63"/>
            <p:cNvSpPr/>
            <p:nvPr/>
          </p:nvSpPr>
          <p:spPr>
            <a:xfrm>
              <a:off x="1085485" y="1736327"/>
              <a:ext cx="6919449" cy="2526571"/>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7" name="TextBox 21"/>
            <p:cNvSpPr txBox="1">
              <a:spLocks noChangeArrowheads="1"/>
            </p:cNvSpPr>
            <p:nvPr/>
          </p:nvSpPr>
          <p:spPr bwMode="auto">
            <a:xfrm>
              <a:off x="3464686" y="2389918"/>
              <a:ext cx="1261826" cy="1930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sz="1100" b="1" dirty="0" smtClean="0">
                  <a:solidFill>
                    <a:srgbClr val="C00000"/>
                  </a:solidFill>
                  <a:latin typeface="Times New Roman" pitchFamily="18" charset="0"/>
                  <a:cs typeface="Times New Roman" pitchFamily="18" charset="0"/>
                </a:rPr>
                <a:t>SPPC HE</a:t>
              </a:r>
              <a:r>
                <a:rPr lang="zh-CN" altLang="en-US" sz="1100" b="1" dirty="0" smtClean="0">
                  <a:solidFill>
                    <a:srgbClr val="C00000"/>
                  </a:solidFill>
                  <a:latin typeface="Times New Roman" pitchFamily="18" charset="0"/>
                  <a:cs typeface="Times New Roman" pitchFamily="18" charset="0"/>
                </a:rPr>
                <a:t> </a:t>
              </a:r>
              <a:r>
                <a:rPr lang="en-US" altLang="zh-CN" sz="1100" b="1" dirty="0" smtClean="0">
                  <a:solidFill>
                    <a:srgbClr val="C00000"/>
                  </a:solidFill>
                  <a:latin typeface="Times New Roman" pitchFamily="18" charset="0"/>
                  <a:cs typeface="Times New Roman" pitchFamily="18" charset="0"/>
                </a:rPr>
                <a:t>Booster</a:t>
              </a:r>
              <a:endParaRPr lang="en-US" altLang="zh-CN" sz="1100" b="1" dirty="0">
                <a:solidFill>
                  <a:srgbClr val="C00000"/>
                </a:solidFill>
                <a:latin typeface="Times New Roman" pitchFamily="18" charset="0"/>
                <a:cs typeface="Times New Roman" pitchFamily="18" charset="0"/>
              </a:endParaRPr>
            </a:p>
          </p:txBody>
        </p:sp>
      </p:grpSp>
      <p:sp>
        <p:nvSpPr>
          <p:cNvPr id="2" name="Rectangle 1"/>
          <p:cNvSpPr/>
          <p:nvPr/>
        </p:nvSpPr>
        <p:spPr>
          <a:xfrm>
            <a:off x="323527" y="935284"/>
            <a:ext cx="8470693" cy="1107996"/>
          </a:xfrm>
          <a:prstGeom prst="rect">
            <a:avLst/>
          </a:prstGeom>
        </p:spPr>
        <p:txBody>
          <a:bodyPr wrap="square">
            <a:spAutoFit/>
          </a:bodyPr>
          <a:lstStyle/>
          <a:p>
            <a:pPr algn="just"/>
            <a:r>
              <a:rPr lang="en-US" altLang="zh-CN" sz="2400" b="1" dirty="0">
                <a:solidFill>
                  <a:srgbClr val="000000"/>
                </a:solidFill>
                <a:latin typeface="Comic Sans MS" panose="030F0702030302020204" pitchFamily="66" charset="0"/>
              </a:rPr>
              <a:t>CEPC </a:t>
            </a:r>
            <a:r>
              <a:rPr lang="en-US" altLang="zh-CN" b="1" dirty="0">
                <a:solidFill>
                  <a:srgbClr val="000000"/>
                </a:solidFill>
                <a:latin typeface="Calibri" panose="020F0502020204030204" pitchFamily="34" charset="0"/>
              </a:rPr>
              <a:t>is </a:t>
            </a:r>
            <a:r>
              <a:rPr lang="en-US" altLang="zh-CN" b="1" dirty="0" smtClean="0">
                <a:solidFill>
                  <a:srgbClr val="000000"/>
                </a:solidFill>
                <a:latin typeface="Calibri" panose="020F0502020204030204" pitchFamily="34" charset="0"/>
              </a:rPr>
              <a:t>an 240-250 GeV </a:t>
            </a:r>
            <a:r>
              <a:rPr lang="en-US" altLang="zh-CN" b="1" dirty="0" smtClean="0">
                <a:solidFill>
                  <a:srgbClr val="FF0000"/>
                </a:solidFill>
                <a:latin typeface="Calibri" panose="020F0502020204030204" pitchFamily="34" charset="0"/>
              </a:rPr>
              <a:t>Circular </a:t>
            </a:r>
            <a:r>
              <a:rPr lang="en-US" altLang="zh-CN" b="1" dirty="0">
                <a:solidFill>
                  <a:srgbClr val="FF0000"/>
                </a:solidFill>
                <a:latin typeface="Calibri" panose="020F0502020204030204" pitchFamily="34" charset="0"/>
              </a:rPr>
              <a:t>Electron Positron </a:t>
            </a:r>
            <a:r>
              <a:rPr lang="en-US" altLang="zh-CN" b="1" dirty="0" smtClean="0">
                <a:solidFill>
                  <a:srgbClr val="FF0000"/>
                </a:solidFill>
                <a:latin typeface="Calibri" panose="020F0502020204030204" pitchFamily="34" charset="0"/>
              </a:rPr>
              <a:t>Collider</a:t>
            </a:r>
            <a:r>
              <a:rPr lang="en-US" altLang="zh-CN" b="1" dirty="0" smtClean="0">
                <a:solidFill>
                  <a:srgbClr val="000000"/>
                </a:solidFill>
                <a:latin typeface="Calibri" panose="020F0502020204030204" pitchFamily="34" charset="0"/>
              </a:rPr>
              <a:t>, proposed </a:t>
            </a:r>
            <a:r>
              <a:rPr lang="en-US" altLang="zh-CN" b="1" dirty="0">
                <a:solidFill>
                  <a:srgbClr val="000000"/>
                </a:solidFill>
                <a:latin typeface="Calibri" panose="020F0502020204030204" pitchFamily="34" charset="0"/>
              </a:rPr>
              <a:t>to carry out high precision study on Higgs </a:t>
            </a:r>
            <a:r>
              <a:rPr lang="en-US" altLang="zh-CN" b="1" dirty="0" smtClean="0">
                <a:solidFill>
                  <a:srgbClr val="000000"/>
                </a:solidFill>
                <a:latin typeface="Calibri" panose="020F0502020204030204" pitchFamily="34" charset="0"/>
              </a:rPr>
              <a:t>bosons, </a:t>
            </a:r>
            <a:r>
              <a:rPr lang="en-US" altLang="zh-CN" b="1" dirty="0">
                <a:solidFill>
                  <a:srgbClr val="000000"/>
                </a:solidFill>
                <a:latin typeface="Calibri" panose="020F0502020204030204" pitchFamily="34" charset="0"/>
              </a:rPr>
              <a:t>which can be upgraded </a:t>
            </a:r>
            <a:r>
              <a:rPr lang="en-US" altLang="zh-CN" b="1" dirty="0" smtClean="0">
                <a:solidFill>
                  <a:srgbClr val="000000"/>
                </a:solidFill>
                <a:latin typeface="Calibri" panose="020F0502020204030204" pitchFamily="34" charset="0"/>
              </a:rPr>
              <a:t>to a </a:t>
            </a:r>
            <a:r>
              <a:rPr lang="en-US" altLang="zh-CN" b="1" dirty="0" smtClean="0">
                <a:solidFill>
                  <a:srgbClr val="FF0000"/>
                </a:solidFill>
                <a:latin typeface="Calibri" panose="020F0502020204030204" pitchFamily="34" charset="0"/>
              </a:rPr>
              <a:t>70-150 (</a:t>
            </a:r>
            <a:r>
              <a:rPr lang="en-US" altLang="zh-CN" b="1" dirty="0">
                <a:solidFill>
                  <a:srgbClr val="FF0000"/>
                </a:solidFill>
              </a:rPr>
              <a:t>Upgrading </a:t>
            </a:r>
            <a:r>
              <a:rPr lang="en-US" altLang="zh-CN" b="1" dirty="0" smtClean="0">
                <a:solidFill>
                  <a:srgbClr val="FF0000"/>
                </a:solidFill>
              </a:rPr>
              <a:t>phase</a:t>
            </a:r>
            <a:r>
              <a:rPr lang="en-US" altLang="zh-CN" b="1" dirty="0" smtClean="0">
                <a:solidFill>
                  <a:srgbClr val="FF0000"/>
                </a:solidFill>
                <a:latin typeface="Calibri" panose="020F0502020204030204" pitchFamily="34" charset="0"/>
              </a:rPr>
              <a:t>) </a:t>
            </a:r>
            <a:r>
              <a:rPr lang="en-US" altLang="zh-CN" b="1" dirty="0" err="1" smtClean="0">
                <a:solidFill>
                  <a:srgbClr val="FF0000"/>
                </a:solidFill>
                <a:latin typeface="Calibri" panose="020F0502020204030204" pitchFamily="34" charset="0"/>
              </a:rPr>
              <a:t>TeV</a:t>
            </a:r>
            <a:r>
              <a:rPr lang="en-US" altLang="zh-CN" b="1" dirty="0" smtClean="0">
                <a:solidFill>
                  <a:srgbClr val="FF0000"/>
                </a:solidFill>
                <a:latin typeface="Calibri" panose="020F0502020204030204" pitchFamily="34" charset="0"/>
              </a:rPr>
              <a:t> </a:t>
            </a:r>
            <a:r>
              <a:rPr lang="en-US" altLang="zh-CN" b="1" dirty="0">
                <a:solidFill>
                  <a:srgbClr val="000000"/>
                </a:solidFill>
                <a:latin typeface="Calibri" panose="020F0502020204030204" pitchFamily="34" charset="0"/>
              </a:rPr>
              <a:t>pp collider</a:t>
            </a:r>
            <a:r>
              <a:rPr lang="en-US" altLang="zh-CN" b="1" dirty="0" smtClean="0">
                <a:solidFill>
                  <a:srgbClr val="000000"/>
                </a:solidFill>
                <a:latin typeface="Calibri" panose="020F0502020204030204" pitchFamily="34" charset="0"/>
              </a:rPr>
              <a:t> </a:t>
            </a:r>
            <a:r>
              <a:rPr lang="en-US" altLang="zh-CN" sz="2400" b="1" dirty="0" smtClean="0">
                <a:solidFill>
                  <a:srgbClr val="000000"/>
                </a:solidFill>
                <a:latin typeface="Comic Sans MS" panose="030F0702030302020204" pitchFamily="66" charset="0"/>
              </a:rPr>
              <a:t>SPPC</a:t>
            </a:r>
            <a:r>
              <a:rPr lang="en-US" altLang="zh-CN" b="1" dirty="0" smtClean="0">
                <a:solidFill>
                  <a:srgbClr val="000000"/>
                </a:solidFill>
                <a:latin typeface="Calibri" panose="020F0502020204030204" pitchFamily="34" charset="0"/>
              </a:rPr>
              <a:t>, to </a:t>
            </a:r>
            <a:r>
              <a:rPr lang="en-US" altLang="zh-CN" b="1" dirty="0" smtClean="0"/>
              <a:t>study </a:t>
            </a:r>
            <a:r>
              <a:rPr lang="en-US" altLang="zh-CN" b="1" dirty="0"/>
              <a:t>the new physics beyond the Standard </a:t>
            </a:r>
            <a:r>
              <a:rPr lang="en-US" altLang="zh-CN" b="1" dirty="0" smtClean="0"/>
              <a:t>Model. </a:t>
            </a:r>
            <a:r>
              <a:rPr lang="en-US" altLang="zh-CN" b="1" dirty="0" smtClean="0">
                <a:solidFill>
                  <a:srgbClr val="000000"/>
                </a:solidFill>
                <a:latin typeface="Calibri" panose="020F0502020204030204" pitchFamily="34" charset="0"/>
              </a:rPr>
              <a:t> </a:t>
            </a:r>
          </a:p>
        </p:txBody>
      </p:sp>
      <p:sp>
        <p:nvSpPr>
          <p:cNvPr id="5" name="矩形 4"/>
          <p:cNvSpPr/>
          <p:nvPr/>
        </p:nvSpPr>
        <p:spPr>
          <a:xfrm>
            <a:off x="3175189" y="4876575"/>
            <a:ext cx="2857001" cy="369332"/>
          </a:xfrm>
          <a:prstGeom prst="rect">
            <a:avLst/>
          </a:prstGeom>
        </p:spPr>
        <p:txBody>
          <a:bodyPr wrap="none">
            <a:spAutoFit/>
          </a:bodyPr>
          <a:lstStyle/>
          <a:p>
            <a:pPr>
              <a:spcBef>
                <a:spcPts val="600"/>
              </a:spcBef>
            </a:pPr>
            <a:r>
              <a:rPr lang="en-US" altLang="zh-CN" b="1" strike="sngStrike" dirty="0" smtClean="0">
                <a:solidFill>
                  <a:srgbClr val="FF0000"/>
                </a:solidFill>
                <a:latin typeface="Calibri" panose="020F0502020204030204" pitchFamily="34" charset="0"/>
              </a:rPr>
              <a:t>50/</a:t>
            </a:r>
            <a:r>
              <a:rPr lang="en-US" altLang="zh-CN" b="1" dirty="0" smtClean="0">
                <a:solidFill>
                  <a:srgbClr val="FF0000"/>
                </a:solidFill>
                <a:latin typeface="Calibri" panose="020F0502020204030204" pitchFamily="34" charset="0"/>
              </a:rPr>
              <a:t>100 </a:t>
            </a:r>
            <a:r>
              <a:rPr lang="en-US" altLang="zh-CN" b="1" dirty="0">
                <a:solidFill>
                  <a:srgbClr val="FF0000"/>
                </a:solidFill>
                <a:latin typeface="Calibri" panose="020F0502020204030204" pitchFamily="34" charset="0"/>
              </a:rPr>
              <a:t>km </a:t>
            </a:r>
            <a:r>
              <a:rPr lang="en-US" altLang="zh-CN" b="1" dirty="0">
                <a:solidFill>
                  <a:srgbClr val="000000"/>
                </a:solidFill>
                <a:latin typeface="Calibri" panose="020F0502020204030204" pitchFamily="34" charset="0"/>
              </a:rPr>
              <a:t>in circumference</a:t>
            </a:r>
          </a:p>
        </p:txBody>
      </p:sp>
      <p:cxnSp>
        <p:nvCxnSpPr>
          <p:cNvPr id="49" name="直接连接符 48"/>
          <p:cNvCxnSpPr/>
          <p:nvPr/>
        </p:nvCxnSpPr>
        <p:spPr>
          <a:xfrm>
            <a:off x="464315" y="835124"/>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9943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563"/>
          <a:stretch/>
        </p:blipFill>
        <p:spPr>
          <a:xfrm>
            <a:off x="6286500" y="3902151"/>
            <a:ext cx="2839860" cy="2773996"/>
          </a:xfrm>
          <a:prstGeom prst="rect">
            <a:avLst/>
          </a:prstGeom>
        </p:spPr>
      </p:pic>
      <p:pic>
        <p:nvPicPr>
          <p:cNvPr id="27" name="图片 26"/>
          <p:cNvPicPr>
            <a:picLocks noChangeAspect="1"/>
          </p:cNvPicPr>
          <p:nvPr/>
        </p:nvPicPr>
        <p:blipFill rotWithShape="1">
          <a:blip r:embed="rId4">
            <a:extLst>
              <a:ext uri="{28A0092B-C50C-407E-A947-70E740481C1C}">
                <a14:useLocalDpi xmlns:a14="http://schemas.microsoft.com/office/drawing/2010/main" val="0"/>
              </a:ext>
            </a:extLst>
          </a:blip>
          <a:srcRect r="2684"/>
          <a:stretch/>
        </p:blipFill>
        <p:spPr>
          <a:xfrm>
            <a:off x="2611057" y="3736670"/>
            <a:ext cx="3573843" cy="3003549"/>
          </a:xfrm>
          <a:prstGeom prst="rect">
            <a:avLst/>
          </a:prstGeom>
        </p:spPr>
      </p:pic>
      <p:sp>
        <p:nvSpPr>
          <p:cNvPr id="3" name="内容占位符 2"/>
          <p:cNvSpPr>
            <a:spLocks noGrp="1"/>
          </p:cNvSpPr>
          <p:nvPr>
            <p:ph idx="1"/>
          </p:nvPr>
        </p:nvSpPr>
        <p:spPr>
          <a:xfrm>
            <a:off x="3487053" y="963103"/>
            <a:ext cx="5261411" cy="2321881"/>
          </a:xfrm>
        </p:spPr>
        <p:txBody>
          <a:bodyPr>
            <a:normAutofit fontScale="92500" lnSpcReduction="10000"/>
          </a:bodyPr>
          <a:lstStyle/>
          <a:p>
            <a:pPr marL="0" indent="0" algn="just">
              <a:buNone/>
            </a:pPr>
            <a:r>
              <a:rPr lang="en-US" altLang="zh-CN" sz="2200" b="1" i="1" dirty="0" smtClean="0"/>
              <a:t>Main dipoles</a:t>
            </a:r>
          </a:p>
          <a:p>
            <a:pPr algn="just"/>
            <a:r>
              <a:rPr lang="en-US" altLang="zh-CN" sz="2200" i="1" dirty="0" smtClean="0"/>
              <a:t>Field </a:t>
            </a:r>
            <a:r>
              <a:rPr lang="en-US" altLang="zh-CN" sz="2200" i="1" dirty="0"/>
              <a:t>strength: </a:t>
            </a:r>
            <a:r>
              <a:rPr lang="en-US" altLang="zh-CN" sz="2200" i="1" dirty="0" smtClean="0">
                <a:solidFill>
                  <a:srgbClr val="FF0000"/>
                </a:solidFill>
              </a:rPr>
              <a:t>12~24 </a:t>
            </a:r>
            <a:r>
              <a:rPr lang="en-US" altLang="zh-CN" sz="2200" i="1" dirty="0">
                <a:solidFill>
                  <a:srgbClr val="FF0000"/>
                </a:solidFill>
              </a:rPr>
              <a:t>(</a:t>
            </a:r>
            <a:r>
              <a:rPr lang="en-US" altLang="zh-CN" sz="2200" i="1" dirty="0" smtClean="0">
                <a:solidFill>
                  <a:srgbClr val="FF0000"/>
                </a:solidFill>
              </a:rPr>
              <a:t>Upgrading) </a:t>
            </a:r>
            <a:r>
              <a:rPr lang="en-US" altLang="zh-CN" sz="2200" i="1" dirty="0">
                <a:solidFill>
                  <a:srgbClr val="FF0000"/>
                </a:solidFill>
              </a:rPr>
              <a:t>Tesla </a:t>
            </a:r>
          </a:p>
          <a:p>
            <a:pPr algn="just"/>
            <a:r>
              <a:rPr lang="en-US" altLang="zh-CN" sz="2200" i="1" dirty="0"/>
              <a:t>Aperture diameter: </a:t>
            </a:r>
            <a:r>
              <a:rPr lang="en-US" altLang="zh-CN" sz="2200" i="1" dirty="0">
                <a:solidFill>
                  <a:srgbClr val="FF0000"/>
                </a:solidFill>
              </a:rPr>
              <a:t>40~50 mm </a:t>
            </a:r>
          </a:p>
          <a:p>
            <a:pPr algn="just"/>
            <a:r>
              <a:rPr lang="en-US" altLang="zh-CN" sz="2200" i="1" dirty="0"/>
              <a:t>Field quality: 10</a:t>
            </a:r>
            <a:r>
              <a:rPr lang="en-US" altLang="zh-CN" sz="2200" i="1" baseline="30000" dirty="0"/>
              <a:t>-4</a:t>
            </a:r>
            <a:r>
              <a:rPr lang="en-US" altLang="zh-CN" sz="2200" i="1" dirty="0"/>
              <a:t> at the 2/3 aperture radius</a:t>
            </a:r>
            <a:endParaRPr lang="zh-CN" altLang="zh-CN" sz="2200" i="1" dirty="0"/>
          </a:p>
          <a:p>
            <a:pPr algn="just"/>
            <a:r>
              <a:rPr lang="en-US" altLang="zh-CN" sz="2200" i="1" dirty="0"/>
              <a:t>Outer diameter: </a:t>
            </a:r>
            <a:r>
              <a:rPr lang="en-US" altLang="zh-CN" sz="2200" i="1" dirty="0" smtClean="0">
                <a:solidFill>
                  <a:srgbClr val="FF0000"/>
                </a:solidFill>
              </a:rPr>
              <a:t>650-900</a:t>
            </a:r>
            <a:r>
              <a:rPr lang="en-US" altLang="zh-CN" sz="2200" i="1" dirty="0" smtClean="0"/>
              <a:t> </a:t>
            </a:r>
            <a:r>
              <a:rPr lang="en-US" altLang="zh-CN" sz="2200" i="1" dirty="0" smtClean="0">
                <a:solidFill>
                  <a:srgbClr val="FF0000"/>
                </a:solidFill>
              </a:rPr>
              <a:t>mm</a:t>
            </a:r>
            <a:r>
              <a:rPr lang="en-US" altLang="zh-CN" sz="2200" i="1" dirty="0" smtClean="0"/>
              <a:t> in </a:t>
            </a:r>
            <a:r>
              <a:rPr lang="en-US" altLang="zh-CN" sz="2200" i="1" dirty="0"/>
              <a:t>a 1.5 m cryostat</a:t>
            </a:r>
          </a:p>
          <a:p>
            <a:pPr algn="just"/>
            <a:r>
              <a:rPr lang="en-US" altLang="zh-CN" sz="2200" i="1" dirty="0"/>
              <a:t>Tunnel cross section: 6 m wide and 5.4 m </a:t>
            </a:r>
            <a:r>
              <a:rPr lang="en-US" altLang="zh-CN" sz="2200" i="1" dirty="0" smtClean="0"/>
              <a:t>high</a:t>
            </a:r>
          </a:p>
          <a:p>
            <a:pPr marL="0" indent="0" algn="just">
              <a:buNone/>
            </a:pPr>
            <a:endParaRPr lang="en-US" altLang="zh-CN" sz="2200" i="1" dirty="0"/>
          </a:p>
        </p:txBody>
      </p:sp>
      <p:sp>
        <p:nvSpPr>
          <p:cNvPr id="11" name="Rectangle 10"/>
          <p:cNvSpPr/>
          <p:nvPr/>
        </p:nvSpPr>
        <p:spPr>
          <a:xfrm>
            <a:off x="3584753" y="3484834"/>
            <a:ext cx="1967124" cy="276999"/>
          </a:xfrm>
          <a:prstGeom prst="rect">
            <a:avLst/>
          </a:prstGeom>
        </p:spPr>
        <p:txBody>
          <a:bodyPr wrap="square">
            <a:spAutoFit/>
          </a:bodyPr>
          <a:lstStyle/>
          <a:p>
            <a:pPr algn="just"/>
            <a:r>
              <a:rPr lang="en-US" altLang="zh-CN" sz="1200" dirty="0" smtClean="0">
                <a:solidFill>
                  <a:srgbClr val="000000"/>
                </a:solidFill>
                <a:latin typeface="Times New Roman" panose="02020603050405020304" pitchFamily="18" charset="0"/>
              </a:rPr>
              <a:t>6-m Tunnel for CEPC-SPPC </a:t>
            </a:r>
            <a:endParaRPr lang="zh-CN" altLang="en-US" sz="1200" i="1" dirty="0"/>
          </a:p>
        </p:txBody>
      </p:sp>
      <p:sp>
        <p:nvSpPr>
          <p:cNvPr id="17" name="Rectangle 37"/>
          <p:cNvSpPr/>
          <p:nvPr/>
        </p:nvSpPr>
        <p:spPr>
          <a:xfrm>
            <a:off x="121154" y="1043264"/>
            <a:ext cx="3365900" cy="2387833"/>
          </a:xfrm>
          <a:prstGeom prst="rect">
            <a:avLst/>
          </a:prstGeom>
        </p:spPr>
        <p:txBody>
          <a:bodyPr wrap="square">
            <a:spAutoFit/>
          </a:bodyPr>
          <a:lstStyle/>
          <a:p>
            <a:pPr>
              <a:lnSpc>
                <a:spcPts val="1600"/>
              </a:lnSpc>
              <a:spcBef>
                <a:spcPts val="450"/>
              </a:spcBef>
            </a:pPr>
            <a:r>
              <a:rPr lang="en-US" altLang="zh-CN" sz="2000" b="1" i="1" dirty="0" smtClean="0"/>
              <a:t>SPPC</a:t>
            </a:r>
            <a:endParaRPr lang="en-US" altLang="zh-CN" b="1" i="1" dirty="0"/>
          </a:p>
          <a:p>
            <a:pPr marL="285750" indent="-285750">
              <a:lnSpc>
                <a:spcPts val="1600"/>
              </a:lnSpc>
              <a:spcBef>
                <a:spcPts val="450"/>
              </a:spcBef>
              <a:buFont typeface="Arial" panose="020B0604020202020204" pitchFamily="34" charset="0"/>
              <a:buChar char="•"/>
            </a:pPr>
            <a:r>
              <a:rPr lang="en-US" altLang="zh-CN" sz="2000" b="1" i="1" dirty="0" smtClean="0">
                <a:solidFill>
                  <a:srgbClr val="FF0000"/>
                </a:solidFill>
              </a:rPr>
              <a:t>100</a:t>
            </a:r>
            <a:r>
              <a:rPr lang="en-US" altLang="zh-CN" i="1" dirty="0" smtClean="0"/>
              <a:t> </a:t>
            </a:r>
            <a:r>
              <a:rPr lang="en-US" altLang="zh-CN" i="1" dirty="0">
                <a:solidFill>
                  <a:srgbClr val="FF0000"/>
                </a:solidFill>
              </a:rPr>
              <a:t>km</a:t>
            </a:r>
            <a:r>
              <a:rPr lang="en-US" altLang="zh-CN" i="1" dirty="0"/>
              <a:t> in circumference   </a:t>
            </a:r>
          </a:p>
          <a:p>
            <a:pPr marL="285750" indent="-285750">
              <a:lnSpc>
                <a:spcPts val="1600"/>
              </a:lnSpc>
              <a:spcBef>
                <a:spcPts val="450"/>
              </a:spcBef>
              <a:buFont typeface="Arial" panose="020B0604020202020204" pitchFamily="34" charset="0"/>
              <a:buChar char="•"/>
            </a:pPr>
            <a:r>
              <a:rPr lang="en-US" altLang="zh-CN" i="1" dirty="0" smtClean="0"/>
              <a:t>C.M</a:t>
            </a:r>
            <a:r>
              <a:rPr lang="en-US" altLang="zh-CN" i="1" dirty="0"/>
              <a:t>. energy </a:t>
            </a:r>
            <a:r>
              <a:rPr lang="en-US" altLang="zh-CN" i="1" dirty="0" smtClean="0">
                <a:solidFill>
                  <a:srgbClr val="FF0000"/>
                </a:solidFill>
              </a:rPr>
              <a:t>70-150 (Upgrading</a:t>
            </a:r>
            <a:r>
              <a:rPr lang="en-US" altLang="zh-CN" i="1" dirty="0">
                <a:solidFill>
                  <a:srgbClr val="FF0000"/>
                </a:solidFill>
              </a:rPr>
              <a:t>) </a:t>
            </a:r>
            <a:r>
              <a:rPr lang="en-US" altLang="zh-CN" i="1" dirty="0" err="1" smtClean="0">
                <a:solidFill>
                  <a:srgbClr val="FF0000"/>
                </a:solidFill>
              </a:rPr>
              <a:t>TeV</a:t>
            </a:r>
            <a:endParaRPr lang="en-US" altLang="zh-CN" i="1" dirty="0">
              <a:solidFill>
                <a:srgbClr val="FF0000"/>
              </a:solidFill>
            </a:endParaRPr>
          </a:p>
          <a:p>
            <a:pPr marL="285750" indent="-285750">
              <a:lnSpc>
                <a:spcPts val="1600"/>
              </a:lnSpc>
              <a:spcBef>
                <a:spcPts val="450"/>
              </a:spcBef>
              <a:buFont typeface="Arial" panose="020B0604020202020204" pitchFamily="34" charset="0"/>
              <a:buChar char="•"/>
            </a:pPr>
            <a:r>
              <a:rPr lang="en-US" altLang="zh-CN" i="1" dirty="0" smtClean="0"/>
              <a:t>Timeline</a:t>
            </a:r>
          </a:p>
          <a:p>
            <a:pPr>
              <a:lnSpc>
                <a:spcPts val="1600"/>
              </a:lnSpc>
              <a:spcBef>
                <a:spcPts val="450"/>
              </a:spcBef>
            </a:pPr>
            <a:r>
              <a:rPr lang="en-US" altLang="zh-CN" i="1" dirty="0" smtClean="0"/>
              <a:t>     Pre-study</a:t>
            </a:r>
            <a:r>
              <a:rPr lang="en-US" altLang="zh-CN" i="1" dirty="0"/>
              <a:t>:             </a:t>
            </a:r>
            <a:r>
              <a:rPr lang="en-US" altLang="zh-CN" i="1" dirty="0" smtClean="0"/>
              <a:t>2013-2020</a:t>
            </a:r>
            <a:endParaRPr lang="en-US" altLang="zh-CN" i="1" dirty="0"/>
          </a:p>
          <a:p>
            <a:pPr>
              <a:lnSpc>
                <a:spcPts val="1600"/>
              </a:lnSpc>
              <a:spcBef>
                <a:spcPts val="450"/>
              </a:spcBef>
            </a:pPr>
            <a:r>
              <a:rPr lang="en-US" altLang="zh-CN" i="1" dirty="0" smtClean="0"/>
              <a:t>     R&amp;D</a:t>
            </a:r>
            <a:r>
              <a:rPr lang="en-US" altLang="zh-CN" i="1" dirty="0"/>
              <a:t>:                      </a:t>
            </a:r>
            <a:r>
              <a:rPr lang="en-US" altLang="zh-CN" i="1" dirty="0" smtClean="0"/>
              <a:t>2020-2030</a:t>
            </a:r>
            <a:endParaRPr lang="en-US" altLang="zh-CN" i="1" dirty="0"/>
          </a:p>
          <a:p>
            <a:pPr>
              <a:lnSpc>
                <a:spcPts val="1600"/>
              </a:lnSpc>
              <a:spcBef>
                <a:spcPts val="450"/>
              </a:spcBef>
            </a:pPr>
            <a:r>
              <a:rPr lang="en-US" altLang="zh-CN" i="1" dirty="0" smtClean="0"/>
              <a:t>     Eng. Design:         2030-2035</a:t>
            </a:r>
            <a:endParaRPr lang="en-US" altLang="zh-CN" i="1" dirty="0"/>
          </a:p>
          <a:p>
            <a:pPr>
              <a:lnSpc>
                <a:spcPts val="1600"/>
              </a:lnSpc>
              <a:spcBef>
                <a:spcPts val="450"/>
              </a:spcBef>
            </a:pPr>
            <a:r>
              <a:rPr lang="en-US" altLang="zh-CN" i="1" dirty="0" smtClean="0"/>
              <a:t>     </a:t>
            </a:r>
            <a:r>
              <a:rPr lang="en-US" altLang="zh-CN" b="1" i="1" dirty="0" smtClean="0"/>
              <a:t>Construction</a:t>
            </a:r>
            <a:r>
              <a:rPr lang="en-US" altLang="zh-CN" b="1" i="1" dirty="0"/>
              <a:t>:       </a:t>
            </a:r>
            <a:r>
              <a:rPr lang="en-US" altLang="zh-CN" b="1" i="1" dirty="0" smtClean="0"/>
              <a:t>2035-2042</a:t>
            </a:r>
            <a:endParaRPr lang="en-US" altLang="zh-CN" b="1" i="1" dirty="0"/>
          </a:p>
        </p:txBody>
      </p:sp>
      <p:sp>
        <p:nvSpPr>
          <p:cNvPr id="18" name="Rounded Rectangle 38"/>
          <p:cNvSpPr/>
          <p:nvPr/>
        </p:nvSpPr>
        <p:spPr>
          <a:xfrm>
            <a:off x="3487053" y="927248"/>
            <a:ext cx="5402947" cy="2298665"/>
          </a:xfrm>
          <a:prstGeom prst="roundRect">
            <a:avLst>
              <a:gd name="adj" fmla="val 4280"/>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Rounded Rectangle 38"/>
          <p:cNvSpPr/>
          <p:nvPr/>
        </p:nvSpPr>
        <p:spPr>
          <a:xfrm>
            <a:off x="121153" y="940542"/>
            <a:ext cx="3367153" cy="2472861"/>
          </a:xfrm>
          <a:prstGeom prst="roundRect">
            <a:avLst>
              <a:gd name="adj" fmla="val 4280"/>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aphicFrame>
        <p:nvGraphicFramePr>
          <p:cNvPr id="21" name="Objet 7"/>
          <p:cNvGraphicFramePr>
            <a:graphicFrameLocks noChangeAspect="1"/>
          </p:cNvGraphicFramePr>
          <p:nvPr>
            <p:extLst/>
          </p:nvPr>
        </p:nvGraphicFramePr>
        <p:xfrm>
          <a:off x="5673725" y="936485"/>
          <a:ext cx="3146425" cy="374650"/>
        </p:xfrm>
        <a:graphic>
          <a:graphicData uri="http://schemas.openxmlformats.org/presentationml/2006/ole">
            <mc:AlternateContent xmlns:mc="http://schemas.openxmlformats.org/markup-compatibility/2006">
              <mc:Choice xmlns:v="urn:schemas-microsoft-com:vml" Requires="v">
                <p:oleObj spid="_x0000_s57351" name="公式" r:id="rId5" imgW="1701720" imgH="203040" progId="Equation.3">
                  <p:embed/>
                </p:oleObj>
              </mc:Choice>
              <mc:Fallback>
                <p:oleObj name="公式" r:id="rId5" imgW="17017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3725" y="936485"/>
                        <a:ext cx="3146425"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2" name="直接连接符 21"/>
          <p:cNvCxnSpPr/>
          <p:nvPr/>
        </p:nvCxnSpPr>
        <p:spPr>
          <a:xfrm>
            <a:off x="464315" y="764704"/>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6139039" y="3443585"/>
            <a:ext cx="2961921" cy="461665"/>
          </a:xfrm>
          <a:prstGeom prst="rect">
            <a:avLst/>
          </a:prstGeom>
        </p:spPr>
        <p:txBody>
          <a:bodyPr wrap="square">
            <a:spAutoFit/>
          </a:bodyPr>
          <a:lstStyle/>
          <a:p>
            <a:r>
              <a:rPr lang="en-US" altLang="zh-CN" sz="1200" dirty="0" smtClean="0">
                <a:solidFill>
                  <a:srgbClr val="000000"/>
                </a:solidFill>
                <a:latin typeface="Times New Roman" panose="02020603050405020304" pitchFamily="18" charset="0"/>
              </a:rPr>
              <a:t>Conceptual design of the SPPC 12-T  magnet with IBS and common coil configuration</a:t>
            </a:r>
            <a:endParaRPr lang="zh-CN" altLang="en-US" sz="1200" dirty="0">
              <a:solidFill>
                <a:srgbClr val="000000"/>
              </a:solidFill>
              <a:latin typeface="Times New Roman" panose="02020603050405020304" pitchFamily="18" charset="0"/>
            </a:endParaRPr>
          </a:p>
        </p:txBody>
      </p:sp>
      <p:pic>
        <p:nvPicPr>
          <p:cNvPr id="15" name="图片 14"/>
          <p:cNvPicPr>
            <a:picLocks noChangeAspect="1"/>
          </p:cNvPicPr>
          <p:nvPr/>
        </p:nvPicPr>
        <p:blipFill>
          <a:blip r:embed="rId7" cstate="print"/>
          <a:stretch>
            <a:fillRect/>
          </a:stretch>
        </p:blipFill>
        <p:spPr>
          <a:xfrm>
            <a:off x="3470756" y="5441338"/>
            <a:ext cx="453544" cy="436100"/>
          </a:xfrm>
          <a:prstGeom prst="ellipse">
            <a:avLst/>
          </a:prstGeom>
        </p:spPr>
      </p:pic>
      <p:sp>
        <p:nvSpPr>
          <p:cNvPr id="24" name="矩形 23"/>
          <p:cNvSpPr/>
          <p:nvPr/>
        </p:nvSpPr>
        <p:spPr>
          <a:xfrm>
            <a:off x="3269763" y="5083232"/>
            <a:ext cx="978153" cy="261610"/>
          </a:xfrm>
          <a:prstGeom prst="rect">
            <a:avLst/>
          </a:prstGeom>
        </p:spPr>
        <p:txBody>
          <a:bodyPr wrap="none">
            <a:spAutoFit/>
          </a:bodyPr>
          <a:lstStyle/>
          <a:p>
            <a:r>
              <a:rPr lang="en-US" altLang="zh-CN" sz="1050" dirty="0">
                <a:solidFill>
                  <a:srgbClr val="FF0000"/>
                </a:solidFill>
                <a:latin typeface="Times New Roman" panose="02020603050405020304" pitchFamily="18" charset="0"/>
              </a:rPr>
              <a:t>SPPC </a:t>
            </a:r>
            <a:r>
              <a:rPr lang="en-US" altLang="zh-CN" sz="1050" dirty="0" smtClean="0">
                <a:solidFill>
                  <a:srgbClr val="FF0000"/>
                </a:solidFill>
                <a:latin typeface="Times New Roman" panose="02020603050405020304" pitchFamily="18" charset="0"/>
              </a:rPr>
              <a:t>collider</a:t>
            </a:r>
            <a:endParaRPr lang="zh-CN" altLang="en-US" sz="1050" dirty="0">
              <a:solidFill>
                <a:srgbClr val="FF0000"/>
              </a:solidFill>
            </a:endParaRPr>
          </a:p>
        </p:txBody>
      </p:sp>
      <p:sp>
        <p:nvSpPr>
          <p:cNvPr id="25" name="矩形 24"/>
          <p:cNvSpPr/>
          <p:nvPr/>
        </p:nvSpPr>
        <p:spPr>
          <a:xfrm>
            <a:off x="4494161" y="5446442"/>
            <a:ext cx="963725" cy="253916"/>
          </a:xfrm>
          <a:prstGeom prst="rect">
            <a:avLst/>
          </a:prstGeom>
        </p:spPr>
        <p:txBody>
          <a:bodyPr wrap="none">
            <a:spAutoFit/>
          </a:bodyPr>
          <a:lstStyle/>
          <a:p>
            <a:r>
              <a:rPr lang="en-US" altLang="zh-CN" sz="1050" dirty="0" smtClean="0">
                <a:solidFill>
                  <a:srgbClr val="FF0000"/>
                </a:solidFill>
                <a:latin typeface="Times New Roman" panose="02020603050405020304" pitchFamily="18" charset="0"/>
              </a:rPr>
              <a:t>CEPC collider</a:t>
            </a:r>
            <a:endParaRPr lang="zh-CN" altLang="en-US" sz="1050" dirty="0">
              <a:solidFill>
                <a:srgbClr val="FF0000"/>
              </a:solidFill>
            </a:endParaRPr>
          </a:p>
        </p:txBody>
      </p:sp>
      <p:sp>
        <p:nvSpPr>
          <p:cNvPr id="26" name="矩形 25"/>
          <p:cNvSpPr/>
          <p:nvPr/>
        </p:nvSpPr>
        <p:spPr>
          <a:xfrm>
            <a:off x="4494161" y="5128471"/>
            <a:ext cx="950901" cy="253916"/>
          </a:xfrm>
          <a:prstGeom prst="rect">
            <a:avLst/>
          </a:prstGeom>
        </p:spPr>
        <p:txBody>
          <a:bodyPr wrap="none">
            <a:spAutoFit/>
          </a:bodyPr>
          <a:lstStyle/>
          <a:p>
            <a:r>
              <a:rPr lang="en-US" altLang="zh-CN" sz="1050" dirty="0" smtClean="0">
                <a:solidFill>
                  <a:srgbClr val="FF0000"/>
                </a:solidFill>
                <a:latin typeface="Times New Roman" panose="02020603050405020304" pitchFamily="18" charset="0"/>
              </a:rPr>
              <a:t>CEPC booster</a:t>
            </a:r>
            <a:endParaRPr lang="zh-CN" altLang="en-US" sz="1050" dirty="0">
              <a:solidFill>
                <a:srgbClr val="FF0000"/>
              </a:solidFill>
            </a:endParaRPr>
          </a:p>
        </p:txBody>
      </p:sp>
      <p:pic>
        <p:nvPicPr>
          <p:cNvPr id="28" name="内容占位符 4"/>
          <p:cNvPicPr>
            <a:picLocks noChangeAspect="1"/>
          </p:cNvPicPr>
          <p:nvPr/>
        </p:nvPicPr>
        <p:blipFill rotWithShape="1">
          <a:blip r:embed="rId8" cstate="print">
            <a:extLst>
              <a:ext uri="{28A0092B-C50C-407E-A947-70E740481C1C}">
                <a14:useLocalDpi xmlns:a14="http://schemas.microsoft.com/office/drawing/2010/main" val="0"/>
              </a:ext>
            </a:extLst>
          </a:blip>
          <a:srcRect l="4926" r="5803"/>
          <a:stretch/>
        </p:blipFill>
        <p:spPr>
          <a:xfrm>
            <a:off x="12699" y="3619517"/>
            <a:ext cx="2649157" cy="2905349"/>
          </a:xfrm>
          <a:prstGeom prst="rect">
            <a:avLst/>
          </a:prstGeom>
        </p:spPr>
      </p:pic>
      <p:sp>
        <p:nvSpPr>
          <p:cNvPr id="23" name="标题 1"/>
          <p:cNvSpPr>
            <a:spLocks noGrp="1"/>
          </p:cNvSpPr>
          <p:nvPr>
            <p:ph type="title"/>
          </p:nvPr>
        </p:nvSpPr>
        <p:spPr>
          <a:xfrm>
            <a:off x="464315" y="44325"/>
            <a:ext cx="8215370" cy="706090"/>
          </a:xfrm>
        </p:spPr>
        <p:txBody>
          <a:bodyPr>
            <a:normAutofit/>
          </a:bodyPr>
          <a:lstStyle/>
          <a:p>
            <a:pPr algn="ctr"/>
            <a:r>
              <a:rPr lang="en-US" altLang="zh-CN" sz="3200" b="1" dirty="0">
                <a:latin typeface="Comic Sans MS" panose="030F0702030302020204" pitchFamily="66" charset="0"/>
                <a:ea typeface="+mn-ea"/>
                <a:cs typeface="+mn-cs"/>
              </a:rPr>
              <a:t>SPPC </a:t>
            </a:r>
            <a:r>
              <a:rPr lang="en-US" altLang="zh-CN" sz="3200" b="1" dirty="0" smtClean="0">
                <a:latin typeface="Comic Sans MS" panose="030F0702030302020204" pitchFamily="66" charset="0"/>
                <a:ea typeface="+mn-ea"/>
                <a:cs typeface="+mn-cs"/>
              </a:rPr>
              <a:t>Magnet Design Scope (V201701) </a:t>
            </a:r>
            <a:endParaRPr lang="zh-CN" altLang="en-US" sz="2700" b="1" dirty="0">
              <a:latin typeface="Comic Sans MS" panose="030F0702030302020204" pitchFamily="66" charset="0"/>
              <a:ea typeface="+mn-ea"/>
              <a:cs typeface="+mn-cs"/>
            </a:endParaRPr>
          </a:p>
        </p:txBody>
      </p:sp>
    </p:spTree>
    <p:extLst>
      <p:ext uri="{BB962C8B-B14F-4D97-AF65-F5344CB8AC3E}">
        <p14:creationId xmlns:p14="http://schemas.microsoft.com/office/powerpoint/2010/main" val="36591236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4315" y="44325"/>
            <a:ext cx="8215370" cy="706090"/>
          </a:xfrm>
        </p:spPr>
        <p:txBody>
          <a:bodyPr>
            <a:normAutofit/>
          </a:bodyPr>
          <a:lstStyle/>
          <a:p>
            <a:pPr algn="ctr"/>
            <a:r>
              <a:rPr lang="en-US" altLang="zh-CN" sz="3200" b="1" dirty="0">
                <a:latin typeface="Comic Sans MS" panose="030F0702030302020204" pitchFamily="66" charset="0"/>
                <a:ea typeface="+mn-ea"/>
                <a:cs typeface="+mn-cs"/>
              </a:rPr>
              <a:t>SPPC </a:t>
            </a:r>
            <a:r>
              <a:rPr lang="en-US" altLang="zh-CN" sz="3200" b="1" dirty="0" smtClean="0">
                <a:latin typeface="Comic Sans MS" panose="030F0702030302020204" pitchFamily="66" charset="0"/>
                <a:ea typeface="+mn-ea"/>
                <a:cs typeface="+mn-cs"/>
              </a:rPr>
              <a:t>Magnet Design Scope</a:t>
            </a:r>
            <a:endParaRPr lang="zh-CN" altLang="en-US" sz="2700" b="1" dirty="0">
              <a:latin typeface="Comic Sans MS" panose="030F0702030302020204" pitchFamily="66" charset="0"/>
              <a:ea typeface="+mn-ea"/>
              <a:cs typeface="+mn-cs"/>
            </a:endParaRPr>
          </a:p>
        </p:txBody>
      </p:sp>
      <p:sp>
        <p:nvSpPr>
          <p:cNvPr id="5" name="内容占位符 2"/>
          <p:cNvSpPr>
            <a:spLocks noGrp="1"/>
          </p:cNvSpPr>
          <p:nvPr>
            <p:ph idx="1"/>
          </p:nvPr>
        </p:nvSpPr>
        <p:spPr>
          <a:xfrm>
            <a:off x="357917" y="856310"/>
            <a:ext cx="8428165" cy="5839766"/>
          </a:xfrm>
        </p:spPr>
        <p:txBody>
          <a:bodyPr>
            <a:normAutofit fontScale="85000" lnSpcReduction="20000"/>
          </a:bodyPr>
          <a:lstStyle/>
          <a:p>
            <a:pPr>
              <a:lnSpc>
                <a:spcPct val="110000"/>
              </a:lnSpc>
            </a:pPr>
            <a:r>
              <a:rPr lang="en-US" altLang="zh-CN" b="1" dirty="0">
                <a:solidFill>
                  <a:srgbClr val="FF0000"/>
                </a:solidFill>
              </a:rPr>
              <a:t>Baseline design</a:t>
            </a:r>
          </a:p>
          <a:p>
            <a:pPr lvl="1">
              <a:lnSpc>
                <a:spcPct val="110000"/>
              </a:lnSpc>
              <a:buFont typeface="Wingdings" panose="05000000000000000000" pitchFamily="2" charset="2"/>
              <a:buChar char="Ø"/>
            </a:pPr>
            <a:r>
              <a:rPr lang="en-US" altLang="zh-CN" sz="2200" dirty="0">
                <a:solidFill>
                  <a:srgbClr val="0070C0"/>
                </a:solidFill>
              </a:rPr>
              <a:t>Tunnel circumference: </a:t>
            </a:r>
            <a:r>
              <a:rPr lang="en-US" altLang="zh-CN" sz="2200" dirty="0">
                <a:solidFill>
                  <a:srgbClr val="FF0000"/>
                </a:solidFill>
              </a:rPr>
              <a:t>100 km</a:t>
            </a:r>
          </a:p>
          <a:p>
            <a:pPr lvl="1">
              <a:lnSpc>
                <a:spcPct val="110000"/>
              </a:lnSpc>
              <a:buFont typeface="Wingdings" panose="05000000000000000000" pitchFamily="2" charset="2"/>
              <a:buChar char="Ø"/>
            </a:pPr>
            <a:r>
              <a:rPr lang="en-US" altLang="zh-CN" sz="2200" dirty="0">
                <a:solidFill>
                  <a:srgbClr val="0070C0"/>
                </a:solidFill>
              </a:rPr>
              <a:t>Dipole magnet field: </a:t>
            </a:r>
            <a:r>
              <a:rPr lang="en-US" altLang="zh-CN" sz="2200" dirty="0">
                <a:solidFill>
                  <a:srgbClr val="FF0000"/>
                </a:solidFill>
              </a:rPr>
              <a:t>12 T, </a:t>
            </a:r>
            <a:r>
              <a:rPr lang="en-US" altLang="zh-CN" sz="2200" dirty="0" smtClean="0">
                <a:solidFill>
                  <a:srgbClr val="FF0000"/>
                </a:solidFill>
              </a:rPr>
              <a:t>iron-based </a:t>
            </a:r>
            <a:r>
              <a:rPr lang="en-US" altLang="zh-CN" sz="2200" dirty="0">
                <a:solidFill>
                  <a:srgbClr val="FF0000"/>
                </a:solidFill>
              </a:rPr>
              <a:t>HTS </a:t>
            </a:r>
            <a:r>
              <a:rPr lang="en-US" altLang="zh-CN" sz="2200" dirty="0" smtClean="0">
                <a:solidFill>
                  <a:srgbClr val="FF0000"/>
                </a:solidFill>
              </a:rPr>
              <a:t>technology (IBS)</a:t>
            </a:r>
            <a:endParaRPr lang="en-US" altLang="zh-CN" sz="2200" dirty="0">
              <a:solidFill>
                <a:srgbClr val="FF0000"/>
              </a:solidFill>
            </a:endParaRPr>
          </a:p>
          <a:p>
            <a:pPr lvl="1">
              <a:lnSpc>
                <a:spcPct val="110000"/>
              </a:lnSpc>
              <a:buFont typeface="Wingdings" panose="05000000000000000000" pitchFamily="2" charset="2"/>
              <a:buChar char="Ø"/>
            </a:pPr>
            <a:r>
              <a:rPr lang="en-US" altLang="zh-CN" sz="2200" dirty="0">
                <a:solidFill>
                  <a:srgbClr val="0070C0"/>
                </a:solidFill>
              </a:rPr>
              <a:t>Center of Mass energy: </a:t>
            </a:r>
            <a:r>
              <a:rPr lang="en-US" altLang="zh-CN" sz="2200" dirty="0">
                <a:solidFill>
                  <a:srgbClr val="FF0000"/>
                </a:solidFill>
              </a:rPr>
              <a:t>&gt;70 TeV</a:t>
            </a:r>
          </a:p>
          <a:p>
            <a:pPr lvl="1">
              <a:lnSpc>
                <a:spcPct val="110000"/>
              </a:lnSpc>
              <a:buFont typeface="Wingdings" panose="05000000000000000000" pitchFamily="2" charset="2"/>
              <a:buChar char="Ø"/>
            </a:pPr>
            <a:r>
              <a:rPr lang="en-US" altLang="zh-CN" sz="2200" dirty="0">
                <a:solidFill>
                  <a:srgbClr val="0070C0"/>
                </a:solidFill>
              </a:rPr>
              <a:t>Injector chain: 2.1 TeV</a:t>
            </a:r>
          </a:p>
          <a:p>
            <a:pPr>
              <a:lnSpc>
                <a:spcPct val="110000"/>
              </a:lnSpc>
            </a:pPr>
            <a:r>
              <a:rPr lang="en-US" altLang="zh-CN" b="1" dirty="0">
                <a:solidFill>
                  <a:srgbClr val="FF0000"/>
                </a:solidFill>
              </a:rPr>
              <a:t>Upgrading phase</a:t>
            </a:r>
          </a:p>
          <a:p>
            <a:pPr lvl="1">
              <a:lnSpc>
                <a:spcPct val="110000"/>
              </a:lnSpc>
              <a:buFont typeface="Wingdings" panose="05000000000000000000" pitchFamily="2" charset="2"/>
              <a:buChar char="Ø"/>
            </a:pPr>
            <a:r>
              <a:rPr lang="en-US" altLang="zh-CN" sz="2200" dirty="0">
                <a:solidFill>
                  <a:srgbClr val="0070C0"/>
                </a:solidFill>
              </a:rPr>
              <a:t>Dipole magnet field: </a:t>
            </a:r>
            <a:r>
              <a:rPr lang="en-US" altLang="zh-CN" sz="2200" dirty="0">
                <a:solidFill>
                  <a:srgbClr val="FF0000"/>
                </a:solidFill>
              </a:rPr>
              <a:t>20 -24T, </a:t>
            </a:r>
            <a:r>
              <a:rPr lang="en-US" altLang="zh-CN" sz="2200" dirty="0" smtClean="0">
                <a:solidFill>
                  <a:srgbClr val="FF0000"/>
                </a:solidFill>
              </a:rPr>
              <a:t>IBS </a:t>
            </a:r>
            <a:r>
              <a:rPr lang="en-US" altLang="zh-CN" sz="2200" dirty="0">
                <a:solidFill>
                  <a:srgbClr val="FF0000"/>
                </a:solidFill>
              </a:rPr>
              <a:t>technology</a:t>
            </a:r>
          </a:p>
          <a:p>
            <a:pPr lvl="1">
              <a:lnSpc>
                <a:spcPct val="110000"/>
              </a:lnSpc>
              <a:buFont typeface="Wingdings" panose="05000000000000000000" pitchFamily="2" charset="2"/>
              <a:buChar char="Ø"/>
            </a:pPr>
            <a:r>
              <a:rPr lang="en-US" altLang="zh-CN" sz="2200" dirty="0">
                <a:solidFill>
                  <a:srgbClr val="0070C0"/>
                </a:solidFill>
              </a:rPr>
              <a:t>Center of Mass energy: </a:t>
            </a:r>
            <a:r>
              <a:rPr lang="en-US" altLang="zh-CN" sz="2200" dirty="0">
                <a:solidFill>
                  <a:srgbClr val="FF0000"/>
                </a:solidFill>
              </a:rPr>
              <a:t>&gt;125 TeV</a:t>
            </a:r>
          </a:p>
          <a:p>
            <a:pPr lvl="1">
              <a:lnSpc>
                <a:spcPct val="110000"/>
              </a:lnSpc>
              <a:buFont typeface="Wingdings" panose="05000000000000000000" pitchFamily="2" charset="2"/>
              <a:buChar char="Ø"/>
            </a:pPr>
            <a:r>
              <a:rPr lang="en-US" altLang="zh-CN" sz="2200" dirty="0">
                <a:solidFill>
                  <a:srgbClr val="0070C0"/>
                </a:solidFill>
              </a:rPr>
              <a:t>Injector chain: 4.2 TeV (adding a high-energy booster ring in the main tunnel in the place of the electron ring and booster)</a:t>
            </a:r>
          </a:p>
          <a:p>
            <a:pPr>
              <a:lnSpc>
                <a:spcPct val="110000"/>
              </a:lnSpc>
            </a:pPr>
            <a:r>
              <a:rPr lang="en-US" altLang="zh-CN" b="1" dirty="0"/>
              <a:t>Development of high-field superconducting magnet technology</a:t>
            </a:r>
          </a:p>
          <a:p>
            <a:pPr lvl="1">
              <a:lnSpc>
                <a:spcPct val="110000"/>
              </a:lnSpc>
              <a:buFont typeface="Wingdings" panose="05000000000000000000" pitchFamily="2" charset="2"/>
              <a:buChar char="Ø"/>
            </a:pPr>
            <a:r>
              <a:rPr lang="en-US" altLang="zh-CN" sz="2200" dirty="0">
                <a:solidFill>
                  <a:srgbClr val="0070C0"/>
                </a:solidFill>
              </a:rPr>
              <a:t>Starting to develop </a:t>
            </a:r>
            <a:r>
              <a:rPr lang="en-US" altLang="zh-CN" sz="2200" dirty="0" smtClean="0">
                <a:solidFill>
                  <a:srgbClr val="0070C0"/>
                </a:solidFill>
              </a:rPr>
              <a:t>HTS </a:t>
            </a:r>
            <a:r>
              <a:rPr lang="en-US" altLang="zh-CN" sz="2200" dirty="0">
                <a:solidFill>
                  <a:srgbClr val="0070C0"/>
                </a:solidFill>
              </a:rPr>
              <a:t>magnet technology before applicable </a:t>
            </a:r>
            <a:r>
              <a:rPr lang="en-US" altLang="zh-CN" sz="2200" dirty="0" smtClean="0">
                <a:solidFill>
                  <a:srgbClr val="0070C0"/>
                </a:solidFill>
              </a:rPr>
              <a:t>IBS wire </a:t>
            </a:r>
            <a:r>
              <a:rPr lang="en-US" altLang="zh-CN" sz="2200" dirty="0">
                <a:solidFill>
                  <a:srgbClr val="0070C0"/>
                </a:solidFill>
              </a:rPr>
              <a:t>is </a:t>
            </a:r>
            <a:r>
              <a:rPr lang="en-US" altLang="zh-CN" sz="2200" dirty="0" smtClean="0">
                <a:solidFill>
                  <a:srgbClr val="0070C0"/>
                </a:solidFill>
              </a:rPr>
              <a:t>available</a:t>
            </a:r>
            <a:endParaRPr lang="en-US" altLang="zh-CN" sz="2200" dirty="0">
              <a:solidFill>
                <a:srgbClr val="0070C0"/>
              </a:solidFill>
            </a:endParaRPr>
          </a:p>
          <a:p>
            <a:pPr lvl="1">
              <a:lnSpc>
                <a:spcPct val="110000"/>
              </a:lnSpc>
              <a:buFont typeface="Wingdings" panose="05000000000000000000" pitchFamily="2" charset="2"/>
              <a:buChar char="Ø"/>
            </a:pPr>
            <a:r>
              <a:rPr lang="en-US" altLang="zh-CN" sz="2200" dirty="0" err="1" smtClean="0">
                <a:solidFill>
                  <a:srgbClr val="FF0000"/>
                </a:solidFill>
              </a:rPr>
              <a:t>ReBCO</a:t>
            </a:r>
            <a:r>
              <a:rPr lang="en-US" altLang="zh-CN" sz="2200" dirty="0" smtClean="0">
                <a:solidFill>
                  <a:srgbClr val="FF0000"/>
                </a:solidFill>
              </a:rPr>
              <a:t> </a:t>
            </a:r>
            <a:r>
              <a:rPr lang="en-US" altLang="zh-CN" sz="2200" dirty="0">
                <a:solidFill>
                  <a:srgbClr val="FF0000"/>
                </a:solidFill>
              </a:rPr>
              <a:t>&amp;</a:t>
            </a:r>
            <a:r>
              <a:rPr lang="en-US" altLang="zh-CN" sz="2200" dirty="0" smtClean="0">
                <a:solidFill>
                  <a:srgbClr val="FF0000"/>
                </a:solidFill>
              </a:rPr>
              <a:t> Bi-2212 </a:t>
            </a:r>
            <a:r>
              <a:rPr lang="en-US" altLang="zh-CN" sz="2200" dirty="0">
                <a:solidFill>
                  <a:srgbClr val="FF0000"/>
                </a:solidFill>
              </a:rPr>
              <a:t>and LTS </a:t>
            </a:r>
            <a:r>
              <a:rPr lang="en-US" altLang="zh-CN" sz="2200" dirty="0" smtClean="0">
                <a:solidFill>
                  <a:srgbClr val="FF0000"/>
                </a:solidFill>
              </a:rPr>
              <a:t>wires </a:t>
            </a:r>
            <a:r>
              <a:rPr lang="en-US" altLang="zh-CN" sz="2200" dirty="0">
                <a:solidFill>
                  <a:srgbClr val="0070C0"/>
                </a:solidFill>
              </a:rPr>
              <a:t>be used for </a:t>
            </a:r>
            <a:r>
              <a:rPr lang="en-US" altLang="zh-CN" sz="2200" dirty="0" smtClean="0">
                <a:solidFill>
                  <a:srgbClr val="FF0000"/>
                </a:solidFill>
              </a:rPr>
              <a:t>model magnet studies </a:t>
            </a:r>
            <a:r>
              <a:rPr lang="en-US" altLang="zh-CN" sz="2200" dirty="0" smtClean="0">
                <a:solidFill>
                  <a:srgbClr val="0070C0"/>
                </a:solidFill>
              </a:rPr>
              <a:t>and as </a:t>
            </a:r>
            <a:r>
              <a:rPr lang="en-US" altLang="zh-CN" sz="2200" dirty="0" smtClean="0">
                <a:solidFill>
                  <a:srgbClr val="FF0000"/>
                </a:solidFill>
              </a:rPr>
              <a:t>options for SPPC</a:t>
            </a:r>
            <a:r>
              <a:rPr lang="en-US" altLang="zh-CN" sz="2200" dirty="0" smtClean="0">
                <a:solidFill>
                  <a:srgbClr val="0070C0"/>
                </a:solidFill>
              </a:rPr>
              <a:t>: stress </a:t>
            </a:r>
            <a:r>
              <a:rPr lang="en-US" altLang="zh-CN" sz="2200" dirty="0">
                <a:solidFill>
                  <a:srgbClr val="0070C0"/>
                </a:solidFill>
              </a:rPr>
              <a:t>management, quench protection, field quality control and fabrication methods</a:t>
            </a:r>
          </a:p>
        </p:txBody>
      </p:sp>
      <p:cxnSp>
        <p:nvCxnSpPr>
          <p:cNvPr id="6" name="直接连接符 5"/>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5134381" y="856310"/>
            <a:ext cx="3595408" cy="738664"/>
          </a:xfrm>
          <a:prstGeom prst="rect">
            <a:avLst/>
          </a:prstGeom>
          <a:ln w="19050">
            <a:solidFill>
              <a:srgbClr val="C00000"/>
            </a:solidFill>
          </a:ln>
        </p:spPr>
        <p:txBody>
          <a:bodyPr wrap="none">
            <a:spAutoFit/>
          </a:bodyPr>
          <a:lstStyle/>
          <a:p>
            <a:r>
              <a:rPr lang="en-US" altLang="zh-CN" sz="2400" b="1" i="1" dirty="0" smtClean="0">
                <a:solidFill>
                  <a:srgbClr val="C00000"/>
                </a:solidFill>
              </a:rPr>
              <a:t>Top priority: reducing cost!</a:t>
            </a:r>
          </a:p>
          <a:p>
            <a:r>
              <a:rPr lang="en-US" altLang="zh-CN" b="1" i="1" dirty="0" smtClean="0">
                <a:solidFill>
                  <a:srgbClr val="C00000"/>
                </a:solidFill>
              </a:rPr>
              <a:t>Instead of increasing field</a:t>
            </a:r>
            <a:endParaRPr lang="zh-CN" altLang="en-US" b="1" i="1" dirty="0">
              <a:solidFill>
                <a:srgbClr val="C00000"/>
              </a:solidFill>
            </a:endParaRPr>
          </a:p>
        </p:txBody>
      </p:sp>
      <p:sp>
        <p:nvSpPr>
          <p:cNvPr id="7" name="矩形 6"/>
          <p:cNvSpPr/>
          <p:nvPr/>
        </p:nvSpPr>
        <p:spPr>
          <a:xfrm>
            <a:off x="4170555" y="2156861"/>
            <a:ext cx="4824377" cy="830997"/>
          </a:xfrm>
          <a:prstGeom prst="rect">
            <a:avLst/>
          </a:prstGeom>
          <a:ln w="19050">
            <a:solidFill>
              <a:srgbClr val="C00000"/>
            </a:solidFill>
          </a:ln>
        </p:spPr>
        <p:txBody>
          <a:bodyPr wrap="square">
            <a:spAutoFit/>
          </a:bodyPr>
          <a:lstStyle/>
          <a:p>
            <a:r>
              <a:rPr lang="en-US" altLang="zh-CN" sz="2400" b="1" i="1" dirty="0" smtClean="0">
                <a:solidFill>
                  <a:srgbClr val="C00000"/>
                </a:solidFill>
              </a:rPr>
              <a:t>Make IBS the </a:t>
            </a:r>
            <a:r>
              <a:rPr lang="en-US" altLang="zh-CN" sz="2400" b="1" i="1" dirty="0">
                <a:solidFill>
                  <a:srgbClr val="C00000"/>
                </a:solidFill>
              </a:rPr>
              <a:t>High-T</a:t>
            </a:r>
            <a:r>
              <a:rPr lang="en-US" altLang="zh-CN" sz="2400" b="1" i="1" baseline="-25000" dirty="0">
                <a:solidFill>
                  <a:srgbClr val="C00000"/>
                </a:solidFill>
              </a:rPr>
              <a:t>c</a:t>
            </a:r>
            <a:r>
              <a:rPr lang="en-US" altLang="zh-CN" sz="2400" b="1" i="1" dirty="0">
                <a:solidFill>
                  <a:srgbClr val="C00000"/>
                </a:solidFill>
              </a:rPr>
              <a:t> and High-Field  </a:t>
            </a:r>
            <a:endParaRPr lang="en-US" altLang="zh-CN" sz="2400" b="1" i="1" dirty="0" smtClean="0">
              <a:solidFill>
                <a:srgbClr val="C00000"/>
              </a:solidFill>
            </a:endParaRPr>
          </a:p>
          <a:p>
            <a:r>
              <a:rPr lang="en-US" altLang="zh-CN" sz="2400" b="1" i="1" dirty="0" smtClean="0">
                <a:solidFill>
                  <a:srgbClr val="C00000"/>
                </a:solidFill>
              </a:rPr>
              <a:t>“</a:t>
            </a:r>
            <a:r>
              <a:rPr lang="en-US" altLang="zh-CN" sz="2400" b="1" i="1" dirty="0" err="1" smtClean="0">
                <a:solidFill>
                  <a:srgbClr val="C00000"/>
                </a:solidFill>
              </a:rPr>
              <a:t>NbTi</a:t>
            </a:r>
            <a:r>
              <a:rPr lang="en-US" altLang="zh-CN" sz="2400" b="1" i="1" dirty="0" smtClean="0">
                <a:solidFill>
                  <a:srgbClr val="C00000"/>
                </a:solidFill>
              </a:rPr>
              <a:t>” superconductor in 10 years!</a:t>
            </a:r>
            <a:endParaRPr lang="zh-CN" altLang="en-US" b="1" i="1" dirty="0">
              <a:solidFill>
                <a:srgbClr val="C00000"/>
              </a:solidFill>
            </a:endParaRPr>
          </a:p>
        </p:txBody>
      </p:sp>
    </p:spTree>
    <p:extLst>
      <p:ext uri="{BB962C8B-B14F-4D97-AF65-F5344CB8AC3E}">
        <p14:creationId xmlns:p14="http://schemas.microsoft.com/office/powerpoint/2010/main" val="25931922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8229600" cy="1143000"/>
          </a:xfrm>
        </p:spPr>
        <p:txBody>
          <a:bodyPr/>
          <a:lstStyle/>
          <a:p>
            <a:r>
              <a:rPr lang="en-US" altLang="zh-CN" dirty="0" smtClean="0"/>
              <a:t>Acknowledgement</a:t>
            </a:r>
            <a:endParaRPr lang="zh-CN" altLang="en-US" dirty="0"/>
          </a:p>
        </p:txBody>
      </p:sp>
      <p:sp>
        <p:nvSpPr>
          <p:cNvPr id="3" name="内容占位符 2"/>
          <p:cNvSpPr>
            <a:spLocks noGrp="1"/>
          </p:cNvSpPr>
          <p:nvPr>
            <p:ph idx="1"/>
          </p:nvPr>
        </p:nvSpPr>
        <p:spPr>
          <a:xfrm>
            <a:off x="376237" y="964712"/>
            <a:ext cx="8477250" cy="4857749"/>
          </a:xfrm>
        </p:spPr>
        <p:txBody>
          <a:bodyPr>
            <a:noAutofit/>
          </a:bodyPr>
          <a:lstStyle/>
          <a:p>
            <a:pPr marL="0" indent="0" algn="just">
              <a:lnSpc>
                <a:spcPct val="120000"/>
              </a:lnSpc>
              <a:buNone/>
            </a:pPr>
            <a:r>
              <a:rPr lang="en-US" altLang="zh-CN" sz="1800" dirty="0"/>
              <a:t>The materials of this section are based on </a:t>
            </a:r>
            <a:r>
              <a:rPr lang="en-US" altLang="zh-CN" sz="1800" b="1" dirty="0" smtClean="0"/>
              <a:t>USPAS </a:t>
            </a:r>
            <a:r>
              <a:rPr lang="en-US" altLang="zh-CN" sz="1800" b="1" dirty="0"/>
              <a:t>(U.S. Particle Accelerator School) </a:t>
            </a:r>
            <a:r>
              <a:rPr lang="en-US" altLang="zh-CN" sz="1800" b="1" dirty="0" smtClean="0"/>
              <a:t>courses: </a:t>
            </a:r>
          </a:p>
          <a:p>
            <a:pPr algn="just">
              <a:lnSpc>
                <a:spcPct val="120000"/>
              </a:lnSpc>
              <a:buFont typeface="Wingdings" panose="05000000000000000000" pitchFamily="2" charset="2"/>
              <a:buChar char="Ø"/>
            </a:pPr>
            <a:r>
              <a:rPr lang="en-US" altLang="zh-CN" sz="1800" dirty="0" smtClean="0"/>
              <a:t>“Superconducting </a:t>
            </a:r>
            <a:r>
              <a:rPr lang="en-US" altLang="zh-CN" sz="1800" dirty="0"/>
              <a:t>Accelerator </a:t>
            </a:r>
            <a:r>
              <a:rPr lang="en-US" altLang="zh-CN" sz="1800" dirty="0" smtClean="0"/>
              <a:t>Magnets”</a:t>
            </a:r>
            <a:r>
              <a:rPr lang="en-US" altLang="zh-CN" sz="1800" dirty="0"/>
              <a:t> by </a:t>
            </a:r>
            <a:r>
              <a:rPr lang="en-US" altLang="zh-CN" sz="1800" b="1" dirty="0"/>
              <a:t>Soren </a:t>
            </a:r>
            <a:r>
              <a:rPr lang="en-US" altLang="zh-CN" sz="1800" b="1" dirty="0" err="1" smtClean="0"/>
              <a:t>Prestemon</a:t>
            </a:r>
            <a:r>
              <a:rPr lang="en-US" altLang="zh-CN" sz="1800" b="1" dirty="0" smtClean="0"/>
              <a:t> (LBNL), </a:t>
            </a:r>
            <a:r>
              <a:rPr lang="en-US" altLang="zh-CN" sz="1800" b="1" dirty="0"/>
              <a:t>Paolo </a:t>
            </a:r>
            <a:r>
              <a:rPr lang="en-US" altLang="zh-CN" sz="1800" b="1" dirty="0" err="1" smtClean="0"/>
              <a:t>Ferracin</a:t>
            </a:r>
            <a:r>
              <a:rPr lang="en-US" altLang="zh-CN" sz="1800" b="1" dirty="0" smtClean="0"/>
              <a:t> </a:t>
            </a:r>
            <a:r>
              <a:rPr lang="en-US" altLang="zh-CN" sz="1800" b="1" dirty="0"/>
              <a:t>and </a:t>
            </a:r>
            <a:r>
              <a:rPr lang="en-US" altLang="zh-CN" sz="1800" b="1" dirty="0" err="1"/>
              <a:t>Ezio</a:t>
            </a:r>
            <a:r>
              <a:rPr lang="en-US" altLang="zh-CN" sz="1800" b="1" dirty="0"/>
              <a:t> </a:t>
            </a:r>
            <a:r>
              <a:rPr lang="en-US" altLang="zh-CN" sz="1800" b="1" dirty="0" err="1" smtClean="0"/>
              <a:t>Todesco</a:t>
            </a:r>
            <a:r>
              <a:rPr lang="en-US" altLang="zh-CN" sz="1800" b="1" dirty="0" smtClean="0"/>
              <a:t> (CERN), </a:t>
            </a:r>
            <a:r>
              <a:rPr lang="en-US" altLang="zh-CN" sz="1800" dirty="0"/>
              <a:t>June </a:t>
            </a:r>
            <a:r>
              <a:rPr lang="en-US" altLang="zh-CN" sz="1800" dirty="0" smtClean="0"/>
              <a:t>2015 </a:t>
            </a:r>
          </a:p>
          <a:p>
            <a:pPr algn="just">
              <a:lnSpc>
                <a:spcPct val="120000"/>
              </a:lnSpc>
              <a:buFont typeface="Wingdings" panose="05000000000000000000" pitchFamily="2" charset="2"/>
              <a:buChar char="Ø"/>
            </a:pPr>
            <a:r>
              <a:rPr lang="en-US" altLang="zh-CN" sz="1800" dirty="0" smtClean="0"/>
              <a:t>“Superconducting </a:t>
            </a:r>
            <a:r>
              <a:rPr lang="en-US" altLang="zh-CN" sz="1800" dirty="0"/>
              <a:t>Accelerator </a:t>
            </a:r>
            <a:r>
              <a:rPr lang="en-US" altLang="zh-CN" sz="1800" dirty="0" smtClean="0"/>
              <a:t>Magnets” </a:t>
            </a:r>
            <a:r>
              <a:rPr lang="en-US" altLang="zh-CN" sz="1800" dirty="0"/>
              <a:t>by </a:t>
            </a:r>
            <a:r>
              <a:rPr lang="en-US" altLang="zh-CN" sz="1800" b="1" dirty="0"/>
              <a:t>Paolo </a:t>
            </a:r>
            <a:r>
              <a:rPr lang="en-US" altLang="zh-CN" sz="1800" b="1" dirty="0" err="1" smtClean="0"/>
              <a:t>Ferracin</a:t>
            </a:r>
            <a:r>
              <a:rPr lang="en-US" altLang="zh-CN" sz="1800" b="1" dirty="0" smtClean="0"/>
              <a:t> (LBNL), </a:t>
            </a:r>
            <a:r>
              <a:rPr lang="en-US" altLang="zh-CN" sz="1800" b="1" dirty="0" err="1"/>
              <a:t>Ezio</a:t>
            </a:r>
            <a:r>
              <a:rPr lang="en-US" altLang="zh-CN" sz="1800" b="1" dirty="0"/>
              <a:t> </a:t>
            </a:r>
            <a:r>
              <a:rPr lang="en-US" altLang="zh-CN" sz="1800" b="1" dirty="0" err="1" smtClean="0"/>
              <a:t>Todesco</a:t>
            </a:r>
            <a:r>
              <a:rPr lang="en-US" altLang="zh-CN" sz="1800" b="1" dirty="0" smtClean="0"/>
              <a:t> (CERN), </a:t>
            </a:r>
            <a:r>
              <a:rPr lang="en-US" altLang="zh-CN" sz="1800" b="1" dirty="0"/>
              <a:t>Soren O. </a:t>
            </a:r>
            <a:r>
              <a:rPr lang="en-US" altLang="zh-CN" sz="1800" b="1" dirty="0" err="1"/>
              <a:t>Prestemon</a:t>
            </a:r>
            <a:r>
              <a:rPr lang="en-US" altLang="zh-CN" sz="1800" b="1" dirty="0"/>
              <a:t> and Helene </a:t>
            </a:r>
            <a:r>
              <a:rPr lang="en-US" altLang="zh-CN" sz="1800" b="1" dirty="0" smtClean="0"/>
              <a:t>Felice (LBNL), </a:t>
            </a:r>
            <a:r>
              <a:rPr lang="en-US" altLang="zh-CN" sz="1800" dirty="0" smtClean="0"/>
              <a:t>January 2012</a:t>
            </a:r>
          </a:p>
          <a:p>
            <a:pPr algn="just">
              <a:lnSpc>
                <a:spcPct val="120000"/>
              </a:lnSpc>
              <a:buFont typeface="Wingdings" panose="05000000000000000000" pitchFamily="2" charset="2"/>
              <a:buChar char="Ø"/>
            </a:pPr>
            <a:r>
              <a:rPr lang="en-US" altLang="zh-CN" sz="1800" dirty="0" smtClean="0"/>
              <a:t>“Superconducting </a:t>
            </a:r>
            <a:r>
              <a:rPr lang="en-US" altLang="zh-CN" sz="1800" dirty="0"/>
              <a:t>Accelerator </a:t>
            </a:r>
            <a:r>
              <a:rPr lang="en-US" altLang="zh-CN" sz="1800" dirty="0" smtClean="0"/>
              <a:t>Magnets” </a:t>
            </a:r>
            <a:r>
              <a:rPr lang="en-US" altLang="zh-CN" sz="1800" dirty="0"/>
              <a:t>by </a:t>
            </a:r>
            <a:r>
              <a:rPr lang="en-US" altLang="zh-CN" sz="1800" b="1" dirty="0"/>
              <a:t>Ramesh Gupta and </a:t>
            </a:r>
            <a:r>
              <a:rPr lang="en-US" altLang="zh-CN" sz="1800" b="1" dirty="0" err="1"/>
              <a:t>Animesh</a:t>
            </a:r>
            <a:r>
              <a:rPr lang="en-US" altLang="zh-CN" sz="1800" b="1" dirty="0"/>
              <a:t> </a:t>
            </a:r>
            <a:r>
              <a:rPr lang="en-US" altLang="zh-CN" sz="1800" b="1" dirty="0" smtClean="0"/>
              <a:t>Jain (</a:t>
            </a:r>
            <a:r>
              <a:rPr lang="en-US" altLang="zh-CN" sz="1800" b="1" dirty="0"/>
              <a:t>BNL), </a:t>
            </a:r>
            <a:r>
              <a:rPr lang="en-US" altLang="zh-CN" sz="1800" dirty="0"/>
              <a:t>January </a:t>
            </a:r>
            <a:r>
              <a:rPr lang="en-US" altLang="zh-CN" sz="1800" dirty="0" smtClean="0"/>
              <a:t>2006</a:t>
            </a:r>
            <a:endParaRPr lang="en-US" altLang="zh-CN" sz="1800" dirty="0"/>
          </a:p>
          <a:p>
            <a:pPr algn="just">
              <a:lnSpc>
                <a:spcPct val="120000"/>
              </a:lnSpc>
              <a:buFont typeface="Wingdings" panose="05000000000000000000" pitchFamily="2" charset="2"/>
              <a:buChar char="Ø"/>
            </a:pPr>
            <a:r>
              <a:rPr lang="en-US" altLang="zh-CN" sz="1800" dirty="0" smtClean="0"/>
              <a:t>“Applied </a:t>
            </a:r>
            <a:r>
              <a:rPr lang="en-US" altLang="zh-CN" sz="1800" dirty="0"/>
              <a:t>Electromagnetism: Magnet and RF-Cavity Design” by </a:t>
            </a:r>
            <a:r>
              <a:rPr lang="en-US" altLang="zh-CN" sz="1800" b="1" dirty="0"/>
              <a:t>Mau Lopes </a:t>
            </a:r>
            <a:r>
              <a:rPr lang="en-US" altLang="zh-CN" sz="1800" dirty="0"/>
              <a:t>and Jeremiah </a:t>
            </a:r>
            <a:r>
              <a:rPr lang="en-US" altLang="zh-CN" sz="1800" dirty="0" err="1"/>
              <a:t>Holzbauer</a:t>
            </a:r>
            <a:r>
              <a:rPr lang="en-US" altLang="zh-CN" sz="1800" dirty="0"/>
              <a:t> (FNAL), January </a:t>
            </a:r>
            <a:r>
              <a:rPr lang="en-US" altLang="zh-CN" sz="1800" dirty="0" smtClean="0"/>
              <a:t>2016</a:t>
            </a:r>
          </a:p>
          <a:p>
            <a:pPr algn="just">
              <a:lnSpc>
                <a:spcPct val="120000"/>
              </a:lnSpc>
            </a:pPr>
            <a:r>
              <a:rPr lang="en-US" altLang="zh-CN" sz="1800" dirty="0" smtClean="0"/>
              <a:t>Learn </a:t>
            </a:r>
            <a:r>
              <a:rPr lang="en-US" altLang="zh-CN" sz="1800" dirty="0"/>
              <a:t>more at </a:t>
            </a:r>
            <a:r>
              <a:rPr lang="en-US" altLang="zh-CN" sz="1800" b="1" dirty="0"/>
              <a:t>USPAS website</a:t>
            </a:r>
            <a:r>
              <a:rPr lang="en-US" altLang="zh-CN" sz="1800" dirty="0"/>
              <a:t>: </a:t>
            </a:r>
            <a:r>
              <a:rPr lang="en-US" altLang="zh-CN" sz="1800" dirty="0">
                <a:hlinkClick r:id="rId2"/>
              </a:rPr>
              <a:t>http://</a:t>
            </a:r>
            <a:r>
              <a:rPr lang="en-US" altLang="zh-CN" sz="1800" dirty="0" smtClean="0">
                <a:hlinkClick r:id="rId2"/>
              </a:rPr>
              <a:t>uspas.fnal.gov/materials/materials-table.shtml</a:t>
            </a:r>
            <a:endParaRPr lang="en-US" altLang="zh-CN" sz="1800" dirty="0" smtClean="0"/>
          </a:p>
          <a:p>
            <a:pPr marL="0" indent="0" algn="just">
              <a:lnSpc>
                <a:spcPct val="120000"/>
              </a:lnSpc>
              <a:buNone/>
            </a:pPr>
            <a:r>
              <a:rPr lang="en-US" altLang="zh-CN" sz="1800" dirty="0" smtClean="0"/>
              <a:t>        and </a:t>
            </a:r>
            <a:r>
              <a:rPr lang="en-US" altLang="zh-CN" sz="1800" b="1" dirty="0" smtClean="0"/>
              <a:t>textbooks</a:t>
            </a:r>
            <a:r>
              <a:rPr lang="en-US" altLang="zh-CN" sz="1800" dirty="0" smtClean="0"/>
              <a:t>:</a:t>
            </a:r>
          </a:p>
          <a:p>
            <a:pPr lvl="1" algn="just">
              <a:lnSpc>
                <a:spcPct val="120000"/>
              </a:lnSpc>
              <a:buBlip>
                <a:blip r:embed="rId3"/>
              </a:buBlip>
            </a:pPr>
            <a:r>
              <a:rPr lang="en-US" altLang="zh-CN" sz="1800" b="1" dirty="0" smtClean="0"/>
              <a:t>Martin </a:t>
            </a:r>
            <a:r>
              <a:rPr lang="en-US" altLang="zh-CN" sz="1800" b="1" dirty="0"/>
              <a:t>N. Wilson</a:t>
            </a:r>
            <a:r>
              <a:rPr lang="en-US" altLang="zh-CN" sz="1800" dirty="0"/>
              <a:t>, "Superconducting Magnets", 1983.</a:t>
            </a:r>
          </a:p>
          <a:p>
            <a:pPr lvl="1" algn="just">
              <a:lnSpc>
                <a:spcPct val="120000"/>
              </a:lnSpc>
              <a:buBlip>
                <a:blip r:embed="rId3"/>
              </a:buBlip>
            </a:pPr>
            <a:r>
              <a:rPr lang="en-US" altLang="zh-CN" sz="1800" b="1" dirty="0"/>
              <a:t>K.-H. Mess, P. </a:t>
            </a:r>
            <a:r>
              <a:rPr lang="en-US" altLang="zh-CN" sz="1800" b="1" dirty="0" err="1"/>
              <a:t>Schmuser</a:t>
            </a:r>
            <a:r>
              <a:rPr lang="en-US" altLang="zh-CN" sz="1800" b="1" dirty="0"/>
              <a:t>, S. Wolff</a:t>
            </a:r>
            <a:r>
              <a:rPr lang="en-US" altLang="zh-CN" sz="1800" dirty="0"/>
              <a:t>, “Superconducting accelerator magnets”, Singapore: World Scientific, 1996.</a:t>
            </a:r>
          </a:p>
          <a:p>
            <a:pPr lvl="1" algn="just">
              <a:lnSpc>
                <a:spcPct val="120000"/>
              </a:lnSpc>
              <a:buBlip>
                <a:blip r:embed="rId3"/>
              </a:buBlip>
            </a:pPr>
            <a:r>
              <a:rPr lang="en-US" altLang="zh-CN" sz="1800" b="1" dirty="0"/>
              <a:t>Fred M. Asner</a:t>
            </a:r>
            <a:r>
              <a:rPr lang="en-US" altLang="zh-CN" sz="1800" dirty="0"/>
              <a:t>, "High Field Superconducting Magnets", 1999.</a:t>
            </a:r>
          </a:p>
        </p:txBody>
      </p:sp>
      <p:cxnSp>
        <p:nvCxnSpPr>
          <p:cNvPr id="6" name="直接连接符 5"/>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69356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接连接符 13"/>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16" name="TextBox 2"/>
          <p:cNvSpPr txBox="1"/>
          <p:nvPr/>
        </p:nvSpPr>
        <p:spPr>
          <a:xfrm>
            <a:off x="859503" y="95835"/>
            <a:ext cx="7216878" cy="584775"/>
          </a:xfrm>
          <a:prstGeom prst="rect">
            <a:avLst/>
          </a:prstGeom>
          <a:noFill/>
        </p:spPr>
        <p:txBody>
          <a:bodyPr wrap="square" rtlCol="0">
            <a:spAutoFit/>
          </a:bodyPr>
          <a:lstStyle/>
          <a:p>
            <a:pPr algn="ctr"/>
            <a:r>
              <a:rPr lang="en-US" altLang="zh-CN" sz="3200" b="1" dirty="0" smtClean="0">
                <a:latin typeface="Comic Sans MS" panose="030F0702030302020204" pitchFamily="66" charset="0"/>
              </a:rPr>
              <a:t>J</a:t>
            </a:r>
            <a:r>
              <a:rPr lang="en-US" altLang="zh-CN" sz="3200" b="1" baseline="-25000" dirty="0" smtClean="0">
                <a:latin typeface="Comic Sans MS" panose="030F0702030302020204" pitchFamily="66" charset="0"/>
              </a:rPr>
              <a:t>e</a:t>
            </a:r>
            <a:r>
              <a:rPr lang="en-US" altLang="zh-CN" sz="3200" b="1" dirty="0" smtClean="0">
                <a:latin typeface="Comic Sans MS" panose="030F0702030302020204" pitchFamily="66" charset="0"/>
              </a:rPr>
              <a:t> of IBS: 2016-2025</a:t>
            </a:r>
            <a:endParaRPr lang="zh-CN" altLang="en-US" sz="3200" b="1" dirty="0">
              <a:latin typeface="+mj-lt"/>
              <a:ea typeface="+mj-ea"/>
              <a:cs typeface="+mj-cs"/>
            </a:endParaRPr>
          </a:p>
        </p:txBody>
      </p:sp>
      <p:graphicFrame>
        <p:nvGraphicFramePr>
          <p:cNvPr id="15" name="Chart 1"/>
          <p:cNvGraphicFramePr>
            <a:graphicFrameLocks noGrp="1"/>
          </p:cNvGraphicFramePr>
          <p:nvPr>
            <p:extLst/>
          </p:nvPr>
        </p:nvGraphicFramePr>
        <p:xfrm>
          <a:off x="191179" y="763114"/>
          <a:ext cx="8659091" cy="59971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44587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3582" y="3998366"/>
            <a:ext cx="3205093" cy="1467044"/>
          </a:xfrm>
          <a:prstGeom prst="rect">
            <a:avLst/>
          </a:prstGeom>
        </p:spPr>
      </p:pic>
      <p:sp>
        <p:nvSpPr>
          <p:cNvPr id="15" name="矩形 14"/>
          <p:cNvSpPr/>
          <p:nvPr/>
        </p:nvSpPr>
        <p:spPr>
          <a:xfrm>
            <a:off x="91190" y="1419784"/>
            <a:ext cx="8863239" cy="2529923"/>
          </a:xfrm>
          <a:prstGeom prst="rect">
            <a:avLst/>
          </a:prstGeom>
        </p:spPr>
        <p:txBody>
          <a:bodyPr wrap="square">
            <a:spAutoFit/>
          </a:bodyPr>
          <a:lstStyle/>
          <a:p>
            <a:pPr marL="285750" indent="-285750" algn="just">
              <a:lnSpc>
                <a:spcPct val="110000"/>
              </a:lnSpc>
              <a:buFont typeface="Wingdings" panose="05000000000000000000" pitchFamily="2" charset="2"/>
              <a:buChar char="Ø"/>
            </a:pPr>
            <a:r>
              <a:rPr lang="en-US" altLang="zh-CN" b="1" i="1" dirty="0">
                <a:solidFill>
                  <a:srgbClr val="FF0000"/>
                </a:solidFill>
                <a:ea typeface="黑体" panose="02010609060101010101" pitchFamily="49" charset="-122"/>
              </a:rPr>
              <a:t>Goal</a:t>
            </a:r>
            <a:r>
              <a:rPr lang="zh-CN" altLang="en-US" i="1" dirty="0" smtClean="0">
                <a:solidFill>
                  <a:srgbClr val="FF0000"/>
                </a:solidFill>
                <a:ea typeface="黑体" panose="02010609060101010101" pitchFamily="49" charset="-122"/>
              </a:rPr>
              <a:t>：</a:t>
            </a:r>
            <a:endParaRPr lang="en-US" altLang="zh-CN" i="1" dirty="0" smtClean="0">
              <a:solidFill>
                <a:srgbClr val="FF0000"/>
              </a:solidFill>
              <a:ea typeface="黑体" panose="02010609060101010101" pitchFamily="49" charset="-122"/>
            </a:endParaRPr>
          </a:p>
          <a:p>
            <a:pPr marL="342900" indent="-342900" algn="just">
              <a:lnSpc>
                <a:spcPct val="110000"/>
              </a:lnSpc>
              <a:buFont typeface="+mj-lt"/>
              <a:buAutoNum type="alphaLcParenR"/>
            </a:pPr>
            <a:r>
              <a:rPr lang="en-US" altLang="zh-CN" i="1" dirty="0" smtClean="0">
                <a:ea typeface="黑体" panose="02010609060101010101" pitchFamily="49" charset="-122"/>
              </a:rPr>
              <a:t>1) </a:t>
            </a:r>
            <a:r>
              <a:rPr lang="en-US" altLang="zh-CN" i="1" dirty="0">
                <a:ea typeface="黑体" panose="02010609060101010101" pitchFamily="49" charset="-122"/>
              </a:rPr>
              <a:t>T</a:t>
            </a:r>
            <a:r>
              <a:rPr lang="en-US" altLang="zh-CN" i="1" dirty="0" smtClean="0">
                <a:ea typeface="黑体" panose="02010609060101010101" pitchFamily="49" charset="-122"/>
              </a:rPr>
              <a:t>o increase the J</a:t>
            </a:r>
            <a:r>
              <a:rPr lang="en-US" altLang="zh-CN" i="1" baseline="-25000" dirty="0" smtClean="0">
                <a:ea typeface="黑体" panose="02010609060101010101" pitchFamily="49" charset="-122"/>
              </a:rPr>
              <a:t>c</a:t>
            </a:r>
            <a:r>
              <a:rPr lang="en-US" altLang="zh-CN" i="1" dirty="0" smtClean="0">
                <a:ea typeface="黑体" panose="02010609060101010101" pitchFamily="49" charset="-122"/>
              </a:rPr>
              <a:t> of </a:t>
            </a:r>
            <a:r>
              <a:rPr lang="en-US" altLang="zh-CN" i="1" dirty="0" smtClean="0">
                <a:solidFill>
                  <a:srgbClr val="FF0000"/>
                </a:solidFill>
                <a:ea typeface="黑体" panose="02010609060101010101" pitchFamily="49" charset="-122"/>
              </a:rPr>
              <a:t>iron-based superconductor (</a:t>
            </a:r>
            <a:r>
              <a:rPr lang="en-US" altLang="zh-CN" b="1" i="1" dirty="0" smtClean="0">
                <a:solidFill>
                  <a:srgbClr val="FF0000"/>
                </a:solidFill>
                <a:ea typeface="黑体" panose="02010609060101010101" pitchFamily="49" charset="-122"/>
              </a:rPr>
              <a:t>IBS)</a:t>
            </a:r>
            <a:r>
              <a:rPr lang="en-US" altLang="zh-CN" i="1" dirty="0" smtClean="0">
                <a:solidFill>
                  <a:srgbClr val="FF0000"/>
                </a:solidFill>
                <a:ea typeface="黑体" panose="02010609060101010101" pitchFamily="49" charset="-122"/>
              </a:rPr>
              <a:t> </a:t>
            </a:r>
            <a:r>
              <a:rPr lang="en-US" altLang="zh-CN" i="1" dirty="0" smtClean="0">
                <a:ea typeface="黑体" panose="02010609060101010101" pitchFamily="49" charset="-122"/>
              </a:rPr>
              <a:t>by 10 times, reduce the cost to </a:t>
            </a:r>
            <a:r>
              <a:rPr lang="en-US" altLang="zh-CN" b="1" i="1" dirty="0" smtClean="0">
                <a:ea typeface="黑体" panose="02010609060101010101" pitchFamily="49" charset="-122"/>
              </a:rPr>
              <a:t>20 Rmb/</a:t>
            </a:r>
            <a:r>
              <a:rPr lang="en-US" altLang="zh-CN" b="1" i="1" dirty="0" err="1" smtClean="0">
                <a:ea typeface="黑体" panose="02010609060101010101" pitchFamily="49" charset="-122"/>
              </a:rPr>
              <a:t>kAm</a:t>
            </a:r>
            <a:r>
              <a:rPr lang="en-US" altLang="zh-CN" b="1" i="1" dirty="0" smtClean="0">
                <a:ea typeface="黑体" panose="02010609060101010101" pitchFamily="49" charset="-122"/>
              </a:rPr>
              <a:t> @ 12T &amp; 4.2K</a:t>
            </a:r>
            <a:r>
              <a:rPr lang="en-US" altLang="zh-CN" i="1" dirty="0" smtClean="0">
                <a:ea typeface="黑体" panose="02010609060101010101" pitchFamily="49" charset="-122"/>
              </a:rPr>
              <a:t>, and realize the industrialization of the conductor; </a:t>
            </a:r>
          </a:p>
          <a:p>
            <a:pPr marL="342900" indent="-342900" algn="just">
              <a:lnSpc>
                <a:spcPct val="110000"/>
              </a:lnSpc>
              <a:buFont typeface="+mj-lt"/>
              <a:buAutoNum type="alphaLcParenR"/>
            </a:pPr>
            <a:r>
              <a:rPr lang="en-US" altLang="zh-CN" i="1" dirty="0" smtClean="0">
                <a:ea typeface="黑体" panose="02010609060101010101" pitchFamily="49" charset="-122"/>
              </a:rPr>
              <a:t>2) To reduce the cost of </a:t>
            </a:r>
            <a:r>
              <a:rPr lang="en-US" altLang="zh-CN" b="1" i="1" dirty="0" err="1" smtClean="0">
                <a:solidFill>
                  <a:srgbClr val="FF0000"/>
                </a:solidFill>
                <a:ea typeface="黑体" panose="02010609060101010101" pitchFamily="49" charset="-122"/>
              </a:rPr>
              <a:t>ReBCO</a:t>
            </a:r>
            <a:r>
              <a:rPr lang="en-US" altLang="zh-CN" b="1" i="1" dirty="0" smtClean="0">
                <a:solidFill>
                  <a:srgbClr val="FF0000"/>
                </a:solidFill>
                <a:ea typeface="黑体" panose="02010609060101010101" pitchFamily="49" charset="-122"/>
              </a:rPr>
              <a:t> and Bi-2212 </a:t>
            </a:r>
            <a:r>
              <a:rPr lang="en-US" altLang="zh-CN" i="1" dirty="0" smtClean="0">
                <a:ea typeface="黑体" panose="02010609060101010101" pitchFamily="49" charset="-122"/>
              </a:rPr>
              <a:t>conductors to </a:t>
            </a:r>
            <a:r>
              <a:rPr lang="en-US" altLang="zh-CN" i="1" dirty="0">
                <a:ea typeface="黑体" panose="02010609060101010101" pitchFamily="49" charset="-122"/>
              </a:rPr>
              <a:t>20 Rmb/</a:t>
            </a:r>
            <a:r>
              <a:rPr lang="en-US" altLang="zh-CN" i="1" dirty="0" err="1">
                <a:ea typeface="黑体" panose="02010609060101010101" pitchFamily="49" charset="-122"/>
              </a:rPr>
              <a:t>kAm</a:t>
            </a:r>
            <a:r>
              <a:rPr lang="en-US" altLang="zh-CN" i="1" dirty="0">
                <a:ea typeface="黑体" panose="02010609060101010101" pitchFamily="49" charset="-122"/>
              </a:rPr>
              <a:t> @ 12T </a:t>
            </a:r>
            <a:r>
              <a:rPr lang="en-US" altLang="zh-CN" i="1" dirty="0" smtClean="0">
                <a:ea typeface="黑体" panose="02010609060101010101" pitchFamily="49" charset="-122"/>
              </a:rPr>
              <a:t>&amp; 4.2K; </a:t>
            </a:r>
          </a:p>
          <a:p>
            <a:pPr marL="342900" indent="-342900" algn="just">
              <a:lnSpc>
                <a:spcPct val="110000"/>
              </a:lnSpc>
              <a:buFont typeface="+mj-lt"/>
              <a:buAutoNum type="alphaLcParenR"/>
            </a:pPr>
            <a:r>
              <a:rPr lang="en-US" altLang="zh-CN" i="1" dirty="0" smtClean="0">
                <a:ea typeface="黑体" panose="02010609060101010101" pitchFamily="49" charset="-122"/>
              </a:rPr>
              <a:t>3) Realization and Industrialization of IBS </a:t>
            </a:r>
            <a:r>
              <a:rPr lang="en-US" altLang="zh-CN" i="1" dirty="0" smtClean="0">
                <a:solidFill>
                  <a:srgbClr val="FF0000"/>
                </a:solidFill>
                <a:ea typeface="黑体" panose="02010609060101010101" pitchFamily="49" charset="-122"/>
              </a:rPr>
              <a:t>magnets and SRF cavities</a:t>
            </a:r>
            <a:r>
              <a:rPr lang="en-US" altLang="zh-CN" i="1" dirty="0" smtClean="0">
                <a:ea typeface="黑体" panose="02010609060101010101" pitchFamily="49" charset="-122"/>
              </a:rPr>
              <a:t>.</a:t>
            </a:r>
          </a:p>
          <a:p>
            <a:pPr marL="285750" indent="-285750" algn="just">
              <a:lnSpc>
                <a:spcPct val="110000"/>
              </a:lnSpc>
              <a:buFont typeface="Wingdings" panose="05000000000000000000" pitchFamily="2" charset="2"/>
              <a:buChar char="Ø"/>
            </a:pPr>
            <a:r>
              <a:rPr lang="en-US" altLang="zh-CN" b="1" i="1" dirty="0" smtClean="0">
                <a:solidFill>
                  <a:srgbClr val="FF0000"/>
                </a:solidFill>
                <a:ea typeface="黑体" panose="02010609060101010101" pitchFamily="49" charset="-122"/>
              </a:rPr>
              <a:t>Working </a:t>
            </a:r>
            <a:r>
              <a:rPr lang="en-US" altLang="zh-CN" b="1" i="1" dirty="0">
                <a:solidFill>
                  <a:srgbClr val="FF0000"/>
                </a:solidFill>
                <a:ea typeface="黑体" panose="02010609060101010101" pitchFamily="49" charset="-122"/>
              </a:rPr>
              <a:t>groups</a:t>
            </a:r>
            <a:r>
              <a:rPr lang="zh-CN" altLang="en-US" i="1" dirty="0" smtClean="0">
                <a:solidFill>
                  <a:srgbClr val="FF0000"/>
                </a:solidFill>
                <a:ea typeface="黑体" panose="02010609060101010101" pitchFamily="49" charset="-122"/>
              </a:rPr>
              <a:t>：</a:t>
            </a:r>
            <a:r>
              <a:rPr lang="en-US" altLang="zh-CN" i="1" dirty="0" smtClean="0">
                <a:ea typeface="黑体" panose="02010609060101010101" pitchFamily="49" charset="-122"/>
              </a:rPr>
              <a:t>1) </a:t>
            </a:r>
            <a:r>
              <a:rPr lang="en-US" altLang="zh-CN" b="1" i="1" dirty="0" smtClean="0">
                <a:ea typeface="黑体" panose="02010609060101010101" pitchFamily="49" charset="-122"/>
              </a:rPr>
              <a:t>Fundamental sciences </a:t>
            </a:r>
            <a:r>
              <a:rPr lang="en-US" altLang="zh-CN" i="1" dirty="0" smtClean="0">
                <a:ea typeface="黑体" panose="02010609060101010101" pitchFamily="49" charset="-122"/>
              </a:rPr>
              <a:t>study; 2) </a:t>
            </a:r>
            <a:r>
              <a:rPr lang="en-US" altLang="zh-CN" b="1" i="1" dirty="0" smtClean="0">
                <a:ea typeface="黑体" panose="02010609060101010101" pitchFamily="49" charset="-122"/>
              </a:rPr>
              <a:t>IBS </a:t>
            </a:r>
            <a:r>
              <a:rPr lang="en-US" altLang="zh-CN" i="1" dirty="0" smtClean="0">
                <a:ea typeface="黑体" panose="02010609060101010101" pitchFamily="49" charset="-122"/>
              </a:rPr>
              <a:t>conductor R&amp;D; 3) </a:t>
            </a:r>
            <a:r>
              <a:rPr lang="en-US" altLang="zh-CN" b="1" i="1" dirty="0" err="1" smtClean="0">
                <a:ea typeface="黑体" panose="02010609060101010101" pitchFamily="49" charset="-122"/>
              </a:rPr>
              <a:t>ReBCO</a:t>
            </a:r>
            <a:r>
              <a:rPr lang="en-US" altLang="zh-CN" i="1" dirty="0" smtClean="0">
                <a:ea typeface="黑体" panose="02010609060101010101" pitchFamily="49" charset="-122"/>
              </a:rPr>
              <a:t> conductor R&amp;D; 4) </a:t>
            </a:r>
            <a:r>
              <a:rPr lang="en-US" altLang="zh-CN" b="1" i="1" dirty="0" smtClean="0">
                <a:ea typeface="黑体" panose="02010609060101010101" pitchFamily="49" charset="-122"/>
              </a:rPr>
              <a:t>Bi-2212</a:t>
            </a:r>
            <a:r>
              <a:rPr lang="en-US" altLang="zh-CN" i="1" dirty="0" smtClean="0">
                <a:ea typeface="黑体" panose="02010609060101010101" pitchFamily="49" charset="-122"/>
              </a:rPr>
              <a:t> conductor R&amp;D; 5) </a:t>
            </a:r>
            <a:r>
              <a:rPr lang="en-US" altLang="zh-CN" b="1" i="1" dirty="0" smtClean="0">
                <a:ea typeface="黑体" panose="02010609060101010101" pitchFamily="49" charset="-122"/>
              </a:rPr>
              <a:t>Performance</a:t>
            </a:r>
            <a:r>
              <a:rPr lang="en-US" altLang="zh-CN" i="1" dirty="0" smtClean="0">
                <a:ea typeface="黑体" panose="02010609060101010101" pitchFamily="49" charset="-122"/>
              </a:rPr>
              <a:t> evaluation; 6) </a:t>
            </a:r>
            <a:r>
              <a:rPr lang="en-US" altLang="zh-CN" b="1" i="1" dirty="0" smtClean="0">
                <a:ea typeface="黑体" panose="02010609060101010101" pitchFamily="49" charset="-122"/>
              </a:rPr>
              <a:t>Magnet and SRF </a:t>
            </a:r>
            <a:r>
              <a:rPr lang="en-US" altLang="zh-CN" i="1" dirty="0" smtClean="0">
                <a:ea typeface="黑体" panose="02010609060101010101" pitchFamily="49" charset="-122"/>
              </a:rPr>
              <a:t>technology</a:t>
            </a:r>
            <a:r>
              <a:rPr lang="en-US" altLang="zh-CN" sz="1400" i="1" dirty="0" smtClean="0">
                <a:latin typeface="黑体" panose="02010609060101010101" pitchFamily="49" charset="-122"/>
                <a:ea typeface="黑体" panose="02010609060101010101" pitchFamily="49" charset="-122"/>
              </a:rPr>
              <a:t>.</a:t>
            </a:r>
          </a:p>
        </p:txBody>
      </p:sp>
      <p:sp>
        <p:nvSpPr>
          <p:cNvPr id="2" name="矩形 1"/>
          <p:cNvSpPr/>
          <p:nvPr/>
        </p:nvSpPr>
        <p:spPr>
          <a:xfrm>
            <a:off x="0" y="101924"/>
            <a:ext cx="8918989" cy="584775"/>
          </a:xfrm>
          <a:prstGeom prst="rect">
            <a:avLst/>
          </a:prstGeom>
        </p:spPr>
        <p:txBody>
          <a:bodyPr wrap="square">
            <a:spAutoFit/>
          </a:bodyPr>
          <a:lstStyle/>
          <a:p>
            <a:pPr algn="ctr"/>
            <a:r>
              <a:rPr lang="en-US" altLang="zh-CN" sz="3200" b="1" dirty="0">
                <a:latin typeface="Comic Sans MS" panose="030F0702030302020204" pitchFamily="66" charset="0"/>
                <a:ea typeface="宋体" pitchFamily="2" charset="-122"/>
                <a:cs typeface="Arial" panose="020B0604020202020204" pitchFamily="34" charset="0"/>
              </a:rPr>
              <a:t>Domestic </a:t>
            </a:r>
            <a:r>
              <a:rPr lang="en-US" altLang="zh-CN" sz="3200" b="1" dirty="0" smtClean="0">
                <a:latin typeface="Comic Sans MS" panose="030F0702030302020204" pitchFamily="66" charset="0"/>
                <a:ea typeface="宋体" pitchFamily="2" charset="-122"/>
                <a:cs typeface="Arial" panose="020B0604020202020204" pitchFamily="34" charset="0"/>
              </a:rPr>
              <a:t>Collaboration for HTS R&amp;D</a:t>
            </a:r>
            <a:endParaRPr lang="en-US" altLang="zh-CN" sz="3200" b="1" dirty="0">
              <a:latin typeface="Comic Sans MS" panose="030F0702030302020204" pitchFamily="66" charset="0"/>
              <a:ea typeface="宋体" pitchFamily="2" charset="-122"/>
              <a:cs typeface="Arial" panose="020B0604020202020204" pitchFamily="34" charset="0"/>
            </a:endParaRPr>
          </a:p>
        </p:txBody>
      </p:sp>
      <p:cxnSp>
        <p:nvCxnSpPr>
          <p:cNvPr id="16" name="直接连接符 15"/>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66777" y="3998366"/>
            <a:ext cx="2322405" cy="1467044"/>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1190" y="5465410"/>
            <a:ext cx="4020130" cy="1317034"/>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711094" y="5438675"/>
            <a:ext cx="2418785" cy="1343769"/>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3738" t="11984" r="4954" b="9079"/>
          <a:stretch/>
        </p:blipFill>
        <p:spPr>
          <a:xfrm>
            <a:off x="3977523" y="5455061"/>
            <a:ext cx="2448914" cy="1328480"/>
          </a:xfrm>
          <a:prstGeom prst="rect">
            <a:avLst/>
          </a:prstGeom>
        </p:spPr>
      </p:pic>
      <p:sp>
        <p:nvSpPr>
          <p:cNvPr id="13" name="内容占位符 3"/>
          <p:cNvSpPr>
            <a:spLocks noGrp="1"/>
          </p:cNvSpPr>
          <p:nvPr>
            <p:ph idx="1"/>
          </p:nvPr>
        </p:nvSpPr>
        <p:spPr>
          <a:xfrm>
            <a:off x="288677" y="808714"/>
            <a:ext cx="8565390" cy="663002"/>
          </a:xfrm>
          <a:prstGeom prst="rect">
            <a:avLst/>
          </a:prstGeom>
        </p:spPr>
        <p:txBody>
          <a:bodyPr wrap="square">
            <a:spAutoFit/>
          </a:bodyPr>
          <a:lstStyle/>
          <a:p>
            <a:pPr marL="0" indent="0" algn="ctr">
              <a:lnSpc>
                <a:spcPts val="1700"/>
              </a:lnSpc>
              <a:buNone/>
            </a:pPr>
            <a:r>
              <a:rPr lang="en-US" altLang="zh-CN" sz="1900" b="1" dirty="0" smtClean="0">
                <a:solidFill>
                  <a:srgbClr val="FF0000"/>
                </a:solidFill>
                <a:ea typeface="黑体" panose="02010609060101010101" pitchFamily="49" charset="-122"/>
              </a:rPr>
              <a:t>“</a:t>
            </a:r>
            <a:r>
              <a:rPr lang="en-US" altLang="zh-CN" sz="1800" b="1" i="1" dirty="0">
                <a:solidFill>
                  <a:srgbClr val="FF0000"/>
                </a:solidFill>
              </a:rPr>
              <a:t>Applied High Temperature Superconductor Collaboration </a:t>
            </a:r>
            <a:r>
              <a:rPr lang="en-US" altLang="zh-CN" sz="1800" b="1" i="1" dirty="0" smtClean="0">
                <a:solidFill>
                  <a:srgbClr val="FF0000"/>
                </a:solidFill>
              </a:rPr>
              <a:t>(AHTSC)” formed in </a:t>
            </a:r>
            <a:r>
              <a:rPr lang="en-US" altLang="zh-CN" sz="1800" b="1" i="1" dirty="0">
                <a:solidFill>
                  <a:srgbClr val="FF0000"/>
                </a:solidFill>
              </a:rPr>
              <a:t>Oct. </a:t>
            </a:r>
            <a:r>
              <a:rPr lang="en-US" altLang="zh-CN" sz="1800" b="1" i="1" dirty="0" smtClean="0">
                <a:solidFill>
                  <a:srgbClr val="FF0000"/>
                </a:solidFill>
              </a:rPr>
              <a:t>2016. </a:t>
            </a:r>
          </a:p>
          <a:p>
            <a:pPr marL="0" indent="0" algn="ctr">
              <a:lnSpc>
                <a:spcPts val="1700"/>
              </a:lnSpc>
              <a:buNone/>
            </a:pPr>
            <a:r>
              <a:rPr lang="en-US" altLang="zh-CN" sz="1800" b="1" i="1" dirty="0" smtClean="0">
                <a:solidFill>
                  <a:srgbClr val="FF0000"/>
                </a:solidFill>
              </a:rPr>
              <a:t>Including 18 institutions and companies in China. Regular meeting every 3 months. </a:t>
            </a:r>
            <a:endParaRPr lang="en-US" altLang="zh-CN" sz="1800" b="1" i="1" dirty="0">
              <a:solidFill>
                <a:srgbClr val="FF0000"/>
              </a:solidFill>
            </a:endParaRPr>
          </a:p>
        </p:txBody>
      </p:sp>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l="6111" t="5351" r="2406" b="6099"/>
          <a:stretch/>
        </p:blipFill>
        <p:spPr>
          <a:xfrm>
            <a:off x="5993970" y="5332950"/>
            <a:ext cx="2960459" cy="1420301"/>
          </a:xfrm>
          <a:prstGeom prst="rect">
            <a:avLst/>
          </a:prstGeom>
        </p:spPr>
      </p:pic>
      <p:pic>
        <p:nvPicPr>
          <p:cNvPr id="9" name="图片 8"/>
          <p:cNvPicPr>
            <a:picLocks noChangeAspect="1"/>
          </p:cNvPicPr>
          <p:nvPr/>
        </p:nvPicPr>
        <p:blipFill rotWithShape="1">
          <a:blip r:embed="rId9" cstate="print">
            <a:extLst>
              <a:ext uri="{28A0092B-C50C-407E-A947-70E740481C1C}">
                <a14:useLocalDpi xmlns:a14="http://schemas.microsoft.com/office/drawing/2010/main" val="0"/>
              </a:ext>
            </a:extLst>
          </a:blip>
          <a:srcRect l="2500" t="40368" r="9583" b="9660"/>
          <a:stretch/>
        </p:blipFill>
        <p:spPr>
          <a:xfrm>
            <a:off x="5209497" y="4022463"/>
            <a:ext cx="3744932" cy="1286157"/>
          </a:xfrm>
          <a:prstGeom prst="rect">
            <a:avLst/>
          </a:prstGeom>
        </p:spPr>
      </p:pic>
    </p:spTree>
    <p:extLst>
      <p:ext uri="{BB962C8B-B14F-4D97-AF65-F5344CB8AC3E}">
        <p14:creationId xmlns:p14="http://schemas.microsoft.com/office/powerpoint/2010/main" val="11784703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5" name="标题 2"/>
          <p:cNvSpPr txBox="1">
            <a:spLocks/>
          </p:cNvSpPr>
          <p:nvPr/>
        </p:nvSpPr>
        <p:spPr>
          <a:xfrm>
            <a:off x="0" y="-77079"/>
            <a:ext cx="915678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3200" b="1" dirty="0">
                <a:solidFill>
                  <a:srgbClr val="000000"/>
                </a:solidFill>
                <a:latin typeface="Comic Sans MS" panose="030F0702030302020204" pitchFamily="66" charset="0"/>
              </a:rPr>
              <a:t>T</a:t>
            </a:r>
            <a:r>
              <a:rPr lang="en-US" altLang="zh-CN" sz="3200" b="1" dirty="0" smtClean="0">
                <a:solidFill>
                  <a:srgbClr val="000000"/>
                </a:solidFill>
                <a:latin typeface="Comic Sans MS" panose="030F0702030302020204" pitchFamily="66" charset="0"/>
              </a:rPr>
              <a:t>he 12-T Fe-based Dipole Magnet</a:t>
            </a:r>
            <a:endParaRPr lang="en-US" altLang="zh-CN" sz="3200" b="1" dirty="0">
              <a:solidFill>
                <a:srgbClr val="000000"/>
              </a:solidFill>
              <a:latin typeface="Comic Sans MS" panose="030F0702030302020204" pitchFamily="66"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31" y="862157"/>
            <a:ext cx="4251152" cy="3072534"/>
          </a:xfrm>
          <a:prstGeom prst="rect">
            <a:avLst/>
          </a:prstGeom>
        </p:spPr>
      </p:pic>
      <p:pic>
        <p:nvPicPr>
          <p:cNvPr id="65" name="图片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508" y="981202"/>
            <a:ext cx="4122549" cy="3237566"/>
          </a:xfrm>
          <a:prstGeom prst="rect">
            <a:avLst/>
          </a:prstGeom>
        </p:spPr>
      </p:pic>
      <p:sp>
        <p:nvSpPr>
          <p:cNvPr id="66" name="文本框 9"/>
          <p:cNvSpPr txBox="1">
            <a:spLocks noChangeArrowheads="1"/>
          </p:cNvSpPr>
          <p:nvPr/>
        </p:nvSpPr>
        <p:spPr bwMode="auto">
          <a:xfrm>
            <a:off x="8115293" y="1042042"/>
            <a:ext cx="823636" cy="52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400" dirty="0">
                <a:solidFill>
                  <a:srgbClr val="000000"/>
                </a:solidFill>
              </a:rPr>
              <a:t>Y</a:t>
            </a:r>
            <a:r>
              <a:rPr lang="en-US" altLang="zh-CN" sz="1400" dirty="0" smtClean="0">
                <a:solidFill>
                  <a:srgbClr val="000000"/>
                </a:solidFill>
              </a:rPr>
              <a:t>oke OD </a:t>
            </a:r>
            <a:endParaRPr lang="en-US" altLang="zh-CN" sz="1400" dirty="0">
              <a:solidFill>
                <a:srgbClr val="000000"/>
              </a:solidFill>
            </a:endParaRPr>
          </a:p>
          <a:p>
            <a:r>
              <a:rPr lang="en-US" altLang="zh-CN" sz="1400" dirty="0" smtClean="0">
                <a:solidFill>
                  <a:srgbClr val="000000"/>
                </a:solidFill>
              </a:rPr>
              <a:t>500mm</a:t>
            </a:r>
            <a:endParaRPr lang="zh-CN" altLang="en-US" sz="1400" dirty="0">
              <a:solidFill>
                <a:srgbClr val="000000"/>
              </a:solidFill>
            </a:endParaRPr>
          </a:p>
        </p:txBody>
      </p:sp>
      <p:graphicFrame>
        <p:nvGraphicFramePr>
          <p:cNvPr id="70" name="表格 69"/>
          <p:cNvGraphicFramePr>
            <a:graphicFrameLocks noGrp="1"/>
          </p:cNvGraphicFramePr>
          <p:nvPr>
            <p:extLst/>
          </p:nvPr>
        </p:nvGraphicFramePr>
        <p:xfrm>
          <a:off x="3875978" y="4690708"/>
          <a:ext cx="4961057" cy="440982"/>
        </p:xfrm>
        <a:graphic>
          <a:graphicData uri="http://schemas.openxmlformats.org/drawingml/2006/table">
            <a:tbl>
              <a:tblPr/>
              <a:tblGrid>
                <a:gridCol w="637197"/>
                <a:gridCol w="517543"/>
                <a:gridCol w="694370"/>
                <a:gridCol w="577370"/>
                <a:gridCol w="630783"/>
                <a:gridCol w="630783"/>
                <a:gridCol w="660540"/>
                <a:gridCol w="612471"/>
              </a:tblGrid>
              <a:tr h="220491">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5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rPr>
                        <a:t>Strand</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50" b="1" i="0" u="none" strike="noStrike" cap="none" normalizeH="0" baseline="0" smtClean="0">
                          <a:ln>
                            <a:noFill/>
                          </a:ln>
                          <a:solidFill>
                            <a:srgbClr val="000000"/>
                          </a:solidFill>
                          <a:effectLst/>
                          <a:latin typeface="宋体" panose="02010600030101010101" pitchFamily="2" charset="-122"/>
                          <a:ea typeface="宋体" panose="02010600030101010101" pitchFamily="2" charset="-122"/>
                        </a:rPr>
                        <a:t>diam.</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5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rPr>
                        <a:t>cu/</a:t>
                      </a:r>
                      <a:r>
                        <a:rPr kumimoji="0" lang="en-US" altLang="zh-CN" sz="1050" b="1" i="0" u="none" strike="noStrike" cap="none" normalizeH="0" baseline="0" dirty="0" err="1" smtClean="0">
                          <a:ln>
                            <a:noFill/>
                          </a:ln>
                          <a:solidFill>
                            <a:srgbClr val="000000"/>
                          </a:solidFill>
                          <a:effectLst/>
                          <a:latin typeface="宋体" panose="02010600030101010101" pitchFamily="2" charset="-122"/>
                          <a:ea typeface="宋体" panose="02010600030101010101" pitchFamily="2" charset="-122"/>
                        </a:rPr>
                        <a:t>sc</a:t>
                      </a:r>
                      <a:endParaRPr kumimoji="0" lang="en-US" altLang="zh-CN" sz="105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5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rPr>
                        <a:t>RRR</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50" b="1" i="0" u="none" strike="noStrike" cap="none" normalizeH="0" baseline="0" dirty="0" err="1" smtClean="0">
                          <a:ln>
                            <a:noFill/>
                          </a:ln>
                          <a:solidFill>
                            <a:srgbClr val="000000"/>
                          </a:solidFill>
                          <a:effectLst/>
                          <a:latin typeface="宋体" panose="02010600030101010101" pitchFamily="2" charset="-122"/>
                          <a:ea typeface="宋体" panose="02010600030101010101" pitchFamily="2" charset="-122"/>
                        </a:rPr>
                        <a:t>Tref</a:t>
                      </a:r>
                      <a:endParaRPr kumimoji="0" lang="en-US" altLang="zh-CN" sz="105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50" b="1" i="0" u="none" strike="noStrike" cap="none" normalizeH="0" baseline="0" dirty="0" err="1" smtClean="0">
                          <a:ln>
                            <a:noFill/>
                          </a:ln>
                          <a:solidFill>
                            <a:srgbClr val="000000"/>
                          </a:solidFill>
                          <a:effectLst/>
                          <a:latin typeface="宋体" panose="02010600030101010101" pitchFamily="2" charset="-122"/>
                          <a:ea typeface="宋体" panose="02010600030101010101" pitchFamily="2" charset="-122"/>
                        </a:rPr>
                        <a:t>Bref</a:t>
                      </a:r>
                      <a:endParaRPr kumimoji="0" lang="en-US" altLang="zh-CN" sz="105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5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rPr>
                        <a:t>Jc@ </a:t>
                      </a:r>
                      <a:r>
                        <a:rPr kumimoji="0" lang="en-US" altLang="zh-CN" sz="1050" b="1" i="0" u="none" strike="noStrike" cap="none" normalizeH="0" baseline="0" dirty="0" err="1" smtClean="0">
                          <a:ln>
                            <a:noFill/>
                          </a:ln>
                          <a:solidFill>
                            <a:srgbClr val="000000"/>
                          </a:solidFill>
                          <a:effectLst/>
                          <a:latin typeface="宋体" panose="02010600030101010101" pitchFamily="2" charset="-122"/>
                          <a:ea typeface="宋体" panose="02010600030101010101" pitchFamily="2" charset="-122"/>
                        </a:rPr>
                        <a:t>BrTr</a:t>
                      </a:r>
                      <a:endParaRPr kumimoji="0" lang="en-US" altLang="zh-CN" sz="105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endParaRP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50" b="1" i="0" u="none" strike="noStrike" cap="none" normalizeH="0" baseline="0" smtClean="0">
                          <a:ln>
                            <a:noFill/>
                          </a:ln>
                          <a:solidFill>
                            <a:srgbClr val="000000"/>
                          </a:solidFill>
                          <a:effectLst/>
                          <a:latin typeface="宋体" panose="02010600030101010101" pitchFamily="2" charset="-122"/>
                          <a:ea typeface="宋体" panose="02010600030101010101" pitchFamily="2" charset="-122"/>
                        </a:rPr>
                        <a:t>dJc/dB</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r>
              <a:tr h="220491">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algn="ctr">
                        <a:spcAft>
                          <a:spcPts val="0"/>
                        </a:spcAft>
                      </a:pPr>
                      <a:r>
                        <a:rPr lang="en-US" altLang="zh-CN" sz="1050" kern="100" dirty="0" smtClean="0">
                          <a:solidFill>
                            <a:srgbClr val="000000"/>
                          </a:solidFill>
                          <a:effectLst/>
                          <a:latin typeface="Calibri" panose="020F0502020204030204" pitchFamily="34" charset="0"/>
                          <a:ea typeface="宋体" panose="02010600030101010101" pitchFamily="2" charset="-122"/>
                          <a:cs typeface="+mn-cs"/>
                        </a:rPr>
                        <a:t>IBS</a:t>
                      </a:r>
                      <a:endParaRPr lang="zh-CN" alt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5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0.802</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5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rPr>
                        <a:t>1</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5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200</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5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rPr>
                        <a:t>4.2</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5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rPr>
                        <a:t>10</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5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4000</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5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rPr>
                        <a:t>111</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r>
            </a:tbl>
          </a:graphicData>
        </a:graphic>
      </p:graphicFrame>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2739"/>
          <a:stretch/>
        </p:blipFill>
        <p:spPr>
          <a:xfrm>
            <a:off x="464316" y="3966593"/>
            <a:ext cx="3237890" cy="2854474"/>
          </a:xfrm>
          <a:prstGeom prst="rect">
            <a:avLst/>
          </a:prstGeom>
        </p:spPr>
      </p:pic>
      <p:sp>
        <p:nvSpPr>
          <p:cNvPr id="7" name="矩形 6"/>
          <p:cNvSpPr/>
          <p:nvPr/>
        </p:nvSpPr>
        <p:spPr>
          <a:xfrm>
            <a:off x="3779503" y="4294528"/>
            <a:ext cx="3774238" cy="369332"/>
          </a:xfrm>
          <a:prstGeom prst="rect">
            <a:avLst/>
          </a:prstGeom>
        </p:spPr>
        <p:txBody>
          <a:bodyPr wrap="none">
            <a:spAutoFit/>
          </a:bodyPr>
          <a:lstStyle/>
          <a:p>
            <a:r>
              <a:rPr lang="en-US" altLang="zh-CN" b="1" dirty="0" smtClean="0">
                <a:solidFill>
                  <a:srgbClr val="FF0000"/>
                </a:solidFill>
              </a:rPr>
              <a:t>Design with expected J</a:t>
            </a:r>
            <a:r>
              <a:rPr lang="en-US" altLang="zh-CN" b="1" baseline="-25000" dirty="0" smtClean="0">
                <a:solidFill>
                  <a:srgbClr val="FF0000"/>
                </a:solidFill>
              </a:rPr>
              <a:t>e</a:t>
            </a:r>
            <a:r>
              <a:rPr lang="en-US" altLang="zh-CN" b="1" dirty="0" smtClean="0">
                <a:solidFill>
                  <a:srgbClr val="FF0000"/>
                </a:solidFill>
              </a:rPr>
              <a:t> of IBS in 2025</a:t>
            </a:r>
            <a:endParaRPr lang="zh-CN" altLang="en-US" b="1" dirty="0">
              <a:solidFill>
                <a:srgbClr val="FF0000"/>
              </a:solidFill>
            </a:endParaRPr>
          </a:p>
        </p:txBody>
      </p:sp>
      <p:sp>
        <p:nvSpPr>
          <p:cNvPr id="9" name="文本框 8"/>
          <p:cNvSpPr txBox="1"/>
          <p:nvPr/>
        </p:nvSpPr>
        <p:spPr>
          <a:xfrm>
            <a:off x="6576164" y="1200870"/>
            <a:ext cx="1077239" cy="369332"/>
          </a:xfrm>
          <a:prstGeom prst="rect">
            <a:avLst/>
          </a:prstGeom>
          <a:noFill/>
        </p:spPr>
        <p:txBody>
          <a:bodyPr wrap="square" rtlCol="0">
            <a:spAutoFit/>
          </a:bodyPr>
          <a:lstStyle/>
          <a:p>
            <a:r>
              <a:rPr lang="en-US" altLang="zh-CN" dirty="0" smtClean="0"/>
              <a:t>I</a:t>
            </a:r>
            <a:r>
              <a:rPr lang="en-US" altLang="zh-CN" baseline="-25000" dirty="0" smtClean="0"/>
              <a:t>o</a:t>
            </a:r>
            <a:r>
              <a:rPr lang="en-US" altLang="zh-CN" dirty="0" smtClean="0"/>
              <a:t>=9500A</a:t>
            </a:r>
            <a:endParaRPr lang="zh-CN" altLang="en-US" dirty="0"/>
          </a:p>
        </p:txBody>
      </p:sp>
      <p:sp>
        <p:nvSpPr>
          <p:cNvPr id="71" name="文本框 20"/>
          <p:cNvSpPr txBox="1">
            <a:spLocks noChangeArrowheads="1"/>
          </p:cNvSpPr>
          <p:nvPr/>
        </p:nvSpPr>
        <p:spPr bwMode="auto">
          <a:xfrm>
            <a:off x="3779504" y="5185510"/>
            <a:ext cx="5159426"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lnSpc>
                <a:spcPct val="110000"/>
              </a:lnSpc>
              <a:buFont typeface="Wingdings" panose="05000000000000000000" pitchFamily="2" charset="2"/>
              <a:buChar char="Ø"/>
            </a:pPr>
            <a:r>
              <a:rPr lang="en-US" altLang="zh-CN" b="1" dirty="0">
                <a:solidFill>
                  <a:srgbClr val="FF0000"/>
                </a:solidFill>
              </a:rPr>
              <a:t>T</a:t>
            </a:r>
            <a:r>
              <a:rPr lang="en-US" altLang="zh-CN" b="1" dirty="0" smtClean="0">
                <a:solidFill>
                  <a:srgbClr val="FF0000"/>
                </a:solidFill>
              </a:rPr>
              <a:t>he required length of the 0.8 mm IBS is 6.1 Km/m </a:t>
            </a:r>
          </a:p>
          <a:p>
            <a:pPr marL="285750" indent="-285750" algn="just">
              <a:lnSpc>
                <a:spcPct val="110000"/>
              </a:lnSpc>
              <a:buFont typeface="Wingdings" panose="05000000000000000000" pitchFamily="2" charset="2"/>
              <a:buChar char="Ø"/>
            </a:pPr>
            <a:r>
              <a:rPr lang="en-US" altLang="zh-CN" b="1" dirty="0" smtClean="0">
                <a:solidFill>
                  <a:srgbClr val="FF0000"/>
                </a:solidFill>
              </a:rPr>
              <a:t>For </a:t>
            </a:r>
            <a:r>
              <a:rPr lang="en-US" altLang="zh-CN" b="1" dirty="0">
                <a:solidFill>
                  <a:srgbClr val="FF0000"/>
                </a:solidFill>
              </a:rPr>
              <a:t>100-km </a:t>
            </a:r>
            <a:r>
              <a:rPr lang="en-US" altLang="zh-CN" b="1" dirty="0" smtClean="0">
                <a:solidFill>
                  <a:srgbClr val="FF0000"/>
                </a:solidFill>
              </a:rPr>
              <a:t>SPPC, 3000 </a:t>
            </a:r>
            <a:r>
              <a:rPr lang="en-US" altLang="zh-CN" b="1" dirty="0">
                <a:solidFill>
                  <a:srgbClr val="FF0000"/>
                </a:solidFill>
              </a:rPr>
              <a:t>tons of IBS is </a:t>
            </a:r>
            <a:r>
              <a:rPr lang="en-US" altLang="zh-CN" b="1" dirty="0" smtClean="0">
                <a:solidFill>
                  <a:srgbClr val="FF0000"/>
                </a:solidFill>
              </a:rPr>
              <a:t>needed</a:t>
            </a:r>
          </a:p>
          <a:p>
            <a:pPr marL="285750" indent="-285750" algn="just">
              <a:lnSpc>
                <a:spcPct val="110000"/>
              </a:lnSpc>
              <a:buFont typeface="Wingdings" panose="05000000000000000000" pitchFamily="2" charset="2"/>
              <a:buChar char="Ø"/>
            </a:pPr>
            <a:r>
              <a:rPr lang="en-US" altLang="zh-CN" b="1" dirty="0" smtClean="0">
                <a:solidFill>
                  <a:srgbClr val="FF0000"/>
                </a:solidFill>
              </a:rPr>
              <a:t>Target cost of IBS: 20 RMB (~2.6 </a:t>
            </a:r>
            <a:r>
              <a:rPr lang="en-US" altLang="zh-CN" b="1" dirty="0" err="1" smtClean="0">
                <a:solidFill>
                  <a:srgbClr val="FF0000"/>
                </a:solidFill>
              </a:rPr>
              <a:t>Eur</a:t>
            </a:r>
            <a:r>
              <a:rPr lang="en-US" altLang="zh-CN" b="1" dirty="0" smtClean="0">
                <a:solidFill>
                  <a:srgbClr val="FF0000"/>
                </a:solidFill>
              </a:rPr>
              <a:t>) /</a:t>
            </a:r>
            <a:r>
              <a:rPr lang="en-US" altLang="zh-CN" b="1" dirty="0" err="1" smtClean="0">
                <a:solidFill>
                  <a:srgbClr val="FF0000"/>
                </a:solidFill>
              </a:rPr>
              <a:t>kAm</a:t>
            </a:r>
            <a:r>
              <a:rPr lang="en-US" altLang="zh-CN" b="1" dirty="0" smtClean="0">
                <a:solidFill>
                  <a:srgbClr val="FF0000"/>
                </a:solidFill>
              </a:rPr>
              <a:t> @12 T</a:t>
            </a:r>
            <a:endParaRPr lang="zh-CN" altLang="en-US" b="1" dirty="0">
              <a:solidFill>
                <a:srgbClr val="FF0000"/>
              </a:solidFill>
            </a:endParaRPr>
          </a:p>
        </p:txBody>
      </p:sp>
    </p:spTree>
    <p:extLst>
      <p:ext uri="{BB962C8B-B14F-4D97-AF65-F5344CB8AC3E}">
        <p14:creationId xmlns:p14="http://schemas.microsoft.com/office/powerpoint/2010/main" val="36534763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5" name="标题 2"/>
          <p:cNvSpPr txBox="1">
            <a:spLocks/>
          </p:cNvSpPr>
          <p:nvPr/>
        </p:nvSpPr>
        <p:spPr>
          <a:xfrm>
            <a:off x="0" y="-77079"/>
            <a:ext cx="915678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3200" b="1" dirty="0">
                <a:solidFill>
                  <a:srgbClr val="000000"/>
                </a:solidFill>
                <a:latin typeface="Comic Sans MS" panose="030F0702030302020204" pitchFamily="66" charset="0"/>
              </a:rPr>
              <a:t>T</a:t>
            </a:r>
            <a:r>
              <a:rPr lang="en-US" altLang="zh-CN" sz="3200" b="1" dirty="0" smtClean="0">
                <a:solidFill>
                  <a:srgbClr val="000000"/>
                </a:solidFill>
                <a:latin typeface="Comic Sans MS" panose="030F0702030302020204" pitchFamily="66" charset="0"/>
              </a:rPr>
              <a:t>he 12-T Fe-based Dipole Magnet</a:t>
            </a:r>
            <a:endParaRPr lang="en-US" altLang="zh-CN" sz="3200" b="1" dirty="0">
              <a:solidFill>
                <a:srgbClr val="000000"/>
              </a:solidFill>
              <a:latin typeface="Comic Sans MS" panose="030F0702030302020204" pitchFamily="66"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062" y="1059761"/>
            <a:ext cx="2568078" cy="5706838"/>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1840"/>
          <a:stretch/>
        </p:blipFill>
        <p:spPr>
          <a:xfrm>
            <a:off x="6489849" y="1009423"/>
            <a:ext cx="2455133" cy="3042191"/>
          </a:xfrm>
          <a:prstGeom prst="rect">
            <a:avLst/>
          </a:prstGeom>
        </p:spPr>
      </p:pic>
      <p:sp>
        <p:nvSpPr>
          <p:cNvPr id="12" name="文本框 11"/>
          <p:cNvSpPr txBox="1"/>
          <p:nvPr/>
        </p:nvSpPr>
        <p:spPr>
          <a:xfrm>
            <a:off x="162838" y="728616"/>
            <a:ext cx="3135576" cy="923330"/>
          </a:xfrm>
          <a:prstGeom prst="rect">
            <a:avLst/>
          </a:prstGeom>
          <a:noFill/>
        </p:spPr>
        <p:txBody>
          <a:bodyPr wrap="square" rtlCol="0">
            <a:spAutoFit/>
          </a:bodyPr>
          <a:lstStyle/>
          <a:p>
            <a:pPr algn="just"/>
            <a:r>
              <a:rPr lang="en-US" altLang="zh-CN" b="1" dirty="0" smtClean="0">
                <a:solidFill>
                  <a:srgbClr val="FF0000"/>
                </a:solidFill>
              </a:rPr>
              <a:t>Field quality in the aperture</a:t>
            </a:r>
          </a:p>
          <a:p>
            <a:pPr algn="just"/>
            <a:r>
              <a:rPr lang="en-US" altLang="zh-CN" b="1" dirty="0">
                <a:solidFill>
                  <a:srgbClr val="FF0000"/>
                </a:solidFill>
              </a:rPr>
              <a:t>&lt;3*10</a:t>
            </a:r>
            <a:r>
              <a:rPr lang="en-US" altLang="zh-CN" b="1" baseline="30000" dirty="0">
                <a:solidFill>
                  <a:srgbClr val="FF0000"/>
                </a:solidFill>
              </a:rPr>
              <a:t>-4  </a:t>
            </a:r>
            <a:r>
              <a:rPr lang="en-US" altLang="zh-CN" b="1" dirty="0" smtClean="0">
                <a:solidFill>
                  <a:srgbClr val="FF0000"/>
                </a:solidFill>
              </a:rPr>
              <a:t>within </a:t>
            </a:r>
            <a:r>
              <a:rPr lang="en-US" altLang="zh-CN" b="1" dirty="0">
                <a:solidFill>
                  <a:srgbClr val="FF0000"/>
                </a:solidFill>
              </a:rPr>
              <a:t>2/3 </a:t>
            </a:r>
            <a:r>
              <a:rPr lang="en-US" altLang="zh-CN" b="1" dirty="0" smtClean="0">
                <a:solidFill>
                  <a:srgbClr val="FF0000"/>
                </a:solidFill>
              </a:rPr>
              <a:t>bore</a:t>
            </a:r>
            <a:r>
              <a:rPr lang="zh-CN" altLang="en-US" b="1" dirty="0" smtClean="0">
                <a:solidFill>
                  <a:srgbClr val="FF0000"/>
                </a:solidFill>
              </a:rPr>
              <a:t> </a:t>
            </a:r>
            <a:endParaRPr lang="en-US" altLang="zh-CN" b="1" dirty="0" smtClean="0">
              <a:solidFill>
                <a:srgbClr val="FF0000"/>
              </a:solidFill>
            </a:endParaRPr>
          </a:p>
          <a:p>
            <a:pPr algn="just"/>
            <a:r>
              <a:rPr lang="en-US" altLang="zh-CN" b="1" dirty="0" smtClean="0"/>
              <a:t>(</a:t>
            </a:r>
            <a:r>
              <a:rPr lang="en-US" altLang="zh-CN" sz="1600" b="1" dirty="0" smtClean="0"/>
              <a:t>ROXIE simulation results)</a:t>
            </a:r>
            <a:endParaRPr lang="zh-CN" altLang="en-US" sz="1600" b="1" dirty="0"/>
          </a:p>
        </p:txBody>
      </p:sp>
      <p:graphicFrame>
        <p:nvGraphicFramePr>
          <p:cNvPr id="3" name="表格 2"/>
          <p:cNvGraphicFramePr>
            <a:graphicFrameLocks noGrp="1"/>
          </p:cNvGraphicFramePr>
          <p:nvPr>
            <p:extLst/>
          </p:nvPr>
        </p:nvGraphicFramePr>
        <p:xfrm>
          <a:off x="58767" y="3518257"/>
          <a:ext cx="3344002" cy="3248344"/>
        </p:xfrm>
        <a:graphic>
          <a:graphicData uri="http://schemas.openxmlformats.org/drawingml/2006/table">
            <a:tbl>
              <a:tblPr firstRow="1" firstCol="1" bandRow="1">
                <a:tableStyleId>{5C22544A-7EE6-4342-B048-85BDC9FD1C3A}</a:tableStyleId>
              </a:tblPr>
              <a:tblGrid>
                <a:gridCol w="888559"/>
                <a:gridCol w="1201318"/>
                <a:gridCol w="1254125"/>
              </a:tblGrid>
              <a:tr h="590608">
                <a:tc>
                  <a:txBody>
                    <a:bodyPr/>
                    <a:lstStyle/>
                    <a:p>
                      <a:pPr algn="just">
                        <a:spcAft>
                          <a:spcPts val="0"/>
                        </a:spcAft>
                      </a:pPr>
                      <a:r>
                        <a:rPr lang="en-US" sz="1600" kern="100" dirty="0" smtClean="0">
                          <a:effectLst/>
                        </a:rPr>
                        <a:t>Field quality</a:t>
                      </a:r>
                      <a:endParaRPr lang="zh-CN" sz="2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smtClean="0">
                          <a:effectLst/>
                        </a:rPr>
                        <a:t>2D with </a:t>
                      </a:r>
                      <a:r>
                        <a:rPr lang="en-US" sz="1600" kern="100" dirty="0" err="1" smtClean="0">
                          <a:effectLst/>
                        </a:rPr>
                        <a:t>R</a:t>
                      </a:r>
                      <a:r>
                        <a:rPr lang="en-US" sz="1600" kern="100" baseline="-25000" dirty="0" err="1" smtClean="0">
                          <a:effectLst/>
                        </a:rPr>
                        <a:t>f</a:t>
                      </a:r>
                      <a:r>
                        <a:rPr lang="en-US" sz="1600" kern="100" dirty="0" smtClean="0">
                          <a:effectLst/>
                        </a:rPr>
                        <a:t>=</a:t>
                      </a:r>
                    </a:p>
                    <a:p>
                      <a:pPr algn="just">
                        <a:spcAft>
                          <a:spcPts val="0"/>
                        </a:spcAft>
                      </a:pPr>
                      <a:r>
                        <a:rPr lang="en-US" sz="1600" kern="100" dirty="0" smtClean="0">
                          <a:effectLst/>
                        </a:rPr>
                        <a:t>13.3mm</a:t>
                      </a:r>
                      <a:endParaRPr lang="zh-CN" sz="2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smtClean="0">
                          <a:effectLst/>
                        </a:rPr>
                        <a:t>3D with </a:t>
                      </a:r>
                      <a:r>
                        <a:rPr lang="en-US" sz="1600" kern="100" dirty="0" err="1" smtClean="0">
                          <a:effectLst/>
                        </a:rPr>
                        <a:t>R</a:t>
                      </a:r>
                      <a:r>
                        <a:rPr lang="en-US" sz="1600" kern="100" baseline="-25000" dirty="0" err="1" smtClean="0">
                          <a:effectLst/>
                        </a:rPr>
                        <a:t>f</a:t>
                      </a:r>
                      <a:r>
                        <a:rPr lang="en-US" sz="1600" kern="100" baseline="0" dirty="0" smtClean="0">
                          <a:effectLst/>
                        </a:rPr>
                        <a:t>= </a:t>
                      </a:r>
                    </a:p>
                    <a:p>
                      <a:pPr algn="just">
                        <a:spcAft>
                          <a:spcPts val="0"/>
                        </a:spcAft>
                      </a:pPr>
                      <a:r>
                        <a:rPr lang="en-US" sz="1600" kern="100" dirty="0" smtClean="0">
                          <a:effectLst/>
                        </a:rPr>
                        <a:t>8/13.3 mm</a:t>
                      </a:r>
                      <a:endParaRPr lang="zh-CN" sz="2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b3</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0.45</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smtClean="0">
                          <a:effectLst/>
                        </a:rPr>
                        <a:t>0.79</a:t>
                      </a:r>
                      <a:r>
                        <a:rPr lang="en-US" sz="1600" kern="100" dirty="0" smtClean="0">
                          <a:solidFill>
                            <a:srgbClr val="FF0000"/>
                          </a:solidFill>
                          <a:effectLst/>
                        </a:rPr>
                        <a:t>/1.91</a:t>
                      </a:r>
                      <a:endParaRPr lang="zh-CN" sz="2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b5</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solidFill>
                            <a:srgbClr val="FF0000"/>
                          </a:solidFill>
                          <a:effectLst/>
                        </a:rPr>
                        <a:t>1.01</a:t>
                      </a:r>
                      <a:endParaRPr lang="zh-CN" sz="2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effectLst/>
                        </a:rPr>
                        <a:t>-0.65</a:t>
                      </a:r>
                      <a:r>
                        <a:rPr lang="en-US" sz="1600" kern="100" dirty="0">
                          <a:solidFill>
                            <a:srgbClr val="FF0000"/>
                          </a:solidFill>
                          <a:effectLst/>
                        </a:rPr>
                        <a:t>/-2.24</a:t>
                      </a:r>
                      <a:endParaRPr lang="zh-CN" sz="2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b7</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0.46</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0.08/0.67</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b9</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-0.27</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-0.13/-0.22</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a2</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solidFill>
                            <a:srgbClr val="FF0000"/>
                          </a:solidFill>
                          <a:effectLst/>
                        </a:rPr>
                        <a:t>3.53</a:t>
                      </a:r>
                      <a:endParaRPr lang="zh-CN" sz="2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effectLst/>
                        </a:rPr>
                        <a:t>-1.00</a:t>
                      </a:r>
                      <a:r>
                        <a:rPr lang="en-US" sz="1600" kern="100" dirty="0">
                          <a:solidFill>
                            <a:srgbClr val="FF0000"/>
                          </a:solidFill>
                          <a:effectLst/>
                        </a:rPr>
                        <a:t>/-2.31</a:t>
                      </a:r>
                      <a:endParaRPr lang="zh-CN" sz="2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a4</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0.49</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-0.46/0.69</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a6</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0.33</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effectLst/>
                        </a:rPr>
                        <a:t>0.26/</a:t>
                      </a:r>
                      <a:r>
                        <a:rPr lang="en-US" sz="1600" kern="100" dirty="0">
                          <a:solidFill>
                            <a:srgbClr val="FF0000"/>
                          </a:solidFill>
                          <a:effectLst/>
                        </a:rPr>
                        <a:t>2.49</a:t>
                      </a:r>
                      <a:endParaRPr lang="zh-CN" sz="2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a8</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0.58</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-0.12/0.84</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295304">
                <a:tc>
                  <a:txBody>
                    <a:bodyPr/>
                    <a:lstStyle/>
                    <a:p>
                      <a:pPr algn="just">
                        <a:spcAft>
                          <a:spcPts val="0"/>
                        </a:spcAft>
                      </a:pPr>
                      <a:r>
                        <a:rPr lang="en-US" sz="1600" kern="100">
                          <a:effectLst/>
                        </a:rPr>
                        <a:t>a10</a:t>
                      </a:r>
                      <a:endParaRPr lang="zh-CN" sz="2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solidFill>
                            <a:srgbClr val="FF0000"/>
                          </a:solidFill>
                          <a:effectLst/>
                        </a:rPr>
                        <a:t>2.23</a:t>
                      </a:r>
                      <a:endParaRPr lang="zh-CN" sz="2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effectLst/>
                        </a:rPr>
                        <a:t>0.06</a:t>
                      </a:r>
                      <a:r>
                        <a:rPr lang="en-US" sz="1600" kern="100" dirty="0">
                          <a:solidFill>
                            <a:srgbClr val="FF0000"/>
                          </a:solidFill>
                          <a:effectLst/>
                        </a:rPr>
                        <a:t>/2.18</a:t>
                      </a:r>
                      <a:endParaRPr lang="zh-CN" sz="24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bl>
          </a:graphicData>
        </a:graphic>
      </p:graphicFrame>
      <p:pic>
        <p:nvPicPr>
          <p:cNvPr id="19" name="图片 18" descr="I:\360data\重要数据\桌面\QQ截图20180308103605.png"/>
          <p:cNvPicPr/>
          <p:nvPr/>
        </p:nvPicPr>
        <p:blipFill>
          <a:blip r:embed="rId4">
            <a:extLst>
              <a:ext uri="{28A0092B-C50C-407E-A947-70E740481C1C}">
                <a14:useLocalDpi xmlns:a14="http://schemas.microsoft.com/office/drawing/2010/main" val="0"/>
              </a:ext>
            </a:extLst>
          </a:blip>
          <a:srcRect/>
          <a:stretch>
            <a:fillRect/>
          </a:stretch>
        </p:blipFill>
        <p:spPr bwMode="auto">
          <a:xfrm>
            <a:off x="6508023" y="4076665"/>
            <a:ext cx="2395836" cy="2689933"/>
          </a:xfrm>
          <a:prstGeom prst="rect">
            <a:avLst/>
          </a:prstGeom>
          <a:noFill/>
          <a:ln>
            <a:noFill/>
          </a:ln>
        </p:spPr>
      </p:pic>
      <p:sp>
        <p:nvSpPr>
          <p:cNvPr id="13" name="矩形 12"/>
          <p:cNvSpPr/>
          <p:nvPr/>
        </p:nvSpPr>
        <p:spPr>
          <a:xfrm>
            <a:off x="6393788" y="3728514"/>
            <a:ext cx="1148263" cy="369332"/>
          </a:xfrm>
          <a:prstGeom prst="rect">
            <a:avLst/>
          </a:prstGeom>
        </p:spPr>
        <p:txBody>
          <a:bodyPr wrap="none">
            <a:spAutoFit/>
          </a:bodyPr>
          <a:lstStyle/>
          <a:p>
            <a:r>
              <a:rPr lang="en-US" altLang="zh-CN" dirty="0">
                <a:latin typeface="Calibri" panose="020F0502020204030204" pitchFamily="34" charset="0"/>
                <a:cs typeface="Times New Roman" panose="02020603050405020304" pitchFamily="18" charset="0"/>
              </a:rPr>
              <a:t>Flare ends</a:t>
            </a:r>
            <a:endParaRPr lang="zh-CN" altLang="en-US" dirty="0"/>
          </a:p>
        </p:txBody>
      </p:sp>
      <p:pic>
        <p:nvPicPr>
          <p:cNvPr id="20" name="图片 19" descr="微信截图_20180322231432"/>
          <p:cNvPicPr/>
          <p:nvPr/>
        </p:nvPicPr>
        <p:blipFill>
          <a:blip r:embed="rId5">
            <a:extLst>
              <a:ext uri="{28A0092B-C50C-407E-A947-70E740481C1C}">
                <a14:useLocalDpi xmlns:a14="http://schemas.microsoft.com/office/drawing/2010/main" val="0"/>
              </a:ext>
            </a:extLst>
          </a:blip>
          <a:srcRect/>
          <a:stretch>
            <a:fillRect/>
          </a:stretch>
        </p:blipFill>
        <p:spPr bwMode="auto">
          <a:xfrm>
            <a:off x="58766" y="1615859"/>
            <a:ext cx="3344003" cy="1844246"/>
          </a:xfrm>
          <a:prstGeom prst="rect">
            <a:avLst/>
          </a:prstGeom>
          <a:noFill/>
          <a:ln>
            <a:noFill/>
          </a:ln>
        </p:spPr>
      </p:pic>
    </p:spTree>
    <p:extLst>
      <p:ext uri="{BB962C8B-B14F-4D97-AF65-F5344CB8AC3E}">
        <p14:creationId xmlns:p14="http://schemas.microsoft.com/office/powerpoint/2010/main" val="3021855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steps"/>
          <p:cNvPicPr>
            <a:picLocks noChangeAspect="1" noChangeArrowheads="1"/>
          </p:cNvPicPr>
          <p:nvPr/>
        </p:nvPicPr>
        <p:blipFill rotWithShape="1">
          <a:blip r:embed="rId3">
            <a:extLst>
              <a:ext uri="{28A0092B-C50C-407E-A947-70E740481C1C}">
                <a14:useLocalDpi xmlns:a14="http://schemas.microsoft.com/office/drawing/2010/main" val="0"/>
              </a:ext>
            </a:extLst>
          </a:blip>
          <a:srcRect l="5225" r="69128"/>
          <a:stretch/>
        </p:blipFill>
        <p:spPr bwMode="auto">
          <a:xfrm>
            <a:off x="160308" y="1501271"/>
            <a:ext cx="2725178" cy="27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steps"/>
          <p:cNvPicPr>
            <a:picLocks noChangeAspect="1" noChangeArrowheads="1"/>
          </p:cNvPicPr>
          <p:nvPr/>
        </p:nvPicPr>
        <p:blipFill rotWithShape="1">
          <a:blip r:embed="rId3">
            <a:extLst>
              <a:ext uri="{28A0092B-C50C-407E-A947-70E740481C1C}">
                <a14:useLocalDpi xmlns:a14="http://schemas.microsoft.com/office/drawing/2010/main" val="0"/>
              </a:ext>
            </a:extLst>
          </a:blip>
          <a:srcRect l="73629" r="1163"/>
          <a:stretch/>
        </p:blipFill>
        <p:spPr bwMode="auto">
          <a:xfrm>
            <a:off x="3186203" y="1489376"/>
            <a:ext cx="2707813" cy="281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24"/>
          <p:cNvPicPr>
            <a:picLocks noChangeAspect="1"/>
          </p:cNvPicPr>
          <p:nvPr/>
        </p:nvPicPr>
        <p:blipFill rotWithShape="1">
          <a:blip r:embed="rId4">
            <a:extLst>
              <a:ext uri="{28A0092B-C50C-407E-A947-70E740481C1C}">
                <a14:useLocalDpi xmlns:a14="http://schemas.microsoft.com/office/drawing/2010/main" val="0"/>
              </a:ext>
            </a:extLst>
          </a:blip>
          <a:srcRect l="20130" r="2778"/>
          <a:stretch/>
        </p:blipFill>
        <p:spPr>
          <a:xfrm>
            <a:off x="6191288" y="1462903"/>
            <a:ext cx="2757464" cy="2809061"/>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l="5221" t="20875" r="18342" b="4380"/>
          <a:stretch/>
        </p:blipFill>
        <p:spPr>
          <a:xfrm>
            <a:off x="3617890" y="4529846"/>
            <a:ext cx="2078510" cy="2099994"/>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l="1579" r="2538"/>
          <a:stretch/>
        </p:blipFill>
        <p:spPr>
          <a:xfrm>
            <a:off x="5677149" y="4447375"/>
            <a:ext cx="3317519" cy="2382632"/>
          </a:xfrm>
          <a:prstGeom prst="rect">
            <a:avLst/>
          </a:prstGeom>
        </p:spPr>
      </p:pic>
      <p:cxnSp>
        <p:nvCxnSpPr>
          <p:cNvPr id="19" name="直接连接符 18"/>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20" name="标题 2"/>
          <p:cNvSpPr txBox="1">
            <a:spLocks/>
          </p:cNvSpPr>
          <p:nvPr/>
        </p:nvSpPr>
        <p:spPr>
          <a:xfrm>
            <a:off x="0" y="-77079"/>
            <a:ext cx="914399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2800" b="1" dirty="0">
                <a:solidFill>
                  <a:srgbClr val="000000"/>
                </a:solidFill>
                <a:latin typeface="Comic Sans MS" panose="030F0702030302020204" pitchFamily="66" charset="0"/>
              </a:rPr>
              <a:t>R&amp;D of High Field Dipole Magnets</a:t>
            </a:r>
          </a:p>
        </p:txBody>
      </p:sp>
      <p:sp>
        <p:nvSpPr>
          <p:cNvPr id="23" name="文本框 28"/>
          <p:cNvSpPr txBox="1">
            <a:spLocks noChangeArrowheads="1"/>
          </p:cNvSpPr>
          <p:nvPr/>
        </p:nvSpPr>
        <p:spPr bwMode="auto">
          <a:xfrm>
            <a:off x="6347302" y="4145853"/>
            <a:ext cx="2332383" cy="306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5000"/>
              </a:lnSpc>
            </a:pPr>
            <a:r>
              <a:rPr lang="en-US" altLang="zh-CN" sz="1200" b="1" dirty="0"/>
              <a:t>Components and assembly</a:t>
            </a:r>
            <a:endParaRPr lang="zh-CN" altLang="en-US" sz="1200" b="1" dirty="0"/>
          </a:p>
        </p:txBody>
      </p:sp>
      <p:sp>
        <p:nvSpPr>
          <p:cNvPr id="28" name="矩形 27"/>
          <p:cNvSpPr/>
          <p:nvPr/>
        </p:nvSpPr>
        <p:spPr>
          <a:xfrm>
            <a:off x="2027989" y="4157418"/>
            <a:ext cx="1157947" cy="323165"/>
          </a:xfrm>
          <a:prstGeom prst="rect">
            <a:avLst/>
          </a:prstGeom>
        </p:spPr>
        <p:txBody>
          <a:bodyPr wrap="square">
            <a:spAutoFit/>
          </a:bodyPr>
          <a:lstStyle/>
          <a:p>
            <a:pPr algn="ctr">
              <a:lnSpc>
                <a:spcPct val="125000"/>
              </a:lnSpc>
            </a:pPr>
            <a:r>
              <a:rPr lang="en-US" altLang="zh-CN" sz="1200" b="1" dirty="0" smtClean="0"/>
              <a:t>3d coil layout</a:t>
            </a:r>
            <a:endParaRPr lang="en-US" altLang="zh-CN" sz="1200" b="1" dirty="0"/>
          </a:p>
        </p:txBody>
      </p:sp>
      <p:sp>
        <p:nvSpPr>
          <p:cNvPr id="34" name="文本框 28"/>
          <p:cNvSpPr txBox="1">
            <a:spLocks noChangeArrowheads="1"/>
          </p:cNvSpPr>
          <p:nvPr/>
        </p:nvSpPr>
        <p:spPr bwMode="auto">
          <a:xfrm>
            <a:off x="106281" y="1124899"/>
            <a:ext cx="2846105" cy="37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5000"/>
              </a:lnSpc>
            </a:pPr>
            <a:r>
              <a:rPr lang="en-US" altLang="zh-CN" sz="1600" b="1" dirty="0" smtClean="0">
                <a:solidFill>
                  <a:srgbClr val="FF0000"/>
                </a:solidFill>
              </a:rPr>
              <a:t>NbTi+Nb</a:t>
            </a:r>
            <a:r>
              <a:rPr lang="en-US" altLang="zh-CN" sz="1600" b="1" baseline="-25000" dirty="0" smtClean="0">
                <a:solidFill>
                  <a:srgbClr val="FF0000"/>
                </a:solidFill>
              </a:rPr>
              <a:t>3</a:t>
            </a:r>
            <a:r>
              <a:rPr lang="en-US" altLang="zh-CN" sz="1600" b="1" dirty="0" smtClean="0">
                <a:solidFill>
                  <a:srgbClr val="FF0000"/>
                </a:solidFill>
              </a:rPr>
              <a:t>Sn</a:t>
            </a:r>
            <a:r>
              <a:rPr lang="en-US" altLang="zh-CN" sz="1600" b="1" dirty="0" smtClean="0"/>
              <a:t>, </a:t>
            </a:r>
            <a:r>
              <a:rPr lang="en-US" altLang="zh-CN" sz="1600" b="1" dirty="0" smtClean="0">
                <a:solidFill>
                  <a:srgbClr val="FF0000"/>
                </a:solidFill>
              </a:rPr>
              <a:t>2*</a:t>
            </a:r>
            <a:r>
              <a:rPr lang="az-Cyrl-AZ" altLang="zh-CN" sz="1600" b="1" dirty="0" smtClean="0">
                <a:solidFill>
                  <a:srgbClr val="FF0000"/>
                </a:solidFill>
              </a:rPr>
              <a:t>ф</a:t>
            </a:r>
            <a:r>
              <a:rPr lang="en-US" altLang="zh-CN" sz="1600" b="1" dirty="0" smtClean="0">
                <a:solidFill>
                  <a:srgbClr val="FF0000"/>
                </a:solidFill>
              </a:rPr>
              <a:t>10 </a:t>
            </a:r>
            <a:r>
              <a:rPr lang="en-US" altLang="zh-CN" sz="1600" b="1" dirty="0" smtClean="0"/>
              <a:t>aperture</a:t>
            </a:r>
            <a:endParaRPr lang="en-US" altLang="zh-CN" sz="1600" b="1" dirty="0"/>
          </a:p>
        </p:txBody>
      </p:sp>
      <p:sp>
        <p:nvSpPr>
          <p:cNvPr id="35" name="文本框 28"/>
          <p:cNvSpPr txBox="1">
            <a:spLocks noChangeArrowheads="1"/>
          </p:cNvSpPr>
          <p:nvPr/>
        </p:nvSpPr>
        <p:spPr bwMode="auto">
          <a:xfrm>
            <a:off x="6315882" y="1142699"/>
            <a:ext cx="27284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5000"/>
              </a:lnSpc>
            </a:pPr>
            <a:r>
              <a:rPr lang="en-US" altLang="zh-CN" sz="1600" b="1" dirty="0" smtClean="0">
                <a:solidFill>
                  <a:srgbClr val="FF0000"/>
                </a:solidFill>
              </a:rPr>
              <a:t>All HTS</a:t>
            </a:r>
            <a:r>
              <a:rPr lang="en-US" altLang="zh-CN" sz="1600" b="1" dirty="0" smtClean="0"/>
              <a:t>, </a:t>
            </a:r>
            <a:r>
              <a:rPr lang="en-US" altLang="zh-CN" sz="1600" b="1" dirty="0" smtClean="0">
                <a:solidFill>
                  <a:srgbClr val="FF0000"/>
                </a:solidFill>
              </a:rPr>
              <a:t>2*</a:t>
            </a:r>
            <a:r>
              <a:rPr lang="az-Cyrl-AZ" altLang="zh-CN" sz="1600" b="1" dirty="0" smtClean="0">
                <a:solidFill>
                  <a:srgbClr val="FF0000"/>
                </a:solidFill>
              </a:rPr>
              <a:t>ф</a:t>
            </a:r>
            <a:r>
              <a:rPr lang="en-US" altLang="zh-CN" sz="1600" b="1" dirty="0">
                <a:solidFill>
                  <a:srgbClr val="FF0000"/>
                </a:solidFill>
              </a:rPr>
              <a:t>4</a:t>
            </a:r>
            <a:r>
              <a:rPr lang="en-US" altLang="zh-CN" sz="1600" b="1" dirty="0" smtClean="0">
                <a:solidFill>
                  <a:srgbClr val="FF0000"/>
                </a:solidFill>
              </a:rPr>
              <a:t>0 </a:t>
            </a:r>
            <a:r>
              <a:rPr lang="en-US" altLang="zh-CN" sz="1600" b="1" dirty="0" smtClean="0"/>
              <a:t>aperture</a:t>
            </a:r>
            <a:endParaRPr lang="en-US" altLang="zh-CN" sz="1600" b="1" dirty="0"/>
          </a:p>
        </p:txBody>
      </p:sp>
      <p:pic>
        <p:nvPicPr>
          <p:cNvPr id="36" name="图片 3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935600" y="4468841"/>
            <a:ext cx="1675703" cy="2233076"/>
          </a:xfrm>
          <a:prstGeom prst="rect">
            <a:avLst/>
          </a:prstGeom>
        </p:spPr>
      </p:pic>
      <p:pic>
        <p:nvPicPr>
          <p:cNvPr id="37" name="图片 36"/>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43342" y="4483485"/>
            <a:ext cx="1543369" cy="2262411"/>
          </a:xfrm>
          <a:prstGeom prst="rect">
            <a:avLst/>
          </a:prstGeom>
        </p:spPr>
      </p:pic>
      <p:sp>
        <p:nvSpPr>
          <p:cNvPr id="31" name="文本框 28"/>
          <p:cNvSpPr txBox="1">
            <a:spLocks noChangeArrowheads="1"/>
          </p:cNvSpPr>
          <p:nvPr/>
        </p:nvSpPr>
        <p:spPr bwMode="auto">
          <a:xfrm>
            <a:off x="3305250" y="4170597"/>
            <a:ext cx="281699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5000"/>
              </a:lnSpc>
            </a:pPr>
            <a:r>
              <a:rPr lang="en-US" altLang="zh-CN" sz="1200" b="1" dirty="0" smtClean="0"/>
              <a:t>3D magnetic field distribution</a:t>
            </a:r>
            <a:endParaRPr lang="en-US" altLang="zh-CN" sz="1200" b="1" dirty="0"/>
          </a:p>
        </p:txBody>
      </p:sp>
      <p:sp>
        <p:nvSpPr>
          <p:cNvPr id="42" name="矩形 41"/>
          <p:cNvSpPr/>
          <p:nvPr/>
        </p:nvSpPr>
        <p:spPr>
          <a:xfrm>
            <a:off x="-37857" y="4174501"/>
            <a:ext cx="2065846" cy="323165"/>
          </a:xfrm>
          <a:prstGeom prst="rect">
            <a:avLst/>
          </a:prstGeom>
        </p:spPr>
        <p:txBody>
          <a:bodyPr wrap="square">
            <a:spAutoFit/>
          </a:bodyPr>
          <a:lstStyle/>
          <a:p>
            <a:pPr algn="ctr">
              <a:lnSpc>
                <a:spcPct val="125000"/>
              </a:lnSpc>
            </a:pPr>
            <a:r>
              <a:rPr lang="en-US" altLang="zh-CN" sz="1200" b="1" dirty="0" smtClean="0"/>
              <a:t>Magnetic flux distribution</a:t>
            </a:r>
            <a:endParaRPr lang="en-US" altLang="zh-CN" sz="1200" b="1" dirty="0"/>
          </a:p>
        </p:txBody>
      </p:sp>
      <p:sp>
        <p:nvSpPr>
          <p:cNvPr id="43" name="文本框 28"/>
          <p:cNvSpPr txBox="1">
            <a:spLocks noChangeArrowheads="1"/>
          </p:cNvSpPr>
          <p:nvPr/>
        </p:nvSpPr>
        <p:spPr bwMode="auto">
          <a:xfrm>
            <a:off x="3306136" y="1137425"/>
            <a:ext cx="27284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5000"/>
              </a:lnSpc>
            </a:pPr>
            <a:r>
              <a:rPr lang="en-US" altLang="zh-CN" sz="1600" b="1" dirty="0" smtClean="0">
                <a:solidFill>
                  <a:srgbClr val="FF0000"/>
                </a:solidFill>
              </a:rPr>
              <a:t>Nb</a:t>
            </a:r>
            <a:r>
              <a:rPr lang="en-US" altLang="zh-CN" sz="1600" b="1" baseline="-25000" dirty="0" smtClean="0">
                <a:solidFill>
                  <a:srgbClr val="FF0000"/>
                </a:solidFill>
              </a:rPr>
              <a:t>3</a:t>
            </a:r>
            <a:r>
              <a:rPr lang="en-US" altLang="zh-CN" sz="1600" b="1" dirty="0" smtClean="0">
                <a:solidFill>
                  <a:srgbClr val="FF0000"/>
                </a:solidFill>
              </a:rPr>
              <a:t>Sn+HTS</a:t>
            </a:r>
            <a:r>
              <a:rPr lang="en-US" altLang="zh-CN" sz="1600" b="1" dirty="0" smtClean="0"/>
              <a:t>, </a:t>
            </a:r>
            <a:r>
              <a:rPr lang="en-US" altLang="zh-CN" sz="1600" b="1" dirty="0" smtClean="0">
                <a:solidFill>
                  <a:srgbClr val="FF0000"/>
                </a:solidFill>
              </a:rPr>
              <a:t>2*</a:t>
            </a:r>
            <a:r>
              <a:rPr lang="az-Cyrl-AZ" altLang="zh-CN" sz="1600" b="1" dirty="0" smtClean="0">
                <a:solidFill>
                  <a:srgbClr val="FF0000"/>
                </a:solidFill>
              </a:rPr>
              <a:t>ф</a:t>
            </a:r>
            <a:r>
              <a:rPr lang="en-US" altLang="zh-CN" sz="1600" b="1" dirty="0" smtClean="0">
                <a:solidFill>
                  <a:srgbClr val="FF0000"/>
                </a:solidFill>
              </a:rPr>
              <a:t>20 </a:t>
            </a:r>
            <a:r>
              <a:rPr lang="en-US" altLang="zh-CN" sz="1600" b="1" dirty="0" smtClean="0"/>
              <a:t>aperture</a:t>
            </a:r>
            <a:endParaRPr lang="en-US" altLang="zh-CN" sz="1600" b="1" dirty="0"/>
          </a:p>
        </p:txBody>
      </p:sp>
      <p:sp>
        <p:nvSpPr>
          <p:cNvPr id="4" name="右箭头 3"/>
          <p:cNvSpPr/>
          <p:nvPr/>
        </p:nvSpPr>
        <p:spPr>
          <a:xfrm>
            <a:off x="2885486" y="1208048"/>
            <a:ext cx="509068" cy="294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右箭头 45"/>
          <p:cNvSpPr/>
          <p:nvPr/>
        </p:nvSpPr>
        <p:spPr>
          <a:xfrm>
            <a:off x="5989006" y="1201329"/>
            <a:ext cx="513607" cy="2858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8"/>
          <p:cNvSpPr txBox="1">
            <a:spLocks noChangeArrowheads="1"/>
          </p:cNvSpPr>
          <p:nvPr/>
        </p:nvSpPr>
        <p:spPr bwMode="auto">
          <a:xfrm>
            <a:off x="1657350" y="724587"/>
            <a:ext cx="5257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5000"/>
              </a:lnSpc>
            </a:pPr>
            <a:r>
              <a:rPr lang="en-US" altLang="zh-CN" sz="2400" b="1" i="1" dirty="0"/>
              <a:t>R&amp;D Roadmap for the next 10~15 years</a:t>
            </a:r>
          </a:p>
        </p:txBody>
      </p:sp>
    </p:spTree>
    <p:extLst>
      <p:ext uri="{BB962C8B-B14F-4D97-AF65-F5344CB8AC3E}">
        <p14:creationId xmlns:p14="http://schemas.microsoft.com/office/powerpoint/2010/main" val="26577182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p:nvPr/>
        </p:nvPicPr>
        <p:blipFill rotWithShape="1">
          <a:blip r:embed="rId3"/>
          <a:srcRect r="54557"/>
          <a:stretch/>
        </p:blipFill>
        <p:spPr>
          <a:xfrm>
            <a:off x="464315" y="1833415"/>
            <a:ext cx="3980076" cy="3591204"/>
          </a:xfrm>
          <a:prstGeom prst="rect">
            <a:avLst/>
          </a:prstGeom>
        </p:spPr>
      </p:pic>
      <p:pic>
        <p:nvPicPr>
          <p:cNvPr id="19" name="图片 18"/>
          <p:cNvPicPr/>
          <p:nvPr/>
        </p:nvPicPr>
        <p:blipFill>
          <a:blip r:embed="rId4"/>
          <a:stretch>
            <a:fillRect/>
          </a:stretch>
        </p:blipFill>
        <p:spPr>
          <a:xfrm>
            <a:off x="5039206" y="3745303"/>
            <a:ext cx="3602498" cy="2790518"/>
          </a:xfrm>
          <a:prstGeom prst="rect">
            <a:avLst/>
          </a:prstGeom>
        </p:spPr>
      </p:pic>
      <p:cxnSp>
        <p:nvCxnSpPr>
          <p:cNvPr id="4" name="直接连接符 3"/>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5" name="标题 2"/>
          <p:cNvSpPr txBox="1">
            <a:spLocks/>
          </p:cNvSpPr>
          <p:nvPr/>
        </p:nvSpPr>
        <p:spPr>
          <a:xfrm>
            <a:off x="0" y="-77079"/>
            <a:ext cx="914399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2800" b="1" dirty="0">
                <a:solidFill>
                  <a:srgbClr val="000000"/>
                </a:solidFill>
                <a:latin typeface="Comic Sans MS" panose="030F0702030302020204" pitchFamily="66" charset="0"/>
              </a:rPr>
              <a:t>R&amp;D of High Field Dipole Magnets</a:t>
            </a:r>
          </a:p>
        </p:txBody>
      </p:sp>
      <p:sp>
        <p:nvSpPr>
          <p:cNvPr id="8" name="矩形 7"/>
          <p:cNvSpPr/>
          <p:nvPr/>
        </p:nvSpPr>
        <p:spPr>
          <a:xfrm>
            <a:off x="491477" y="4955896"/>
            <a:ext cx="184730" cy="369332"/>
          </a:xfrm>
          <a:prstGeom prst="rect">
            <a:avLst/>
          </a:prstGeom>
          <a:solidFill>
            <a:schemeClr val="bg1"/>
          </a:solidFill>
        </p:spPr>
        <p:txBody>
          <a:bodyPr wrap="none" rtlCol="0" anchor="ctr">
            <a:spAutoFit/>
          </a:bodyPr>
          <a:lstStyle/>
          <a:p>
            <a:pPr algn="ctr" eaLnBrk="0"/>
            <a:endParaRPr lang="ko-KR" altLang="en-US" dirty="0">
              <a:latin typeface="Times New Roman" pitchFamily="18" charset="0"/>
              <a:ea typeface="Gulim" pitchFamily="34" charset="-127"/>
              <a:cs typeface="Arial Unicode MS" pitchFamily="34" charset="-122"/>
            </a:endParaRPr>
          </a:p>
        </p:txBody>
      </p:sp>
      <p:sp>
        <p:nvSpPr>
          <p:cNvPr id="10" name="矩形 9"/>
          <p:cNvSpPr/>
          <p:nvPr/>
        </p:nvSpPr>
        <p:spPr>
          <a:xfrm>
            <a:off x="1500023" y="899918"/>
            <a:ext cx="5576335" cy="461665"/>
          </a:xfrm>
          <a:prstGeom prst="rect">
            <a:avLst/>
          </a:prstGeom>
        </p:spPr>
        <p:txBody>
          <a:bodyPr wrap="none">
            <a:spAutoFit/>
          </a:bodyPr>
          <a:lstStyle/>
          <a:p>
            <a:pPr algn="ctr"/>
            <a:r>
              <a:rPr lang="en-US" altLang="zh-CN" sz="2400" b="1" i="1" dirty="0"/>
              <a:t>The </a:t>
            </a:r>
            <a:r>
              <a:rPr lang="en-US" altLang="zh-CN" sz="2400" b="1" i="1" dirty="0" smtClean="0"/>
              <a:t>1</a:t>
            </a:r>
            <a:r>
              <a:rPr lang="en-US" altLang="zh-CN" sz="2400" b="1" i="1" baseline="30000" dirty="0" smtClean="0"/>
              <a:t>st</a:t>
            </a:r>
            <a:r>
              <a:rPr lang="en-US" altLang="zh-CN" sz="2400" b="1" i="1" dirty="0" smtClean="0"/>
              <a:t> High </a:t>
            </a:r>
            <a:r>
              <a:rPr lang="en-US" altLang="zh-CN" sz="2400" b="1" i="1" dirty="0"/>
              <a:t>Field </a:t>
            </a:r>
            <a:r>
              <a:rPr lang="en-US" altLang="zh-CN" sz="2400" b="1" i="1" dirty="0" smtClean="0"/>
              <a:t>Dipole LPF1: NbTi+Nb</a:t>
            </a:r>
            <a:r>
              <a:rPr lang="en-US" altLang="zh-CN" sz="2400" b="1" i="1" baseline="-25000" dirty="0" smtClean="0"/>
              <a:t>3</a:t>
            </a:r>
            <a:r>
              <a:rPr lang="en-US" altLang="zh-CN" sz="2400" b="1" i="1" dirty="0" smtClean="0"/>
              <a:t>Sn</a:t>
            </a:r>
            <a:endParaRPr lang="ko-KR" altLang="en-US" sz="2400" b="1" i="1" dirty="0"/>
          </a:p>
        </p:txBody>
      </p:sp>
      <p:sp>
        <p:nvSpPr>
          <p:cNvPr id="11" name="矩形 10"/>
          <p:cNvSpPr/>
          <p:nvPr/>
        </p:nvSpPr>
        <p:spPr>
          <a:xfrm>
            <a:off x="1005078" y="1509307"/>
            <a:ext cx="2898550" cy="400110"/>
          </a:xfrm>
          <a:prstGeom prst="rect">
            <a:avLst/>
          </a:prstGeom>
        </p:spPr>
        <p:txBody>
          <a:bodyPr wrap="none">
            <a:spAutoFit/>
          </a:bodyPr>
          <a:lstStyle/>
          <a:p>
            <a:pPr algn="ctr"/>
            <a:r>
              <a:rPr lang="en-US" altLang="zh-CN" sz="2000" b="1" dirty="0" smtClean="0">
                <a:latin typeface="Comic Sans MS" panose="030F0702030302020204" pitchFamily="66" charset="0"/>
                <a:cs typeface="Arial" panose="020B0604020202020204" pitchFamily="34" charset="0"/>
              </a:rPr>
              <a:t>Cross section of LPF1</a:t>
            </a:r>
            <a:endParaRPr lang="ko-KR" altLang="en-US" sz="2000" b="1" dirty="0">
              <a:latin typeface="Comic Sans MS" panose="030F0702030302020204" pitchFamily="66" charset="0"/>
              <a:cs typeface="Arial" panose="020B0604020202020204" pitchFamily="34" charset="0"/>
            </a:endParaRPr>
          </a:p>
        </p:txBody>
      </p:sp>
      <p:sp>
        <p:nvSpPr>
          <p:cNvPr id="12" name="矩形 11"/>
          <p:cNvSpPr/>
          <p:nvPr/>
        </p:nvSpPr>
        <p:spPr>
          <a:xfrm>
            <a:off x="4899969" y="1509307"/>
            <a:ext cx="3488455" cy="400110"/>
          </a:xfrm>
          <a:prstGeom prst="rect">
            <a:avLst/>
          </a:prstGeom>
        </p:spPr>
        <p:txBody>
          <a:bodyPr wrap="none">
            <a:spAutoFit/>
          </a:bodyPr>
          <a:lstStyle/>
          <a:p>
            <a:pPr algn="ctr"/>
            <a:r>
              <a:rPr lang="en-US" altLang="zh-CN" sz="2000" b="1" dirty="0" smtClean="0">
                <a:latin typeface="Comic Sans MS" panose="030F0702030302020204" pitchFamily="66" charset="0"/>
                <a:cs typeface="Arial" panose="020B0604020202020204" pitchFamily="34" charset="0"/>
              </a:rPr>
              <a:t>Magnetic field distribution</a:t>
            </a:r>
            <a:endParaRPr lang="ko-KR" altLang="en-US" sz="2000" b="1" dirty="0">
              <a:latin typeface="Comic Sans MS" panose="030F0702030302020204" pitchFamily="66" charset="0"/>
              <a:cs typeface="Arial" panose="020B0604020202020204" pitchFamily="34" charset="0"/>
            </a:endParaRPr>
          </a:p>
        </p:txBody>
      </p:sp>
      <p:pic>
        <p:nvPicPr>
          <p:cNvPr id="18" name="图片 17"/>
          <p:cNvPicPr/>
          <p:nvPr/>
        </p:nvPicPr>
        <p:blipFill rotWithShape="1">
          <a:blip r:embed="rId5" cstate="screen">
            <a:extLst>
              <a:ext uri="{28A0092B-C50C-407E-A947-70E740481C1C}">
                <a14:useLocalDpi xmlns:a14="http://schemas.microsoft.com/office/drawing/2010/main"/>
              </a:ext>
            </a:extLst>
          </a:blip>
          <a:srcRect l="50751"/>
          <a:stretch/>
        </p:blipFill>
        <p:spPr>
          <a:xfrm>
            <a:off x="5001226" y="1860164"/>
            <a:ext cx="3678459" cy="2349657"/>
          </a:xfrm>
          <a:prstGeom prst="rect">
            <a:avLst/>
          </a:prstGeom>
        </p:spPr>
      </p:pic>
      <p:sp>
        <p:nvSpPr>
          <p:cNvPr id="20" name="文本框 31"/>
          <p:cNvSpPr txBox="1">
            <a:spLocks noChangeArrowheads="1"/>
          </p:cNvSpPr>
          <p:nvPr/>
        </p:nvSpPr>
        <p:spPr bwMode="auto">
          <a:xfrm>
            <a:off x="78669" y="5307261"/>
            <a:ext cx="2895223" cy="27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200" dirty="0" smtClean="0">
                <a:solidFill>
                  <a:srgbClr val="000000"/>
                </a:solidFill>
                <a:latin typeface="Arial" pitchFamily="34" charset="0"/>
                <a:cs typeface="Arial" pitchFamily="34" charset="0"/>
              </a:rPr>
              <a:t>Main </a:t>
            </a:r>
            <a:r>
              <a:rPr lang="en-US" altLang="zh-CN" sz="1200" dirty="0">
                <a:solidFill>
                  <a:srgbClr val="000000"/>
                </a:solidFill>
                <a:latin typeface="Arial" pitchFamily="34" charset="0"/>
                <a:cs typeface="Arial" pitchFamily="34" charset="0"/>
              </a:rPr>
              <a:t>parameters of the strands</a:t>
            </a:r>
            <a:endParaRPr lang="zh-CN" altLang="en-US" sz="1200" dirty="0">
              <a:solidFill>
                <a:srgbClr val="000000"/>
              </a:solidFill>
              <a:latin typeface="Arial" pitchFamily="34" charset="0"/>
              <a:cs typeface="Arial" pitchFamily="34" charset="0"/>
            </a:endParaRPr>
          </a:p>
        </p:txBody>
      </p:sp>
      <p:graphicFrame>
        <p:nvGraphicFramePr>
          <p:cNvPr id="21" name="表格 20"/>
          <p:cNvGraphicFramePr>
            <a:graphicFrameLocks noGrp="1"/>
          </p:cNvGraphicFramePr>
          <p:nvPr>
            <p:extLst/>
          </p:nvPr>
        </p:nvGraphicFramePr>
        <p:xfrm>
          <a:off x="124182" y="5564520"/>
          <a:ext cx="4757968" cy="794640"/>
        </p:xfrm>
        <a:graphic>
          <a:graphicData uri="http://schemas.openxmlformats.org/drawingml/2006/table">
            <a:tbl>
              <a:tblPr/>
              <a:tblGrid>
                <a:gridCol w="553734"/>
                <a:gridCol w="553734"/>
                <a:gridCol w="665945"/>
                <a:gridCol w="553734"/>
                <a:gridCol w="604961"/>
                <a:gridCol w="604961"/>
                <a:gridCol w="633500"/>
                <a:gridCol w="587399"/>
              </a:tblGrid>
              <a:tr h="213743">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Strand</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diam.</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(mm)</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smtClean="0">
                          <a:ln>
                            <a:noFill/>
                          </a:ln>
                          <a:solidFill>
                            <a:srgbClr val="000000"/>
                          </a:solidFill>
                          <a:effectLst/>
                          <a:latin typeface="Arial" pitchFamily="34" charset="0"/>
                          <a:ea typeface="宋体" panose="02010600030101010101" pitchFamily="2" charset="-122"/>
                          <a:cs typeface="Arial" pitchFamily="34" charset="0"/>
                        </a:rPr>
                        <a:t>cu/sc</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RRR</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err="1" smtClean="0">
                          <a:ln>
                            <a:noFill/>
                          </a:ln>
                          <a:solidFill>
                            <a:srgbClr val="000000"/>
                          </a:solidFill>
                          <a:effectLst/>
                          <a:latin typeface="Arial" pitchFamily="34" charset="0"/>
                          <a:ea typeface="宋体" panose="02010600030101010101" pitchFamily="2" charset="-122"/>
                          <a:cs typeface="Arial" pitchFamily="34" charset="0"/>
                        </a:rPr>
                        <a:t>Tref</a:t>
                      </a:r>
                      <a:endPar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(K)</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err="1" smtClean="0">
                          <a:ln>
                            <a:noFill/>
                          </a:ln>
                          <a:solidFill>
                            <a:srgbClr val="000000"/>
                          </a:solidFill>
                          <a:effectLst/>
                          <a:latin typeface="Arial" pitchFamily="34" charset="0"/>
                          <a:ea typeface="宋体" panose="02010600030101010101" pitchFamily="2" charset="-122"/>
                          <a:cs typeface="Arial" pitchFamily="34" charset="0"/>
                        </a:rPr>
                        <a:t>Bref</a:t>
                      </a:r>
                      <a:endPar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(T)</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Jc@ </a:t>
                      </a:r>
                      <a:r>
                        <a:rPr kumimoji="0" lang="en-US" altLang="zh-CN" sz="1000" b="1" i="0" u="none" strike="noStrike" cap="none" normalizeH="0" baseline="0" dirty="0" err="1" smtClean="0">
                          <a:ln>
                            <a:noFill/>
                          </a:ln>
                          <a:solidFill>
                            <a:srgbClr val="000000"/>
                          </a:solidFill>
                          <a:effectLst/>
                          <a:latin typeface="Arial" pitchFamily="34" charset="0"/>
                          <a:ea typeface="宋体" panose="02010600030101010101" pitchFamily="2" charset="-122"/>
                          <a:cs typeface="Arial" pitchFamily="34" charset="0"/>
                        </a:rPr>
                        <a:t>BrTr</a:t>
                      </a:r>
                      <a:endPar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(A/mm2)</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zh-CN" sz="1000" b="1" i="0" u="none" strike="noStrike" cap="none" normalizeH="0" baseline="0" dirty="0" err="1" smtClean="0">
                          <a:ln>
                            <a:noFill/>
                          </a:ln>
                          <a:solidFill>
                            <a:srgbClr val="000000"/>
                          </a:solidFill>
                          <a:effectLst/>
                          <a:latin typeface="Arial" pitchFamily="34" charset="0"/>
                          <a:ea typeface="+mn-ea"/>
                          <a:cs typeface="Arial" pitchFamily="34" charset="0"/>
                        </a:rPr>
                        <a:t>Ic</a:t>
                      </a:r>
                      <a:r>
                        <a:rPr kumimoji="0" lang="en-US" altLang="zh-CN" sz="1000" b="1" i="0" u="none" strike="noStrike" cap="none" normalizeH="0" baseline="0" dirty="0" smtClean="0">
                          <a:ln>
                            <a:noFill/>
                          </a:ln>
                          <a:solidFill>
                            <a:srgbClr val="000000"/>
                          </a:solidFill>
                          <a:effectLst/>
                          <a:latin typeface="Arial" pitchFamily="34" charset="0"/>
                          <a:ea typeface="+mn-ea"/>
                          <a:cs typeface="Arial" pitchFamily="34" charset="0"/>
                        </a:rPr>
                        <a:t>@ </a:t>
                      </a:r>
                      <a:r>
                        <a:rPr kumimoji="0" lang="en-US" altLang="zh-CN" sz="1000" b="1" i="0" u="none" strike="noStrike" cap="none" normalizeH="0" baseline="0" dirty="0" err="1" smtClean="0">
                          <a:ln>
                            <a:noFill/>
                          </a:ln>
                          <a:solidFill>
                            <a:srgbClr val="000000"/>
                          </a:solidFill>
                          <a:effectLst/>
                          <a:latin typeface="Arial" pitchFamily="34" charset="0"/>
                          <a:ea typeface="+mn-ea"/>
                          <a:cs typeface="Arial" pitchFamily="34" charset="0"/>
                        </a:rPr>
                        <a:t>BrTr</a:t>
                      </a:r>
                      <a:endParaRPr kumimoji="0" lang="en-US" altLang="zh-CN" sz="1000" b="1" i="0" u="none" strike="noStrike" cap="none" normalizeH="0" baseline="0" dirty="0" smtClean="0">
                        <a:ln>
                          <a:noFill/>
                        </a:ln>
                        <a:solidFill>
                          <a:srgbClr val="000000"/>
                        </a:solidFill>
                        <a:effectLst/>
                        <a:latin typeface="Arial" pitchFamily="34" charset="0"/>
                        <a:ea typeface="+mn-ea"/>
                        <a:cs typeface="Arial" pitchFamily="34" charset="0"/>
                      </a:endParaRPr>
                    </a:p>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altLang="zh-CN" sz="1000" b="1" i="0" u="none" strike="noStrike" cap="none" normalizeH="0" baseline="0" dirty="0" smtClean="0">
                          <a:ln>
                            <a:noFill/>
                          </a:ln>
                          <a:solidFill>
                            <a:srgbClr val="000000"/>
                          </a:solidFill>
                          <a:effectLst/>
                          <a:latin typeface="Arial" pitchFamily="34" charset="0"/>
                          <a:ea typeface="+mn-ea"/>
                          <a:cs typeface="Arial" pitchFamily="34" charset="0"/>
                        </a:rPr>
                        <a:t>(A)</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r>
              <a:tr h="213743">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Nb</a:t>
                      </a:r>
                      <a:r>
                        <a:rPr kumimoji="0" lang="en-US" altLang="zh-CN" sz="8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3</a:t>
                      </a: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Sn</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Arial" pitchFamily="34" charset="0"/>
                          <a:ea typeface="宋体" panose="02010600030101010101" pitchFamily="2" charset="-122"/>
                          <a:cs typeface="Arial" pitchFamily="34" charset="0"/>
                        </a:rPr>
                        <a:t>0.802</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1</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Arial" pitchFamily="34" charset="0"/>
                          <a:ea typeface="宋体" panose="02010600030101010101" pitchFamily="2" charset="-122"/>
                          <a:cs typeface="Arial" pitchFamily="34" charset="0"/>
                        </a:rPr>
                        <a:t>200</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Arial" pitchFamily="34" charset="0"/>
                          <a:ea typeface="宋体" panose="02010600030101010101" pitchFamily="2" charset="-122"/>
                          <a:cs typeface="Arial" pitchFamily="34" charset="0"/>
                        </a:rPr>
                        <a:t>4.2</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rgbClr val="000000"/>
                          </a:solidFill>
                          <a:effectLst/>
                          <a:latin typeface="Arial" pitchFamily="34" charset="0"/>
                          <a:ea typeface="宋体" panose="02010600030101010101" pitchFamily="2" charset="-122"/>
                          <a:cs typeface="Arial" pitchFamily="34" charset="0"/>
                        </a:rPr>
                        <a:t>12</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Arial" pitchFamily="34" charset="0"/>
                          <a:ea typeface="宋体" panose="02010600030101010101" pitchFamily="2" charset="-122"/>
                          <a:cs typeface="Arial" pitchFamily="34" charset="0"/>
                        </a:rPr>
                        <a:t>2700</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682</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E4DFEC"/>
                    </a:solidFill>
                  </a:tcPr>
                </a:tc>
              </a:tr>
              <a:tr h="266565">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NbTi</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CCC0DA"/>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0.82</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CCC0DA"/>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Arial" pitchFamily="34" charset="0"/>
                          <a:ea typeface="宋体" panose="02010600030101010101" pitchFamily="2" charset="-122"/>
                          <a:cs typeface="Arial" pitchFamily="34" charset="0"/>
                        </a:rPr>
                        <a:t>1</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CCC0DA"/>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130</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CCC0DA"/>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4.2</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CCC0DA"/>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5</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CCC0DA"/>
                    </a:solidFill>
                  </a:tcPr>
                </a:tc>
                <a:tc>
                  <a:txBody>
                    <a:bodyPr/>
                    <a:lstStyle>
                      <a:lvl1pPr>
                        <a:lnSpc>
                          <a:spcPct val="90000"/>
                        </a:lnSpc>
                        <a:spcBef>
                          <a:spcPts val="10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宋体" panose="02010600030101010101" pitchFamily="2" charset="-122"/>
                        </a:defRPr>
                      </a:lvl1pPr>
                      <a:lvl2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宋体" panose="02010600030101010101" pitchFamily="2" charset="-122"/>
                        </a:defRPr>
                      </a:lvl2pPr>
                      <a:lvl3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宋体" panose="02010600030101010101" pitchFamily="2" charset="-122"/>
                        </a:defRPr>
                      </a:lvl3pPr>
                      <a:lvl4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4pPr>
                      <a:lvl5pPr>
                        <a:lnSpc>
                          <a:spcPct val="90000"/>
                        </a:lnSpc>
                        <a:spcBef>
                          <a:spcPts val="500"/>
                        </a:spcBef>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宋体" panose="02010600030101010101" pitchFamily="2" charset="-122"/>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Arial" pitchFamily="34" charset="0"/>
                          <a:ea typeface="宋体" panose="02010600030101010101" pitchFamily="2" charset="-122"/>
                          <a:cs typeface="Arial" pitchFamily="34" charset="0"/>
                        </a:rPr>
                        <a:t>2613</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CCC0DA"/>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rgbClr val="000000"/>
                          </a:solidFill>
                          <a:effectLst/>
                          <a:latin typeface="Arial" pitchFamily="34" charset="0"/>
                          <a:ea typeface="宋体" panose="02010600030101010101" pitchFamily="2" charset="-122"/>
                          <a:cs typeface="Arial" pitchFamily="34" charset="0"/>
                        </a:rPr>
                        <a:t>690</a:t>
                      </a:r>
                    </a:p>
                  </a:txBody>
                  <a:tcPr marL="9526" marR="9526" marT="9532" marB="0" anchor="ctr" horzOverflow="overflow">
                    <a:lnL w="6350" cap="flat" cmpd="sng" algn="ctr">
                      <a:solidFill>
                        <a:srgbClr val="B1A0C7"/>
                      </a:solidFill>
                      <a:prstDash val="solid"/>
                      <a:round/>
                      <a:headEnd type="none" w="med" len="med"/>
                      <a:tailEnd type="none" w="med" len="med"/>
                    </a:lnL>
                    <a:lnR w="6350" cap="flat" cmpd="sng" algn="ctr">
                      <a:solidFill>
                        <a:srgbClr val="B1A0C7"/>
                      </a:solidFill>
                      <a:prstDash val="solid"/>
                      <a:round/>
                      <a:headEnd type="none" w="med" len="med"/>
                      <a:tailEnd type="none" w="med" len="med"/>
                    </a:lnR>
                    <a:lnT w="6350" cap="flat" cmpd="sng" algn="ctr">
                      <a:solidFill>
                        <a:srgbClr val="B1A0C7"/>
                      </a:solidFill>
                      <a:prstDash val="solid"/>
                      <a:round/>
                      <a:headEnd type="none" w="med" len="med"/>
                      <a:tailEnd type="none" w="med" len="med"/>
                    </a:lnT>
                    <a:lnB w="6350" cap="flat" cmpd="sng" algn="ctr">
                      <a:solidFill>
                        <a:srgbClr val="B1A0C7"/>
                      </a:solidFill>
                      <a:prstDash val="solid"/>
                      <a:round/>
                      <a:headEnd type="none" w="med" len="med"/>
                      <a:tailEnd type="none" w="med" len="med"/>
                    </a:lnB>
                    <a:lnTlToBr>
                      <a:noFill/>
                    </a:lnTlToBr>
                    <a:lnBlToTr>
                      <a:noFill/>
                    </a:lnBlToTr>
                    <a:solidFill>
                      <a:srgbClr val="CCC0DA"/>
                    </a:solidFill>
                  </a:tcPr>
                </a:tc>
              </a:tr>
            </a:tbl>
          </a:graphicData>
        </a:graphic>
      </p:graphicFrame>
    </p:spTree>
    <p:extLst>
      <p:ext uri="{BB962C8B-B14F-4D97-AF65-F5344CB8AC3E}">
        <p14:creationId xmlns:p14="http://schemas.microsoft.com/office/powerpoint/2010/main" val="11971795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5" name="标题 2"/>
          <p:cNvSpPr txBox="1">
            <a:spLocks/>
          </p:cNvSpPr>
          <p:nvPr/>
        </p:nvSpPr>
        <p:spPr>
          <a:xfrm>
            <a:off x="0" y="-77079"/>
            <a:ext cx="914399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2800" b="1" dirty="0">
                <a:solidFill>
                  <a:srgbClr val="000000"/>
                </a:solidFill>
                <a:latin typeface="Comic Sans MS" panose="030F0702030302020204" pitchFamily="66" charset="0"/>
              </a:rPr>
              <a:t>R&amp;D of High Field Dipole Magnets</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904440"/>
            <a:ext cx="4496380" cy="3096344"/>
          </a:xfrm>
          <a:prstGeom prst="rect">
            <a:avLst/>
          </a:prstGeom>
        </p:spPr>
      </p:pic>
      <p:pic>
        <p:nvPicPr>
          <p:cNvPr id="7" name="图片 6"/>
          <p:cNvPicPr/>
          <p:nvPr/>
        </p:nvPicPr>
        <p:blipFill>
          <a:blip r:embed="rId3"/>
          <a:stretch>
            <a:fillRect/>
          </a:stretch>
        </p:blipFill>
        <p:spPr>
          <a:xfrm>
            <a:off x="253842" y="904440"/>
            <a:ext cx="4095134" cy="3207220"/>
          </a:xfrm>
          <a:prstGeom prst="rect">
            <a:avLst/>
          </a:prstGeom>
        </p:spPr>
      </p:pic>
      <p:sp>
        <p:nvSpPr>
          <p:cNvPr id="8" name="文本框 12"/>
          <p:cNvSpPr txBox="1">
            <a:spLocks noChangeArrowheads="1"/>
          </p:cNvSpPr>
          <p:nvPr/>
        </p:nvSpPr>
        <p:spPr bwMode="auto">
          <a:xfrm>
            <a:off x="687341" y="4089985"/>
            <a:ext cx="33843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1600" dirty="0" smtClean="0">
                <a:latin typeface="Arial" pitchFamily="34" charset="0"/>
                <a:cs typeface="Arial" pitchFamily="34" charset="0"/>
              </a:rPr>
              <a:t>Mechanical FEA magnet model</a:t>
            </a:r>
            <a:endParaRPr lang="en-US" altLang="zh-CN" sz="1600" dirty="0">
              <a:latin typeface="Arial" pitchFamily="34" charset="0"/>
              <a:cs typeface="Arial" pitchFamily="34" charset="0"/>
            </a:endParaRPr>
          </a:p>
        </p:txBody>
      </p:sp>
      <p:sp>
        <p:nvSpPr>
          <p:cNvPr id="9" name="文本框 12"/>
          <p:cNvSpPr txBox="1">
            <a:spLocks noChangeArrowheads="1"/>
          </p:cNvSpPr>
          <p:nvPr/>
        </p:nvSpPr>
        <p:spPr bwMode="auto">
          <a:xfrm>
            <a:off x="5346886" y="4089985"/>
            <a:ext cx="30243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1600" dirty="0" smtClean="0">
                <a:latin typeface="Arial" pitchFamily="34" charset="0"/>
                <a:cs typeface="Arial" pitchFamily="34" charset="0"/>
              </a:rPr>
              <a:t>3D CAD configuration of LPF1</a:t>
            </a:r>
            <a:endParaRPr lang="en-US" altLang="zh-CN" sz="1600" dirty="0">
              <a:latin typeface="Arial" pitchFamily="34" charset="0"/>
              <a:cs typeface="Arial" pitchFamily="34" charset="0"/>
            </a:endParaRPr>
          </a:p>
        </p:txBody>
      </p:sp>
      <p:pic>
        <p:nvPicPr>
          <p:cNvPr id="10" name="图片 9"/>
          <p:cNvPicPr/>
          <p:nvPr/>
        </p:nvPicPr>
        <p:blipFill>
          <a:blip r:embed="rId4"/>
          <a:stretch>
            <a:fillRect/>
          </a:stretch>
        </p:blipFill>
        <p:spPr>
          <a:xfrm>
            <a:off x="198087" y="4447127"/>
            <a:ext cx="3024336" cy="1944216"/>
          </a:xfrm>
          <a:prstGeom prst="rect">
            <a:avLst/>
          </a:prstGeom>
        </p:spPr>
      </p:pic>
      <p:pic>
        <p:nvPicPr>
          <p:cNvPr id="11" name="图片 10"/>
          <p:cNvPicPr/>
          <p:nvPr/>
        </p:nvPicPr>
        <p:blipFill>
          <a:blip r:embed="rId5"/>
          <a:stretch>
            <a:fillRect/>
          </a:stretch>
        </p:blipFill>
        <p:spPr>
          <a:xfrm>
            <a:off x="3438447" y="4447127"/>
            <a:ext cx="2690072" cy="1944216"/>
          </a:xfrm>
          <a:prstGeom prst="rect">
            <a:avLst/>
          </a:prstGeom>
        </p:spPr>
      </p:pic>
      <p:pic>
        <p:nvPicPr>
          <p:cNvPr id="12" name="图片 11"/>
          <p:cNvPicPr/>
          <p:nvPr/>
        </p:nvPicPr>
        <p:blipFill>
          <a:blip r:embed="rId6"/>
          <a:stretch>
            <a:fillRect/>
          </a:stretch>
        </p:blipFill>
        <p:spPr>
          <a:xfrm>
            <a:off x="6318767" y="4519135"/>
            <a:ext cx="2664296" cy="1872208"/>
          </a:xfrm>
          <a:prstGeom prst="rect">
            <a:avLst/>
          </a:prstGeom>
        </p:spPr>
      </p:pic>
      <p:sp>
        <p:nvSpPr>
          <p:cNvPr id="13" name="矩形 12"/>
          <p:cNvSpPr/>
          <p:nvPr/>
        </p:nvSpPr>
        <p:spPr>
          <a:xfrm>
            <a:off x="1135296" y="6474384"/>
            <a:ext cx="1007007" cy="338554"/>
          </a:xfrm>
          <a:prstGeom prst="rect">
            <a:avLst/>
          </a:prstGeom>
        </p:spPr>
        <p:txBody>
          <a:bodyPr wrap="none">
            <a:spAutoFit/>
          </a:bodyPr>
          <a:lstStyle/>
          <a:p>
            <a:r>
              <a:rPr lang="en-US" altLang="zh-CN" sz="1600" dirty="0" smtClean="0">
                <a:solidFill>
                  <a:srgbClr val="0000FF"/>
                </a:solidFill>
                <a:latin typeface="Times New Roman" pitchFamily="18" charset="0"/>
                <a:ea typeface="黑体" panose="02010609060101010101" pitchFamily="49" charset="-122"/>
                <a:cs typeface="Times New Roman" pitchFamily="18" charset="0"/>
                <a:sym typeface="Symbol" pitchFamily="18" charset="2"/>
              </a:rPr>
              <a:t>Assembly</a:t>
            </a:r>
            <a:endParaRPr lang="zh-CN" altLang="en-US" sz="1600" dirty="0"/>
          </a:p>
        </p:txBody>
      </p:sp>
      <p:sp>
        <p:nvSpPr>
          <p:cNvPr id="14" name="矩形 13"/>
          <p:cNvSpPr/>
          <p:nvPr/>
        </p:nvSpPr>
        <p:spPr>
          <a:xfrm>
            <a:off x="4454712" y="6474384"/>
            <a:ext cx="639919" cy="338554"/>
          </a:xfrm>
          <a:prstGeom prst="rect">
            <a:avLst/>
          </a:prstGeom>
        </p:spPr>
        <p:txBody>
          <a:bodyPr wrap="none">
            <a:spAutoFit/>
          </a:bodyPr>
          <a:lstStyle/>
          <a:p>
            <a:r>
              <a:rPr lang="en-US" altLang="zh-CN" sz="1600" dirty="0" smtClean="0">
                <a:solidFill>
                  <a:srgbClr val="0000FF"/>
                </a:solidFill>
                <a:latin typeface="Times New Roman" pitchFamily="18" charset="0"/>
                <a:ea typeface="黑体" panose="02010609060101010101" pitchFamily="49" charset="-122"/>
                <a:cs typeface="Times New Roman" pitchFamily="18" charset="0"/>
                <a:sym typeface="Symbol" pitchFamily="18" charset="2"/>
              </a:rPr>
              <a:t>4.2 K</a:t>
            </a:r>
            <a:endParaRPr lang="zh-CN" altLang="en-US" sz="1600" dirty="0"/>
          </a:p>
        </p:txBody>
      </p:sp>
      <p:sp>
        <p:nvSpPr>
          <p:cNvPr id="15" name="矩形 14"/>
          <p:cNvSpPr/>
          <p:nvPr/>
        </p:nvSpPr>
        <p:spPr>
          <a:xfrm>
            <a:off x="7254871" y="6463351"/>
            <a:ext cx="833754" cy="338554"/>
          </a:xfrm>
          <a:prstGeom prst="rect">
            <a:avLst/>
          </a:prstGeom>
        </p:spPr>
        <p:txBody>
          <a:bodyPr wrap="none">
            <a:spAutoFit/>
          </a:bodyPr>
          <a:lstStyle/>
          <a:p>
            <a:r>
              <a:rPr lang="en-US" altLang="zh-CN" sz="1600" dirty="0" smtClean="0">
                <a:solidFill>
                  <a:srgbClr val="0000FF"/>
                </a:solidFill>
                <a:latin typeface="Times New Roman" pitchFamily="18" charset="0"/>
                <a:ea typeface="黑体" panose="02010609060101010101" pitchFamily="49" charset="-122"/>
                <a:cs typeface="Times New Roman" pitchFamily="18" charset="0"/>
                <a:sym typeface="Symbol" pitchFamily="18" charset="2"/>
              </a:rPr>
              <a:t>5,950 A</a:t>
            </a:r>
            <a:endParaRPr lang="zh-CN" altLang="en-US" sz="1600" dirty="0"/>
          </a:p>
        </p:txBody>
      </p:sp>
    </p:spTree>
    <p:extLst>
      <p:ext uri="{BB962C8B-B14F-4D97-AF65-F5344CB8AC3E}">
        <p14:creationId xmlns:p14="http://schemas.microsoft.com/office/powerpoint/2010/main" val="26803473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5" name="标题 2"/>
          <p:cNvSpPr txBox="1">
            <a:spLocks/>
          </p:cNvSpPr>
          <p:nvPr/>
        </p:nvSpPr>
        <p:spPr>
          <a:xfrm>
            <a:off x="0" y="-77079"/>
            <a:ext cx="914399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2800" b="1" dirty="0">
                <a:solidFill>
                  <a:srgbClr val="000000"/>
                </a:solidFill>
                <a:latin typeface="Comic Sans MS" panose="030F0702030302020204" pitchFamily="66" charset="0"/>
              </a:rPr>
              <a:t>R&amp;D of High Field Dipole Magnets</a:t>
            </a:r>
          </a:p>
        </p:txBody>
      </p:sp>
      <p:sp>
        <p:nvSpPr>
          <p:cNvPr id="7" name="圆角矩形 6"/>
          <p:cNvSpPr/>
          <p:nvPr/>
        </p:nvSpPr>
        <p:spPr>
          <a:xfrm>
            <a:off x="212966" y="4689474"/>
            <a:ext cx="1656180" cy="1566174"/>
          </a:xfrm>
          <a:prstGeom prst="round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8" name="圆角矩形 7"/>
          <p:cNvSpPr/>
          <p:nvPr/>
        </p:nvSpPr>
        <p:spPr>
          <a:xfrm>
            <a:off x="212968" y="3123300"/>
            <a:ext cx="1656180" cy="1566174"/>
          </a:xfrm>
          <a:prstGeom prst="round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cxnSp>
        <p:nvCxnSpPr>
          <p:cNvPr id="9" name="直接连接符 8"/>
          <p:cNvCxnSpPr/>
          <p:nvPr/>
        </p:nvCxnSpPr>
        <p:spPr>
          <a:xfrm>
            <a:off x="212966" y="3123300"/>
            <a:ext cx="87129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12968" y="1503120"/>
            <a:ext cx="87129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3598862" y="1288739"/>
            <a:ext cx="1522" cy="49669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325534" y="1288739"/>
            <a:ext cx="0" cy="49669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22"/>
          <p:cNvSpPr txBox="1"/>
          <p:nvPr/>
        </p:nvSpPr>
        <p:spPr>
          <a:xfrm>
            <a:off x="278685" y="1720798"/>
            <a:ext cx="1446485" cy="1323439"/>
          </a:xfrm>
          <a:prstGeom prst="rect">
            <a:avLst/>
          </a:prstGeom>
          <a:noFill/>
        </p:spPr>
        <p:txBody>
          <a:bodyPr wrap="square" rtlCol="0">
            <a:spAutoFit/>
          </a:bodyPr>
          <a:lstStyle/>
          <a:p>
            <a:pPr algn="ctr" defTabSz="914400"/>
            <a:r>
              <a:rPr lang="en-US" altLang="zh-CN" b="1" i="1" dirty="0" smtClean="0">
                <a:solidFill>
                  <a:srgbClr val="F79646">
                    <a:lumMod val="50000"/>
                  </a:srgbClr>
                </a:solidFill>
              </a:rPr>
              <a:t>Preloading at room temperature</a:t>
            </a:r>
          </a:p>
          <a:p>
            <a:pPr algn="ctr" defTabSz="914400"/>
            <a:endParaRPr lang="en-US" altLang="zh-CN" sz="800" b="1" i="1" dirty="0" smtClean="0">
              <a:solidFill>
                <a:srgbClr val="F79646">
                  <a:lumMod val="50000"/>
                </a:srgbClr>
              </a:solidFill>
            </a:endParaRPr>
          </a:p>
          <a:p>
            <a:pPr algn="ctr" defTabSz="914400"/>
            <a:r>
              <a:rPr lang="en-US" altLang="zh-CN" b="1" i="1" dirty="0" smtClean="0">
                <a:solidFill>
                  <a:srgbClr val="FF0000"/>
                </a:solidFill>
              </a:rPr>
              <a:t>(Load 1)</a:t>
            </a:r>
            <a:endParaRPr lang="zh-CN" altLang="en-US" b="1" i="1" dirty="0">
              <a:solidFill>
                <a:srgbClr val="FF0000"/>
              </a:solidFill>
            </a:endParaRPr>
          </a:p>
        </p:txBody>
      </p:sp>
      <p:sp>
        <p:nvSpPr>
          <p:cNvPr id="14" name="TextBox 24"/>
          <p:cNvSpPr txBox="1"/>
          <p:nvPr/>
        </p:nvSpPr>
        <p:spPr>
          <a:xfrm>
            <a:off x="438344" y="5108793"/>
            <a:ext cx="1127167" cy="769441"/>
          </a:xfrm>
          <a:prstGeom prst="rect">
            <a:avLst/>
          </a:prstGeom>
          <a:noFill/>
        </p:spPr>
        <p:txBody>
          <a:bodyPr wrap="none" rtlCol="0">
            <a:spAutoFit/>
          </a:bodyPr>
          <a:lstStyle/>
          <a:p>
            <a:pPr algn="ctr" defTabSz="914400"/>
            <a:r>
              <a:rPr lang="en-US" altLang="zh-CN" b="1" i="1" dirty="0" smtClean="0">
                <a:solidFill>
                  <a:srgbClr val="F79646">
                    <a:lumMod val="50000"/>
                  </a:srgbClr>
                </a:solidFill>
              </a:rPr>
              <a:t>Excitation</a:t>
            </a:r>
          </a:p>
          <a:p>
            <a:pPr algn="ctr" defTabSz="914400"/>
            <a:endParaRPr lang="en-US" altLang="zh-CN" sz="800" b="1" i="1" dirty="0" smtClean="0">
              <a:solidFill>
                <a:srgbClr val="F79646">
                  <a:lumMod val="50000"/>
                </a:srgbClr>
              </a:solidFill>
            </a:endParaRPr>
          </a:p>
          <a:p>
            <a:pPr algn="ctr" defTabSz="914400"/>
            <a:r>
              <a:rPr lang="en-US" altLang="zh-CN" b="1" i="1" dirty="0" smtClean="0">
                <a:solidFill>
                  <a:srgbClr val="FF0000"/>
                </a:solidFill>
              </a:rPr>
              <a:t>(Load 3)</a:t>
            </a:r>
            <a:endParaRPr lang="zh-CN" altLang="en-US" b="1" i="1" dirty="0">
              <a:solidFill>
                <a:srgbClr val="FF0000"/>
              </a:solidFill>
            </a:endParaRPr>
          </a:p>
        </p:txBody>
      </p:sp>
      <p:sp>
        <p:nvSpPr>
          <p:cNvPr id="15" name="TextBox 28"/>
          <p:cNvSpPr txBox="1"/>
          <p:nvPr/>
        </p:nvSpPr>
        <p:spPr>
          <a:xfrm>
            <a:off x="284974" y="3562539"/>
            <a:ext cx="1493294" cy="769441"/>
          </a:xfrm>
          <a:prstGeom prst="rect">
            <a:avLst/>
          </a:prstGeom>
          <a:noFill/>
        </p:spPr>
        <p:txBody>
          <a:bodyPr wrap="none" rtlCol="0">
            <a:spAutoFit/>
          </a:bodyPr>
          <a:lstStyle/>
          <a:p>
            <a:pPr algn="ctr" defTabSz="914400"/>
            <a:r>
              <a:rPr lang="en-US" altLang="zh-CN" b="1" i="1" dirty="0" smtClean="0">
                <a:solidFill>
                  <a:srgbClr val="F79646">
                    <a:lumMod val="50000"/>
                  </a:srgbClr>
                </a:solidFill>
              </a:rPr>
              <a:t>Cooling down</a:t>
            </a:r>
          </a:p>
          <a:p>
            <a:pPr algn="ctr" defTabSz="914400"/>
            <a:endParaRPr lang="en-US" altLang="zh-CN" sz="800" b="1" i="1" dirty="0" smtClean="0">
              <a:solidFill>
                <a:srgbClr val="F79646">
                  <a:lumMod val="50000"/>
                </a:srgbClr>
              </a:solidFill>
            </a:endParaRPr>
          </a:p>
          <a:p>
            <a:pPr algn="ctr" defTabSz="914400"/>
            <a:r>
              <a:rPr lang="en-US" altLang="zh-CN" b="1" i="1" dirty="0" smtClean="0">
                <a:solidFill>
                  <a:srgbClr val="FF0000"/>
                </a:solidFill>
              </a:rPr>
              <a:t>(Load 2)</a:t>
            </a:r>
            <a:endParaRPr lang="zh-CN" altLang="en-US" b="1" i="1" dirty="0">
              <a:solidFill>
                <a:srgbClr val="FF0000"/>
              </a:solidFill>
            </a:endParaRPr>
          </a:p>
        </p:txBody>
      </p:sp>
      <p:cxnSp>
        <p:nvCxnSpPr>
          <p:cNvPr id="16" name="直接连接符 15"/>
          <p:cNvCxnSpPr/>
          <p:nvPr/>
        </p:nvCxnSpPr>
        <p:spPr>
          <a:xfrm flipH="1">
            <a:off x="1869148" y="1288739"/>
            <a:ext cx="2" cy="49669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03665" y="1288718"/>
            <a:ext cx="87223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7053728" y="1288739"/>
            <a:ext cx="0" cy="49669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2968" y="1288739"/>
            <a:ext cx="0" cy="49669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2966" y="4689474"/>
            <a:ext cx="87129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12966" y="6255648"/>
            <a:ext cx="87129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8925932" y="1288739"/>
            <a:ext cx="2" cy="49669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5153" y="1645788"/>
            <a:ext cx="1607643" cy="1363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9711" y="1645767"/>
            <a:ext cx="1649755" cy="1391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6564" y="1645768"/>
            <a:ext cx="1616962" cy="138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2754" y="1611132"/>
            <a:ext cx="1618967" cy="1388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9711" y="3250760"/>
            <a:ext cx="1649755" cy="1375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9350" y="3224968"/>
            <a:ext cx="1584176" cy="1425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72161" y="3224968"/>
            <a:ext cx="1509556" cy="1382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43825" y="3225486"/>
            <a:ext cx="1488964" cy="1364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13201" y="4779486"/>
            <a:ext cx="1546299" cy="1407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99690" y="4768449"/>
            <a:ext cx="1553877" cy="1443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46688" y="4779486"/>
            <a:ext cx="1535035" cy="1421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43825" y="4768429"/>
            <a:ext cx="1488964" cy="141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1"/>
          <p:cNvSpPr txBox="1"/>
          <p:nvPr/>
        </p:nvSpPr>
        <p:spPr>
          <a:xfrm>
            <a:off x="2536713" y="1141520"/>
            <a:ext cx="434734" cy="461665"/>
          </a:xfrm>
          <a:prstGeom prst="rect">
            <a:avLst/>
          </a:prstGeom>
          <a:noFill/>
        </p:spPr>
        <p:txBody>
          <a:bodyPr wrap="none" rtlCol="0">
            <a:spAutoFit/>
          </a:bodyPr>
          <a:lstStyle/>
          <a:p>
            <a:pPr defTabSz="914400"/>
            <a:r>
              <a:rPr lang="el-GR" altLang="zh-CN" sz="2400" b="1" i="1" dirty="0" smtClean="0">
                <a:solidFill>
                  <a:srgbClr val="FF0000"/>
                </a:solidFill>
                <a:cs typeface="Times New Roman" panose="02020603050405020304" pitchFamily="18" charset="0"/>
              </a:rPr>
              <a:t>σ</a:t>
            </a:r>
            <a:r>
              <a:rPr lang="en-US" altLang="zh-CN" sz="1400" b="1" i="1" dirty="0" smtClean="0">
                <a:solidFill>
                  <a:srgbClr val="FF0000"/>
                </a:solidFill>
                <a:cs typeface="Times New Roman" panose="02020603050405020304" pitchFamily="18" charset="0"/>
              </a:rPr>
              <a:t>x</a:t>
            </a:r>
            <a:endParaRPr lang="zh-CN" altLang="en-US" sz="1400" b="1" i="1" dirty="0">
              <a:solidFill>
                <a:srgbClr val="FF0000"/>
              </a:solidFill>
              <a:cs typeface="Times New Roman" panose="02020603050405020304" pitchFamily="18" charset="0"/>
            </a:endParaRPr>
          </a:p>
        </p:txBody>
      </p:sp>
      <p:sp>
        <p:nvSpPr>
          <p:cNvPr id="36" name="TextBox 43"/>
          <p:cNvSpPr txBox="1"/>
          <p:nvPr/>
        </p:nvSpPr>
        <p:spPr>
          <a:xfrm>
            <a:off x="4264905" y="1141520"/>
            <a:ext cx="437940" cy="461665"/>
          </a:xfrm>
          <a:prstGeom prst="rect">
            <a:avLst/>
          </a:prstGeom>
          <a:noFill/>
        </p:spPr>
        <p:txBody>
          <a:bodyPr wrap="none" rtlCol="0">
            <a:spAutoFit/>
          </a:bodyPr>
          <a:lstStyle/>
          <a:p>
            <a:pPr defTabSz="914400"/>
            <a:r>
              <a:rPr lang="el-GR" altLang="zh-CN" sz="2400" b="1" i="1" dirty="0" smtClean="0">
                <a:solidFill>
                  <a:srgbClr val="944606"/>
                </a:solidFill>
                <a:cs typeface="Times New Roman" panose="02020603050405020304" pitchFamily="18" charset="0"/>
              </a:rPr>
              <a:t>σ</a:t>
            </a:r>
            <a:r>
              <a:rPr lang="en-US" altLang="zh-CN" sz="1400" b="1" i="1" dirty="0">
                <a:solidFill>
                  <a:srgbClr val="944606"/>
                </a:solidFill>
                <a:cs typeface="Times New Roman" panose="02020603050405020304" pitchFamily="18" charset="0"/>
              </a:rPr>
              <a:t>y</a:t>
            </a:r>
            <a:endParaRPr lang="zh-CN" altLang="en-US" sz="1400" b="1" i="1" dirty="0">
              <a:solidFill>
                <a:srgbClr val="944606"/>
              </a:solidFill>
              <a:cs typeface="Times New Roman" panose="02020603050405020304" pitchFamily="18" charset="0"/>
            </a:endParaRPr>
          </a:p>
        </p:txBody>
      </p:sp>
      <p:sp>
        <p:nvSpPr>
          <p:cNvPr id="37" name="TextBox 44"/>
          <p:cNvSpPr txBox="1"/>
          <p:nvPr/>
        </p:nvSpPr>
        <p:spPr>
          <a:xfrm>
            <a:off x="5921089" y="1141520"/>
            <a:ext cx="425116" cy="461665"/>
          </a:xfrm>
          <a:prstGeom prst="rect">
            <a:avLst/>
          </a:prstGeom>
          <a:noFill/>
        </p:spPr>
        <p:txBody>
          <a:bodyPr wrap="none" rtlCol="0">
            <a:spAutoFit/>
          </a:bodyPr>
          <a:lstStyle/>
          <a:p>
            <a:pPr defTabSz="914400"/>
            <a:r>
              <a:rPr lang="el-GR" altLang="zh-CN" sz="2400" b="1" i="1" dirty="0" smtClean="0">
                <a:solidFill>
                  <a:srgbClr val="944606"/>
                </a:solidFill>
                <a:cs typeface="Times New Roman" panose="02020603050405020304" pitchFamily="18" charset="0"/>
              </a:rPr>
              <a:t>σ</a:t>
            </a:r>
            <a:r>
              <a:rPr lang="en-US" altLang="zh-CN" sz="1400" b="1" i="1" dirty="0">
                <a:solidFill>
                  <a:srgbClr val="944606"/>
                </a:solidFill>
                <a:cs typeface="Times New Roman" panose="02020603050405020304" pitchFamily="18" charset="0"/>
              </a:rPr>
              <a:t>z</a:t>
            </a:r>
            <a:endParaRPr lang="zh-CN" altLang="en-US" sz="1400" b="1" i="1" dirty="0">
              <a:solidFill>
                <a:srgbClr val="944606"/>
              </a:solidFill>
              <a:cs typeface="Times New Roman" panose="02020603050405020304" pitchFamily="18" charset="0"/>
            </a:endParaRPr>
          </a:p>
        </p:txBody>
      </p:sp>
      <p:sp>
        <p:nvSpPr>
          <p:cNvPr id="38" name="TextBox 46"/>
          <p:cNvSpPr txBox="1"/>
          <p:nvPr/>
        </p:nvSpPr>
        <p:spPr>
          <a:xfrm>
            <a:off x="7217233" y="1203075"/>
            <a:ext cx="1462452" cy="400110"/>
          </a:xfrm>
          <a:prstGeom prst="rect">
            <a:avLst/>
          </a:prstGeom>
          <a:noFill/>
        </p:spPr>
        <p:txBody>
          <a:bodyPr wrap="none" rtlCol="0">
            <a:spAutoFit/>
          </a:bodyPr>
          <a:lstStyle/>
          <a:p>
            <a:pPr defTabSz="914400"/>
            <a:r>
              <a:rPr lang="en-US" altLang="zh-CN" sz="2000" b="1" i="1" dirty="0" smtClean="0">
                <a:solidFill>
                  <a:srgbClr val="FF0000"/>
                </a:solidFill>
                <a:cs typeface="Times New Roman" panose="02020603050405020304" pitchFamily="18" charset="0"/>
              </a:rPr>
              <a:t>Mises stress</a:t>
            </a:r>
            <a:endParaRPr lang="zh-CN" altLang="en-US" sz="1200" b="1" i="1" dirty="0">
              <a:solidFill>
                <a:srgbClr val="FF0000"/>
              </a:solidFill>
              <a:cs typeface="Times New Roman" panose="02020603050405020304" pitchFamily="18" charset="0"/>
            </a:endParaRPr>
          </a:p>
        </p:txBody>
      </p:sp>
      <p:sp>
        <p:nvSpPr>
          <p:cNvPr id="2" name="矩形 1"/>
          <p:cNvSpPr/>
          <p:nvPr/>
        </p:nvSpPr>
        <p:spPr>
          <a:xfrm>
            <a:off x="3071629" y="845787"/>
            <a:ext cx="3262432" cy="369332"/>
          </a:xfrm>
          <a:prstGeom prst="rect">
            <a:avLst/>
          </a:prstGeom>
        </p:spPr>
        <p:txBody>
          <a:bodyPr wrap="none">
            <a:spAutoFit/>
          </a:bodyPr>
          <a:lstStyle/>
          <a:p>
            <a:r>
              <a:rPr lang="en-US" altLang="zh-CN" b="1" dirty="0" smtClean="0">
                <a:latin typeface="Comic Sans MS" panose="030F0702030302020204" pitchFamily="66" charset="0"/>
                <a:cs typeface="Arial" panose="020B0604020202020204" pitchFamily="34" charset="0"/>
              </a:rPr>
              <a:t>Stress analysis of the coils</a:t>
            </a:r>
            <a:endParaRPr lang="zh-CN" altLang="en-US" dirty="0"/>
          </a:p>
        </p:txBody>
      </p:sp>
    </p:spTree>
    <p:extLst>
      <p:ext uri="{BB962C8B-B14F-4D97-AF65-F5344CB8AC3E}">
        <p14:creationId xmlns:p14="http://schemas.microsoft.com/office/powerpoint/2010/main" val="21621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5" name="标题 2"/>
          <p:cNvSpPr txBox="1">
            <a:spLocks/>
          </p:cNvSpPr>
          <p:nvPr/>
        </p:nvSpPr>
        <p:spPr>
          <a:xfrm>
            <a:off x="0" y="-77079"/>
            <a:ext cx="914399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2800" b="1" dirty="0">
                <a:solidFill>
                  <a:srgbClr val="000000"/>
                </a:solidFill>
                <a:latin typeface="Comic Sans MS" panose="030F0702030302020204" pitchFamily="66" charset="0"/>
              </a:rPr>
              <a:t>R&amp;D of High Field Dipole Magnets</a:t>
            </a:r>
          </a:p>
        </p:txBody>
      </p:sp>
      <p:sp>
        <p:nvSpPr>
          <p:cNvPr id="6" name="圆角矩形 5"/>
          <p:cNvSpPr/>
          <p:nvPr/>
        </p:nvSpPr>
        <p:spPr>
          <a:xfrm>
            <a:off x="235270" y="4679051"/>
            <a:ext cx="1656180" cy="1566174"/>
          </a:xfrm>
          <a:prstGeom prst="round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235270" y="3058871"/>
            <a:ext cx="1656180" cy="1620180"/>
          </a:xfrm>
          <a:prstGeom prst="round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p:nvCxnSpPr>
        <p:spPr>
          <a:xfrm>
            <a:off x="235268" y="3058871"/>
            <a:ext cx="87129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35270" y="1492697"/>
            <a:ext cx="87129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3621164" y="1278316"/>
            <a:ext cx="1522" cy="49669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347836" y="1278316"/>
            <a:ext cx="0" cy="49669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22"/>
          <p:cNvSpPr txBox="1"/>
          <p:nvPr/>
        </p:nvSpPr>
        <p:spPr>
          <a:xfrm>
            <a:off x="300987" y="1710375"/>
            <a:ext cx="1446485" cy="1323439"/>
          </a:xfrm>
          <a:prstGeom prst="rect">
            <a:avLst/>
          </a:prstGeom>
          <a:noFill/>
        </p:spPr>
        <p:txBody>
          <a:bodyPr wrap="square" rtlCol="0">
            <a:spAutoFit/>
          </a:bodyPr>
          <a:lstStyle/>
          <a:p>
            <a:pPr algn="ctr"/>
            <a:r>
              <a:rPr lang="en-US" altLang="zh-CN" b="1" i="1" dirty="0" smtClean="0">
                <a:solidFill>
                  <a:schemeClr val="accent6">
                    <a:lumMod val="50000"/>
                  </a:schemeClr>
                </a:solidFill>
              </a:rPr>
              <a:t>Preloading at room temperature</a:t>
            </a:r>
          </a:p>
          <a:p>
            <a:pPr algn="ctr"/>
            <a:endParaRPr lang="en-US" altLang="zh-CN" sz="800" b="1" i="1" dirty="0" smtClean="0">
              <a:solidFill>
                <a:schemeClr val="accent6">
                  <a:lumMod val="50000"/>
                </a:schemeClr>
              </a:solidFill>
            </a:endParaRPr>
          </a:p>
          <a:p>
            <a:pPr algn="ctr"/>
            <a:r>
              <a:rPr lang="en-US" altLang="zh-CN" b="1" i="1" dirty="0" smtClean="0">
                <a:solidFill>
                  <a:srgbClr val="FF0000"/>
                </a:solidFill>
              </a:rPr>
              <a:t>(Load 1)</a:t>
            </a:r>
            <a:endParaRPr lang="zh-CN" altLang="en-US" b="1" i="1" dirty="0">
              <a:solidFill>
                <a:srgbClr val="FF0000"/>
              </a:solidFill>
            </a:endParaRPr>
          </a:p>
        </p:txBody>
      </p:sp>
      <p:sp>
        <p:nvSpPr>
          <p:cNvPr id="13" name="TextBox 24"/>
          <p:cNvSpPr txBox="1"/>
          <p:nvPr/>
        </p:nvSpPr>
        <p:spPr>
          <a:xfrm>
            <a:off x="460646" y="5098370"/>
            <a:ext cx="1127167" cy="769441"/>
          </a:xfrm>
          <a:prstGeom prst="rect">
            <a:avLst/>
          </a:prstGeom>
          <a:noFill/>
        </p:spPr>
        <p:txBody>
          <a:bodyPr wrap="none" rtlCol="0">
            <a:spAutoFit/>
          </a:bodyPr>
          <a:lstStyle/>
          <a:p>
            <a:pPr algn="ctr"/>
            <a:r>
              <a:rPr lang="en-US" altLang="zh-CN" b="1" i="1" dirty="0" smtClean="0">
                <a:solidFill>
                  <a:schemeClr val="accent6">
                    <a:lumMod val="50000"/>
                  </a:schemeClr>
                </a:solidFill>
              </a:rPr>
              <a:t>Excitation</a:t>
            </a:r>
          </a:p>
          <a:p>
            <a:pPr algn="ctr"/>
            <a:endParaRPr lang="en-US" altLang="zh-CN" sz="800" b="1" i="1" dirty="0" smtClean="0">
              <a:solidFill>
                <a:schemeClr val="accent6">
                  <a:lumMod val="50000"/>
                </a:schemeClr>
              </a:solidFill>
            </a:endParaRPr>
          </a:p>
          <a:p>
            <a:pPr algn="ctr"/>
            <a:r>
              <a:rPr lang="en-US" altLang="zh-CN" b="1" i="1" dirty="0" smtClean="0">
                <a:solidFill>
                  <a:srgbClr val="FF0000"/>
                </a:solidFill>
              </a:rPr>
              <a:t>(Load 3)</a:t>
            </a:r>
            <a:endParaRPr lang="zh-CN" altLang="en-US" b="1" i="1" dirty="0">
              <a:solidFill>
                <a:srgbClr val="FF0000"/>
              </a:solidFill>
            </a:endParaRPr>
          </a:p>
        </p:txBody>
      </p:sp>
      <p:sp>
        <p:nvSpPr>
          <p:cNvPr id="14" name="TextBox 28"/>
          <p:cNvSpPr txBox="1"/>
          <p:nvPr/>
        </p:nvSpPr>
        <p:spPr>
          <a:xfrm>
            <a:off x="307276" y="3552116"/>
            <a:ext cx="1493294" cy="769441"/>
          </a:xfrm>
          <a:prstGeom prst="rect">
            <a:avLst/>
          </a:prstGeom>
          <a:noFill/>
        </p:spPr>
        <p:txBody>
          <a:bodyPr wrap="none" rtlCol="0">
            <a:spAutoFit/>
          </a:bodyPr>
          <a:lstStyle/>
          <a:p>
            <a:pPr algn="ctr"/>
            <a:r>
              <a:rPr lang="en-US" altLang="zh-CN" b="1" i="1" dirty="0" smtClean="0">
                <a:solidFill>
                  <a:schemeClr val="accent6">
                    <a:lumMod val="50000"/>
                  </a:schemeClr>
                </a:solidFill>
              </a:rPr>
              <a:t>Cooling down</a:t>
            </a:r>
          </a:p>
          <a:p>
            <a:pPr algn="ctr"/>
            <a:endParaRPr lang="en-US" altLang="zh-CN" sz="800" b="1" i="1" dirty="0" smtClean="0">
              <a:solidFill>
                <a:schemeClr val="accent6">
                  <a:lumMod val="50000"/>
                </a:schemeClr>
              </a:solidFill>
            </a:endParaRPr>
          </a:p>
          <a:p>
            <a:pPr algn="ctr"/>
            <a:r>
              <a:rPr lang="en-US" altLang="zh-CN" b="1" i="1" dirty="0" smtClean="0">
                <a:solidFill>
                  <a:srgbClr val="FF0000"/>
                </a:solidFill>
              </a:rPr>
              <a:t>(Load 2)</a:t>
            </a:r>
            <a:endParaRPr lang="zh-CN" altLang="en-US" b="1" i="1" dirty="0">
              <a:solidFill>
                <a:srgbClr val="FF0000"/>
              </a:solidFill>
            </a:endParaRPr>
          </a:p>
        </p:txBody>
      </p:sp>
      <p:cxnSp>
        <p:nvCxnSpPr>
          <p:cNvPr id="15" name="直接连接符 14"/>
          <p:cNvCxnSpPr/>
          <p:nvPr/>
        </p:nvCxnSpPr>
        <p:spPr>
          <a:xfrm flipH="1">
            <a:off x="1891450" y="1278316"/>
            <a:ext cx="2" cy="49669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25967" y="1278295"/>
            <a:ext cx="87223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7076030" y="1278316"/>
            <a:ext cx="0" cy="49669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35270" y="1278316"/>
            <a:ext cx="0" cy="49669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35268" y="4679051"/>
            <a:ext cx="87129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35268" y="6245225"/>
            <a:ext cx="87129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46"/>
          <p:cNvSpPr txBox="1"/>
          <p:nvPr/>
        </p:nvSpPr>
        <p:spPr>
          <a:xfrm>
            <a:off x="7076050" y="1242257"/>
            <a:ext cx="1952201" cy="369332"/>
          </a:xfrm>
          <a:prstGeom prst="rect">
            <a:avLst/>
          </a:prstGeom>
          <a:noFill/>
        </p:spPr>
        <p:txBody>
          <a:bodyPr wrap="none" rtlCol="0">
            <a:spAutoFit/>
          </a:bodyPr>
          <a:lstStyle/>
          <a:p>
            <a:r>
              <a:rPr lang="en-US" altLang="zh-CN" b="1" i="1" dirty="0" smtClean="0">
                <a:solidFill>
                  <a:srgbClr val="944606"/>
                </a:solidFill>
                <a:cs typeface="Times New Roman" panose="02020603050405020304" pitchFamily="18" charset="0"/>
              </a:rPr>
              <a:t>Displacement Sum</a:t>
            </a:r>
            <a:endParaRPr lang="zh-CN" altLang="en-US" sz="1100" b="1" i="1" dirty="0">
              <a:solidFill>
                <a:srgbClr val="944606"/>
              </a:solidFill>
              <a:cs typeface="Times New Roman" panose="02020603050405020304" pitchFamily="18" charset="0"/>
            </a:endParaRPr>
          </a:p>
        </p:txBody>
      </p:sp>
      <p:cxnSp>
        <p:nvCxnSpPr>
          <p:cNvPr id="22" name="直接连接符 21"/>
          <p:cNvCxnSpPr/>
          <p:nvPr/>
        </p:nvCxnSpPr>
        <p:spPr>
          <a:xfrm flipH="1">
            <a:off x="8948234" y="1278316"/>
            <a:ext cx="2" cy="49669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31"/>
          <p:cNvSpPr txBox="1"/>
          <p:nvPr/>
        </p:nvSpPr>
        <p:spPr>
          <a:xfrm>
            <a:off x="1963460" y="1238782"/>
            <a:ext cx="1639616" cy="369332"/>
          </a:xfrm>
          <a:prstGeom prst="rect">
            <a:avLst/>
          </a:prstGeom>
          <a:noFill/>
        </p:spPr>
        <p:txBody>
          <a:bodyPr wrap="none" rtlCol="0">
            <a:spAutoFit/>
          </a:bodyPr>
          <a:lstStyle/>
          <a:p>
            <a:r>
              <a:rPr lang="en-US" altLang="zh-CN" b="1" i="1" dirty="0" smtClean="0">
                <a:solidFill>
                  <a:srgbClr val="944606"/>
                </a:solidFill>
                <a:cs typeface="Times New Roman" panose="02020603050405020304" pitchFamily="18" charset="0"/>
              </a:rPr>
              <a:t>X displacement</a:t>
            </a:r>
            <a:endParaRPr lang="zh-CN" altLang="en-US" sz="1100" b="1" i="1" dirty="0">
              <a:solidFill>
                <a:srgbClr val="944606"/>
              </a:solidFill>
              <a:cs typeface="Times New Roman" panose="02020603050405020304" pitchFamily="18" charset="0"/>
            </a:endParaRPr>
          </a:p>
        </p:txBody>
      </p:sp>
      <p:sp>
        <p:nvSpPr>
          <p:cNvPr id="24" name="TextBox 32"/>
          <p:cNvSpPr txBox="1"/>
          <p:nvPr/>
        </p:nvSpPr>
        <p:spPr>
          <a:xfrm>
            <a:off x="3622686" y="1232462"/>
            <a:ext cx="1633204" cy="369332"/>
          </a:xfrm>
          <a:prstGeom prst="rect">
            <a:avLst/>
          </a:prstGeom>
          <a:noFill/>
        </p:spPr>
        <p:txBody>
          <a:bodyPr wrap="none" rtlCol="0">
            <a:spAutoFit/>
          </a:bodyPr>
          <a:lstStyle/>
          <a:p>
            <a:r>
              <a:rPr lang="en-US" altLang="zh-CN" b="1" i="1" dirty="0" smtClean="0">
                <a:solidFill>
                  <a:srgbClr val="944606"/>
                </a:solidFill>
                <a:cs typeface="Times New Roman" panose="02020603050405020304" pitchFamily="18" charset="0"/>
              </a:rPr>
              <a:t>Y displacement</a:t>
            </a:r>
            <a:endParaRPr lang="zh-CN" altLang="en-US" sz="1100" b="1" i="1" dirty="0">
              <a:solidFill>
                <a:srgbClr val="944606"/>
              </a:solidFill>
              <a:cs typeface="Times New Roman" panose="02020603050405020304" pitchFamily="18" charset="0"/>
            </a:endParaRPr>
          </a:p>
        </p:txBody>
      </p:sp>
      <p:sp>
        <p:nvSpPr>
          <p:cNvPr id="25" name="TextBox 33"/>
          <p:cNvSpPr txBox="1"/>
          <p:nvPr/>
        </p:nvSpPr>
        <p:spPr>
          <a:xfrm>
            <a:off x="5419844" y="1242257"/>
            <a:ext cx="1623586" cy="369332"/>
          </a:xfrm>
          <a:prstGeom prst="rect">
            <a:avLst/>
          </a:prstGeom>
          <a:noFill/>
        </p:spPr>
        <p:txBody>
          <a:bodyPr wrap="none" rtlCol="0">
            <a:spAutoFit/>
          </a:bodyPr>
          <a:lstStyle/>
          <a:p>
            <a:r>
              <a:rPr lang="en-US" altLang="zh-CN" b="1" i="1" dirty="0">
                <a:solidFill>
                  <a:srgbClr val="944606"/>
                </a:solidFill>
                <a:cs typeface="Times New Roman" panose="02020603050405020304" pitchFamily="18" charset="0"/>
              </a:rPr>
              <a:t>Z</a:t>
            </a:r>
            <a:r>
              <a:rPr lang="en-US" altLang="zh-CN" b="1" i="1" dirty="0" smtClean="0">
                <a:solidFill>
                  <a:srgbClr val="944606"/>
                </a:solidFill>
                <a:cs typeface="Times New Roman" panose="02020603050405020304" pitchFamily="18" charset="0"/>
              </a:rPr>
              <a:t> displacement</a:t>
            </a:r>
            <a:endParaRPr lang="zh-CN" altLang="en-US" sz="1100" b="1" i="1" dirty="0">
              <a:solidFill>
                <a:srgbClr val="944606"/>
              </a:solidFill>
              <a:cs typeface="Times New Roman" panose="02020603050405020304" pitchFamily="18" charset="0"/>
            </a:endParaRPr>
          </a:p>
        </p:txBody>
      </p:sp>
      <p:pic>
        <p:nvPicPr>
          <p:cNvPr id="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3461" y="1611610"/>
            <a:ext cx="1552749" cy="133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9798" y="1601796"/>
            <a:ext cx="1566092" cy="1349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3419" y="1584882"/>
            <a:ext cx="1601683" cy="1366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7373" y="1600709"/>
            <a:ext cx="1609516" cy="135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9463" y="3187725"/>
            <a:ext cx="1516746" cy="137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7453" y="3187725"/>
            <a:ext cx="1558479" cy="1431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19844" y="3167420"/>
            <a:ext cx="1558154" cy="1420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47373" y="3167421"/>
            <a:ext cx="1609516" cy="1451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63461" y="4748539"/>
            <a:ext cx="1552749" cy="1427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2120" y="4762749"/>
            <a:ext cx="1533770" cy="1395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36223" y="4768888"/>
            <a:ext cx="1570222" cy="1418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35005" y="4748538"/>
            <a:ext cx="1543682" cy="1410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5"/>
          <p:cNvSpPr txBox="1"/>
          <p:nvPr/>
        </p:nvSpPr>
        <p:spPr>
          <a:xfrm>
            <a:off x="4123700" y="4533292"/>
            <a:ext cx="654346" cy="307777"/>
          </a:xfrm>
          <a:prstGeom prst="rect">
            <a:avLst/>
          </a:prstGeom>
          <a:noFill/>
          <a:ln>
            <a:solidFill>
              <a:srgbClr val="FF0000"/>
            </a:solidFill>
          </a:ln>
        </p:spPr>
        <p:txBody>
          <a:bodyPr wrap="none" rtlCol="0">
            <a:spAutoFit/>
          </a:bodyPr>
          <a:lstStyle/>
          <a:p>
            <a:r>
              <a:rPr lang="en-US" altLang="zh-CN" sz="1400" b="1" dirty="0" smtClean="0">
                <a:solidFill>
                  <a:srgbClr val="FF0000"/>
                </a:solidFill>
                <a:latin typeface="Arial" pitchFamily="34" charset="0"/>
                <a:cs typeface="Arial" pitchFamily="34" charset="0"/>
              </a:rPr>
              <a:t>17</a:t>
            </a:r>
            <a:r>
              <a:rPr lang="el-GR" altLang="zh-CN" sz="1400" b="1" dirty="0" smtClean="0">
                <a:solidFill>
                  <a:srgbClr val="FF0000"/>
                </a:solidFill>
                <a:latin typeface="Arial" pitchFamily="34" charset="0"/>
                <a:cs typeface="Arial" pitchFamily="34" charset="0"/>
              </a:rPr>
              <a:t>μ</a:t>
            </a:r>
            <a:r>
              <a:rPr lang="en-US" altLang="zh-CN" sz="1400" b="1" dirty="0" smtClean="0">
                <a:solidFill>
                  <a:srgbClr val="FF0000"/>
                </a:solidFill>
                <a:latin typeface="Arial" pitchFamily="34" charset="0"/>
                <a:cs typeface="Arial" pitchFamily="34" charset="0"/>
              </a:rPr>
              <a:t>m</a:t>
            </a:r>
            <a:endParaRPr lang="zh-CN" altLang="en-US" sz="1400" b="1" dirty="0">
              <a:solidFill>
                <a:srgbClr val="FF0000"/>
              </a:solidFill>
              <a:latin typeface="Arial" pitchFamily="34" charset="0"/>
              <a:cs typeface="Arial" pitchFamily="34" charset="0"/>
            </a:endParaRPr>
          </a:p>
        </p:txBody>
      </p:sp>
      <p:sp>
        <p:nvSpPr>
          <p:cNvPr id="39" name="TextBox 36"/>
          <p:cNvSpPr txBox="1"/>
          <p:nvPr/>
        </p:nvSpPr>
        <p:spPr>
          <a:xfrm>
            <a:off x="5917626" y="4553037"/>
            <a:ext cx="554960" cy="307777"/>
          </a:xfrm>
          <a:prstGeom prst="rect">
            <a:avLst/>
          </a:prstGeom>
          <a:noFill/>
          <a:ln>
            <a:solidFill>
              <a:srgbClr val="FF0000"/>
            </a:solidFill>
          </a:ln>
        </p:spPr>
        <p:txBody>
          <a:bodyPr wrap="none" rtlCol="0">
            <a:spAutoFit/>
          </a:bodyPr>
          <a:lstStyle/>
          <a:p>
            <a:r>
              <a:rPr lang="en-US" altLang="zh-CN" sz="1400" b="1" dirty="0" smtClean="0">
                <a:solidFill>
                  <a:srgbClr val="FF0000"/>
                </a:solidFill>
                <a:latin typeface="Arial" pitchFamily="34" charset="0"/>
                <a:cs typeface="Arial" pitchFamily="34" charset="0"/>
              </a:rPr>
              <a:t>3</a:t>
            </a:r>
            <a:r>
              <a:rPr lang="el-GR" altLang="zh-CN" sz="1400" b="1" dirty="0" smtClean="0">
                <a:solidFill>
                  <a:srgbClr val="FF0000"/>
                </a:solidFill>
                <a:latin typeface="Arial" pitchFamily="34" charset="0"/>
                <a:cs typeface="Arial" pitchFamily="34" charset="0"/>
              </a:rPr>
              <a:t>μ</a:t>
            </a:r>
            <a:r>
              <a:rPr lang="en-US" altLang="zh-CN" sz="1400" b="1" dirty="0" smtClean="0">
                <a:solidFill>
                  <a:srgbClr val="FF0000"/>
                </a:solidFill>
                <a:latin typeface="Arial" pitchFamily="34" charset="0"/>
                <a:cs typeface="Arial" pitchFamily="34" charset="0"/>
              </a:rPr>
              <a:t>m</a:t>
            </a:r>
            <a:endParaRPr lang="zh-CN" altLang="en-US" sz="1400" b="1" dirty="0">
              <a:solidFill>
                <a:srgbClr val="FF0000"/>
              </a:solidFill>
              <a:latin typeface="Arial" pitchFamily="34" charset="0"/>
              <a:cs typeface="Arial" pitchFamily="34" charset="0"/>
            </a:endParaRPr>
          </a:p>
        </p:txBody>
      </p:sp>
      <p:sp>
        <p:nvSpPr>
          <p:cNvPr id="40" name="TextBox 37"/>
          <p:cNvSpPr txBox="1"/>
          <p:nvPr/>
        </p:nvSpPr>
        <p:spPr>
          <a:xfrm>
            <a:off x="7573810" y="4533292"/>
            <a:ext cx="644472" cy="307777"/>
          </a:xfrm>
          <a:prstGeom prst="rect">
            <a:avLst/>
          </a:prstGeom>
          <a:noFill/>
          <a:ln>
            <a:solidFill>
              <a:srgbClr val="FF0000"/>
            </a:solidFill>
          </a:ln>
        </p:spPr>
        <p:txBody>
          <a:bodyPr wrap="none" rtlCol="0">
            <a:spAutoFit/>
          </a:bodyPr>
          <a:lstStyle/>
          <a:p>
            <a:r>
              <a:rPr lang="en-US" altLang="zh-CN" sz="1400" b="1" dirty="0" smtClean="0">
                <a:solidFill>
                  <a:srgbClr val="FF0000"/>
                </a:solidFill>
                <a:latin typeface="Arial" pitchFamily="34" charset="0"/>
                <a:cs typeface="Arial" pitchFamily="34" charset="0"/>
              </a:rPr>
              <a:t>11</a:t>
            </a:r>
            <a:r>
              <a:rPr lang="el-GR" altLang="zh-CN" sz="1400" b="1" dirty="0" smtClean="0">
                <a:solidFill>
                  <a:srgbClr val="FF0000"/>
                </a:solidFill>
                <a:latin typeface="Arial" pitchFamily="34" charset="0"/>
                <a:cs typeface="Arial" pitchFamily="34" charset="0"/>
              </a:rPr>
              <a:t>μ</a:t>
            </a:r>
            <a:r>
              <a:rPr lang="en-US" altLang="zh-CN" sz="1400" b="1" dirty="0" smtClean="0">
                <a:solidFill>
                  <a:srgbClr val="FF0000"/>
                </a:solidFill>
                <a:latin typeface="Arial" pitchFamily="34" charset="0"/>
                <a:cs typeface="Arial" pitchFamily="34" charset="0"/>
              </a:rPr>
              <a:t>m</a:t>
            </a:r>
            <a:endParaRPr lang="zh-CN" altLang="en-US" sz="1400" b="1" dirty="0">
              <a:solidFill>
                <a:srgbClr val="FF0000"/>
              </a:solidFill>
              <a:latin typeface="Arial" pitchFamily="34" charset="0"/>
              <a:cs typeface="Arial" pitchFamily="34" charset="0"/>
            </a:endParaRPr>
          </a:p>
        </p:txBody>
      </p:sp>
      <p:sp>
        <p:nvSpPr>
          <p:cNvPr id="41" name="TextBox 38"/>
          <p:cNvSpPr txBox="1"/>
          <p:nvPr/>
        </p:nvSpPr>
        <p:spPr>
          <a:xfrm>
            <a:off x="2317226" y="4533292"/>
            <a:ext cx="654346" cy="307777"/>
          </a:xfrm>
          <a:prstGeom prst="rect">
            <a:avLst/>
          </a:prstGeom>
          <a:noFill/>
          <a:ln>
            <a:solidFill>
              <a:srgbClr val="FF0000"/>
            </a:solidFill>
          </a:ln>
        </p:spPr>
        <p:txBody>
          <a:bodyPr wrap="none" rtlCol="0">
            <a:spAutoFit/>
          </a:bodyPr>
          <a:lstStyle/>
          <a:p>
            <a:r>
              <a:rPr lang="en-US" altLang="zh-CN" sz="1400" b="1" dirty="0" smtClean="0">
                <a:solidFill>
                  <a:srgbClr val="FF0000"/>
                </a:solidFill>
                <a:latin typeface="Arial" pitchFamily="34" charset="0"/>
                <a:cs typeface="Arial" pitchFamily="34" charset="0"/>
              </a:rPr>
              <a:t>17</a:t>
            </a:r>
            <a:r>
              <a:rPr lang="el-GR" altLang="zh-CN" sz="1400" b="1" dirty="0" smtClean="0">
                <a:solidFill>
                  <a:srgbClr val="FF0000"/>
                </a:solidFill>
                <a:latin typeface="Arial" pitchFamily="34" charset="0"/>
                <a:cs typeface="Arial" pitchFamily="34" charset="0"/>
              </a:rPr>
              <a:t>μ</a:t>
            </a:r>
            <a:r>
              <a:rPr lang="en-US" altLang="zh-CN" sz="1400" b="1" dirty="0" smtClean="0">
                <a:solidFill>
                  <a:srgbClr val="FF0000"/>
                </a:solidFill>
                <a:latin typeface="Arial" pitchFamily="34" charset="0"/>
                <a:cs typeface="Arial" pitchFamily="34" charset="0"/>
              </a:rPr>
              <a:t>m</a:t>
            </a:r>
            <a:endParaRPr lang="zh-CN" altLang="en-US" sz="1400" b="1" dirty="0">
              <a:solidFill>
                <a:srgbClr val="FF0000"/>
              </a:solidFill>
              <a:latin typeface="Arial" pitchFamily="34" charset="0"/>
              <a:cs typeface="Arial" pitchFamily="34" charset="0"/>
            </a:endParaRPr>
          </a:p>
        </p:txBody>
      </p:sp>
      <p:sp>
        <p:nvSpPr>
          <p:cNvPr id="42" name="矩形 41"/>
          <p:cNvSpPr/>
          <p:nvPr/>
        </p:nvSpPr>
        <p:spPr>
          <a:xfrm>
            <a:off x="3071629" y="845787"/>
            <a:ext cx="3972562" cy="369332"/>
          </a:xfrm>
          <a:prstGeom prst="rect">
            <a:avLst/>
          </a:prstGeom>
        </p:spPr>
        <p:txBody>
          <a:bodyPr wrap="none">
            <a:spAutoFit/>
          </a:bodyPr>
          <a:lstStyle/>
          <a:p>
            <a:r>
              <a:rPr lang="en-US" altLang="zh-CN" b="1" dirty="0" smtClean="0">
                <a:latin typeface="Comic Sans MS" panose="030F0702030302020204" pitchFamily="66" charset="0"/>
                <a:cs typeface="Arial" panose="020B0604020202020204" pitchFamily="34" charset="0"/>
              </a:rPr>
              <a:t>Displacement analysis of the coils</a:t>
            </a:r>
            <a:endParaRPr lang="zh-CN" altLang="en-US" dirty="0"/>
          </a:p>
        </p:txBody>
      </p:sp>
    </p:spTree>
    <p:extLst>
      <p:ext uri="{BB962C8B-B14F-4D97-AF65-F5344CB8AC3E}">
        <p14:creationId xmlns:p14="http://schemas.microsoft.com/office/powerpoint/2010/main" val="3757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ppt_x"/>
                                          </p:val>
                                        </p:tav>
                                        <p:tav tm="100000">
                                          <p:val>
                                            <p:strVal val="#ppt_x"/>
                                          </p:val>
                                        </p:tav>
                                      </p:tavLst>
                                    </p:anim>
                                    <p:anim calcmode="lin" valueType="num">
                                      <p:cBhvr additive="base">
                                        <p:cTn id="5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additive="base">
                                        <p:cTn id="69" dur="500" fill="hold"/>
                                        <p:tgtEl>
                                          <p:spTgt spid="33"/>
                                        </p:tgtEl>
                                        <p:attrNameLst>
                                          <p:attrName>ppt_x</p:attrName>
                                        </p:attrNameLst>
                                      </p:cBhvr>
                                      <p:tavLst>
                                        <p:tav tm="0">
                                          <p:val>
                                            <p:strVal val="#ppt_x"/>
                                          </p:val>
                                        </p:tav>
                                        <p:tav tm="100000">
                                          <p:val>
                                            <p:strVal val="#ppt_x"/>
                                          </p:val>
                                        </p:tav>
                                      </p:tavLst>
                                    </p:anim>
                                    <p:anim calcmode="lin" valueType="num">
                                      <p:cBhvr additive="base">
                                        <p:cTn id="70" dur="500" fill="hold"/>
                                        <p:tgtEl>
                                          <p:spTgt spid="33"/>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 calcmode="lin" valueType="num">
                                      <p:cBhvr additive="base">
                                        <p:cTn id="73" dur="500" fill="hold"/>
                                        <p:tgtEl>
                                          <p:spTgt spid="37"/>
                                        </p:tgtEl>
                                        <p:attrNameLst>
                                          <p:attrName>ppt_x</p:attrName>
                                        </p:attrNameLst>
                                      </p:cBhvr>
                                      <p:tavLst>
                                        <p:tav tm="0">
                                          <p:val>
                                            <p:strVal val="#ppt_x"/>
                                          </p:val>
                                        </p:tav>
                                        <p:tav tm="100000">
                                          <p:val>
                                            <p:strVal val="#ppt_x"/>
                                          </p:val>
                                        </p:tav>
                                      </p:tavLst>
                                    </p:anim>
                                    <p:anim calcmode="lin" valueType="num">
                                      <p:cBhvr additive="base">
                                        <p:cTn id="7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anim calcmode="lin" valueType="num">
                                      <p:cBhvr additive="base">
                                        <p:cTn id="79" dur="500" fill="hold"/>
                                        <p:tgtEl>
                                          <p:spTgt spid="40"/>
                                        </p:tgtEl>
                                        <p:attrNameLst>
                                          <p:attrName>ppt_x</p:attrName>
                                        </p:attrNameLst>
                                      </p:cBhvr>
                                      <p:tavLst>
                                        <p:tav tm="0">
                                          <p:val>
                                            <p:strVal val="#ppt_x"/>
                                          </p:val>
                                        </p:tav>
                                        <p:tav tm="100000">
                                          <p:val>
                                            <p:strVal val="#ppt_x"/>
                                          </p:val>
                                        </p:tav>
                                      </p:tavLst>
                                    </p:anim>
                                    <p:anim calcmode="lin" valueType="num">
                                      <p:cBhvr additive="base">
                                        <p:cTn id="8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5" grpId="0"/>
      <p:bldP spid="38" grpId="0" animBg="1"/>
      <p:bldP spid="39" grpId="0" animBg="1"/>
      <p:bldP spid="40" grpId="0" animBg="1"/>
      <p:bldP spid="4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5" name="标题 2"/>
          <p:cNvSpPr txBox="1">
            <a:spLocks/>
          </p:cNvSpPr>
          <p:nvPr/>
        </p:nvSpPr>
        <p:spPr>
          <a:xfrm>
            <a:off x="0" y="-77079"/>
            <a:ext cx="914399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2800" b="1" dirty="0">
                <a:solidFill>
                  <a:srgbClr val="000000"/>
                </a:solidFill>
                <a:latin typeface="Comic Sans MS" panose="030F0702030302020204" pitchFamily="66" charset="0"/>
              </a:rPr>
              <a:t>R&amp;D of High Field Dipole Magnets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711" y="986841"/>
            <a:ext cx="5132977"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p:cNvPicPr>
            <a:picLocks noChangeAspect="1"/>
          </p:cNvPicPr>
          <p:nvPr/>
        </p:nvPicPr>
        <p:blipFill>
          <a:blip r:embed="rId3"/>
          <a:stretch>
            <a:fillRect/>
          </a:stretch>
        </p:blipFill>
        <p:spPr>
          <a:xfrm>
            <a:off x="6338943" y="842825"/>
            <a:ext cx="2340742" cy="3240360"/>
          </a:xfrm>
          <a:prstGeom prst="rect">
            <a:avLst/>
          </a:prstGeom>
        </p:spPr>
      </p:pic>
      <p:sp>
        <p:nvSpPr>
          <p:cNvPr id="8" name="文本框 23"/>
          <p:cNvSpPr txBox="1"/>
          <p:nvPr/>
        </p:nvSpPr>
        <p:spPr>
          <a:xfrm>
            <a:off x="6391211" y="4161307"/>
            <a:ext cx="2236206" cy="307777"/>
          </a:xfrm>
          <a:prstGeom prst="rect">
            <a:avLst/>
          </a:prstGeom>
          <a:noFill/>
        </p:spPr>
        <p:txBody>
          <a:bodyPr wrap="square" rtlCol="0">
            <a:spAutoFit/>
          </a:bodyPr>
          <a:lstStyle/>
          <a:p>
            <a:r>
              <a:rPr lang="en-US" altLang="zh-CN" sz="1400" dirty="0" smtClean="0">
                <a:latin typeface="Arial" pitchFamily="34" charset="0"/>
                <a:ea typeface="+mj-ea"/>
                <a:cs typeface="Arial" pitchFamily="34" charset="0"/>
              </a:rPr>
              <a:t>Quench protection circuit</a:t>
            </a:r>
            <a:endParaRPr lang="zh-CN" altLang="en-US" sz="1400" dirty="0" smtClean="0">
              <a:latin typeface="Arial" pitchFamily="34" charset="0"/>
              <a:ea typeface="+mj-ea"/>
              <a:cs typeface="Arial" pitchFamily="34" charset="0"/>
            </a:endParaRPr>
          </a:p>
        </p:txBody>
      </p:sp>
      <p:sp>
        <p:nvSpPr>
          <p:cNvPr id="9" name="文本框 23"/>
          <p:cNvSpPr txBox="1"/>
          <p:nvPr/>
        </p:nvSpPr>
        <p:spPr>
          <a:xfrm>
            <a:off x="1323052" y="4207456"/>
            <a:ext cx="3691048" cy="307777"/>
          </a:xfrm>
          <a:prstGeom prst="rect">
            <a:avLst/>
          </a:prstGeom>
          <a:noFill/>
        </p:spPr>
        <p:txBody>
          <a:bodyPr wrap="square" rtlCol="0">
            <a:spAutoFit/>
          </a:bodyPr>
          <a:lstStyle/>
          <a:p>
            <a:r>
              <a:rPr lang="en-US" altLang="zh-CN" sz="1400" dirty="0" smtClean="0">
                <a:latin typeface="Arial" pitchFamily="34" charset="0"/>
                <a:ea typeface="+mj-ea"/>
                <a:cs typeface="Arial" pitchFamily="34" charset="0"/>
              </a:rPr>
              <a:t>Schematic </a:t>
            </a:r>
            <a:r>
              <a:rPr lang="en-US" altLang="zh-CN" sz="1400" dirty="0">
                <a:latin typeface="Arial" pitchFamily="34" charset="0"/>
                <a:ea typeface="+mj-ea"/>
                <a:cs typeface="Arial" pitchFamily="34" charset="0"/>
              </a:rPr>
              <a:t>of the quench protection system</a:t>
            </a:r>
          </a:p>
        </p:txBody>
      </p:sp>
      <p:pic>
        <p:nvPicPr>
          <p:cNvPr id="12" name="图片 11"/>
          <p:cNvPicPr/>
          <p:nvPr/>
        </p:nvPicPr>
        <p:blipFill>
          <a:blip r:embed="rId4"/>
          <a:stretch>
            <a:fillRect/>
          </a:stretch>
        </p:blipFill>
        <p:spPr>
          <a:xfrm>
            <a:off x="5518156" y="4515233"/>
            <a:ext cx="3280671" cy="2129172"/>
          </a:xfrm>
          <a:prstGeom prst="rect">
            <a:avLst/>
          </a:prstGeom>
        </p:spPr>
      </p:pic>
      <p:sp>
        <p:nvSpPr>
          <p:cNvPr id="13" name="文本框 23"/>
          <p:cNvSpPr txBox="1"/>
          <p:nvPr/>
        </p:nvSpPr>
        <p:spPr>
          <a:xfrm>
            <a:off x="946292" y="5946708"/>
            <a:ext cx="3907072" cy="307777"/>
          </a:xfrm>
          <a:prstGeom prst="rect">
            <a:avLst/>
          </a:prstGeom>
          <a:noFill/>
        </p:spPr>
        <p:txBody>
          <a:bodyPr wrap="square" rtlCol="0">
            <a:spAutoFit/>
          </a:bodyPr>
          <a:lstStyle/>
          <a:p>
            <a:r>
              <a:rPr lang="en-US" altLang="zh-CN" sz="1400" dirty="0" smtClean="0">
                <a:latin typeface="Arial" pitchFamily="34" charset="0"/>
                <a:ea typeface="+mj-ea"/>
                <a:cs typeface="Arial" pitchFamily="34" charset="0"/>
              </a:rPr>
              <a:t>MIITs                               Hot spot temperature</a:t>
            </a:r>
            <a:endParaRPr lang="en-US" altLang="zh-CN" sz="1400" dirty="0">
              <a:latin typeface="Arial" pitchFamily="34" charset="0"/>
              <a:ea typeface="+mj-ea"/>
              <a:cs typeface="Arial" pitchFamily="34" charset="0"/>
            </a:endParaRPr>
          </a:p>
        </p:txBody>
      </p:sp>
      <p:sp>
        <p:nvSpPr>
          <p:cNvPr id="14" name="文本框 10"/>
          <p:cNvSpPr txBox="1"/>
          <p:nvPr/>
        </p:nvSpPr>
        <p:spPr>
          <a:xfrm>
            <a:off x="5446148" y="6644405"/>
            <a:ext cx="3672408" cy="276999"/>
          </a:xfrm>
          <a:prstGeom prst="rect">
            <a:avLst/>
          </a:prstGeom>
          <a:noFill/>
        </p:spPr>
        <p:txBody>
          <a:bodyPr wrap="square" rtlCol="0">
            <a:spAutoFit/>
          </a:bodyPr>
          <a:lstStyle/>
          <a:p>
            <a:r>
              <a:rPr lang="en-US" altLang="zh-CN" sz="1200" dirty="0" smtClean="0">
                <a:latin typeface="Arial" pitchFamily="34" charset="0"/>
                <a:cs typeface="Arial" pitchFamily="34" charset="0"/>
              </a:rPr>
              <a:t>Hot spot temperature vs. </a:t>
            </a:r>
            <a:r>
              <a:rPr lang="en-US" altLang="zh-CN" sz="1200" dirty="0">
                <a:latin typeface="Arial" pitchFamily="34" charset="0"/>
                <a:cs typeface="Arial" pitchFamily="34" charset="0"/>
              </a:rPr>
              <a:t>MIITs for different cables</a:t>
            </a:r>
            <a:endParaRPr lang="zh-CN" altLang="en-US" sz="1200" dirty="0" smtClean="0">
              <a:latin typeface="Arial" pitchFamily="34" charset="0"/>
              <a:ea typeface="+mj-ea"/>
              <a:cs typeface="Arial" pitchFamily="34" charset="0"/>
            </a:endParaRPr>
          </a:p>
        </p:txBody>
      </p:sp>
      <p:sp>
        <p:nvSpPr>
          <p:cNvPr id="15" name="矩形 14"/>
          <p:cNvSpPr/>
          <p:nvPr/>
        </p:nvSpPr>
        <p:spPr>
          <a:xfrm>
            <a:off x="405588" y="4515233"/>
            <a:ext cx="2198038" cy="369332"/>
          </a:xfrm>
          <a:prstGeom prst="rect">
            <a:avLst/>
          </a:prstGeom>
        </p:spPr>
        <p:txBody>
          <a:bodyPr wrap="none">
            <a:spAutoFit/>
          </a:bodyPr>
          <a:lstStyle/>
          <a:p>
            <a:pPr lvl="0"/>
            <a:r>
              <a:rPr lang="en-US" altLang="zh-CN" b="1" dirty="0">
                <a:latin typeface="Arial" pitchFamily="34" charset="0"/>
                <a:cs typeface="Arial" pitchFamily="34" charset="0"/>
              </a:rPr>
              <a:t>Adiabatic analysis</a:t>
            </a:r>
            <a:endParaRPr lang="zh-CN" altLang="zh-CN" b="1" dirty="0">
              <a:latin typeface="Arial" pitchFamily="34" charset="0"/>
              <a:cs typeface="Arial" pitchFamily="34" charset="0"/>
            </a:endParaRPr>
          </a:p>
        </p:txBody>
      </p:sp>
      <p:pic>
        <p:nvPicPr>
          <p:cNvPr id="16" name="图片 15"/>
          <p:cNvPicPr>
            <a:picLocks noChangeAspect="1"/>
          </p:cNvPicPr>
          <p:nvPr/>
        </p:nvPicPr>
        <p:blipFill>
          <a:blip r:embed="rId5"/>
          <a:stretch>
            <a:fillRect/>
          </a:stretch>
        </p:blipFill>
        <p:spPr>
          <a:xfrm>
            <a:off x="-1358835" y="5098884"/>
            <a:ext cx="8517326" cy="786521"/>
          </a:xfrm>
          <a:prstGeom prst="rect">
            <a:avLst/>
          </a:prstGeom>
        </p:spPr>
      </p:pic>
    </p:spTree>
    <p:extLst>
      <p:ext uri="{BB962C8B-B14F-4D97-AF65-F5344CB8AC3E}">
        <p14:creationId xmlns:p14="http://schemas.microsoft.com/office/powerpoint/2010/main" val="28557754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0"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1625" y="3855870"/>
            <a:ext cx="2339975"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2"/>
          <p:cNvSpPr>
            <a:spLocks noGrp="1" noChangeArrowheads="1"/>
          </p:cNvSpPr>
          <p:nvPr>
            <p:ph type="title"/>
          </p:nvPr>
        </p:nvSpPr>
        <p:spPr>
          <a:xfrm>
            <a:off x="0" y="2588"/>
            <a:ext cx="9144000" cy="1143000"/>
          </a:xfrm>
        </p:spPr>
        <p:txBody>
          <a:bodyPr>
            <a:normAutofit/>
          </a:bodyPr>
          <a:lstStyle/>
          <a:p>
            <a:pPr eaLnBrk="1" hangingPunct="1"/>
            <a:r>
              <a:rPr lang="en-US" sz="4000" dirty="0" smtClean="0"/>
              <a:t>PRINCIPLES of </a:t>
            </a:r>
            <a:r>
              <a:rPr lang="en-US" sz="4000" dirty="0"/>
              <a:t>a</a:t>
            </a:r>
            <a:r>
              <a:rPr lang="en-US" sz="4000" dirty="0" smtClean="0"/>
              <a:t> Circular Collider</a:t>
            </a:r>
          </a:p>
        </p:txBody>
      </p:sp>
      <p:sp>
        <p:nvSpPr>
          <p:cNvPr id="33796" name="Rectangle 3"/>
          <p:cNvSpPr>
            <a:spLocks noGrp="1" noChangeArrowheads="1"/>
          </p:cNvSpPr>
          <p:nvPr>
            <p:ph idx="1"/>
          </p:nvPr>
        </p:nvSpPr>
        <p:spPr>
          <a:xfrm>
            <a:off x="190500" y="1146048"/>
            <a:ext cx="8229600" cy="5303837"/>
          </a:xfrm>
        </p:spPr>
        <p:txBody>
          <a:bodyPr>
            <a:normAutofit fontScale="70000" lnSpcReduction="20000"/>
          </a:bodyPr>
          <a:lstStyle/>
          <a:p>
            <a:pPr marL="0" indent="0">
              <a:buNone/>
            </a:pPr>
            <a:r>
              <a:rPr lang="en-US" altLang="zh-CN" dirty="0"/>
              <a:t>Colliders: two beams with opposite momentum collide</a:t>
            </a:r>
          </a:p>
          <a:p>
            <a:pPr marL="0" indent="0" eaLnBrk="1" hangingPunct="1">
              <a:buNone/>
            </a:pPr>
            <a:endParaRPr lang="en-US" dirty="0" smtClean="0">
              <a:solidFill>
                <a:srgbClr val="CC3300"/>
              </a:solidFill>
            </a:endParaRPr>
          </a:p>
          <a:p>
            <a:pPr eaLnBrk="1" hangingPunct="1"/>
            <a:r>
              <a:rPr lang="en-US" dirty="0" smtClean="0">
                <a:solidFill>
                  <a:srgbClr val="CC3300"/>
                </a:solidFill>
              </a:rPr>
              <a:t>The arcs</a:t>
            </a:r>
            <a:r>
              <a:rPr lang="en-US" dirty="0" smtClean="0"/>
              <a:t>: region where the beam is bent</a:t>
            </a:r>
          </a:p>
          <a:p>
            <a:pPr lvl="1" eaLnBrk="1" hangingPunct="1"/>
            <a:r>
              <a:rPr lang="en-US" u="sng" dirty="0" smtClean="0"/>
              <a:t>Dipoles</a:t>
            </a:r>
            <a:r>
              <a:rPr lang="en-US" dirty="0" smtClean="0"/>
              <a:t> for </a:t>
            </a:r>
            <a:r>
              <a:rPr lang="en-US" dirty="0" smtClean="0">
                <a:solidFill>
                  <a:srgbClr val="CC3300"/>
                </a:solidFill>
              </a:rPr>
              <a:t>bending</a:t>
            </a:r>
          </a:p>
          <a:p>
            <a:pPr lvl="1" eaLnBrk="1" hangingPunct="1"/>
            <a:r>
              <a:rPr lang="en-US" u="sng" dirty="0" smtClean="0"/>
              <a:t>Quadrupoles</a:t>
            </a:r>
            <a:r>
              <a:rPr lang="en-US" dirty="0" smtClean="0"/>
              <a:t> for </a:t>
            </a:r>
            <a:r>
              <a:rPr lang="en-US" dirty="0" smtClean="0">
                <a:solidFill>
                  <a:srgbClr val="CC3300"/>
                </a:solidFill>
              </a:rPr>
              <a:t>focusing</a:t>
            </a:r>
          </a:p>
          <a:p>
            <a:pPr lvl="1" eaLnBrk="1" hangingPunct="1"/>
            <a:r>
              <a:rPr lang="en-US" dirty="0" smtClean="0"/>
              <a:t>Correctors</a:t>
            </a:r>
          </a:p>
          <a:p>
            <a:pPr marL="0" indent="0" eaLnBrk="1" hangingPunct="1">
              <a:buNone/>
            </a:pPr>
            <a:endParaRPr lang="en-US" dirty="0" smtClean="0">
              <a:solidFill>
                <a:srgbClr val="CC3300"/>
              </a:solidFill>
            </a:endParaRPr>
          </a:p>
          <a:p>
            <a:pPr eaLnBrk="1" hangingPunct="1"/>
            <a:r>
              <a:rPr lang="en-US" dirty="0" smtClean="0">
                <a:solidFill>
                  <a:srgbClr val="CC3300"/>
                </a:solidFill>
              </a:rPr>
              <a:t>Long straight sections (LSS)</a:t>
            </a:r>
          </a:p>
          <a:p>
            <a:pPr lvl="1" eaLnBrk="1" hangingPunct="1"/>
            <a:r>
              <a:rPr lang="en-US" dirty="0" smtClean="0">
                <a:solidFill>
                  <a:srgbClr val="CC3300"/>
                </a:solidFill>
              </a:rPr>
              <a:t>Interaction regions</a:t>
            </a:r>
            <a:r>
              <a:rPr lang="en-US" dirty="0" smtClean="0"/>
              <a:t> (IR)</a:t>
            </a:r>
          </a:p>
          <a:p>
            <a:pPr lvl="2" eaLnBrk="1" hangingPunct="1"/>
            <a:r>
              <a:rPr lang="en-US" u="sng" dirty="0" smtClean="0"/>
              <a:t>Quadrupoles</a:t>
            </a:r>
            <a:r>
              <a:rPr lang="en-US" dirty="0" smtClean="0"/>
              <a:t> for strong focusing in interaction point</a:t>
            </a:r>
          </a:p>
          <a:p>
            <a:pPr lvl="2" eaLnBrk="1" hangingPunct="1"/>
            <a:r>
              <a:rPr lang="en-US" dirty="0" smtClean="0"/>
              <a:t>Dipoles for beam crossing in two-ring machines</a:t>
            </a:r>
          </a:p>
          <a:p>
            <a:pPr lvl="1" eaLnBrk="1" hangingPunct="1"/>
            <a:r>
              <a:rPr lang="en-US" dirty="0" smtClean="0"/>
              <a:t>Regions for other services</a:t>
            </a:r>
          </a:p>
          <a:p>
            <a:pPr lvl="2" eaLnBrk="1" hangingPunct="1"/>
            <a:r>
              <a:rPr lang="en-US" dirty="0" smtClean="0"/>
              <a:t>Beam injection (dipole kickers)</a:t>
            </a:r>
          </a:p>
          <a:p>
            <a:pPr lvl="2" eaLnBrk="1" hangingPunct="1"/>
            <a:r>
              <a:rPr lang="en-US" dirty="0" smtClean="0"/>
              <a:t>Accelerating structure (RF cavities)</a:t>
            </a:r>
          </a:p>
          <a:p>
            <a:pPr lvl="2" eaLnBrk="1" hangingPunct="1"/>
            <a:r>
              <a:rPr lang="en-US" dirty="0" smtClean="0"/>
              <a:t>Beam dump (dipole kickers)</a:t>
            </a:r>
          </a:p>
          <a:p>
            <a:pPr lvl="2" eaLnBrk="1" hangingPunct="1"/>
            <a:r>
              <a:rPr lang="en-US" dirty="0" smtClean="0"/>
              <a:t>Beam cleaning (collimators)</a:t>
            </a:r>
          </a:p>
        </p:txBody>
      </p:sp>
      <p:pic>
        <p:nvPicPr>
          <p:cNvPr id="337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2900" y="1097178"/>
            <a:ext cx="2181225"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5"/>
          <p:cNvSpPr txBox="1">
            <a:spLocks noChangeArrowheads="1"/>
          </p:cNvSpPr>
          <p:nvPr/>
        </p:nvSpPr>
        <p:spPr bwMode="auto">
          <a:xfrm>
            <a:off x="6548438" y="3133598"/>
            <a:ext cx="24431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ok Antiqua" pitchFamily="18" charset="0"/>
                <a:ea typeface="ＭＳ Ｐゴシック" pitchFamily="34" charset="-128"/>
              </a:defRPr>
            </a:lvl1pPr>
            <a:lvl2pPr marL="742950" indent="-285750">
              <a:defRPr sz="2400">
                <a:solidFill>
                  <a:schemeClr val="tx1"/>
                </a:solidFill>
                <a:latin typeface="Book Antiqua" pitchFamily="18" charset="0"/>
                <a:ea typeface="ＭＳ Ｐゴシック" pitchFamily="34" charset="-128"/>
              </a:defRPr>
            </a:lvl2pPr>
            <a:lvl3pPr marL="1143000" indent="-228600">
              <a:defRPr sz="2400">
                <a:solidFill>
                  <a:schemeClr val="tx1"/>
                </a:solidFill>
                <a:latin typeface="Book Antiqua" pitchFamily="18" charset="0"/>
                <a:ea typeface="ＭＳ Ｐゴシック" pitchFamily="34" charset="-128"/>
              </a:defRPr>
            </a:lvl3pPr>
            <a:lvl4pPr marL="1600200" indent="-228600">
              <a:defRPr sz="2400">
                <a:solidFill>
                  <a:schemeClr val="tx1"/>
                </a:solidFill>
                <a:latin typeface="Book Antiqua" pitchFamily="18" charset="0"/>
                <a:ea typeface="ＭＳ Ｐゴシック" pitchFamily="34" charset="-128"/>
              </a:defRPr>
            </a:lvl4pPr>
            <a:lvl5pPr marL="2057400" indent="-228600">
              <a:defRPr sz="2400">
                <a:solidFill>
                  <a:schemeClr val="tx1"/>
                </a:solidFill>
                <a:latin typeface="Book Antiqua"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9pPr>
          </a:lstStyle>
          <a:p>
            <a:pPr algn="ctr" defTabSz="914400" eaLnBrk="0" fontAlgn="base" hangingPunct="0">
              <a:spcBef>
                <a:spcPct val="50000"/>
              </a:spcBef>
              <a:spcAft>
                <a:spcPct val="0"/>
              </a:spcAft>
            </a:pPr>
            <a:r>
              <a:rPr lang="en-US" sz="1000" dirty="0">
                <a:solidFill>
                  <a:srgbClr val="000000"/>
                </a:solidFill>
              </a:rPr>
              <a:t>A schematic view of a synchrotron</a:t>
            </a:r>
          </a:p>
        </p:txBody>
      </p:sp>
      <p:sp>
        <p:nvSpPr>
          <p:cNvPr id="33799" name="Text Box 6"/>
          <p:cNvSpPr txBox="1">
            <a:spLocks noChangeArrowheads="1"/>
          </p:cNvSpPr>
          <p:nvPr/>
        </p:nvSpPr>
        <p:spPr bwMode="auto">
          <a:xfrm>
            <a:off x="6515618" y="5995663"/>
            <a:ext cx="2443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ok Antiqua" pitchFamily="18" charset="0"/>
                <a:ea typeface="ＭＳ Ｐゴシック" pitchFamily="34" charset="-128"/>
              </a:defRPr>
            </a:lvl1pPr>
            <a:lvl2pPr marL="742950" indent="-285750">
              <a:defRPr sz="2400">
                <a:solidFill>
                  <a:schemeClr val="tx1"/>
                </a:solidFill>
                <a:latin typeface="Book Antiqua" pitchFamily="18" charset="0"/>
                <a:ea typeface="ＭＳ Ｐゴシック" pitchFamily="34" charset="-128"/>
              </a:defRPr>
            </a:lvl2pPr>
            <a:lvl3pPr marL="1143000" indent="-228600">
              <a:defRPr sz="2400">
                <a:solidFill>
                  <a:schemeClr val="tx1"/>
                </a:solidFill>
                <a:latin typeface="Book Antiqua" pitchFamily="18" charset="0"/>
                <a:ea typeface="ＭＳ Ｐゴシック" pitchFamily="34" charset="-128"/>
              </a:defRPr>
            </a:lvl3pPr>
            <a:lvl4pPr marL="1600200" indent="-228600">
              <a:defRPr sz="2400">
                <a:solidFill>
                  <a:schemeClr val="tx1"/>
                </a:solidFill>
                <a:latin typeface="Book Antiqua" pitchFamily="18" charset="0"/>
                <a:ea typeface="ＭＳ Ｐゴシック" pitchFamily="34" charset="-128"/>
              </a:defRPr>
            </a:lvl4pPr>
            <a:lvl5pPr marL="2057400" indent="-228600">
              <a:defRPr sz="2400">
                <a:solidFill>
                  <a:schemeClr val="tx1"/>
                </a:solidFill>
                <a:latin typeface="Book Antiqua"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Book Antiqua" pitchFamily="18" charset="0"/>
                <a:ea typeface="ＭＳ Ｐゴシック" pitchFamily="34" charset="-128"/>
              </a:defRPr>
            </a:lvl9pPr>
          </a:lstStyle>
          <a:p>
            <a:pPr algn="ctr" defTabSz="914400" eaLnBrk="0" fontAlgn="base" hangingPunct="0">
              <a:spcBef>
                <a:spcPct val="50000"/>
              </a:spcBef>
              <a:spcAft>
                <a:spcPct val="0"/>
              </a:spcAft>
            </a:pPr>
            <a:r>
              <a:rPr lang="en-US" sz="1000" dirty="0">
                <a:solidFill>
                  <a:srgbClr val="000000"/>
                </a:solidFill>
              </a:rPr>
              <a:t>The lay-out of the LHC</a:t>
            </a:r>
          </a:p>
        </p:txBody>
      </p:sp>
      <p:graphicFrame>
        <p:nvGraphicFramePr>
          <p:cNvPr id="10" name="Object 3"/>
          <p:cNvGraphicFramePr>
            <a:graphicFrameLocks noChangeAspect="1"/>
          </p:cNvGraphicFramePr>
          <p:nvPr>
            <p:extLst>
              <p:ext uri="{D42A27DB-BD31-4B8C-83A1-F6EECF244321}">
                <p14:modId xmlns:p14="http://schemas.microsoft.com/office/powerpoint/2010/main" val="868743555"/>
              </p:ext>
            </p:extLst>
          </p:nvPr>
        </p:nvGraphicFramePr>
        <p:xfrm>
          <a:off x="5465762" y="2411952"/>
          <a:ext cx="1063625" cy="323183"/>
        </p:xfrm>
        <a:graphic>
          <a:graphicData uri="http://schemas.openxmlformats.org/presentationml/2006/ole">
            <mc:AlternateContent xmlns:mc="http://schemas.openxmlformats.org/markup-compatibility/2006">
              <mc:Choice xmlns:v="urn:schemas-microsoft-com:vml" Requires="v">
                <p:oleObj spid="_x0000_s34080" name="Equation" r:id="rId5" imgW="698197" imgH="215806" progId="Equation.3">
                  <p:embed/>
                </p:oleObj>
              </mc:Choice>
              <mc:Fallback>
                <p:oleObj name="Equation" r:id="rId5" imgW="698197"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5762" y="2411952"/>
                        <a:ext cx="1063625" cy="323183"/>
                      </a:xfrm>
                      <a:prstGeom prst="rect">
                        <a:avLst/>
                      </a:prstGeom>
                      <a:noFill/>
                      <a:extLst/>
                    </p:spPr>
                  </p:pic>
                </p:oleObj>
              </mc:Fallback>
            </mc:AlternateContent>
          </a:graphicData>
        </a:graphic>
      </p:graphicFrame>
      <p:cxnSp>
        <p:nvCxnSpPr>
          <p:cNvPr id="11" name="Straight Arrow Connector 19"/>
          <p:cNvCxnSpPr>
            <a:cxnSpLocks noChangeShapeType="1"/>
          </p:cNvCxnSpPr>
          <p:nvPr/>
        </p:nvCxnSpPr>
        <p:spPr bwMode="auto">
          <a:xfrm>
            <a:off x="6675300" y="2544303"/>
            <a:ext cx="281125" cy="0"/>
          </a:xfrm>
          <a:prstGeom prst="straightConnector1">
            <a:avLst/>
          </a:prstGeom>
          <a:noFill/>
          <a:ln w="9525" algn="ctr">
            <a:solidFill>
              <a:schemeClr val="tx1"/>
            </a:solidFill>
            <a:round/>
            <a:headEnd/>
            <a:tailEnd type="arrow" w="med" len="med"/>
          </a:ln>
        </p:spPr>
      </p:cxnSp>
      <p:graphicFrame>
        <p:nvGraphicFramePr>
          <p:cNvPr id="14" name="Object 2"/>
          <p:cNvGraphicFramePr>
            <a:graphicFrameLocks noChangeAspect="1"/>
          </p:cNvGraphicFramePr>
          <p:nvPr>
            <p:extLst>
              <p:ext uri="{D42A27DB-BD31-4B8C-83A1-F6EECF244321}">
                <p14:modId xmlns:p14="http://schemas.microsoft.com/office/powerpoint/2010/main" val="2758011235"/>
              </p:ext>
            </p:extLst>
          </p:nvPr>
        </p:nvGraphicFramePr>
        <p:xfrm>
          <a:off x="5794893" y="1964353"/>
          <a:ext cx="720725" cy="313582"/>
        </p:xfrm>
        <a:graphic>
          <a:graphicData uri="http://schemas.openxmlformats.org/presentationml/2006/ole">
            <mc:AlternateContent xmlns:mc="http://schemas.openxmlformats.org/markup-compatibility/2006">
              <mc:Choice xmlns:v="urn:schemas-microsoft-com:vml" Requires="v">
                <p:oleObj spid="_x0000_s34081" name="Equation" r:id="rId7" imgW="494870" imgH="215713" progId="Equation.3">
                  <p:embed/>
                </p:oleObj>
              </mc:Choice>
              <mc:Fallback>
                <p:oleObj name="Equation" r:id="rId7" imgW="494870" imgH="215713"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4893" y="1964353"/>
                        <a:ext cx="720725" cy="313582"/>
                      </a:xfrm>
                      <a:prstGeom prst="rect">
                        <a:avLst/>
                      </a:prstGeom>
                      <a:noFill/>
                      <a:extLst/>
                    </p:spPr>
                  </p:pic>
                </p:oleObj>
              </mc:Fallback>
            </mc:AlternateContent>
          </a:graphicData>
        </a:graphic>
      </p:graphicFrame>
      <p:cxnSp>
        <p:nvCxnSpPr>
          <p:cNvPr id="16" name="Straight Arrow Connector 19"/>
          <p:cNvCxnSpPr>
            <a:cxnSpLocks noChangeShapeType="1"/>
          </p:cNvCxnSpPr>
          <p:nvPr/>
        </p:nvCxnSpPr>
        <p:spPr bwMode="auto">
          <a:xfrm>
            <a:off x="6597375" y="2127162"/>
            <a:ext cx="281125" cy="0"/>
          </a:xfrm>
          <a:prstGeom prst="straightConnector1">
            <a:avLst/>
          </a:prstGeom>
          <a:noFill/>
          <a:ln w="9525" algn="ctr">
            <a:solidFill>
              <a:schemeClr val="tx1"/>
            </a:solidFill>
            <a:round/>
            <a:headEnd/>
            <a:tailEnd type="arrow" w="med" len="med"/>
          </a:ln>
        </p:spPr>
      </p:cxnSp>
      <p:graphicFrame>
        <p:nvGraphicFramePr>
          <p:cNvPr id="17" name="Object 60"/>
          <p:cNvGraphicFramePr>
            <a:graphicFrameLocks noChangeAspect="1"/>
          </p:cNvGraphicFramePr>
          <p:nvPr>
            <p:extLst>
              <p:ext uri="{D42A27DB-BD31-4B8C-83A1-F6EECF244321}">
                <p14:modId xmlns:p14="http://schemas.microsoft.com/office/powerpoint/2010/main" val="72288258"/>
              </p:ext>
            </p:extLst>
          </p:nvPr>
        </p:nvGraphicFramePr>
        <p:xfrm>
          <a:off x="2989262" y="6071863"/>
          <a:ext cx="2987675" cy="352622"/>
        </p:xfrm>
        <a:graphic>
          <a:graphicData uri="http://schemas.openxmlformats.org/presentationml/2006/ole">
            <mc:AlternateContent xmlns:mc="http://schemas.openxmlformats.org/markup-compatibility/2006">
              <mc:Choice xmlns:v="urn:schemas-microsoft-com:vml" Requires="v">
                <p:oleObj spid="_x0000_s34082" name="Equation" r:id="rId9" imgW="1714500" imgH="203200" progId="Equation.3">
                  <p:embed/>
                </p:oleObj>
              </mc:Choice>
              <mc:Fallback>
                <p:oleObj name="Equation" r:id="rId9" imgW="1714500" imgH="203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9262" y="6071863"/>
                        <a:ext cx="2987675" cy="352622"/>
                      </a:xfrm>
                      <a:prstGeom prst="rect">
                        <a:avLst/>
                      </a:prstGeom>
                      <a:noFill/>
                      <a:extLst/>
                    </p:spPr>
                  </p:pic>
                </p:oleObj>
              </mc:Fallback>
            </mc:AlternateContent>
          </a:graphicData>
        </a:graphic>
      </p:graphicFrame>
      <p:cxnSp>
        <p:nvCxnSpPr>
          <p:cNvPr id="7" name="直接连接符 6"/>
          <p:cNvCxnSpPr/>
          <p:nvPr/>
        </p:nvCxnSpPr>
        <p:spPr>
          <a:xfrm>
            <a:off x="3067050" y="6449885"/>
            <a:ext cx="2819400"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直接连接符 21"/>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8583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cstate="print"/>
          <a:stretch>
            <a:fillRect/>
          </a:stretch>
        </p:blipFill>
        <p:spPr>
          <a:xfrm>
            <a:off x="3369606" y="918381"/>
            <a:ext cx="2779295" cy="2310063"/>
          </a:xfrm>
          <a:prstGeom prst="rect">
            <a:avLst/>
          </a:prstGeom>
        </p:spPr>
      </p:pic>
      <p:pic>
        <p:nvPicPr>
          <p:cNvPr id="10" name="图片 9"/>
          <p:cNvPicPr>
            <a:picLocks noChangeAspect="1"/>
          </p:cNvPicPr>
          <p:nvPr/>
        </p:nvPicPr>
        <p:blipFill>
          <a:blip r:embed="rId3" cstate="print"/>
          <a:stretch>
            <a:fillRect/>
          </a:stretch>
        </p:blipFill>
        <p:spPr>
          <a:xfrm>
            <a:off x="6352134" y="979040"/>
            <a:ext cx="2638749" cy="2221360"/>
          </a:xfrm>
          <a:prstGeom prst="rect">
            <a:avLst/>
          </a:prstGeom>
        </p:spPr>
      </p:pic>
      <p:pic>
        <p:nvPicPr>
          <p:cNvPr id="11" name="图片 10"/>
          <p:cNvPicPr>
            <a:picLocks noChangeAspect="1"/>
          </p:cNvPicPr>
          <p:nvPr/>
        </p:nvPicPr>
        <p:blipFill>
          <a:blip r:embed="rId4" cstate="print"/>
          <a:stretch>
            <a:fillRect/>
          </a:stretch>
        </p:blipFill>
        <p:spPr>
          <a:xfrm>
            <a:off x="247808" y="3412548"/>
            <a:ext cx="1710943" cy="808906"/>
          </a:xfrm>
          <a:prstGeom prst="rect">
            <a:avLst/>
          </a:prstGeom>
        </p:spPr>
      </p:pic>
      <p:graphicFrame>
        <p:nvGraphicFramePr>
          <p:cNvPr id="12" name="表格 11"/>
          <p:cNvGraphicFramePr>
            <a:graphicFrameLocks noGrp="1"/>
          </p:cNvGraphicFramePr>
          <p:nvPr>
            <p:extLst/>
          </p:nvPr>
        </p:nvGraphicFramePr>
        <p:xfrm>
          <a:off x="2124141" y="3450020"/>
          <a:ext cx="6689904" cy="685800"/>
        </p:xfrm>
        <a:graphic>
          <a:graphicData uri="http://schemas.openxmlformats.org/drawingml/2006/table">
            <a:tbl>
              <a:tblPr firstRow="1" bandRow="1">
                <a:tableStyleId>{7DF18680-E054-41AD-8BC1-D1AEF772440D}</a:tableStyleId>
              </a:tblPr>
              <a:tblGrid>
                <a:gridCol w="1114984"/>
                <a:gridCol w="1114984"/>
                <a:gridCol w="1114984"/>
                <a:gridCol w="1114984"/>
                <a:gridCol w="1114984"/>
                <a:gridCol w="1114984"/>
              </a:tblGrid>
              <a:tr h="279055">
                <a:tc>
                  <a:txBody>
                    <a:bodyPr/>
                    <a:lstStyle/>
                    <a:p>
                      <a:pPr algn="ctr"/>
                      <a:r>
                        <a:rPr lang="en-US" altLang="zh-CN" sz="1100" kern="1200" dirty="0" smtClean="0"/>
                        <a:t>Thickness</a:t>
                      </a:r>
                    </a:p>
                    <a:p>
                      <a:pPr algn="ctr"/>
                      <a:r>
                        <a:rPr lang="en-US" altLang="zh-CN" sz="1100" kern="1200" dirty="0" smtClean="0"/>
                        <a:t>(</a:t>
                      </a:r>
                      <a:r>
                        <a:rPr lang="en-US" altLang="zh-CN" sz="1100" kern="1200" dirty="0" err="1" smtClean="0"/>
                        <a:t>μm</a:t>
                      </a:r>
                      <a:r>
                        <a:rPr lang="en-US" altLang="zh-CN" sz="1100" kern="1200" dirty="0" smtClean="0"/>
                        <a:t>)</a:t>
                      </a:r>
                      <a:endParaRPr lang="zh-CN" altLang="en-US" sz="1100" kern="1200" dirty="0">
                        <a:solidFill>
                          <a:schemeClr val="accent5">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en-US" altLang="zh-CN" sz="1100" kern="1200" dirty="0" smtClean="0"/>
                        <a:t>Resistance</a:t>
                      </a:r>
                    </a:p>
                    <a:p>
                      <a:pPr algn="ctr"/>
                      <a:r>
                        <a:rPr lang="zh-CN" altLang="en-US" sz="1100" kern="1200" dirty="0" smtClean="0"/>
                        <a:t>（</a:t>
                      </a:r>
                      <a:r>
                        <a:rPr lang="en-US" altLang="zh-CN" sz="1100" kern="1200" dirty="0" smtClean="0"/>
                        <a:t>Ω</a:t>
                      </a:r>
                      <a:r>
                        <a:rPr lang="zh-CN" altLang="en-US" sz="1100" kern="1200" dirty="0" smtClean="0"/>
                        <a:t>）</a:t>
                      </a:r>
                      <a:endParaRPr lang="zh-CN" altLang="en-US" sz="1100" kern="1200" dirty="0">
                        <a:solidFill>
                          <a:schemeClr val="accent5">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en-US" altLang="zh-CN" sz="1100" kern="1200" dirty="0" smtClean="0"/>
                        <a:t>Peak power</a:t>
                      </a:r>
                      <a:r>
                        <a:rPr lang="zh-CN" altLang="en-US" sz="1100" kern="1200" dirty="0" smtClean="0"/>
                        <a:t>（</a:t>
                      </a:r>
                      <a:r>
                        <a:rPr lang="en-US" altLang="zh-CN" sz="1100" kern="1200" dirty="0" smtClean="0"/>
                        <a:t>w/cm^2)</a:t>
                      </a:r>
                      <a:endParaRPr lang="zh-CN" altLang="en-US" sz="1100" kern="1200" dirty="0">
                        <a:solidFill>
                          <a:schemeClr val="accent5">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en-US" altLang="zh-CN" sz="1100" kern="1200" dirty="0" smtClean="0"/>
                        <a:t>Charge voltage </a:t>
                      </a:r>
                    </a:p>
                    <a:p>
                      <a:pPr algn="ctr"/>
                      <a:r>
                        <a:rPr lang="en-US" altLang="zh-CN" sz="1100" kern="1200" dirty="0" smtClean="0"/>
                        <a:t>(V)</a:t>
                      </a:r>
                      <a:endParaRPr lang="zh-CN" altLang="en-US" sz="1100" kern="1200" dirty="0">
                        <a:solidFill>
                          <a:schemeClr val="accent5">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en-US" altLang="zh-CN" sz="1100" kern="1200" dirty="0" smtClean="0"/>
                        <a:t>Max current</a:t>
                      </a:r>
                    </a:p>
                    <a:p>
                      <a:pPr algn="ctr"/>
                      <a:r>
                        <a:rPr lang="en-US" altLang="zh-CN" sz="1100" kern="1200" dirty="0" smtClean="0"/>
                        <a:t>(A)</a:t>
                      </a:r>
                      <a:endParaRPr lang="zh-CN" altLang="en-US" sz="1100" kern="1200" dirty="0">
                        <a:solidFill>
                          <a:schemeClr val="accent5">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en-US" altLang="zh-CN" sz="1100" kern="1200" dirty="0" smtClean="0"/>
                        <a:t>Capacitance</a:t>
                      </a:r>
                    </a:p>
                    <a:p>
                      <a:pPr algn="ctr"/>
                      <a:r>
                        <a:rPr lang="en-US" altLang="zh-CN" sz="1100" kern="1200" dirty="0" smtClean="0"/>
                        <a:t>(mF)</a:t>
                      </a:r>
                      <a:endParaRPr lang="zh-CN" altLang="en-US" sz="1100" kern="1200" dirty="0">
                        <a:solidFill>
                          <a:schemeClr val="accent5">
                            <a:lumMod val="50000"/>
                          </a:schemeClr>
                        </a:solidFill>
                        <a:latin typeface="Times New Roman" panose="02020603050405020304" pitchFamily="18" charset="0"/>
                        <a:ea typeface="+mn-ea"/>
                        <a:cs typeface="Times New Roman" panose="02020603050405020304" pitchFamily="18" charset="0"/>
                      </a:endParaRPr>
                    </a:p>
                  </a:txBody>
                  <a:tcPr/>
                </a:tc>
              </a:tr>
              <a:tr h="151432">
                <a:tc>
                  <a:txBody>
                    <a:bodyPr/>
                    <a:lstStyle/>
                    <a:p>
                      <a:pPr algn="ctr"/>
                      <a:r>
                        <a:rPr lang="en-US" altLang="zh-CN" sz="1100" kern="1200" dirty="0" smtClean="0"/>
                        <a:t>50</a:t>
                      </a:r>
                      <a:endParaRPr lang="zh-CN" altLang="en-US" sz="1100" kern="1200" dirty="0">
                        <a:solidFill>
                          <a:schemeClr val="accent5">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en-US" altLang="zh-CN" sz="1100" kern="1200" dirty="0" smtClean="0"/>
                        <a:t>3.1</a:t>
                      </a:r>
                      <a:endParaRPr lang="zh-CN" altLang="en-US" sz="1100" kern="1200" dirty="0">
                        <a:solidFill>
                          <a:schemeClr val="accent5">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en-US" altLang="zh-CN" sz="1100" kern="1200" dirty="0" smtClean="0"/>
                        <a:t>100</a:t>
                      </a:r>
                      <a:endParaRPr lang="zh-CN" altLang="en-US" sz="1100" kern="1200" dirty="0">
                        <a:solidFill>
                          <a:schemeClr val="accent5">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en-US" altLang="zh-CN" sz="1100" kern="1200" dirty="0" smtClean="0"/>
                        <a:t>341</a:t>
                      </a:r>
                      <a:endParaRPr lang="zh-CN" altLang="en-US" sz="1100" kern="1200" dirty="0">
                        <a:solidFill>
                          <a:schemeClr val="accent5">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en-US" altLang="zh-CN" sz="1100" kern="1200" dirty="0" smtClean="0"/>
                        <a:t>110.07</a:t>
                      </a:r>
                      <a:endParaRPr lang="zh-CN" altLang="en-US" sz="1100" kern="1200" dirty="0">
                        <a:solidFill>
                          <a:schemeClr val="accent5">
                            <a:lumMod val="50000"/>
                          </a:schemeClr>
                        </a:solidFill>
                        <a:latin typeface="Times New Roman" panose="02020603050405020304" pitchFamily="18" charset="0"/>
                        <a:ea typeface="+mn-ea"/>
                        <a:cs typeface="Times New Roman" panose="02020603050405020304" pitchFamily="18" charset="0"/>
                      </a:endParaRPr>
                    </a:p>
                  </a:txBody>
                  <a:tcPr/>
                </a:tc>
                <a:tc>
                  <a:txBody>
                    <a:bodyPr/>
                    <a:lstStyle/>
                    <a:p>
                      <a:pPr algn="ctr"/>
                      <a:r>
                        <a:rPr lang="en-US" altLang="zh-CN" sz="1100" kern="1200" dirty="0" smtClean="0"/>
                        <a:t>9.67</a:t>
                      </a:r>
                      <a:endParaRPr lang="zh-CN" altLang="en-US" sz="1100" kern="1200" dirty="0">
                        <a:solidFill>
                          <a:schemeClr val="accent5">
                            <a:lumMod val="50000"/>
                          </a:schemeClr>
                        </a:solidFill>
                        <a:latin typeface="Times New Roman" panose="02020603050405020304" pitchFamily="18" charset="0"/>
                        <a:ea typeface="+mn-ea"/>
                        <a:cs typeface="Times New Roman" panose="02020603050405020304" pitchFamily="18" charset="0"/>
                      </a:endParaRPr>
                    </a:p>
                  </a:txBody>
                  <a:tcPr/>
                </a:tc>
              </a:tr>
            </a:tbl>
          </a:graphicData>
        </a:graphic>
      </p:graphicFrame>
      <p:grpSp>
        <p:nvGrpSpPr>
          <p:cNvPr id="13" name="组合 12"/>
          <p:cNvGrpSpPr>
            <a:grpSpLocks noChangeAspect="1"/>
          </p:cNvGrpSpPr>
          <p:nvPr/>
        </p:nvGrpSpPr>
        <p:grpSpPr>
          <a:xfrm>
            <a:off x="3364488" y="4230487"/>
            <a:ext cx="2902786" cy="2284684"/>
            <a:chOff x="819860" y="1706525"/>
            <a:chExt cx="5862899" cy="4796637"/>
          </a:xfrm>
        </p:grpSpPr>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1706525"/>
              <a:ext cx="2934507" cy="2390400"/>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2707" y="1754278"/>
              <a:ext cx="2879485" cy="2390400"/>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860" y="4112762"/>
              <a:ext cx="2952847" cy="2390400"/>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2707" y="4112762"/>
              <a:ext cx="2910052" cy="2390400"/>
            </a:xfrm>
            <a:prstGeom prst="rect">
              <a:avLst/>
            </a:prstGeom>
          </p:spPr>
        </p:pic>
      </p:grpSp>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97983" y="4253232"/>
            <a:ext cx="2647667" cy="2150756"/>
          </a:xfrm>
          <a:prstGeom prst="rect">
            <a:avLst/>
          </a:prstGeom>
        </p:spPr>
      </p:pic>
      <p:pic>
        <p:nvPicPr>
          <p:cNvPr id="19" name="图片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808" y="795674"/>
            <a:ext cx="3116680" cy="2481919"/>
          </a:xfrm>
          <a:prstGeom prst="rect">
            <a:avLst/>
          </a:prstGeom>
        </p:spPr>
      </p:pic>
      <p:pic>
        <p:nvPicPr>
          <p:cNvPr id="20" name="图片 19"/>
          <p:cNvPicPr>
            <a:picLocks noChangeAspect="1"/>
          </p:cNvPicPr>
          <p:nvPr/>
        </p:nvPicPr>
        <p:blipFill>
          <a:blip r:embed="rId11"/>
          <a:stretch>
            <a:fillRect/>
          </a:stretch>
        </p:blipFill>
        <p:spPr>
          <a:xfrm>
            <a:off x="171638" y="4344743"/>
            <a:ext cx="3191073" cy="2313232"/>
          </a:xfrm>
          <a:prstGeom prst="rect">
            <a:avLst/>
          </a:prstGeom>
        </p:spPr>
      </p:pic>
      <p:sp>
        <p:nvSpPr>
          <p:cNvPr id="21" name="矩形 20"/>
          <p:cNvSpPr/>
          <p:nvPr/>
        </p:nvSpPr>
        <p:spPr>
          <a:xfrm>
            <a:off x="1279710" y="1623921"/>
            <a:ext cx="1875642" cy="338554"/>
          </a:xfrm>
          <a:prstGeom prst="rect">
            <a:avLst/>
          </a:prstGeom>
        </p:spPr>
        <p:txBody>
          <a:bodyPr wrap="none">
            <a:spAutoFit/>
          </a:bodyPr>
          <a:lstStyle/>
          <a:p>
            <a:r>
              <a:rPr lang="en-US" altLang="zh-CN" sz="1600" b="1" i="1" dirty="0" smtClean="0"/>
              <a:t>Magnet inductance </a:t>
            </a:r>
            <a:endParaRPr lang="zh-CN" altLang="en-US" sz="1600" b="1" i="1" dirty="0"/>
          </a:p>
        </p:txBody>
      </p:sp>
      <p:sp>
        <p:nvSpPr>
          <p:cNvPr id="22" name="矩形 21"/>
          <p:cNvSpPr/>
          <p:nvPr/>
        </p:nvSpPr>
        <p:spPr>
          <a:xfrm>
            <a:off x="716368" y="5719671"/>
            <a:ext cx="1106393" cy="338554"/>
          </a:xfrm>
          <a:prstGeom prst="rect">
            <a:avLst/>
          </a:prstGeom>
        </p:spPr>
        <p:txBody>
          <a:bodyPr wrap="none">
            <a:spAutoFit/>
          </a:bodyPr>
          <a:lstStyle/>
          <a:p>
            <a:r>
              <a:rPr lang="en-US" altLang="zh-CN" sz="1600" b="1" i="1" dirty="0"/>
              <a:t>Heat delay</a:t>
            </a:r>
            <a:endParaRPr lang="zh-CN" altLang="en-US" sz="1600" b="1" i="1" dirty="0"/>
          </a:p>
        </p:txBody>
      </p:sp>
      <p:sp>
        <p:nvSpPr>
          <p:cNvPr id="23" name="矩形 22"/>
          <p:cNvSpPr/>
          <p:nvPr/>
        </p:nvSpPr>
        <p:spPr>
          <a:xfrm>
            <a:off x="4547212" y="3081003"/>
            <a:ext cx="4367029" cy="369332"/>
          </a:xfrm>
          <a:prstGeom prst="rect">
            <a:avLst/>
          </a:prstGeom>
        </p:spPr>
        <p:txBody>
          <a:bodyPr wrap="none">
            <a:spAutoFit/>
          </a:bodyPr>
          <a:lstStyle/>
          <a:p>
            <a:r>
              <a:rPr lang="en-US" altLang="zh-CN" b="1" dirty="0" smtClean="0"/>
              <a:t>Quench </a:t>
            </a:r>
            <a:r>
              <a:rPr lang="en-US" altLang="zh-CN" b="1" dirty="0"/>
              <a:t>simulation with </a:t>
            </a:r>
            <a:r>
              <a:rPr lang="en-US" altLang="zh-CN" b="1" dirty="0" smtClean="0"/>
              <a:t>dump resistor only </a:t>
            </a:r>
            <a:endParaRPr lang="zh-CN" altLang="en-US" b="1" dirty="0"/>
          </a:p>
        </p:txBody>
      </p:sp>
      <p:sp>
        <p:nvSpPr>
          <p:cNvPr id="24" name="矩形 23"/>
          <p:cNvSpPr/>
          <p:nvPr/>
        </p:nvSpPr>
        <p:spPr>
          <a:xfrm>
            <a:off x="3808758" y="6457739"/>
            <a:ext cx="5029326" cy="369332"/>
          </a:xfrm>
          <a:prstGeom prst="rect">
            <a:avLst/>
          </a:prstGeom>
        </p:spPr>
        <p:txBody>
          <a:bodyPr wrap="none">
            <a:spAutoFit/>
          </a:bodyPr>
          <a:lstStyle/>
          <a:p>
            <a:r>
              <a:rPr lang="en-US" altLang="zh-CN" b="1" dirty="0"/>
              <a:t>Quench simulation with dump resistor and heaters</a:t>
            </a:r>
            <a:endParaRPr lang="zh-CN" altLang="en-US" b="1" dirty="0"/>
          </a:p>
        </p:txBody>
      </p:sp>
      <p:sp>
        <p:nvSpPr>
          <p:cNvPr id="25" name="矩形 24"/>
          <p:cNvSpPr/>
          <p:nvPr/>
        </p:nvSpPr>
        <p:spPr>
          <a:xfrm>
            <a:off x="356997" y="3646354"/>
            <a:ext cx="1274323" cy="307777"/>
          </a:xfrm>
          <a:prstGeom prst="rect">
            <a:avLst/>
          </a:prstGeom>
        </p:spPr>
        <p:txBody>
          <a:bodyPr wrap="none">
            <a:spAutoFit/>
          </a:bodyPr>
          <a:lstStyle/>
          <a:p>
            <a:r>
              <a:rPr lang="en-US" altLang="zh-CN" sz="1400" dirty="0" smtClean="0"/>
              <a:t>Quench heater</a:t>
            </a:r>
            <a:endParaRPr lang="zh-CN" altLang="en-US" sz="1400" dirty="0"/>
          </a:p>
        </p:txBody>
      </p:sp>
      <p:sp>
        <p:nvSpPr>
          <p:cNvPr id="2" name="矩形 1"/>
          <p:cNvSpPr/>
          <p:nvPr/>
        </p:nvSpPr>
        <p:spPr>
          <a:xfrm>
            <a:off x="3659753" y="1017298"/>
            <a:ext cx="990977" cy="261610"/>
          </a:xfrm>
          <a:prstGeom prst="rect">
            <a:avLst/>
          </a:prstGeom>
        </p:spPr>
        <p:txBody>
          <a:bodyPr wrap="none">
            <a:spAutoFit/>
          </a:bodyPr>
          <a:lstStyle/>
          <a:p>
            <a:r>
              <a:rPr lang="en-US" altLang="zh-CN" sz="1100" b="1" i="1" dirty="0"/>
              <a:t>Current decay</a:t>
            </a:r>
            <a:endParaRPr lang="zh-CN" altLang="en-US" sz="1100" b="1" i="1" dirty="0"/>
          </a:p>
        </p:txBody>
      </p:sp>
      <p:sp>
        <p:nvSpPr>
          <p:cNvPr id="27" name="矩形 26"/>
          <p:cNvSpPr/>
          <p:nvPr/>
        </p:nvSpPr>
        <p:spPr>
          <a:xfrm>
            <a:off x="3685726" y="4325720"/>
            <a:ext cx="990977" cy="261610"/>
          </a:xfrm>
          <a:prstGeom prst="rect">
            <a:avLst/>
          </a:prstGeom>
        </p:spPr>
        <p:txBody>
          <a:bodyPr wrap="none">
            <a:spAutoFit/>
          </a:bodyPr>
          <a:lstStyle/>
          <a:p>
            <a:r>
              <a:rPr lang="en-US" altLang="zh-CN" sz="1100" b="1" i="1" dirty="0"/>
              <a:t>Current decay</a:t>
            </a:r>
            <a:endParaRPr lang="zh-CN" altLang="en-US" sz="1100" b="1" i="1" dirty="0"/>
          </a:p>
        </p:txBody>
      </p:sp>
      <p:sp>
        <p:nvSpPr>
          <p:cNvPr id="28" name="矩形 27"/>
          <p:cNvSpPr/>
          <p:nvPr/>
        </p:nvSpPr>
        <p:spPr>
          <a:xfrm>
            <a:off x="5012068" y="1676353"/>
            <a:ext cx="1027845" cy="261610"/>
          </a:xfrm>
          <a:prstGeom prst="rect">
            <a:avLst/>
          </a:prstGeom>
        </p:spPr>
        <p:txBody>
          <a:bodyPr wrap="none">
            <a:spAutoFit/>
          </a:bodyPr>
          <a:lstStyle/>
          <a:p>
            <a:r>
              <a:rPr lang="en-US" altLang="zh-CN" sz="1100" b="1" i="1" dirty="0"/>
              <a:t>Hotspot temp.</a:t>
            </a:r>
            <a:endParaRPr lang="zh-CN" altLang="en-US" sz="1100" b="1" i="1" dirty="0"/>
          </a:p>
        </p:txBody>
      </p:sp>
      <p:sp>
        <p:nvSpPr>
          <p:cNvPr id="29" name="矩形 28"/>
          <p:cNvSpPr/>
          <p:nvPr/>
        </p:nvSpPr>
        <p:spPr>
          <a:xfrm>
            <a:off x="5098986" y="4986089"/>
            <a:ext cx="1027845" cy="261610"/>
          </a:xfrm>
          <a:prstGeom prst="rect">
            <a:avLst/>
          </a:prstGeom>
        </p:spPr>
        <p:txBody>
          <a:bodyPr wrap="none">
            <a:spAutoFit/>
          </a:bodyPr>
          <a:lstStyle/>
          <a:p>
            <a:r>
              <a:rPr lang="en-US" altLang="zh-CN" sz="1100" b="1" i="1" dirty="0"/>
              <a:t>Hotspot temp.</a:t>
            </a:r>
            <a:endParaRPr lang="zh-CN" altLang="en-US" sz="1100" b="1" i="1" dirty="0"/>
          </a:p>
        </p:txBody>
      </p:sp>
      <p:sp>
        <p:nvSpPr>
          <p:cNvPr id="30" name="矩形 29"/>
          <p:cNvSpPr/>
          <p:nvPr/>
        </p:nvSpPr>
        <p:spPr>
          <a:xfrm>
            <a:off x="3862342" y="2511937"/>
            <a:ext cx="643125" cy="261610"/>
          </a:xfrm>
          <a:prstGeom prst="rect">
            <a:avLst/>
          </a:prstGeom>
        </p:spPr>
        <p:txBody>
          <a:bodyPr wrap="none">
            <a:spAutoFit/>
          </a:bodyPr>
          <a:lstStyle/>
          <a:p>
            <a:r>
              <a:rPr lang="en-US" altLang="zh-CN" sz="1100" b="1" i="1" dirty="0"/>
              <a:t>Voltage</a:t>
            </a:r>
            <a:endParaRPr lang="zh-CN" altLang="en-US" sz="1100" b="1" i="1" dirty="0"/>
          </a:p>
        </p:txBody>
      </p:sp>
      <p:sp>
        <p:nvSpPr>
          <p:cNvPr id="31" name="矩形 30"/>
          <p:cNvSpPr/>
          <p:nvPr/>
        </p:nvSpPr>
        <p:spPr>
          <a:xfrm>
            <a:off x="5198574" y="2498244"/>
            <a:ext cx="805029" cy="261610"/>
          </a:xfrm>
          <a:prstGeom prst="rect">
            <a:avLst/>
          </a:prstGeom>
        </p:spPr>
        <p:txBody>
          <a:bodyPr wrap="none">
            <a:spAutoFit/>
          </a:bodyPr>
          <a:lstStyle/>
          <a:p>
            <a:r>
              <a:rPr lang="en-US" altLang="zh-CN" sz="1100" b="1" i="1" dirty="0"/>
              <a:t>Resistance</a:t>
            </a:r>
            <a:endParaRPr lang="zh-CN" altLang="en-US" sz="1100" b="1" i="1" dirty="0"/>
          </a:p>
        </p:txBody>
      </p:sp>
      <p:sp>
        <p:nvSpPr>
          <p:cNvPr id="32" name="矩形 31"/>
          <p:cNvSpPr/>
          <p:nvPr/>
        </p:nvSpPr>
        <p:spPr>
          <a:xfrm>
            <a:off x="4056020" y="5430018"/>
            <a:ext cx="643125" cy="261610"/>
          </a:xfrm>
          <a:prstGeom prst="rect">
            <a:avLst/>
          </a:prstGeom>
        </p:spPr>
        <p:txBody>
          <a:bodyPr wrap="none">
            <a:spAutoFit/>
          </a:bodyPr>
          <a:lstStyle/>
          <a:p>
            <a:r>
              <a:rPr lang="en-US" altLang="zh-CN" sz="1100" b="1" i="1" dirty="0"/>
              <a:t>Voltage</a:t>
            </a:r>
            <a:endParaRPr lang="zh-CN" altLang="en-US" sz="1100" b="1" i="1" dirty="0"/>
          </a:p>
        </p:txBody>
      </p:sp>
      <p:sp>
        <p:nvSpPr>
          <p:cNvPr id="33" name="矩形 32"/>
          <p:cNvSpPr/>
          <p:nvPr/>
        </p:nvSpPr>
        <p:spPr>
          <a:xfrm>
            <a:off x="5240757" y="6098604"/>
            <a:ext cx="805029" cy="261610"/>
          </a:xfrm>
          <a:prstGeom prst="rect">
            <a:avLst/>
          </a:prstGeom>
        </p:spPr>
        <p:txBody>
          <a:bodyPr wrap="none">
            <a:spAutoFit/>
          </a:bodyPr>
          <a:lstStyle/>
          <a:p>
            <a:r>
              <a:rPr lang="en-US" altLang="zh-CN" sz="1100" b="1" i="1" dirty="0"/>
              <a:t>Resistance</a:t>
            </a:r>
            <a:endParaRPr lang="zh-CN" altLang="en-US" sz="1100" b="1" i="1" dirty="0"/>
          </a:p>
        </p:txBody>
      </p:sp>
      <p:sp>
        <p:nvSpPr>
          <p:cNvPr id="34" name="矩形 33"/>
          <p:cNvSpPr/>
          <p:nvPr/>
        </p:nvSpPr>
        <p:spPr>
          <a:xfrm>
            <a:off x="7165819" y="1553614"/>
            <a:ext cx="1657826" cy="430887"/>
          </a:xfrm>
          <a:prstGeom prst="rect">
            <a:avLst/>
          </a:prstGeom>
        </p:spPr>
        <p:txBody>
          <a:bodyPr wrap="none">
            <a:spAutoFit/>
          </a:bodyPr>
          <a:lstStyle/>
          <a:p>
            <a:r>
              <a:rPr lang="en-US" altLang="zh-CN" sz="1100" b="1" i="1" dirty="0"/>
              <a:t>Temperature distribution</a:t>
            </a:r>
          </a:p>
          <a:p>
            <a:r>
              <a:rPr lang="en-US" altLang="zh-CN" sz="1100" b="1" i="1" dirty="0"/>
              <a:t>In coil after quench</a:t>
            </a:r>
            <a:endParaRPr lang="zh-CN" altLang="en-US" sz="1100" b="1" i="1" dirty="0"/>
          </a:p>
        </p:txBody>
      </p:sp>
      <p:sp>
        <p:nvSpPr>
          <p:cNvPr id="35" name="矩形 34"/>
          <p:cNvSpPr/>
          <p:nvPr/>
        </p:nvSpPr>
        <p:spPr>
          <a:xfrm>
            <a:off x="7165819" y="4799772"/>
            <a:ext cx="1670650" cy="430887"/>
          </a:xfrm>
          <a:prstGeom prst="rect">
            <a:avLst/>
          </a:prstGeom>
        </p:spPr>
        <p:txBody>
          <a:bodyPr wrap="none">
            <a:spAutoFit/>
          </a:bodyPr>
          <a:lstStyle/>
          <a:p>
            <a:r>
              <a:rPr lang="en-US" altLang="zh-CN" sz="1100" b="1" i="1" dirty="0" smtClean="0"/>
              <a:t>Temperature distribution</a:t>
            </a:r>
          </a:p>
          <a:p>
            <a:r>
              <a:rPr lang="en-US" altLang="zh-CN" sz="1100" b="1" i="1" dirty="0" smtClean="0"/>
              <a:t>In coil after quench</a:t>
            </a:r>
            <a:endParaRPr lang="zh-CN" altLang="en-US" sz="1100" b="1" i="1" dirty="0"/>
          </a:p>
        </p:txBody>
      </p:sp>
      <p:sp>
        <p:nvSpPr>
          <p:cNvPr id="36" name="标题 2"/>
          <p:cNvSpPr txBox="1">
            <a:spLocks/>
          </p:cNvSpPr>
          <p:nvPr/>
        </p:nvSpPr>
        <p:spPr>
          <a:xfrm>
            <a:off x="0" y="-77079"/>
            <a:ext cx="914399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2800" b="1" dirty="0">
                <a:solidFill>
                  <a:srgbClr val="000000"/>
                </a:solidFill>
                <a:latin typeface="Comic Sans MS" panose="030F0702030302020204" pitchFamily="66" charset="0"/>
              </a:rPr>
              <a:t>R&amp;D of High Field Dipole Magnets</a:t>
            </a:r>
          </a:p>
        </p:txBody>
      </p:sp>
    </p:spTree>
    <p:extLst>
      <p:ext uri="{BB962C8B-B14F-4D97-AF65-F5344CB8AC3E}">
        <p14:creationId xmlns:p14="http://schemas.microsoft.com/office/powerpoint/2010/main" val="37827684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245659" y="1145284"/>
            <a:ext cx="8607971" cy="461665"/>
          </a:xfrm>
          <a:prstGeom prst="rect">
            <a:avLst/>
          </a:prstGeom>
          <a:solidFill>
            <a:schemeClr val="bg1"/>
          </a:solidFill>
        </p:spPr>
        <p:txBody>
          <a:bodyPr wrap="square" rtlCol="0">
            <a:spAutoFit/>
          </a:bodyPr>
          <a:lstStyle/>
          <a:p>
            <a:pPr algn="ctr"/>
            <a:r>
              <a:rPr lang="en-US" altLang="zh-CN" sz="2400" b="1" i="1" dirty="0" smtClean="0">
                <a:solidFill>
                  <a:srgbClr val="FF0000"/>
                </a:solidFill>
              </a:rPr>
              <a:t>Cabling       Coil winding       HT       VPI      Magnet assembly     Test</a:t>
            </a:r>
            <a:endParaRPr lang="zh-CN" altLang="en-US" sz="2400" b="1" i="1" dirty="0">
              <a:solidFill>
                <a:srgbClr val="FF0000"/>
              </a:solidFill>
            </a:endParaRPr>
          </a:p>
        </p:txBody>
      </p:sp>
      <p:sp>
        <p:nvSpPr>
          <p:cNvPr id="20" name="右箭头 19"/>
          <p:cNvSpPr/>
          <p:nvPr/>
        </p:nvSpPr>
        <p:spPr>
          <a:xfrm>
            <a:off x="3563888" y="1323765"/>
            <a:ext cx="219784" cy="1319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20"/>
          <p:cNvSpPr/>
          <p:nvPr/>
        </p:nvSpPr>
        <p:spPr>
          <a:xfrm>
            <a:off x="4410800" y="1323765"/>
            <a:ext cx="219784" cy="1319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右箭头 21"/>
          <p:cNvSpPr/>
          <p:nvPr/>
        </p:nvSpPr>
        <p:spPr>
          <a:xfrm>
            <a:off x="5274173" y="1310128"/>
            <a:ext cx="219784" cy="1319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右箭头 22"/>
          <p:cNvSpPr/>
          <p:nvPr/>
        </p:nvSpPr>
        <p:spPr>
          <a:xfrm>
            <a:off x="7896381" y="1310128"/>
            <a:ext cx="219784" cy="1319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右箭头 29"/>
          <p:cNvSpPr/>
          <p:nvPr/>
        </p:nvSpPr>
        <p:spPr>
          <a:xfrm>
            <a:off x="1529325" y="1323765"/>
            <a:ext cx="219784" cy="1319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942110" y="779659"/>
            <a:ext cx="7302448" cy="461665"/>
          </a:xfrm>
          <a:prstGeom prst="rect">
            <a:avLst/>
          </a:prstGeom>
        </p:spPr>
        <p:txBody>
          <a:bodyPr wrap="none">
            <a:spAutoFit/>
          </a:bodyPr>
          <a:lstStyle/>
          <a:p>
            <a:r>
              <a:rPr lang="en-US" altLang="zh-CN" sz="2400" b="1" i="1" dirty="0" smtClean="0"/>
              <a:t>Fabrication of the 1</a:t>
            </a:r>
            <a:r>
              <a:rPr lang="en-US" altLang="zh-CN" sz="2400" b="1" i="1" baseline="30000" dirty="0" smtClean="0"/>
              <a:t>st</a:t>
            </a:r>
            <a:r>
              <a:rPr lang="en-US" altLang="zh-CN" sz="2400" b="1" i="1" dirty="0" smtClean="0"/>
              <a:t> </a:t>
            </a:r>
            <a:r>
              <a:rPr lang="en-US" altLang="zh-CN" sz="2400" b="1" i="1" dirty="0"/>
              <a:t>model </a:t>
            </a:r>
            <a:r>
              <a:rPr lang="en-US" altLang="zh-CN" sz="2400" b="1" i="1" dirty="0" smtClean="0"/>
              <a:t>dipole magnet </a:t>
            </a:r>
            <a:r>
              <a:rPr lang="en-US" altLang="zh-CN" sz="2400" b="1" i="1" dirty="0"/>
              <a:t>(NbTi+Nb</a:t>
            </a:r>
            <a:r>
              <a:rPr lang="en-US" altLang="zh-CN" sz="2400" b="1" i="1" baseline="-25000" dirty="0"/>
              <a:t>3</a:t>
            </a:r>
            <a:r>
              <a:rPr lang="en-US" altLang="zh-CN" sz="2400" b="1" i="1" dirty="0"/>
              <a:t>Sn</a:t>
            </a:r>
            <a:r>
              <a:rPr lang="en-US" altLang="zh-CN" sz="2400" b="1" i="1" dirty="0" smtClean="0"/>
              <a:t>)</a:t>
            </a:r>
            <a:endParaRPr lang="en-US" altLang="zh-CN" sz="2400" b="1" i="1" dirty="0"/>
          </a:p>
        </p:txBody>
      </p:sp>
      <p:cxnSp>
        <p:nvCxnSpPr>
          <p:cNvPr id="35" name="直接连接符 34"/>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rotWithShape="1">
          <a:blip r:embed="rId2" cstate="print">
            <a:extLst>
              <a:ext uri="{28A0092B-C50C-407E-A947-70E740481C1C}">
                <a14:useLocalDpi xmlns:a14="http://schemas.microsoft.com/office/drawing/2010/main" val="0"/>
              </a:ext>
            </a:extLst>
          </a:blip>
          <a:srcRect l="6918" t="4299" r="6681" b="34898"/>
          <a:stretch/>
        </p:blipFill>
        <p:spPr>
          <a:xfrm>
            <a:off x="7204340" y="4779710"/>
            <a:ext cx="1536656" cy="1794418"/>
          </a:xfrm>
          <a:prstGeom prst="rect">
            <a:avLst/>
          </a:prstGeom>
        </p:spPr>
      </p:pic>
      <p:pic>
        <p:nvPicPr>
          <p:cNvPr id="36" name="图片 35"/>
          <p:cNvPicPr>
            <a:picLocks noChangeAspect="1"/>
          </p:cNvPicPr>
          <p:nvPr/>
        </p:nvPicPr>
        <p:blipFill rotWithShape="1">
          <a:blip r:embed="rId3" cstate="print">
            <a:extLst>
              <a:ext uri="{28A0092B-C50C-407E-A947-70E740481C1C}">
                <a14:useLocalDpi xmlns:a14="http://schemas.microsoft.com/office/drawing/2010/main" val="0"/>
              </a:ext>
            </a:extLst>
          </a:blip>
          <a:srcRect l="-606"/>
          <a:stretch/>
        </p:blipFill>
        <p:spPr>
          <a:xfrm>
            <a:off x="3832711" y="1611642"/>
            <a:ext cx="1578912" cy="1932174"/>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7324" y="1606947"/>
            <a:ext cx="3265160" cy="1923325"/>
          </a:xfrm>
          <a:prstGeom prst="rect">
            <a:avLst/>
          </a:prstGeom>
        </p:spPr>
      </p:pic>
      <p:pic>
        <p:nvPicPr>
          <p:cNvPr id="39" name="Picture 2" descr="C:\Users\Jiang Weiwei\Desktop\_DSC241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05075" y="1611643"/>
            <a:ext cx="3371936" cy="191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矩形 39"/>
          <p:cNvSpPr/>
          <p:nvPr/>
        </p:nvSpPr>
        <p:spPr>
          <a:xfrm>
            <a:off x="1118464" y="3220337"/>
            <a:ext cx="1600118" cy="338554"/>
          </a:xfrm>
          <a:prstGeom prst="rect">
            <a:avLst/>
          </a:prstGeom>
        </p:spPr>
        <p:txBody>
          <a:bodyPr wrap="none">
            <a:spAutoFit/>
          </a:bodyPr>
          <a:lstStyle/>
          <a:p>
            <a:r>
              <a:rPr lang="en-US" altLang="zh-CN" sz="1600" b="1" i="1" dirty="0" smtClean="0">
                <a:solidFill>
                  <a:srgbClr val="FF0000"/>
                </a:solidFill>
              </a:rPr>
              <a:t>Cabling Machine</a:t>
            </a:r>
            <a:endParaRPr lang="zh-CN" altLang="en-US" sz="1600" dirty="0"/>
          </a:p>
        </p:txBody>
      </p:sp>
      <p:sp>
        <p:nvSpPr>
          <p:cNvPr id="41" name="矩形 40"/>
          <p:cNvSpPr/>
          <p:nvPr/>
        </p:nvSpPr>
        <p:spPr>
          <a:xfrm>
            <a:off x="3820794" y="3210156"/>
            <a:ext cx="1637115" cy="338554"/>
          </a:xfrm>
          <a:prstGeom prst="rect">
            <a:avLst/>
          </a:prstGeom>
        </p:spPr>
        <p:txBody>
          <a:bodyPr wrap="none">
            <a:spAutoFit/>
          </a:bodyPr>
          <a:lstStyle/>
          <a:p>
            <a:r>
              <a:rPr lang="en-US" altLang="zh-CN" sz="1600" b="1" i="1" dirty="0" smtClean="0">
                <a:solidFill>
                  <a:srgbClr val="FF0000"/>
                </a:solidFill>
              </a:rPr>
              <a:t>Rutherford Cable</a:t>
            </a:r>
            <a:endParaRPr lang="zh-CN" altLang="en-US" sz="1600" dirty="0"/>
          </a:p>
        </p:txBody>
      </p:sp>
      <p:sp>
        <p:nvSpPr>
          <p:cNvPr id="42" name="矩形 41"/>
          <p:cNvSpPr/>
          <p:nvPr/>
        </p:nvSpPr>
        <p:spPr>
          <a:xfrm>
            <a:off x="6560121" y="3230519"/>
            <a:ext cx="1266693" cy="338554"/>
          </a:xfrm>
          <a:prstGeom prst="rect">
            <a:avLst/>
          </a:prstGeom>
        </p:spPr>
        <p:txBody>
          <a:bodyPr wrap="none">
            <a:spAutoFit/>
          </a:bodyPr>
          <a:lstStyle/>
          <a:p>
            <a:r>
              <a:rPr lang="en-US" altLang="zh-CN" sz="1600" b="1" i="1" dirty="0" smtClean="0">
                <a:solidFill>
                  <a:srgbClr val="FF0000"/>
                </a:solidFill>
              </a:rPr>
              <a:t>Coil Winding</a:t>
            </a:r>
            <a:endParaRPr lang="zh-CN" altLang="en-US" sz="1600" dirty="0"/>
          </a:p>
        </p:txBody>
      </p:sp>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198504" y="3580026"/>
            <a:ext cx="1542491" cy="1177899"/>
          </a:xfrm>
          <a:prstGeom prst="rect">
            <a:avLst/>
          </a:prstGeom>
        </p:spPr>
      </p:pic>
      <p:sp>
        <p:nvSpPr>
          <p:cNvPr id="44" name="矩形 43"/>
          <p:cNvSpPr/>
          <p:nvPr/>
        </p:nvSpPr>
        <p:spPr>
          <a:xfrm>
            <a:off x="7287352" y="6257359"/>
            <a:ext cx="1387111" cy="338554"/>
          </a:xfrm>
          <a:prstGeom prst="rect">
            <a:avLst/>
          </a:prstGeom>
        </p:spPr>
        <p:txBody>
          <a:bodyPr wrap="none">
            <a:spAutoFit/>
          </a:bodyPr>
          <a:lstStyle/>
          <a:p>
            <a:r>
              <a:rPr lang="en-US" altLang="zh-CN" sz="1600" b="1" i="1" dirty="0" smtClean="0">
                <a:solidFill>
                  <a:srgbClr val="FF0000"/>
                </a:solidFill>
              </a:rPr>
              <a:t>Heat Reaction</a:t>
            </a:r>
            <a:endParaRPr lang="zh-CN" altLang="en-US" sz="1600" dirty="0"/>
          </a:p>
        </p:txBody>
      </p:sp>
      <p:pic>
        <p:nvPicPr>
          <p:cNvPr id="45" name="图片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9507" y="3580026"/>
            <a:ext cx="1698753" cy="2991922"/>
          </a:xfrm>
          <a:prstGeom prst="rect">
            <a:avLst/>
          </a:prstGeom>
        </p:spPr>
      </p:pic>
      <p:sp>
        <p:nvSpPr>
          <p:cNvPr id="46" name="矩形 45"/>
          <p:cNvSpPr/>
          <p:nvPr/>
        </p:nvSpPr>
        <p:spPr>
          <a:xfrm>
            <a:off x="4573459" y="6269481"/>
            <a:ext cx="470000" cy="338554"/>
          </a:xfrm>
          <a:prstGeom prst="rect">
            <a:avLst/>
          </a:prstGeom>
        </p:spPr>
        <p:txBody>
          <a:bodyPr wrap="none">
            <a:spAutoFit/>
          </a:bodyPr>
          <a:lstStyle/>
          <a:p>
            <a:r>
              <a:rPr lang="en-US" altLang="zh-CN" sz="1600" b="1" i="1" dirty="0" smtClean="0">
                <a:solidFill>
                  <a:srgbClr val="FF0000"/>
                </a:solidFill>
              </a:rPr>
              <a:t>VPI</a:t>
            </a:r>
            <a:endParaRPr lang="zh-CN" altLang="en-US" sz="1600" dirty="0"/>
          </a:p>
        </p:txBody>
      </p:sp>
      <p:pic>
        <p:nvPicPr>
          <p:cNvPr id="47" name="图片 46"/>
          <p:cNvPicPr>
            <a:picLocks noChangeAspect="1"/>
          </p:cNvPicPr>
          <p:nvPr/>
        </p:nvPicPr>
        <p:blipFill rotWithShape="1">
          <a:blip r:embed="rId8" cstate="print">
            <a:extLst>
              <a:ext uri="{28A0092B-C50C-407E-A947-70E740481C1C}">
                <a14:useLocalDpi xmlns:a14="http://schemas.microsoft.com/office/drawing/2010/main" val="0"/>
              </a:ext>
            </a:extLst>
          </a:blip>
          <a:srcRect l="10568"/>
          <a:stretch/>
        </p:blipFill>
        <p:spPr>
          <a:xfrm rot="5400000">
            <a:off x="1764400" y="4484808"/>
            <a:ext cx="3002877" cy="1171406"/>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8785" t="2254"/>
          <a:stretch/>
        </p:blipFill>
        <p:spPr>
          <a:xfrm>
            <a:off x="405074" y="3573405"/>
            <a:ext cx="2240827" cy="2994212"/>
          </a:xfrm>
          <a:prstGeom prst="rect">
            <a:avLst/>
          </a:prstGeom>
        </p:spPr>
      </p:pic>
      <p:sp>
        <p:nvSpPr>
          <p:cNvPr id="49" name="矩形 48"/>
          <p:cNvSpPr/>
          <p:nvPr/>
        </p:nvSpPr>
        <p:spPr>
          <a:xfrm>
            <a:off x="602814" y="6264710"/>
            <a:ext cx="1760434" cy="338554"/>
          </a:xfrm>
          <a:prstGeom prst="rect">
            <a:avLst/>
          </a:prstGeom>
        </p:spPr>
        <p:txBody>
          <a:bodyPr wrap="square">
            <a:spAutoFit/>
          </a:bodyPr>
          <a:lstStyle/>
          <a:p>
            <a:r>
              <a:rPr lang="en-US" altLang="zh-CN" sz="1600" b="1" i="1" dirty="0" smtClean="0">
                <a:solidFill>
                  <a:srgbClr val="FF0000"/>
                </a:solidFill>
              </a:rPr>
              <a:t>Magnet Assembly</a:t>
            </a:r>
            <a:endParaRPr lang="zh-CN" altLang="en-US" sz="1600" dirty="0"/>
          </a:p>
        </p:txBody>
      </p:sp>
      <p:pic>
        <p:nvPicPr>
          <p:cNvPr id="50" name="图片 49"/>
          <p:cNvPicPr>
            <a:picLocks noChangeAspect="1"/>
          </p:cNvPicPr>
          <p:nvPr/>
        </p:nvPicPr>
        <p:blipFill rotWithShape="1">
          <a:blip r:embed="rId10" cstate="print">
            <a:extLst>
              <a:ext uri="{28A0092B-C50C-407E-A947-70E740481C1C}">
                <a14:useLocalDpi xmlns:a14="http://schemas.microsoft.com/office/drawing/2010/main" val="0"/>
              </a:ext>
            </a:extLst>
          </a:blip>
          <a:srcRect l="5188" r="4244"/>
          <a:stretch/>
        </p:blipFill>
        <p:spPr>
          <a:xfrm>
            <a:off x="5595402" y="3590858"/>
            <a:ext cx="1580973" cy="2962896"/>
          </a:xfrm>
          <a:prstGeom prst="rect">
            <a:avLst/>
          </a:prstGeom>
        </p:spPr>
      </p:pic>
      <p:sp>
        <p:nvSpPr>
          <p:cNvPr id="51" name="矩形 50"/>
          <p:cNvSpPr/>
          <p:nvPr/>
        </p:nvSpPr>
        <p:spPr>
          <a:xfrm>
            <a:off x="5573937" y="6264710"/>
            <a:ext cx="1588897" cy="338554"/>
          </a:xfrm>
          <a:prstGeom prst="rect">
            <a:avLst/>
          </a:prstGeom>
        </p:spPr>
        <p:txBody>
          <a:bodyPr wrap="none">
            <a:spAutoFit/>
          </a:bodyPr>
          <a:lstStyle/>
          <a:p>
            <a:r>
              <a:rPr lang="en-US" altLang="zh-CN" sz="1600" b="1" i="1" dirty="0" smtClean="0">
                <a:solidFill>
                  <a:srgbClr val="FF0000"/>
                </a:solidFill>
              </a:rPr>
              <a:t>VPI Coil Package</a:t>
            </a:r>
            <a:endParaRPr lang="zh-CN" altLang="en-US" sz="1600" dirty="0"/>
          </a:p>
        </p:txBody>
      </p:sp>
      <p:sp>
        <p:nvSpPr>
          <p:cNvPr id="52" name="矩形 51"/>
          <p:cNvSpPr/>
          <p:nvPr/>
        </p:nvSpPr>
        <p:spPr>
          <a:xfrm>
            <a:off x="2601048" y="6058491"/>
            <a:ext cx="1338636" cy="584775"/>
          </a:xfrm>
          <a:prstGeom prst="rect">
            <a:avLst/>
          </a:prstGeom>
        </p:spPr>
        <p:txBody>
          <a:bodyPr wrap="none">
            <a:spAutoFit/>
          </a:bodyPr>
          <a:lstStyle/>
          <a:p>
            <a:r>
              <a:rPr lang="en-US" altLang="zh-CN" sz="1600" b="1" i="1" dirty="0" smtClean="0">
                <a:solidFill>
                  <a:srgbClr val="FF0000"/>
                </a:solidFill>
              </a:rPr>
              <a:t>Impregnated </a:t>
            </a:r>
          </a:p>
          <a:p>
            <a:pPr algn="ctr"/>
            <a:r>
              <a:rPr lang="en-US" altLang="zh-CN" sz="1600" b="1" i="1" dirty="0" smtClean="0">
                <a:solidFill>
                  <a:srgbClr val="FF0000"/>
                </a:solidFill>
              </a:rPr>
              <a:t>Coil</a:t>
            </a:r>
            <a:endParaRPr lang="zh-CN" altLang="en-US" sz="1600" dirty="0"/>
          </a:p>
        </p:txBody>
      </p:sp>
      <p:sp>
        <p:nvSpPr>
          <p:cNvPr id="29" name="标题 2"/>
          <p:cNvSpPr txBox="1">
            <a:spLocks/>
          </p:cNvSpPr>
          <p:nvPr/>
        </p:nvSpPr>
        <p:spPr>
          <a:xfrm>
            <a:off x="0" y="-77079"/>
            <a:ext cx="914399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2800" b="1" dirty="0">
                <a:solidFill>
                  <a:srgbClr val="000000"/>
                </a:solidFill>
                <a:latin typeface="Comic Sans MS" panose="030F0702030302020204" pitchFamily="66" charset="0"/>
              </a:rPr>
              <a:t>R&amp;D of High Field Dipole Magnets</a:t>
            </a:r>
          </a:p>
        </p:txBody>
      </p:sp>
    </p:spTree>
    <p:extLst>
      <p:ext uri="{BB962C8B-B14F-4D97-AF65-F5344CB8AC3E}">
        <p14:creationId xmlns:p14="http://schemas.microsoft.com/office/powerpoint/2010/main" val="20945792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9445" t="3501" r="10556" b="4892"/>
          <a:stretch/>
        </p:blipFill>
        <p:spPr>
          <a:xfrm>
            <a:off x="2868650" y="3494535"/>
            <a:ext cx="3281998" cy="1864865"/>
          </a:xfrm>
          <a:prstGeom prst="rect">
            <a:avLst/>
          </a:prstGeom>
        </p:spPr>
      </p:pic>
      <p:cxnSp>
        <p:nvCxnSpPr>
          <p:cNvPr id="8" name="直接连接符 7"/>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3679371" y="4066992"/>
            <a:ext cx="2198914" cy="746358"/>
          </a:xfrm>
          <a:prstGeom prst="rect">
            <a:avLst/>
          </a:prstGeom>
        </p:spPr>
        <p:txBody>
          <a:bodyPr wrap="square">
            <a:spAutoFit/>
          </a:bodyPr>
          <a:lstStyle/>
          <a:p>
            <a:pPr algn="ctr">
              <a:lnSpc>
                <a:spcPts val="1700"/>
              </a:lnSpc>
            </a:pPr>
            <a:r>
              <a:rPr lang="en-US" altLang="zh-CN" sz="1400" b="1" i="1" dirty="0" smtClean="0">
                <a:solidFill>
                  <a:srgbClr val="FF0000"/>
                </a:solidFill>
              </a:rPr>
              <a:t>10.2 T @ 4.2 K dipole field </a:t>
            </a:r>
          </a:p>
          <a:p>
            <a:pPr algn="ctr">
              <a:lnSpc>
                <a:spcPts val="1700"/>
              </a:lnSpc>
            </a:pPr>
            <a:r>
              <a:rPr lang="en-US" altLang="zh-CN" sz="1400" b="1" i="1" dirty="0" smtClean="0">
                <a:solidFill>
                  <a:srgbClr val="FF0000"/>
                </a:solidFill>
              </a:rPr>
              <a:t>in two apertures</a:t>
            </a:r>
          </a:p>
          <a:p>
            <a:pPr algn="ctr">
              <a:lnSpc>
                <a:spcPts val="1700"/>
              </a:lnSpc>
            </a:pPr>
            <a:r>
              <a:rPr lang="en-US" altLang="zh-CN" sz="1100" b="1" i="1" dirty="0" smtClean="0">
                <a:solidFill>
                  <a:srgbClr val="FF0000"/>
                </a:solidFill>
              </a:rPr>
              <a:t>(Performance limited by </a:t>
            </a:r>
            <a:r>
              <a:rPr lang="en-US" altLang="zh-CN" sz="1100" b="1" i="1" dirty="0" err="1" smtClean="0">
                <a:solidFill>
                  <a:srgbClr val="FF0000"/>
                </a:solidFill>
              </a:rPr>
              <a:t>NbTi</a:t>
            </a:r>
            <a:r>
              <a:rPr lang="en-US" altLang="zh-CN" sz="1100" b="1" i="1" dirty="0" smtClean="0">
                <a:solidFill>
                  <a:srgbClr val="FF0000"/>
                </a:solidFill>
              </a:rPr>
              <a:t> coils)</a:t>
            </a:r>
            <a:endParaRPr lang="en-US" altLang="zh-CN" sz="1100" b="1" i="1" dirty="0">
              <a:solidFill>
                <a:srgbClr val="FF0000"/>
              </a:solidFill>
            </a:endParaRPr>
          </a:p>
        </p:txBody>
      </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10716" r="4373"/>
          <a:stretch/>
        </p:blipFill>
        <p:spPr>
          <a:xfrm>
            <a:off x="2859375" y="1478561"/>
            <a:ext cx="3358345" cy="1977565"/>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4792" y="1478560"/>
            <a:ext cx="2747016" cy="5291335"/>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00" y="1478561"/>
            <a:ext cx="2663040" cy="5242913"/>
          </a:xfrm>
          <a:prstGeom prst="rect">
            <a:avLst/>
          </a:prstGeom>
        </p:spPr>
      </p:pic>
      <p:sp>
        <p:nvSpPr>
          <p:cNvPr id="21" name="矩形 20"/>
          <p:cNvSpPr/>
          <p:nvPr/>
        </p:nvSpPr>
        <p:spPr>
          <a:xfrm>
            <a:off x="174565" y="883330"/>
            <a:ext cx="8857243" cy="498598"/>
          </a:xfrm>
          <a:prstGeom prst="rect">
            <a:avLst/>
          </a:prstGeom>
        </p:spPr>
        <p:txBody>
          <a:bodyPr wrap="square">
            <a:spAutoFit/>
          </a:bodyPr>
          <a:lstStyle/>
          <a:p>
            <a:pPr algn="ctr">
              <a:lnSpc>
                <a:spcPct val="110000"/>
              </a:lnSpc>
            </a:pPr>
            <a:r>
              <a:rPr lang="en-US" altLang="zh-CN" sz="2400" b="1" i="1" dirty="0"/>
              <a:t>T</a:t>
            </a:r>
            <a:r>
              <a:rPr lang="en-US" altLang="zh-CN" sz="2400" b="1" i="1" dirty="0" smtClean="0"/>
              <a:t>est results of </a:t>
            </a:r>
            <a:r>
              <a:rPr lang="en-US" altLang="zh-CN" sz="2400" b="1" i="1" dirty="0"/>
              <a:t>the 1</a:t>
            </a:r>
            <a:r>
              <a:rPr lang="en-US" altLang="zh-CN" sz="2400" b="1" i="1" baseline="30000" dirty="0"/>
              <a:t>st</a:t>
            </a:r>
            <a:r>
              <a:rPr lang="en-US" altLang="zh-CN" sz="2400" b="1" i="1" dirty="0"/>
              <a:t> </a:t>
            </a:r>
            <a:r>
              <a:rPr lang="en-US" altLang="zh-CN" sz="2400" b="1" i="1" dirty="0" smtClean="0"/>
              <a:t>high-field dipole magnet in China </a:t>
            </a:r>
            <a:r>
              <a:rPr lang="en-US" altLang="zh-CN" sz="1400" b="1" i="1" dirty="0" smtClean="0"/>
              <a:t>Feb. 2018</a:t>
            </a:r>
            <a:endParaRPr lang="en-US" altLang="zh-CN" sz="1400" b="1" i="1" dirty="0"/>
          </a:p>
        </p:txBody>
      </p:sp>
      <p:sp>
        <p:nvSpPr>
          <p:cNvPr id="23" name="矩形 22"/>
          <p:cNvSpPr/>
          <p:nvPr/>
        </p:nvSpPr>
        <p:spPr>
          <a:xfrm>
            <a:off x="236252" y="4697177"/>
            <a:ext cx="2594806" cy="338554"/>
          </a:xfrm>
          <a:prstGeom prst="rect">
            <a:avLst/>
          </a:prstGeom>
        </p:spPr>
        <p:txBody>
          <a:bodyPr wrap="square">
            <a:spAutoFit/>
          </a:bodyPr>
          <a:lstStyle/>
          <a:p>
            <a:r>
              <a:rPr lang="en-US" altLang="zh-CN" sz="1600" b="1" dirty="0" smtClean="0">
                <a:solidFill>
                  <a:srgbClr val="FF0000"/>
                </a:solidFill>
              </a:rPr>
              <a:t>Magnet under test @ </a:t>
            </a:r>
            <a:r>
              <a:rPr lang="en-US" altLang="zh-CN" sz="1600" b="1" dirty="0">
                <a:solidFill>
                  <a:srgbClr val="FF0000"/>
                </a:solidFill>
              </a:rPr>
              <a:t>Hefei</a:t>
            </a:r>
            <a:endParaRPr lang="zh-CN" altLang="en-US" sz="1600" b="1" dirty="0">
              <a:solidFill>
                <a:srgbClr val="FF0000"/>
              </a:solidFill>
            </a:endParaRPr>
          </a:p>
        </p:txBody>
      </p:sp>
      <p:sp>
        <p:nvSpPr>
          <p:cNvPr id="24" name="矩形 23"/>
          <p:cNvSpPr/>
          <p:nvPr/>
        </p:nvSpPr>
        <p:spPr>
          <a:xfrm>
            <a:off x="3210421" y="3135909"/>
            <a:ext cx="2671052" cy="338554"/>
          </a:xfrm>
          <a:prstGeom prst="rect">
            <a:avLst/>
          </a:prstGeom>
        </p:spPr>
        <p:txBody>
          <a:bodyPr wrap="none">
            <a:spAutoFit/>
          </a:bodyPr>
          <a:lstStyle/>
          <a:p>
            <a:r>
              <a:rPr lang="en-US" altLang="zh-CN" sz="1600" b="1" dirty="0" smtClean="0">
                <a:solidFill>
                  <a:srgbClr val="FF0000"/>
                </a:solidFill>
              </a:rPr>
              <a:t>Magnet fabrication @ Beijing</a:t>
            </a:r>
            <a:endParaRPr lang="zh-CN" altLang="en-US" sz="1200" b="1" dirty="0">
              <a:solidFill>
                <a:srgbClr val="FF0000"/>
              </a:solidFill>
            </a:endParaRPr>
          </a:p>
        </p:txBody>
      </p:sp>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l="2221" t="26296" r="1250" b="18334"/>
          <a:stretch/>
        </p:blipFill>
        <p:spPr>
          <a:xfrm>
            <a:off x="139700" y="1487641"/>
            <a:ext cx="2210606" cy="951037"/>
          </a:xfrm>
          <a:prstGeom prst="rect">
            <a:avLst/>
          </a:prstGeom>
        </p:spPr>
      </p:pic>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12368" t="32245" r="13863" b="25233"/>
          <a:stretch/>
        </p:blipFill>
        <p:spPr>
          <a:xfrm>
            <a:off x="174565" y="2453270"/>
            <a:ext cx="1071493" cy="1235272"/>
          </a:xfrm>
          <a:prstGeom prst="rect">
            <a:avLst/>
          </a:prstGeom>
        </p:spPr>
      </p:pic>
      <p:sp>
        <p:nvSpPr>
          <p:cNvPr id="18" name="矩形 17"/>
          <p:cNvSpPr/>
          <p:nvPr/>
        </p:nvSpPr>
        <p:spPr>
          <a:xfrm>
            <a:off x="6524941" y="6379745"/>
            <a:ext cx="2388026" cy="338554"/>
          </a:xfrm>
          <a:prstGeom prst="rect">
            <a:avLst/>
          </a:prstGeom>
        </p:spPr>
        <p:txBody>
          <a:bodyPr wrap="none">
            <a:spAutoFit/>
          </a:bodyPr>
          <a:lstStyle/>
          <a:p>
            <a:r>
              <a:rPr lang="en-US" altLang="zh-CN" sz="1600" b="1" dirty="0" smtClean="0">
                <a:solidFill>
                  <a:srgbClr val="FF0000"/>
                </a:solidFill>
              </a:rPr>
              <a:t>Test system setup @ Hefei</a:t>
            </a:r>
            <a:endParaRPr lang="zh-CN" altLang="en-US" sz="1200" b="1" dirty="0">
              <a:solidFill>
                <a:srgbClr val="FF0000"/>
              </a:solidFill>
            </a:endParaRPr>
          </a:p>
        </p:txBody>
      </p:sp>
      <p:pic>
        <p:nvPicPr>
          <p:cNvPr id="5" name="图片 4"/>
          <p:cNvPicPr>
            <a:picLocks noChangeAspect="1"/>
          </p:cNvPicPr>
          <p:nvPr/>
        </p:nvPicPr>
        <p:blipFill>
          <a:blip r:embed="rId8"/>
          <a:stretch>
            <a:fillRect/>
          </a:stretch>
        </p:blipFill>
        <p:spPr>
          <a:xfrm>
            <a:off x="3004457" y="5339481"/>
            <a:ext cx="3280335" cy="1506616"/>
          </a:xfrm>
          <a:prstGeom prst="rect">
            <a:avLst/>
          </a:prstGeom>
        </p:spPr>
      </p:pic>
      <p:sp>
        <p:nvSpPr>
          <p:cNvPr id="20" name="标题 2"/>
          <p:cNvSpPr txBox="1">
            <a:spLocks/>
          </p:cNvSpPr>
          <p:nvPr/>
        </p:nvSpPr>
        <p:spPr>
          <a:xfrm>
            <a:off x="0" y="-77079"/>
            <a:ext cx="9143999" cy="6180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000"/>
              </a:lnSpc>
            </a:pPr>
            <a:r>
              <a:rPr lang="en-US" altLang="zh-CN" sz="2800" b="1" dirty="0">
                <a:solidFill>
                  <a:srgbClr val="000000"/>
                </a:solidFill>
                <a:latin typeface="Comic Sans MS" panose="030F0702030302020204" pitchFamily="66" charset="0"/>
              </a:rPr>
              <a:t>R&amp;D of High Field Dipole Magnets</a:t>
            </a:r>
          </a:p>
        </p:txBody>
      </p:sp>
    </p:spTree>
    <p:extLst>
      <p:ext uri="{BB962C8B-B14F-4D97-AF65-F5344CB8AC3E}">
        <p14:creationId xmlns:p14="http://schemas.microsoft.com/office/powerpoint/2010/main" val="12579821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20-T Magnet coil layou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61"/>
          <a:stretch/>
        </p:blipFill>
        <p:spPr bwMode="auto">
          <a:xfrm>
            <a:off x="0" y="1746101"/>
            <a:ext cx="4342630" cy="4837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 name="Chart 1"/>
          <p:cNvGraphicFramePr>
            <a:graphicFrameLocks/>
          </p:cNvGraphicFramePr>
          <p:nvPr>
            <p:extLst/>
          </p:nvPr>
        </p:nvGraphicFramePr>
        <p:xfrm>
          <a:off x="4067944" y="5125487"/>
          <a:ext cx="2295216" cy="15048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表格 2"/>
          <p:cNvGraphicFramePr>
            <a:graphicFrameLocks noGrp="1"/>
          </p:cNvGraphicFramePr>
          <p:nvPr>
            <p:extLst/>
          </p:nvPr>
        </p:nvGraphicFramePr>
        <p:xfrm>
          <a:off x="6422781" y="5168840"/>
          <a:ext cx="2686050" cy="1373491"/>
        </p:xfrm>
        <a:graphic>
          <a:graphicData uri="http://schemas.openxmlformats.org/drawingml/2006/table">
            <a:tbl>
              <a:tblPr firstRow="1" bandRow="1">
                <a:tableStyleId>{9D7B26C5-4107-4FEC-AEDC-1716B250A1EF}</a:tableStyleId>
              </a:tblPr>
              <a:tblGrid>
                <a:gridCol w="1444219"/>
                <a:gridCol w="1241831"/>
              </a:tblGrid>
              <a:tr h="204997">
                <a:tc>
                  <a:txBody>
                    <a:bodyPr/>
                    <a:lstStyle/>
                    <a:p>
                      <a:pPr algn="ctr">
                        <a:lnSpc>
                          <a:spcPts val="700"/>
                        </a:lnSpc>
                      </a:pPr>
                      <a:r>
                        <a:rPr lang="en-US" altLang="zh-CN" sz="1100" b="0" dirty="0" smtClean="0"/>
                        <a:t>Integrated </a:t>
                      </a:r>
                      <a:r>
                        <a:rPr lang="en-US" altLang="zh-CN" sz="1100" b="0" dirty="0" err="1" smtClean="0"/>
                        <a:t>b</a:t>
                      </a:r>
                      <a:r>
                        <a:rPr lang="en-US" altLang="zh-CN" sz="1100" b="0" baseline="-25000" dirty="0" err="1" smtClean="0"/>
                        <a:t>n</a:t>
                      </a:r>
                      <a:r>
                        <a:rPr lang="en-US" altLang="zh-CN" sz="1100" b="0" baseline="0" dirty="0" smtClean="0"/>
                        <a:t> &amp; </a:t>
                      </a:r>
                      <a:r>
                        <a:rPr lang="en-US" altLang="zh-CN" sz="1100" b="0" dirty="0" smtClean="0"/>
                        <a:t>a</a:t>
                      </a:r>
                      <a:r>
                        <a:rPr lang="en-US" altLang="zh-CN" sz="1100" b="0" baseline="-25000" dirty="0" smtClean="0"/>
                        <a:t>n</a:t>
                      </a:r>
                      <a:endParaRPr lang="zh-CN" altLang="en-US" sz="1100" b="0" baseline="-25000" dirty="0"/>
                    </a:p>
                  </a:txBody>
                  <a:tcPr/>
                </a:tc>
                <a:tc>
                  <a:txBody>
                    <a:bodyPr/>
                    <a:lstStyle/>
                    <a:p>
                      <a:pPr algn="ctr">
                        <a:lnSpc>
                          <a:spcPts val="700"/>
                        </a:lnSpc>
                      </a:pPr>
                      <a:r>
                        <a:rPr lang="en-US" altLang="zh-CN" sz="1100" b="0" dirty="0" smtClean="0"/>
                        <a:t>Value (10</a:t>
                      </a:r>
                      <a:r>
                        <a:rPr lang="en-US" altLang="zh-CN" sz="1100" b="0" baseline="30000" dirty="0" smtClean="0"/>
                        <a:t>-4</a:t>
                      </a:r>
                      <a:r>
                        <a:rPr lang="en-US" altLang="zh-CN" sz="1100" b="0" dirty="0" smtClean="0"/>
                        <a:t>)</a:t>
                      </a:r>
                      <a:endParaRPr lang="zh-CN" altLang="en-US" sz="1100" b="0" dirty="0"/>
                    </a:p>
                  </a:txBody>
                  <a:tcPr/>
                </a:tc>
              </a:tr>
              <a:tr h="194749">
                <a:tc>
                  <a:txBody>
                    <a:bodyPr/>
                    <a:lstStyle/>
                    <a:p>
                      <a:pPr algn="ctr">
                        <a:lnSpc>
                          <a:spcPts val="500"/>
                        </a:lnSpc>
                      </a:pPr>
                      <a:r>
                        <a:rPr lang="en-US" altLang="zh-CN" sz="1100" b="0" dirty="0" smtClean="0"/>
                        <a:t>b3</a:t>
                      </a:r>
                      <a:endParaRPr lang="zh-CN" altLang="en-US" sz="1100" b="0" dirty="0"/>
                    </a:p>
                  </a:txBody>
                  <a:tcPr>
                    <a:noFill/>
                  </a:tcPr>
                </a:tc>
                <a:tc>
                  <a:txBody>
                    <a:bodyPr/>
                    <a:lstStyle/>
                    <a:p>
                      <a:pPr algn="ctr">
                        <a:lnSpc>
                          <a:spcPts val="500"/>
                        </a:lnSpc>
                      </a:pPr>
                      <a:r>
                        <a:rPr lang="en-US" altLang="zh-CN" sz="1100" b="0" dirty="0" smtClean="0"/>
                        <a:t>0.14</a:t>
                      </a:r>
                      <a:endParaRPr lang="zh-CN" altLang="en-US" sz="1100" b="0" dirty="0"/>
                    </a:p>
                  </a:txBody>
                  <a:tcPr>
                    <a:noFill/>
                  </a:tcPr>
                </a:tc>
              </a:tr>
              <a:tr h="194749">
                <a:tc>
                  <a:txBody>
                    <a:bodyPr/>
                    <a:lstStyle/>
                    <a:p>
                      <a:pPr algn="ctr">
                        <a:lnSpc>
                          <a:spcPts val="500"/>
                        </a:lnSpc>
                      </a:pPr>
                      <a:r>
                        <a:rPr lang="en-US" altLang="zh-CN" sz="1100" b="0" dirty="0" smtClean="0"/>
                        <a:t>b5</a:t>
                      </a:r>
                      <a:endParaRPr lang="zh-CN" altLang="en-US" sz="1100" b="0" dirty="0"/>
                    </a:p>
                  </a:txBody>
                  <a:tcPr/>
                </a:tc>
                <a:tc>
                  <a:txBody>
                    <a:bodyPr/>
                    <a:lstStyle/>
                    <a:p>
                      <a:pPr algn="ctr">
                        <a:lnSpc>
                          <a:spcPts val="500"/>
                        </a:lnSpc>
                      </a:pPr>
                      <a:r>
                        <a:rPr lang="en-US" altLang="zh-CN" sz="1100" b="0" dirty="0" smtClean="0"/>
                        <a:t>1.42</a:t>
                      </a:r>
                      <a:endParaRPr lang="zh-CN" altLang="en-US" sz="1100" b="0" dirty="0"/>
                    </a:p>
                  </a:txBody>
                  <a:tcPr/>
                </a:tc>
              </a:tr>
              <a:tr h="194749">
                <a:tc>
                  <a:txBody>
                    <a:bodyPr/>
                    <a:lstStyle/>
                    <a:p>
                      <a:pPr algn="ctr">
                        <a:lnSpc>
                          <a:spcPts val="500"/>
                        </a:lnSpc>
                      </a:pPr>
                      <a:r>
                        <a:rPr lang="en-US" altLang="zh-CN" sz="1100" b="0" dirty="0" smtClean="0"/>
                        <a:t>b7</a:t>
                      </a:r>
                      <a:endParaRPr lang="zh-CN" altLang="en-US" sz="1100" b="0" dirty="0"/>
                    </a:p>
                  </a:txBody>
                  <a:tcPr>
                    <a:noFill/>
                  </a:tcPr>
                </a:tc>
                <a:tc>
                  <a:txBody>
                    <a:bodyPr/>
                    <a:lstStyle/>
                    <a:p>
                      <a:pPr algn="ctr">
                        <a:lnSpc>
                          <a:spcPts val="500"/>
                        </a:lnSpc>
                      </a:pPr>
                      <a:r>
                        <a:rPr lang="en-US" altLang="zh-CN" sz="1100" b="0" dirty="0" smtClean="0"/>
                        <a:t>-0.40</a:t>
                      </a:r>
                      <a:endParaRPr lang="zh-CN" altLang="en-US" sz="1100" b="0" dirty="0"/>
                    </a:p>
                  </a:txBody>
                  <a:tcPr>
                    <a:noFill/>
                  </a:tcPr>
                </a:tc>
              </a:tr>
              <a:tr h="194749">
                <a:tc>
                  <a:txBody>
                    <a:bodyPr/>
                    <a:lstStyle/>
                    <a:p>
                      <a:pPr algn="ctr">
                        <a:lnSpc>
                          <a:spcPts val="500"/>
                        </a:lnSpc>
                      </a:pPr>
                      <a:r>
                        <a:rPr lang="en-US" altLang="zh-CN" sz="1100" b="0" dirty="0" smtClean="0"/>
                        <a:t>a2</a:t>
                      </a:r>
                      <a:endParaRPr lang="zh-CN" altLang="en-US" sz="1100" b="0" dirty="0"/>
                    </a:p>
                  </a:txBody>
                  <a:tcPr/>
                </a:tc>
                <a:tc>
                  <a:txBody>
                    <a:bodyPr/>
                    <a:lstStyle/>
                    <a:p>
                      <a:pPr algn="ctr">
                        <a:lnSpc>
                          <a:spcPts val="500"/>
                        </a:lnSpc>
                      </a:pPr>
                      <a:r>
                        <a:rPr lang="en-US" altLang="zh-CN" sz="1100" b="0" dirty="0" smtClean="0"/>
                        <a:t>-0.29</a:t>
                      </a:r>
                      <a:endParaRPr lang="zh-CN" altLang="en-US" sz="1100" b="0" dirty="0"/>
                    </a:p>
                  </a:txBody>
                  <a:tcPr/>
                </a:tc>
              </a:tr>
              <a:tr h="194749">
                <a:tc>
                  <a:txBody>
                    <a:bodyPr/>
                    <a:lstStyle/>
                    <a:p>
                      <a:pPr algn="ctr">
                        <a:lnSpc>
                          <a:spcPts val="500"/>
                        </a:lnSpc>
                      </a:pPr>
                      <a:r>
                        <a:rPr lang="en-US" altLang="zh-CN" sz="1100" b="0" dirty="0" smtClean="0"/>
                        <a:t>a4</a:t>
                      </a:r>
                      <a:endParaRPr lang="zh-CN" altLang="en-US" sz="1100" b="0" dirty="0"/>
                    </a:p>
                  </a:txBody>
                  <a:tcPr>
                    <a:noFill/>
                  </a:tcPr>
                </a:tc>
                <a:tc>
                  <a:txBody>
                    <a:bodyPr/>
                    <a:lstStyle/>
                    <a:p>
                      <a:pPr algn="ctr">
                        <a:lnSpc>
                          <a:spcPts val="500"/>
                        </a:lnSpc>
                      </a:pPr>
                      <a:r>
                        <a:rPr lang="en-US" altLang="zh-CN" sz="1100" b="0" dirty="0" smtClean="0"/>
                        <a:t>-1.81</a:t>
                      </a:r>
                      <a:endParaRPr lang="zh-CN" altLang="en-US" sz="1100" b="0" dirty="0"/>
                    </a:p>
                  </a:txBody>
                  <a:tcPr>
                    <a:noFill/>
                  </a:tcPr>
                </a:tc>
              </a:tr>
              <a:tr h="194749">
                <a:tc>
                  <a:txBody>
                    <a:bodyPr/>
                    <a:lstStyle/>
                    <a:p>
                      <a:pPr algn="ctr">
                        <a:lnSpc>
                          <a:spcPts val="500"/>
                        </a:lnSpc>
                      </a:pPr>
                      <a:r>
                        <a:rPr lang="en-US" altLang="zh-CN" sz="1100" b="0" dirty="0" smtClean="0"/>
                        <a:t>a6</a:t>
                      </a:r>
                      <a:endParaRPr lang="zh-CN" altLang="en-US" sz="1100" b="0" dirty="0"/>
                    </a:p>
                  </a:txBody>
                  <a:tcPr/>
                </a:tc>
                <a:tc>
                  <a:txBody>
                    <a:bodyPr/>
                    <a:lstStyle/>
                    <a:p>
                      <a:pPr algn="ctr">
                        <a:lnSpc>
                          <a:spcPts val="500"/>
                        </a:lnSpc>
                      </a:pPr>
                      <a:r>
                        <a:rPr lang="en-US" altLang="zh-CN" sz="1100" b="0" dirty="0" smtClean="0"/>
                        <a:t>0.03</a:t>
                      </a:r>
                      <a:endParaRPr lang="zh-CN" altLang="en-US" sz="1100" b="0" dirty="0"/>
                    </a:p>
                  </a:txBody>
                  <a:tcPr/>
                </a:tc>
              </a:tr>
            </a:tbl>
          </a:graphicData>
        </a:graphic>
      </p:graphicFrame>
      <p:sp>
        <p:nvSpPr>
          <p:cNvPr id="14" name="矩形 13"/>
          <p:cNvSpPr/>
          <p:nvPr/>
        </p:nvSpPr>
        <p:spPr>
          <a:xfrm>
            <a:off x="0" y="6618756"/>
            <a:ext cx="9144000" cy="230832"/>
          </a:xfrm>
          <a:prstGeom prst="rect">
            <a:avLst/>
          </a:prstGeom>
        </p:spPr>
        <p:txBody>
          <a:bodyPr wrap="square">
            <a:spAutoFit/>
          </a:bodyPr>
          <a:lstStyle/>
          <a:p>
            <a:pPr algn="ctr"/>
            <a:r>
              <a:rPr lang="en-US" altLang="zh-CN" sz="900" i="1" kern="0" dirty="0">
                <a:latin typeface="Times New Roman" panose="02020603050405020304" pitchFamily="18" charset="0"/>
                <a:cs typeface="Times New Roman" panose="02020603050405020304" pitchFamily="18" charset="0"/>
              </a:rPr>
              <a:t>Q. Xu et. al., 20-T Dipole Magnet with Common Coil Configuration: </a:t>
            </a:r>
            <a:r>
              <a:rPr lang="en-US" altLang="zh-CN" sz="900" i="1" kern="0" dirty="0" smtClean="0">
                <a:latin typeface="Times New Roman" panose="02020603050405020304" pitchFamily="18" charset="0"/>
                <a:cs typeface="Times New Roman" panose="02020603050405020304" pitchFamily="18" charset="0"/>
              </a:rPr>
              <a:t>Main </a:t>
            </a:r>
            <a:r>
              <a:rPr lang="en-US" altLang="zh-CN" sz="900" i="1" kern="0" dirty="0">
                <a:latin typeface="Times New Roman" panose="02020603050405020304" pitchFamily="18" charset="0"/>
                <a:cs typeface="Times New Roman" panose="02020603050405020304" pitchFamily="18" charset="0"/>
              </a:rPr>
              <a:t>Characteristics and </a:t>
            </a:r>
            <a:r>
              <a:rPr lang="en-US" altLang="zh-CN" sz="900" i="1" kern="0" dirty="0" smtClean="0">
                <a:latin typeface="Times New Roman" panose="02020603050405020304" pitchFamily="18" charset="0"/>
                <a:cs typeface="Times New Roman" panose="02020603050405020304" pitchFamily="18" charset="0"/>
              </a:rPr>
              <a:t>Challenges, IEEE </a:t>
            </a:r>
            <a:r>
              <a:rPr lang="en-US" altLang="zh-CN" sz="900" i="1" kern="0" dirty="0">
                <a:latin typeface="Times New Roman" panose="02020603050405020304" pitchFamily="18" charset="0"/>
                <a:cs typeface="Times New Roman" panose="02020603050405020304" pitchFamily="18" charset="0"/>
              </a:rPr>
              <a:t>Trans. Appl. </a:t>
            </a:r>
            <a:r>
              <a:rPr lang="en-US" altLang="zh-CN" sz="900" i="1" kern="0" dirty="0" err="1">
                <a:latin typeface="Times New Roman" panose="02020603050405020304" pitchFamily="18" charset="0"/>
                <a:cs typeface="Times New Roman" panose="02020603050405020304" pitchFamily="18" charset="0"/>
              </a:rPr>
              <a:t>Supercond</a:t>
            </a:r>
            <a:r>
              <a:rPr lang="en-US" altLang="zh-CN" sz="900" i="1" kern="0" dirty="0" smtClean="0">
                <a:latin typeface="Times New Roman" panose="02020603050405020304" pitchFamily="18" charset="0"/>
                <a:cs typeface="Times New Roman" panose="02020603050405020304" pitchFamily="18" charset="0"/>
              </a:rPr>
              <a:t>., </a:t>
            </a:r>
            <a:r>
              <a:rPr lang="pt-BR" altLang="zh-CN" sz="900" i="1" kern="0" dirty="0">
                <a:latin typeface="Times New Roman" panose="02020603050405020304" pitchFamily="18" charset="0"/>
                <a:cs typeface="Times New Roman" panose="02020603050405020304" pitchFamily="18" charset="0"/>
              </a:rPr>
              <a:t>VOL. 26, NO. 4, </a:t>
            </a:r>
            <a:r>
              <a:rPr lang="pt-BR" altLang="zh-CN" sz="900" i="1" kern="0" dirty="0" smtClean="0">
                <a:latin typeface="Times New Roman" panose="02020603050405020304" pitchFamily="18" charset="0"/>
                <a:cs typeface="Times New Roman" panose="02020603050405020304" pitchFamily="18" charset="0"/>
              </a:rPr>
              <a:t>2016</a:t>
            </a:r>
            <a:r>
              <a:rPr lang="zh-CN" altLang="pt-BR" sz="900" i="1" kern="0" dirty="0">
                <a:latin typeface="Times New Roman" panose="02020603050405020304" pitchFamily="18" charset="0"/>
                <a:cs typeface="Times New Roman" panose="02020603050405020304" pitchFamily="18" charset="0"/>
              </a:rPr>
              <a:t>，</a:t>
            </a:r>
            <a:r>
              <a:rPr lang="pt-BR" altLang="zh-CN" sz="900" i="1" kern="0" dirty="0">
                <a:latin typeface="Times New Roman" panose="02020603050405020304" pitchFamily="18" charset="0"/>
                <a:cs typeface="Times New Roman" panose="02020603050405020304" pitchFamily="18" charset="0"/>
              </a:rPr>
              <a:t>4000404</a:t>
            </a:r>
            <a:endParaRPr lang="zh-CN" altLang="en-US" sz="2000" i="1" dirty="0">
              <a:latin typeface="Times New Roman" panose="02020603050405020304" pitchFamily="18" charset="0"/>
              <a:cs typeface="Times New Roman" panose="02020603050405020304" pitchFamily="18" charset="0"/>
            </a:endParaRPr>
          </a:p>
        </p:txBody>
      </p:sp>
      <p:pic>
        <p:nvPicPr>
          <p:cNvPr id="16" name="图片 1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968" y="1274180"/>
            <a:ext cx="2098040" cy="3691668"/>
          </a:xfrm>
          <a:prstGeom prst="rect">
            <a:avLst/>
          </a:prstGeom>
          <a:noFill/>
          <a:ln>
            <a:noFill/>
          </a:ln>
        </p:spPr>
      </p:pic>
      <p:cxnSp>
        <p:nvCxnSpPr>
          <p:cNvPr id="28" name="直接连接符 27"/>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pic>
        <p:nvPicPr>
          <p:cNvPr id="34"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7194" y="1493471"/>
            <a:ext cx="1066774" cy="71139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3"/>
          <p:cNvSpPr txBox="1"/>
          <p:nvPr/>
        </p:nvSpPr>
        <p:spPr>
          <a:xfrm>
            <a:off x="2936591" y="783492"/>
            <a:ext cx="3283606" cy="369332"/>
          </a:xfrm>
          <a:prstGeom prst="rect">
            <a:avLst/>
          </a:prstGeom>
          <a:noFill/>
          <a:ln w="12700">
            <a:noFill/>
          </a:ln>
        </p:spPr>
        <p:txBody>
          <a:bodyPr wrap="square" rtlCol="0">
            <a:spAutoFit/>
          </a:bodyPr>
          <a:lstStyle/>
          <a:p>
            <a:r>
              <a:rPr lang="en-US" altLang="zh-CN" b="1" i="1" dirty="0" smtClean="0">
                <a:solidFill>
                  <a:srgbClr val="FF0000"/>
                </a:solidFill>
              </a:rPr>
              <a:t>With common coil configuration</a:t>
            </a:r>
            <a:endParaRPr lang="zh-CN" altLang="en-US" b="1" i="1" dirty="0">
              <a:solidFill>
                <a:srgbClr val="FF0000"/>
              </a:solidFill>
            </a:endParaRPr>
          </a:p>
        </p:txBody>
      </p:sp>
      <p:sp>
        <p:nvSpPr>
          <p:cNvPr id="20" name="矩形 19"/>
          <p:cNvSpPr/>
          <p:nvPr/>
        </p:nvSpPr>
        <p:spPr>
          <a:xfrm>
            <a:off x="35496" y="1105580"/>
            <a:ext cx="4032448" cy="523220"/>
          </a:xfrm>
          <a:prstGeom prst="rect">
            <a:avLst/>
          </a:prstGeom>
        </p:spPr>
        <p:txBody>
          <a:bodyPr wrap="square">
            <a:spAutoFit/>
          </a:bodyPr>
          <a:lstStyle/>
          <a:p>
            <a:pPr lvl="0" algn="ctr">
              <a:defRPr/>
            </a:pPr>
            <a:r>
              <a:rPr lang="en-US" altLang="zh-CN" sz="1400" b="1" i="1" kern="0" dirty="0" smtClean="0">
                <a:solidFill>
                  <a:srgbClr val="FF0000"/>
                </a:solidFill>
              </a:rPr>
              <a:t>20-T </a:t>
            </a:r>
            <a:r>
              <a:rPr lang="en-US" altLang="zh-CN" sz="1400" b="1" i="1" kern="0" dirty="0">
                <a:solidFill>
                  <a:srgbClr val="FF0000"/>
                </a:solidFill>
              </a:rPr>
              <a:t>dipole </a:t>
            </a:r>
            <a:r>
              <a:rPr lang="en-US" altLang="zh-CN" sz="1400" b="1" i="1" kern="0" dirty="0" smtClean="0">
                <a:solidFill>
                  <a:srgbClr val="FF0000"/>
                </a:solidFill>
              </a:rPr>
              <a:t>magnet with common coil configuration </a:t>
            </a:r>
            <a:r>
              <a:rPr lang="en-US" altLang="zh-CN" sz="1400" b="1" i="1" kern="0" dirty="0" smtClean="0">
                <a:solidFill>
                  <a:prstClr val="black"/>
                </a:solidFill>
              </a:rPr>
              <a:t>two </a:t>
            </a:r>
            <a:r>
              <a:rPr lang="el-GR" altLang="zh-CN" sz="1400" b="1" i="1" kern="0" dirty="0">
                <a:solidFill>
                  <a:prstClr val="black"/>
                </a:solidFill>
              </a:rPr>
              <a:t>Φ</a:t>
            </a:r>
            <a:r>
              <a:rPr lang="en-US" altLang="zh-CN" sz="1400" b="1" i="1" kern="0" dirty="0">
                <a:solidFill>
                  <a:prstClr val="black"/>
                </a:solidFill>
              </a:rPr>
              <a:t>50 </a:t>
            </a:r>
            <a:r>
              <a:rPr lang="en-US" altLang="zh-CN" sz="1400" b="1" i="1" kern="0" dirty="0" smtClean="0">
                <a:solidFill>
                  <a:prstClr val="black"/>
                </a:solidFill>
              </a:rPr>
              <a:t>mm beam pipes</a:t>
            </a:r>
            <a:r>
              <a:rPr lang="en-US" altLang="zh-CN" sz="1400" b="1" i="1" kern="0" dirty="0">
                <a:solidFill>
                  <a:prstClr val="black"/>
                </a:solidFill>
              </a:rPr>
              <a:t>;</a:t>
            </a:r>
            <a:r>
              <a:rPr lang="en-US" altLang="zh-CN" sz="1400" b="1" i="1" kern="0" dirty="0" smtClean="0">
                <a:solidFill>
                  <a:prstClr val="black"/>
                </a:solidFill>
              </a:rPr>
              <a:t> load </a:t>
            </a:r>
            <a:r>
              <a:rPr lang="en-US" altLang="zh-CN" sz="1400" b="1" i="1" kern="0" dirty="0">
                <a:solidFill>
                  <a:prstClr val="black"/>
                </a:solidFill>
              </a:rPr>
              <a:t>line </a:t>
            </a:r>
            <a:r>
              <a:rPr lang="en-US" altLang="zh-CN" sz="1400" b="1" i="1" kern="0" dirty="0" smtClean="0">
                <a:solidFill>
                  <a:prstClr val="black"/>
                </a:solidFill>
              </a:rPr>
              <a:t>80</a:t>
            </a:r>
            <a:r>
              <a:rPr lang="en-US" altLang="zh-CN" sz="1400" b="1" i="1" kern="0" dirty="0">
                <a:solidFill>
                  <a:prstClr val="black"/>
                </a:solidFill>
              </a:rPr>
              <a:t>% @ 1.9 K</a:t>
            </a:r>
            <a:endParaRPr lang="zh-CN" altLang="en-US" sz="1400" dirty="0"/>
          </a:p>
        </p:txBody>
      </p:sp>
      <p:sp>
        <p:nvSpPr>
          <p:cNvPr id="15" name="标题 2"/>
          <p:cNvSpPr>
            <a:spLocks noGrp="1"/>
          </p:cNvSpPr>
          <p:nvPr>
            <p:ph type="title"/>
          </p:nvPr>
        </p:nvSpPr>
        <p:spPr>
          <a:xfrm>
            <a:off x="0" y="-27384"/>
            <a:ext cx="9156789" cy="725470"/>
          </a:xfrm>
        </p:spPr>
        <p:txBody>
          <a:bodyPr>
            <a:noAutofit/>
          </a:bodyPr>
          <a:lstStyle/>
          <a:p>
            <a:pPr algn="ctr">
              <a:lnSpc>
                <a:spcPts val="6000"/>
              </a:lnSpc>
            </a:pPr>
            <a:r>
              <a:rPr lang="en-US" altLang="zh-CN" sz="3200" b="1" dirty="0" smtClean="0">
                <a:solidFill>
                  <a:srgbClr val="000000"/>
                </a:solidFill>
                <a:latin typeface="Comic Sans MS" panose="030F0702030302020204" pitchFamily="66" charset="0"/>
              </a:rPr>
              <a:t>Concept of the SPPC 20-T Dipole Magnet</a:t>
            </a:r>
            <a:endParaRPr lang="en-US" altLang="zh-CN" sz="3200" b="1" dirty="0">
              <a:solidFill>
                <a:srgbClr val="000000"/>
              </a:solidFill>
              <a:latin typeface="Comic Sans MS" panose="030F0702030302020204" pitchFamily="66" charset="0"/>
            </a:endParaRPr>
          </a:p>
        </p:txBody>
      </p:sp>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2008" y="1478010"/>
            <a:ext cx="2730888" cy="3322320"/>
          </a:xfrm>
          <a:prstGeom prst="rect">
            <a:avLst/>
          </a:prstGeom>
        </p:spPr>
      </p:pic>
      <p:sp>
        <p:nvSpPr>
          <p:cNvPr id="10" name="矩形 9"/>
          <p:cNvSpPr/>
          <p:nvPr/>
        </p:nvSpPr>
        <p:spPr>
          <a:xfrm>
            <a:off x="6333551" y="1170233"/>
            <a:ext cx="2573140" cy="307777"/>
          </a:xfrm>
          <a:prstGeom prst="rect">
            <a:avLst/>
          </a:prstGeom>
        </p:spPr>
        <p:txBody>
          <a:bodyPr wrap="none">
            <a:spAutoFit/>
          </a:bodyPr>
          <a:lstStyle/>
          <a:p>
            <a:r>
              <a:rPr lang="en-US" altLang="zh-CN" sz="1400" b="1" i="1" kern="0" dirty="0"/>
              <a:t>Main parameters of the magnet</a:t>
            </a:r>
            <a:endParaRPr lang="zh-CN" altLang="en-US" sz="1400" b="1" i="1" kern="0" dirty="0"/>
          </a:p>
        </p:txBody>
      </p:sp>
      <p:sp>
        <p:nvSpPr>
          <p:cNvPr id="22" name="矩形 21"/>
          <p:cNvSpPr/>
          <p:nvPr/>
        </p:nvSpPr>
        <p:spPr>
          <a:xfrm>
            <a:off x="6323346" y="4837617"/>
            <a:ext cx="1904689" cy="307777"/>
          </a:xfrm>
          <a:prstGeom prst="rect">
            <a:avLst/>
          </a:prstGeom>
        </p:spPr>
        <p:txBody>
          <a:bodyPr wrap="none">
            <a:spAutoFit/>
          </a:bodyPr>
          <a:lstStyle/>
          <a:p>
            <a:r>
              <a:rPr lang="en-US" altLang="zh-CN" sz="1400" b="1" i="1" kern="0" dirty="0" smtClean="0"/>
              <a:t>Integrated field quality</a:t>
            </a:r>
            <a:endParaRPr lang="zh-CN" altLang="en-US" sz="1400" b="1" i="1" kern="0" dirty="0"/>
          </a:p>
        </p:txBody>
      </p:sp>
    </p:spTree>
    <p:extLst>
      <p:ext uri="{BB962C8B-B14F-4D97-AF65-F5344CB8AC3E}">
        <p14:creationId xmlns:p14="http://schemas.microsoft.com/office/powerpoint/2010/main" val="38266530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3933825" y="3311680"/>
            <a:ext cx="2071124" cy="430887"/>
          </a:xfrm>
          <a:prstGeom prst="rect">
            <a:avLst/>
          </a:prstGeom>
          <a:noFill/>
          <a:ln w="12700">
            <a:solidFill>
              <a:srgbClr val="1F497D"/>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100" b="1" i="1" kern="0" dirty="0">
                <a:solidFill>
                  <a:prstClr val="black"/>
                </a:solidFill>
              </a:rPr>
              <a:t>L</a:t>
            </a:r>
            <a:r>
              <a:rPr kumimoji="0" lang="en-US" altLang="zh-CN" sz="1100" b="1" i="1" u="none" strike="noStrike" kern="0" cap="none" spc="0" normalizeH="0" baseline="0" noProof="0" dirty="0" err="1" smtClean="0">
                <a:ln>
                  <a:noFill/>
                </a:ln>
                <a:solidFill>
                  <a:prstClr val="black"/>
                </a:solidFill>
                <a:effectLst/>
                <a:uLnTx/>
                <a:uFillTx/>
              </a:rPr>
              <a:t>orentz</a:t>
            </a:r>
            <a:r>
              <a:rPr kumimoji="0" lang="en-US" altLang="zh-CN" sz="1100" b="1" i="1" u="none" strike="noStrike" kern="0" cap="none" spc="0" normalizeH="0" baseline="0" noProof="0" dirty="0" smtClean="0">
                <a:ln>
                  <a:noFill/>
                </a:ln>
                <a:solidFill>
                  <a:prstClr val="black"/>
                </a:solidFill>
                <a:effectLst/>
                <a:uLnTx/>
                <a:uFillTx/>
              </a:rPr>
              <a:t> force per</a:t>
            </a:r>
            <a:r>
              <a:rPr kumimoji="0" lang="en-US" altLang="zh-CN" sz="1100" b="1" i="1" u="none" strike="noStrike" kern="0" cap="none" spc="0" normalizeH="0" noProof="0" dirty="0" smtClean="0">
                <a:ln>
                  <a:noFill/>
                </a:ln>
                <a:solidFill>
                  <a:prstClr val="black"/>
                </a:solidFill>
                <a:effectLst/>
                <a:uLnTx/>
                <a:uFillTx/>
              </a:rPr>
              <a:t> aperture</a:t>
            </a:r>
            <a:r>
              <a:rPr kumimoji="0" lang="en-US" altLang="zh-CN" sz="1100" b="1" i="1" u="none" strike="noStrike" kern="0" cap="none" spc="0" normalizeH="0" baseline="0" noProof="0" dirty="0" smtClean="0">
                <a:ln>
                  <a:noFill/>
                </a:ln>
                <a:solidFill>
                  <a:prstClr val="black"/>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1" i="1" u="none" strike="noStrike" kern="0" cap="none" spc="0" normalizeH="0" baseline="0" noProof="0" dirty="0" err="1" smtClean="0">
                <a:ln>
                  <a:noFill/>
                </a:ln>
                <a:solidFill>
                  <a:srgbClr val="FF0000"/>
                </a:solidFill>
                <a:effectLst/>
                <a:uLnTx/>
                <a:uFillTx/>
              </a:rPr>
              <a:t>Fx</a:t>
            </a:r>
            <a:r>
              <a:rPr kumimoji="0" lang="en-US" altLang="zh-CN" sz="1100" b="1" i="1" u="none" strike="noStrike" kern="0" cap="none" spc="0" normalizeH="0" baseline="0" noProof="0" dirty="0" smtClean="0">
                <a:ln>
                  <a:noFill/>
                </a:ln>
                <a:solidFill>
                  <a:srgbClr val="FF0000"/>
                </a:solidFill>
                <a:effectLst/>
                <a:uLnTx/>
                <a:uFillTx/>
              </a:rPr>
              <a:t>=23.4 MN/m</a:t>
            </a:r>
            <a:r>
              <a:rPr kumimoji="0" lang="en-US" altLang="zh-CN" sz="1100" b="1" i="1" u="none" strike="noStrike" kern="0" cap="none" spc="0" normalizeH="0" baseline="0" noProof="0" dirty="0" smtClean="0">
                <a:ln>
                  <a:noFill/>
                </a:ln>
                <a:solidFill>
                  <a:prstClr val="black"/>
                </a:solidFill>
                <a:effectLst/>
                <a:uLnTx/>
                <a:uFillTx/>
              </a:rPr>
              <a:t> </a:t>
            </a:r>
            <a:r>
              <a:rPr kumimoji="0" lang="en-US" altLang="zh-CN" sz="1100" b="1" i="1" u="none" strike="noStrike" kern="0" cap="none" spc="0" normalizeH="0" baseline="0" noProof="0" dirty="0" smtClean="0">
                <a:ln>
                  <a:noFill/>
                </a:ln>
                <a:solidFill>
                  <a:srgbClr val="FF0000"/>
                </a:solidFill>
                <a:effectLst/>
                <a:uLnTx/>
                <a:uFillTx/>
              </a:rPr>
              <a:t>;</a:t>
            </a:r>
            <a:r>
              <a:rPr lang="en-US" altLang="zh-CN" sz="1100" b="1" i="1" kern="0" dirty="0">
                <a:solidFill>
                  <a:prstClr val="black"/>
                </a:solidFill>
              </a:rPr>
              <a:t> </a:t>
            </a:r>
            <a:r>
              <a:rPr kumimoji="0" lang="en-US" altLang="zh-CN" sz="1100" b="1" i="1" u="none" strike="noStrike" kern="0" cap="none" spc="0" normalizeH="0" baseline="0" noProof="0" dirty="0" err="1" smtClean="0">
                <a:ln>
                  <a:noFill/>
                </a:ln>
                <a:solidFill>
                  <a:srgbClr val="FF0000"/>
                </a:solidFill>
                <a:effectLst/>
                <a:uLnTx/>
                <a:uFillTx/>
              </a:rPr>
              <a:t>Fy</a:t>
            </a:r>
            <a:r>
              <a:rPr kumimoji="0" lang="en-US" altLang="zh-CN" sz="1100" b="1" i="1" u="none" strike="noStrike" kern="0" cap="none" spc="0" normalizeH="0" baseline="0" noProof="0" dirty="0" smtClean="0">
                <a:ln>
                  <a:noFill/>
                </a:ln>
                <a:solidFill>
                  <a:srgbClr val="FF0000"/>
                </a:solidFill>
                <a:effectLst/>
                <a:uLnTx/>
                <a:uFillTx/>
              </a:rPr>
              <a:t>=2.38  MN/m</a:t>
            </a:r>
            <a:endParaRPr kumimoji="0" lang="zh-CN" altLang="en-US" sz="1100" b="1" i="1" u="none" strike="noStrike" kern="0" cap="none" spc="0" normalizeH="0" baseline="0" noProof="0" dirty="0" smtClean="0">
              <a:ln>
                <a:noFill/>
              </a:ln>
              <a:solidFill>
                <a:srgbClr val="FF0000"/>
              </a:solidFill>
              <a:effectLst/>
              <a:uLnTx/>
              <a:uFillTx/>
            </a:endParaRPr>
          </a:p>
        </p:txBody>
      </p:sp>
      <p:pic>
        <p:nvPicPr>
          <p:cNvPr id="4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7975" y="819867"/>
            <a:ext cx="2053530" cy="1622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0158" y="2443397"/>
            <a:ext cx="1981347" cy="153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本框 1"/>
          <p:cNvSpPr txBox="1"/>
          <p:nvPr/>
        </p:nvSpPr>
        <p:spPr>
          <a:xfrm>
            <a:off x="6568306" y="3992835"/>
            <a:ext cx="2305049" cy="276999"/>
          </a:xfrm>
          <a:prstGeom prst="rect">
            <a:avLst/>
          </a:prstGeom>
          <a:noFill/>
        </p:spPr>
        <p:txBody>
          <a:bodyPr wrap="square" rtlCol="0">
            <a:spAutoFit/>
          </a:bodyPr>
          <a:lstStyle/>
          <a:p>
            <a:r>
              <a:rPr lang="en-US" altLang="zh-CN" sz="1200" i="1" dirty="0" smtClean="0"/>
              <a:t>Stress distribution after excitation</a:t>
            </a:r>
            <a:endParaRPr lang="zh-CN" altLang="en-US" sz="1200" i="1" dirty="0"/>
          </a:p>
        </p:txBody>
      </p:sp>
      <p:pic>
        <p:nvPicPr>
          <p:cNvPr id="46" name="图片 45" descr="E:\MT文章\磁体全模型.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065" y="990895"/>
            <a:ext cx="2998886" cy="2793275"/>
          </a:xfrm>
          <a:prstGeom prst="rect">
            <a:avLst/>
          </a:prstGeom>
          <a:noFill/>
          <a:ln>
            <a:noFill/>
          </a:ln>
        </p:spPr>
      </p:pic>
      <p:sp>
        <p:nvSpPr>
          <p:cNvPr id="20" name="矩形 19"/>
          <p:cNvSpPr/>
          <p:nvPr/>
        </p:nvSpPr>
        <p:spPr>
          <a:xfrm>
            <a:off x="0" y="6582544"/>
            <a:ext cx="9144000" cy="230832"/>
          </a:xfrm>
          <a:prstGeom prst="rect">
            <a:avLst/>
          </a:prstGeom>
        </p:spPr>
        <p:txBody>
          <a:bodyPr wrap="square">
            <a:spAutoFit/>
          </a:bodyPr>
          <a:lstStyle/>
          <a:p>
            <a:pPr algn="ctr"/>
            <a:r>
              <a:rPr lang="en-US" altLang="zh-CN" sz="900" i="1" kern="0" dirty="0">
                <a:latin typeface="Times New Roman" panose="02020603050405020304" pitchFamily="18" charset="0"/>
                <a:cs typeface="Times New Roman" panose="02020603050405020304" pitchFamily="18" charset="0"/>
              </a:rPr>
              <a:t>K</a:t>
            </a:r>
            <a:r>
              <a:rPr lang="en-US" altLang="zh-CN" sz="900" i="1" kern="0" dirty="0" smtClean="0">
                <a:latin typeface="Times New Roman" panose="02020603050405020304" pitchFamily="18" charset="0"/>
                <a:cs typeface="Times New Roman" panose="02020603050405020304" pitchFamily="18" charset="0"/>
              </a:rPr>
              <a:t>. Zhang et</a:t>
            </a:r>
            <a:r>
              <a:rPr lang="en-US" altLang="zh-CN" sz="900" i="1" kern="0" dirty="0">
                <a:latin typeface="Times New Roman" panose="02020603050405020304" pitchFamily="18" charset="0"/>
                <a:cs typeface="Times New Roman" panose="02020603050405020304" pitchFamily="18" charset="0"/>
              </a:rPr>
              <a:t>. al</a:t>
            </a:r>
            <a:r>
              <a:rPr lang="en-US" altLang="zh-CN" sz="900" i="1" kern="0" dirty="0" smtClean="0">
                <a:latin typeface="Times New Roman" panose="02020603050405020304" pitchFamily="18" charset="0"/>
                <a:cs typeface="Times New Roman" panose="02020603050405020304" pitchFamily="18" charset="0"/>
              </a:rPr>
              <a:t>.,</a:t>
            </a:r>
            <a:r>
              <a:rPr lang="en-US" altLang="zh-CN" sz="900" dirty="0"/>
              <a:t> </a:t>
            </a:r>
            <a:r>
              <a:rPr lang="en-US" altLang="zh-CN" sz="900" i="1" kern="0" dirty="0">
                <a:latin typeface="Times New Roman" panose="02020603050405020304" pitchFamily="18" charset="0"/>
                <a:cs typeface="Times New Roman" panose="02020603050405020304" pitchFamily="18" charset="0"/>
              </a:rPr>
              <a:t>2-D Mechanical Design Study of a 20-T Two-in-One Common-Coil Dipole Magnet for High-Energy Accelerators, </a:t>
            </a:r>
            <a:r>
              <a:rPr lang="en-US" altLang="zh-CN" sz="900" i="1" kern="0" dirty="0" smtClean="0">
                <a:latin typeface="Times New Roman" panose="02020603050405020304" pitchFamily="18" charset="0"/>
                <a:cs typeface="Times New Roman" panose="02020603050405020304" pitchFamily="18" charset="0"/>
              </a:rPr>
              <a:t>IEEE </a:t>
            </a:r>
            <a:r>
              <a:rPr lang="en-US" altLang="zh-CN" sz="900" i="1" kern="0" dirty="0">
                <a:latin typeface="Times New Roman" panose="02020603050405020304" pitchFamily="18" charset="0"/>
                <a:cs typeface="Times New Roman" panose="02020603050405020304" pitchFamily="18" charset="0"/>
              </a:rPr>
              <a:t>Trans. Appl. </a:t>
            </a:r>
            <a:r>
              <a:rPr lang="en-US" altLang="zh-CN" sz="900" i="1" kern="0" dirty="0" err="1">
                <a:latin typeface="Times New Roman" panose="02020603050405020304" pitchFamily="18" charset="0"/>
                <a:cs typeface="Times New Roman" panose="02020603050405020304" pitchFamily="18" charset="0"/>
              </a:rPr>
              <a:t>Supercond</a:t>
            </a:r>
            <a:r>
              <a:rPr lang="en-US" altLang="zh-CN" sz="900" i="1" kern="0" dirty="0" smtClean="0">
                <a:latin typeface="Times New Roman" panose="02020603050405020304" pitchFamily="18" charset="0"/>
                <a:cs typeface="Times New Roman" panose="02020603050405020304" pitchFamily="18" charset="0"/>
              </a:rPr>
              <a:t>., </a:t>
            </a:r>
            <a:r>
              <a:rPr lang="pt-BR" altLang="zh-CN" sz="900" i="1" kern="0" dirty="0">
                <a:latin typeface="Times New Roman" panose="02020603050405020304" pitchFamily="18" charset="0"/>
                <a:cs typeface="Times New Roman" panose="02020603050405020304" pitchFamily="18" charset="0"/>
              </a:rPr>
              <a:t>VOL. 26, NO. 4, </a:t>
            </a:r>
            <a:r>
              <a:rPr lang="pt-BR" altLang="zh-CN" sz="900" i="1" kern="0" dirty="0" smtClean="0">
                <a:latin typeface="Times New Roman" panose="02020603050405020304" pitchFamily="18" charset="0"/>
                <a:cs typeface="Times New Roman" panose="02020603050405020304" pitchFamily="18" charset="0"/>
              </a:rPr>
              <a:t>2016</a:t>
            </a:r>
            <a:r>
              <a:rPr lang="en-US" altLang="zh-CN" sz="900" i="1" kern="0" dirty="0" smtClean="0">
                <a:latin typeface="Times New Roman" panose="02020603050405020304" pitchFamily="18" charset="0"/>
                <a:cs typeface="Times New Roman" panose="02020603050405020304" pitchFamily="18" charset="0"/>
              </a:rPr>
              <a:t>, </a:t>
            </a:r>
            <a:r>
              <a:rPr lang="pt-BR" altLang="zh-CN" sz="900" i="1" kern="0" dirty="0" smtClean="0">
                <a:latin typeface="Times New Roman" panose="02020603050405020304" pitchFamily="18" charset="0"/>
                <a:cs typeface="Times New Roman" panose="02020603050405020304" pitchFamily="18" charset="0"/>
              </a:rPr>
              <a:t>4003705</a:t>
            </a:r>
            <a:endParaRPr lang="pt-BR" altLang="zh-CN" sz="900" i="1" kern="0" dirty="0">
              <a:latin typeface="Times New Roman" panose="02020603050405020304" pitchFamily="18" charset="0"/>
              <a:cs typeface="Times New Roman" panose="02020603050405020304" pitchFamily="18" charset="0"/>
            </a:endParaRPr>
          </a:p>
        </p:txBody>
      </p:sp>
      <p:cxnSp>
        <p:nvCxnSpPr>
          <p:cNvPr id="23" name="直接连接符 22"/>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pic>
        <p:nvPicPr>
          <p:cNvPr id="8194" name="图片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5191" y="1039681"/>
            <a:ext cx="2203184" cy="226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862691" y="3869897"/>
            <a:ext cx="3750955" cy="2740454"/>
          </a:xfrm>
          <a:prstGeom prst="rect">
            <a:avLst/>
          </a:prstGeom>
        </p:spPr>
      </p:pic>
      <p:pic>
        <p:nvPicPr>
          <p:cNvPr id="2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8306" y="4282898"/>
            <a:ext cx="2064066" cy="216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5044" y="4054223"/>
            <a:ext cx="2550234" cy="2384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文本框 25"/>
          <p:cNvSpPr txBox="1"/>
          <p:nvPr/>
        </p:nvSpPr>
        <p:spPr>
          <a:xfrm>
            <a:off x="373275" y="3705402"/>
            <a:ext cx="2931900" cy="276999"/>
          </a:xfrm>
          <a:prstGeom prst="rect">
            <a:avLst/>
          </a:prstGeom>
          <a:noFill/>
        </p:spPr>
        <p:txBody>
          <a:bodyPr wrap="square" rtlCol="0">
            <a:spAutoFit/>
          </a:bodyPr>
          <a:lstStyle/>
          <a:p>
            <a:r>
              <a:rPr lang="en-US" altLang="zh-CN" sz="1200" i="1" dirty="0" smtClean="0"/>
              <a:t>2D &amp; 3D structure of the 20T dipole magnet</a:t>
            </a:r>
            <a:endParaRPr lang="zh-CN" altLang="en-US" sz="1200" i="1" dirty="0"/>
          </a:p>
        </p:txBody>
      </p:sp>
      <p:sp>
        <p:nvSpPr>
          <p:cNvPr id="27" name="TextBox 3"/>
          <p:cNvSpPr txBox="1"/>
          <p:nvPr/>
        </p:nvSpPr>
        <p:spPr>
          <a:xfrm>
            <a:off x="3059724" y="779521"/>
            <a:ext cx="3391351" cy="369332"/>
          </a:xfrm>
          <a:prstGeom prst="rect">
            <a:avLst/>
          </a:prstGeom>
          <a:noFill/>
          <a:ln w="12700">
            <a:noFill/>
          </a:ln>
        </p:spPr>
        <p:txBody>
          <a:bodyPr wrap="square" rtlCol="0">
            <a:spAutoFit/>
          </a:bodyPr>
          <a:lstStyle/>
          <a:p>
            <a:r>
              <a:rPr lang="en-US" altLang="zh-CN" b="1" i="1" dirty="0">
                <a:solidFill>
                  <a:srgbClr val="FF0000"/>
                </a:solidFill>
              </a:rPr>
              <a:t>With common coil configuration</a:t>
            </a:r>
            <a:endParaRPr lang="zh-CN" altLang="en-US" b="1" i="1" dirty="0">
              <a:solidFill>
                <a:srgbClr val="FF0000"/>
              </a:solidFill>
            </a:endParaRPr>
          </a:p>
        </p:txBody>
      </p:sp>
      <p:sp>
        <p:nvSpPr>
          <p:cNvPr id="24" name="标题 2"/>
          <p:cNvSpPr>
            <a:spLocks noGrp="1"/>
          </p:cNvSpPr>
          <p:nvPr>
            <p:ph type="title"/>
          </p:nvPr>
        </p:nvSpPr>
        <p:spPr>
          <a:xfrm>
            <a:off x="0" y="-27384"/>
            <a:ext cx="9156789" cy="725470"/>
          </a:xfrm>
        </p:spPr>
        <p:txBody>
          <a:bodyPr>
            <a:noAutofit/>
          </a:bodyPr>
          <a:lstStyle/>
          <a:p>
            <a:pPr algn="ctr">
              <a:lnSpc>
                <a:spcPts val="6000"/>
              </a:lnSpc>
            </a:pPr>
            <a:r>
              <a:rPr lang="en-US" altLang="zh-CN" sz="3200" b="1" dirty="0" smtClean="0">
                <a:solidFill>
                  <a:srgbClr val="000000"/>
                </a:solidFill>
                <a:latin typeface="Comic Sans MS" panose="030F0702030302020204" pitchFamily="66" charset="0"/>
              </a:rPr>
              <a:t>Concept of the SPPC 20-T Dipole Magnet</a:t>
            </a:r>
            <a:endParaRPr lang="en-US" altLang="zh-CN" sz="3200" b="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20914191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2971411" y="1219140"/>
            <a:ext cx="1744605" cy="199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87681" y="1297532"/>
            <a:ext cx="1735054" cy="184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1963" t="7029" r="14229" b="10557"/>
          <a:stretch/>
        </p:blipFill>
        <p:spPr bwMode="auto">
          <a:xfrm>
            <a:off x="2886422" y="3427043"/>
            <a:ext cx="2855009" cy="317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p:cNvPicPr>
            <a:picLocks noChangeAspect="1"/>
          </p:cNvPicPr>
          <p:nvPr/>
        </p:nvPicPr>
        <p:blipFill rotWithShape="1">
          <a:blip r:embed="rId5" cstate="print">
            <a:extLst>
              <a:ext uri="{28A0092B-C50C-407E-A947-70E740481C1C}">
                <a14:useLocalDpi xmlns:a14="http://schemas.microsoft.com/office/drawing/2010/main" val="0"/>
              </a:ext>
            </a:extLst>
          </a:blip>
          <a:srcRect l="6130" t="5750" r="9701" b="8147"/>
          <a:stretch/>
        </p:blipFill>
        <p:spPr bwMode="auto">
          <a:xfrm>
            <a:off x="5839494" y="3427043"/>
            <a:ext cx="2980978" cy="317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p:nvPr/>
        </p:nvSpPr>
        <p:spPr>
          <a:xfrm>
            <a:off x="4677294" y="1380524"/>
            <a:ext cx="2631010" cy="1323439"/>
          </a:xfrm>
          <a:prstGeom prst="rect">
            <a:avLst/>
          </a:prstGeom>
        </p:spPr>
        <p:txBody>
          <a:bodyPr wrap="square">
            <a:spAutoFit/>
          </a:bodyPr>
          <a:lstStyle/>
          <a:p>
            <a:r>
              <a:rPr lang="en-US" altLang="zh-CN" sz="1600" b="1" i="1" dirty="0"/>
              <a:t>Different </a:t>
            </a:r>
            <a:r>
              <a:rPr lang="en-US" altLang="zh-CN" sz="1600" b="1" i="1" dirty="0" smtClean="0"/>
              <a:t>coil configurations </a:t>
            </a:r>
            <a:r>
              <a:rPr lang="en-US" altLang="zh-CN" sz="1600" b="1" i="1" dirty="0"/>
              <a:t>for 20-T </a:t>
            </a:r>
            <a:r>
              <a:rPr lang="en-US" altLang="zh-CN" sz="1600" b="1" i="1" dirty="0" smtClean="0"/>
              <a:t>dipole magnet</a:t>
            </a:r>
          </a:p>
          <a:p>
            <a:endParaRPr lang="en-US" altLang="zh-CN" sz="1600" b="1" i="1" dirty="0" smtClean="0"/>
          </a:p>
          <a:p>
            <a:r>
              <a:rPr lang="en-US" altLang="zh-CN" sz="1600" b="1" i="1" dirty="0" smtClean="0"/>
              <a:t>Left:</a:t>
            </a:r>
            <a:r>
              <a:rPr lang="zh-CN" altLang="en-US" sz="1600" b="1" i="1" dirty="0" smtClean="0"/>
              <a:t> </a:t>
            </a:r>
            <a:r>
              <a:rPr lang="en-US" altLang="zh-CN" sz="1600" b="1" i="1" dirty="0"/>
              <a:t>Common </a:t>
            </a:r>
            <a:r>
              <a:rPr lang="en-US" altLang="zh-CN" sz="1600" b="1" i="1" dirty="0" smtClean="0"/>
              <a:t>coil</a:t>
            </a:r>
          </a:p>
          <a:p>
            <a:r>
              <a:rPr lang="en-US" altLang="zh-CN" sz="1600" b="1" i="1" dirty="0" smtClean="0"/>
              <a:t>                       Right: Cos-theta</a:t>
            </a:r>
            <a:endParaRPr lang="zh-CN" altLang="en-US" sz="1600" b="1" i="1" dirty="0"/>
          </a:p>
        </p:txBody>
      </p:sp>
      <p:pic>
        <p:nvPicPr>
          <p:cNvPr id="10" name="图片 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0174" y="2057469"/>
            <a:ext cx="2357610" cy="237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bwMode="auto">
          <a:xfrm>
            <a:off x="465467" y="4310221"/>
            <a:ext cx="2162317" cy="243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4"/>
          <p:cNvSpPr/>
          <p:nvPr/>
        </p:nvSpPr>
        <p:spPr>
          <a:xfrm>
            <a:off x="0" y="1866310"/>
            <a:ext cx="1261756" cy="338554"/>
          </a:xfrm>
          <a:prstGeom prst="rect">
            <a:avLst/>
          </a:prstGeom>
        </p:spPr>
        <p:txBody>
          <a:bodyPr wrap="none">
            <a:spAutoFit/>
          </a:bodyPr>
          <a:lstStyle/>
          <a:p>
            <a:r>
              <a:rPr lang="en-US" altLang="zh-CN" sz="1600" i="1" dirty="0"/>
              <a:t>Common coil</a:t>
            </a:r>
          </a:p>
        </p:txBody>
      </p:sp>
      <p:sp>
        <p:nvSpPr>
          <p:cNvPr id="13" name="Rectangle 15"/>
          <p:cNvSpPr/>
          <p:nvPr/>
        </p:nvSpPr>
        <p:spPr>
          <a:xfrm>
            <a:off x="35496" y="4314582"/>
            <a:ext cx="983859" cy="338554"/>
          </a:xfrm>
          <a:prstGeom prst="rect">
            <a:avLst/>
          </a:prstGeom>
        </p:spPr>
        <p:txBody>
          <a:bodyPr wrap="none">
            <a:spAutoFit/>
          </a:bodyPr>
          <a:lstStyle/>
          <a:p>
            <a:r>
              <a:rPr lang="en-US" altLang="zh-CN" sz="1600" i="1" dirty="0"/>
              <a:t>Cos-theta</a:t>
            </a:r>
            <a:endParaRPr lang="zh-CN" altLang="en-US" sz="1600" i="1" dirty="0"/>
          </a:p>
        </p:txBody>
      </p:sp>
      <p:sp>
        <p:nvSpPr>
          <p:cNvPr id="14" name="Rectangle 16"/>
          <p:cNvSpPr/>
          <p:nvPr/>
        </p:nvSpPr>
        <p:spPr>
          <a:xfrm>
            <a:off x="5319159" y="3037002"/>
            <a:ext cx="1040670" cy="369332"/>
          </a:xfrm>
          <a:prstGeom prst="rect">
            <a:avLst/>
          </a:prstGeom>
        </p:spPr>
        <p:txBody>
          <a:bodyPr wrap="none">
            <a:spAutoFit/>
          </a:bodyPr>
          <a:lstStyle/>
          <a:p>
            <a:r>
              <a:rPr lang="en-US" altLang="zh-CN" b="1" i="1" dirty="0" smtClean="0"/>
              <a:t>Coil ends</a:t>
            </a:r>
            <a:endParaRPr lang="zh-CN" altLang="en-US" b="1" i="1" dirty="0"/>
          </a:p>
        </p:txBody>
      </p:sp>
      <p:sp>
        <p:nvSpPr>
          <p:cNvPr id="15" name="Rectangle 17"/>
          <p:cNvSpPr/>
          <p:nvPr/>
        </p:nvSpPr>
        <p:spPr>
          <a:xfrm>
            <a:off x="3166228" y="3084177"/>
            <a:ext cx="1261756" cy="338554"/>
          </a:xfrm>
          <a:prstGeom prst="rect">
            <a:avLst/>
          </a:prstGeom>
        </p:spPr>
        <p:txBody>
          <a:bodyPr wrap="none">
            <a:spAutoFit/>
          </a:bodyPr>
          <a:lstStyle/>
          <a:p>
            <a:r>
              <a:rPr lang="en-US" altLang="zh-CN" sz="1600" i="1" dirty="0"/>
              <a:t>Common coil</a:t>
            </a:r>
          </a:p>
        </p:txBody>
      </p:sp>
      <p:sp>
        <p:nvSpPr>
          <p:cNvPr id="16" name="Rectangle 19"/>
          <p:cNvSpPr/>
          <p:nvPr/>
        </p:nvSpPr>
        <p:spPr>
          <a:xfrm>
            <a:off x="7777359" y="3084177"/>
            <a:ext cx="983859" cy="338554"/>
          </a:xfrm>
          <a:prstGeom prst="rect">
            <a:avLst/>
          </a:prstGeom>
        </p:spPr>
        <p:txBody>
          <a:bodyPr wrap="none">
            <a:spAutoFit/>
          </a:bodyPr>
          <a:lstStyle/>
          <a:p>
            <a:r>
              <a:rPr lang="en-US" altLang="zh-CN" sz="1600" i="1" dirty="0"/>
              <a:t>Cos-theta</a:t>
            </a:r>
            <a:endParaRPr lang="zh-CN" altLang="en-US" sz="1600" i="1" dirty="0"/>
          </a:p>
        </p:txBody>
      </p:sp>
      <p:cxnSp>
        <p:nvCxnSpPr>
          <p:cNvPr id="21" name="直接连接符 20"/>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23" name="TextBox 3"/>
          <p:cNvSpPr txBox="1"/>
          <p:nvPr/>
        </p:nvSpPr>
        <p:spPr>
          <a:xfrm>
            <a:off x="72007" y="1255628"/>
            <a:ext cx="2699793" cy="369332"/>
          </a:xfrm>
          <a:prstGeom prst="rect">
            <a:avLst/>
          </a:prstGeom>
          <a:noFill/>
          <a:ln w="19050">
            <a:solidFill>
              <a:srgbClr val="FF0000"/>
            </a:solidFill>
          </a:ln>
        </p:spPr>
        <p:txBody>
          <a:bodyPr wrap="square" rtlCol="0">
            <a:spAutoFit/>
          </a:bodyPr>
          <a:lstStyle/>
          <a:p>
            <a:pPr algn="ctr"/>
            <a:r>
              <a:rPr lang="en-US" altLang="zh-CN" i="1" dirty="0" smtClean="0">
                <a:solidFill>
                  <a:srgbClr val="FF0000"/>
                </a:solidFill>
              </a:rPr>
              <a:t>Common coil vs Cos-theta</a:t>
            </a:r>
            <a:endParaRPr lang="zh-CN" altLang="en-US" i="1" dirty="0">
              <a:solidFill>
                <a:srgbClr val="FF0000"/>
              </a:solidFill>
            </a:endParaRPr>
          </a:p>
        </p:txBody>
      </p:sp>
      <p:sp>
        <p:nvSpPr>
          <p:cNvPr id="22" name="矩形 21"/>
          <p:cNvSpPr/>
          <p:nvPr/>
        </p:nvSpPr>
        <p:spPr>
          <a:xfrm>
            <a:off x="2217877" y="777929"/>
            <a:ext cx="4514363" cy="369332"/>
          </a:xfrm>
          <a:prstGeom prst="rect">
            <a:avLst/>
          </a:prstGeom>
        </p:spPr>
        <p:txBody>
          <a:bodyPr wrap="square">
            <a:spAutoFit/>
          </a:bodyPr>
          <a:lstStyle/>
          <a:p>
            <a:r>
              <a:rPr lang="en-US" altLang="zh-CN" b="1" i="1" dirty="0" smtClean="0">
                <a:solidFill>
                  <a:srgbClr val="FF0000"/>
                </a:solidFill>
              </a:rPr>
              <a:t>Comparison of different coil configurations</a:t>
            </a:r>
          </a:p>
        </p:txBody>
      </p:sp>
      <p:sp>
        <p:nvSpPr>
          <p:cNvPr id="26" name="标题 2"/>
          <p:cNvSpPr>
            <a:spLocks noGrp="1"/>
          </p:cNvSpPr>
          <p:nvPr>
            <p:ph type="title"/>
          </p:nvPr>
        </p:nvSpPr>
        <p:spPr>
          <a:xfrm>
            <a:off x="0" y="-27384"/>
            <a:ext cx="9156789" cy="725470"/>
          </a:xfrm>
        </p:spPr>
        <p:txBody>
          <a:bodyPr>
            <a:noAutofit/>
          </a:bodyPr>
          <a:lstStyle/>
          <a:p>
            <a:pPr algn="ctr">
              <a:lnSpc>
                <a:spcPts val="6000"/>
              </a:lnSpc>
            </a:pPr>
            <a:r>
              <a:rPr lang="en-US" altLang="zh-CN" sz="3200" b="1" dirty="0">
                <a:solidFill>
                  <a:srgbClr val="000000"/>
                </a:solidFill>
                <a:latin typeface="Comic Sans MS" panose="030F0702030302020204" pitchFamily="66" charset="0"/>
              </a:rPr>
              <a:t>D</a:t>
            </a:r>
            <a:r>
              <a:rPr lang="en-US" altLang="zh-CN" sz="3200" b="1" dirty="0" smtClean="0">
                <a:solidFill>
                  <a:srgbClr val="000000"/>
                </a:solidFill>
                <a:latin typeface="Comic Sans MS" panose="030F0702030302020204" pitchFamily="66" charset="0"/>
              </a:rPr>
              <a:t>esign </a:t>
            </a:r>
            <a:r>
              <a:rPr lang="en-US" altLang="zh-CN" sz="3200" b="1" dirty="0">
                <a:solidFill>
                  <a:srgbClr val="000000"/>
                </a:solidFill>
                <a:latin typeface="Comic Sans MS" panose="030F0702030302020204" pitchFamily="66" charset="0"/>
              </a:rPr>
              <a:t>S</a:t>
            </a:r>
            <a:r>
              <a:rPr lang="en-US" altLang="zh-CN" sz="3200" b="1" dirty="0" smtClean="0">
                <a:solidFill>
                  <a:srgbClr val="000000"/>
                </a:solidFill>
                <a:latin typeface="Comic Sans MS" panose="030F0702030302020204" pitchFamily="66" charset="0"/>
              </a:rPr>
              <a:t>tudy of the SPPC Dipole Magnets</a:t>
            </a:r>
            <a:endParaRPr lang="en-US" altLang="zh-CN" sz="3200" b="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18199873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0107" y="980512"/>
            <a:ext cx="8514585" cy="5558401"/>
          </a:xfrm>
        </p:spPr>
        <p:txBody>
          <a:bodyPr>
            <a:normAutofit fontScale="85000" lnSpcReduction="10000"/>
          </a:bodyPr>
          <a:lstStyle/>
          <a:p>
            <a:r>
              <a:rPr lang="en-US" altLang="zh-CN" b="1" dirty="0" smtClean="0"/>
              <a:t>Precondition (Iron based conductor, </a:t>
            </a:r>
            <a:r>
              <a:rPr lang="en-US" altLang="zh-CN" b="1" dirty="0" err="1" smtClean="0"/>
              <a:t>ReBCO</a:t>
            </a:r>
            <a:r>
              <a:rPr lang="en-US" altLang="zh-CN" b="1" dirty="0" smtClean="0"/>
              <a:t>, Bi-2212)</a:t>
            </a:r>
          </a:p>
          <a:p>
            <a:pPr>
              <a:buFont typeface="Wingdings" panose="05000000000000000000" pitchFamily="2" charset="2"/>
              <a:buChar char="Ø"/>
            </a:pPr>
            <a:r>
              <a:rPr lang="en-US" altLang="zh-CN" sz="2400" dirty="0" smtClean="0">
                <a:solidFill>
                  <a:srgbClr val="0070C0"/>
                </a:solidFill>
              </a:rPr>
              <a:t>The Je of the HTS conductors is high enough for accelerator application  </a:t>
            </a:r>
          </a:p>
          <a:p>
            <a:pPr>
              <a:buFont typeface="Wingdings" panose="05000000000000000000" pitchFamily="2" charset="2"/>
              <a:buChar char="Ø"/>
            </a:pPr>
            <a:r>
              <a:rPr lang="en-US" altLang="zh-CN" sz="2400" dirty="0">
                <a:solidFill>
                  <a:srgbClr val="0070C0"/>
                </a:solidFill>
              </a:rPr>
              <a:t>T</a:t>
            </a:r>
            <a:r>
              <a:rPr lang="en-US" altLang="zh-CN" sz="2400" dirty="0" smtClean="0">
                <a:solidFill>
                  <a:srgbClr val="0070C0"/>
                </a:solidFill>
              </a:rPr>
              <a:t>he cost is lower than or similar with the LTS conductors</a:t>
            </a:r>
          </a:p>
          <a:p>
            <a:pPr>
              <a:buFont typeface="Wingdings" panose="05000000000000000000" pitchFamily="2" charset="2"/>
              <a:buChar char="Ø"/>
            </a:pPr>
            <a:r>
              <a:rPr lang="en-US" altLang="zh-CN" sz="2400" dirty="0" smtClean="0">
                <a:solidFill>
                  <a:srgbClr val="0070C0"/>
                </a:solidFill>
              </a:rPr>
              <a:t>Mechanical performance is qualified</a:t>
            </a:r>
          </a:p>
          <a:p>
            <a:pPr marL="0" indent="0">
              <a:buNone/>
            </a:pPr>
            <a:endParaRPr lang="en-US" altLang="zh-CN" dirty="0" smtClean="0"/>
          </a:p>
          <a:p>
            <a:r>
              <a:rPr lang="en-US" altLang="zh-CN" b="1" dirty="0" smtClean="0"/>
              <a:t>Main challenges of the HTS technology</a:t>
            </a:r>
          </a:p>
          <a:p>
            <a:pPr>
              <a:buFont typeface="Wingdings" panose="05000000000000000000" pitchFamily="2" charset="2"/>
              <a:buChar char="Ø"/>
            </a:pPr>
            <a:r>
              <a:rPr lang="en-US" altLang="zh-CN" sz="2400" dirty="0" smtClean="0">
                <a:solidFill>
                  <a:srgbClr val="0070C0"/>
                </a:solidFill>
              </a:rPr>
              <a:t>Field quality control</a:t>
            </a:r>
            <a:r>
              <a:rPr lang="zh-CN" altLang="en-US" sz="2400" dirty="0" smtClean="0">
                <a:solidFill>
                  <a:srgbClr val="0070C0"/>
                </a:solidFill>
              </a:rPr>
              <a:t>：</a:t>
            </a:r>
            <a:r>
              <a:rPr lang="en-US" altLang="zh-CN" sz="2400" dirty="0" smtClean="0">
                <a:solidFill>
                  <a:srgbClr val="0070C0"/>
                </a:solidFill>
              </a:rPr>
              <a:t>10</a:t>
            </a:r>
            <a:r>
              <a:rPr lang="en-US" altLang="zh-CN" sz="2400" baseline="30000" dirty="0" smtClean="0">
                <a:solidFill>
                  <a:srgbClr val="0070C0"/>
                </a:solidFill>
              </a:rPr>
              <a:t>-4</a:t>
            </a:r>
            <a:r>
              <a:rPr lang="zh-CN" altLang="en-US" sz="2400" dirty="0">
                <a:solidFill>
                  <a:srgbClr val="0070C0"/>
                </a:solidFill>
              </a:rPr>
              <a:t> </a:t>
            </a:r>
            <a:r>
              <a:rPr lang="en-US" altLang="zh-CN" sz="2400" dirty="0" smtClean="0">
                <a:solidFill>
                  <a:srgbClr val="0070C0"/>
                </a:solidFill>
              </a:rPr>
              <a:t>field uniformity needed for accelerators</a:t>
            </a:r>
            <a:endParaRPr lang="en-US" altLang="zh-CN" sz="2400" dirty="0">
              <a:solidFill>
                <a:srgbClr val="0070C0"/>
              </a:solidFill>
            </a:endParaRPr>
          </a:p>
          <a:p>
            <a:pPr>
              <a:buFont typeface="Wingdings" panose="05000000000000000000" pitchFamily="2" charset="2"/>
              <a:buChar char="Ø"/>
            </a:pPr>
            <a:r>
              <a:rPr lang="en-US" altLang="zh-CN" sz="2400" dirty="0" smtClean="0">
                <a:solidFill>
                  <a:srgbClr val="0070C0"/>
                </a:solidFill>
              </a:rPr>
              <a:t>Quench protection</a:t>
            </a:r>
            <a:r>
              <a:rPr lang="zh-CN" altLang="en-US" sz="2400" dirty="0" smtClean="0">
                <a:solidFill>
                  <a:srgbClr val="0070C0"/>
                </a:solidFill>
              </a:rPr>
              <a:t>：</a:t>
            </a:r>
            <a:r>
              <a:rPr lang="en-US" altLang="zh-CN" sz="2400" dirty="0" smtClean="0">
                <a:solidFill>
                  <a:srgbClr val="0070C0"/>
                </a:solidFill>
              </a:rPr>
              <a:t>quench propagation speed of HTS conductors is about two </a:t>
            </a:r>
            <a:r>
              <a:rPr lang="en-US" altLang="zh-CN" sz="2400" dirty="0">
                <a:solidFill>
                  <a:srgbClr val="0070C0"/>
                </a:solidFill>
              </a:rPr>
              <a:t>orders of </a:t>
            </a:r>
            <a:r>
              <a:rPr lang="en-US" altLang="zh-CN" sz="2400" dirty="0" smtClean="0">
                <a:solidFill>
                  <a:srgbClr val="0070C0"/>
                </a:solidFill>
              </a:rPr>
              <a:t>magnitude lower than the</a:t>
            </a:r>
            <a:r>
              <a:rPr lang="zh-CN" altLang="en-US" sz="2400" dirty="0">
                <a:solidFill>
                  <a:srgbClr val="0070C0"/>
                </a:solidFill>
              </a:rPr>
              <a:t> </a:t>
            </a:r>
            <a:r>
              <a:rPr lang="en-US" altLang="zh-CN" sz="2400" dirty="0" smtClean="0">
                <a:solidFill>
                  <a:srgbClr val="0070C0"/>
                </a:solidFill>
              </a:rPr>
              <a:t>LTS</a:t>
            </a:r>
            <a:r>
              <a:rPr lang="zh-CN" altLang="en-US" sz="2400" dirty="0">
                <a:solidFill>
                  <a:srgbClr val="0070C0"/>
                </a:solidFill>
              </a:rPr>
              <a:t> </a:t>
            </a:r>
            <a:r>
              <a:rPr lang="en-US" altLang="zh-CN" sz="2400" dirty="0" smtClean="0">
                <a:solidFill>
                  <a:srgbClr val="0070C0"/>
                </a:solidFill>
              </a:rPr>
              <a:t>case</a:t>
            </a:r>
            <a:endParaRPr lang="en-US" altLang="zh-CN" sz="2400" dirty="0">
              <a:solidFill>
                <a:srgbClr val="0070C0"/>
              </a:solidFill>
            </a:endParaRPr>
          </a:p>
          <a:p>
            <a:pPr>
              <a:buFont typeface="Wingdings" panose="05000000000000000000" pitchFamily="2" charset="2"/>
              <a:buChar char="Ø"/>
            </a:pPr>
            <a:r>
              <a:rPr lang="en-US" altLang="zh-CN" sz="2400" dirty="0" smtClean="0">
                <a:solidFill>
                  <a:srgbClr val="0070C0"/>
                </a:solidFill>
              </a:rPr>
              <a:t>Cable fabrication</a:t>
            </a:r>
            <a:r>
              <a:rPr lang="zh-CN" altLang="en-US" sz="2400" dirty="0" smtClean="0">
                <a:solidFill>
                  <a:srgbClr val="0070C0"/>
                </a:solidFill>
              </a:rPr>
              <a:t>：</a:t>
            </a:r>
            <a:r>
              <a:rPr lang="en-US" altLang="zh-CN" sz="2400" dirty="0" smtClean="0">
                <a:solidFill>
                  <a:srgbClr val="0070C0"/>
                </a:solidFill>
              </a:rPr>
              <a:t>how to fabricate high-current cable with tapes?</a:t>
            </a:r>
            <a:endParaRPr lang="en-US" altLang="zh-CN" sz="2400" dirty="0">
              <a:solidFill>
                <a:srgbClr val="0070C0"/>
              </a:solidFill>
            </a:endParaRPr>
          </a:p>
          <a:p>
            <a:pPr>
              <a:buFont typeface="Wingdings" panose="05000000000000000000" pitchFamily="2" charset="2"/>
              <a:buChar char="Ø"/>
            </a:pPr>
            <a:r>
              <a:rPr lang="en-US" altLang="zh-CN" sz="2400" dirty="0" smtClean="0">
                <a:solidFill>
                  <a:srgbClr val="0070C0"/>
                </a:solidFill>
              </a:rPr>
              <a:t>Coil layout</a:t>
            </a:r>
            <a:r>
              <a:rPr lang="zh-CN" altLang="en-US" sz="2400" dirty="0" smtClean="0">
                <a:solidFill>
                  <a:srgbClr val="0070C0"/>
                </a:solidFill>
              </a:rPr>
              <a:t>：</a:t>
            </a:r>
            <a:r>
              <a:rPr lang="en-US" altLang="zh-CN" sz="2400" dirty="0" smtClean="0">
                <a:solidFill>
                  <a:srgbClr val="0070C0"/>
                </a:solidFill>
              </a:rPr>
              <a:t>compact, high efficiency, stress control, …</a:t>
            </a:r>
            <a:endParaRPr lang="en-US" altLang="zh-CN" sz="2400" dirty="0">
              <a:solidFill>
                <a:srgbClr val="0070C0"/>
              </a:solidFill>
            </a:endParaRPr>
          </a:p>
          <a:p>
            <a:pPr>
              <a:buFont typeface="Wingdings" panose="05000000000000000000" pitchFamily="2" charset="2"/>
              <a:buChar char="Ø"/>
            </a:pPr>
            <a:endParaRPr lang="en-US" altLang="zh-CN" sz="2400" dirty="0" smtClean="0"/>
          </a:p>
          <a:p>
            <a:r>
              <a:rPr lang="en-US" altLang="zh-CN" b="1" dirty="0" smtClean="0"/>
              <a:t>Advantages of the all-HTS</a:t>
            </a:r>
            <a:r>
              <a:rPr lang="zh-CN" altLang="en-US" b="1" dirty="0"/>
              <a:t> </a:t>
            </a:r>
            <a:r>
              <a:rPr lang="en-US" altLang="zh-CN" b="1" dirty="0" smtClean="0"/>
              <a:t>magnet</a:t>
            </a:r>
            <a:r>
              <a:rPr lang="zh-CN" altLang="en-US" b="1" dirty="0" smtClean="0"/>
              <a:t>：</a:t>
            </a:r>
            <a:endParaRPr lang="en-US" altLang="zh-CN" b="1" dirty="0" smtClean="0"/>
          </a:p>
          <a:p>
            <a:pPr>
              <a:buFont typeface="Wingdings" panose="05000000000000000000" pitchFamily="2" charset="2"/>
              <a:buChar char="Ø"/>
            </a:pPr>
            <a:r>
              <a:rPr lang="en-US" altLang="zh-CN" sz="2400" dirty="0" smtClean="0">
                <a:solidFill>
                  <a:srgbClr val="0070C0"/>
                </a:solidFill>
              </a:rPr>
              <a:t>Possibility of reducing the </a:t>
            </a:r>
            <a:r>
              <a:rPr lang="en-US" altLang="zh-CN" sz="2400" dirty="0">
                <a:solidFill>
                  <a:srgbClr val="0070C0"/>
                </a:solidFill>
              </a:rPr>
              <a:t>cost </a:t>
            </a:r>
            <a:r>
              <a:rPr lang="en-US" altLang="zh-CN" sz="2400" dirty="0" smtClean="0">
                <a:solidFill>
                  <a:srgbClr val="0070C0"/>
                </a:solidFill>
              </a:rPr>
              <a:t>significantly (</a:t>
            </a:r>
            <a:r>
              <a:rPr lang="en-US" altLang="zh-CN" sz="2400" dirty="0">
                <a:solidFill>
                  <a:srgbClr val="0070C0"/>
                </a:solidFill>
              </a:rPr>
              <a:t>Iron based </a:t>
            </a:r>
            <a:r>
              <a:rPr lang="en-US" altLang="zh-CN" sz="2400" dirty="0" smtClean="0">
                <a:solidFill>
                  <a:srgbClr val="0070C0"/>
                </a:solidFill>
              </a:rPr>
              <a:t>conductor, </a:t>
            </a:r>
            <a:r>
              <a:rPr lang="en-US" altLang="zh-CN" sz="2400" dirty="0" err="1" smtClean="0">
                <a:solidFill>
                  <a:srgbClr val="0070C0"/>
                </a:solidFill>
              </a:rPr>
              <a:t>ReBCO</a:t>
            </a:r>
            <a:r>
              <a:rPr lang="en-US" altLang="zh-CN" sz="2400" dirty="0" smtClean="0">
                <a:solidFill>
                  <a:srgbClr val="0070C0"/>
                </a:solidFill>
              </a:rPr>
              <a:t>)</a:t>
            </a:r>
            <a:endParaRPr lang="en-US" altLang="zh-CN" sz="2400" dirty="0">
              <a:solidFill>
                <a:srgbClr val="0070C0"/>
              </a:solidFill>
            </a:endParaRPr>
          </a:p>
          <a:p>
            <a:pPr>
              <a:buFont typeface="Wingdings" panose="05000000000000000000" pitchFamily="2" charset="2"/>
              <a:buChar char="Ø"/>
            </a:pPr>
            <a:r>
              <a:rPr lang="en-US" altLang="zh-CN" sz="2400" dirty="0">
                <a:solidFill>
                  <a:srgbClr val="0070C0"/>
                </a:solidFill>
              </a:rPr>
              <a:t>Possibility of raising the operation temperature of the magnet</a:t>
            </a:r>
            <a:r>
              <a:rPr lang="zh-CN" altLang="en-US" sz="2400" dirty="0">
                <a:solidFill>
                  <a:srgbClr val="0070C0"/>
                </a:solidFill>
              </a:rPr>
              <a:t>（</a:t>
            </a:r>
            <a:r>
              <a:rPr lang="en-US" altLang="zh-CN" sz="2400" dirty="0">
                <a:solidFill>
                  <a:srgbClr val="0070C0"/>
                </a:solidFill>
              </a:rPr>
              <a:t>4.2K -&gt; ?K</a:t>
            </a:r>
            <a:r>
              <a:rPr lang="zh-CN" altLang="en-US" sz="2400" dirty="0">
                <a:solidFill>
                  <a:srgbClr val="0070C0"/>
                </a:solidFill>
              </a:rPr>
              <a:t>）</a:t>
            </a:r>
            <a:endParaRPr lang="en-US" altLang="zh-CN" sz="2400" dirty="0">
              <a:solidFill>
                <a:srgbClr val="0070C0"/>
              </a:solidFill>
            </a:endParaRPr>
          </a:p>
        </p:txBody>
      </p:sp>
      <p:sp>
        <p:nvSpPr>
          <p:cNvPr id="4" name="TextBox 2"/>
          <p:cNvSpPr txBox="1"/>
          <p:nvPr/>
        </p:nvSpPr>
        <p:spPr>
          <a:xfrm>
            <a:off x="859503" y="95835"/>
            <a:ext cx="7216878" cy="584775"/>
          </a:xfrm>
          <a:prstGeom prst="rect">
            <a:avLst/>
          </a:prstGeom>
          <a:noFill/>
        </p:spPr>
        <p:txBody>
          <a:bodyPr wrap="square" rtlCol="0">
            <a:spAutoFit/>
          </a:bodyPr>
          <a:lstStyle/>
          <a:p>
            <a:pPr algn="ctr"/>
            <a:r>
              <a:rPr lang="en-US" altLang="zh-CN" sz="3200" b="1" dirty="0" smtClean="0">
                <a:solidFill>
                  <a:srgbClr val="FF0000"/>
                </a:solidFill>
                <a:latin typeface="Comic Sans MS" panose="030F0702030302020204" pitchFamily="66" charset="0"/>
              </a:rPr>
              <a:t>All-HTS High Field</a:t>
            </a:r>
            <a:r>
              <a:rPr lang="zh-CN" altLang="en-US" sz="3200" b="1" dirty="0" smtClean="0">
                <a:solidFill>
                  <a:srgbClr val="FF0000"/>
                </a:solidFill>
                <a:latin typeface="Comic Sans MS" panose="030F0702030302020204" pitchFamily="66" charset="0"/>
              </a:rPr>
              <a:t> </a:t>
            </a:r>
            <a:r>
              <a:rPr lang="en-US" altLang="zh-CN" sz="3200" b="1" dirty="0" smtClean="0">
                <a:solidFill>
                  <a:srgbClr val="FF0000"/>
                </a:solidFill>
                <a:latin typeface="Comic Sans MS" panose="030F0702030302020204" pitchFamily="66" charset="0"/>
              </a:rPr>
              <a:t>Magnet</a:t>
            </a:r>
            <a:r>
              <a:rPr lang="en-US" altLang="zh-CN" sz="3200" b="1" dirty="0" smtClean="0">
                <a:solidFill>
                  <a:srgbClr val="FF0000"/>
                </a:solidFill>
                <a:latin typeface="+mj-lt"/>
                <a:ea typeface="+mj-ea"/>
                <a:cs typeface="+mj-cs"/>
              </a:rPr>
              <a:t>?</a:t>
            </a:r>
            <a:endParaRPr lang="zh-CN" altLang="en-US" sz="3200" b="1" dirty="0">
              <a:solidFill>
                <a:srgbClr val="FF0000"/>
              </a:solidFill>
              <a:latin typeface="+mj-lt"/>
              <a:ea typeface="+mj-ea"/>
              <a:cs typeface="+mj-cs"/>
            </a:endParaRPr>
          </a:p>
        </p:txBody>
      </p:sp>
      <p:cxnSp>
        <p:nvCxnSpPr>
          <p:cNvPr id="5" name="直接连接符 4"/>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4169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21"/>
            <a:ext cx="8229600" cy="849333"/>
          </a:xfrm>
        </p:spPr>
        <p:txBody>
          <a:bodyPr>
            <a:normAutofit/>
          </a:bodyPr>
          <a:lstStyle/>
          <a:p>
            <a:pPr algn="ctr"/>
            <a:r>
              <a:rPr lang="en-US" altLang="zh-CN" sz="3600" b="1" dirty="0">
                <a:solidFill>
                  <a:srgbClr val="000000"/>
                </a:solidFill>
                <a:latin typeface="Comic Sans MS" panose="030F0702030302020204" pitchFamily="66" charset="0"/>
                <a:ea typeface="+mn-ea"/>
                <a:cs typeface="+mn-cs"/>
              </a:rPr>
              <a:t>Summary</a:t>
            </a:r>
            <a:endParaRPr lang="zh-CN" altLang="en-US" sz="3600" b="1" dirty="0">
              <a:solidFill>
                <a:srgbClr val="000000"/>
              </a:solidFill>
              <a:latin typeface="Comic Sans MS" panose="030F0702030302020204" pitchFamily="66" charset="0"/>
              <a:ea typeface="+mn-ea"/>
              <a:cs typeface="+mn-cs"/>
            </a:endParaRPr>
          </a:p>
        </p:txBody>
      </p:sp>
      <p:cxnSp>
        <p:nvCxnSpPr>
          <p:cNvPr id="7" name="直接连接符 6"/>
          <p:cNvCxnSpPr/>
          <p:nvPr/>
        </p:nvCxnSpPr>
        <p:spPr>
          <a:xfrm>
            <a:off x="464315" y="763115"/>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
          </p:nvPr>
        </p:nvSpPr>
        <p:spPr>
          <a:xfrm>
            <a:off x="334267" y="1018309"/>
            <a:ext cx="8452624" cy="5512330"/>
          </a:xfrm>
        </p:spPr>
        <p:txBody>
          <a:bodyPr>
            <a:noAutofit/>
          </a:bodyPr>
          <a:lstStyle/>
          <a:p>
            <a:pPr algn="just">
              <a:lnSpc>
                <a:spcPct val="110000"/>
              </a:lnSpc>
            </a:pPr>
            <a:r>
              <a:rPr lang="en-US" altLang="zh-CN" sz="2300" b="1" i="1" dirty="0" smtClean="0"/>
              <a:t>Magnet &amp; </a:t>
            </a:r>
            <a:r>
              <a:rPr lang="en-US" altLang="zh-CN" sz="2300" b="1" i="1" dirty="0" smtClean="0"/>
              <a:t>CEPC-SPPC: </a:t>
            </a:r>
            <a:r>
              <a:rPr lang="en-US" altLang="zh-CN" sz="2300" i="1" dirty="0" smtClean="0"/>
              <a:t>High field magnet technology is the key to the success of the </a:t>
            </a:r>
            <a:r>
              <a:rPr lang="en-US" altLang="zh-CN" sz="2300" i="1" dirty="0"/>
              <a:t>high energy </a:t>
            </a:r>
            <a:r>
              <a:rPr lang="en-US" altLang="zh-CN" sz="2300" i="1" dirty="0" smtClean="0"/>
              <a:t>accelerators in future.</a:t>
            </a:r>
          </a:p>
          <a:p>
            <a:pPr algn="just">
              <a:lnSpc>
                <a:spcPct val="110000"/>
              </a:lnSpc>
            </a:pPr>
            <a:r>
              <a:rPr lang="en-US" altLang="zh-CN" sz="2300" b="1" i="1" dirty="0" smtClean="0"/>
              <a:t>SPPC design scope: </a:t>
            </a:r>
            <a:r>
              <a:rPr lang="en-US" altLang="zh-CN" sz="2300" i="1" dirty="0" smtClean="0">
                <a:solidFill>
                  <a:srgbClr val="FF0000"/>
                </a:solidFill>
              </a:rPr>
              <a:t>12 T IBS </a:t>
            </a:r>
            <a:r>
              <a:rPr lang="en-US" altLang="zh-CN" sz="2300" i="1" dirty="0" smtClean="0"/>
              <a:t>magnets to reach </a:t>
            </a:r>
            <a:r>
              <a:rPr lang="en-US" altLang="zh-CN" sz="2300" i="1" dirty="0" smtClean="0">
                <a:solidFill>
                  <a:srgbClr val="FF0000"/>
                </a:solidFill>
              </a:rPr>
              <a:t>70TeV with 100 km circumference</a:t>
            </a:r>
            <a:r>
              <a:rPr lang="en-US" altLang="zh-CN" sz="2300" i="1" dirty="0" smtClean="0"/>
              <a:t>. Upgrading phase: </a:t>
            </a:r>
            <a:r>
              <a:rPr lang="en-US" altLang="zh-CN" sz="2300" i="1" dirty="0" smtClean="0">
                <a:solidFill>
                  <a:srgbClr val="FF0000"/>
                </a:solidFill>
              </a:rPr>
              <a:t>20~24 T IBS </a:t>
            </a:r>
            <a:r>
              <a:rPr lang="en-US" altLang="zh-CN" sz="2300" i="1" dirty="0"/>
              <a:t>magnets </a:t>
            </a:r>
            <a:r>
              <a:rPr lang="en-US" altLang="zh-CN" sz="2300" i="1" dirty="0" smtClean="0"/>
              <a:t>to reach </a:t>
            </a:r>
            <a:r>
              <a:rPr lang="en-US" altLang="zh-CN" sz="2300" i="1" dirty="0" smtClean="0">
                <a:solidFill>
                  <a:srgbClr val="FF0000"/>
                </a:solidFill>
              </a:rPr>
              <a:t>125~150 </a:t>
            </a:r>
            <a:r>
              <a:rPr lang="en-US" altLang="zh-CN" sz="2300" i="1" dirty="0" err="1" smtClean="0">
                <a:solidFill>
                  <a:srgbClr val="FF0000"/>
                </a:solidFill>
              </a:rPr>
              <a:t>TeV</a:t>
            </a:r>
            <a:r>
              <a:rPr lang="en-US" altLang="zh-CN" sz="2300" i="1" dirty="0" smtClean="0">
                <a:solidFill>
                  <a:srgbClr val="FF0000"/>
                </a:solidFill>
              </a:rPr>
              <a:t>.</a:t>
            </a:r>
          </a:p>
          <a:p>
            <a:pPr algn="just">
              <a:lnSpc>
                <a:spcPct val="110000"/>
              </a:lnSpc>
            </a:pPr>
            <a:r>
              <a:rPr lang="en-US" altLang="zh-CN" sz="2300" i="1" dirty="0" smtClean="0"/>
              <a:t>Strong domestic collaboration for the </a:t>
            </a:r>
            <a:r>
              <a:rPr lang="en-US" altLang="zh-CN" sz="2300" b="1" i="1" dirty="0" smtClean="0"/>
              <a:t>advanced HTS conductor </a:t>
            </a:r>
            <a:r>
              <a:rPr lang="en-US" altLang="zh-CN" sz="2300" i="1" dirty="0" smtClean="0"/>
              <a:t>R&amp;D: </a:t>
            </a:r>
            <a:r>
              <a:rPr lang="en-US" altLang="zh-CN" sz="2300" i="1" dirty="0">
                <a:solidFill>
                  <a:srgbClr val="FF0000"/>
                </a:solidFill>
              </a:rPr>
              <a:t>Make IBS the </a:t>
            </a:r>
            <a:r>
              <a:rPr lang="en-US" altLang="zh-CN" sz="2300" i="1" dirty="0" smtClean="0">
                <a:solidFill>
                  <a:srgbClr val="FF0000"/>
                </a:solidFill>
              </a:rPr>
              <a:t>High-T</a:t>
            </a:r>
            <a:r>
              <a:rPr lang="en-US" altLang="zh-CN" sz="2300" i="1" baseline="-25000" dirty="0" smtClean="0">
                <a:solidFill>
                  <a:srgbClr val="FF0000"/>
                </a:solidFill>
              </a:rPr>
              <a:t>c</a:t>
            </a:r>
            <a:r>
              <a:rPr lang="en-US" altLang="zh-CN" sz="2300" i="1" dirty="0" smtClean="0">
                <a:solidFill>
                  <a:srgbClr val="FF0000"/>
                </a:solidFill>
              </a:rPr>
              <a:t> and High-Field </a:t>
            </a:r>
            <a:r>
              <a:rPr lang="en-US" altLang="zh-CN" sz="2300" i="1" dirty="0">
                <a:solidFill>
                  <a:srgbClr val="FF0000"/>
                </a:solidFill>
              </a:rPr>
              <a:t>“</a:t>
            </a:r>
            <a:r>
              <a:rPr lang="en-US" altLang="zh-CN" sz="2300" i="1" dirty="0" err="1">
                <a:solidFill>
                  <a:srgbClr val="FF0000"/>
                </a:solidFill>
              </a:rPr>
              <a:t>NbTi</a:t>
            </a:r>
            <a:r>
              <a:rPr lang="en-US" altLang="zh-CN" sz="2300" i="1" dirty="0">
                <a:solidFill>
                  <a:srgbClr val="FF0000"/>
                </a:solidFill>
              </a:rPr>
              <a:t>” conductor in 10 years!</a:t>
            </a:r>
          </a:p>
          <a:p>
            <a:pPr algn="just">
              <a:lnSpc>
                <a:spcPct val="110000"/>
              </a:lnSpc>
            </a:pPr>
            <a:r>
              <a:rPr lang="en-US" altLang="zh-CN" sz="2300" b="1" i="1" dirty="0" smtClean="0"/>
              <a:t>R&amp;D </a:t>
            </a:r>
            <a:r>
              <a:rPr lang="en-US" altLang="zh-CN" sz="2300" b="1" i="1" dirty="0"/>
              <a:t>of high field  magnet </a:t>
            </a:r>
            <a:r>
              <a:rPr lang="en-US" altLang="zh-CN" sz="2300" b="1" i="1" dirty="0" smtClean="0"/>
              <a:t>technology: </a:t>
            </a:r>
            <a:r>
              <a:rPr lang="en-US" altLang="zh-CN" sz="2300" i="1" dirty="0"/>
              <a:t>Starting to develop </a:t>
            </a:r>
            <a:r>
              <a:rPr lang="en-US" altLang="zh-CN" sz="2300" i="1" dirty="0" smtClean="0"/>
              <a:t>Nb</a:t>
            </a:r>
            <a:r>
              <a:rPr lang="en-US" altLang="zh-CN" sz="2300" i="1" baseline="-25000" dirty="0" smtClean="0"/>
              <a:t>3</a:t>
            </a:r>
            <a:r>
              <a:rPr lang="en-US" altLang="zh-CN" sz="2300" i="1" dirty="0" smtClean="0"/>
              <a:t>Sn+HTS </a:t>
            </a:r>
            <a:r>
              <a:rPr lang="en-US" altLang="zh-CN" sz="2300" i="1" dirty="0"/>
              <a:t>magnet technology before applicable iron-based wire is available: </a:t>
            </a:r>
            <a:r>
              <a:rPr lang="en-US" altLang="zh-CN" sz="2300" i="1" dirty="0" err="1">
                <a:solidFill>
                  <a:srgbClr val="FF0000"/>
                </a:solidFill>
              </a:rPr>
              <a:t>ReBCO</a:t>
            </a:r>
            <a:r>
              <a:rPr lang="en-US" altLang="zh-CN" sz="2300" i="1" dirty="0">
                <a:solidFill>
                  <a:srgbClr val="FF0000"/>
                </a:solidFill>
              </a:rPr>
              <a:t> &amp; Bi-2212 and LTS </a:t>
            </a:r>
            <a:r>
              <a:rPr lang="en-US" altLang="zh-CN" sz="2300" i="1" dirty="0"/>
              <a:t>wires be used for model magnet studies and as an option for SPPC. </a:t>
            </a:r>
          </a:p>
          <a:p>
            <a:pPr algn="just">
              <a:lnSpc>
                <a:spcPct val="110000"/>
              </a:lnSpc>
            </a:pPr>
            <a:endParaRPr lang="en-US" altLang="zh-CN" sz="2000" i="1" dirty="0"/>
          </a:p>
        </p:txBody>
      </p:sp>
    </p:spTree>
    <p:extLst>
      <p:ext uri="{BB962C8B-B14F-4D97-AF65-F5344CB8AC3E}">
        <p14:creationId xmlns:p14="http://schemas.microsoft.com/office/powerpoint/2010/main" val="28847417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314942"/>
            <a:ext cx="8229600" cy="849333"/>
          </a:xfrm>
        </p:spPr>
        <p:txBody>
          <a:bodyPr>
            <a:normAutofit/>
          </a:bodyPr>
          <a:lstStyle/>
          <a:p>
            <a:pPr algn="ctr"/>
            <a:r>
              <a:rPr lang="en-US" altLang="zh-CN" sz="3600" b="1" dirty="0" smtClean="0">
                <a:solidFill>
                  <a:srgbClr val="000000"/>
                </a:solidFill>
                <a:latin typeface="Comic Sans MS" panose="030F0702030302020204" pitchFamily="66" charset="0"/>
                <a:ea typeface="+mn-ea"/>
                <a:cs typeface="+mn-cs"/>
              </a:rPr>
              <a:t>Questions and Discussions</a:t>
            </a:r>
            <a:endParaRPr lang="zh-CN" altLang="en-US" sz="3600" b="1" dirty="0">
              <a:solidFill>
                <a:srgbClr val="000000"/>
              </a:solidFill>
              <a:latin typeface="Comic Sans MS" panose="030F0702030302020204" pitchFamily="66" charset="0"/>
              <a:ea typeface="+mn-ea"/>
              <a:cs typeface="+mn-cs"/>
            </a:endParaRPr>
          </a:p>
        </p:txBody>
      </p:sp>
    </p:spTree>
    <p:extLst>
      <p:ext uri="{BB962C8B-B14F-4D97-AF65-F5344CB8AC3E}">
        <p14:creationId xmlns:p14="http://schemas.microsoft.com/office/powerpoint/2010/main" val="21675527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a:solidFill>
                <a:srgbClr val="000000"/>
              </a:solidFill>
              <a:ea typeface="ＭＳ Ｐゴシック" pitchFamily="34" charset="-128"/>
            </a:endParaRPr>
          </a:p>
        </p:txBody>
      </p:sp>
      <p:sp>
        <p:nvSpPr>
          <p:cNvPr id="7175" name="Rectangle 7"/>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a:solidFill>
                <a:srgbClr val="000000"/>
              </a:solidFill>
              <a:ea typeface="ＭＳ Ｐゴシック" pitchFamily="34" charset="-128"/>
            </a:endParaRPr>
          </a:p>
        </p:txBody>
      </p:sp>
      <p:sp>
        <p:nvSpPr>
          <p:cNvPr id="7176" name="Rectangle 11"/>
          <p:cNvSpPr>
            <a:spLocks noChangeArrowheads="1"/>
          </p:cNvSpPr>
          <p:nvPr/>
        </p:nvSpPr>
        <p:spPr bwMode="auto">
          <a:xfrm>
            <a:off x="0" y="3305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a:solidFill>
                <a:srgbClr val="000000"/>
              </a:solidFill>
              <a:ea typeface="ＭＳ Ｐゴシック" pitchFamily="34" charset="-128"/>
            </a:endParaRPr>
          </a:p>
        </p:txBody>
      </p:sp>
      <p:sp>
        <p:nvSpPr>
          <p:cNvPr id="7177" name="Rectangle 13"/>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a:solidFill>
                <a:srgbClr val="000000"/>
              </a:solidFill>
              <a:ea typeface="ＭＳ Ｐゴシック" pitchFamily="34" charset="-128"/>
            </a:endParaRPr>
          </a:p>
        </p:txBody>
      </p:sp>
      <p:sp>
        <p:nvSpPr>
          <p:cNvPr id="7178" name="Rectangle 17"/>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a:solidFill>
                <a:srgbClr val="000000"/>
              </a:solidFill>
              <a:ea typeface="ＭＳ Ｐゴシック" pitchFamily="34" charset="-128"/>
            </a:endParaRPr>
          </a:p>
        </p:txBody>
      </p:sp>
      <p:sp>
        <p:nvSpPr>
          <p:cNvPr id="7179" name="Rectangle 19"/>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a:solidFill>
                <a:srgbClr val="000000"/>
              </a:solidFill>
              <a:ea typeface="ＭＳ Ｐゴシック" pitchFamily="34" charset="-128"/>
            </a:endParaRPr>
          </a:p>
        </p:txBody>
      </p:sp>
      <p:sp>
        <p:nvSpPr>
          <p:cNvPr id="7180" name="Rectangle 20"/>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a:solidFill>
                <a:srgbClr val="000000"/>
              </a:solidFill>
              <a:ea typeface="ＭＳ Ｐゴシック" pitchFamily="34" charset="-128"/>
            </a:endParaRPr>
          </a:p>
        </p:txBody>
      </p:sp>
      <p:sp>
        <p:nvSpPr>
          <p:cNvPr id="7181" name="Rectangle 22"/>
          <p:cNvSpPr>
            <a:spLocks noChangeArrowheads="1"/>
          </p:cNvSpPr>
          <p:nvPr/>
        </p:nvSpPr>
        <p:spPr bwMode="auto">
          <a:xfrm>
            <a:off x="0" y="33480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a:solidFill>
                <a:srgbClr val="000000"/>
              </a:solidFill>
              <a:ea typeface="ＭＳ Ｐゴシック" pitchFamily="34" charset="-128"/>
            </a:endParaRPr>
          </a:p>
        </p:txBody>
      </p:sp>
      <p:sp>
        <p:nvSpPr>
          <p:cNvPr id="7182" name="Rectangle 24"/>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a:solidFill>
                <a:srgbClr val="000000"/>
              </a:solidFill>
              <a:ea typeface="ＭＳ Ｐゴシック" pitchFamily="34" charset="-128"/>
            </a:endParaRPr>
          </a:p>
        </p:txBody>
      </p:sp>
      <p:sp>
        <p:nvSpPr>
          <p:cNvPr id="7183" name="Rectangle 31"/>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a:solidFill>
                <a:srgbClr val="000000"/>
              </a:solidFill>
              <a:ea typeface="ＭＳ Ｐゴシック" pitchFamily="34" charset="-128"/>
            </a:endParaRPr>
          </a:p>
        </p:txBody>
      </p:sp>
      <p:sp>
        <p:nvSpPr>
          <p:cNvPr id="7184" name="Rectangle 33"/>
          <p:cNvSpPr>
            <a:spLocks noChangeArrowheads="1"/>
          </p:cNvSpPr>
          <p:nvPr/>
        </p:nvSpPr>
        <p:spPr bwMode="auto">
          <a:xfrm>
            <a:off x="0" y="3338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fr-CH" sz="2400">
              <a:solidFill>
                <a:srgbClr val="000000"/>
              </a:solidFill>
              <a:ea typeface="ＭＳ Ｐゴシック" pitchFamily="34" charset="-128"/>
            </a:endParaRPr>
          </a:p>
        </p:txBody>
      </p:sp>
      <p:graphicFrame>
        <p:nvGraphicFramePr>
          <p:cNvPr id="3074" name="Object 32"/>
          <p:cNvGraphicFramePr>
            <a:graphicFrameLocks noChangeAspect="1"/>
          </p:cNvGraphicFramePr>
          <p:nvPr>
            <p:extLst>
              <p:ext uri="{D42A27DB-BD31-4B8C-83A1-F6EECF244321}">
                <p14:modId xmlns:p14="http://schemas.microsoft.com/office/powerpoint/2010/main" val="3152639637"/>
              </p:ext>
            </p:extLst>
          </p:nvPr>
        </p:nvGraphicFramePr>
        <p:xfrm>
          <a:off x="636588" y="1182215"/>
          <a:ext cx="3617913" cy="427038"/>
        </p:xfrm>
        <a:graphic>
          <a:graphicData uri="http://schemas.openxmlformats.org/presentationml/2006/ole">
            <mc:AlternateContent xmlns:mc="http://schemas.openxmlformats.org/markup-compatibility/2006">
              <mc:Choice xmlns:v="urn:schemas-microsoft-com:vml" Requires="v">
                <p:oleObj spid="_x0000_s26750" name="Equation" r:id="rId4" imgW="1714500" imgH="203200" progId="Equation.3">
                  <p:embed/>
                </p:oleObj>
              </mc:Choice>
              <mc:Fallback>
                <p:oleObj name="Equation" r:id="rId4" imgW="1714500" imgH="203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588" y="1182215"/>
                        <a:ext cx="3617913" cy="427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90" name="Picture 38" descr="sync_dipo"/>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425491" y="974666"/>
            <a:ext cx="2414587" cy="93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0293" y="1939834"/>
            <a:ext cx="7368381" cy="452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直接连接符 21"/>
          <p:cNvCxnSpPr/>
          <p:nvPr/>
        </p:nvCxnSpPr>
        <p:spPr>
          <a:xfrm>
            <a:off x="731044" y="1692275"/>
            <a:ext cx="3429000"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Rectangle 2"/>
          <p:cNvSpPr>
            <a:spLocks noGrp="1" noChangeArrowheads="1"/>
          </p:cNvSpPr>
          <p:nvPr>
            <p:ph type="title"/>
          </p:nvPr>
        </p:nvSpPr>
        <p:spPr>
          <a:xfrm>
            <a:off x="0" y="2588"/>
            <a:ext cx="9144000" cy="1143000"/>
          </a:xfrm>
        </p:spPr>
        <p:txBody>
          <a:bodyPr>
            <a:normAutofit/>
          </a:bodyPr>
          <a:lstStyle/>
          <a:p>
            <a:r>
              <a:rPr lang="en-US" sz="4000" dirty="0" smtClean="0"/>
              <a:t>PRINCIPLES </a:t>
            </a:r>
            <a:r>
              <a:rPr lang="en-US" altLang="zh-CN" sz="4000" dirty="0"/>
              <a:t>of a</a:t>
            </a:r>
            <a:r>
              <a:rPr lang="en-US" sz="4000" dirty="0" smtClean="0"/>
              <a:t> Circular Collider</a:t>
            </a:r>
          </a:p>
        </p:txBody>
      </p:sp>
      <p:cxnSp>
        <p:nvCxnSpPr>
          <p:cNvPr id="27" name="直接连接符 26"/>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21" name="Object 42"/>
          <p:cNvGraphicFramePr>
            <a:graphicFrameLocks noChangeAspect="1"/>
          </p:cNvGraphicFramePr>
          <p:nvPr>
            <p:extLst>
              <p:ext uri="{D42A27DB-BD31-4B8C-83A1-F6EECF244321}">
                <p14:modId xmlns:p14="http://schemas.microsoft.com/office/powerpoint/2010/main" val="650103386"/>
              </p:ext>
            </p:extLst>
          </p:nvPr>
        </p:nvGraphicFramePr>
        <p:xfrm>
          <a:off x="5281763" y="1367765"/>
          <a:ext cx="957560" cy="349892"/>
        </p:xfrm>
        <a:graphic>
          <a:graphicData uri="http://schemas.openxmlformats.org/presentationml/2006/ole">
            <mc:AlternateContent xmlns:mc="http://schemas.openxmlformats.org/markup-compatibility/2006">
              <mc:Choice xmlns:v="urn:schemas-microsoft-com:vml" Requires="v">
                <p:oleObj spid="_x0000_s26751" name="Equation" r:id="rId8" imgW="558558" imgH="203112" progId="Equation.3">
                  <p:embed/>
                </p:oleObj>
              </mc:Choice>
              <mc:Fallback>
                <p:oleObj name="Equation" r:id="rId8" imgW="558558" imgH="203112"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1763" y="1367765"/>
                        <a:ext cx="957560" cy="349892"/>
                      </a:xfrm>
                      <a:prstGeom prst="rect">
                        <a:avLst/>
                      </a:prstGeom>
                      <a:noFill/>
                      <a:extLst/>
                    </p:spPr>
                  </p:pic>
                </p:oleObj>
              </mc:Fallback>
            </mc:AlternateContent>
          </a:graphicData>
        </a:graphic>
      </p:graphicFrame>
    </p:spTree>
    <p:extLst>
      <p:ext uri="{BB962C8B-B14F-4D97-AF65-F5344CB8AC3E}">
        <p14:creationId xmlns:p14="http://schemas.microsoft.com/office/powerpoint/2010/main" val="2750840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14576" t="37902" r="5359" b="26163"/>
          <a:stretch/>
        </p:blipFill>
        <p:spPr>
          <a:xfrm>
            <a:off x="610693" y="1070217"/>
            <a:ext cx="8115300" cy="2805272"/>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1975" t="24883" r="19733" b="34089"/>
          <a:stretch/>
        </p:blipFill>
        <p:spPr>
          <a:xfrm>
            <a:off x="0" y="4832350"/>
            <a:ext cx="2590800" cy="1767881"/>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9162" t="13613" r="9278" b="13739"/>
          <a:stretch/>
        </p:blipFill>
        <p:spPr>
          <a:xfrm>
            <a:off x="2608757" y="4892675"/>
            <a:ext cx="2059586" cy="1828800"/>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40215" t="4607" r="37785" b="86861"/>
          <a:stretch/>
        </p:blipFill>
        <p:spPr>
          <a:xfrm>
            <a:off x="1451468" y="4213674"/>
            <a:ext cx="1114426" cy="33737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l="35263" t="24680" r="30130" b="32803"/>
          <a:stretch/>
        </p:blipFill>
        <p:spPr>
          <a:xfrm>
            <a:off x="4686300" y="4825113"/>
            <a:ext cx="2046198" cy="1896362"/>
          </a:xfrm>
          <a:prstGeom prst="rect">
            <a:avLst/>
          </a:prstGeom>
        </p:spPr>
      </p:pic>
      <p:pic>
        <p:nvPicPr>
          <p:cNvPr id="12" name="图片 11"/>
          <p:cNvPicPr>
            <a:picLocks noChangeAspect="1"/>
          </p:cNvPicPr>
          <p:nvPr/>
        </p:nvPicPr>
        <p:blipFill rotWithShape="1">
          <a:blip r:embed="rId6">
            <a:extLst>
              <a:ext uri="{28A0092B-C50C-407E-A947-70E740481C1C}">
                <a14:useLocalDpi xmlns:a14="http://schemas.microsoft.com/office/drawing/2010/main" val="0"/>
              </a:ext>
            </a:extLst>
          </a:blip>
          <a:srcRect l="35263" t="3376" r="32426" b="85777"/>
          <a:stretch/>
        </p:blipFill>
        <p:spPr>
          <a:xfrm>
            <a:off x="5053838" y="4178897"/>
            <a:ext cx="1678659" cy="425115"/>
          </a:xfrm>
          <a:prstGeom prst="rect">
            <a:avLst/>
          </a:prstGeom>
        </p:spPr>
      </p:pic>
      <p:pic>
        <p:nvPicPr>
          <p:cNvPr id="13" name="图片 12"/>
          <p:cNvPicPr>
            <a:picLocks noChangeAspect="1"/>
          </p:cNvPicPr>
          <p:nvPr/>
        </p:nvPicPr>
        <p:blipFill rotWithShape="1">
          <a:blip r:embed="rId7">
            <a:extLst>
              <a:ext uri="{28A0092B-C50C-407E-A947-70E740481C1C}">
                <a14:useLocalDpi xmlns:a14="http://schemas.microsoft.com/office/drawing/2010/main" val="0"/>
              </a:ext>
            </a:extLst>
          </a:blip>
          <a:srcRect l="9835" t="19082" r="12498" b="6567"/>
          <a:stretch/>
        </p:blipFill>
        <p:spPr>
          <a:xfrm>
            <a:off x="6732497" y="4862068"/>
            <a:ext cx="2245587" cy="1909487"/>
          </a:xfrm>
          <a:prstGeom prst="rect">
            <a:avLst/>
          </a:prstGeom>
        </p:spPr>
      </p:pic>
      <p:graphicFrame>
        <p:nvGraphicFramePr>
          <p:cNvPr id="15" name="Object 23"/>
          <p:cNvGraphicFramePr>
            <a:graphicFrameLocks noChangeAspect="1"/>
          </p:cNvGraphicFramePr>
          <p:nvPr>
            <p:extLst>
              <p:ext uri="{D42A27DB-BD31-4B8C-83A1-F6EECF244321}">
                <p14:modId xmlns:p14="http://schemas.microsoft.com/office/powerpoint/2010/main" val="3903130076"/>
              </p:ext>
            </p:extLst>
          </p:nvPr>
        </p:nvGraphicFramePr>
        <p:xfrm>
          <a:off x="2608757" y="4004517"/>
          <a:ext cx="956469" cy="755684"/>
        </p:xfrm>
        <a:graphic>
          <a:graphicData uri="http://schemas.openxmlformats.org/presentationml/2006/ole">
            <mc:AlternateContent xmlns:mc="http://schemas.openxmlformats.org/markup-compatibility/2006">
              <mc:Choice xmlns:v="urn:schemas-microsoft-com:vml" Requires="v">
                <p:oleObj spid="_x0000_s34972" name="Equation" r:id="rId8" imgW="609336" imgH="482391" progId="Equation.3">
                  <p:embed/>
                </p:oleObj>
              </mc:Choice>
              <mc:Fallback>
                <p:oleObj name="Equation" r:id="rId8" imgW="609336" imgH="482391"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8757" y="4004517"/>
                        <a:ext cx="956469" cy="755684"/>
                      </a:xfrm>
                      <a:prstGeom prst="rect">
                        <a:avLst/>
                      </a:prstGeom>
                      <a:noFill/>
                      <a:extLst/>
                    </p:spPr>
                  </p:pic>
                </p:oleObj>
              </mc:Fallback>
            </mc:AlternateContent>
          </a:graphicData>
        </a:graphic>
      </p:graphicFrame>
      <p:graphicFrame>
        <p:nvGraphicFramePr>
          <p:cNvPr id="16" name="Object 26"/>
          <p:cNvGraphicFramePr>
            <a:graphicFrameLocks noChangeAspect="1"/>
          </p:cNvGraphicFramePr>
          <p:nvPr>
            <p:extLst>
              <p:ext uri="{D42A27DB-BD31-4B8C-83A1-F6EECF244321}">
                <p14:modId xmlns:p14="http://schemas.microsoft.com/office/powerpoint/2010/main" val="2785539198"/>
              </p:ext>
            </p:extLst>
          </p:nvPr>
        </p:nvGraphicFramePr>
        <p:xfrm>
          <a:off x="6818223" y="4034019"/>
          <a:ext cx="930696" cy="696680"/>
        </p:xfrm>
        <a:graphic>
          <a:graphicData uri="http://schemas.openxmlformats.org/presentationml/2006/ole">
            <mc:AlternateContent xmlns:mc="http://schemas.openxmlformats.org/markup-compatibility/2006">
              <mc:Choice xmlns:v="urn:schemas-microsoft-com:vml" Requires="v">
                <p:oleObj spid="_x0000_s34973" name="Equation" r:id="rId10" imgW="634725" imgH="482391" progId="Equation.3">
                  <p:embed/>
                </p:oleObj>
              </mc:Choice>
              <mc:Fallback>
                <p:oleObj name="Equation" r:id="rId10" imgW="634725" imgH="482391"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8223" y="4034019"/>
                        <a:ext cx="930696" cy="696680"/>
                      </a:xfrm>
                      <a:prstGeom prst="rect">
                        <a:avLst/>
                      </a:prstGeom>
                      <a:noFill/>
                      <a:extLst/>
                    </p:spPr>
                  </p:pic>
                </p:oleObj>
              </mc:Fallback>
            </mc:AlternateContent>
          </a:graphicData>
        </a:graphic>
      </p:graphicFrame>
      <p:sp>
        <p:nvSpPr>
          <p:cNvPr id="17" name="Rectangle 2"/>
          <p:cNvSpPr>
            <a:spLocks noGrp="1" noChangeArrowheads="1"/>
          </p:cNvSpPr>
          <p:nvPr>
            <p:ph type="title"/>
          </p:nvPr>
        </p:nvSpPr>
        <p:spPr>
          <a:xfrm>
            <a:off x="0" y="2588"/>
            <a:ext cx="9144000" cy="1143000"/>
          </a:xfrm>
        </p:spPr>
        <p:txBody>
          <a:bodyPr>
            <a:normAutofit/>
          </a:bodyPr>
          <a:lstStyle/>
          <a:p>
            <a:r>
              <a:rPr lang="en-US" sz="4000" dirty="0" smtClean="0"/>
              <a:t>PRINCIPLES </a:t>
            </a:r>
            <a:r>
              <a:rPr lang="en-US" altLang="zh-CN" sz="4000" dirty="0"/>
              <a:t>of a</a:t>
            </a:r>
            <a:r>
              <a:rPr lang="en-US" sz="4000" dirty="0" smtClean="0"/>
              <a:t> Circular Collider</a:t>
            </a:r>
          </a:p>
        </p:txBody>
      </p:sp>
      <p:cxnSp>
        <p:nvCxnSpPr>
          <p:cNvPr id="18" name="直接连接符 17"/>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矩形 2"/>
          <p:cNvSpPr/>
          <p:nvPr/>
        </p:nvSpPr>
        <p:spPr>
          <a:xfrm>
            <a:off x="772594" y="1270666"/>
            <a:ext cx="678874" cy="461665"/>
          </a:xfrm>
          <a:prstGeom prst="rect">
            <a:avLst/>
          </a:prstGeom>
        </p:spPr>
        <p:txBody>
          <a:bodyPr wrap="square">
            <a:spAutoFit/>
          </a:bodyPr>
          <a:lstStyle/>
          <a:p>
            <a:r>
              <a:rPr lang="en-US" altLang="zh-CN" sz="2400" dirty="0" smtClean="0">
                <a:solidFill>
                  <a:srgbClr val="CC3300"/>
                </a:solidFill>
              </a:rPr>
              <a:t>Arc</a:t>
            </a:r>
            <a:endParaRPr lang="zh-CN" altLang="en-US" sz="2400" dirty="0"/>
          </a:p>
        </p:txBody>
      </p:sp>
    </p:spTree>
    <p:extLst>
      <p:ext uri="{BB962C8B-B14F-4D97-AF65-F5344CB8AC3E}">
        <p14:creationId xmlns:p14="http://schemas.microsoft.com/office/powerpoint/2010/main" val="11969361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57200" y="244716"/>
            <a:ext cx="8182708" cy="584775"/>
          </a:xfrm>
          <a:prstGeom prst="rect">
            <a:avLst/>
          </a:prstGeom>
        </p:spPr>
        <p:txBody>
          <a:bodyPr wrap="square">
            <a:spAutoFit/>
          </a:bodyPr>
          <a:lstStyle/>
          <a:p>
            <a:r>
              <a:rPr lang="en-US" altLang="zh-CN" sz="3200" dirty="0"/>
              <a:t>Design of Superconducting Accelerator Magnets</a:t>
            </a: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895" y="1390723"/>
            <a:ext cx="6080706" cy="5330752"/>
          </a:xfrm>
          <a:prstGeom prst="rect">
            <a:avLst/>
          </a:prstGeom>
        </p:spPr>
      </p:pic>
      <p:cxnSp>
        <p:nvCxnSpPr>
          <p:cNvPr id="8" name="直接连接符 7"/>
          <p:cNvCxnSpPr/>
          <p:nvPr/>
        </p:nvCxnSpPr>
        <p:spPr>
          <a:xfrm>
            <a:off x="809625" y="958850"/>
            <a:ext cx="7610475" cy="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32007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6543</TotalTime>
  <Words>4299</Words>
  <Application>Microsoft Office PowerPoint</Application>
  <PresentationFormat>全屏显示(4:3)</PresentationFormat>
  <Paragraphs>825</Paragraphs>
  <Slides>68</Slides>
  <Notes>9</Notes>
  <HiddenSlides>0</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3</vt:i4>
      </vt:variant>
      <vt:variant>
        <vt:lpstr>幻灯片标题</vt:lpstr>
      </vt:variant>
      <vt:variant>
        <vt:i4>68</vt:i4>
      </vt:variant>
    </vt:vector>
  </HeadingPairs>
  <TitlesOfParts>
    <vt:vector size="89" baseType="lpstr">
      <vt:lpstr>Arial Unicode MS</vt:lpstr>
      <vt:lpstr>Gulim</vt:lpstr>
      <vt:lpstr>Malgun Gothic</vt:lpstr>
      <vt:lpstr>MS PGothic</vt:lpstr>
      <vt:lpstr>MS PGothic</vt:lpstr>
      <vt:lpstr>黑体</vt:lpstr>
      <vt:lpstr>宋体</vt:lpstr>
      <vt:lpstr>Arial</vt:lpstr>
      <vt:lpstr>Book Antiqua</vt:lpstr>
      <vt:lpstr>Calibri</vt:lpstr>
      <vt:lpstr>Cambria Math</vt:lpstr>
      <vt:lpstr>Comic Sans MS</vt:lpstr>
      <vt:lpstr>Felix Titling</vt:lpstr>
      <vt:lpstr>Symbol</vt:lpstr>
      <vt:lpstr>Times</vt:lpstr>
      <vt:lpstr>Times New Roman</vt:lpstr>
      <vt:lpstr>Wingdings</vt:lpstr>
      <vt:lpstr>Office Theme</vt:lpstr>
      <vt:lpstr>Equation</vt:lpstr>
      <vt:lpstr>公式</vt:lpstr>
      <vt:lpstr>VISIO 5 Drawing</vt:lpstr>
      <vt:lpstr>A Brief Introduction  to Superconducting Accelerator Magnets  </vt:lpstr>
      <vt:lpstr>PowerPoint 演示文稿</vt:lpstr>
      <vt:lpstr>Outline</vt:lpstr>
      <vt:lpstr>Outline</vt:lpstr>
      <vt:lpstr>Acknowledgement</vt:lpstr>
      <vt:lpstr>PRINCIPLES of a Circular Collider</vt:lpstr>
      <vt:lpstr>PRINCIPLES of a Circular Collider</vt:lpstr>
      <vt:lpstr>PRINCIPLES of a Circular Collider</vt:lpstr>
      <vt:lpstr>PowerPoint 演示文稿</vt:lpstr>
      <vt:lpstr>Dipole vs. Solenoid</vt:lpstr>
      <vt:lpstr>PowerPoint 演示文稿</vt:lpstr>
      <vt:lpstr>Overview of accelerator dipole magnets</vt:lpstr>
      <vt:lpstr>HL-LHC 11 T Dipole Coil </vt:lpstr>
      <vt:lpstr>PowerPoint 演示文稿</vt:lpstr>
      <vt:lpstr>HL-LHC MQXF</vt:lpstr>
      <vt:lpstr>Field Harmonics</vt:lpstr>
      <vt:lpstr>Field Harmonics</vt:lpstr>
      <vt:lpstr>Field Harmonics</vt:lpstr>
      <vt:lpstr>Field Harmonics</vt:lpstr>
      <vt:lpstr>Field Harmonics</vt:lpstr>
      <vt:lpstr>Electro-magnetic Force</vt:lpstr>
      <vt:lpstr>Practical accelerator magnets –  LHC  main dipole</vt:lpstr>
      <vt:lpstr>Electro-magnetic Force</vt:lpstr>
      <vt:lpstr>Electro-magnetic Force</vt:lpstr>
      <vt:lpstr>Electro-magnetic Force</vt:lpstr>
      <vt:lpstr>Electro-magnetic Force</vt:lpstr>
      <vt:lpstr>Support Structures</vt:lpstr>
      <vt:lpstr>Support Structures</vt:lpstr>
      <vt:lpstr>Support Structures</vt:lpstr>
      <vt:lpstr>Support Structures</vt:lpstr>
      <vt:lpstr>Support Structures</vt:lpstr>
      <vt:lpstr>Support Structures</vt:lpstr>
      <vt:lpstr>Quench Protection</vt:lpstr>
      <vt:lpstr>Quench Protection</vt:lpstr>
      <vt:lpstr>Quench Protection</vt:lpstr>
      <vt:lpstr>Superconducting materials</vt:lpstr>
      <vt:lpstr>Superconducting materials</vt:lpstr>
      <vt:lpstr>Superconducting materials</vt:lpstr>
      <vt:lpstr>Superconducting materials</vt:lpstr>
      <vt:lpstr>Superconducting materials</vt:lpstr>
      <vt:lpstr>Superconducting materials</vt:lpstr>
      <vt:lpstr>Superconducting materials</vt:lpstr>
      <vt:lpstr>Superconducting materials</vt:lpstr>
      <vt:lpstr>Summary</vt:lpstr>
      <vt:lpstr>Outline</vt:lpstr>
      <vt:lpstr>PowerPoint 演示文稿</vt:lpstr>
      <vt:lpstr>PowerPoint 演示文稿</vt:lpstr>
      <vt:lpstr>SPPC Magnet Design Scope (V201701) </vt:lpstr>
      <vt:lpstr>SPPC Magnet Design Scope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Concept of the SPPC 20-T Dipole Magnet</vt:lpstr>
      <vt:lpstr>Concept of the SPPC 20-T Dipole Magnet</vt:lpstr>
      <vt:lpstr>Design Study of the SPPC Dipole Magnets</vt:lpstr>
      <vt:lpstr>PowerPoint 演示文稿</vt:lpstr>
      <vt:lpstr>Summary</vt:lpstr>
      <vt:lpstr>Questions and Discussions</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A-15型高场强超导磁体研制 - 技术现状及制作要点</dc:title>
  <dc:creator>Qingjin XU</dc:creator>
  <cp:lastModifiedBy>[徐庆金]</cp:lastModifiedBy>
  <cp:revision>338</cp:revision>
  <dcterms:created xsi:type="dcterms:W3CDTF">2013-12-06T06:48:01Z</dcterms:created>
  <dcterms:modified xsi:type="dcterms:W3CDTF">2018-12-03T11:53:30Z</dcterms:modified>
</cp:coreProperties>
</file>