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65" r:id="rId3"/>
    <p:sldId id="257" r:id="rId4"/>
    <p:sldId id="258" r:id="rId5"/>
    <p:sldId id="260" r:id="rId6"/>
    <p:sldId id="26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1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1" indent="0" algn="ctr">
              <a:buNone/>
              <a:defRPr sz="2100"/>
            </a:lvl2pPr>
            <a:lvl3pPr marL="685783" indent="0" algn="ctr">
              <a:buNone/>
              <a:defRPr sz="1800"/>
            </a:lvl3pPr>
            <a:lvl4pPr marL="1028674" indent="0" algn="ctr">
              <a:buNone/>
              <a:defRPr sz="1500"/>
            </a:lvl4pPr>
            <a:lvl5pPr marL="1371566" indent="0" algn="ctr">
              <a:buNone/>
              <a:defRPr sz="1500"/>
            </a:lvl5pPr>
            <a:lvl6pPr marL="1714457" indent="0" algn="ctr">
              <a:buNone/>
              <a:defRPr sz="1500"/>
            </a:lvl6pPr>
            <a:lvl7pPr marL="2057349" indent="0" algn="ctr">
              <a:buNone/>
              <a:defRPr sz="1500"/>
            </a:lvl7pPr>
            <a:lvl8pPr marL="2400240" indent="0" algn="ctr">
              <a:buNone/>
              <a:defRPr sz="1500"/>
            </a:lvl8pPr>
            <a:lvl9pPr marL="2743131" indent="0" algn="ctr">
              <a:buNone/>
              <a:defRPr sz="15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E6B2CB-8C6A-4E99-ACB0-33DDDCAD50E8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592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F6DDE8-9C3D-4011-86FC-FBC1724120AE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1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0364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922BA3-A521-4625-8BA7-919763C729F1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9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F3C3DE-38E5-48B9-862A-AC37DC2F2575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381749"/>
            <a:ext cx="38608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87DD8A-6C96-4D71-8872-84B5280BA819}" type="slidenum">
              <a:rPr kumimoji="0" lang="en-US" altLang="zh-CN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603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D94274-76DA-4152-A840-F983E93D0539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677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943060-C82F-4E90-89F9-F3196C018030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382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2189AD-9A11-4746-B6AA-E8E38F492CD0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230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664651-9B35-4254-BEDE-DF9CB912A636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3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3B0A33-B9FF-4F59-B910-F29A6EF4FA7E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54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A9161-0C6D-4D76-ADE0-B0159910DCEE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084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279C32-A805-4551-9B5E-03DC198052AD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5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C3987-6CAE-4173-B271-87263F32D489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212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C2526-C7B9-4575-BD27-CCFB40AAC023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091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6AE321-E33A-4901-9377-6A23F10E7879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242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A5E0F2-A1DD-459C-8901-8F1BCCDB6DF9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5946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05A5CC-8E7E-4CE0-8E14-DAE1265ABF4E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4513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76200"/>
            <a:ext cx="10464800" cy="6172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5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6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14049-CD3A-4901-BE53-53AAB526D742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1522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3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974FE3-3821-42A3-AF4B-271A127768ED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7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3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851"/>
            <a:ext cx="5181601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7552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1B499F-8CBF-425B-B1D8-BF2B41E72652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5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117D-EFA9-4D81-A3A8-DF1863757C51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9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E0F780-A783-4935-B296-FBEDEF3BB6AE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750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3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2DCEFB-F051-42A0-80E2-7CF77294A4AC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74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FDB79B-47B6-4D82-BA12-682FABDC8D42}" type="datetime1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27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235131"/>
            <a:ext cx="10515600" cy="1079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572" y="1410788"/>
            <a:ext cx="11112136" cy="5082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1939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72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685783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n-ea"/>
          <a:ea typeface="+mn-ea"/>
          <a:cs typeface="+mj-cs"/>
        </a:defRPr>
      </a:lvl1pPr>
    </p:titleStyle>
    <p:bodyStyle>
      <a:lvl1pPr marL="287993" indent="-287993" algn="l" defTabSz="685783" rtl="0" eaLnBrk="1" latinLnBrk="0" hangingPunct="1">
        <a:lnSpc>
          <a:spcPct val="130000"/>
        </a:lnSpc>
        <a:spcBef>
          <a:spcPts val="0"/>
        </a:spcBef>
        <a:buFont typeface="Wingdings 2" pitchFamily="18" charset="2"/>
        <a:buChar char=""/>
        <a:defRPr sz="2400" kern="1200" baseline="0">
          <a:solidFill>
            <a:schemeClr val="tx1"/>
          </a:solidFill>
          <a:latin typeface="+mn-ea"/>
          <a:ea typeface="+mn-ea"/>
          <a:cs typeface="+mn-cs"/>
        </a:defRPr>
      </a:lvl1pPr>
      <a:lvl2pPr marL="627047" indent="-266693" algn="l" defTabSz="685783" rtl="0" eaLnBrk="1" latinLnBrk="0" hangingPunct="1">
        <a:lnSpc>
          <a:spcPct val="130000"/>
        </a:lnSpc>
        <a:spcBef>
          <a:spcPts val="0"/>
        </a:spcBef>
        <a:buFontTx/>
        <a:buChar char="−"/>
        <a:defRPr sz="20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628635" indent="0" algn="l" defTabSz="685783" rtl="0" eaLnBrk="1" latinLnBrk="0" hangingPunct="1">
        <a:lnSpc>
          <a:spcPct val="130000"/>
        </a:lnSpc>
        <a:spcBef>
          <a:spcPts val="0"/>
        </a:spcBef>
        <a:buFont typeface="Wingdings 2" pitchFamily="18" charset="2"/>
        <a:buNone/>
        <a:defRPr sz="1600" kern="1200" baseline="0">
          <a:solidFill>
            <a:schemeClr val="tx1"/>
          </a:solidFill>
          <a:latin typeface="+mn-ea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120000"/>
        </a:lnSpc>
        <a:spcBef>
          <a:spcPts val="600"/>
        </a:spcBef>
        <a:buFont typeface="Wingdings 2" pitchFamily="18" charset="2"/>
        <a:buChar char=""/>
        <a:defRPr sz="1400" kern="1200" baseline="0">
          <a:solidFill>
            <a:schemeClr val="tx1"/>
          </a:solidFill>
          <a:latin typeface="+mn-ea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20000"/>
        </a:lnSpc>
        <a:spcBef>
          <a:spcPts val="600"/>
        </a:spcBef>
        <a:buFont typeface="Wingdings 2" pitchFamily="18" charset="2"/>
        <a:buChar char=""/>
        <a:defRPr sz="1400" kern="1200" baseline="0">
          <a:solidFill>
            <a:schemeClr val="tx1"/>
          </a:solidFill>
          <a:latin typeface="+mn-ea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Wingdings 2" pitchFamily="18" charset="2"/>
        <a:buChar char="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Wingdings 2" pitchFamily="18" charset="2"/>
        <a:buChar char="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Wingdings 2" pitchFamily="18" charset="2"/>
        <a:buChar char="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Wingdings 2" pitchFamily="18" charset="2"/>
        <a:buChar char="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6A5A7F-0F73-4E5E-8AC7-B3265A9C716A}" type="datetime1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2018-12-12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44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Homework 1: R/Q Calculation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R/Q value of TM010 and TM110 mode of a 1.3 GHz pillbox cavity. The cavity length is half of the RF wavelength.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174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Homework 2: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Field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Flatness Calculation 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80572" y="1410788"/>
            <a:ext cx="10931243" cy="508208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field flatness with cell frequency error of a 650 MHz 2-cell cavity. Pi-mode frequency of one cell is 649.8 MHz, and the other is 649.3 </a:t>
            </a:r>
            <a:r>
              <a:rPr lang="en-US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MHz.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Cell-to-cell coupling factor k = 1.58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%. (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RF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circuit perturbation method)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 3: Cross Talk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B00A8C-1BFE-45BD-976D-51C563E3769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6900" y="1946027"/>
            <a:ext cx="63373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Suppose a pickup is on the same side of the cavity beam tube as the input coupler. The </a:t>
            </a:r>
            <a:r>
              <a:rPr kumimoji="0" lang="en-US" altLang="zh-C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accelerating mode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signal directly</a:t>
            </a:r>
            <a:r>
              <a:rPr kumimoji="0" lang="en-US" altLang="zh-CN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coupled from the input coupler to the pickup rather than from the field of cavity is called “cross talk”.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Prove that the relative cross talk signal is much smaller (~ 1E-4) at 2 K than at room temperature. Explain the </a:t>
            </a:r>
            <a:r>
              <a:rPr lang="en-US" altLang="zh-CN" sz="2000" dirty="0" smtClean="0">
                <a:solidFill>
                  <a:prstClr val="black"/>
                </a:solidFill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shape </a:t>
            </a: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t>of the cross talk signal in the left.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830" y="2070700"/>
            <a:ext cx="4110223" cy="3085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2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Homework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4: Linac Beam Injection Time 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njection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(in terms of filling time </a:t>
            </a:r>
            <a:r>
              <a:rPr lang="en-US" altLang="zh-CN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for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a pulsed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superconducting </a:t>
            </a:r>
            <a:r>
              <a:rPr lang="en-US" altLang="zh-CN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linac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(on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crest beam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acceleration) to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have same bunch energy in the bunch train. 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等线" panose="02010600030101010101" pitchFamily="2" charset="-122"/>
                <a:cs typeface="Arial" panose="020B0604020202020204" pitchFamily="34" charset="0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43" y="2515695"/>
            <a:ext cx="3680598" cy="385159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435" y="3101298"/>
            <a:ext cx="1659437" cy="66628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2792" y="2513846"/>
            <a:ext cx="8036665" cy="54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3825" y="235131"/>
            <a:ext cx="11294842" cy="1079864"/>
          </a:xfrm>
        </p:spPr>
        <p:txBody>
          <a:bodyPr>
            <a:norm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Homework 5: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Robinson Instability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1972" y="1453416"/>
            <a:ext cx="6163128" cy="49915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the growth rate of Robinson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instability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 CEPC Z-pole parameters. Suppose the cavity frequency is tuned 400 Hz above the RF frequency. Compare that with the radiation damping rate.</a:t>
            </a:r>
            <a:endParaRPr lang="zh-CN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335EE-BD33-4D2B-92EE-A4EAAE51E3BD}" type="slidenum">
              <a:rPr kumimoji="0" lang="zh-CN" altLang="en-US" sz="825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54290"/>
              </p:ext>
            </p:extLst>
          </p:nvPr>
        </p:nvGraphicFramePr>
        <p:xfrm>
          <a:off x="6787083" y="1552936"/>
          <a:ext cx="4896000" cy="5070480"/>
        </p:xfrm>
        <a:graphic>
          <a:graphicData uri="http://schemas.openxmlformats.org/drawingml/2006/table">
            <a:tbl>
              <a:tblPr firstRow="1" bandRow="1"/>
              <a:tblGrid>
                <a:gridCol w="2583004">
                  <a:extLst>
                    <a:ext uri="{9D8B030D-6E8A-4147-A177-3AD203B41FA5}">
                      <a16:colId xmlns:a16="http://schemas.microsoft.com/office/drawing/2014/main" val="1893915785"/>
                    </a:ext>
                  </a:extLst>
                </a:gridCol>
                <a:gridCol w="1314748">
                  <a:extLst>
                    <a:ext uri="{9D8B030D-6E8A-4147-A177-3AD203B41FA5}">
                      <a16:colId xmlns:a16="http://schemas.microsoft.com/office/drawing/2014/main" val="2062924076"/>
                    </a:ext>
                  </a:extLst>
                </a:gridCol>
                <a:gridCol w="998248">
                  <a:extLst>
                    <a:ext uri="{9D8B030D-6E8A-4147-A177-3AD203B41FA5}">
                      <a16:colId xmlns:a16="http://schemas.microsoft.com/office/drawing/2014/main" val="43438750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Parameters</a:t>
                      </a:r>
                      <a:endParaRPr lang="zh-CN" sz="16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Value</a:t>
                      </a:r>
                      <a:endParaRPr lang="zh-CN" sz="1600" b="1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Unit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946407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Beam current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461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mA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370596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Beam energy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45.5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GeV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09475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Energy loss / turn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MeV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038487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Bunch number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216816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104267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Revolution frequency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2.99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kHz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833571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Longitudinal radiation 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damping time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425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ms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419012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Synchrotron 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tune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0.028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6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786662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RF frequency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650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MHz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386061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Cavity 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number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6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005358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Momentum </a:t>
                      </a: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compaction</a:t>
                      </a:r>
                      <a:r>
                        <a:rPr lang="en-US" sz="1600" kern="100" baseline="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factor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1.11E-5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 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452294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Cavity voltage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2.9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MV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368018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Unloaded Q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1.5E+10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6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996884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Loaded </a:t>
                      </a: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Q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4.7E+4</a:t>
                      </a:r>
                      <a:endParaRPr lang="zh-CN" sz="1600" kern="10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sz="1600" kern="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547510"/>
                  </a:ext>
                </a:extLst>
              </a:tr>
              <a:tr h="299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R/Q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213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Ohm</a:t>
                      </a:r>
                      <a:endParaRPr lang="zh-CN" sz="1600" kern="100" dirty="0"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8205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88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301</Words>
  <Application>Microsoft Office PowerPoint</Application>
  <PresentationFormat>宽屏</PresentationFormat>
  <Paragraphs>57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等线</vt:lpstr>
      <vt:lpstr>等线 Light</vt:lpstr>
      <vt:lpstr>宋体</vt:lpstr>
      <vt:lpstr>Arial</vt:lpstr>
      <vt:lpstr>Times New Roman</vt:lpstr>
      <vt:lpstr>Wingdings 2</vt:lpstr>
      <vt:lpstr>HDOfficeLightV0</vt:lpstr>
      <vt:lpstr>1_Office 主题​​</vt:lpstr>
      <vt:lpstr>Homework 1: R/Q Calculation</vt:lpstr>
      <vt:lpstr>Homework 2: Field Flatness Calculation </vt:lpstr>
      <vt:lpstr>Homework 3: Cross Talk</vt:lpstr>
      <vt:lpstr>Homework 4: Linac Beam Injection Time </vt:lpstr>
      <vt:lpstr>Homework 5: Robinson Instability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1: Field Flatness Calculation </dc:title>
  <dc:creator>Zhai Jiyuan</dc:creator>
  <cp:lastModifiedBy>Zhai Jiyuan</cp:lastModifiedBy>
  <cp:revision>61</cp:revision>
  <dcterms:created xsi:type="dcterms:W3CDTF">2018-12-10T16:22:27Z</dcterms:created>
  <dcterms:modified xsi:type="dcterms:W3CDTF">2018-12-12T07:58:15Z</dcterms:modified>
</cp:coreProperties>
</file>