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74" r:id="rId3"/>
    <p:sldMasterId id="2147483687" r:id="rId4"/>
  </p:sldMasterIdLst>
  <p:notesMasterIdLst>
    <p:notesMasterId r:id="rId103"/>
  </p:notesMasterIdLst>
  <p:sldIdLst>
    <p:sldId id="256" r:id="rId5"/>
    <p:sldId id="269" r:id="rId6"/>
    <p:sldId id="288" r:id="rId7"/>
    <p:sldId id="259" r:id="rId8"/>
    <p:sldId id="262" r:id="rId9"/>
    <p:sldId id="263" r:id="rId10"/>
    <p:sldId id="346" r:id="rId11"/>
    <p:sldId id="277" r:id="rId12"/>
    <p:sldId id="342" r:id="rId13"/>
    <p:sldId id="321" r:id="rId14"/>
    <p:sldId id="323" r:id="rId15"/>
    <p:sldId id="325" r:id="rId16"/>
    <p:sldId id="326" r:id="rId17"/>
    <p:sldId id="332" r:id="rId18"/>
    <p:sldId id="324" r:id="rId19"/>
    <p:sldId id="317" r:id="rId20"/>
    <p:sldId id="335" r:id="rId21"/>
    <p:sldId id="336" r:id="rId22"/>
    <p:sldId id="337" r:id="rId23"/>
    <p:sldId id="338" r:id="rId24"/>
    <p:sldId id="339" r:id="rId25"/>
    <p:sldId id="298" r:id="rId26"/>
    <p:sldId id="345" r:id="rId27"/>
    <p:sldId id="318" r:id="rId28"/>
    <p:sldId id="334" r:id="rId29"/>
    <p:sldId id="347" r:id="rId30"/>
    <p:sldId id="275" r:id="rId31"/>
    <p:sldId id="348" r:id="rId32"/>
    <p:sldId id="349" r:id="rId33"/>
    <p:sldId id="295" r:id="rId34"/>
    <p:sldId id="357" r:id="rId35"/>
    <p:sldId id="376" r:id="rId36"/>
    <p:sldId id="379" r:id="rId37"/>
    <p:sldId id="294" r:id="rId38"/>
    <p:sldId id="380" r:id="rId39"/>
    <p:sldId id="358" r:id="rId40"/>
    <p:sldId id="375" r:id="rId41"/>
    <p:sldId id="372" r:id="rId42"/>
    <p:sldId id="373" r:id="rId43"/>
    <p:sldId id="359" r:id="rId44"/>
    <p:sldId id="360" r:id="rId45"/>
    <p:sldId id="352" r:id="rId46"/>
    <p:sldId id="285" r:id="rId47"/>
    <p:sldId id="384" r:id="rId48"/>
    <p:sldId id="382" r:id="rId49"/>
    <p:sldId id="383" r:id="rId50"/>
    <p:sldId id="381" r:id="rId51"/>
    <p:sldId id="344" r:id="rId52"/>
    <p:sldId id="287" r:id="rId53"/>
    <p:sldId id="284" r:id="rId54"/>
    <p:sldId id="385" r:id="rId55"/>
    <p:sldId id="386" r:id="rId56"/>
    <p:sldId id="388" r:id="rId57"/>
    <p:sldId id="387" r:id="rId58"/>
    <p:sldId id="389" r:id="rId59"/>
    <p:sldId id="390" r:id="rId60"/>
    <p:sldId id="264" r:id="rId61"/>
    <p:sldId id="302" r:id="rId62"/>
    <p:sldId id="309" r:id="rId63"/>
    <p:sldId id="392" r:id="rId64"/>
    <p:sldId id="391" r:id="rId65"/>
    <p:sldId id="310" r:id="rId66"/>
    <p:sldId id="393" r:id="rId67"/>
    <p:sldId id="396" r:id="rId68"/>
    <p:sldId id="397" r:id="rId69"/>
    <p:sldId id="311" r:id="rId70"/>
    <p:sldId id="404" r:id="rId71"/>
    <p:sldId id="402" r:id="rId72"/>
    <p:sldId id="403" r:id="rId73"/>
    <p:sldId id="401" r:id="rId74"/>
    <p:sldId id="400" r:id="rId75"/>
    <p:sldId id="405" r:id="rId76"/>
    <p:sldId id="406" r:id="rId77"/>
    <p:sldId id="411" r:id="rId78"/>
    <p:sldId id="267" r:id="rId79"/>
    <p:sldId id="431" r:id="rId80"/>
    <p:sldId id="312" r:id="rId81"/>
    <p:sldId id="313" r:id="rId82"/>
    <p:sldId id="412" r:id="rId83"/>
    <p:sldId id="414" r:id="rId84"/>
    <p:sldId id="413" r:id="rId85"/>
    <p:sldId id="416" r:id="rId86"/>
    <p:sldId id="322" r:id="rId87"/>
    <p:sldId id="418" r:id="rId88"/>
    <p:sldId id="415" r:id="rId89"/>
    <p:sldId id="410" r:id="rId90"/>
    <p:sldId id="419" r:id="rId91"/>
    <p:sldId id="408" r:id="rId92"/>
    <p:sldId id="409" r:id="rId93"/>
    <p:sldId id="423" r:id="rId94"/>
    <p:sldId id="421" r:id="rId95"/>
    <p:sldId id="425" r:id="rId96"/>
    <p:sldId id="426" r:id="rId97"/>
    <p:sldId id="427" r:id="rId98"/>
    <p:sldId id="432" r:id="rId99"/>
    <p:sldId id="433" r:id="rId100"/>
    <p:sldId id="434" r:id="rId101"/>
    <p:sldId id="316" r:id="rId10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5F5"/>
    <a:srgbClr val="003F00"/>
    <a:srgbClr val="9FC3DB"/>
    <a:srgbClr val="506A88"/>
    <a:srgbClr val="D4DD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7" autoAdjust="0"/>
    <p:restoredTop sz="94118" autoAdjust="0"/>
  </p:normalViewPr>
  <p:slideViewPr>
    <p:cSldViewPr snapToGrid="0">
      <p:cViewPr varScale="1">
        <p:scale>
          <a:sx n="64" d="100"/>
          <a:sy n="64" d="100"/>
        </p:scale>
        <p:origin x="6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tableStyles" Target="tableStyle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25.wmf"/><Relationship Id="rId2" Type="http://schemas.openxmlformats.org/officeDocument/2006/relationships/image" Target="../media/image324.wmf"/><Relationship Id="rId1" Type="http://schemas.openxmlformats.org/officeDocument/2006/relationships/image" Target="../media/image323.wmf"/><Relationship Id="rId5" Type="http://schemas.openxmlformats.org/officeDocument/2006/relationships/image" Target="../media/image327.wmf"/><Relationship Id="rId4" Type="http://schemas.openxmlformats.org/officeDocument/2006/relationships/image" Target="../media/image32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7.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56.wmf"/><Relationship Id="rId2" Type="http://schemas.openxmlformats.org/officeDocument/2006/relationships/image" Target="../media/image355.wmf"/><Relationship Id="rId1" Type="http://schemas.openxmlformats.org/officeDocument/2006/relationships/image" Target="../media/image35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6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0861F2-28BB-41D2-A926-625F8A6B3132}" type="datetimeFigureOut">
              <a:rPr lang="zh-CN" altLang="en-US" smtClean="0"/>
              <a:t>2018-12-13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52BB6B-F1A4-4D12-97F6-1F43AE6362BC}" type="slidenum">
              <a:rPr lang="zh-CN" altLang="en-US" smtClean="0"/>
              <a:t>‹#›</a:t>
            </a:fld>
            <a:endParaRPr lang="zh-CN" altLang="en-US"/>
          </a:p>
        </p:txBody>
      </p:sp>
    </p:spTree>
    <p:extLst>
      <p:ext uri="{BB962C8B-B14F-4D97-AF65-F5344CB8AC3E}">
        <p14:creationId xmlns:p14="http://schemas.microsoft.com/office/powerpoint/2010/main" val="1252274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252BB6B-F1A4-4D12-97F6-1F43AE6362BC}" type="slidenum">
              <a:rPr lang="zh-CN" altLang="en-US" smtClean="0"/>
              <a:t>32</a:t>
            </a:fld>
            <a:endParaRPr lang="zh-CN" altLang="en-US"/>
          </a:p>
        </p:txBody>
      </p:sp>
    </p:spTree>
    <p:extLst>
      <p:ext uri="{BB962C8B-B14F-4D97-AF65-F5344CB8AC3E}">
        <p14:creationId xmlns:p14="http://schemas.microsoft.com/office/powerpoint/2010/main" val="1989859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E588321-CC86-43EC-9EB0-D0FDFD8F1CF4}" type="slidenum">
              <a:rPr lang="zh-CN" altLang="en-US" smtClean="0"/>
              <a:t>91</a:t>
            </a:fld>
            <a:endParaRPr lang="zh-CN" altLang="en-US"/>
          </a:p>
        </p:txBody>
      </p:sp>
    </p:spTree>
    <p:extLst>
      <p:ext uri="{BB962C8B-B14F-4D97-AF65-F5344CB8AC3E}">
        <p14:creationId xmlns:p14="http://schemas.microsoft.com/office/powerpoint/2010/main" val="1201511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B2D94274-76DA-4152-A840-F983E93D0539}" type="datetime1">
              <a:rPr lang="zh-CN" altLang="en-US" smtClean="0"/>
              <a:t>2018-12-13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7B00A8C-1BFE-45BD-976D-51C563E3769B}" type="slidenum">
              <a:rPr lang="zh-CN" altLang="en-US" smtClean="0"/>
              <a:t>‹#›</a:t>
            </a:fld>
            <a:endParaRPr lang="zh-CN" altLang="en-US"/>
          </a:p>
        </p:txBody>
      </p:sp>
    </p:spTree>
    <p:extLst>
      <p:ext uri="{BB962C8B-B14F-4D97-AF65-F5344CB8AC3E}">
        <p14:creationId xmlns:p14="http://schemas.microsoft.com/office/powerpoint/2010/main" val="301759811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1A5E0F2-A1DD-459C-8901-8F1BCCDB6DF9}" type="datetime1">
              <a:rPr lang="zh-CN" altLang="en-US" smtClean="0"/>
              <a:t>2018-12-13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7B00A8C-1BFE-45BD-976D-51C563E3769B}" type="slidenum">
              <a:rPr lang="zh-CN" altLang="en-US" smtClean="0"/>
              <a:t>‹#›</a:t>
            </a:fld>
            <a:endParaRPr lang="zh-CN" altLang="en-US"/>
          </a:p>
        </p:txBody>
      </p:sp>
    </p:spTree>
    <p:extLst>
      <p:ext uri="{BB962C8B-B14F-4D97-AF65-F5344CB8AC3E}">
        <p14:creationId xmlns:p14="http://schemas.microsoft.com/office/powerpoint/2010/main" val="3524406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605A5CC-8E7E-4CE0-8E14-DAE1265ABF4E}" type="datetime1">
              <a:rPr lang="zh-CN" altLang="en-US" smtClean="0"/>
              <a:t>2018-12-13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7B00A8C-1BFE-45BD-976D-51C563E3769B}" type="slidenum">
              <a:rPr lang="zh-CN" altLang="en-US" smtClean="0"/>
              <a:t>‹#›</a:t>
            </a:fld>
            <a:endParaRPr lang="zh-CN" altLang="en-US"/>
          </a:p>
        </p:txBody>
      </p:sp>
    </p:spTree>
    <p:extLst>
      <p:ext uri="{BB962C8B-B14F-4D97-AF65-F5344CB8AC3E}">
        <p14:creationId xmlns:p14="http://schemas.microsoft.com/office/powerpoint/2010/main" val="2786592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76200"/>
            <a:ext cx="10464800" cy="6172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72965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8"/>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2"/>
            <a:ext cx="2743200" cy="365125"/>
          </a:xfrm>
        </p:spPr>
        <p:txBody>
          <a:bodyPr/>
          <a:lstStyle>
            <a:lvl1pPr>
              <a:defRPr/>
            </a:lvl1pPr>
          </a:lstStyle>
          <a:p>
            <a:pPr marL="0" marR="0" lvl="0" indent="0" algn="l" defTabSz="685783" rtl="0" eaLnBrk="1" fontAlgn="base" latinLnBrk="0" hangingPunct="1">
              <a:lnSpc>
                <a:spcPct val="100000"/>
              </a:lnSpc>
              <a:spcBef>
                <a:spcPct val="0"/>
              </a:spcBef>
              <a:spcAft>
                <a:spcPct val="0"/>
              </a:spcAft>
              <a:buClrTx/>
              <a:buSzTx/>
              <a:buFontTx/>
              <a:buNone/>
              <a:tabLst/>
              <a:defRPr/>
            </a:pPr>
            <a:fld id="{2DB59541-D420-4D10-98F5-D795807D0679}" type="datetime1">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l" defTabSz="685783" rtl="0" eaLnBrk="1" fontAlgn="base" latinLnBrk="0" hangingPunct="1">
                <a:lnSpc>
                  <a:spcPct val="100000"/>
                </a:lnSpc>
                <a:spcBef>
                  <a:spcPct val="0"/>
                </a:spcBef>
                <a:spcAft>
                  <a:spcPct val="0"/>
                </a:spcAft>
                <a:buClrTx/>
                <a:buSzTx/>
                <a:buFontTx/>
                <a:buNone/>
                <a:tabLst/>
                <a:defRPr/>
              </a:pPr>
              <a:t>2018-12-13</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
        <p:nvSpPr>
          <p:cNvPr id="4" name="页脚占位符 3"/>
          <p:cNvSpPr>
            <a:spLocks noGrp="1"/>
          </p:cNvSpPr>
          <p:nvPr>
            <p:ph type="ftr" sz="quarter" idx="11"/>
          </p:nvPr>
        </p:nvSpPr>
        <p:spPr>
          <a:xfrm>
            <a:off x="4038600" y="6356352"/>
            <a:ext cx="4114800" cy="365125"/>
          </a:xfrm>
        </p:spPr>
        <p:txBody>
          <a:bodyPr/>
          <a:lstStyle>
            <a:lvl1pPr>
              <a:defRPr/>
            </a:lvl1pP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zh-CN" altLang="zh-CN" sz="1200" b="0" i="0" u="none" strike="noStrike" kern="1200" cap="none" spc="0" normalizeH="0" baseline="0" noProof="0">
              <a:ln>
                <a:noFill/>
              </a:ln>
              <a:solidFill>
                <a:prstClr val="black">
                  <a:tint val="75000"/>
                </a:prstClr>
              </a:solidFill>
              <a:effectLst/>
              <a:uLnTx/>
              <a:uFillTx/>
              <a:latin typeface="Arial" panose="020B0604020202020204" pitchFamily="34" charset="0"/>
              <a:ea typeface="等线" panose="02010600030101010101" pitchFamily="2" charset="-122"/>
              <a:cs typeface="+mn-cs"/>
            </a:endParaRPr>
          </a:p>
        </p:txBody>
      </p:sp>
      <p:sp>
        <p:nvSpPr>
          <p:cNvPr id="5" name="灯片编号占位符 4"/>
          <p:cNvSpPr>
            <a:spLocks noGrp="1"/>
          </p:cNvSpPr>
          <p:nvPr>
            <p:ph type="sldNum" sz="quarter" idx="12"/>
          </p:nvPr>
        </p:nvSpPr>
        <p:spPr>
          <a:xfrm>
            <a:off x="8610600" y="6356352"/>
            <a:ext cx="2743200" cy="365125"/>
          </a:xfrm>
        </p:spPr>
        <p:txBody>
          <a:bodyPr/>
          <a:lstStyle>
            <a:lvl1pPr>
              <a:defRPr/>
            </a:lvl1pPr>
          </a:lstStyle>
          <a:p>
            <a:pPr marL="0" marR="0" lvl="0" indent="0" algn="r" defTabSz="685783" rtl="0" eaLnBrk="1" fontAlgn="base" latinLnBrk="0" hangingPunct="1">
              <a:lnSpc>
                <a:spcPct val="100000"/>
              </a:lnSpc>
              <a:spcBef>
                <a:spcPct val="0"/>
              </a:spcBef>
              <a:spcAft>
                <a:spcPct val="0"/>
              </a:spcAft>
              <a:buClrTx/>
              <a:buSzTx/>
              <a:buFontTx/>
              <a:buNone/>
              <a:tabLst/>
              <a:defRPr/>
            </a:pPr>
            <a:fld id="{B72D8821-53A1-4D77-B236-5903F3BB02E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r" defTabSz="685783" rtl="0" eaLnBrk="1" fontAlgn="base" latinLnBrk="0" hangingPunct="1">
                <a:lnSpc>
                  <a:spcPct val="100000"/>
                </a:lnSpc>
                <a:spcBef>
                  <a:spcPct val="0"/>
                </a:spcBef>
                <a:spcAft>
                  <a:spcPct val="0"/>
                </a:spcAft>
                <a:buClrTx/>
                <a:buSzTx/>
                <a:buFontTx/>
                <a:buNone/>
                <a:tabLst/>
                <a:defRPr/>
              </a:pPr>
              <a:t>‹#›</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Tree>
    <p:extLst>
      <p:ext uri="{BB962C8B-B14F-4D97-AF65-F5344CB8AC3E}">
        <p14:creationId xmlns:p14="http://schemas.microsoft.com/office/powerpoint/2010/main" val="25797509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1"/>
            <a:ext cx="9144000" cy="2387600"/>
          </a:xfrm>
        </p:spPr>
        <p:txBody>
          <a:bodyPr anchor="b">
            <a:normAutofit/>
          </a:bodyPr>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normAutofit/>
          </a:bodyPr>
          <a:lstStyle>
            <a:lvl1pPr marL="0" indent="0" algn="ctr">
              <a:buNone/>
              <a:defRPr sz="1800">
                <a:solidFill>
                  <a:schemeClr val="tx1">
                    <a:lumMod val="75000"/>
                    <a:lumOff val="25000"/>
                  </a:schemeClr>
                </a:solidFill>
              </a:defRPr>
            </a:lvl1pPr>
            <a:lvl2pPr marL="342891" indent="0" algn="ctr">
              <a:buNone/>
              <a:defRPr sz="2100"/>
            </a:lvl2pPr>
            <a:lvl3pPr marL="685783" indent="0" algn="ctr">
              <a:buNone/>
              <a:defRPr sz="1800"/>
            </a:lvl3pPr>
            <a:lvl4pPr marL="1028674" indent="0" algn="ctr">
              <a:buNone/>
              <a:defRPr sz="1500"/>
            </a:lvl4pPr>
            <a:lvl5pPr marL="1371566" indent="0" algn="ctr">
              <a:buNone/>
              <a:defRPr sz="1500"/>
            </a:lvl5pPr>
            <a:lvl6pPr marL="1714457" indent="0" algn="ctr">
              <a:buNone/>
              <a:defRPr sz="1500"/>
            </a:lvl6pPr>
            <a:lvl7pPr marL="2057349" indent="0" algn="ctr">
              <a:buNone/>
              <a:defRPr sz="1500"/>
            </a:lvl7pPr>
            <a:lvl8pPr marL="2400240" indent="0" algn="ctr">
              <a:buNone/>
              <a:defRPr sz="1500"/>
            </a:lvl8pPr>
            <a:lvl9pPr marL="2743131" indent="0" algn="ctr">
              <a:buNone/>
              <a:defRPr sz="15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8DE6B2CB-8C6A-4E99-ACB0-33DDDCAD50E8}" type="datetime1">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2018-12-13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D4335EE-BD33-4D2B-92EE-A4EAAE51E3BD}" type="slidenum">
              <a:rPr kumimoji="0" lang="zh-CN" altLang="en-US" sz="825"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825"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38598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7BDC3987-6CAE-4173-B271-87263F32D489}" type="datetime1">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2018-12-13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D4335EE-BD33-4D2B-92EE-A4EAAE51E3BD}" type="slidenum">
              <a:rPr kumimoji="0" lang="zh-CN" altLang="en-US" sz="825"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825"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82275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52636"/>
            <a:ext cx="10515600" cy="1500187"/>
          </a:xfrm>
        </p:spPr>
        <p:txBody>
          <a:bodyPr anchor="t">
            <a:normAutofit/>
          </a:bodyPr>
          <a:lstStyle>
            <a:lvl1pPr marL="0" indent="0">
              <a:buNone/>
              <a:defRPr sz="1800">
                <a:solidFill>
                  <a:schemeClr val="tx1">
                    <a:lumMod val="75000"/>
                    <a:lumOff val="2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75C14049-CD3A-4901-BE53-53AAB526D742}" type="datetime1">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2018-12-13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D4335EE-BD33-4D2B-92EE-A4EAAE51E3BD}" type="slidenum">
              <a:rPr kumimoji="0" lang="zh-CN" altLang="en-US" sz="825"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825"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635420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45127" y="1828803"/>
            <a:ext cx="5181600" cy="435133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8803"/>
            <a:ext cx="5181600" cy="435133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45974FE3-3821-42A3-AF4B-271A127768ED}" type="datetime1">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2018-12-13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D4335EE-BD33-4D2B-92EE-A4EAAE51E3BD}" type="slidenum">
              <a:rPr kumimoji="0" lang="zh-CN" altLang="en-US" sz="825"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825"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68723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3"/>
            <a:ext cx="5156200" cy="825699"/>
          </a:xfrm>
        </p:spPr>
        <p:txBody>
          <a:bodyPr anchor="b">
            <a:normAutofit/>
          </a:bodyPr>
          <a:lstStyle>
            <a:lvl1pPr marL="0" indent="0">
              <a:spcBef>
                <a:spcPts val="0"/>
              </a:spcBef>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845127" y="2507552"/>
            <a:ext cx="5156200" cy="3680525"/>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2" y="1681851"/>
            <a:ext cx="5181601" cy="825699"/>
          </a:xfrm>
        </p:spPr>
        <p:txBody>
          <a:bodyPr anchor="b"/>
          <a:lstStyle>
            <a:lvl1pPr marL="0" indent="0">
              <a:spcBef>
                <a:spcPts val="0"/>
              </a:spcBef>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6172202" y="2507552"/>
            <a:ext cx="5181601" cy="3680525"/>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Date Placeholder 6"/>
          <p:cNvSpPr>
            <a:spLocks noGrp="1"/>
          </p:cNvSpPr>
          <p:nvPr>
            <p:ph type="dt" sz="half" idx="10"/>
          </p:nvPr>
        </p:nvSpPr>
        <p:spPr>
          <a:xfrm>
            <a:off x="838200" y="6356352"/>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41B499F-8CBF-425B-B1D8-BF2B41E72652}" type="datetime1">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2018-12-13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D4335EE-BD33-4D2B-92EE-A4EAAE51E3BD}" type="slidenum">
              <a:rPr kumimoji="0" lang="zh-CN" altLang="en-US" sz="825"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825"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10" name="Title 9"/>
          <p:cNvSpPr>
            <a:spLocks noGrp="1"/>
          </p:cNvSpPr>
          <p:nvPr>
            <p:ph type="title"/>
          </p:nvPr>
        </p:nvSpPr>
        <p:spPr/>
        <p:txBody>
          <a:bodyPr/>
          <a:lstStyle/>
          <a:p>
            <a:r>
              <a:rPr lang="zh-CN" altLang="en-US"/>
              <a:t>单击此处编辑母版标题样式</a:t>
            </a:r>
            <a:endParaRPr lang="en-US" dirty="0"/>
          </a:p>
        </p:txBody>
      </p:sp>
    </p:spTree>
    <p:extLst>
      <p:ext uri="{BB962C8B-B14F-4D97-AF65-F5344CB8AC3E}">
        <p14:creationId xmlns:p14="http://schemas.microsoft.com/office/powerpoint/2010/main" val="31524342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2"/>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622D117D-EFA9-4D81-A3A8-DF1863757C51}" type="datetime1">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2018-12-13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D4335EE-BD33-4D2B-92EE-A4EAAE51E3BD}" type="slidenum">
              <a:rPr kumimoji="0" lang="zh-CN" altLang="en-US" sz="825"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825"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Title 5"/>
          <p:cNvSpPr>
            <a:spLocks noGrp="1"/>
          </p:cNvSpPr>
          <p:nvPr>
            <p:ph type="title"/>
          </p:nvPr>
        </p:nvSpPr>
        <p:spPr/>
        <p:txBody>
          <a:bodyPr/>
          <a:lstStyle/>
          <a:p>
            <a:r>
              <a:rPr lang="zh-CN" altLang="en-US"/>
              <a:t>单击此处编辑母版标题样式</a:t>
            </a:r>
            <a:endParaRPr lang="en-US"/>
          </a:p>
        </p:txBody>
      </p:sp>
    </p:spTree>
    <p:extLst>
      <p:ext uri="{BB962C8B-B14F-4D97-AF65-F5344CB8AC3E}">
        <p14:creationId xmlns:p14="http://schemas.microsoft.com/office/powerpoint/2010/main" val="3157906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1943060-C82F-4E90-89F9-F3196C018030}" type="datetime1">
              <a:rPr lang="zh-CN" altLang="en-US" smtClean="0"/>
              <a:t>2018-12-13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7B00A8C-1BFE-45BD-976D-51C563E3769B}" type="slidenum">
              <a:rPr lang="zh-CN" altLang="en-US" smtClean="0"/>
              <a:t>‹#›</a:t>
            </a:fld>
            <a:endParaRPr lang="zh-CN" altLang="en-US"/>
          </a:p>
        </p:txBody>
      </p:sp>
    </p:spTree>
    <p:extLst>
      <p:ext uri="{BB962C8B-B14F-4D97-AF65-F5344CB8AC3E}">
        <p14:creationId xmlns:p14="http://schemas.microsoft.com/office/powerpoint/2010/main" val="711308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06E0F780-A783-4935-B296-FBEDEF3BB6AE}" type="datetime1">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2018-12-13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Slide Number Placeholder 3"/>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D4335EE-BD33-4D2B-92EE-A4EAAE51E3BD}" type="slidenum">
              <a:rPr kumimoji="0" lang="zh-CN" altLang="en-US" sz="825"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825"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621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3"/>
            <a:ext cx="3931920" cy="1600197"/>
          </a:xfrm>
        </p:spPr>
        <p:txBody>
          <a:bodyPr anchor="b">
            <a:normAutofit/>
          </a:bodyPr>
          <a:lstStyle>
            <a:lvl1pPr>
              <a:defRPr sz="2400" b="0"/>
            </a:lvl1pPr>
          </a:lstStyle>
          <a:p>
            <a:r>
              <a:rPr lang="zh-CN" altLang="en-US"/>
              <a:t>单击此处编辑母版标题样式</a:t>
            </a:r>
            <a:endParaRPr lang="en-US" dirty="0"/>
          </a:p>
        </p:txBody>
      </p:sp>
      <p:sp>
        <p:nvSpPr>
          <p:cNvPr id="3" name="Content Placeholder 2"/>
          <p:cNvSpPr>
            <a:spLocks noGrp="1"/>
          </p:cNvSpPr>
          <p:nvPr>
            <p:ph idx="1"/>
          </p:nvPr>
        </p:nvSpPr>
        <p:spPr>
          <a:xfrm>
            <a:off x="5181600" y="990600"/>
            <a:ext cx="617220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200"/>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CN" altLang="en-US"/>
              <a:t>编辑母版文本样式</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422DCEFB-F051-42A0-80E2-7CF77294A4AC}" type="datetime1">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2018-12-13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D4335EE-BD33-4D2B-92EE-A4EAAE51E3BD}" type="slidenum">
              <a:rPr kumimoji="0" lang="zh-CN" altLang="en-US" sz="825"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825"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61691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24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200"/>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CN" altLang="en-US"/>
              <a:t>编辑母版文本样式</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1FDB79B-47B6-4D82-BA12-682FABDC8D42}" type="datetime1">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2018-12-13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D4335EE-BD33-4D2B-92EE-A4EAAE51E3BD}" type="slidenum">
              <a:rPr kumimoji="0" lang="zh-CN" altLang="en-US" sz="825"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825"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509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2F6DDE8-9C3D-4011-86FC-FBC1724120AE}" type="datetime1">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2018-12-13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D4335EE-BD33-4D2B-92EE-A4EAAE51E3BD}" type="slidenum">
              <a:rPr kumimoji="0" lang="zh-CN" altLang="en-US" sz="825"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825"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466751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0362"/>
            <a:ext cx="2628900" cy="5811839"/>
          </a:xfr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838202" y="360364"/>
            <a:ext cx="7734300" cy="581183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15922BA3-A521-4625-8BA7-919763C729F1}" type="datetime1">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2018-12-13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D4335EE-BD33-4D2B-92EE-A4EAAE51E3BD}" type="slidenum">
              <a:rPr kumimoji="0" lang="zh-CN" altLang="en-US" sz="825"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825"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389042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Rectangle 6"/>
          <p:cNvSpPr>
            <a:spLocks noGrp="1" noChangeArrowheads="1"/>
          </p:cNvSpPr>
          <p:nvPr>
            <p:ph type="dt" sz="half" idx="10"/>
          </p:nvPr>
        </p:nvSpPr>
        <p:spPr>
          <a:ln/>
        </p:spPr>
        <p:txBody>
          <a:bodyPr/>
          <a:lstStyle>
            <a:lvl1pPr>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73F3C3DE-38E5-48B9-862A-AC37DC2F2575}" type="datetime1">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2018-12-13</a:t>
            </a:fld>
            <a:endParaRPr kumimoji="0" lang="en-US" altLang="zh-CN"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Rectangle 7"/>
          <p:cNvSpPr>
            <a:spLocks noGrp="1" noChangeArrowheads="1"/>
          </p:cNvSpPr>
          <p:nvPr>
            <p:ph type="ftr" sz="quarter" idx="11"/>
          </p:nvPr>
        </p:nvSpPr>
        <p:spPr>
          <a:xfrm>
            <a:off x="4165600" y="6381749"/>
            <a:ext cx="3860800" cy="476251"/>
          </a:xfrm>
          <a:prstGeom prst="rect">
            <a:avLst/>
          </a:prstGeom>
          <a:ln/>
        </p:spPr>
        <p:txBody>
          <a:bodyPr/>
          <a:lstStyle>
            <a:lvl1pPr>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6" name="Rectangle 8"/>
          <p:cNvSpPr>
            <a:spLocks noGrp="1" noChangeArrowheads="1"/>
          </p:cNvSpPr>
          <p:nvPr>
            <p:ph type="sldNum" sz="quarter" idx="12"/>
          </p:nvPr>
        </p:nvSpPr>
        <p:spPr>
          <a:ln/>
        </p:spPr>
        <p:txBody>
          <a:bodyPr/>
          <a:lstStyle>
            <a:lvl1pPr>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DB87DD8A-6C96-4D71-8872-84B5280BA819}" type="slidenum">
              <a:rPr kumimoji="0" lang="en-US" altLang="zh-CN" sz="825"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altLang="zh-CN" sz="825"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63521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B7591F-4E59-47BF-AFD6-227499B2C3BA}" type="datetime1">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2018-12-13</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57ACE-CC3F-4EB8-8897-299C2E1B55B1}" type="slidenum">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38191705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6650B-14AC-4D47-85CB-3BF12200DBE6}" type="datetime1">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2018-12-13</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57ACE-CC3F-4EB8-8897-299C2E1B55B1}" type="slidenum">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19881215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13EE7F-E84D-4943-9923-FDECBC8F0DF1}" type="datetime1">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2018-12-13</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57ACE-CC3F-4EB8-8897-299C2E1B55B1}" type="slidenum">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19032704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E8FDC8-16BB-41DC-BA68-308B90B38D7C}" type="datetime1">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2018-12-13</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57ACE-CC3F-4EB8-8897-299C2E1B55B1}" type="slidenum">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846709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p:txBody>
          <a:bodyPr/>
          <a:lstStyle/>
          <a:p>
            <a:fld id="{B32189AD-9A11-4746-B6AA-E8E38F492CD0}" type="datetime1">
              <a:rPr lang="zh-CN" altLang="en-US" smtClean="0"/>
              <a:t>2018-12-13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7B00A8C-1BFE-45BD-976D-51C563E3769B}" type="slidenum">
              <a:rPr lang="zh-CN" altLang="en-US" smtClean="0"/>
              <a:t>‹#›</a:t>
            </a:fld>
            <a:endParaRPr lang="zh-CN" altLang="en-US"/>
          </a:p>
        </p:txBody>
      </p:sp>
    </p:spTree>
    <p:extLst>
      <p:ext uri="{BB962C8B-B14F-4D97-AF65-F5344CB8AC3E}">
        <p14:creationId xmlns:p14="http://schemas.microsoft.com/office/powerpoint/2010/main" val="139452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6DAEF2-531F-4798-AEB5-95D5F2B83C08}" type="datetime1">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2018-12-13</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57ACE-CC3F-4EB8-8897-299C2E1B55B1}" type="slidenum">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24066819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B6EB71-8461-4DA6-843E-F518E7B11D9B}" type="datetime1">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2018-12-13</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57ACE-CC3F-4EB8-8897-299C2E1B55B1}" type="slidenum">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22993743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D77571-02E3-4B23-95F4-D5003A464058}" type="datetime1">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2018-12-13</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57ACE-CC3F-4EB8-8897-299C2E1B55B1}" type="slidenum">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23267081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16344F-9F0A-452E-A4C5-A68FEF9D4CD1}" type="datetime1">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2018-12-13</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57ACE-CC3F-4EB8-8897-299C2E1B55B1}" type="slidenum">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39259972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2A690A-2168-44B8-8BC5-878BC8BC385F}" type="datetime1">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2018-12-13</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57ACE-CC3F-4EB8-8897-299C2E1B55B1}" type="slidenum">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2483400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99B27E-A3F9-4542-A509-D4CDD9AF9F6F}" type="datetime1">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2018-12-13</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57ACE-CC3F-4EB8-8897-299C2E1B55B1}" type="slidenum">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24202570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27CDCA-4143-47E0-BDDC-85B71385BF32}" type="datetime1">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2018-12-13</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57ACE-CC3F-4EB8-8897-299C2E1B55B1}" type="slidenum">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31188984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p>
        </p:txBody>
      </p:sp>
      <p:sp>
        <p:nvSpPr>
          <p:cNvPr id="3" name="文本占位符 2"/>
          <p:cNvSpPr>
            <a:spLocks noGrp="1"/>
          </p:cNvSpPr>
          <p:nvPr>
            <p:ph type="body" sz="half" idx="1"/>
          </p:nvPr>
        </p:nvSpPr>
        <p:spPr>
          <a:xfrm>
            <a:off x="609600" y="1600201"/>
            <a:ext cx="5384800" cy="4525963"/>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245225"/>
            <a:ext cx="2844800" cy="476250"/>
          </a:xfrm>
        </p:spPr>
        <p:txBody>
          <a:bodyPr/>
          <a:lstStyle>
            <a:lvl1pPr>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4D4DB4BB-7DF1-4C12-A15D-EEB6800A97E5}" type="datetime1">
              <a:rPr kumimoji="0" lang="zh-CN" alt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2018-12-13</a:t>
            </a:fld>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 name="页脚占位符 5"/>
          <p:cNvSpPr>
            <a:spLocks noGrp="1"/>
          </p:cNvSpPr>
          <p:nvPr>
            <p:ph type="ftr" sz="quarter" idx="11"/>
          </p:nvPr>
        </p:nvSpPr>
        <p:spPr>
          <a:xfrm>
            <a:off x="4165600" y="6245225"/>
            <a:ext cx="3860800" cy="476250"/>
          </a:xfrm>
        </p:spPr>
        <p:txBody>
          <a:bodyPr/>
          <a:lstStyle>
            <a:lvl1pPr>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altLang="zh-CN" sz="900" b="0" i="0" u="none" strike="noStrike" kern="1200" cap="none" spc="0" normalizeH="0" baseline="0" noProof="0">
              <a:ln>
                <a:noFill/>
              </a:ln>
              <a:solidFill>
                <a:prstClr val="black">
                  <a:tint val="75000"/>
                </a:prstClr>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7" name="灯片编号占位符 6"/>
          <p:cNvSpPr>
            <a:spLocks noGrp="1"/>
          </p:cNvSpPr>
          <p:nvPr>
            <p:ph type="sldNum" sz="quarter" idx="12"/>
          </p:nvPr>
        </p:nvSpPr>
        <p:spPr>
          <a:xfrm>
            <a:off x="8737600" y="6245225"/>
            <a:ext cx="2844800" cy="476250"/>
          </a:xfrm>
        </p:spPr>
        <p:txBody>
          <a:bodyPr/>
          <a:lstStyle>
            <a:lvl1pPr>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B033FAFD-D72A-47AA-BC24-D1D7DFCDE6AA}" type="slidenum">
              <a:rPr kumimoji="0" lang="zh-CN" alt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等线" panose="02010600030101010101" pitchFamily="2" charset="-122"/>
                <a:cs typeface="Arial" panose="020B0604020202020204" pitchFamily="34" charset="0"/>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altLang="zh-CN" sz="900" b="0" i="0" u="none" strike="noStrike" kern="1200" cap="none" spc="0" normalizeH="0" baseline="0" noProof="0">
              <a:ln>
                <a:noFill/>
              </a:ln>
              <a:solidFill>
                <a:prstClr val="black">
                  <a:tint val="75000"/>
                </a:prstClr>
              </a:solidFill>
              <a:effectLst/>
              <a:uLnTx/>
              <a:uFillTx/>
              <a:latin typeface="Arial" panose="020B0604020202020204" pitchFamily="34" charset="0"/>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12994782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pPr>
              <a:defRPr/>
            </a:pPr>
            <a:fld id="{49B7591F-4E59-47BF-AFD6-227499B2C3BA}" type="datetime1">
              <a:rPr lang="zh-CN" altLang="en-US" smtClean="0">
                <a:solidFill>
                  <a:prstClr val="black">
                    <a:tint val="75000"/>
                  </a:prstClr>
                </a:solidFill>
                <a:latin typeface="等线" panose="020F0502020204030204"/>
              </a:rPr>
              <a:pPr>
                <a:defRPr/>
              </a:pPr>
              <a:t>2018-12-13</a:t>
            </a:fld>
            <a:endParaRPr lang="zh-CN" altLang="en-US">
              <a:solidFill>
                <a:prstClr val="black">
                  <a:tint val="75000"/>
                </a:prstClr>
              </a:solidFill>
              <a:latin typeface="等线" panose="020F0502020204030204"/>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latin typeface="等线" panose="020F0502020204030204"/>
            </a:endParaRPr>
          </a:p>
        </p:txBody>
      </p:sp>
      <p:sp>
        <p:nvSpPr>
          <p:cNvPr id="6" name="灯片编号占位符 5"/>
          <p:cNvSpPr>
            <a:spLocks noGrp="1"/>
          </p:cNvSpPr>
          <p:nvPr>
            <p:ph type="sldNum" sz="quarter" idx="12"/>
          </p:nvPr>
        </p:nvSpPr>
        <p:spPr/>
        <p:txBody>
          <a:bodyPr/>
          <a:lstStyle/>
          <a:p>
            <a:pPr>
              <a:defRPr/>
            </a:pPr>
            <a:fld id="{F2357ACE-CC3F-4EB8-8897-299C2E1B55B1}" type="slidenum">
              <a:rPr lang="zh-CN" altLang="en-US" smtClean="0">
                <a:solidFill>
                  <a:prstClr val="black">
                    <a:tint val="75000"/>
                  </a:prstClr>
                </a:solidFill>
                <a:latin typeface="等线" panose="020F0502020204030204"/>
              </a:rPr>
              <a:pPr>
                <a:defRPr/>
              </a:pPr>
              <a:t>‹#›</a:t>
            </a:fld>
            <a:endParaRPr lang="zh-CN" altLang="en-US">
              <a:solidFill>
                <a:prstClr val="black">
                  <a:tint val="75000"/>
                </a:prstClr>
              </a:solidFill>
              <a:latin typeface="等线" panose="020F0502020204030204"/>
            </a:endParaRPr>
          </a:p>
        </p:txBody>
      </p:sp>
    </p:spTree>
    <p:extLst>
      <p:ext uri="{BB962C8B-B14F-4D97-AF65-F5344CB8AC3E}">
        <p14:creationId xmlns:p14="http://schemas.microsoft.com/office/powerpoint/2010/main" val="15685448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D556650B-14AC-4D47-85CB-3BF12200DBE6}" type="datetime1">
              <a:rPr lang="zh-CN" altLang="en-US" smtClean="0">
                <a:solidFill>
                  <a:prstClr val="black">
                    <a:tint val="75000"/>
                  </a:prstClr>
                </a:solidFill>
                <a:latin typeface="等线" panose="020F0502020204030204"/>
              </a:rPr>
              <a:pPr>
                <a:defRPr/>
              </a:pPr>
              <a:t>2018-12-13</a:t>
            </a:fld>
            <a:endParaRPr lang="zh-CN" altLang="en-US">
              <a:solidFill>
                <a:prstClr val="black">
                  <a:tint val="75000"/>
                </a:prstClr>
              </a:solidFill>
              <a:latin typeface="等线" panose="020F0502020204030204"/>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latin typeface="等线" panose="020F0502020204030204"/>
            </a:endParaRPr>
          </a:p>
        </p:txBody>
      </p:sp>
      <p:sp>
        <p:nvSpPr>
          <p:cNvPr id="6" name="灯片编号占位符 5"/>
          <p:cNvSpPr>
            <a:spLocks noGrp="1"/>
          </p:cNvSpPr>
          <p:nvPr>
            <p:ph type="sldNum" sz="quarter" idx="12"/>
          </p:nvPr>
        </p:nvSpPr>
        <p:spPr/>
        <p:txBody>
          <a:bodyPr/>
          <a:lstStyle/>
          <a:p>
            <a:pPr>
              <a:defRPr/>
            </a:pPr>
            <a:fld id="{F2357ACE-CC3F-4EB8-8897-299C2E1B55B1}" type="slidenum">
              <a:rPr lang="zh-CN" altLang="en-US" smtClean="0">
                <a:solidFill>
                  <a:prstClr val="black">
                    <a:tint val="75000"/>
                  </a:prstClr>
                </a:solidFill>
                <a:latin typeface="等线" panose="020F0502020204030204"/>
              </a:rPr>
              <a:pPr>
                <a:defRPr/>
              </a:pPr>
              <a:t>‹#›</a:t>
            </a:fld>
            <a:endParaRPr lang="zh-CN" altLang="en-US">
              <a:solidFill>
                <a:prstClr val="black">
                  <a:tint val="75000"/>
                </a:prstClr>
              </a:solidFill>
              <a:latin typeface="等线" panose="020F0502020204030204"/>
            </a:endParaRPr>
          </a:p>
        </p:txBody>
      </p:sp>
    </p:spTree>
    <p:extLst>
      <p:ext uri="{BB962C8B-B14F-4D97-AF65-F5344CB8AC3E}">
        <p14:creationId xmlns:p14="http://schemas.microsoft.com/office/powerpoint/2010/main" val="290200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664651-9B35-4254-BEDE-DF9CB912A636}" type="datetime1">
              <a:rPr lang="zh-CN" altLang="en-US" smtClean="0"/>
              <a:t>2018-12-13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7B00A8C-1BFE-45BD-976D-51C563E3769B}" type="slidenum">
              <a:rPr lang="zh-CN" altLang="en-US" smtClean="0"/>
              <a:t>‹#›</a:t>
            </a:fld>
            <a:endParaRPr lang="zh-CN" altLang="en-US"/>
          </a:p>
        </p:txBody>
      </p:sp>
    </p:spTree>
    <p:extLst>
      <p:ext uri="{BB962C8B-B14F-4D97-AF65-F5344CB8AC3E}">
        <p14:creationId xmlns:p14="http://schemas.microsoft.com/office/powerpoint/2010/main" val="2568521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a:defRPr/>
            </a:pPr>
            <a:fld id="{0E13EE7F-E84D-4943-9923-FDECBC8F0DF1}" type="datetime1">
              <a:rPr lang="zh-CN" altLang="en-US" smtClean="0">
                <a:solidFill>
                  <a:prstClr val="black">
                    <a:tint val="75000"/>
                  </a:prstClr>
                </a:solidFill>
                <a:latin typeface="等线" panose="020F0502020204030204"/>
              </a:rPr>
              <a:pPr>
                <a:defRPr/>
              </a:pPr>
              <a:t>2018-12-13</a:t>
            </a:fld>
            <a:endParaRPr lang="zh-CN" altLang="en-US">
              <a:solidFill>
                <a:prstClr val="black">
                  <a:tint val="75000"/>
                </a:prstClr>
              </a:solidFill>
              <a:latin typeface="等线" panose="020F0502020204030204"/>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latin typeface="等线" panose="020F0502020204030204"/>
            </a:endParaRPr>
          </a:p>
        </p:txBody>
      </p:sp>
      <p:sp>
        <p:nvSpPr>
          <p:cNvPr id="6" name="灯片编号占位符 5"/>
          <p:cNvSpPr>
            <a:spLocks noGrp="1"/>
          </p:cNvSpPr>
          <p:nvPr>
            <p:ph type="sldNum" sz="quarter" idx="12"/>
          </p:nvPr>
        </p:nvSpPr>
        <p:spPr/>
        <p:txBody>
          <a:bodyPr/>
          <a:lstStyle/>
          <a:p>
            <a:pPr>
              <a:defRPr/>
            </a:pPr>
            <a:fld id="{F2357ACE-CC3F-4EB8-8897-299C2E1B55B1}" type="slidenum">
              <a:rPr lang="zh-CN" altLang="en-US" smtClean="0">
                <a:solidFill>
                  <a:prstClr val="black">
                    <a:tint val="75000"/>
                  </a:prstClr>
                </a:solidFill>
                <a:latin typeface="等线" panose="020F0502020204030204"/>
              </a:rPr>
              <a:pPr>
                <a:defRPr/>
              </a:pPr>
              <a:t>‹#›</a:t>
            </a:fld>
            <a:endParaRPr lang="zh-CN" altLang="en-US">
              <a:solidFill>
                <a:prstClr val="black">
                  <a:tint val="75000"/>
                </a:prstClr>
              </a:solidFill>
              <a:latin typeface="等线" panose="020F0502020204030204"/>
            </a:endParaRPr>
          </a:p>
        </p:txBody>
      </p:sp>
    </p:spTree>
    <p:extLst>
      <p:ext uri="{BB962C8B-B14F-4D97-AF65-F5344CB8AC3E}">
        <p14:creationId xmlns:p14="http://schemas.microsoft.com/office/powerpoint/2010/main" val="20908590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a:defRPr/>
            </a:pPr>
            <a:fld id="{1CE8FDC8-16BB-41DC-BA68-308B90B38D7C}" type="datetime1">
              <a:rPr lang="zh-CN" altLang="en-US" smtClean="0">
                <a:solidFill>
                  <a:prstClr val="black">
                    <a:tint val="75000"/>
                  </a:prstClr>
                </a:solidFill>
                <a:latin typeface="等线" panose="020F0502020204030204"/>
              </a:rPr>
              <a:pPr>
                <a:defRPr/>
              </a:pPr>
              <a:t>2018-12-13</a:t>
            </a:fld>
            <a:endParaRPr lang="zh-CN" altLang="en-US">
              <a:solidFill>
                <a:prstClr val="black">
                  <a:tint val="75000"/>
                </a:prstClr>
              </a:solidFill>
              <a:latin typeface="等线" panose="020F0502020204030204"/>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latin typeface="等线" panose="020F0502020204030204"/>
            </a:endParaRPr>
          </a:p>
        </p:txBody>
      </p:sp>
      <p:sp>
        <p:nvSpPr>
          <p:cNvPr id="7" name="灯片编号占位符 6"/>
          <p:cNvSpPr>
            <a:spLocks noGrp="1"/>
          </p:cNvSpPr>
          <p:nvPr>
            <p:ph type="sldNum" sz="quarter" idx="12"/>
          </p:nvPr>
        </p:nvSpPr>
        <p:spPr/>
        <p:txBody>
          <a:bodyPr/>
          <a:lstStyle/>
          <a:p>
            <a:pPr>
              <a:defRPr/>
            </a:pPr>
            <a:fld id="{F2357ACE-CC3F-4EB8-8897-299C2E1B55B1}" type="slidenum">
              <a:rPr lang="zh-CN" altLang="en-US" smtClean="0">
                <a:solidFill>
                  <a:prstClr val="black">
                    <a:tint val="75000"/>
                  </a:prstClr>
                </a:solidFill>
                <a:latin typeface="等线" panose="020F0502020204030204"/>
              </a:rPr>
              <a:pPr>
                <a:defRPr/>
              </a:pPr>
              <a:t>‹#›</a:t>
            </a:fld>
            <a:endParaRPr lang="zh-CN" altLang="en-US">
              <a:solidFill>
                <a:prstClr val="black">
                  <a:tint val="75000"/>
                </a:prstClr>
              </a:solidFill>
              <a:latin typeface="等线" panose="020F0502020204030204"/>
            </a:endParaRPr>
          </a:p>
        </p:txBody>
      </p:sp>
    </p:spTree>
    <p:extLst>
      <p:ext uri="{BB962C8B-B14F-4D97-AF65-F5344CB8AC3E}">
        <p14:creationId xmlns:p14="http://schemas.microsoft.com/office/powerpoint/2010/main" val="14761795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a:defRPr/>
            </a:pPr>
            <a:fld id="{566DAEF2-531F-4798-AEB5-95D5F2B83C08}" type="datetime1">
              <a:rPr lang="zh-CN" altLang="en-US" smtClean="0">
                <a:solidFill>
                  <a:prstClr val="black">
                    <a:tint val="75000"/>
                  </a:prstClr>
                </a:solidFill>
                <a:latin typeface="等线" panose="020F0502020204030204"/>
              </a:rPr>
              <a:pPr>
                <a:defRPr/>
              </a:pPr>
              <a:t>2018-12-13</a:t>
            </a:fld>
            <a:endParaRPr lang="zh-CN" altLang="en-US">
              <a:solidFill>
                <a:prstClr val="black">
                  <a:tint val="75000"/>
                </a:prstClr>
              </a:solidFill>
              <a:latin typeface="等线" panose="020F0502020204030204"/>
            </a:endParaRPr>
          </a:p>
        </p:txBody>
      </p:sp>
      <p:sp>
        <p:nvSpPr>
          <p:cNvPr id="8" name="页脚占位符 7"/>
          <p:cNvSpPr>
            <a:spLocks noGrp="1"/>
          </p:cNvSpPr>
          <p:nvPr>
            <p:ph type="ftr" sz="quarter" idx="11"/>
          </p:nvPr>
        </p:nvSpPr>
        <p:spPr/>
        <p:txBody>
          <a:bodyPr/>
          <a:lstStyle/>
          <a:p>
            <a:pPr>
              <a:defRPr/>
            </a:pPr>
            <a:endParaRPr lang="zh-CN" altLang="en-US">
              <a:solidFill>
                <a:prstClr val="black">
                  <a:tint val="75000"/>
                </a:prstClr>
              </a:solidFill>
              <a:latin typeface="等线" panose="020F0502020204030204"/>
            </a:endParaRPr>
          </a:p>
        </p:txBody>
      </p:sp>
      <p:sp>
        <p:nvSpPr>
          <p:cNvPr id="9" name="灯片编号占位符 8"/>
          <p:cNvSpPr>
            <a:spLocks noGrp="1"/>
          </p:cNvSpPr>
          <p:nvPr>
            <p:ph type="sldNum" sz="quarter" idx="12"/>
          </p:nvPr>
        </p:nvSpPr>
        <p:spPr/>
        <p:txBody>
          <a:bodyPr/>
          <a:lstStyle/>
          <a:p>
            <a:pPr>
              <a:defRPr/>
            </a:pPr>
            <a:fld id="{F2357ACE-CC3F-4EB8-8897-299C2E1B55B1}" type="slidenum">
              <a:rPr lang="zh-CN" altLang="en-US" smtClean="0">
                <a:solidFill>
                  <a:prstClr val="black">
                    <a:tint val="75000"/>
                  </a:prstClr>
                </a:solidFill>
                <a:latin typeface="等线" panose="020F0502020204030204"/>
              </a:rPr>
              <a:pPr>
                <a:defRPr/>
              </a:pPr>
              <a:t>‹#›</a:t>
            </a:fld>
            <a:endParaRPr lang="zh-CN" altLang="en-US">
              <a:solidFill>
                <a:prstClr val="black">
                  <a:tint val="75000"/>
                </a:prstClr>
              </a:solidFill>
              <a:latin typeface="等线" panose="020F0502020204030204"/>
            </a:endParaRPr>
          </a:p>
        </p:txBody>
      </p:sp>
    </p:spTree>
    <p:extLst>
      <p:ext uri="{BB962C8B-B14F-4D97-AF65-F5344CB8AC3E}">
        <p14:creationId xmlns:p14="http://schemas.microsoft.com/office/powerpoint/2010/main" val="32564074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fld id="{04B6EB71-8461-4DA6-843E-F518E7B11D9B}" type="datetime1">
              <a:rPr lang="zh-CN" altLang="en-US" smtClean="0">
                <a:solidFill>
                  <a:prstClr val="black">
                    <a:tint val="75000"/>
                  </a:prstClr>
                </a:solidFill>
                <a:latin typeface="等线" panose="020F0502020204030204"/>
              </a:rPr>
              <a:pPr>
                <a:defRPr/>
              </a:pPr>
              <a:t>2018-12-13</a:t>
            </a:fld>
            <a:endParaRPr lang="zh-CN" altLang="en-US">
              <a:solidFill>
                <a:prstClr val="black">
                  <a:tint val="75000"/>
                </a:prstClr>
              </a:solidFill>
              <a:latin typeface="等线" panose="020F0502020204030204"/>
            </a:endParaRPr>
          </a:p>
        </p:txBody>
      </p:sp>
      <p:sp>
        <p:nvSpPr>
          <p:cNvPr id="4" name="页脚占位符 3"/>
          <p:cNvSpPr>
            <a:spLocks noGrp="1"/>
          </p:cNvSpPr>
          <p:nvPr>
            <p:ph type="ftr" sz="quarter" idx="11"/>
          </p:nvPr>
        </p:nvSpPr>
        <p:spPr/>
        <p:txBody>
          <a:bodyPr/>
          <a:lstStyle/>
          <a:p>
            <a:pPr>
              <a:defRPr/>
            </a:pPr>
            <a:endParaRPr lang="zh-CN" altLang="en-US">
              <a:solidFill>
                <a:prstClr val="black">
                  <a:tint val="75000"/>
                </a:prstClr>
              </a:solidFill>
              <a:latin typeface="等线" panose="020F0502020204030204"/>
            </a:endParaRPr>
          </a:p>
        </p:txBody>
      </p:sp>
      <p:sp>
        <p:nvSpPr>
          <p:cNvPr id="5" name="灯片编号占位符 4"/>
          <p:cNvSpPr>
            <a:spLocks noGrp="1"/>
          </p:cNvSpPr>
          <p:nvPr>
            <p:ph type="sldNum" sz="quarter" idx="12"/>
          </p:nvPr>
        </p:nvSpPr>
        <p:spPr/>
        <p:txBody>
          <a:bodyPr/>
          <a:lstStyle/>
          <a:p>
            <a:pPr>
              <a:defRPr/>
            </a:pPr>
            <a:fld id="{F2357ACE-CC3F-4EB8-8897-299C2E1B55B1}" type="slidenum">
              <a:rPr lang="zh-CN" altLang="en-US" smtClean="0">
                <a:solidFill>
                  <a:prstClr val="black">
                    <a:tint val="75000"/>
                  </a:prstClr>
                </a:solidFill>
                <a:latin typeface="等线" panose="020F0502020204030204"/>
              </a:rPr>
              <a:pPr>
                <a:defRPr/>
              </a:pPr>
              <a:t>‹#›</a:t>
            </a:fld>
            <a:endParaRPr lang="zh-CN" altLang="en-US">
              <a:solidFill>
                <a:prstClr val="black">
                  <a:tint val="75000"/>
                </a:prstClr>
              </a:solidFill>
              <a:latin typeface="等线" panose="020F0502020204030204"/>
            </a:endParaRPr>
          </a:p>
        </p:txBody>
      </p:sp>
    </p:spTree>
    <p:extLst>
      <p:ext uri="{BB962C8B-B14F-4D97-AF65-F5344CB8AC3E}">
        <p14:creationId xmlns:p14="http://schemas.microsoft.com/office/powerpoint/2010/main" val="16173313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BAD77571-02E3-4B23-95F4-D5003A464058}" type="datetime1">
              <a:rPr lang="zh-CN" altLang="en-US" smtClean="0">
                <a:solidFill>
                  <a:prstClr val="black">
                    <a:tint val="75000"/>
                  </a:prstClr>
                </a:solidFill>
                <a:latin typeface="等线" panose="020F0502020204030204"/>
              </a:rPr>
              <a:pPr>
                <a:defRPr/>
              </a:pPr>
              <a:t>2018-12-13</a:t>
            </a:fld>
            <a:endParaRPr lang="zh-CN" altLang="en-US">
              <a:solidFill>
                <a:prstClr val="black">
                  <a:tint val="75000"/>
                </a:prstClr>
              </a:solidFill>
              <a:latin typeface="等线" panose="020F0502020204030204"/>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latin typeface="等线" panose="020F0502020204030204"/>
            </a:endParaRPr>
          </a:p>
        </p:txBody>
      </p:sp>
      <p:sp>
        <p:nvSpPr>
          <p:cNvPr id="4" name="灯片编号占位符 3"/>
          <p:cNvSpPr>
            <a:spLocks noGrp="1"/>
          </p:cNvSpPr>
          <p:nvPr>
            <p:ph type="sldNum" sz="quarter" idx="12"/>
          </p:nvPr>
        </p:nvSpPr>
        <p:spPr/>
        <p:txBody>
          <a:bodyPr/>
          <a:lstStyle/>
          <a:p>
            <a:pPr>
              <a:defRPr/>
            </a:pPr>
            <a:fld id="{F2357ACE-CC3F-4EB8-8897-299C2E1B55B1}" type="slidenum">
              <a:rPr lang="zh-CN" altLang="en-US" smtClean="0">
                <a:solidFill>
                  <a:prstClr val="black">
                    <a:tint val="75000"/>
                  </a:prstClr>
                </a:solidFill>
                <a:latin typeface="等线" panose="020F0502020204030204"/>
              </a:rPr>
              <a:pPr>
                <a:defRPr/>
              </a:pPr>
              <a:t>‹#›</a:t>
            </a:fld>
            <a:endParaRPr lang="zh-CN" altLang="en-US">
              <a:solidFill>
                <a:prstClr val="black">
                  <a:tint val="75000"/>
                </a:prstClr>
              </a:solidFill>
              <a:latin typeface="等线" panose="020F0502020204030204"/>
            </a:endParaRPr>
          </a:p>
        </p:txBody>
      </p:sp>
    </p:spTree>
    <p:extLst>
      <p:ext uri="{BB962C8B-B14F-4D97-AF65-F5344CB8AC3E}">
        <p14:creationId xmlns:p14="http://schemas.microsoft.com/office/powerpoint/2010/main" val="26141491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D216344F-9F0A-452E-A4C5-A68FEF9D4CD1}" type="datetime1">
              <a:rPr lang="zh-CN" altLang="en-US" smtClean="0">
                <a:solidFill>
                  <a:prstClr val="black">
                    <a:tint val="75000"/>
                  </a:prstClr>
                </a:solidFill>
                <a:latin typeface="等线" panose="020F0502020204030204"/>
              </a:rPr>
              <a:pPr>
                <a:defRPr/>
              </a:pPr>
              <a:t>2018-12-13</a:t>
            </a:fld>
            <a:endParaRPr lang="zh-CN" altLang="en-US">
              <a:solidFill>
                <a:prstClr val="black">
                  <a:tint val="75000"/>
                </a:prstClr>
              </a:solidFill>
              <a:latin typeface="等线" panose="020F0502020204030204"/>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latin typeface="等线" panose="020F0502020204030204"/>
            </a:endParaRPr>
          </a:p>
        </p:txBody>
      </p:sp>
      <p:sp>
        <p:nvSpPr>
          <p:cNvPr id="7" name="灯片编号占位符 6"/>
          <p:cNvSpPr>
            <a:spLocks noGrp="1"/>
          </p:cNvSpPr>
          <p:nvPr>
            <p:ph type="sldNum" sz="quarter" idx="12"/>
          </p:nvPr>
        </p:nvSpPr>
        <p:spPr/>
        <p:txBody>
          <a:bodyPr/>
          <a:lstStyle/>
          <a:p>
            <a:pPr>
              <a:defRPr/>
            </a:pPr>
            <a:fld id="{F2357ACE-CC3F-4EB8-8897-299C2E1B55B1}" type="slidenum">
              <a:rPr lang="zh-CN" altLang="en-US" smtClean="0">
                <a:solidFill>
                  <a:prstClr val="black">
                    <a:tint val="75000"/>
                  </a:prstClr>
                </a:solidFill>
                <a:latin typeface="等线" panose="020F0502020204030204"/>
              </a:rPr>
              <a:pPr>
                <a:defRPr/>
              </a:pPr>
              <a:t>‹#›</a:t>
            </a:fld>
            <a:endParaRPr lang="zh-CN" altLang="en-US">
              <a:solidFill>
                <a:prstClr val="black">
                  <a:tint val="75000"/>
                </a:prstClr>
              </a:solidFill>
              <a:latin typeface="等线" panose="020F0502020204030204"/>
            </a:endParaRPr>
          </a:p>
        </p:txBody>
      </p:sp>
    </p:spTree>
    <p:extLst>
      <p:ext uri="{BB962C8B-B14F-4D97-AF65-F5344CB8AC3E}">
        <p14:creationId xmlns:p14="http://schemas.microsoft.com/office/powerpoint/2010/main" val="19731275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9B2A690A-2168-44B8-8BC5-878BC8BC385F}" type="datetime1">
              <a:rPr lang="zh-CN" altLang="en-US" smtClean="0">
                <a:solidFill>
                  <a:prstClr val="black">
                    <a:tint val="75000"/>
                  </a:prstClr>
                </a:solidFill>
                <a:latin typeface="等线" panose="020F0502020204030204"/>
              </a:rPr>
              <a:pPr>
                <a:defRPr/>
              </a:pPr>
              <a:t>2018-12-13</a:t>
            </a:fld>
            <a:endParaRPr lang="zh-CN" altLang="en-US">
              <a:solidFill>
                <a:prstClr val="black">
                  <a:tint val="75000"/>
                </a:prstClr>
              </a:solidFill>
              <a:latin typeface="等线" panose="020F0502020204030204"/>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latin typeface="等线" panose="020F0502020204030204"/>
            </a:endParaRPr>
          </a:p>
        </p:txBody>
      </p:sp>
      <p:sp>
        <p:nvSpPr>
          <p:cNvPr id="7" name="灯片编号占位符 6"/>
          <p:cNvSpPr>
            <a:spLocks noGrp="1"/>
          </p:cNvSpPr>
          <p:nvPr>
            <p:ph type="sldNum" sz="quarter" idx="12"/>
          </p:nvPr>
        </p:nvSpPr>
        <p:spPr/>
        <p:txBody>
          <a:bodyPr/>
          <a:lstStyle/>
          <a:p>
            <a:pPr>
              <a:defRPr/>
            </a:pPr>
            <a:fld id="{F2357ACE-CC3F-4EB8-8897-299C2E1B55B1}" type="slidenum">
              <a:rPr lang="zh-CN" altLang="en-US" smtClean="0">
                <a:solidFill>
                  <a:prstClr val="black">
                    <a:tint val="75000"/>
                  </a:prstClr>
                </a:solidFill>
                <a:latin typeface="等线" panose="020F0502020204030204"/>
              </a:rPr>
              <a:pPr>
                <a:defRPr/>
              </a:pPr>
              <a:t>‹#›</a:t>
            </a:fld>
            <a:endParaRPr lang="zh-CN" altLang="en-US">
              <a:solidFill>
                <a:prstClr val="black">
                  <a:tint val="75000"/>
                </a:prstClr>
              </a:solidFill>
              <a:latin typeface="等线" panose="020F0502020204030204"/>
            </a:endParaRPr>
          </a:p>
        </p:txBody>
      </p:sp>
    </p:spTree>
    <p:extLst>
      <p:ext uri="{BB962C8B-B14F-4D97-AF65-F5344CB8AC3E}">
        <p14:creationId xmlns:p14="http://schemas.microsoft.com/office/powerpoint/2010/main" val="4991499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1A99B27E-A3F9-4542-A509-D4CDD9AF9F6F}" type="datetime1">
              <a:rPr lang="zh-CN" altLang="en-US" smtClean="0">
                <a:solidFill>
                  <a:prstClr val="black">
                    <a:tint val="75000"/>
                  </a:prstClr>
                </a:solidFill>
                <a:latin typeface="等线" panose="020F0502020204030204"/>
              </a:rPr>
              <a:pPr>
                <a:defRPr/>
              </a:pPr>
              <a:t>2018-12-13</a:t>
            </a:fld>
            <a:endParaRPr lang="zh-CN" altLang="en-US">
              <a:solidFill>
                <a:prstClr val="black">
                  <a:tint val="75000"/>
                </a:prstClr>
              </a:solidFill>
              <a:latin typeface="等线" panose="020F0502020204030204"/>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latin typeface="等线" panose="020F0502020204030204"/>
            </a:endParaRPr>
          </a:p>
        </p:txBody>
      </p:sp>
      <p:sp>
        <p:nvSpPr>
          <p:cNvPr id="6" name="灯片编号占位符 5"/>
          <p:cNvSpPr>
            <a:spLocks noGrp="1"/>
          </p:cNvSpPr>
          <p:nvPr>
            <p:ph type="sldNum" sz="quarter" idx="12"/>
          </p:nvPr>
        </p:nvSpPr>
        <p:spPr/>
        <p:txBody>
          <a:bodyPr/>
          <a:lstStyle/>
          <a:p>
            <a:pPr>
              <a:defRPr/>
            </a:pPr>
            <a:fld id="{F2357ACE-CC3F-4EB8-8897-299C2E1B55B1}" type="slidenum">
              <a:rPr lang="zh-CN" altLang="en-US" smtClean="0">
                <a:solidFill>
                  <a:prstClr val="black">
                    <a:tint val="75000"/>
                  </a:prstClr>
                </a:solidFill>
                <a:latin typeface="等线" panose="020F0502020204030204"/>
              </a:rPr>
              <a:pPr>
                <a:defRPr/>
              </a:pPr>
              <a:t>‹#›</a:t>
            </a:fld>
            <a:endParaRPr lang="zh-CN" altLang="en-US">
              <a:solidFill>
                <a:prstClr val="black">
                  <a:tint val="75000"/>
                </a:prstClr>
              </a:solidFill>
              <a:latin typeface="等线" panose="020F0502020204030204"/>
            </a:endParaRPr>
          </a:p>
        </p:txBody>
      </p:sp>
    </p:spTree>
    <p:extLst>
      <p:ext uri="{BB962C8B-B14F-4D97-AF65-F5344CB8AC3E}">
        <p14:creationId xmlns:p14="http://schemas.microsoft.com/office/powerpoint/2010/main" val="14924694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2227CDCA-4143-47E0-BDDC-85B71385BF32}" type="datetime1">
              <a:rPr lang="zh-CN" altLang="en-US" smtClean="0">
                <a:solidFill>
                  <a:prstClr val="black">
                    <a:tint val="75000"/>
                  </a:prstClr>
                </a:solidFill>
                <a:latin typeface="等线" panose="020F0502020204030204"/>
              </a:rPr>
              <a:pPr>
                <a:defRPr/>
              </a:pPr>
              <a:t>2018-12-13</a:t>
            </a:fld>
            <a:endParaRPr lang="zh-CN" altLang="en-US">
              <a:solidFill>
                <a:prstClr val="black">
                  <a:tint val="75000"/>
                </a:prstClr>
              </a:solidFill>
              <a:latin typeface="等线" panose="020F0502020204030204"/>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latin typeface="等线" panose="020F0502020204030204"/>
            </a:endParaRPr>
          </a:p>
        </p:txBody>
      </p:sp>
      <p:sp>
        <p:nvSpPr>
          <p:cNvPr id="6" name="灯片编号占位符 5"/>
          <p:cNvSpPr>
            <a:spLocks noGrp="1"/>
          </p:cNvSpPr>
          <p:nvPr>
            <p:ph type="sldNum" sz="quarter" idx="12"/>
          </p:nvPr>
        </p:nvSpPr>
        <p:spPr/>
        <p:txBody>
          <a:bodyPr/>
          <a:lstStyle/>
          <a:p>
            <a:pPr>
              <a:defRPr/>
            </a:pPr>
            <a:fld id="{F2357ACE-CC3F-4EB8-8897-299C2E1B55B1}" type="slidenum">
              <a:rPr lang="zh-CN" altLang="en-US" smtClean="0">
                <a:solidFill>
                  <a:prstClr val="black">
                    <a:tint val="75000"/>
                  </a:prstClr>
                </a:solidFill>
                <a:latin typeface="等线" panose="020F0502020204030204"/>
              </a:rPr>
              <a:pPr>
                <a:defRPr/>
              </a:pPr>
              <a:t>‹#›</a:t>
            </a:fld>
            <a:endParaRPr lang="zh-CN" altLang="en-US">
              <a:solidFill>
                <a:prstClr val="black">
                  <a:tint val="75000"/>
                </a:prstClr>
              </a:solidFill>
              <a:latin typeface="等线" panose="020F0502020204030204"/>
            </a:endParaRPr>
          </a:p>
        </p:txBody>
      </p:sp>
    </p:spTree>
    <p:extLst>
      <p:ext uri="{BB962C8B-B14F-4D97-AF65-F5344CB8AC3E}">
        <p14:creationId xmlns:p14="http://schemas.microsoft.com/office/powerpoint/2010/main" val="12878348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p>
        </p:txBody>
      </p:sp>
      <p:sp>
        <p:nvSpPr>
          <p:cNvPr id="3" name="文本占位符 2"/>
          <p:cNvSpPr>
            <a:spLocks noGrp="1"/>
          </p:cNvSpPr>
          <p:nvPr>
            <p:ph type="body" sz="half" idx="1"/>
          </p:nvPr>
        </p:nvSpPr>
        <p:spPr>
          <a:xfrm>
            <a:off x="609600" y="1600201"/>
            <a:ext cx="5384800" cy="4525963"/>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245225"/>
            <a:ext cx="2844800" cy="476250"/>
          </a:xfrm>
        </p:spPr>
        <p:txBody>
          <a:bodyPr/>
          <a:lstStyle>
            <a:lvl1pPr>
              <a:defRPr/>
            </a:lvl1pPr>
          </a:lstStyle>
          <a:p>
            <a:fld id="{4D4DB4BB-7DF1-4C12-A15D-EEB6800A97E5}" type="datetime1">
              <a:rPr lang="zh-CN" altLang="en-US" smtClean="0">
                <a:solidFill>
                  <a:prstClr val="black">
                    <a:tint val="75000"/>
                  </a:prstClr>
                </a:solidFill>
              </a:rPr>
              <a:pPr/>
              <a:t>2018-12-13</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245225"/>
            <a:ext cx="3860800" cy="476250"/>
          </a:xfrm>
        </p:spPr>
        <p:txBody>
          <a:bodyPr/>
          <a:lstStyle>
            <a:lvl1pPr>
              <a:defRPr/>
            </a:lvl1pPr>
          </a:lstStyle>
          <a:p>
            <a:endParaRPr lang="en-US" altLang="zh-CN">
              <a:solidFill>
                <a:prstClr val="black">
                  <a:tint val="75000"/>
                </a:prstClr>
              </a:solidFill>
            </a:endParaRPr>
          </a:p>
        </p:txBody>
      </p:sp>
      <p:sp>
        <p:nvSpPr>
          <p:cNvPr id="7" name="灯片编号占位符 6"/>
          <p:cNvSpPr>
            <a:spLocks noGrp="1"/>
          </p:cNvSpPr>
          <p:nvPr>
            <p:ph type="sldNum" sz="quarter" idx="12"/>
          </p:nvPr>
        </p:nvSpPr>
        <p:spPr>
          <a:xfrm>
            <a:off x="8737600" y="6245225"/>
            <a:ext cx="2844800" cy="476250"/>
          </a:xfrm>
        </p:spPr>
        <p:txBody>
          <a:bodyPr/>
          <a:lstStyle>
            <a:lvl1pPr>
              <a:defRPr/>
            </a:lvl1pPr>
          </a:lstStyle>
          <a:p>
            <a:fld id="{B033FAFD-D72A-47AA-BC24-D1D7DFCDE6AA}" type="slidenum">
              <a:rPr lang="zh-CN" altLang="en-US" smtClean="0">
                <a:solidFill>
                  <a:prstClr val="black">
                    <a:tint val="75000"/>
                  </a:prstClr>
                </a:solidFill>
              </a:rPr>
              <a:pPr/>
              <a:t>‹#›</a:t>
            </a:fld>
            <a:endParaRPr lang="en-US" altLang="zh-CN">
              <a:solidFill>
                <a:prstClr val="black">
                  <a:tint val="75000"/>
                </a:prstClr>
              </a:solidFill>
            </a:endParaRPr>
          </a:p>
        </p:txBody>
      </p:sp>
    </p:spTree>
    <p:extLst>
      <p:ext uri="{BB962C8B-B14F-4D97-AF65-F5344CB8AC3E}">
        <p14:creationId xmlns:p14="http://schemas.microsoft.com/office/powerpoint/2010/main" val="4124159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7E3B0A33-B9FF-4F59-B910-F29A6EF4FA7E}" type="datetime1">
              <a:rPr lang="zh-CN" altLang="en-US" smtClean="0"/>
              <a:t>2018-12-13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7B00A8C-1BFE-45BD-976D-51C563E3769B}" type="slidenum">
              <a:rPr lang="zh-CN" altLang="en-US" smtClean="0"/>
              <a:t>‹#›</a:t>
            </a:fld>
            <a:endParaRPr lang="zh-CN" altLang="en-US"/>
          </a:p>
        </p:txBody>
      </p:sp>
    </p:spTree>
    <p:extLst>
      <p:ext uri="{BB962C8B-B14F-4D97-AF65-F5344CB8AC3E}">
        <p14:creationId xmlns:p14="http://schemas.microsoft.com/office/powerpoint/2010/main" val="668508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B94A9161-0C6D-4D76-ADE0-B0159910DCEE}" type="datetime1">
              <a:rPr lang="zh-CN" altLang="en-US" smtClean="0"/>
              <a:t>2018-12-13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7B00A8C-1BFE-45BD-976D-51C563E3769B}" type="slidenum">
              <a:rPr lang="zh-CN" altLang="en-US" smtClean="0"/>
              <a:t>‹#›</a:t>
            </a:fld>
            <a:endParaRPr lang="zh-CN" altLang="en-US"/>
          </a:p>
        </p:txBody>
      </p:sp>
    </p:spTree>
    <p:extLst>
      <p:ext uri="{BB962C8B-B14F-4D97-AF65-F5344CB8AC3E}">
        <p14:creationId xmlns:p14="http://schemas.microsoft.com/office/powerpoint/2010/main" val="736948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2279C32-A805-4551-9B5E-03DC198052AD}" type="datetime1">
              <a:rPr lang="zh-CN" altLang="en-US" smtClean="0"/>
              <a:t>2018-12-13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7B00A8C-1BFE-45BD-976D-51C563E3769B}" type="slidenum">
              <a:rPr lang="zh-CN" altLang="en-US" smtClean="0"/>
              <a:t>‹#›</a:t>
            </a:fld>
            <a:endParaRPr lang="zh-CN" altLang="en-US"/>
          </a:p>
        </p:txBody>
      </p:sp>
    </p:spTree>
    <p:extLst>
      <p:ext uri="{BB962C8B-B14F-4D97-AF65-F5344CB8AC3E}">
        <p14:creationId xmlns:p14="http://schemas.microsoft.com/office/powerpoint/2010/main" val="2000214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DCCC2526-C7B9-4575-BD27-CCFB40AAC023}" type="datetime1">
              <a:rPr lang="zh-CN" altLang="en-US" smtClean="0"/>
              <a:t>2018-12-13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7B00A8C-1BFE-45BD-976D-51C563E3769B}" type="slidenum">
              <a:rPr lang="zh-CN" altLang="en-US" smtClean="0"/>
              <a:t>‹#›</a:t>
            </a:fld>
            <a:endParaRPr lang="zh-CN" altLang="en-US"/>
          </a:p>
        </p:txBody>
      </p:sp>
    </p:spTree>
    <p:extLst>
      <p:ext uri="{BB962C8B-B14F-4D97-AF65-F5344CB8AC3E}">
        <p14:creationId xmlns:p14="http://schemas.microsoft.com/office/powerpoint/2010/main" val="2975481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AD6AE321-E33A-4901-9377-6A23F10E7879}" type="datetime1">
              <a:rPr lang="zh-CN" altLang="en-US" smtClean="0"/>
              <a:t>2018-12-13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7B00A8C-1BFE-45BD-976D-51C563E3769B}" type="slidenum">
              <a:rPr lang="zh-CN" altLang="en-US" smtClean="0"/>
              <a:t>‹#›</a:t>
            </a:fld>
            <a:endParaRPr lang="zh-CN" altLang="en-US"/>
          </a:p>
        </p:txBody>
      </p:sp>
    </p:spTree>
    <p:extLst>
      <p:ext uri="{BB962C8B-B14F-4D97-AF65-F5344CB8AC3E}">
        <p14:creationId xmlns:p14="http://schemas.microsoft.com/office/powerpoint/2010/main" val="3726194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smtClean="0"/>
              <a:t>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456A5A7F-0F73-4E5E-8AC7-B3265A9C716A}" type="datetime1">
              <a:rPr lang="zh-CN" altLang="en-US" smtClean="0"/>
              <a:t>2018-12-13</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97B00A8C-1BFE-45BD-976D-51C563E3769B}" type="slidenum">
              <a:rPr lang="zh-CN" altLang="en-US" smtClean="0"/>
              <a:pPr/>
              <a:t>‹#›</a:t>
            </a:fld>
            <a:endParaRPr lang="zh-CN" altLang="en-US"/>
          </a:p>
        </p:txBody>
      </p:sp>
    </p:spTree>
    <p:extLst>
      <p:ext uri="{BB962C8B-B14F-4D97-AF65-F5344CB8AC3E}">
        <p14:creationId xmlns:p14="http://schemas.microsoft.com/office/powerpoint/2010/main" val="17933966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 id="2147483700" r:id="rId13"/>
  </p:sldLayoutIdLst>
  <p:timing>
    <p:tnLst>
      <p:par>
        <p:cTn id="1" dur="indefinite" restart="never" nodeType="tmRoot"/>
      </p:par>
    </p:tnLst>
  </p:timing>
  <p:hf hdr="0" ftr="0" dt="0"/>
  <p:txStyles>
    <p:titleStyle>
      <a:lvl1pPr algn="ctr"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235131"/>
            <a:ext cx="10515600" cy="1079864"/>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580572" y="1410788"/>
            <a:ext cx="11112136" cy="5082087"/>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p:txBody>
      </p:sp>
      <p:sp>
        <p:nvSpPr>
          <p:cNvPr id="6" name="Slide Number Placeholder 5"/>
          <p:cNvSpPr>
            <a:spLocks noGrp="1"/>
          </p:cNvSpPr>
          <p:nvPr>
            <p:ph type="sldNum" sz="quarter" idx="4"/>
          </p:nvPr>
        </p:nvSpPr>
        <p:spPr>
          <a:xfrm>
            <a:off x="9441939" y="6492876"/>
            <a:ext cx="2743200" cy="365125"/>
          </a:xfrm>
          <a:prstGeom prst="rect">
            <a:avLst/>
          </a:prstGeom>
        </p:spPr>
        <p:txBody>
          <a:bodyPr vert="horz" lIns="91440" tIns="45720" rIns="91440" bIns="45720" rtlCol="0" anchor="ctr"/>
          <a:lstStyle>
            <a:lvl1pPr algn="r">
              <a:defRPr sz="825">
                <a:solidFill>
                  <a:schemeClr val="tx1">
                    <a:tint val="75000"/>
                  </a:schemeClr>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9D4335EE-BD33-4D2B-92EE-A4EAAE51E3BD}" type="slidenum">
              <a:rPr kumimoji="0" lang="zh-CN" altLang="en-US" sz="825"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825"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98150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defTabSz="685783" rtl="0" eaLnBrk="1" latinLnBrk="0" hangingPunct="1">
        <a:lnSpc>
          <a:spcPct val="90000"/>
        </a:lnSpc>
        <a:spcBef>
          <a:spcPct val="0"/>
        </a:spcBef>
        <a:buNone/>
        <a:defRPr sz="4000" b="0" kern="1200">
          <a:solidFill>
            <a:schemeClr val="tx1"/>
          </a:solidFill>
          <a:latin typeface="+mn-ea"/>
          <a:ea typeface="+mn-ea"/>
          <a:cs typeface="+mj-cs"/>
        </a:defRPr>
      </a:lvl1pPr>
    </p:titleStyle>
    <p:bodyStyle>
      <a:lvl1pPr marL="287993" indent="-287993" algn="l" defTabSz="685783" rtl="0" eaLnBrk="1" latinLnBrk="0" hangingPunct="1">
        <a:lnSpc>
          <a:spcPct val="130000"/>
        </a:lnSpc>
        <a:spcBef>
          <a:spcPts val="0"/>
        </a:spcBef>
        <a:buFont typeface="Wingdings 2" pitchFamily="18" charset="2"/>
        <a:buChar char=""/>
        <a:defRPr sz="2400" kern="1200" baseline="0">
          <a:solidFill>
            <a:schemeClr val="tx1"/>
          </a:solidFill>
          <a:latin typeface="+mn-ea"/>
          <a:ea typeface="+mn-ea"/>
          <a:cs typeface="+mn-cs"/>
        </a:defRPr>
      </a:lvl1pPr>
      <a:lvl2pPr marL="627047" indent="-266693" algn="l" defTabSz="685783" rtl="0" eaLnBrk="1" latinLnBrk="0" hangingPunct="1">
        <a:lnSpc>
          <a:spcPct val="130000"/>
        </a:lnSpc>
        <a:spcBef>
          <a:spcPts val="0"/>
        </a:spcBef>
        <a:buFontTx/>
        <a:buChar char="−"/>
        <a:defRPr sz="2000" kern="1200" baseline="0">
          <a:solidFill>
            <a:schemeClr val="tx1"/>
          </a:solidFill>
          <a:latin typeface="+mn-ea"/>
          <a:ea typeface="+mn-ea"/>
          <a:cs typeface="+mn-cs"/>
        </a:defRPr>
      </a:lvl2pPr>
      <a:lvl3pPr marL="628635" indent="0" algn="l" defTabSz="685783" rtl="0" eaLnBrk="1" latinLnBrk="0" hangingPunct="1">
        <a:lnSpc>
          <a:spcPct val="130000"/>
        </a:lnSpc>
        <a:spcBef>
          <a:spcPts val="0"/>
        </a:spcBef>
        <a:buFont typeface="Wingdings 2" pitchFamily="18" charset="2"/>
        <a:buNone/>
        <a:defRPr sz="1600" kern="1200" baseline="0">
          <a:solidFill>
            <a:schemeClr val="tx1"/>
          </a:solidFill>
          <a:latin typeface="+mn-ea"/>
          <a:ea typeface="+mn-ea"/>
          <a:cs typeface="+mn-cs"/>
        </a:defRPr>
      </a:lvl3pPr>
      <a:lvl4pPr marL="1200121" indent="-171446" algn="l" defTabSz="685783" rtl="0" eaLnBrk="1" latinLnBrk="0" hangingPunct="1">
        <a:lnSpc>
          <a:spcPct val="120000"/>
        </a:lnSpc>
        <a:spcBef>
          <a:spcPts val="600"/>
        </a:spcBef>
        <a:buFont typeface="Wingdings 2" pitchFamily="18" charset="2"/>
        <a:buChar char=""/>
        <a:defRPr sz="1400" kern="1200" baseline="0">
          <a:solidFill>
            <a:schemeClr val="tx1"/>
          </a:solidFill>
          <a:latin typeface="+mn-ea"/>
          <a:ea typeface="+mn-ea"/>
          <a:cs typeface="+mn-cs"/>
        </a:defRPr>
      </a:lvl4pPr>
      <a:lvl5pPr marL="1543012" indent="-171446" algn="l" defTabSz="685783" rtl="0" eaLnBrk="1" latinLnBrk="0" hangingPunct="1">
        <a:lnSpc>
          <a:spcPct val="120000"/>
        </a:lnSpc>
        <a:spcBef>
          <a:spcPts val="600"/>
        </a:spcBef>
        <a:buFont typeface="Wingdings 2" pitchFamily="18" charset="2"/>
        <a:buChar char=""/>
        <a:defRPr sz="1400" kern="1200" baseline="0">
          <a:solidFill>
            <a:schemeClr val="tx1"/>
          </a:solidFill>
          <a:latin typeface="+mn-ea"/>
          <a:ea typeface="+mn-ea"/>
          <a:cs typeface="+mn-cs"/>
        </a:defRPr>
      </a:lvl5pPr>
      <a:lvl6pPr marL="1885904" indent="-171446" algn="l" defTabSz="685783" rtl="0" eaLnBrk="1" latinLnBrk="0" hangingPunct="1">
        <a:spcBef>
          <a:spcPct val="20000"/>
        </a:spcBef>
        <a:buFont typeface="Wingdings 2" pitchFamily="18" charset="2"/>
        <a:buChar char=""/>
        <a:defRPr sz="1351" kern="1200">
          <a:solidFill>
            <a:schemeClr val="tx1"/>
          </a:solidFill>
          <a:latin typeface="+mn-lt"/>
          <a:ea typeface="+mn-ea"/>
          <a:cs typeface="+mn-cs"/>
        </a:defRPr>
      </a:lvl6pPr>
      <a:lvl7pPr marL="2228795" indent="-171446" algn="l" defTabSz="685783" rtl="0" eaLnBrk="1" latinLnBrk="0" hangingPunct="1">
        <a:spcBef>
          <a:spcPct val="20000"/>
        </a:spcBef>
        <a:buFont typeface="Wingdings 2" pitchFamily="18" charset="2"/>
        <a:buChar char=""/>
        <a:defRPr sz="1351" kern="1200">
          <a:solidFill>
            <a:schemeClr val="tx1"/>
          </a:solidFill>
          <a:latin typeface="+mn-lt"/>
          <a:ea typeface="+mn-ea"/>
          <a:cs typeface="+mn-cs"/>
        </a:defRPr>
      </a:lvl7pPr>
      <a:lvl8pPr marL="2571686" indent="-171446" algn="l" defTabSz="685783" rtl="0" eaLnBrk="1" latinLnBrk="0" hangingPunct="1">
        <a:spcBef>
          <a:spcPct val="20000"/>
        </a:spcBef>
        <a:buFont typeface="Wingdings 2" pitchFamily="18" charset="2"/>
        <a:buChar char=""/>
        <a:defRPr sz="1351" kern="1200">
          <a:solidFill>
            <a:schemeClr val="tx1"/>
          </a:solidFill>
          <a:latin typeface="+mn-lt"/>
          <a:ea typeface="+mn-ea"/>
          <a:cs typeface="+mn-cs"/>
        </a:defRPr>
      </a:lvl8pPr>
      <a:lvl9pPr marL="2914578" indent="-171446" algn="l" defTabSz="685783" rtl="0" eaLnBrk="1" latinLnBrk="0" hangingPunct="1">
        <a:spcBef>
          <a:spcPct val="20000"/>
        </a:spcBef>
        <a:buFont typeface="Wingdings 2" pitchFamily="18" charset="2"/>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D8689BE7-367E-4ACA-A02B-D244114F0CD3}" type="datetime1">
              <a:rPr kumimoji="0" lang="zh-CN" alt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2018-12-13</a:t>
            </a:fld>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2357ACE-CC3F-4EB8-8897-299C2E1B55B1}" type="slidenum">
              <a:rPr kumimoji="0" lang="zh-CN" alt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Arial" panose="020B0604020202020204" pitchFamily="34" charset="0"/>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132309339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ftr="0" dt="0"/>
  <p:txStyles>
    <p:titleStyle>
      <a:lvl1pPr algn="ctr" defTabSz="6858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p:titleStyle>
    <p:bodyStyle>
      <a:lvl1pPr marL="355600" indent="-355600" algn="l" defTabSz="685800" rtl="0" eaLnBrk="1" latinLnBrk="0" hangingPunct="1">
        <a:lnSpc>
          <a:spcPct val="120000"/>
        </a:lnSpc>
        <a:spcBef>
          <a:spcPts val="75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19138" indent="-349250" algn="l" defTabSz="719138" rtl="0" eaLnBrk="1" latinLnBrk="0" hangingPunct="1">
        <a:lnSpc>
          <a:spcPct val="120000"/>
        </a:lnSpc>
        <a:spcBef>
          <a:spcPts val="375"/>
        </a:spcBef>
        <a:buFont typeface="微软雅黑" panose="020B0503020204020204" pitchFamily="34" charset="-122"/>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2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pPr>
              <a:defRPr/>
            </a:pPr>
            <a:fld id="{D8689BE7-367E-4ACA-A02B-D244114F0CD3}" type="datetime1">
              <a:rPr lang="zh-CN" altLang="en-US" smtClean="0">
                <a:solidFill>
                  <a:prstClr val="black">
                    <a:tint val="75000"/>
                  </a:prstClr>
                </a:solidFill>
              </a:rPr>
              <a:pPr>
                <a:defRPr/>
              </a:pPr>
              <a:t>2018-12-13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a:defRPr/>
            </a:pPr>
            <a:fld id="{F2357ACE-CC3F-4EB8-8897-299C2E1B55B1}"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02415322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hdr="0" ftr="0" dt="0"/>
  <p:txStyles>
    <p:titleStyle>
      <a:lvl1pPr algn="ctr" defTabSz="6858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p:titleStyle>
    <p:bodyStyle>
      <a:lvl1pPr marL="355600" indent="-355600" algn="l" defTabSz="685800" rtl="0" eaLnBrk="1" latinLnBrk="0" hangingPunct="1">
        <a:lnSpc>
          <a:spcPct val="120000"/>
        </a:lnSpc>
        <a:spcBef>
          <a:spcPts val="75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19138" indent="-349250" algn="l" defTabSz="719138" rtl="0" eaLnBrk="1" latinLnBrk="0" hangingPunct="1">
        <a:lnSpc>
          <a:spcPct val="120000"/>
        </a:lnSpc>
        <a:spcBef>
          <a:spcPts val="375"/>
        </a:spcBef>
        <a:buFont typeface="微软雅黑" panose="020B0503020204020204" pitchFamily="34" charset="-122"/>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2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8.emf"/><Relationship Id="rId7" Type="http://schemas.openxmlformats.org/officeDocument/2006/relationships/image" Target="../media/image32.emf"/><Relationship Id="rId2" Type="http://schemas.openxmlformats.org/officeDocument/2006/relationships/image" Target="../media/image27.emf"/><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emf"/><Relationship Id="rId10" Type="http://schemas.openxmlformats.org/officeDocument/2006/relationships/image" Target="../media/image35.emf"/><Relationship Id="rId4" Type="http://schemas.openxmlformats.org/officeDocument/2006/relationships/image" Target="../media/image29.emf"/><Relationship Id="rId9" Type="http://schemas.openxmlformats.org/officeDocument/2006/relationships/image" Target="../media/image34.emf"/></Relationships>
</file>

<file path=ppt/slides/_rels/slide11.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37.emf"/><Relationship Id="rId7" Type="http://schemas.openxmlformats.org/officeDocument/2006/relationships/image" Target="../media/image41.jpe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emf"/><Relationship Id="rId11" Type="http://schemas.openxmlformats.org/officeDocument/2006/relationships/image" Target="../media/image360.png"/><Relationship Id="rId5" Type="http://schemas.openxmlformats.org/officeDocument/2006/relationships/image" Target="../media/image39.emf"/><Relationship Id="rId10" Type="http://schemas.openxmlformats.org/officeDocument/2006/relationships/image" Target="../media/image44.emf"/><Relationship Id="rId4" Type="http://schemas.openxmlformats.org/officeDocument/2006/relationships/image" Target="../media/image38.png"/><Relationship Id="rId9" Type="http://schemas.openxmlformats.org/officeDocument/2006/relationships/image" Target="../media/image43.emf"/></Relationships>
</file>

<file path=ppt/slides/_rels/slide12.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image" Target="../media/image46.emf"/><Relationship Id="rId7" Type="http://schemas.openxmlformats.org/officeDocument/2006/relationships/image" Target="../media/image50.emf"/><Relationship Id="rId2" Type="http://schemas.openxmlformats.org/officeDocument/2006/relationships/image" Target="../media/image45.emf"/><Relationship Id="rId1" Type="http://schemas.openxmlformats.org/officeDocument/2006/relationships/slideLayout" Target="../slideLayouts/slideLayout2.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emf"/></Relationships>
</file>

<file path=ppt/slides/_rels/slide1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2.xml"/><Relationship Id="rId5" Type="http://schemas.openxmlformats.org/officeDocument/2006/relationships/image" Target="../media/image55.emf"/><Relationship Id="rId4" Type="http://schemas.openxmlformats.org/officeDocument/2006/relationships/image" Target="../media/image54.emf"/></Relationships>
</file>

<file path=ppt/slides/_rels/slide1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image" Target="../media/image59.emf"/><Relationship Id="rId7" Type="http://schemas.openxmlformats.org/officeDocument/2006/relationships/image" Target="../media/image63.emf"/><Relationship Id="rId2" Type="http://schemas.openxmlformats.org/officeDocument/2006/relationships/image" Target="../media/image58.emf"/><Relationship Id="rId1" Type="http://schemas.openxmlformats.org/officeDocument/2006/relationships/slideLayout" Target="../slideLayouts/slideLayout2.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emf"/><Relationship Id="rId9"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2.xml"/><Relationship Id="rId4" Type="http://schemas.openxmlformats.org/officeDocument/2006/relationships/image" Target="../media/image67.emf"/></Relationships>
</file>

<file path=ppt/slides/_rels/slide17.xml.rels><?xml version="1.0" encoding="UTF-8" standalone="yes"?>
<Relationships xmlns="http://schemas.openxmlformats.org/package/2006/relationships"><Relationship Id="rId3" Type="http://schemas.openxmlformats.org/officeDocument/2006/relationships/image" Target="../media/image69.emf"/><Relationship Id="rId7" Type="http://schemas.openxmlformats.org/officeDocument/2006/relationships/image" Target="../media/image73.png"/><Relationship Id="rId2" Type="http://schemas.openxmlformats.org/officeDocument/2006/relationships/image" Target="../media/image68.emf"/><Relationship Id="rId1" Type="http://schemas.openxmlformats.org/officeDocument/2006/relationships/slideLayout" Target="../slideLayouts/slideLayout2.xml"/><Relationship Id="rId6" Type="http://schemas.openxmlformats.org/officeDocument/2006/relationships/image" Target="../media/image72.emf"/><Relationship Id="rId5" Type="http://schemas.openxmlformats.org/officeDocument/2006/relationships/image" Target="../media/image71.emf"/><Relationship Id="rId4" Type="http://schemas.openxmlformats.org/officeDocument/2006/relationships/image" Target="../media/image70.emf"/></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30.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1.emf"/><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emf"/><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slideLayout" Target="../slideLayouts/slideLayout2.xml"/><Relationship Id="rId4" Type="http://schemas.openxmlformats.org/officeDocument/2006/relationships/image" Target="../media/image68.emf"/></Relationships>
</file>

<file path=ppt/slides/_rels/slide22.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emf"/></Relationships>
</file>

<file path=ppt/slides/_rels/slide23.xml.rels><?xml version="1.0" encoding="UTF-8" standalone="yes"?>
<Relationships xmlns="http://schemas.openxmlformats.org/package/2006/relationships"><Relationship Id="rId8" Type="http://schemas.openxmlformats.org/officeDocument/2006/relationships/image" Target="../media/image93.emf"/><Relationship Id="rId13" Type="http://schemas.openxmlformats.org/officeDocument/2006/relationships/image" Target="../media/image98.emf"/><Relationship Id="rId3" Type="http://schemas.openxmlformats.org/officeDocument/2006/relationships/image" Target="../media/image88.emf"/><Relationship Id="rId7" Type="http://schemas.openxmlformats.org/officeDocument/2006/relationships/image" Target="../media/image92.emf"/><Relationship Id="rId12" Type="http://schemas.openxmlformats.org/officeDocument/2006/relationships/image" Target="../media/image97.emf"/><Relationship Id="rId2" Type="http://schemas.openxmlformats.org/officeDocument/2006/relationships/image" Target="../media/image87.emf"/><Relationship Id="rId1" Type="http://schemas.openxmlformats.org/officeDocument/2006/relationships/slideLayout" Target="../slideLayouts/slideLayout2.xml"/><Relationship Id="rId6" Type="http://schemas.openxmlformats.org/officeDocument/2006/relationships/image" Target="../media/image91.emf"/><Relationship Id="rId11" Type="http://schemas.openxmlformats.org/officeDocument/2006/relationships/image" Target="../media/image96.emf"/><Relationship Id="rId5" Type="http://schemas.openxmlformats.org/officeDocument/2006/relationships/image" Target="../media/image90.emf"/><Relationship Id="rId15" Type="http://schemas.openxmlformats.org/officeDocument/2006/relationships/image" Target="../media/image100.emf"/><Relationship Id="rId10" Type="http://schemas.openxmlformats.org/officeDocument/2006/relationships/image" Target="../media/image95.emf"/><Relationship Id="rId4" Type="http://schemas.openxmlformats.org/officeDocument/2006/relationships/image" Target="../media/image89.emf"/><Relationship Id="rId9" Type="http://schemas.openxmlformats.org/officeDocument/2006/relationships/image" Target="../media/image94.emf"/><Relationship Id="rId14" Type="http://schemas.openxmlformats.org/officeDocument/2006/relationships/image" Target="../media/image99.emf"/></Relationships>
</file>

<file path=ppt/slides/_rels/slide24.xml.rels><?xml version="1.0" encoding="UTF-8" standalone="yes"?>
<Relationships xmlns="http://schemas.openxmlformats.org/package/2006/relationships"><Relationship Id="rId8" Type="http://schemas.openxmlformats.org/officeDocument/2006/relationships/image" Target="../media/image107.emf"/><Relationship Id="rId3" Type="http://schemas.openxmlformats.org/officeDocument/2006/relationships/image" Target="../media/image102.emf"/><Relationship Id="rId7" Type="http://schemas.openxmlformats.org/officeDocument/2006/relationships/image" Target="../media/image106.emf"/><Relationship Id="rId2" Type="http://schemas.openxmlformats.org/officeDocument/2006/relationships/image" Target="../media/image101.emf"/><Relationship Id="rId1" Type="http://schemas.openxmlformats.org/officeDocument/2006/relationships/slideLayout" Target="../slideLayouts/slideLayout2.xml"/><Relationship Id="rId6" Type="http://schemas.openxmlformats.org/officeDocument/2006/relationships/image" Target="../media/image105.emf"/><Relationship Id="rId5" Type="http://schemas.openxmlformats.org/officeDocument/2006/relationships/image" Target="../media/image104.emf"/><Relationship Id="rId10" Type="http://schemas.openxmlformats.org/officeDocument/2006/relationships/image" Target="../media/image109.emf"/><Relationship Id="rId4" Type="http://schemas.openxmlformats.org/officeDocument/2006/relationships/image" Target="../media/image103.emf"/><Relationship Id="rId9" Type="http://schemas.openxmlformats.org/officeDocument/2006/relationships/image" Target="../media/image108.emf"/></Relationships>
</file>

<file path=ppt/slides/_rels/slide25.xml.rels><?xml version="1.0" encoding="UTF-8" standalone="yes"?>
<Relationships xmlns="http://schemas.openxmlformats.org/package/2006/relationships"><Relationship Id="rId8" Type="http://schemas.openxmlformats.org/officeDocument/2006/relationships/image" Target="../media/image116.emf"/><Relationship Id="rId3" Type="http://schemas.openxmlformats.org/officeDocument/2006/relationships/image" Target="../media/image111.emf"/><Relationship Id="rId7" Type="http://schemas.openxmlformats.org/officeDocument/2006/relationships/image" Target="../media/image115.emf"/><Relationship Id="rId2" Type="http://schemas.openxmlformats.org/officeDocument/2006/relationships/image" Target="../media/image110.emf"/><Relationship Id="rId1" Type="http://schemas.openxmlformats.org/officeDocument/2006/relationships/slideLayout" Target="../slideLayouts/slideLayout2.xml"/><Relationship Id="rId6" Type="http://schemas.openxmlformats.org/officeDocument/2006/relationships/image" Target="../media/image114.emf"/><Relationship Id="rId5" Type="http://schemas.openxmlformats.org/officeDocument/2006/relationships/image" Target="../media/image113.emf"/><Relationship Id="rId4" Type="http://schemas.openxmlformats.org/officeDocument/2006/relationships/image" Target="../media/image112.emf"/><Relationship Id="rId9" Type="http://schemas.openxmlformats.org/officeDocument/2006/relationships/image" Target="../media/image117.emf"/></Relationships>
</file>

<file path=ppt/slides/_rels/slide26.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118.emf"/><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emf"/></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25.png"/><Relationship Id="rId2"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image" Target="../media/image124.png"/><Relationship Id="rId5" Type="http://schemas.microsoft.com/office/2007/relationships/hdphoto" Target="../media/hdphoto5.wdp"/><Relationship Id="rId4" Type="http://schemas.openxmlformats.org/officeDocument/2006/relationships/image" Target="../media/image123.png"/></Relationships>
</file>

<file path=ppt/slides/_rels/slide28.xml.rels><?xml version="1.0" encoding="UTF-8" standalone="yes"?>
<Relationships xmlns="http://schemas.openxmlformats.org/package/2006/relationships"><Relationship Id="rId3" Type="http://schemas.openxmlformats.org/officeDocument/2006/relationships/image" Target="../media/image127.gif"/><Relationship Id="rId2" Type="http://schemas.openxmlformats.org/officeDocument/2006/relationships/image" Target="../media/image126.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image" Target="../media/image128.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36.emf"/><Relationship Id="rId13" Type="http://schemas.openxmlformats.org/officeDocument/2006/relationships/image" Target="../media/image141.emf"/><Relationship Id="rId3" Type="http://schemas.openxmlformats.org/officeDocument/2006/relationships/image" Target="../media/image131.emf"/><Relationship Id="rId7" Type="http://schemas.openxmlformats.org/officeDocument/2006/relationships/image" Target="../media/image135.emf"/><Relationship Id="rId12" Type="http://schemas.openxmlformats.org/officeDocument/2006/relationships/image" Target="../media/image140.emf"/><Relationship Id="rId2" Type="http://schemas.openxmlformats.org/officeDocument/2006/relationships/image" Target="../media/image130.emf"/><Relationship Id="rId1" Type="http://schemas.openxmlformats.org/officeDocument/2006/relationships/slideLayout" Target="../slideLayouts/slideLayout2.xml"/><Relationship Id="rId6" Type="http://schemas.openxmlformats.org/officeDocument/2006/relationships/image" Target="../media/image134.emf"/><Relationship Id="rId11" Type="http://schemas.openxmlformats.org/officeDocument/2006/relationships/image" Target="../media/image139.emf"/><Relationship Id="rId5" Type="http://schemas.openxmlformats.org/officeDocument/2006/relationships/image" Target="../media/image133.emf"/><Relationship Id="rId10" Type="http://schemas.openxmlformats.org/officeDocument/2006/relationships/image" Target="../media/image138.emf"/><Relationship Id="rId4" Type="http://schemas.openxmlformats.org/officeDocument/2006/relationships/image" Target="../media/image132.emf"/><Relationship Id="rId9" Type="http://schemas.openxmlformats.org/officeDocument/2006/relationships/image" Target="../media/image137.emf"/></Relationships>
</file>

<file path=ppt/slides/_rels/slide31.xml.rels><?xml version="1.0" encoding="UTF-8" standalone="yes"?>
<Relationships xmlns="http://schemas.openxmlformats.org/package/2006/relationships"><Relationship Id="rId8" Type="http://schemas.openxmlformats.org/officeDocument/2006/relationships/image" Target="../media/image148.emf"/><Relationship Id="rId3" Type="http://schemas.openxmlformats.org/officeDocument/2006/relationships/image" Target="../media/image143.emf"/><Relationship Id="rId7" Type="http://schemas.openxmlformats.org/officeDocument/2006/relationships/image" Target="../media/image147.emf"/><Relationship Id="rId2" Type="http://schemas.openxmlformats.org/officeDocument/2006/relationships/image" Target="../media/image142.emf"/><Relationship Id="rId1" Type="http://schemas.openxmlformats.org/officeDocument/2006/relationships/slideLayout" Target="../slideLayouts/slideLayout2.xml"/><Relationship Id="rId6" Type="http://schemas.openxmlformats.org/officeDocument/2006/relationships/image" Target="../media/image146.emf"/><Relationship Id="rId5" Type="http://schemas.openxmlformats.org/officeDocument/2006/relationships/image" Target="../media/image145.emf"/><Relationship Id="rId10" Type="http://schemas.openxmlformats.org/officeDocument/2006/relationships/image" Target="../media/image150.emf"/><Relationship Id="rId4" Type="http://schemas.openxmlformats.org/officeDocument/2006/relationships/image" Target="../media/image144.emf"/><Relationship Id="rId9" Type="http://schemas.openxmlformats.org/officeDocument/2006/relationships/image" Target="../media/image149.emf"/></Relationships>
</file>

<file path=ppt/slides/_rels/slide3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33.x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image" Target="../media/image155.emf"/><Relationship Id="rId1" Type="http://schemas.openxmlformats.org/officeDocument/2006/relationships/slideLayout" Target="../slideLayouts/slideLayout2.xml"/><Relationship Id="rId5" Type="http://schemas.openxmlformats.org/officeDocument/2006/relationships/image" Target="../media/image158.emf"/><Relationship Id="rId4" Type="http://schemas.openxmlformats.org/officeDocument/2006/relationships/image" Target="../media/image157.emf"/></Relationships>
</file>

<file path=ppt/slides/_rels/slide34.xml.rels><?xml version="1.0" encoding="UTF-8" standalone="yes"?>
<Relationships xmlns="http://schemas.openxmlformats.org/package/2006/relationships"><Relationship Id="rId3" Type="http://schemas.openxmlformats.org/officeDocument/2006/relationships/image" Target="../media/image160.jpeg"/><Relationship Id="rId7" Type="http://schemas.openxmlformats.org/officeDocument/2006/relationships/image" Target="../media/image162.png"/><Relationship Id="rId2" Type="http://schemas.openxmlformats.org/officeDocument/2006/relationships/image" Target="../media/image159.jpeg"/><Relationship Id="rId1" Type="http://schemas.openxmlformats.org/officeDocument/2006/relationships/slideLayout" Target="../slideLayouts/slideLayout2.xml"/><Relationship Id="rId6" Type="http://schemas.openxmlformats.org/officeDocument/2006/relationships/image" Target="../media/image260.png"/><Relationship Id="rId5" Type="http://schemas.openxmlformats.org/officeDocument/2006/relationships/image" Target="../media/image25.png"/><Relationship Id="rId4" Type="http://schemas.openxmlformats.org/officeDocument/2006/relationships/image" Target="../media/image161.jpeg"/></Relationships>
</file>

<file path=ppt/slides/_rels/slide3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5.emf"/><Relationship Id="rId2" Type="http://schemas.openxmlformats.org/officeDocument/2006/relationships/image" Target="../media/image164.emf"/><Relationship Id="rId1" Type="http://schemas.openxmlformats.org/officeDocument/2006/relationships/slideLayout" Target="../slideLayouts/slideLayout2.xml"/><Relationship Id="rId4" Type="http://schemas.openxmlformats.org/officeDocument/2006/relationships/image" Target="../media/image166.emf"/></Relationships>
</file>

<file path=ppt/slides/_rels/slide37.xml.rels><?xml version="1.0" encoding="UTF-8" standalone="yes"?>
<Relationships xmlns="http://schemas.openxmlformats.org/package/2006/relationships"><Relationship Id="rId3" Type="http://schemas.openxmlformats.org/officeDocument/2006/relationships/image" Target="../media/image168.emf"/><Relationship Id="rId2" Type="http://schemas.openxmlformats.org/officeDocument/2006/relationships/image" Target="../media/image167.emf"/><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emf"/></Relationships>
</file>

<file path=ppt/slides/_rels/slide38.xml.rels><?xml version="1.0" encoding="UTF-8" standalone="yes"?>
<Relationships xmlns="http://schemas.openxmlformats.org/package/2006/relationships"><Relationship Id="rId3" Type="http://schemas.openxmlformats.org/officeDocument/2006/relationships/image" Target="../media/image173.emf"/><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5.emf"/><Relationship Id="rId2" Type="http://schemas.openxmlformats.org/officeDocument/2006/relationships/image" Target="../media/image17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7.png"/><Relationship Id="rId7" Type="http://schemas.openxmlformats.org/officeDocument/2006/relationships/image" Target="../media/image181.emf"/><Relationship Id="rId2" Type="http://schemas.openxmlformats.org/officeDocument/2006/relationships/image" Target="../media/image176.emf"/><Relationship Id="rId1" Type="http://schemas.openxmlformats.org/officeDocument/2006/relationships/slideLayout" Target="../slideLayouts/slideLayout2.xml"/><Relationship Id="rId6" Type="http://schemas.openxmlformats.org/officeDocument/2006/relationships/image" Target="../media/image180.emf"/><Relationship Id="rId5" Type="http://schemas.openxmlformats.org/officeDocument/2006/relationships/image" Target="../media/image179.png"/><Relationship Id="rId4" Type="http://schemas.openxmlformats.org/officeDocument/2006/relationships/image" Target="../media/image178.emf"/></Relationships>
</file>

<file path=ppt/slides/_rels/slide41.xml.rels><?xml version="1.0" encoding="UTF-8" standalone="yes"?>
<Relationships xmlns="http://schemas.openxmlformats.org/package/2006/relationships"><Relationship Id="rId3" Type="http://schemas.openxmlformats.org/officeDocument/2006/relationships/image" Target="../media/image183.emf"/><Relationship Id="rId2" Type="http://schemas.openxmlformats.org/officeDocument/2006/relationships/image" Target="../media/image182.emf"/><Relationship Id="rId1" Type="http://schemas.openxmlformats.org/officeDocument/2006/relationships/slideLayout" Target="../slideLayouts/slideLayout2.xml"/><Relationship Id="rId4" Type="http://schemas.openxmlformats.org/officeDocument/2006/relationships/image" Target="../media/image184.emf"/></Relationships>
</file>

<file path=ppt/slides/_rels/slide42.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87.emf"/><Relationship Id="rId2" Type="http://schemas.openxmlformats.org/officeDocument/2006/relationships/image" Target="../media/image186.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89.emf"/><Relationship Id="rId2" Type="http://schemas.openxmlformats.org/officeDocument/2006/relationships/image" Target="../media/image188.emf"/><Relationship Id="rId1" Type="http://schemas.openxmlformats.org/officeDocument/2006/relationships/slideLayout" Target="../slideLayouts/slideLayout2.xml"/><Relationship Id="rId5" Type="http://schemas.openxmlformats.org/officeDocument/2006/relationships/image" Target="../media/image191.emf"/><Relationship Id="rId4" Type="http://schemas.openxmlformats.org/officeDocument/2006/relationships/image" Target="../media/image190.emf"/></Relationships>
</file>

<file path=ppt/slides/_rels/slide45.xml.rels><?xml version="1.0" encoding="UTF-8" standalone="yes"?>
<Relationships xmlns="http://schemas.openxmlformats.org/package/2006/relationships"><Relationship Id="rId2" Type="http://schemas.openxmlformats.org/officeDocument/2006/relationships/image" Target="../media/image19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94.jpg"/><Relationship Id="rId2" Type="http://schemas.openxmlformats.org/officeDocument/2006/relationships/image" Target="../media/image19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image" Target="../media/image200.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207.emf"/><Relationship Id="rId3" Type="http://schemas.openxmlformats.org/officeDocument/2006/relationships/image" Target="../media/image202.emf"/><Relationship Id="rId7" Type="http://schemas.openxmlformats.org/officeDocument/2006/relationships/image" Target="../media/image206.emf"/><Relationship Id="rId2" Type="http://schemas.openxmlformats.org/officeDocument/2006/relationships/image" Target="../media/image201.emf"/><Relationship Id="rId1" Type="http://schemas.openxmlformats.org/officeDocument/2006/relationships/slideLayout" Target="../slideLayouts/slideLayout2.xml"/><Relationship Id="rId6" Type="http://schemas.openxmlformats.org/officeDocument/2006/relationships/image" Target="../media/image205.emf"/><Relationship Id="rId5" Type="http://schemas.openxmlformats.org/officeDocument/2006/relationships/image" Target="../media/image204.emf"/><Relationship Id="rId4" Type="http://schemas.openxmlformats.org/officeDocument/2006/relationships/image" Target="../media/image203.emf"/><Relationship Id="rId9" Type="http://schemas.openxmlformats.org/officeDocument/2006/relationships/image" Target="../media/image208.emf"/></Relationships>
</file>

<file path=ppt/slides/_rels/slide52.xml.rels><?xml version="1.0" encoding="UTF-8" standalone="yes"?>
<Relationships xmlns="http://schemas.openxmlformats.org/package/2006/relationships"><Relationship Id="rId8" Type="http://schemas.openxmlformats.org/officeDocument/2006/relationships/image" Target="../media/image215.emf"/><Relationship Id="rId13" Type="http://schemas.openxmlformats.org/officeDocument/2006/relationships/image" Target="../media/image220.png"/><Relationship Id="rId3" Type="http://schemas.openxmlformats.org/officeDocument/2006/relationships/image" Target="../media/image210.emf"/><Relationship Id="rId7" Type="http://schemas.openxmlformats.org/officeDocument/2006/relationships/image" Target="../media/image214.emf"/><Relationship Id="rId12" Type="http://schemas.openxmlformats.org/officeDocument/2006/relationships/image" Target="../media/image219.emf"/><Relationship Id="rId2" Type="http://schemas.openxmlformats.org/officeDocument/2006/relationships/image" Target="../media/image209.emf"/><Relationship Id="rId1" Type="http://schemas.openxmlformats.org/officeDocument/2006/relationships/slideLayout" Target="../slideLayouts/slideLayout2.xml"/><Relationship Id="rId6" Type="http://schemas.openxmlformats.org/officeDocument/2006/relationships/image" Target="../media/image213.emf"/><Relationship Id="rId11" Type="http://schemas.openxmlformats.org/officeDocument/2006/relationships/image" Target="../media/image218.emf"/><Relationship Id="rId5" Type="http://schemas.openxmlformats.org/officeDocument/2006/relationships/image" Target="../media/image212.emf"/><Relationship Id="rId10" Type="http://schemas.openxmlformats.org/officeDocument/2006/relationships/image" Target="../media/image217.emf"/><Relationship Id="rId4" Type="http://schemas.openxmlformats.org/officeDocument/2006/relationships/image" Target="../media/image211.emf"/><Relationship Id="rId9" Type="http://schemas.openxmlformats.org/officeDocument/2006/relationships/image" Target="../media/image216.emf"/></Relationships>
</file>

<file path=ppt/slides/_rels/slide53.xml.rels><?xml version="1.0" encoding="UTF-8" standalone="yes"?>
<Relationships xmlns="http://schemas.openxmlformats.org/package/2006/relationships"><Relationship Id="rId8" Type="http://schemas.openxmlformats.org/officeDocument/2006/relationships/image" Target="../media/image227.png"/><Relationship Id="rId3" Type="http://schemas.openxmlformats.org/officeDocument/2006/relationships/image" Target="../media/image222.png"/><Relationship Id="rId7" Type="http://schemas.openxmlformats.org/officeDocument/2006/relationships/image" Target="../media/image226.png"/><Relationship Id="rId2" Type="http://schemas.openxmlformats.org/officeDocument/2006/relationships/image" Target="../media/image221.png"/><Relationship Id="rId1" Type="http://schemas.openxmlformats.org/officeDocument/2006/relationships/slideLayout" Target="../slideLayouts/slideLayout2.xml"/><Relationship Id="rId6" Type="http://schemas.openxmlformats.org/officeDocument/2006/relationships/image" Target="../media/image225.png"/><Relationship Id="rId5" Type="http://schemas.openxmlformats.org/officeDocument/2006/relationships/image" Target="../media/image224.png"/><Relationship Id="rId10" Type="http://schemas.openxmlformats.org/officeDocument/2006/relationships/image" Target="../media/image229.PNG"/><Relationship Id="rId4" Type="http://schemas.openxmlformats.org/officeDocument/2006/relationships/image" Target="../media/image223.png"/><Relationship Id="rId9" Type="http://schemas.openxmlformats.org/officeDocument/2006/relationships/image" Target="../media/image228.png"/></Relationships>
</file>

<file path=ppt/slides/_rels/slide54.xml.rels><?xml version="1.0" encoding="UTF-8" standalone="yes"?>
<Relationships xmlns="http://schemas.openxmlformats.org/package/2006/relationships"><Relationship Id="rId3" Type="http://schemas.openxmlformats.org/officeDocument/2006/relationships/image" Target="../media/image231.emf"/><Relationship Id="rId2" Type="http://schemas.openxmlformats.org/officeDocument/2006/relationships/image" Target="../media/image230.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33.emf"/><Relationship Id="rId2" Type="http://schemas.openxmlformats.org/officeDocument/2006/relationships/image" Target="../media/image232.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35.emf"/><Relationship Id="rId2" Type="http://schemas.openxmlformats.org/officeDocument/2006/relationships/image" Target="../media/image234.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37.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244.emf"/><Relationship Id="rId3" Type="http://schemas.openxmlformats.org/officeDocument/2006/relationships/image" Target="../media/image239.emf"/><Relationship Id="rId7" Type="http://schemas.openxmlformats.org/officeDocument/2006/relationships/image" Target="../media/image243.emf"/><Relationship Id="rId2" Type="http://schemas.openxmlformats.org/officeDocument/2006/relationships/image" Target="../media/image238.emf"/><Relationship Id="rId1" Type="http://schemas.openxmlformats.org/officeDocument/2006/relationships/slideLayout" Target="../slideLayouts/slideLayout2.xml"/><Relationship Id="rId6" Type="http://schemas.openxmlformats.org/officeDocument/2006/relationships/image" Target="../media/image242.emf"/><Relationship Id="rId5" Type="http://schemas.openxmlformats.org/officeDocument/2006/relationships/image" Target="../media/image241.emf"/><Relationship Id="rId4" Type="http://schemas.openxmlformats.org/officeDocument/2006/relationships/image" Target="../media/image240.emf"/></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7.png"/><Relationship Id="rId9" Type="http://schemas.openxmlformats.org/officeDocument/2006/relationships/image" Target="../media/image12.png"/></Relationships>
</file>

<file path=ppt/slides/_rels/slide60.xml.rels><?xml version="1.0" encoding="UTF-8" standalone="yes"?>
<Relationships xmlns="http://schemas.openxmlformats.org/package/2006/relationships"><Relationship Id="rId2" Type="http://schemas.openxmlformats.org/officeDocument/2006/relationships/image" Target="../media/image245.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46.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48.emf"/><Relationship Id="rId2" Type="http://schemas.openxmlformats.org/officeDocument/2006/relationships/image" Target="../media/image247.emf"/><Relationship Id="rId1" Type="http://schemas.openxmlformats.org/officeDocument/2006/relationships/slideLayout" Target="../slideLayouts/slideLayout2.xml"/><Relationship Id="rId5" Type="http://schemas.openxmlformats.org/officeDocument/2006/relationships/image" Target="../media/image250.emf"/><Relationship Id="rId4" Type="http://schemas.openxmlformats.org/officeDocument/2006/relationships/image" Target="../media/image249.emf"/></Relationships>
</file>

<file path=ppt/slides/_rels/slide63.xml.rels><?xml version="1.0" encoding="UTF-8" standalone="yes"?>
<Relationships xmlns="http://schemas.openxmlformats.org/package/2006/relationships"><Relationship Id="rId8" Type="http://schemas.openxmlformats.org/officeDocument/2006/relationships/image" Target="../media/image257.emf"/><Relationship Id="rId3" Type="http://schemas.openxmlformats.org/officeDocument/2006/relationships/image" Target="../media/image252.emf"/><Relationship Id="rId7" Type="http://schemas.openxmlformats.org/officeDocument/2006/relationships/image" Target="../media/image256.emf"/><Relationship Id="rId2" Type="http://schemas.openxmlformats.org/officeDocument/2006/relationships/image" Target="../media/image251.emf"/><Relationship Id="rId1" Type="http://schemas.openxmlformats.org/officeDocument/2006/relationships/slideLayout" Target="../slideLayouts/slideLayout2.xml"/><Relationship Id="rId6" Type="http://schemas.openxmlformats.org/officeDocument/2006/relationships/image" Target="../media/image255.emf"/><Relationship Id="rId5" Type="http://schemas.openxmlformats.org/officeDocument/2006/relationships/image" Target="../media/image254.emf"/><Relationship Id="rId4" Type="http://schemas.openxmlformats.org/officeDocument/2006/relationships/image" Target="../media/image253.emf"/><Relationship Id="rId9" Type="http://schemas.openxmlformats.org/officeDocument/2006/relationships/image" Target="../media/image258.emf"/></Relationships>
</file>

<file path=ppt/slides/_rels/slide64.xml.rels><?xml version="1.0" encoding="UTF-8" standalone="yes"?>
<Relationships xmlns="http://schemas.openxmlformats.org/package/2006/relationships"><Relationship Id="rId3" Type="http://schemas.openxmlformats.org/officeDocument/2006/relationships/image" Target="../media/image260.wmf"/><Relationship Id="rId2" Type="http://schemas.openxmlformats.org/officeDocument/2006/relationships/image" Target="../media/image259.wmf"/><Relationship Id="rId1" Type="http://schemas.openxmlformats.org/officeDocument/2006/relationships/slideLayout" Target="../slideLayouts/slideLayout2.xml"/><Relationship Id="rId4" Type="http://schemas.openxmlformats.org/officeDocument/2006/relationships/image" Target="../media/image261.wmf"/></Relationships>
</file>

<file path=ppt/slides/_rels/slide65.xml.rels><?xml version="1.0" encoding="UTF-8" standalone="yes"?>
<Relationships xmlns="http://schemas.openxmlformats.org/package/2006/relationships"><Relationship Id="rId2" Type="http://schemas.openxmlformats.org/officeDocument/2006/relationships/image" Target="../media/image262.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63.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indico.ihep.ac.cn/event/5277/session/9/contribution/45/material/slides/" TargetMode="External"/><Relationship Id="rId2" Type="http://schemas.openxmlformats.org/officeDocument/2006/relationships/image" Target="../media/image264.png"/><Relationship Id="rId1" Type="http://schemas.openxmlformats.org/officeDocument/2006/relationships/slideLayout" Target="../slideLayouts/slideLayout39.xml"/><Relationship Id="rId4" Type="http://schemas.openxmlformats.org/officeDocument/2006/relationships/hyperlink" Target="http://indico.ihep.ac.cn/event/6149/session/2/contribution/55/material/slides/"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3" Type="http://schemas.openxmlformats.org/officeDocument/2006/relationships/image" Target="../media/image267.emf"/><Relationship Id="rId2" Type="http://schemas.openxmlformats.org/officeDocument/2006/relationships/image" Target="../media/image266.emf"/><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0.emf"/><Relationship Id="rId7" Type="http://schemas.openxmlformats.org/officeDocument/2006/relationships/image" Target="../media/image14.emf"/><Relationship Id="rId2" Type="http://schemas.openxmlformats.org/officeDocument/2006/relationships/image" Target="../media/image9.emf"/><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emf"/><Relationship Id="rId10" Type="http://schemas.openxmlformats.org/officeDocument/2006/relationships/image" Target="../media/image17.emf"/><Relationship Id="rId4" Type="http://schemas.openxmlformats.org/officeDocument/2006/relationships/image" Target="../media/image11.emf"/><Relationship Id="rId9" Type="http://schemas.openxmlformats.org/officeDocument/2006/relationships/image" Target="../media/image16.emf"/></Relationships>
</file>

<file path=ppt/slides/_rels/slide70.xml.rels><?xml version="1.0" encoding="UTF-8" standalone="yes"?>
<Relationships xmlns="http://schemas.openxmlformats.org/package/2006/relationships"><Relationship Id="rId8" Type="http://schemas.openxmlformats.org/officeDocument/2006/relationships/image" Target="../media/image274.emf"/><Relationship Id="rId3" Type="http://schemas.openxmlformats.org/officeDocument/2006/relationships/image" Target="../media/image269.png"/><Relationship Id="rId7" Type="http://schemas.openxmlformats.org/officeDocument/2006/relationships/image" Target="../media/image273.emf"/><Relationship Id="rId2" Type="http://schemas.openxmlformats.org/officeDocument/2006/relationships/image" Target="../media/image268.wmf"/><Relationship Id="rId1" Type="http://schemas.openxmlformats.org/officeDocument/2006/relationships/slideLayout" Target="../slideLayouts/slideLayout2.xml"/><Relationship Id="rId6" Type="http://schemas.openxmlformats.org/officeDocument/2006/relationships/image" Target="../media/image272.emf"/><Relationship Id="rId5" Type="http://schemas.openxmlformats.org/officeDocument/2006/relationships/image" Target="../media/image271.emf"/><Relationship Id="rId4" Type="http://schemas.openxmlformats.org/officeDocument/2006/relationships/image" Target="../media/image270.emf"/><Relationship Id="rId9" Type="http://schemas.openxmlformats.org/officeDocument/2006/relationships/image" Target="../media/image275.emf"/></Relationships>
</file>

<file path=ppt/slides/_rels/slide71.xml.rels><?xml version="1.0" encoding="UTF-8" standalone="yes"?>
<Relationships xmlns="http://schemas.openxmlformats.org/package/2006/relationships"><Relationship Id="rId2" Type="http://schemas.openxmlformats.org/officeDocument/2006/relationships/image" Target="../media/image27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281.png"/><Relationship Id="rId3" Type="http://schemas.openxmlformats.org/officeDocument/2006/relationships/image" Target="../media/image278.png"/><Relationship Id="rId7" Type="http://schemas.microsoft.com/office/2007/relationships/hdphoto" Target="../media/hdphoto8.wdp"/><Relationship Id="rId2" Type="http://schemas.openxmlformats.org/officeDocument/2006/relationships/image" Target="../media/image277.emf"/><Relationship Id="rId1" Type="http://schemas.openxmlformats.org/officeDocument/2006/relationships/slideLayout" Target="../slideLayouts/slideLayout2.xml"/><Relationship Id="rId6" Type="http://schemas.openxmlformats.org/officeDocument/2006/relationships/image" Target="../media/image280.png"/><Relationship Id="rId5" Type="http://schemas.microsoft.com/office/2007/relationships/hdphoto" Target="../media/hdphoto7.wdp"/><Relationship Id="rId4" Type="http://schemas.openxmlformats.org/officeDocument/2006/relationships/image" Target="../media/image279.png"/></Relationships>
</file>

<file path=ppt/slides/_rels/slide73.xml.rels><?xml version="1.0" encoding="UTF-8" standalone="yes"?>
<Relationships xmlns="http://schemas.openxmlformats.org/package/2006/relationships"><Relationship Id="rId8" Type="http://schemas.openxmlformats.org/officeDocument/2006/relationships/image" Target="../media/image288.png"/><Relationship Id="rId3" Type="http://schemas.openxmlformats.org/officeDocument/2006/relationships/image" Target="../media/image283.emf"/><Relationship Id="rId7" Type="http://schemas.openxmlformats.org/officeDocument/2006/relationships/image" Target="../media/image287.emf"/><Relationship Id="rId12" Type="http://schemas.openxmlformats.org/officeDocument/2006/relationships/image" Target="../media/image288.emf"/><Relationship Id="rId2" Type="http://schemas.openxmlformats.org/officeDocument/2006/relationships/image" Target="../media/image282.emf"/><Relationship Id="rId1" Type="http://schemas.openxmlformats.org/officeDocument/2006/relationships/slideLayout" Target="../slideLayouts/slideLayout2.xml"/><Relationship Id="rId6" Type="http://schemas.openxmlformats.org/officeDocument/2006/relationships/image" Target="../media/image286.emf"/><Relationship Id="rId11" Type="http://schemas.openxmlformats.org/officeDocument/2006/relationships/image" Target="../media/image291.png"/><Relationship Id="rId5" Type="http://schemas.openxmlformats.org/officeDocument/2006/relationships/image" Target="../media/image285.emf"/><Relationship Id="rId10" Type="http://schemas.openxmlformats.org/officeDocument/2006/relationships/image" Target="../media/image290.png"/><Relationship Id="rId4" Type="http://schemas.openxmlformats.org/officeDocument/2006/relationships/image" Target="../media/image284.emf"/><Relationship Id="rId9" Type="http://schemas.openxmlformats.org/officeDocument/2006/relationships/image" Target="../media/image289.png"/></Relationships>
</file>

<file path=ppt/slides/_rels/slide74.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29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95.emf"/><Relationship Id="rId2" Type="http://schemas.openxmlformats.org/officeDocument/2006/relationships/image" Target="../media/image294.png"/><Relationship Id="rId1" Type="http://schemas.openxmlformats.org/officeDocument/2006/relationships/slideLayout" Target="../slideLayouts/slideLayout2.xml"/><Relationship Id="rId4" Type="http://schemas.openxmlformats.org/officeDocument/2006/relationships/image" Target="../media/image296.emf"/></Relationships>
</file>

<file path=ppt/slides/_rels/slide76.xml.rels><?xml version="1.0" encoding="UTF-8" standalone="yes"?>
<Relationships xmlns="http://schemas.openxmlformats.org/package/2006/relationships"><Relationship Id="rId3" Type="http://schemas.openxmlformats.org/officeDocument/2006/relationships/image" Target="../media/image298.emf"/><Relationship Id="rId2" Type="http://schemas.openxmlformats.org/officeDocument/2006/relationships/image" Target="../media/image297.gi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00.emf"/><Relationship Id="rId2" Type="http://schemas.openxmlformats.org/officeDocument/2006/relationships/image" Target="../media/image299.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307.emf"/><Relationship Id="rId3" Type="http://schemas.openxmlformats.org/officeDocument/2006/relationships/image" Target="../media/image302.emf"/><Relationship Id="rId7" Type="http://schemas.openxmlformats.org/officeDocument/2006/relationships/image" Target="../media/image306.emf"/><Relationship Id="rId2" Type="http://schemas.openxmlformats.org/officeDocument/2006/relationships/image" Target="../media/image301.emf"/><Relationship Id="rId1" Type="http://schemas.openxmlformats.org/officeDocument/2006/relationships/slideLayout" Target="../slideLayouts/slideLayout2.xml"/><Relationship Id="rId6" Type="http://schemas.openxmlformats.org/officeDocument/2006/relationships/image" Target="../media/image305.emf"/><Relationship Id="rId5" Type="http://schemas.openxmlformats.org/officeDocument/2006/relationships/image" Target="../media/image304.emf"/><Relationship Id="rId4" Type="http://schemas.openxmlformats.org/officeDocument/2006/relationships/image" Target="../media/image303.emf"/><Relationship Id="rId9" Type="http://schemas.openxmlformats.org/officeDocument/2006/relationships/image" Target="../media/image308.emf"/></Relationships>
</file>

<file path=ppt/slides/_rels/slide79.xml.rels><?xml version="1.0" encoding="UTF-8" standalone="yes"?>
<Relationships xmlns="http://schemas.openxmlformats.org/package/2006/relationships"><Relationship Id="rId3" Type="http://schemas.openxmlformats.org/officeDocument/2006/relationships/image" Target="../media/image310.emf"/><Relationship Id="rId2" Type="http://schemas.openxmlformats.org/officeDocument/2006/relationships/image" Target="../media/image309.emf"/><Relationship Id="rId1" Type="http://schemas.openxmlformats.org/officeDocument/2006/relationships/slideLayout" Target="../slideLayouts/slideLayout2.xml"/><Relationship Id="rId5" Type="http://schemas.openxmlformats.org/officeDocument/2006/relationships/image" Target="../media/image312.emf"/><Relationship Id="rId4" Type="http://schemas.openxmlformats.org/officeDocument/2006/relationships/image" Target="../media/image311.emf"/></Relationships>
</file>

<file path=ppt/slides/_rels/slide8.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image" Target="../media/image18.emf"/><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 Id="rId9" Type="http://schemas.openxmlformats.org/officeDocument/2006/relationships/image" Target="../media/image25.gif"/></Relationships>
</file>

<file path=ppt/slides/_rels/slide80.xml.rels><?xml version="1.0" encoding="UTF-8" standalone="yes"?>
<Relationships xmlns="http://schemas.openxmlformats.org/package/2006/relationships"><Relationship Id="rId3" Type="http://schemas.openxmlformats.org/officeDocument/2006/relationships/image" Target="../media/image314.emf"/><Relationship Id="rId7" Type="http://schemas.openxmlformats.org/officeDocument/2006/relationships/image" Target="../media/image318.emf"/><Relationship Id="rId2" Type="http://schemas.openxmlformats.org/officeDocument/2006/relationships/image" Target="../media/image313.emf"/><Relationship Id="rId1" Type="http://schemas.openxmlformats.org/officeDocument/2006/relationships/slideLayout" Target="../slideLayouts/slideLayout2.xml"/><Relationship Id="rId6" Type="http://schemas.openxmlformats.org/officeDocument/2006/relationships/image" Target="../media/image317.emf"/><Relationship Id="rId5" Type="http://schemas.openxmlformats.org/officeDocument/2006/relationships/image" Target="../media/image316.emf"/><Relationship Id="rId4" Type="http://schemas.openxmlformats.org/officeDocument/2006/relationships/image" Target="../media/image315.emf"/></Relationships>
</file>

<file path=ppt/slides/_rels/slide81.xml.rels><?xml version="1.0" encoding="UTF-8" standalone="yes"?>
<Relationships xmlns="http://schemas.openxmlformats.org/package/2006/relationships"><Relationship Id="rId2" Type="http://schemas.openxmlformats.org/officeDocument/2006/relationships/image" Target="../media/image319.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21.emf"/><Relationship Id="rId2" Type="http://schemas.openxmlformats.org/officeDocument/2006/relationships/image" Target="../media/image320.emf"/><Relationship Id="rId1" Type="http://schemas.openxmlformats.org/officeDocument/2006/relationships/slideLayout" Target="../slideLayouts/slideLayout2.xml"/><Relationship Id="rId4" Type="http://schemas.openxmlformats.org/officeDocument/2006/relationships/image" Target="../media/image322.emf"/></Relationships>
</file>

<file path=ppt/slides/_rels/slide83.xml.rels><?xml version="1.0" encoding="UTF-8" standalone="yes"?>
<Relationships xmlns="http://schemas.openxmlformats.org/package/2006/relationships"><Relationship Id="rId8" Type="http://schemas.openxmlformats.org/officeDocument/2006/relationships/image" Target="../media/image324.wmf"/><Relationship Id="rId13" Type="http://schemas.openxmlformats.org/officeDocument/2006/relationships/oleObject" Target="../embeddings/oleObject5.bin"/><Relationship Id="rId3" Type="http://schemas.openxmlformats.org/officeDocument/2006/relationships/image" Target="../media/image328.png"/><Relationship Id="rId7" Type="http://schemas.openxmlformats.org/officeDocument/2006/relationships/oleObject" Target="../embeddings/oleObject2.bin"/><Relationship Id="rId12" Type="http://schemas.openxmlformats.org/officeDocument/2006/relationships/image" Target="../media/image326.wmf"/><Relationship Id="rId2" Type="http://schemas.openxmlformats.org/officeDocument/2006/relationships/slideLayout" Target="../slideLayouts/slideLayout12.xml"/><Relationship Id="rId16" Type="http://schemas.openxmlformats.org/officeDocument/2006/relationships/image" Target="../media/image331.png"/><Relationship Id="rId1" Type="http://schemas.openxmlformats.org/officeDocument/2006/relationships/vmlDrawing" Target="../drawings/vmlDrawing1.vml"/><Relationship Id="rId6" Type="http://schemas.openxmlformats.org/officeDocument/2006/relationships/image" Target="../media/image323.wmf"/><Relationship Id="rId11" Type="http://schemas.openxmlformats.org/officeDocument/2006/relationships/oleObject" Target="../embeddings/oleObject4.bin"/><Relationship Id="rId5" Type="http://schemas.openxmlformats.org/officeDocument/2006/relationships/oleObject" Target="../embeddings/oleObject1.bin"/><Relationship Id="rId15" Type="http://schemas.openxmlformats.org/officeDocument/2006/relationships/image" Target="../media/image330.png"/><Relationship Id="rId10" Type="http://schemas.openxmlformats.org/officeDocument/2006/relationships/image" Target="../media/image325.wmf"/><Relationship Id="rId4" Type="http://schemas.openxmlformats.org/officeDocument/2006/relationships/image" Target="../media/image329.png"/><Relationship Id="rId9" Type="http://schemas.openxmlformats.org/officeDocument/2006/relationships/oleObject" Target="../embeddings/oleObject3.bin"/><Relationship Id="rId14" Type="http://schemas.openxmlformats.org/officeDocument/2006/relationships/image" Target="../media/image327.wmf"/></Relationships>
</file>

<file path=ppt/slides/_rels/slide84.xml.rels><?xml version="1.0" encoding="UTF-8" standalone="yes"?>
<Relationships xmlns="http://schemas.openxmlformats.org/package/2006/relationships"><Relationship Id="rId3" Type="http://schemas.openxmlformats.org/officeDocument/2006/relationships/image" Target="../media/image333.emf"/><Relationship Id="rId2" Type="http://schemas.openxmlformats.org/officeDocument/2006/relationships/image" Target="../media/image332.png"/><Relationship Id="rId1" Type="http://schemas.openxmlformats.org/officeDocument/2006/relationships/slideLayout" Target="../slideLayouts/slideLayout2.xml"/><Relationship Id="rId4" Type="http://schemas.openxmlformats.org/officeDocument/2006/relationships/image" Target="../media/image334.emf"/></Relationships>
</file>

<file path=ppt/slides/_rels/slide85.xml.rels><?xml version="1.0" encoding="UTF-8" standalone="yes"?>
<Relationships xmlns="http://schemas.openxmlformats.org/package/2006/relationships"><Relationship Id="rId8" Type="http://schemas.openxmlformats.org/officeDocument/2006/relationships/image" Target="../media/image341.png"/><Relationship Id="rId3" Type="http://schemas.openxmlformats.org/officeDocument/2006/relationships/image" Target="../media/image336.emf"/><Relationship Id="rId7" Type="http://schemas.openxmlformats.org/officeDocument/2006/relationships/image" Target="../media/image340.png"/><Relationship Id="rId2" Type="http://schemas.openxmlformats.org/officeDocument/2006/relationships/image" Target="../media/image335.emf"/><Relationship Id="rId1" Type="http://schemas.openxmlformats.org/officeDocument/2006/relationships/slideLayout" Target="../slideLayouts/slideLayout2.xml"/><Relationship Id="rId6" Type="http://schemas.openxmlformats.org/officeDocument/2006/relationships/image" Target="../media/image339.emf"/><Relationship Id="rId5" Type="http://schemas.openxmlformats.org/officeDocument/2006/relationships/image" Target="../media/image338.emf"/><Relationship Id="rId10" Type="http://schemas.openxmlformats.org/officeDocument/2006/relationships/image" Target="../media/image343.emf"/><Relationship Id="rId4" Type="http://schemas.openxmlformats.org/officeDocument/2006/relationships/image" Target="../media/image337.emf"/><Relationship Id="rId9" Type="http://schemas.openxmlformats.org/officeDocument/2006/relationships/image" Target="../media/image342.emf"/></Relationships>
</file>

<file path=ppt/slides/_rels/slide86.xml.rels><?xml version="1.0" encoding="UTF-8" standalone="yes"?>
<Relationships xmlns="http://schemas.openxmlformats.org/package/2006/relationships"><Relationship Id="rId3" Type="http://schemas.openxmlformats.org/officeDocument/2006/relationships/image" Target="../media/image345.e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347.png"/><Relationship Id="rId5" Type="http://schemas.openxmlformats.org/officeDocument/2006/relationships/image" Target="../media/image344.wmf"/><Relationship Id="rId4" Type="http://schemas.openxmlformats.org/officeDocument/2006/relationships/oleObject" Target="../embeddings/oleObject6.bin"/></Relationships>
</file>

<file path=ppt/slides/_rels/slide87.xml.rels><?xml version="1.0" encoding="UTF-8" standalone="yes"?>
<Relationships xmlns="http://schemas.openxmlformats.org/package/2006/relationships"><Relationship Id="rId2" Type="http://schemas.openxmlformats.org/officeDocument/2006/relationships/image" Target="../media/image34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350.png"/><Relationship Id="rId3" Type="http://schemas.openxmlformats.org/officeDocument/2006/relationships/image" Target="../media/image348.jpeg"/><Relationship Id="rId7" Type="http://schemas.openxmlformats.org/officeDocument/2006/relationships/image" Target="NUL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47.wmf"/><Relationship Id="rId5" Type="http://schemas.openxmlformats.org/officeDocument/2006/relationships/oleObject" Target="../embeddings/oleObject7.bin"/><Relationship Id="rId4" Type="http://schemas.openxmlformats.org/officeDocument/2006/relationships/image" Target="../media/image349.emf"/></Relationships>
</file>

<file path=ppt/slides/_rels/slide89.xml.rels><?xml version="1.0" encoding="UTF-8" standalone="yes"?>
<Relationships xmlns="http://schemas.openxmlformats.org/package/2006/relationships"><Relationship Id="rId3" Type="http://schemas.openxmlformats.org/officeDocument/2006/relationships/image" Target="../media/image352.emf"/><Relationship Id="rId2" Type="http://schemas.openxmlformats.org/officeDocument/2006/relationships/image" Target="../media/image351.emf"/><Relationship Id="rId1" Type="http://schemas.openxmlformats.org/officeDocument/2006/relationships/slideLayout" Target="../slideLayouts/slideLayout2.xml"/><Relationship Id="rId4" Type="http://schemas.openxmlformats.org/officeDocument/2006/relationships/image" Target="../media/image353.emf"/></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356.wmf"/><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55.wmf"/><Relationship Id="rId5" Type="http://schemas.openxmlformats.org/officeDocument/2006/relationships/oleObject" Target="../embeddings/oleObject9.bin"/><Relationship Id="rId10" Type="http://schemas.openxmlformats.org/officeDocument/2006/relationships/image" Target="../media/image358.emf"/><Relationship Id="rId4" Type="http://schemas.openxmlformats.org/officeDocument/2006/relationships/image" Target="../media/image354.wmf"/><Relationship Id="rId9" Type="http://schemas.openxmlformats.org/officeDocument/2006/relationships/image" Target="../media/image357.wmf"/></Relationships>
</file>

<file path=ppt/slides/_rels/slide91.xml.rels><?xml version="1.0" encoding="UTF-8" standalone="yes"?>
<Relationships xmlns="http://schemas.openxmlformats.org/package/2006/relationships"><Relationship Id="rId3" Type="http://schemas.openxmlformats.org/officeDocument/2006/relationships/image" Target="../media/image35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61.png"/></Relationships>
</file>

<file path=ppt/slides/_rels/slide92.xml.rels><?xml version="1.0" encoding="UTF-8" standalone="yes"?>
<Relationships xmlns="http://schemas.openxmlformats.org/package/2006/relationships"><Relationship Id="rId2" Type="http://schemas.openxmlformats.org/officeDocument/2006/relationships/image" Target="../media/image36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6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image" Target="../media/image365.png"/><Relationship Id="rId7" Type="http://schemas.openxmlformats.org/officeDocument/2006/relationships/image" Target="../media/image369.png"/><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image" Target="../media/image368.png"/><Relationship Id="rId5" Type="http://schemas.openxmlformats.org/officeDocument/2006/relationships/image" Target="../media/image367.png"/><Relationship Id="rId10" Type="http://schemas.openxmlformats.org/officeDocument/2006/relationships/image" Target="../media/image370.png"/><Relationship Id="rId4" Type="http://schemas.openxmlformats.org/officeDocument/2006/relationships/image" Target="../media/image366.png"/><Relationship Id="rId9" Type="http://schemas.openxmlformats.org/officeDocument/2006/relationships/image" Target="../media/image364.emf"/></Relationships>
</file>

<file path=ppt/slides/_rels/slide95.xml.rels><?xml version="1.0" encoding="UTF-8" standalone="yes"?>
<Relationships xmlns="http://schemas.openxmlformats.org/package/2006/relationships"><Relationship Id="rId3" Type="http://schemas.openxmlformats.org/officeDocument/2006/relationships/image" Target="../media/image372.emf"/><Relationship Id="rId2" Type="http://schemas.openxmlformats.org/officeDocument/2006/relationships/image" Target="../media/image371.emf"/><Relationship Id="rId1" Type="http://schemas.openxmlformats.org/officeDocument/2006/relationships/slideLayout" Target="../slideLayouts/slideLayout2.xml"/><Relationship Id="rId4" Type="http://schemas.openxmlformats.org/officeDocument/2006/relationships/image" Target="../media/image373.png"/></Relationships>
</file>

<file path=ppt/slides/_rels/slide96.xml.rels><?xml version="1.0" encoding="UTF-8" standalone="yes"?>
<Relationships xmlns="http://schemas.openxmlformats.org/package/2006/relationships"><Relationship Id="rId3" Type="http://schemas.openxmlformats.org/officeDocument/2006/relationships/image" Target="../media/image375.png"/><Relationship Id="rId7" Type="http://schemas.openxmlformats.org/officeDocument/2006/relationships/image" Target="../media/image379.png"/><Relationship Id="rId2" Type="http://schemas.openxmlformats.org/officeDocument/2006/relationships/image" Target="../media/image374.png"/><Relationship Id="rId1" Type="http://schemas.openxmlformats.org/officeDocument/2006/relationships/slideLayout" Target="../slideLayouts/slideLayout2.xml"/><Relationship Id="rId6" Type="http://schemas.openxmlformats.org/officeDocument/2006/relationships/image" Target="../media/image378.png"/><Relationship Id="rId5" Type="http://schemas.openxmlformats.org/officeDocument/2006/relationships/image" Target="../media/image377.png"/><Relationship Id="rId4" Type="http://schemas.openxmlformats.org/officeDocument/2006/relationships/image" Target="../media/image376.png"/></Relationships>
</file>

<file path=ppt/slides/_rels/slide97.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380.png"/><Relationship Id="rId1" Type="http://schemas.openxmlformats.org/officeDocument/2006/relationships/slideLayout" Target="../slideLayouts/slideLayout2.xml"/><Relationship Id="rId5" Type="http://schemas.openxmlformats.org/officeDocument/2006/relationships/image" Target="../media/image383.png"/><Relationship Id="rId4" Type="http://schemas.openxmlformats.org/officeDocument/2006/relationships/image" Target="../media/image382.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014413" y="2400299"/>
            <a:ext cx="10125075" cy="3629025"/>
          </a:xfrm>
          <a:noFill/>
        </p:spPr>
        <p:txBody>
          <a:bodyPr>
            <a:normAutofit/>
          </a:bodyPr>
          <a:lstStyle/>
          <a:p>
            <a:pPr>
              <a:lnSpc>
                <a:spcPct val="100000"/>
              </a:lnSpc>
            </a:pPr>
            <a:r>
              <a:rPr lang="en-US" altLang="zh-CN" sz="5400" dirty="0" smtClean="0"/>
              <a:t>RF &amp; Beam-Cavity Interaction</a:t>
            </a:r>
            <a:r>
              <a:rPr lang="en-US" altLang="zh-CN" sz="4800" dirty="0" smtClean="0">
                <a:effectLst>
                  <a:outerShdw blurRad="38100" dist="38100" dir="2700000" algn="tl">
                    <a:srgbClr val="000000">
                      <a:alpha val="43137"/>
                    </a:srgbClr>
                  </a:outerShdw>
                </a:effectLst>
              </a:rPr>
              <a:t/>
            </a:r>
            <a:br>
              <a:rPr lang="en-US" altLang="zh-CN" sz="4800" dirty="0" smtClean="0">
                <a:effectLst>
                  <a:outerShdw blurRad="38100" dist="38100" dir="2700000" algn="tl">
                    <a:srgbClr val="000000">
                      <a:alpha val="43137"/>
                    </a:srgbClr>
                  </a:outerShdw>
                </a:effectLst>
              </a:rPr>
            </a:br>
            <a:r>
              <a:rPr lang="en-US" altLang="zh-CN" sz="5400" dirty="0" smtClean="0">
                <a:effectLst>
                  <a:outerShdw blurRad="38100" dist="38100" dir="2700000" algn="tl">
                    <a:srgbClr val="000000">
                      <a:alpha val="43137"/>
                    </a:srgbClr>
                  </a:outerShdw>
                </a:effectLst>
              </a:rPr>
              <a:t/>
            </a:r>
            <a:br>
              <a:rPr lang="en-US" altLang="zh-CN" sz="5400" dirty="0" smtClean="0">
                <a:effectLst>
                  <a:outerShdw blurRad="38100" dist="38100" dir="2700000" algn="tl">
                    <a:srgbClr val="000000">
                      <a:alpha val="43137"/>
                    </a:srgbClr>
                  </a:outerShdw>
                </a:effectLst>
              </a:rPr>
            </a:br>
            <a:r>
              <a:rPr lang="en-US" altLang="zh-CN" sz="3200" dirty="0" smtClean="0"/>
              <a:t>Jiyuan Zhai (IHEP, China)</a:t>
            </a:r>
            <a:r>
              <a:rPr lang="en-US" altLang="zh-CN" sz="3600" b="1" dirty="0" smtClean="0"/>
              <a:t/>
            </a:r>
            <a:br>
              <a:rPr lang="en-US" altLang="zh-CN" sz="3600" b="1" dirty="0" smtClean="0"/>
            </a:br>
            <a:r>
              <a:rPr lang="en-US" altLang="zh-CN" sz="2700" dirty="0" smtClean="0"/>
              <a:t/>
            </a:r>
            <a:br>
              <a:rPr lang="en-US" altLang="zh-CN" sz="2700" dirty="0" smtClean="0"/>
            </a:br>
            <a:r>
              <a:rPr lang="en-US" altLang="zh-CN" sz="2400" dirty="0" smtClean="0"/>
              <a:t/>
            </a:r>
            <a:br>
              <a:rPr lang="en-US" altLang="zh-CN" sz="2400" dirty="0" smtClean="0"/>
            </a:br>
            <a:r>
              <a:rPr lang="en-US" altLang="zh-CN" sz="2000" dirty="0" smtClean="0"/>
              <a:t>Third Asian School on Superconductivity &amp; Cryogenics for Accelerators</a:t>
            </a:r>
            <a:br>
              <a:rPr lang="en-US" altLang="zh-CN" sz="2000" dirty="0" smtClean="0"/>
            </a:br>
            <a:r>
              <a:rPr lang="en-US" altLang="zh-CN" sz="2000" dirty="0" smtClean="0"/>
              <a:t>IHEP, Beijing, China, December 12, 2018</a:t>
            </a:r>
            <a:endParaRPr lang="zh-CN" altLang="en-US" sz="4400" b="1" dirty="0"/>
          </a:p>
        </p:txBody>
      </p:sp>
    </p:spTree>
    <p:extLst>
      <p:ext uri="{BB962C8B-B14F-4D97-AF65-F5344CB8AC3E}">
        <p14:creationId xmlns:p14="http://schemas.microsoft.com/office/powerpoint/2010/main" val="3877168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2"/>
          <a:stretch>
            <a:fillRect/>
          </a:stretch>
        </p:blipFill>
        <p:spPr>
          <a:xfrm>
            <a:off x="762144" y="4749721"/>
            <a:ext cx="2857211" cy="2014097"/>
          </a:xfrm>
          <a:prstGeom prst="rect">
            <a:avLst/>
          </a:prstGeom>
        </p:spPr>
      </p:pic>
      <p:sp>
        <p:nvSpPr>
          <p:cNvPr id="2" name="标题 1"/>
          <p:cNvSpPr>
            <a:spLocks noGrp="1"/>
          </p:cNvSpPr>
          <p:nvPr>
            <p:ph type="title"/>
          </p:nvPr>
        </p:nvSpPr>
        <p:spPr>
          <a:xfrm>
            <a:off x="838200" y="236546"/>
            <a:ext cx="10515600" cy="1325563"/>
          </a:xfrm>
        </p:spPr>
        <p:txBody>
          <a:bodyPr/>
          <a:lstStyle/>
          <a:p>
            <a:r>
              <a:rPr lang="en-US" altLang="zh-CN" dirty="0" smtClean="0"/>
              <a:t>Intrinsic Quality Factor</a:t>
            </a:r>
            <a:endParaRPr lang="zh-CN" altLang="en-US" dirty="0"/>
          </a:p>
        </p:txBody>
      </p:sp>
      <p:sp>
        <p:nvSpPr>
          <p:cNvPr id="4" name="灯片编号占位符 3"/>
          <p:cNvSpPr>
            <a:spLocks noGrp="1"/>
          </p:cNvSpPr>
          <p:nvPr>
            <p:ph type="sldNum" sz="quarter" idx="12"/>
          </p:nvPr>
        </p:nvSpPr>
        <p:spPr/>
        <p:txBody>
          <a:bodyPr/>
          <a:lstStyle/>
          <a:p>
            <a:fld id="{97B00A8C-1BFE-45BD-976D-51C563E3769B}" type="slidenum">
              <a:rPr lang="zh-CN" altLang="en-US" smtClean="0"/>
              <a:t>10</a:t>
            </a:fld>
            <a:endParaRPr lang="zh-CN" altLang="en-US"/>
          </a:p>
        </p:txBody>
      </p:sp>
      <p:pic>
        <p:nvPicPr>
          <p:cNvPr id="5" name="图片 4"/>
          <p:cNvPicPr>
            <a:picLocks noChangeAspect="1"/>
          </p:cNvPicPr>
          <p:nvPr/>
        </p:nvPicPr>
        <p:blipFill>
          <a:blip r:embed="rId3"/>
          <a:stretch>
            <a:fillRect/>
          </a:stretch>
        </p:blipFill>
        <p:spPr>
          <a:xfrm>
            <a:off x="4876871" y="2525092"/>
            <a:ext cx="6072188" cy="786819"/>
          </a:xfrm>
          <a:prstGeom prst="rect">
            <a:avLst/>
          </a:prstGeom>
        </p:spPr>
      </p:pic>
      <p:pic>
        <p:nvPicPr>
          <p:cNvPr id="6" name="图片 5"/>
          <p:cNvPicPr>
            <a:picLocks noChangeAspect="1"/>
          </p:cNvPicPr>
          <p:nvPr/>
        </p:nvPicPr>
        <p:blipFill>
          <a:blip r:embed="rId4"/>
          <a:stretch>
            <a:fillRect/>
          </a:stretch>
        </p:blipFill>
        <p:spPr>
          <a:xfrm>
            <a:off x="4924425" y="3581357"/>
            <a:ext cx="3262313" cy="816292"/>
          </a:xfrm>
          <a:prstGeom prst="rect">
            <a:avLst/>
          </a:prstGeom>
        </p:spPr>
      </p:pic>
      <p:pic>
        <p:nvPicPr>
          <p:cNvPr id="7" name="图片 6"/>
          <p:cNvPicPr>
            <a:picLocks noChangeAspect="1"/>
          </p:cNvPicPr>
          <p:nvPr/>
        </p:nvPicPr>
        <p:blipFill>
          <a:blip r:embed="rId5"/>
          <a:stretch>
            <a:fillRect/>
          </a:stretch>
        </p:blipFill>
        <p:spPr>
          <a:xfrm>
            <a:off x="4984810" y="4938010"/>
            <a:ext cx="5553075" cy="1063094"/>
          </a:xfrm>
          <a:prstGeom prst="rect">
            <a:avLst/>
          </a:prstGeom>
        </p:spPr>
      </p:pic>
      <p:pic>
        <p:nvPicPr>
          <p:cNvPr id="3" name="图片 2"/>
          <p:cNvPicPr>
            <a:picLocks noChangeAspect="1"/>
          </p:cNvPicPr>
          <p:nvPr/>
        </p:nvPicPr>
        <p:blipFill>
          <a:blip r:embed="rId6"/>
          <a:stretch>
            <a:fillRect/>
          </a:stretch>
        </p:blipFill>
        <p:spPr>
          <a:xfrm>
            <a:off x="702467" y="2923053"/>
            <a:ext cx="3107533" cy="645297"/>
          </a:xfrm>
          <a:prstGeom prst="rect">
            <a:avLst/>
          </a:prstGeom>
        </p:spPr>
      </p:pic>
      <p:pic>
        <p:nvPicPr>
          <p:cNvPr id="8" name="图片 7"/>
          <p:cNvPicPr>
            <a:picLocks noChangeAspect="1"/>
          </p:cNvPicPr>
          <p:nvPr/>
        </p:nvPicPr>
        <p:blipFill>
          <a:blip r:embed="rId7"/>
          <a:stretch>
            <a:fillRect/>
          </a:stretch>
        </p:blipFill>
        <p:spPr>
          <a:xfrm>
            <a:off x="603645" y="3829250"/>
            <a:ext cx="3415905" cy="920471"/>
          </a:xfrm>
          <a:prstGeom prst="rect">
            <a:avLst/>
          </a:prstGeom>
        </p:spPr>
      </p:pic>
      <p:pic>
        <p:nvPicPr>
          <p:cNvPr id="10" name="图片 9"/>
          <p:cNvPicPr>
            <a:picLocks noChangeAspect="1"/>
          </p:cNvPicPr>
          <p:nvPr/>
        </p:nvPicPr>
        <p:blipFill>
          <a:blip r:embed="rId8"/>
          <a:stretch>
            <a:fillRect/>
          </a:stretch>
        </p:blipFill>
        <p:spPr>
          <a:xfrm>
            <a:off x="702467" y="2102136"/>
            <a:ext cx="1488283" cy="379698"/>
          </a:xfrm>
          <a:prstGeom prst="rect">
            <a:avLst/>
          </a:prstGeom>
        </p:spPr>
      </p:pic>
      <p:pic>
        <p:nvPicPr>
          <p:cNvPr id="11" name="图片 10"/>
          <p:cNvPicPr>
            <a:picLocks noChangeAspect="1"/>
          </p:cNvPicPr>
          <p:nvPr/>
        </p:nvPicPr>
        <p:blipFill>
          <a:blip r:embed="rId9"/>
          <a:stretch>
            <a:fillRect/>
          </a:stretch>
        </p:blipFill>
        <p:spPr>
          <a:xfrm>
            <a:off x="702467" y="3445647"/>
            <a:ext cx="893680" cy="529041"/>
          </a:xfrm>
          <a:prstGeom prst="rect">
            <a:avLst/>
          </a:prstGeom>
        </p:spPr>
      </p:pic>
      <p:sp>
        <p:nvSpPr>
          <p:cNvPr id="12" name="文本框 11"/>
          <p:cNvSpPr txBox="1"/>
          <p:nvPr/>
        </p:nvSpPr>
        <p:spPr>
          <a:xfrm>
            <a:off x="603646" y="1674361"/>
            <a:ext cx="2571750" cy="369332"/>
          </a:xfrm>
          <a:prstGeom prst="rect">
            <a:avLst/>
          </a:prstGeom>
          <a:noFill/>
        </p:spPr>
        <p:txBody>
          <a:bodyPr wrap="square" rtlCol="0">
            <a:spAutoFit/>
          </a:bodyPr>
          <a:lstStyle/>
          <a:p>
            <a:r>
              <a:rPr lang="en-US" altLang="zh-CN" dirty="0" smtClean="0">
                <a:latin typeface="Arial" panose="020B0604020202020204" pitchFamily="34" charset="0"/>
                <a:cs typeface="Arial" panose="020B0604020202020204" pitchFamily="34" charset="0"/>
              </a:rPr>
              <a:t>Complex</a:t>
            </a:r>
            <a:r>
              <a:rPr lang="zh-CN" altLang="en-US" dirty="0" smtClean="0">
                <a:latin typeface="Arial" panose="020B0604020202020204" pitchFamily="34" charset="0"/>
                <a:cs typeface="Arial" panose="020B0604020202020204" pitchFamily="34" charset="0"/>
              </a:rPr>
              <a:t> </a:t>
            </a:r>
            <a:r>
              <a:rPr lang="en-US" altLang="zh-CN" dirty="0" smtClean="0">
                <a:latin typeface="Arial" panose="020B0604020202020204" pitchFamily="34" charset="0"/>
                <a:cs typeface="Arial" panose="020B0604020202020204" pitchFamily="34" charset="0"/>
              </a:rPr>
              <a:t>frequency</a:t>
            </a:r>
          </a:p>
        </p:txBody>
      </p:sp>
      <p:sp>
        <p:nvSpPr>
          <p:cNvPr id="13" name="文本框 12"/>
          <p:cNvSpPr txBox="1"/>
          <p:nvPr/>
        </p:nvSpPr>
        <p:spPr>
          <a:xfrm>
            <a:off x="603645" y="2572161"/>
            <a:ext cx="3609975" cy="369332"/>
          </a:xfrm>
          <a:prstGeom prst="rect">
            <a:avLst/>
          </a:prstGeom>
          <a:noFill/>
        </p:spPr>
        <p:txBody>
          <a:bodyPr wrap="square" rtlCol="0">
            <a:spAutoFit/>
          </a:bodyPr>
          <a:lstStyle/>
          <a:p>
            <a:r>
              <a:rPr lang="en-US" altLang="zh-CN" dirty="0" smtClean="0">
                <a:latin typeface="Arial" panose="020B0604020202020204" pitchFamily="34" charset="0"/>
                <a:cs typeface="Arial" panose="020B0604020202020204" pitchFamily="34" charset="0"/>
              </a:rPr>
              <a:t>Damped oscillation of the field</a:t>
            </a:r>
          </a:p>
        </p:txBody>
      </p:sp>
      <p:pic>
        <p:nvPicPr>
          <p:cNvPr id="15" name="图片 14"/>
          <p:cNvPicPr>
            <a:picLocks noChangeAspect="1"/>
          </p:cNvPicPr>
          <p:nvPr/>
        </p:nvPicPr>
        <p:blipFill>
          <a:blip r:embed="rId10"/>
          <a:stretch>
            <a:fillRect/>
          </a:stretch>
        </p:blipFill>
        <p:spPr>
          <a:xfrm>
            <a:off x="4724400" y="1767095"/>
            <a:ext cx="5753100" cy="667333"/>
          </a:xfrm>
          <a:prstGeom prst="rect">
            <a:avLst/>
          </a:prstGeom>
        </p:spPr>
      </p:pic>
      <p:sp>
        <p:nvSpPr>
          <p:cNvPr id="16" name="矩形 15"/>
          <p:cNvSpPr/>
          <p:nvPr/>
        </p:nvSpPr>
        <p:spPr>
          <a:xfrm>
            <a:off x="8272124" y="3463241"/>
            <a:ext cx="3718592" cy="830997"/>
          </a:xfrm>
          <a:prstGeom prst="rect">
            <a:avLst/>
          </a:prstGeom>
        </p:spPr>
        <p:txBody>
          <a:bodyPr wrap="square">
            <a:spAutoFit/>
          </a:bodyPr>
          <a:lstStyle/>
          <a:p>
            <a:r>
              <a:rPr lang="en-US" altLang="zh-CN" sz="1600" dirty="0" smtClean="0">
                <a:solidFill>
                  <a:srgbClr val="0070C0"/>
                </a:solidFill>
                <a:latin typeface="Arial" panose="020B0604020202020204" pitchFamily="34" charset="0"/>
                <a:cs typeface="Arial" panose="020B0604020202020204" pitchFamily="34" charset="0"/>
              </a:rPr>
              <a:t>What is the scaling law of </a:t>
            </a:r>
            <a:r>
              <a:rPr lang="en-US" altLang="zh-CN" sz="1600" i="1" dirty="0">
                <a:solidFill>
                  <a:srgbClr val="0070C0"/>
                </a:solidFill>
                <a:latin typeface="Arial" panose="020B0604020202020204" pitchFamily="34" charset="0"/>
                <a:cs typeface="Arial" panose="020B0604020202020204" pitchFamily="34" charset="0"/>
              </a:rPr>
              <a:t>Q</a:t>
            </a:r>
            <a:r>
              <a:rPr lang="en-US" altLang="zh-CN" sz="1600" baseline="-25000" dirty="0">
                <a:solidFill>
                  <a:srgbClr val="0070C0"/>
                </a:solidFill>
                <a:latin typeface="Arial" panose="020B0604020202020204" pitchFamily="34" charset="0"/>
                <a:cs typeface="Arial" panose="020B0604020202020204" pitchFamily="34" charset="0"/>
              </a:rPr>
              <a:t>0</a:t>
            </a:r>
            <a:r>
              <a:rPr lang="en-US" altLang="zh-CN" sz="1600" dirty="0">
                <a:solidFill>
                  <a:srgbClr val="0070C0"/>
                </a:solidFill>
                <a:latin typeface="Arial" panose="020B0604020202020204" pitchFamily="34" charset="0"/>
                <a:cs typeface="Arial" panose="020B0604020202020204" pitchFamily="34" charset="0"/>
              </a:rPr>
              <a:t> </a:t>
            </a:r>
            <a:r>
              <a:rPr lang="en-US" altLang="zh-CN" sz="1600" dirty="0" smtClean="0">
                <a:solidFill>
                  <a:srgbClr val="0070C0"/>
                </a:solidFill>
                <a:latin typeface="Arial" panose="020B0604020202020204" pitchFamily="34" charset="0"/>
                <a:cs typeface="Arial" panose="020B0604020202020204" pitchFamily="34" charset="0"/>
              </a:rPr>
              <a:t>and </a:t>
            </a:r>
            <a:r>
              <a:rPr lang="en-US" altLang="zh-CN" sz="1600" i="1" dirty="0" smtClean="0">
                <a:solidFill>
                  <a:srgbClr val="0070C0"/>
                </a:solidFill>
                <a:latin typeface="Arial" panose="020B0604020202020204" pitchFamily="34" charset="0"/>
                <a:cs typeface="Arial" panose="020B0604020202020204" pitchFamily="34" charset="0"/>
              </a:rPr>
              <a:t>G </a:t>
            </a:r>
            <a:r>
              <a:rPr lang="en-US" altLang="zh-CN" sz="1600" dirty="0" smtClean="0">
                <a:solidFill>
                  <a:srgbClr val="0070C0"/>
                </a:solidFill>
                <a:latin typeface="Arial" panose="020B0604020202020204" pitchFamily="34" charset="0"/>
                <a:cs typeface="Arial" panose="020B0604020202020204" pitchFamily="34" charset="0"/>
              </a:rPr>
              <a:t>with frequency of TM010 and other TM modes for a superconducting cavity?</a:t>
            </a:r>
            <a:endParaRPr lang="en-US" altLang="zh-CN" sz="1600" dirty="0">
              <a:solidFill>
                <a:srgbClr val="0070C0"/>
              </a:solidFill>
              <a:latin typeface="Arial" panose="020B0604020202020204" pitchFamily="34" charset="0"/>
              <a:cs typeface="Arial" panose="020B0604020202020204" pitchFamily="34" charset="0"/>
            </a:endParaRPr>
          </a:p>
        </p:txBody>
      </p:sp>
      <p:sp>
        <p:nvSpPr>
          <p:cNvPr id="17" name="矩形 16"/>
          <p:cNvSpPr/>
          <p:nvPr/>
        </p:nvSpPr>
        <p:spPr>
          <a:xfrm>
            <a:off x="3327796" y="5716708"/>
            <a:ext cx="4050084" cy="584775"/>
          </a:xfrm>
          <a:prstGeom prst="rect">
            <a:avLst/>
          </a:prstGeom>
        </p:spPr>
        <p:txBody>
          <a:bodyPr wrap="square">
            <a:spAutoFit/>
          </a:bodyPr>
          <a:lstStyle/>
          <a:p>
            <a:r>
              <a:rPr lang="en-US" altLang="zh-CN" sz="1600" dirty="0" smtClean="0">
                <a:solidFill>
                  <a:srgbClr val="0070C0"/>
                </a:solidFill>
                <a:latin typeface="Arial" panose="020B0604020202020204" pitchFamily="34" charset="0"/>
                <a:cs typeface="Arial" panose="020B0604020202020204" pitchFamily="34" charset="0"/>
              </a:rPr>
              <a:t>Does the loss change </a:t>
            </a:r>
            <a:r>
              <a:rPr lang="en-US" altLang="zh-CN" sz="1600" dirty="0" err="1" smtClean="0">
                <a:solidFill>
                  <a:srgbClr val="0070C0"/>
                </a:solidFill>
                <a:latin typeface="Arial" panose="020B0604020202020204" pitchFamily="34" charset="0"/>
                <a:cs typeface="Arial" panose="020B0604020202020204" pitchFamily="34" charset="0"/>
              </a:rPr>
              <a:t>eigen</a:t>
            </a:r>
            <a:r>
              <a:rPr lang="en-US" altLang="zh-CN" sz="1600" dirty="0" smtClean="0">
                <a:solidFill>
                  <a:srgbClr val="0070C0"/>
                </a:solidFill>
                <a:latin typeface="Arial" panose="020B0604020202020204" pitchFamily="34" charset="0"/>
                <a:cs typeface="Arial" panose="020B0604020202020204" pitchFamily="34" charset="0"/>
              </a:rPr>
              <a:t> frequency? </a:t>
            </a:r>
          </a:p>
          <a:p>
            <a:r>
              <a:rPr lang="en-US" altLang="zh-CN" sz="1600" dirty="0" smtClean="0">
                <a:solidFill>
                  <a:srgbClr val="0070C0"/>
                </a:solidFill>
                <a:latin typeface="Arial" panose="020B0604020202020204" pitchFamily="34" charset="0"/>
                <a:cs typeface="Arial" panose="020B0604020202020204" pitchFamily="34" charset="0"/>
              </a:rPr>
              <a:t>What happened when a cavity quenches?</a:t>
            </a:r>
            <a:endParaRPr lang="en-US" altLang="zh-CN" sz="16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49221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218567"/>
            <a:ext cx="10515600" cy="1325563"/>
          </a:xfrm>
        </p:spPr>
        <p:txBody>
          <a:bodyPr/>
          <a:lstStyle/>
          <a:p>
            <a:r>
              <a:rPr lang="en-US" altLang="zh-CN" dirty="0" smtClean="0"/>
              <a:t>TM010 Accelerating Mode</a:t>
            </a:r>
            <a:endParaRPr lang="zh-CN" altLang="en-US" dirty="0"/>
          </a:p>
        </p:txBody>
      </p:sp>
      <p:sp>
        <p:nvSpPr>
          <p:cNvPr id="3" name="内容占位符 2"/>
          <p:cNvSpPr>
            <a:spLocks noGrp="1"/>
          </p:cNvSpPr>
          <p:nvPr>
            <p:ph idx="1"/>
          </p:nvPr>
        </p:nvSpPr>
        <p:spPr>
          <a:xfrm>
            <a:off x="7101412" y="4926398"/>
            <a:ext cx="4252388" cy="1429952"/>
          </a:xfrm>
        </p:spPr>
        <p:txBody>
          <a:bodyPr>
            <a:normAutofit/>
          </a:bodyPr>
          <a:lstStyle/>
          <a:p>
            <a:pPr marL="0" indent="0" algn="just">
              <a:lnSpc>
                <a:spcPct val="100000"/>
              </a:lnSpc>
              <a:buNone/>
            </a:pPr>
            <a:r>
              <a:rPr lang="en-US" altLang="zh-CN" sz="1400" dirty="0" smtClean="0"/>
              <a:t>Surface current in the end wall of TM010 mode is radial, </a:t>
            </a:r>
            <a:r>
              <a:rPr lang="en-US" altLang="zh-CN" sz="1400" dirty="0"/>
              <a:t>so in the half-cell or dumbbell frequency measurement fixture for a 9-cell </a:t>
            </a:r>
            <a:r>
              <a:rPr lang="en-US" altLang="zh-CN" sz="1400" dirty="0" smtClean="0"/>
              <a:t>cavity, we can make radial fingers in the end plate to have better RF contact (compensate the uneven equator) without RF leak.</a:t>
            </a:r>
            <a:endParaRPr lang="zh-CN" altLang="en-US" sz="1400" dirty="0"/>
          </a:p>
        </p:txBody>
      </p:sp>
      <p:sp>
        <p:nvSpPr>
          <p:cNvPr id="4" name="灯片编号占位符 3"/>
          <p:cNvSpPr>
            <a:spLocks noGrp="1"/>
          </p:cNvSpPr>
          <p:nvPr>
            <p:ph type="sldNum" sz="quarter" idx="12"/>
          </p:nvPr>
        </p:nvSpPr>
        <p:spPr/>
        <p:txBody>
          <a:bodyPr/>
          <a:lstStyle/>
          <a:p>
            <a:fld id="{97B00A8C-1BFE-45BD-976D-51C563E3769B}" type="slidenum">
              <a:rPr lang="zh-CN" altLang="en-US" smtClean="0"/>
              <a:t>11</a:t>
            </a:fld>
            <a:endParaRPr lang="zh-CN" altLang="en-US"/>
          </a:p>
        </p:txBody>
      </p:sp>
      <p:pic>
        <p:nvPicPr>
          <p:cNvPr id="12" name="图片 11"/>
          <p:cNvPicPr>
            <a:picLocks noChangeAspect="1"/>
          </p:cNvPicPr>
          <p:nvPr/>
        </p:nvPicPr>
        <p:blipFill rotWithShape="1">
          <a:blip r:embed="rId2"/>
          <a:srcRect l="17641" t="12646" r="20760" b="31798"/>
          <a:stretch/>
        </p:blipFill>
        <p:spPr>
          <a:xfrm>
            <a:off x="8796865" y="1864490"/>
            <a:ext cx="2426447" cy="2917880"/>
          </a:xfrm>
          <a:prstGeom prst="rect">
            <a:avLst/>
          </a:prstGeom>
        </p:spPr>
      </p:pic>
      <p:pic>
        <p:nvPicPr>
          <p:cNvPr id="13" name="图片 12"/>
          <p:cNvPicPr>
            <a:picLocks noChangeAspect="1"/>
          </p:cNvPicPr>
          <p:nvPr/>
        </p:nvPicPr>
        <p:blipFill>
          <a:blip r:embed="rId3"/>
          <a:stretch>
            <a:fillRect/>
          </a:stretch>
        </p:blipFill>
        <p:spPr>
          <a:xfrm>
            <a:off x="3529530" y="1689183"/>
            <a:ext cx="2511119" cy="1592899"/>
          </a:xfrm>
          <a:prstGeom prst="rect">
            <a:avLst/>
          </a:prstGeom>
        </p:spPr>
      </p:pic>
      <p:pic>
        <p:nvPicPr>
          <p:cNvPr id="14" name="图片 13"/>
          <p:cNvPicPr>
            <a:picLocks noChangeAspect="1"/>
          </p:cNvPicPr>
          <p:nvPr/>
        </p:nvPicPr>
        <p:blipFill rotWithShape="1">
          <a:blip r:embed="rId4"/>
          <a:srcRect l="9666" t="36828"/>
          <a:stretch/>
        </p:blipFill>
        <p:spPr>
          <a:xfrm>
            <a:off x="7197767" y="1864490"/>
            <a:ext cx="1525902" cy="1422776"/>
          </a:xfrm>
          <a:prstGeom prst="rect">
            <a:avLst/>
          </a:prstGeom>
        </p:spPr>
      </p:pic>
      <p:pic>
        <p:nvPicPr>
          <p:cNvPr id="15" name="图片 14"/>
          <p:cNvPicPr>
            <a:picLocks noChangeAspect="1"/>
          </p:cNvPicPr>
          <p:nvPr/>
        </p:nvPicPr>
        <p:blipFill>
          <a:blip r:embed="rId5"/>
          <a:stretch>
            <a:fillRect/>
          </a:stretch>
        </p:blipFill>
        <p:spPr>
          <a:xfrm>
            <a:off x="537522" y="1864490"/>
            <a:ext cx="2381932" cy="1045450"/>
          </a:xfrm>
          <a:prstGeom prst="rect">
            <a:avLst/>
          </a:prstGeom>
        </p:spPr>
      </p:pic>
      <p:pic>
        <p:nvPicPr>
          <p:cNvPr id="16" name="图片 15"/>
          <p:cNvPicPr>
            <a:picLocks noChangeAspect="1"/>
          </p:cNvPicPr>
          <p:nvPr/>
        </p:nvPicPr>
        <p:blipFill>
          <a:blip r:embed="rId6"/>
          <a:stretch>
            <a:fillRect/>
          </a:stretch>
        </p:blipFill>
        <p:spPr>
          <a:xfrm>
            <a:off x="4316716" y="3378332"/>
            <a:ext cx="2160665" cy="2891043"/>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t="8931" b="21887"/>
          <a:stretch/>
        </p:blipFill>
        <p:spPr>
          <a:xfrm>
            <a:off x="7197767" y="3378332"/>
            <a:ext cx="1525902" cy="1407541"/>
          </a:xfrm>
          <a:prstGeom prst="rect">
            <a:avLst/>
          </a:prstGeom>
        </p:spPr>
      </p:pic>
      <p:pic>
        <p:nvPicPr>
          <p:cNvPr id="18" name="图片 17"/>
          <p:cNvPicPr>
            <a:picLocks noChangeAspect="1"/>
          </p:cNvPicPr>
          <p:nvPr/>
        </p:nvPicPr>
        <p:blipFill>
          <a:blip r:embed="rId8"/>
          <a:stretch>
            <a:fillRect/>
          </a:stretch>
        </p:blipFill>
        <p:spPr>
          <a:xfrm>
            <a:off x="592819" y="2989054"/>
            <a:ext cx="2400300" cy="638733"/>
          </a:xfrm>
          <a:prstGeom prst="rect">
            <a:avLst/>
          </a:prstGeom>
        </p:spPr>
      </p:pic>
      <p:pic>
        <p:nvPicPr>
          <p:cNvPr id="19" name="图片 18"/>
          <p:cNvPicPr>
            <a:picLocks noChangeAspect="1"/>
          </p:cNvPicPr>
          <p:nvPr/>
        </p:nvPicPr>
        <p:blipFill>
          <a:blip r:embed="rId9"/>
          <a:stretch>
            <a:fillRect/>
          </a:stretch>
        </p:blipFill>
        <p:spPr>
          <a:xfrm>
            <a:off x="592819" y="3602442"/>
            <a:ext cx="3619500" cy="715000"/>
          </a:xfrm>
          <a:prstGeom prst="rect">
            <a:avLst/>
          </a:prstGeom>
        </p:spPr>
      </p:pic>
      <p:pic>
        <p:nvPicPr>
          <p:cNvPr id="20" name="图片 19"/>
          <p:cNvPicPr>
            <a:picLocks noChangeAspect="1"/>
          </p:cNvPicPr>
          <p:nvPr/>
        </p:nvPicPr>
        <p:blipFill>
          <a:blip r:embed="rId10"/>
          <a:stretch>
            <a:fillRect/>
          </a:stretch>
        </p:blipFill>
        <p:spPr>
          <a:xfrm>
            <a:off x="519623" y="4317442"/>
            <a:ext cx="3330837" cy="715669"/>
          </a:xfrm>
          <a:prstGeom prst="rect">
            <a:avLst/>
          </a:prstGeom>
        </p:spPr>
      </p:pic>
      <mc:AlternateContent xmlns:mc="http://schemas.openxmlformats.org/markup-compatibility/2006" xmlns:a14="http://schemas.microsoft.com/office/drawing/2010/main">
        <mc:Choice Requires="a14">
          <p:sp>
            <p:nvSpPr>
              <p:cNvPr id="22" name="文本框 21"/>
              <p:cNvSpPr txBox="1"/>
              <p:nvPr/>
            </p:nvSpPr>
            <p:spPr>
              <a:xfrm>
                <a:off x="592819" y="5083899"/>
                <a:ext cx="2543201" cy="369332"/>
              </a:xfrm>
              <a:prstGeom prst="rect">
                <a:avLst/>
              </a:prstGeom>
              <a:noFill/>
            </p:spPr>
            <p:txBody>
              <a:bodyPr wrap="square" rtlCol="0">
                <a:spAutoFit/>
              </a:bodyPr>
              <a:lstStyle/>
              <a:p>
                <a:pPr>
                  <a:spcBef>
                    <a:spcPts val="1200"/>
                  </a:spcBef>
                </a:pPr>
                <a14:m>
                  <m:oMathPara xmlns:m="http://schemas.openxmlformats.org/officeDocument/2006/math">
                    <m:oMathParaPr>
                      <m:jc m:val="left"/>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𝐽</m:t>
                          </m:r>
                        </m:e>
                        <m:sub>
                          <m:r>
                            <a:rPr lang="en-US" altLang="zh-CN" b="0" i="1" smtClean="0">
                              <a:latin typeface="Cambria Math" panose="02040503050406030204" pitchFamily="18" charset="0"/>
                            </a:rPr>
                            <m:t>0</m:t>
                          </m:r>
                        </m:sub>
                      </m:sSub>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0</m:t>
                          </m:r>
                        </m:e>
                      </m:d>
                      <m:r>
                        <a:rPr lang="en-US" altLang="zh-CN" b="0" i="1" smtClean="0">
                          <a:latin typeface="Cambria Math" panose="02040503050406030204" pitchFamily="18" charset="0"/>
                        </a:rPr>
                        <m:t>=1       </m:t>
                      </m:r>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𝐽</m:t>
                          </m:r>
                        </m:e>
                        <m:sub>
                          <m:r>
                            <a:rPr lang="en-US" altLang="zh-CN" b="0" i="1" smtClean="0">
                              <a:latin typeface="Cambria Math" panose="02040503050406030204" pitchFamily="18" charset="0"/>
                            </a:rPr>
                            <m:t>0</m:t>
                          </m:r>
                        </m:sub>
                        <m:sup>
                          <m:r>
                            <a:rPr lang="en-US" altLang="zh-CN" b="0" i="1" smtClean="0">
                              <a:latin typeface="Cambria Math" panose="02040503050406030204" pitchFamily="18" charset="0"/>
                            </a:rPr>
                            <m:t>′</m:t>
                          </m:r>
                        </m:sup>
                      </m:sSubSup>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0</m:t>
                          </m:r>
                        </m:e>
                      </m:d>
                      <m:r>
                        <a:rPr lang="en-US" altLang="zh-CN" b="0" i="1" smtClean="0">
                          <a:latin typeface="Cambria Math" panose="02040503050406030204" pitchFamily="18" charset="0"/>
                        </a:rPr>
                        <m:t>=0</m:t>
                      </m:r>
                    </m:oMath>
                  </m:oMathPara>
                </a14:m>
                <a:endParaRPr lang="zh-CN" altLang="en-US" dirty="0"/>
              </a:p>
            </p:txBody>
          </p:sp>
        </mc:Choice>
        <mc:Fallback xmlns="">
          <p:sp>
            <p:nvSpPr>
              <p:cNvPr id="22" name="文本框 21"/>
              <p:cNvSpPr txBox="1">
                <a:spLocks noRot="1" noChangeAspect="1" noMove="1" noResize="1" noEditPoints="1" noAdjustHandles="1" noChangeArrowheads="1" noChangeShapeType="1" noTextEdit="1"/>
              </p:cNvSpPr>
              <p:nvPr/>
            </p:nvSpPr>
            <p:spPr>
              <a:xfrm>
                <a:off x="592819" y="5083899"/>
                <a:ext cx="2543201" cy="369332"/>
              </a:xfrm>
              <a:prstGeom prst="rect">
                <a:avLst/>
              </a:prstGeom>
              <a:blipFill>
                <a:blip r:embed="rId11"/>
                <a:stretch>
                  <a:fillRect l="-480" b="-8197"/>
                </a:stretch>
              </a:blipFill>
            </p:spPr>
            <p:txBody>
              <a:bodyPr/>
              <a:lstStyle/>
              <a:p>
                <a:r>
                  <a:rPr lang="zh-CN" altLang="en-US">
                    <a:noFill/>
                  </a:rPr>
                  <a:t> </a:t>
                </a:r>
              </a:p>
            </p:txBody>
          </p:sp>
        </mc:Fallback>
      </mc:AlternateContent>
      <p:sp>
        <p:nvSpPr>
          <p:cNvPr id="24" name="矩形 23"/>
          <p:cNvSpPr/>
          <p:nvPr/>
        </p:nvSpPr>
        <p:spPr>
          <a:xfrm>
            <a:off x="537522" y="5641374"/>
            <a:ext cx="3797093" cy="830997"/>
          </a:xfrm>
          <a:prstGeom prst="rect">
            <a:avLst/>
          </a:prstGeom>
        </p:spPr>
        <p:txBody>
          <a:bodyPr wrap="square">
            <a:spAutoFit/>
          </a:bodyPr>
          <a:lstStyle/>
          <a:p>
            <a:r>
              <a:rPr lang="en-US" altLang="zh-CN" sz="1600" dirty="0">
                <a:solidFill>
                  <a:srgbClr val="0070C0"/>
                </a:solidFill>
                <a:latin typeface="Arial" panose="020B0604020202020204" pitchFamily="34" charset="0"/>
                <a:cs typeface="Arial" panose="020B0604020202020204" pitchFamily="34" charset="0"/>
              </a:rPr>
              <a:t>What is the scaling law of </a:t>
            </a:r>
            <a:r>
              <a:rPr lang="en-US" altLang="zh-CN" sz="1600" i="1" dirty="0">
                <a:solidFill>
                  <a:srgbClr val="0070C0"/>
                </a:solidFill>
                <a:latin typeface="Arial" panose="020B0604020202020204" pitchFamily="34" charset="0"/>
                <a:cs typeface="Arial" panose="020B0604020202020204" pitchFamily="34" charset="0"/>
              </a:rPr>
              <a:t>Q</a:t>
            </a:r>
            <a:r>
              <a:rPr lang="en-US" altLang="zh-CN" sz="1600" baseline="-25000" dirty="0">
                <a:solidFill>
                  <a:srgbClr val="0070C0"/>
                </a:solidFill>
                <a:latin typeface="Arial" panose="020B0604020202020204" pitchFamily="34" charset="0"/>
                <a:cs typeface="Arial" panose="020B0604020202020204" pitchFamily="34" charset="0"/>
              </a:rPr>
              <a:t>0</a:t>
            </a:r>
            <a:r>
              <a:rPr lang="en-US" altLang="zh-CN" sz="1600" dirty="0">
                <a:solidFill>
                  <a:srgbClr val="0070C0"/>
                </a:solidFill>
                <a:latin typeface="Arial" panose="020B0604020202020204" pitchFamily="34" charset="0"/>
                <a:cs typeface="Arial" panose="020B0604020202020204" pitchFamily="34" charset="0"/>
              </a:rPr>
              <a:t> and R/Q with frequency of TM010 </a:t>
            </a:r>
            <a:r>
              <a:rPr lang="en-US" altLang="zh-CN" sz="1600" dirty="0" smtClean="0">
                <a:solidFill>
                  <a:srgbClr val="0070C0"/>
                </a:solidFill>
                <a:latin typeface="Arial" panose="020B0604020202020204" pitchFamily="34" charset="0"/>
                <a:cs typeface="Arial" panose="020B0604020202020204" pitchFamily="34" charset="0"/>
              </a:rPr>
              <a:t>mode for normal and superconducting cavity?</a:t>
            </a:r>
            <a:endParaRPr lang="en-US" altLang="zh-CN" sz="16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73841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Accelerating Voltage (1)</a:t>
            </a:r>
            <a:endParaRPr lang="zh-CN" altLang="en-US" dirty="0"/>
          </a:p>
        </p:txBody>
      </p:sp>
      <p:sp>
        <p:nvSpPr>
          <p:cNvPr id="3" name="内容占位符 2"/>
          <p:cNvSpPr>
            <a:spLocks noGrp="1"/>
          </p:cNvSpPr>
          <p:nvPr>
            <p:ph idx="1"/>
          </p:nvPr>
        </p:nvSpPr>
        <p:spPr>
          <a:xfrm>
            <a:off x="838200" y="1825625"/>
            <a:ext cx="7904747" cy="4351338"/>
          </a:xfrm>
        </p:spPr>
        <p:txBody>
          <a:bodyPr>
            <a:normAutofit/>
          </a:bodyPr>
          <a:lstStyle/>
          <a:p>
            <a:pPr marL="0" indent="0">
              <a:buNone/>
            </a:pPr>
            <a:r>
              <a:rPr lang="en-US" altLang="zh-CN" sz="2000" dirty="0" smtClean="0"/>
              <a:t>Standing wave accelerating electric field on axis:</a:t>
            </a:r>
          </a:p>
          <a:p>
            <a:pPr marL="0" indent="0">
              <a:buNone/>
            </a:pPr>
            <a:r>
              <a:rPr lang="en-US" altLang="zh-CN" dirty="0" smtClean="0"/>
              <a:t> </a:t>
            </a:r>
          </a:p>
          <a:p>
            <a:pPr marL="0" indent="0">
              <a:buNone/>
            </a:pPr>
            <a:r>
              <a:rPr lang="en-US" altLang="zh-CN" sz="2000" dirty="0" smtClean="0"/>
              <a:t>We choose the coordinate system and time axes that the particle passes the origin (center of cavity) at time </a:t>
            </a:r>
            <a:r>
              <a:rPr lang="en-US" altLang="zh-CN" sz="2000" i="1" dirty="0" smtClean="0"/>
              <a:t>t</a:t>
            </a:r>
            <a:r>
              <a:rPr lang="en-US" altLang="zh-CN" sz="2000" dirty="0" smtClean="0"/>
              <a:t>=0. Therefore</a:t>
            </a:r>
            <a:endParaRPr lang="en-US" altLang="zh-CN" sz="2400" dirty="0" smtClean="0"/>
          </a:p>
          <a:p>
            <a:pPr marL="0" indent="0">
              <a:buNone/>
            </a:pPr>
            <a:r>
              <a:rPr lang="en-US" altLang="zh-CN" sz="2000" dirty="0" smtClean="0"/>
              <a:t>The accelerating voltage is</a:t>
            </a:r>
          </a:p>
          <a:p>
            <a:pPr marL="0" indent="0">
              <a:buNone/>
            </a:pPr>
            <a:endParaRPr lang="en-US" altLang="zh-CN" sz="2000" dirty="0"/>
          </a:p>
          <a:p>
            <a:pPr marL="0" indent="0">
              <a:buNone/>
            </a:pPr>
            <a:r>
              <a:rPr lang="en-US" altLang="zh-CN" sz="2000" dirty="0" smtClean="0"/>
              <a:t>If the particle injection is delayed by a time</a:t>
            </a:r>
          </a:p>
          <a:p>
            <a:pPr marL="0" indent="0">
              <a:buNone/>
            </a:pPr>
            <a:r>
              <a:rPr lang="en-US" altLang="zh-CN" sz="2000" dirty="0" smtClean="0"/>
              <a:t>The electric field see by the particle </a:t>
            </a:r>
            <a:endParaRPr lang="en-US" altLang="zh-CN" sz="2000" dirty="0"/>
          </a:p>
        </p:txBody>
      </p:sp>
      <p:sp>
        <p:nvSpPr>
          <p:cNvPr id="4" name="灯片编号占位符 3"/>
          <p:cNvSpPr>
            <a:spLocks noGrp="1"/>
          </p:cNvSpPr>
          <p:nvPr>
            <p:ph type="sldNum" sz="quarter" idx="12"/>
          </p:nvPr>
        </p:nvSpPr>
        <p:spPr/>
        <p:txBody>
          <a:bodyPr/>
          <a:lstStyle/>
          <a:p>
            <a:fld id="{97B00A8C-1BFE-45BD-976D-51C563E3769B}" type="slidenum">
              <a:rPr lang="zh-CN" altLang="en-US" smtClean="0"/>
              <a:t>12</a:t>
            </a:fld>
            <a:endParaRPr lang="zh-CN" altLang="en-US"/>
          </a:p>
        </p:txBody>
      </p:sp>
      <p:pic>
        <p:nvPicPr>
          <p:cNvPr id="5" name="图片 4"/>
          <p:cNvPicPr>
            <a:picLocks noChangeAspect="1"/>
          </p:cNvPicPr>
          <p:nvPr/>
        </p:nvPicPr>
        <p:blipFill>
          <a:blip r:embed="rId2"/>
          <a:stretch>
            <a:fillRect/>
          </a:stretch>
        </p:blipFill>
        <p:spPr>
          <a:xfrm>
            <a:off x="3016399" y="2367896"/>
            <a:ext cx="2651156" cy="577218"/>
          </a:xfrm>
          <a:prstGeom prst="rect">
            <a:avLst/>
          </a:prstGeom>
        </p:spPr>
      </p:pic>
      <p:pic>
        <p:nvPicPr>
          <p:cNvPr id="6" name="图片 5"/>
          <p:cNvPicPr>
            <a:picLocks noChangeAspect="1"/>
          </p:cNvPicPr>
          <p:nvPr/>
        </p:nvPicPr>
        <p:blipFill rotWithShape="1">
          <a:blip r:embed="rId3"/>
          <a:srcRect r="5063"/>
          <a:stretch/>
        </p:blipFill>
        <p:spPr>
          <a:xfrm>
            <a:off x="8287168" y="2076573"/>
            <a:ext cx="2336215" cy="2026491"/>
          </a:xfrm>
          <a:prstGeom prst="rect">
            <a:avLst/>
          </a:prstGeom>
        </p:spPr>
      </p:pic>
      <p:pic>
        <p:nvPicPr>
          <p:cNvPr id="7" name="图片 6"/>
          <p:cNvPicPr>
            <a:picLocks noChangeAspect="1"/>
          </p:cNvPicPr>
          <p:nvPr/>
        </p:nvPicPr>
        <p:blipFill>
          <a:blip r:embed="rId4"/>
          <a:stretch>
            <a:fillRect/>
          </a:stretch>
        </p:blipFill>
        <p:spPr>
          <a:xfrm>
            <a:off x="7340232" y="3342524"/>
            <a:ext cx="1349568" cy="485425"/>
          </a:xfrm>
          <a:prstGeom prst="rect">
            <a:avLst/>
          </a:prstGeom>
        </p:spPr>
      </p:pic>
      <p:pic>
        <p:nvPicPr>
          <p:cNvPr id="8" name="图片 7"/>
          <p:cNvPicPr>
            <a:picLocks noChangeAspect="1"/>
          </p:cNvPicPr>
          <p:nvPr/>
        </p:nvPicPr>
        <p:blipFill rotWithShape="1">
          <a:blip r:embed="rId5"/>
          <a:srcRect l="10548" t="10662" b="16920"/>
          <a:stretch/>
        </p:blipFill>
        <p:spPr>
          <a:xfrm>
            <a:off x="4154906" y="3847807"/>
            <a:ext cx="2841118" cy="849245"/>
          </a:xfrm>
          <a:prstGeom prst="rect">
            <a:avLst/>
          </a:prstGeom>
        </p:spPr>
      </p:pic>
      <p:pic>
        <p:nvPicPr>
          <p:cNvPr id="9" name="图片 8"/>
          <p:cNvPicPr>
            <a:picLocks noChangeAspect="1"/>
          </p:cNvPicPr>
          <p:nvPr/>
        </p:nvPicPr>
        <p:blipFill>
          <a:blip r:embed="rId6"/>
          <a:stretch>
            <a:fillRect/>
          </a:stretch>
        </p:blipFill>
        <p:spPr>
          <a:xfrm>
            <a:off x="5999302" y="4837867"/>
            <a:ext cx="4152900" cy="476667"/>
          </a:xfrm>
          <a:prstGeom prst="rect">
            <a:avLst/>
          </a:prstGeom>
        </p:spPr>
      </p:pic>
      <p:pic>
        <p:nvPicPr>
          <p:cNvPr id="10" name="图片 9"/>
          <p:cNvPicPr>
            <a:picLocks noChangeAspect="1"/>
          </p:cNvPicPr>
          <p:nvPr/>
        </p:nvPicPr>
        <p:blipFill>
          <a:blip r:embed="rId7"/>
          <a:stretch>
            <a:fillRect/>
          </a:stretch>
        </p:blipFill>
        <p:spPr>
          <a:xfrm>
            <a:off x="5123447" y="5274652"/>
            <a:ext cx="6392817" cy="1192250"/>
          </a:xfrm>
          <a:prstGeom prst="rect">
            <a:avLst/>
          </a:prstGeom>
        </p:spPr>
      </p:pic>
      <p:pic>
        <p:nvPicPr>
          <p:cNvPr id="12" name="图片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27838" y="2076573"/>
            <a:ext cx="1451923" cy="1798511"/>
          </a:xfrm>
          <a:prstGeom prst="rect">
            <a:avLst/>
          </a:prstGeom>
        </p:spPr>
      </p:pic>
    </p:spTree>
    <p:extLst>
      <p:ext uri="{BB962C8B-B14F-4D97-AF65-F5344CB8AC3E}">
        <p14:creationId xmlns:p14="http://schemas.microsoft.com/office/powerpoint/2010/main" val="28342456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0"/>
            <a:ext cx="10515600" cy="1045125"/>
          </a:xfrm>
        </p:spPr>
        <p:txBody>
          <a:bodyPr/>
          <a:lstStyle/>
          <a:p>
            <a:r>
              <a:rPr lang="en-US" altLang="zh-CN" dirty="0"/>
              <a:t>Accelerating </a:t>
            </a:r>
            <a:r>
              <a:rPr lang="en-US" altLang="zh-CN" dirty="0" smtClean="0"/>
              <a:t>Voltage (2)</a:t>
            </a:r>
            <a:endParaRPr lang="zh-CN" altLang="en-US" dirty="0"/>
          </a:p>
        </p:txBody>
      </p:sp>
      <p:sp>
        <p:nvSpPr>
          <p:cNvPr id="3" name="内容占位符 2"/>
          <p:cNvSpPr>
            <a:spLocks noGrp="1"/>
          </p:cNvSpPr>
          <p:nvPr>
            <p:ph idx="1"/>
          </p:nvPr>
        </p:nvSpPr>
        <p:spPr>
          <a:xfrm>
            <a:off x="838199" y="1045125"/>
            <a:ext cx="11187023" cy="5676350"/>
          </a:xfrm>
        </p:spPr>
        <p:txBody>
          <a:bodyPr>
            <a:normAutofit/>
          </a:bodyPr>
          <a:lstStyle/>
          <a:p>
            <a:pPr marL="0" indent="0">
              <a:buNone/>
            </a:pPr>
            <a:r>
              <a:rPr lang="en-US" altLang="zh-CN" sz="2000" dirty="0" smtClean="0"/>
              <a:t>Define                   as the phase due to the delay,  the accelerating voltage acting on the particle is</a:t>
            </a:r>
          </a:p>
          <a:p>
            <a:pPr marL="0" indent="0">
              <a:buNone/>
            </a:pPr>
            <a:endParaRPr lang="en-US" altLang="zh-CN" sz="2400" dirty="0"/>
          </a:p>
          <a:p>
            <a:pPr marL="0" indent="0">
              <a:buNone/>
            </a:pPr>
            <a:endParaRPr lang="en-US" altLang="zh-CN" sz="2400" dirty="0" smtClean="0"/>
          </a:p>
          <a:p>
            <a:pPr marL="0" indent="0">
              <a:buNone/>
            </a:pPr>
            <a:endParaRPr lang="en-US" altLang="zh-CN" sz="2400" dirty="0" smtClean="0"/>
          </a:p>
          <a:p>
            <a:pPr marL="0" indent="0">
              <a:buNone/>
            </a:pPr>
            <a:r>
              <a:rPr lang="en-US" altLang="zh-CN" sz="2000" dirty="0" smtClean="0"/>
              <a:t>For symmetric field distribution, the second integral vanishes. We define </a:t>
            </a:r>
            <a:r>
              <a:rPr lang="en-US" altLang="zh-CN" sz="2000" i="1" dirty="0" err="1" smtClean="0"/>
              <a:t>V</a:t>
            </a:r>
            <a:r>
              <a:rPr lang="en-US" altLang="zh-CN" sz="2000" baseline="-25000" dirty="0" err="1" smtClean="0"/>
              <a:t>c</a:t>
            </a:r>
            <a:r>
              <a:rPr lang="en-US" altLang="zh-CN" sz="2000" dirty="0" smtClean="0"/>
              <a:t> the “Cavity (RF) voltage” and φ the accelerating phase. Accelerating gradient </a:t>
            </a:r>
            <a:r>
              <a:rPr lang="en-US" altLang="zh-CN" sz="2000" i="1" dirty="0" err="1" smtClean="0"/>
              <a:t>E</a:t>
            </a:r>
            <a:r>
              <a:rPr lang="en-US" altLang="zh-CN" sz="2000" baseline="-25000" dirty="0" err="1" smtClean="0"/>
              <a:t>acc</a:t>
            </a:r>
            <a:r>
              <a:rPr lang="en-US" altLang="zh-CN" sz="2000" dirty="0" smtClean="0"/>
              <a:t> = </a:t>
            </a:r>
            <a:r>
              <a:rPr lang="en-US" altLang="zh-CN" sz="2000" i="1" dirty="0" err="1" smtClean="0"/>
              <a:t>V</a:t>
            </a:r>
            <a:r>
              <a:rPr lang="en-US" altLang="zh-CN" sz="2000" baseline="-25000" dirty="0" err="1" smtClean="0"/>
              <a:t>c</a:t>
            </a:r>
            <a:r>
              <a:rPr lang="en-US" altLang="zh-CN" sz="2000" dirty="0" smtClean="0"/>
              <a:t> / </a:t>
            </a:r>
            <a:r>
              <a:rPr lang="en-US" altLang="zh-CN" sz="2000" i="1" dirty="0" smtClean="0"/>
              <a:t>L (L </a:t>
            </a:r>
            <a:r>
              <a:rPr lang="en-US" altLang="zh-CN" sz="2000" dirty="0" smtClean="0"/>
              <a:t>is the cell length).  </a:t>
            </a:r>
          </a:p>
          <a:p>
            <a:pPr marL="0" indent="0">
              <a:buNone/>
            </a:pPr>
            <a:endParaRPr lang="en-US" altLang="zh-CN" sz="2400" dirty="0"/>
          </a:p>
          <a:p>
            <a:pPr marL="0" indent="0">
              <a:buNone/>
            </a:pPr>
            <a:r>
              <a:rPr lang="en-US" altLang="zh-CN" sz="2000" dirty="0" smtClean="0"/>
              <a:t>If </a:t>
            </a:r>
            <a:r>
              <a:rPr lang="en-US" altLang="zh-CN" sz="2000" i="1" dirty="0" smtClean="0"/>
              <a:t>sin</a:t>
            </a:r>
            <a:r>
              <a:rPr lang="en-US" altLang="zh-CN" sz="2000" dirty="0"/>
              <a:t> </a:t>
            </a:r>
            <a:r>
              <a:rPr lang="en-US" altLang="zh-CN" sz="2000" i="1" dirty="0"/>
              <a:t>φ</a:t>
            </a:r>
            <a:r>
              <a:rPr lang="en-US" altLang="zh-CN" sz="2000" dirty="0" smtClean="0"/>
              <a:t> is used, </a:t>
            </a:r>
            <a:r>
              <a:rPr lang="en-US" altLang="zh-CN" sz="2000" i="1" dirty="0" smtClean="0"/>
              <a:t>φ</a:t>
            </a:r>
            <a:r>
              <a:rPr lang="en-US" altLang="zh-CN" sz="2000" dirty="0" smtClean="0"/>
              <a:t> + 90 deg.</a:t>
            </a:r>
          </a:p>
        </p:txBody>
      </p:sp>
      <p:sp>
        <p:nvSpPr>
          <p:cNvPr id="4" name="灯片编号占位符 3"/>
          <p:cNvSpPr>
            <a:spLocks noGrp="1"/>
          </p:cNvSpPr>
          <p:nvPr>
            <p:ph type="sldNum" sz="quarter" idx="12"/>
          </p:nvPr>
        </p:nvSpPr>
        <p:spPr/>
        <p:txBody>
          <a:bodyPr/>
          <a:lstStyle/>
          <a:p>
            <a:fld id="{97B00A8C-1BFE-45BD-976D-51C563E3769B}" type="slidenum">
              <a:rPr lang="zh-CN" altLang="en-US" smtClean="0"/>
              <a:t>13</a:t>
            </a:fld>
            <a:endParaRPr lang="zh-CN" altLang="en-US"/>
          </a:p>
        </p:txBody>
      </p:sp>
      <p:pic>
        <p:nvPicPr>
          <p:cNvPr id="6" name="图片 5"/>
          <p:cNvPicPr>
            <a:picLocks noChangeAspect="1"/>
          </p:cNvPicPr>
          <p:nvPr/>
        </p:nvPicPr>
        <p:blipFill>
          <a:blip r:embed="rId2"/>
          <a:stretch>
            <a:fillRect/>
          </a:stretch>
        </p:blipFill>
        <p:spPr>
          <a:xfrm>
            <a:off x="1717451" y="1078135"/>
            <a:ext cx="1236950" cy="424141"/>
          </a:xfrm>
          <a:prstGeom prst="rect">
            <a:avLst/>
          </a:prstGeom>
        </p:spPr>
      </p:pic>
      <p:pic>
        <p:nvPicPr>
          <p:cNvPr id="7" name="图片 6"/>
          <p:cNvPicPr>
            <a:picLocks noChangeAspect="1"/>
          </p:cNvPicPr>
          <p:nvPr/>
        </p:nvPicPr>
        <p:blipFill>
          <a:blip r:embed="rId3"/>
          <a:stretch>
            <a:fillRect/>
          </a:stretch>
        </p:blipFill>
        <p:spPr>
          <a:xfrm>
            <a:off x="2950625" y="1497083"/>
            <a:ext cx="6589649" cy="1664191"/>
          </a:xfrm>
          <a:prstGeom prst="rect">
            <a:avLst/>
          </a:prstGeom>
        </p:spPr>
      </p:pic>
      <p:pic>
        <p:nvPicPr>
          <p:cNvPr id="8" name="图片 7"/>
          <p:cNvPicPr>
            <a:picLocks noChangeAspect="1"/>
          </p:cNvPicPr>
          <p:nvPr/>
        </p:nvPicPr>
        <p:blipFill>
          <a:blip r:embed="rId4"/>
          <a:stretch>
            <a:fillRect/>
          </a:stretch>
        </p:blipFill>
        <p:spPr>
          <a:xfrm>
            <a:off x="838198" y="3962811"/>
            <a:ext cx="3673417" cy="630584"/>
          </a:xfrm>
          <a:prstGeom prst="rect">
            <a:avLst/>
          </a:prstGeom>
        </p:spPr>
      </p:pic>
      <p:pic>
        <p:nvPicPr>
          <p:cNvPr id="10" name="图片 9"/>
          <p:cNvPicPr>
            <a:picLocks noChangeAspect="1"/>
          </p:cNvPicPr>
          <p:nvPr/>
        </p:nvPicPr>
        <p:blipFill>
          <a:blip r:embed="rId5"/>
          <a:stretch>
            <a:fillRect/>
          </a:stretch>
        </p:blipFill>
        <p:spPr>
          <a:xfrm>
            <a:off x="6877896" y="4090652"/>
            <a:ext cx="4975612" cy="2393539"/>
          </a:xfrm>
          <a:prstGeom prst="rect">
            <a:avLst/>
          </a:prstGeom>
        </p:spPr>
      </p:pic>
      <p:sp>
        <p:nvSpPr>
          <p:cNvPr id="11" name="矩形 10"/>
          <p:cNvSpPr/>
          <p:nvPr/>
        </p:nvSpPr>
        <p:spPr>
          <a:xfrm>
            <a:off x="821173" y="5080245"/>
            <a:ext cx="6072538" cy="1323439"/>
          </a:xfrm>
          <a:prstGeom prst="rect">
            <a:avLst/>
          </a:prstGeom>
        </p:spPr>
        <p:txBody>
          <a:bodyPr wrap="square">
            <a:spAutoFit/>
          </a:bodyPr>
          <a:lstStyle/>
          <a:p>
            <a:r>
              <a:rPr lang="en-US" altLang="zh-CN" sz="2000" dirty="0">
                <a:latin typeface="Arial" panose="020B0604020202020204" pitchFamily="34" charset="0"/>
                <a:cs typeface="Arial" panose="020B0604020202020204" pitchFamily="34" charset="0"/>
              </a:rPr>
              <a:t>In </a:t>
            </a:r>
            <a:r>
              <a:rPr lang="en-US" altLang="zh-CN" sz="2000" dirty="0" smtClean="0">
                <a:latin typeface="Arial" panose="020B0604020202020204" pitchFamily="34" charset="0"/>
                <a:cs typeface="Arial" panose="020B0604020202020204" pitchFamily="34" charset="0"/>
              </a:rPr>
              <a:t>a (high energy) </a:t>
            </a:r>
            <a:r>
              <a:rPr lang="en-US" altLang="zh-CN" sz="2000" dirty="0" err="1" smtClean="0">
                <a:latin typeface="Arial" panose="020B0604020202020204" pitchFamily="34" charset="0"/>
                <a:cs typeface="Arial" panose="020B0604020202020204" pitchFamily="34" charset="0"/>
              </a:rPr>
              <a:t>linac</a:t>
            </a:r>
            <a:r>
              <a:rPr lang="en-US" altLang="zh-CN" sz="2000" dirty="0">
                <a:latin typeface="Arial" panose="020B0604020202020204" pitchFamily="34" charset="0"/>
                <a:cs typeface="Arial" panose="020B0604020202020204" pitchFamily="34" charset="0"/>
              </a:rPr>
              <a:t>, the phase is determined by the injection </a:t>
            </a:r>
            <a:r>
              <a:rPr lang="en-US" altLang="zh-CN" sz="2000" dirty="0" smtClean="0">
                <a:latin typeface="Arial" panose="020B0604020202020204" pitchFamily="34" charset="0"/>
                <a:cs typeface="Arial" panose="020B0604020202020204" pitchFamily="34" charset="0"/>
              </a:rPr>
              <a:t>time. In a ring, the phase is determined by the RF voltage and synchrotron radiation loss and other parasitic loss.</a:t>
            </a:r>
            <a:endParaRPr lang="en-US" altLang="zh-CN"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92371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Accelerating Voltage </a:t>
            </a:r>
            <a:r>
              <a:rPr lang="en-US" altLang="zh-CN" dirty="0" smtClean="0"/>
              <a:t>(3)</a:t>
            </a:r>
            <a:endParaRPr lang="zh-CN" altLang="en-US" dirty="0"/>
          </a:p>
        </p:txBody>
      </p:sp>
      <p:sp>
        <p:nvSpPr>
          <p:cNvPr id="3" name="内容占位符 2"/>
          <p:cNvSpPr>
            <a:spLocks noGrp="1"/>
          </p:cNvSpPr>
          <p:nvPr>
            <p:ph idx="1"/>
          </p:nvPr>
        </p:nvSpPr>
        <p:spPr/>
        <p:txBody>
          <a:bodyPr>
            <a:normAutofit/>
          </a:bodyPr>
          <a:lstStyle/>
          <a:p>
            <a:pPr marL="0" indent="0">
              <a:buNone/>
            </a:pPr>
            <a:r>
              <a:rPr lang="en-US" altLang="zh-CN" sz="2000" dirty="0" smtClean="0"/>
              <a:t>We define the direct integral of axis electric field:</a:t>
            </a:r>
          </a:p>
          <a:p>
            <a:pPr marL="0" indent="0">
              <a:buNone/>
            </a:pPr>
            <a:endParaRPr lang="en-US" altLang="zh-CN" sz="2000" dirty="0"/>
          </a:p>
          <a:p>
            <a:pPr marL="0" indent="0">
              <a:buNone/>
            </a:pPr>
            <a:endParaRPr lang="en-US" altLang="zh-CN" sz="2000" dirty="0" smtClean="0"/>
          </a:p>
          <a:p>
            <a:pPr marL="0" indent="0">
              <a:buNone/>
            </a:pPr>
            <a:r>
              <a:rPr lang="en-US" altLang="zh-CN" sz="2000" dirty="0" smtClean="0"/>
              <a:t>Transit Time Factor:</a:t>
            </a:r>
            <a:endParaRPr lang="en-US" altLang="zh-CN" sz="2000" dirty="0"/>
          </a:p>
        </p:txBody>
      </p:sp>
      <p:sp>
        <p:nvSpPr>
          <p:cNvPr id="4" name="灯片编号占位符 3"/>
          <p:cNvSpPr>
            <a:spLocks noGrp="1"/>
          </p:cNvSpPr>
          <p:nvPr>
            <p:ph type="sldNum" sz="quarter" idx="12"/>
          </p:nvPr>
        </p:nvSpPr>
        <p:spPr/>
        <p:txBody>
          <a:bodyPr/>
          <a:lstStyle/>
          <a:p>
            <a:fld id="{97B00A8C-1BFE-45BD-976D-51C563E3769B}" type="slidenum">
              <a:rPr lang="zh-CN" altLang="en-US" smtClean="0"/>
              <a:t>14</a:t>
            </a:fld>
            <a:endParaRPr lang="zh-CN" altLang="en-US"/>
          </a:p>
        </p:txBody>
      </p:sp>
      <p:pic>
        <p:nvPicPr>
          <p:cNvPr id="5" name="图片 4"/>
          <p:cNvPicPr>
            <a:picLocks noChangeAspect="1"/>
          </p:cNvPicPr>
          <p:nvPr/>
        </p:nvPicPr>
        <p:blipFill>
          <a:blip r:embed="rId2"/>
          <a:stretch>
            <a:fillRect/>
          </a:stretch>
        </p:blipFill>
        <p:spPr>
          <a:xfrm>
            <a:off x="3810000" y="2283393"/>
            <a:ext cx="2581275" cy="1038651"/>
          </a:xfrm>
          <a:prstGeom prst="rect">
            <a:avLst/>
          </a:prstGeom>
        </p:spPr>
      </p:pic>
      <p:pic>
        <p:nvPicPr>
          <p:cNvPr id="6" name="图片 5"/>
          <p:cNvPicPr>
            <a:picLocks noChangeAspect="1"/>
          </p:cNvPicPr>
          <p:nvPr/>
        </p:nvPicPr>
        <p:blipFill>
          <a:blip r:embed="rId3"/>
          <a:stretch>
            <a:fillRect/>
          </a:stretch>
        </p:blipFill>
        <p:spPr>
          <a:xfrm>
            <a:off x="3276600" y="3717924"/>
            <a:ext cx="3314700" cy="1543834"/>
          </a:xfrm>
          <a:prstGeom prst="rect">
            <a:avLst/>
          </a:prstGeom>
        </p:spPr>
      </p:pic>
      <p:sp>
        <p:nvSpPr>
          <p:cNvPr id="7" name="矩形 6"/>
          <p:cNvSpPr/>
          <p:nvPr/>
        </p:nvSpPr>
        <p:spPr>
          <a:xfrm>
            <a:off x="838200" y="5469077"/>
            <a:ext cx="10791825" cy="707886"/>
          </a:xfrm>
          <a:prstGeom prst="rect">
            <a:avLst/>
          </a:prstGeom>
        </p:spPr>
        <p:txBody>
          <a:bodyPr wrap="square">
            <a:spAutoFit/>
          </a:bodyPr>
          <a:lstStyle/>
          <a:p>
            <a:r>
              <a:rPr lang="en-US" altLang="zh-CN" sz="2000" i="1" dirty="0">
                <a:latin typeface="Arial" panose="020B0604020202020204" pitchFamily="34" charset="0"/>
                <a:cs typeface="Arial" panose="020B0604020202020204" pitchFamily="34" charset="0"/>
              </a:rPr>
              <a:t>T</a:t>
            </a:r>
            <a:r>
              <a:rPr lang="en-US" altLang="zh-CN" sz="2000" dirty="0">
                <a:latin typeface="Arial" panose="020B0604020202020204" pitchFamily="34" charset="0"/>
                <a:cs typeface="Arial" panose="020B0604020202020204" pitchFamily="34" charset="0"/>
              </a:rPr>
              <a:t> is a measure of the reduction in the energy </a:t>
            </a:r>
            <a:r>
              <a:rPr lang="en-US" altLang="zh-CN" sz="2000" dirty="0" smtClean="0">
                <a:latin typeface="Arial" panose="020B0604020202020204" pitchFamily="34" charset="0"/>
                <a:cs typeface="Arial" panose="020B0604020202020204" pitchFamily="34" charset="0"/>
              </a:rPr>
              <a:t>gain caused </a:t>
            </a:r>
            <a:r>
              <a:rPr lang="en-US" altLang="zh-CN" sz="2000" dirty="0">
                <a:latin typeface="Arial" panose="020B0604020202020204" pitchFamily="34" charset="0"/>
                <a:cs typeface="Arial" panose="020B0604020202020204" pitchFamily="34" charset="0"/>
              </a:rPr>
              <a:t>by the sinusoidal time variation of the field in the </a:t>
            </a:r>
            <a:r>
              <a:rPr lang="en-US" altLang="zh-CN" sz="2000" dirty="0" smtClean="0">
                <a:latin typeface="Arial" panose="020B0604020202020204" pitchFamily="34" charset="0"/>
                <a:cs typeface="Arial" panose="020B0604020202020204" pitchFamily="34" charset="0"/>
              </a:rPr>
              <a:t>cavity.</a:t>
            </a:r>
            <a:endParaRPr lang="zh-CN" altLang="en-US" sz="2000" dirty="0">
              <a:latin typeface="Arial" panose="020B0604020202020204" pitchFamily="34" charset="0"/>
              <a:cs typeface="Arial" panose="020B0604020202020204" pitchFamily="34" charset="0"/>
            </a:endParaRPr>
          </a:p>
        </p:txBody>
      </p:sp>
      <p:sp>
        <p:nvSpPr>
          <p:cNvPr id="8" name="矩形 7"/>
          <p:cNvSpPr/>
          <p:nvPr/>
        </p:nvSpPr>
        <p:spPr>
          <a:xfrm>
            <a:off x="6995766" y="4287922"/>
            <a:ext cx="5066452" cy="923330"/>
          </a:xfrm>
          <a:prstGeom prst="rect">
            <a:avLst/>
          </a:prstGeom>
        </p:spPr>
        <p:txBody>
          <a:bodyPr wrap="none">
            <a:spAutoFit/>
          </a:bodyPr>
          <a:lstStyle/>
          <a:p>
            <a:r>
              <a:rPr lang="en-US" altLang="zh-CN" dirty="0" smtClean="0">
                <a:solidFill>
                  <a:srgbClr val="0070C0"/>
                </a:solidFill>
                <a:latin typeface="Arial" panose="020B0604020202020204" pitchFamily="34" charset="0"/>
                <a:cs typeface="Arial" panose="020B0604020202020204" pitchFamily="34" charset="0"/>
              </a:rPr>
              <a:t>What if </a:t>
            </a:r>
            <a:r>
              <a:rPr lang="en-US" altLang="zh-CN" i="1" dirty="0">
                <a:solidFill>
                  <a:srgbClr val="0070C0"/>
                </a:solidFill>
                <a:latin typeface="Arial" panose="020B0604020202020204" pitchFamily="34" charset="0"/>
                <a:cs typeface="Arial" panose="020B0604020202020204" pitchFamily="34" charset="0"/>
              </a:rPr>
              <a:t>E</a:t>
            </a:r>
            <a:r>
              <a:rPr lang="en-US" altLang="zh-CN" dirty="0" smtClean="0">
                <a:solidFill>
                  <a:srgbClr val="0070C0"/>
                </a:solidFill>
                <a:latin typeface="Arial" panose="020B0604020202020204" pitchFamily="34" charset="0"/>
                <a:cs typeface="Arial" panose="020B0604020202020204" pitchFamily="34" charset="0"/>
              </a:rPr>
              <a:t>(z) is not symmetric?</a:t>
            </a:r>
          </a:p>
          <a:p>
            <a:r>
              <a:rPr lang="en-US" altLang="zh-CN" dirty="0" smtClean="0">
                <a:solidFill>
                  <a:srgbClr val="0070C0"/>
                </a:solidFill>
                <a:latin typeface="Arial" panose="020B0604020202020204" pitchFamily="34" charset="0"/>
                <a:cs typeface="Arial" panose="020B0604020202020204" pitchFamily="34" charset="0"/>
              </a:rPr>
              <a:t>What is </a:t>
            </a:r>
            <a:r>
              <a:rPr lang="en-US" altLang="zh-CN" i="1" dirty="0" smtClean="0">
                <a:solidFill>
                  <a:srgbClr val="0070C0"/>
                </a:solidFill>
                <a:latin typeface="Arial" panose="020B0604020202020204" pitchFamily="34" charset="0"/>
                <a:cs typeface="Arial" panose="020B0604020202020204" pitchFamily="34" charset="0"/>
              </a:rPr>
              <a:t>T</a:t>
            </a:r>
            <a:r>
              <a:rPr lang="en-US" altLang="zh-CN" dirty="0" smtClean="0">
                <a:solidFill>
                  <a:srgbClr val="0070C0"/>
                </a:solidFill>
                <a:latin typeface="Arial" panose="020B0604020202020204" pitchFamily="34" charset="0"/>
                <a:cs typeface="Arial" panose="020B0604020202020204" pitchFamily="34" charset="0"/>
              </a:rPr>
              <a:t> of TM010 pill box accelerating cavity?</a:t>
            </a:r>
          </a:p>
          <a:p>
            <a:r>
              <a:rPr lang="en-US" altLang="zh-CN" dirty="0" smtClean="0">
                <a:solidFill>
                  <a:srgbClr val="0070C0"/>
                </a:solidFill>
                <a:latin typeface="Arial" panose="020B0604020202020204" pitchFamily="34" charset="0"/>
                <a:cs typeface="Arial" panose="020B0604020202020204" pitchFamily="34" charset="0"/>
              </a:rPr>
              <a:t>What is </a:t>
            </a:r>
            <a:r>
              <a:rPr lang="en-US" altLang="zh-CN" i="1" dirty="0" smtClean="0">
                <a:solidFill>
                  <a:srgbClr val="0070C0"/>
                </a:solidFill>
                <a:latin typeface="Arial" panose="020B0604020202020204" pitchFamily="34" charset="0"/>
                <a:cs typeface="Arial" panose="020B0604020202020204" pitchFamily="34" charset="0"/>
              </a:rPr>
              <a:t>T</a:t>
            </a:r>
            <a:r>
              <a:rPr lang="en-US" altLang="zh-CN" dirty="0" smtClean="0">
                <a:solidFill>
                  <a:srgbClr val="0070C0"/>
                </a:solidFill>
                <a:latin typeface="Arial" panose="020B0604020202020204" pitchFamily="34" charset="0"/>
                <a:cs typeface="Arial" panose="020B0604020202020204" pitchFamily="34" charset="0"/>
              </a:rPr>
              <a:t> of a TM110 cavity?</a:t>
            </a:r>
            <a:endParaRPr lang="zh-CN" altLang="en-US" dirty="0"/>
          </a:p>
        </p:txBody>
      </p:sp>
    </p:spTree>
    <p:extLst>
      <p:ext uri="{BB962C8B-B14F-4D97-AF65-F5344CB8AC3E}">
        <p14:creationId xmlns:p14="http://schemas.microsoft.com/office/powerpoint/2010/main" val="34245443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56034"/>
            <a:ext cx="10515600" cy="1325563"/>
          </a:xfrm>
        </p:spPr>
        <p:txBody>
          <a:bodyPr/>
          <a:lstStyle/>
          <a:p>
            <a:r>
              <a:rPr lang="en-US" altLang="zh-CN" dirty="0" smtClean="0"/>
              <a:t>TM110 Dipole Mode</a:t>
            </a:r>
            <a:endParaRPr lang="zh-CN" altLang="en-US" dirty="0"/>
          </a:p>
        </p:txBody>
      </p:sp>
      <p:sp>
        <p:nvSpPr>
          <p:cNvPr id="4" name="灯片编号占位符 3"/>
          <p:cNvSpPr>
            <a:spLocks noGrp="1"/>
          </p:cNvSpPr>
          <p:nvPr>
            <p:ph type="sldNum" sz="quarter" idx="12"/>
          </p:nvPr>
        </p:nvSpPr>
        <p:spPr/>
        <p:txBody>
          <a:bodyPr/>
          <a:lstStyle/>
          <a:p>
            <a:fld id="{97B00A8C-1BFE-45BD-976D-51C563E3769B}" type="slidenum">
              <a:rPr lang="zh-CN" altLang="en-US" smtClean="0"/>
              <a:t>15</a:t>
            </a:fld>
            <a:endParaRPr lang="zh-CN" altLang="en-US"/>
          </a:p>
        </p:txBody>
      </p:sp>
      <p:pic>
        <p:nvPicPr>
          <p:cNvPr id="6" name="图片 5"/>
          <p:cNvPicPr>
            <a:picLocks noChangeAspect="1"/>
          </p:cNvPicPr>
          <p:nvPr/>
        </p:nvPicPr>
        <p:blipFill rotWithShape="1">
          <a:blip r:embed="rId2"/>
          <a:srcRect l="5645" t="12474"/>
          <a:stretch/>
        </p:blipFill>
        <p:spPr>
          <a:xfrm>
            <a:off x="720838" y="1939233"/>
            <a:ext cx="2794636" cy="1061444"/>
          </a:xfrm>
          <a:prstGeom prst="rect">
            <a:avLst/>
          </a:prstGeom>
        </p:spPr>
      </p:pic>
      <p:pic>
        <p:nvPicPr>
          <p:cNvPr id="7" name="图片 6"/>
          <p:cNvPicPr>
            <a:picLocks noChangeAspect="1"/>
          </p:cNvPicPr>
          <p:nvPr/>
        </p:nvPicPr>
        <p:blipFill>
          <a:blip r:embed="rId3"/>
          <a:stretch>
            <a:fillRect/>
          </a:stretch>
        </p:blipFill>
        <p:spPr>
          <a:xfrm>
            <a:off x="8864521" y="4295161"/>
            <a:ext cx="2759007" cy="1274019"/>
          </a:xfrm>
          <a:prstGeom prst="rect">
            <a:avLst/>
          </a:prstGeom>
        </p:spPr>
      </p:pic>
      <p:pic>
        <p:nvPicPr>
          <p:cNvPr id="8" name="图片 7"/>
          <p:cNvPicPr>
            <a:picLocks noChangeAspect="1"/>
          </p:cNvPicPr>
          <p:nvPr/>
        </p:nvPicPr>
        <p:blipFill>
          <a:blip r:embed="rId4"/>
          <a:stretch>
            <a:fillRect/>
          </a:stretch>
        </p:blipFill>
        <p:spPr>
          <a:xfrm>
            <a:off x="645590" y="3495515"/>
            <a:ext cx="3499132" cy="1402101"/>
          </a:xfrm>
          <a:prstGeom prst="rect">
            <a:avLst/>
          </a:prstGeom>
        </p:spPr>
      </p:pic>
      <p:pic>
        <p:nvPicPr>
          <p:cNvPr id="9" name="图片 8"/>
          <p:cNvPicPr>
            <a:picLocks noChangeAspect="1"/>
          </p:cNvPicPr>
          <p:nvPr/>
        </p:nvPicPr>
        <p:blipFill>
          <a:blip r:embed="rId5"/>
          <a:stretch>
            <a:fillRect/>
          </a:stretch>
        </p:blipFill>
        <p:spPr>
          <a:xfrm>
            <a:off x="604879" y="4962470"/>
            <a:ext cx="3580554" cy="1474141"/>
          </a:xfrm>
          <a:prstGeom prst="rect">
            <a:avLst/>
          </a:prstGeom>
        </p:spPr>
      </p:pic>
      <p:pic>
        <p:nvPicPr>
          <p:cNvPr id="10" name="图片 9"/>
          <p:cNvPicPr>
            <a:picLocks noChangeAspect="1"/>
          </p:cNvPicPr>
          <p:nvPr/>
        </p:nvPicPr>
        <p:blipFill>
          <a:blip r:embed="rId6"/>
          <a:stretch>
            <a:fillRect/>
          </a:stretch>
        </p:blipFill>
        <p:spPr>
          <a:xfrm>
            <a:off x="4325387" y="4028297"/>
            <a:ext cx="3780474" cy="1170855"/>
          </a:xfrm>
          <a:prstGeom prst="rect">
            <a:avLst/>
          </a:prstGeom>
        </p:spPr>
      </p:pic>
      <p:pic>
        <p:nvPicPr>
          <p:cNvPr id="11" name="图片 10"/>
          <p:cNvPicPr>
            <a:picLocks noChangeAspect="1"/>
          </p:cNvPicPr>
          <p:nvPr/>
        </p:nvPicPr>
        <p:blipFill>
          <a:blip r:embed="rId7"/>
          <a:stretch>
            <a:fillRect/>
          </a:stretch>
        </p:blipFill>
        <p:spPr>
          <a:xfrm>
            <a:off x="4204499" y="1917372"/>
            <a:ext cx="2331679" cy="1273509"/>
          </a:xfrm>
          <a:prstGeom prst="rect">
            <a:avLst/>
          </a:prstGeom>
        </p:spPr>
      </p:pic>
      <p:pic>
        <p:nvPicPr>
          <p:cNvPr id="12" name="图片 11"/>
          <p:cNvPicPr>
            <a:picLocks noChangeAspect="1"/>
          </p:cNvPicPr>
          <p:nvPr/>
        </p:nvPicPr>
        <p:blipFill>
          <a:blip r:embed="rId8"/>
          <a:stretch>
            <a:fillRect/>
          </a:stretch>
        </p:blipFill>
        <p:spPr>
          <a:xfrm>
            <a:off x="8491950" y="1395873"/>
            <a:ext cx="3236476" cy="2933468"/>
          </a:xfrm>
          <a:prstGeom prst="rect">
            <a:avLst/>
          </a:prstGeom>
        </p:spPr>
      </p:pic>
      <p:sp>
        <p:nvSpPr>
          <p:cNvPr id="5" name="文本框 4"/>
          <p:cNvSpPr txBox="1"/>
          <p:nvPr/>
        </p:nvSpPr>
        <p:spPr>
          <a:xfrm>
            <a:off x="604879" y="3096826"/>
            <a:ext cx="1724025" cy="369332"/>
          </a:xfrm>
          <a:prstGeom prst="rect">
            <a:avLst/>
          </a:prstGeom>
          <a:noFill/>
        </p:spPr>
        <p:txBody>
          <a:bodyPr wrap="square" rtlCol="0">
            <a:spAutoFit/>
          </a:bodyPr>
          <a:lstStyle/>
          <a:p>
            <a:r>
              <a:rPr lang="en-US" altLang="zh-CN" dirty="0" smtClean="0">
                <a:latin typeface="Arial" panose="020B0604020202020204" pitchFamily="34" charset="0"/>
                <a:cs typeface="Arial" panose="020B0604020202020204" pitchFamily="34" charset="0"/>
              </a:rPr>
              <a:t>Near axis field:</a:t>
            </a:r>
            <a:endParaRPr lang="zh-CN" altLang="en-US" dirty="0">
              <a:latin typeface="Arial" panose="020B0604020202020204" pitchFamily="34" charset="0"/>
              <a:cs typeface="Arial" panose="020B0604020202020204" pitchFamily="34" charset="0"/>
            </a:endParaRPr>
          </a:p>
        </p:txBody>
      </p:sp>
      <p:sp>
        <p:nvSpPr>
          <p:cNvPr id="13" name="文本框 12"/>
          <p:cNvSpPr txBox="1"/>
          <p:nvPr/>
        </p:nvSpPr>
        <p:spPr>
          <a:xfrm>
            <a:off x="645590" y="1510954"/>
            <a:ext cx="1724025" cy="369332"/>
          </a:xfrm>
          <a:prstGeom prst="rect">
            <a:avLst/>
          </a:prstGeom>
          <a:noFill/>
        </p:spPr>
        <p:txBody>
          <a:bodyPr wrap="square" rtlCol="0">
            <a:spAutoFit/>
          </a:bodyPr>
          <a:lstStyle/>
          <a:p>
            <a:r>
              <a:rPr lang="en-US" altLang="zh-CN" dirty="0" smtClean="0">
                <a:latin typeface="Arial" panose="020B0604020202020204" pitchFamily="34" charset="0"/>
                <a:cs typeface="Arial" panose="020B0604020202020204" pitchFamily="34" charset="0"/>
              </a:rPr>
              <a:t>Fields:</a:t>
            </a:r>
            <a:endParaRPr lang="zh-CN" altLang="en-US" dirty="0">
              <a:latin typeface="Arial" panose="020B0604020202020204" pitchFamily="34" charset="0"/>
              <a:cs typeface="Arial" panose="020B0604020202020204" pitchFamily="34" charset="0"/>
            </a:endParaRPr>
          </a:p>
        </p:txBody>
      </p:sp>
      <p:sp>
        <p:nvSpPr>
          <p:cNvPr id="14" name="文本框 13"/>
          <p:cNvSpPr txBox="1"/>
          <p:nvPr/>
        </p:nvSpPr>
        <p:spPr>
          <a:xfrm>
            <a:off x="4325387" y="1513840"/>
            <a:ext cx="3051705" cy="369332"/>
          </a:xfrm>
          <a:prstGeom prst="rect">
            <a:avLst/>
          </a:prstGeom>
          <a:noFill/>
        </p:spPr>
        <p:txBody>
          <a:bodyPr wrap="square" rtlCol="0">
            <a:spAutoFit/>
          </a:bodyPr>
          <a:lstStyle/>
          <a:p>
            <a:r>
              <a:rPr lang="en-US" altLang="zh-CN" dirty="0" smtClean="0">
                <a:latin typeface="Arial" panose="020B0604020202020204" pitchFamily="34" charset="0"/>
                <a:cs typeface="Arial" panose="020B0604020202020204" pitchFamily="34" charset="0"/>
              </a:rPr>
              <a:t>One polarization (near axis):</a:t>
            </a:r>
            <a:endParaRPr lang="zh-CN" altLang="en-US" dirty="0">
              <a:latin typeface="Arial" panose="020B0604020202020204" pitchFamily="34" charset="0"/>
              <a:cs typeface="Arial" panose="020B0604020202020204" pitchFamily="34" charset="0"/>
            </a:endParaRPr>
          </a:p>
        </p:txBody>
      </p:sp>
      <p:sp>
        <p:nvSpPr>
          <p:cNvPr id="15" name="文本框 14"/>
          <p:cNvSpPr txBox="1"/>
          <p:nvPr/>
        </p:nvSpPr>
        <p:spPr>
          <a:xfrm>
            <a:off x="5851240" y="2026587"/>
            <a:ext cx="2759360" cy="369332"/>
          </a:xfrm>
          <a:prstGeom prst="rect">
            <a:avLst/>
          </a:prstGeom>
          <a:noFill/>
        </p:spPr>
        <p:txBody>
          <a:bodyPr wrap="square" rtlCol="0">
            <a:spAutoFit/>
          </a:bodyPr>
          <a:lstStyle/>
          <a:p>
            <a:r>
              <a:rPr lang="en-US" altLang="zh-CN" dirty="0" smtClean="0">
                <a:latin typeface="Arial" panose="020B0604020202020204" pitchFamily="34" charset="0"/>
                <a:cs typeface="Arial" panose="020B0604020202020204" pitchFamily="34" charset="0"/>
              </a:rPr>
              <a:t>(</a:t>
            </a:r>
            <a:r>
              <a:rPr lang="en-US" altLang="zh-CN" dirty="0" smtClean="0">
                <a:solidFill>
                  <a:srgbClr val="0070C0"/>
                </a:solidFill>
                <a:latin typeface="Arial" panose="020B0604020202020204" pitchFamily="34" charset="0"/>
                <a:cs typeface="Arial" panose="020B0604020202020204" pitchFamily="34" charset="0"/>
              </a:rPr>
              <a:t>why uniform? so what?</a:t>
            </a:r>
            <a:r>
              <a:rPr lang="en-US" altLang="zh-CN" dirty="0" smtClean="0">
                <a:latin typeface="Arial" panose="020B0604020202020204" pitchFamily="34" charset="0"/>
                <a:cs typeface="Arial" panose="020B0604020202020204" pitchFamily="34" charset="0"/>
              </a:rPr>
              <a:t>)</a:t>
            </a:r>
            <a:endParaRPr lang="zh-CN" altLang="en-US" dirty="0">
              <a:latin typeface="Arial" panose="020B0604020202020204" pitchFamily="34" charset="0"/>
              <a:cs typeface="Arial" panose="020B0604020202020204" pitchFamily="34" charset="0"/>
            </a:endParaRPr>
          </a:p>
        </p:txBody>
      </p:sp>
      <p:sp>
        <p:nvSpPr>
          <p:cNvPr id="16" name="文本框 15"/>
          <p:cNvSpPr txBox="1"/>
          <p:nvPr/>
        </p:nvSpPr>
        <p:spPr>
          <a:xfrm>
            <a:off x="6309188" y="2570281"/>
            <a:ext cx="2174541" cy="369332"/>
          </a:xfrm>
          <a:prstGeom prst="rect">
            <a:avLst/>
          </a:prstGeom>
          <a:noFill/>
        </p:spPr>
        <p:txBody>
          <a:bodyPr wrap="square" rtlCol="0">
            <a:spAutoFit/>
          </a:bodyPr>
          <a:lstStyle/>
          <a:p>
            <a:r>
              <a:rPr lang="en-US" altLang="zh-CN" dirty="0" smtClean="0">
                <a:latin typeface="Arial" panose="020B0604020202020204" pitchFamily="34" charset="0"/>
                <a:cs typeface="Arial" panose="020B0604020202020204" pitchFamily="34" charset="0"/>
              </a:rPr>
              <a:t>(linear with </a:t>
            </a:r>
            <a:r>
              <a:rPr lang="en-US" altLang="zh-CN" i="1" dirty="0" smtClean="0">
                <a:latin typeface="Arial" panose="020B0604020202020204" pitchFamily="34" charset="0"/>
                <a:cs typeface="Arial" panose="020B0604020202020204" pitchFamily="34" charset="0"/>
              </a:rPr>
              <a:t>y</a:t>
            </a:r>
            <a:r>
              <a:rPr lang="en-US" altLang="zh-CN" dirty="0" smtClean="0">
                <a:latin typeface="Arial" panose="020B0604020202020204" pitchFamily="34" charset="0"/>
                <a:cs typeface="Arial" panose="020B0604020202020204" pitchFamily="34" charset="0"/>
              </a:rPr>
              <a:t>)</a:t>
            </a:r>
            <a:endParaRPr lang="zh-CN" altLang="en-US" dirty="0">
              <a:latin typeface="Arial" panose="020B0604020202020204" pitchFamily="34" charset="0"/>
              <a:cs typeface="Arial" panose="020B0604020202020204" pitchFamily="34" charset="0"/>
            </a:endParaRPr>
          </a:p>
        </p:txBody>
      </p:sp>
      <p:sp>
        <p:nvSpPr>
          <p:cNvPr id="17" name="文本框 16"/>
          <p:cNvSpPr txBox="1"/>
          <p:nvPr/>
        </p:nvSpPr>
        <p:spPr>
          <a:xfrm>
            <a:off x="4325387" y="3551205"/>
            <a:ext cx="3780474" cy="369332"/>
          </a:xfrm>
          <a:prstGeom prst="rect">
            <a:avLst/>
          </a:prstGeom>
          <a:noFill/>
        </p:spPr>
        <p:txBody>
          <a:bodyPr wrap="square" rtlCol="0">
            <a:spAutoFit/>
          </a:bodyPr>
          <a:lstStyle/>
          <a:p>
            <a:r>
              <a:rPr lang="en-US" altLang="zh-CN" dirty="0" smtClean="0">
                <a:latin typeface="Arial" panose="020B0604020202020204" pitchFamily="34" charset="0"/>
                <a:cs typeface="Arial" panose="020B0604020202020204" pitchFamily="34" charset="0"/>
              </a:rPr>
              <a:t>Transverse gradient of </a:t>
            </a:r>
            <a:r>
              <a:rPr lang="en-US" altLang="zh-CN" i="1" dirty="0" err="1" smtClean="0">
                <a:latin typeface="Arial" panose="020B0604020202020204" pitchFamily="34" charset="0"/>
                <a:cs typeface="Arial" panose="020B0604020202020204" pitchFamily="34" charset="0"/>
              </a:rPr>
              <a:t>E</a:t>
            </a:r>
            <a:r>
              <a:rPr lang="en-US" altLang="zh-CN" baseline="-25000" dirty="0" err="1" smtClean="0">
                <a:latin typeface="Arial" panose="020B0604020202020204" pitchFamily="34" charset="0"/>
                <a:cs typeface="Arial" panose="020B0604020202020204" pitchFamily="34" charset="0"/>
              </a:rPr>
              <a:t>z</a:t>
            </a:r>
            <a:r>
              <a:rPr lang="en-US" altLang="zh-CN" dirty="0" smtClean="0">
                <a:latin typeface="Arial" panose="020B0604020202020204" pitchFamily="34" charset="0"/>
                <a:cs typeface="Arial" panose="020B0604020202020204" pitchFamily="34" charset="0"/>
              </a:rPr>
              <a:t>:</a:t>
            </a:r>
            <a:endParaRPr lang="zh-CN" altLang="en-US" baseline="-25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9" name="文本框 18"/>
              <p:cNvSpPr txBox="1"/>
              <p:nvPr/>
            </p:nvSpPr>
            <p:spPr>
              <a:xfrm>
                <a:off x="8933930" y="5654809"/>
                <a:ext cx="2794496" cy="369332"/>
              </a:xfrm>
              <a:prstGeom prst="rect">
                <a:avLst/>
              </a:prstGeom>
              <a:noFill/>
            </p:spPr>
            <p:txBody>
              <a:bodyPr wrap="square" rtlCol="0">
                <a:spAutoFit/>
              </a:bodyPr>
              <a:lstStyle/>
              <a:p>
                <a:pPr>
                  <a:spcBef>
                    <a:spcPts val="1200"/>
                  </a:spcBef>
                </a:pPr>
                <a14:m>
                  <m:oMathPara xmlns:m="http://schemas.openxmlformats.org/officeDocument/2006/math">
                    <m:oMathParaPr>
                      <m:jc m:val="left"/>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𝐽</m:t>
                          </m:r>
                        </m:e>
                        <m:sub>
                          <m:r>
                            <a:rPr lang="en-US" altLang="zh-CN" b="0" i="1" smtClean="0">
                              <a:latin typeface="Cambria Math" panose="02040503050406030204" pitchFamily="18" charset="0"/>
                            </a:rPr>
                            <m:t>1</m:t>
                          </m:r>
                        </m:sub>
                      </m:sSub>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0</m:t>
                          </m:r>
                        </m:e>
                      </m:d>
                      <m:r>
                        <a:rPr lang="en-US" altLang="zh-CN" b="0" i="1" smtClean="0">
                          <a:latin typeface="Cambria Math" panose="02040503050406030204" pitchFamily="18" charset="0"/>
                        </a:rPr>
                        <m:t>=0       </m:t>
                      </m:r>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𝐽</m:t>
                          </m:r>
                        </m:e>
                        <m:sub>
                          <m:r>
                            <a:rPr lang="en-US" altLang="zh-CN" b="0" i="1" smtClean="0">
                              <a:latin typeface="Cambria Math" panose="02040503050406030204" pitchFamily="18" charset="0"/>
                            </a:rPr>
                            <m:t>1</m:t>
                          </m:r>
                        </m:sub>
                        <m:sup>
                          <m:r>
                            <a:rPr lang="en-US" altLang="zh-CN" b="0" i="1" smtClean="0">
                              <a:latin typeface="Cambria Math" panose="02040503050406030204" pitchFamily="18" charset="0"/>
                            </a:rPr>
                            <m:t>′</m:t>
                          </m:r>
                        </m:sup>
                      </m:sSubSup>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0</m:t>
                          </m:r>
                        </m:e>
                      </m:d>
                      <m:r>
                        <a:rPr lang="en-US" altLang="zh-CN" b="0" i="1" smtClean="0">
                          <a:latin typeface="Cambria Math" panose="02040503050406030204" pitchFamily="18" charset="0"/>
                        </a:rPr>
                        <m:t>=1/2</m:t>
                      </m:r>
                    </m:oMath>
                  </m:oMathPara>
                </a14:m>
                <a:endParaRPr lang="zh-CN" altLang="en-US" dirty="0"/>
              </a:p>
            </p:txBody>
          </p:sp>
        </mc:Choice>
        <mc:Fallback xmlns="">
          <p:sp>
            <p:nvSpPr>
              <p:cNvPr id="19" name="文本框 18"/>
              <p:cNvSpPr txBox="1">
                <a:spLocks noRot="1" noChangeAspect="1" noMove="1" noResize="1" noEditPoints="1" noAdjustHandles="1" noChangeArrowheads="1" noChangeShapeType="1" noTextEdit="1"/>
              </p:cNvSpPr>
              <p:nvPr/>
            </p:nvSpPr>
            <p:spPr>
              <a:xfrm>
                <a:off x="8933930" y="5654809"/>
                <a:ext cx="2794496" cy="369332"/>
              </a:xfrm>
              <a:prstGeom prst="rect">
                <a:avLst/>
              </a:prstGeom>
              <a:blipFill>
                <a:blip r:embed="rId9"/>
                <a:stretch>
                  <a:fillRect l="-437" b="-1333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2784644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365125"/>
            <a:ext cx="12192000" cy="1007193"/>
          </a:xfrm>
        </p:spPr>
        <p:txBody>
          <a:bodyPr>
            <a:normAutofit/>
          </a:bodyPr>
          <a:lstStyle/>
          <a:p>
            <a:r>
              <a:rPr lang="en-US" altLang="zh-CN" dirty="0" smtClean="0"/>
              <a:t>Frequency Correction for Measurement Conditions </a:t>
            </a:r>
            <a:endParaRPr lang="zh-CN" altLang="en-US" cap="small" dirty="0"/>
          </a:p>
        </p:txBody>
      </p:sp>
      <p:sp>
        <p:nvSpPr>
          <p:cNvPr id="3" name="内容占位符 2"/>
          <p:cNvSpPr>
            <a:spLocks noGrp="1"/>
          </p:cNvSpPr>
          <p:nvPr>
            <p:ph idx="1"/>
          </p:nvPr>
        </p:nvSpPr>
        <p:spPr>
          <a:xfrm>
            <a:off x="838200" y="1825625"/>
            <a:ext cx="10427898" cy="4351338"/>
          </a:xfrm>
        </p:spPr>
        <p:txBody>
          <a:bodyPr/>
          <a:lstStyle/>
          <a:p>
            <a:pPr marL="0" indent="0">
              <a:buNone/>
            </a:pPr>
            <a:endParaRPr lang="en-US" altLang="zh-CN" dirty="0" smtClean="0"/>
          </a:p>
          <a:p>
            <a:pPr marL="0" indent="0">
              <a:buNone/>
            </a:pPr>
            <a:r>
              <a:rPr lang="en-US" altLang="zh-CN" sz="2000" dirty="0"/>
              <a:t>where </a:t>
            </a:r>
            <a:r>
              <a:rPr lang="en-US" altLang="zh-CN" sz="2000" i="1" dirty="0"/>
              <a:t>α </a:t>
            </a:r>
            <a:r>
              <a:rPr lang="en-US" altLang="zh-CN" sz="2000" dirty="0"/>
              <a:t>= 7.3 × 10</a:t>
            </a:r>
            <a:r>
              <a:rPr lang="en-US" altLang="zh-CN" sz="2000" baseline="30000" dirty="0"/>
              <a:t>−6 </a:t>
            </a:r>
            <a:r>
              <a:rPr lang="en-US" altLang="zh-CN" sz="2000" dirty="0"/>
              <a:t>K</a:t>
            </a:r>
            <a:r>
              <a:rPr lang="en-US" altLang="zh-CN" sz="2000" baseline="30000" dirty="0"/>
              <a:t>−1 </a:t>
            </a:r>
            <a:r>
              <a:rPr lang="en-US" altLang="zh-CN" sz="2000" dirty="0"/>
              <a:t>is the thermal expansion </a:t>
            </a:r>
            <a:r>
              <a:rPr lang="en-US" altLang="zh-CN" sz="2000" dirty="0" smtClean="0"/>
              <a:t>coefficient of </a:t>
            </a:r>
            <a:r>
              <a:rPr lang="en-US" altLang="zh-CN" sz="2000" dirty="0"/>
              <a:t>niobium at room temperature, </a:t>
            </a:r>
            <a:r>
              <a:rPr lang="en-US" altLang="zh-CN" sz="2000" i="1" dirty="0"/>
              <a:t>T</a:t>
            </a:r>
            <a:r>
              <a:rPr lang="en-US" altLang="zh-CN" sz="2000" baseline="-25000" dirty="0"/>
              <a:t>0</a:t>
            </a:r>
            <a:r>
              <a:rPr lang="en-US" altLang="zh-CN" sz="2000" dirty="0"/>
              <a:t> = 293 </a:t>
            </a:r>
            <a:r>
              <a:rPr lang="en-US" altLang="zh-CN" sz="2000" dirty="0" smtClean="0"/>
              <a:t>K. </a:t>
            </a:r>
            <a:r>
              <a:rPr lang="en-US" altLang="zh-CN" sz="2000" dirty="0"/>
              <a:t>F</a:t>
            </a:r>
            <a:r>
              <a:rPr lang="en-US" altLang="zh-CN" sz="2000" dirty="0" smtClean="0"/>
              <a:t>or </a:t>
            </a:r>
            <a:r>
              <a:rPr lang="en-US" altLang="zh-CN" sz="2000" dirty="0"/>
              <a:t>small deviations </a:t>
            </a:r>
            <a:r>
              <a:rPr lang="en-US" altLang="zh-CN" sz="2000" dirty="0" smtClean="0"/>
              <a:t>from </a:t>
            </a:r>
            <a:r>
              <a:rPr lang="fr-FR" altLang="zh-CN" sz="2000" dirty="0" smtClean="0"/>
              <a:t>normal </a:t>
            </a:r>
            <a:r>
              <a:rPr lang="fr-FR" altLang="zh-CN" sz="2000" dirty="0"/>
              <a:t>conditions (</a:t>
            </a:r>
            <a:r>
              <a:rPr lang="fr-FR" altLang="zh-CN" sz="2000" i="1" dirty="0"/>
              <a:t>p </a:t>
            </a:r>
            <a:r>
              <a:rPr lang="fr-FR" altLang="zh-CN" sz="2000" dirty="0"/>
              <a:t>= 760 mm Hg, humidity = 50</a:t>
            </a:r>
            <a:r>
              <a:rPr lang="fr-FR" altLang="zh-CN" sz="2000" dirty="0" smtClean="0"/>
              <a:t>%, </a:t>
            </a:r>
            <a:r>
              <a:rPr lang="en-US" altLang="zh-CN" sz="2000" i="1" dirty="0" smtClean="0"/>
              <a:t>T </a:t>
            </a:r>
            <a:r>
              <a:rPr lang="en-US" altLang="zh-CN" sz="2000" dirty="0"/>
              <a:t>= </a:t>
            </a:r>
            <a:r>
              <a:rPr lang="en-US" altLang="zh-CN" sz="2000" i="1" dirty="0"/>
              <a:t>T</a:t>
            </a:r>
            <a:r>
              <a:rPr lang="en-US" altLang="zh-CN" sz="2000" baseline="-25000" dirty="0"/>
              <a:t>0</a:t>
            </a:r>
            <a:r>
              <a:rPr lang="en-US" altLang="zh-CN" sz="2000" dirty="0" smtClean="0"/>
              <a:t>):</a:t>
            </a:r>
          </a:p>
          <a:p>
            <a:pPr marL="0" indent="0">
              <a:buNone/>
            </a:pPr>
            <a:endParaRPr lang="zh-CN" altLang="en-US" sz="2000" dirty="0">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2"/>
          </p:nvPr>
        </p:nvSpPr>
        <p:spPr/>
        <p:txBody>
          <a:bodyPr/>
          <a:lstStyle/>
          <a:p>
            <a:fld id="{97B00A8C-1BFE-45BD-976D-51C563E3769B}" type="slidenum">
              <a:rPr lang="zh-CN" altLang="en-US" smtClean="0"/>
              <a:t>16</a:t>
            </a:fld>
            <a:endParaRPr lang="zh-CN" altLang="en-US"/>
          </a:p>
        </p:txBody>
      </p:sp>
      <p:pic>
        <p:nvPicPr>
          <p:cNvPr id="5" name="图片 4"/>
          <p:cNvPicPr>
            <a:picLocks noChangeAspect="1"/>
          </p:cNvPicPr>
          <p:nvPr/>
        </p:nvPicPr>
        <p:blipFill>
          <a:blip r:embed="rId2"/>
          <a:stretch>
            <a:fillRect/>
          </a:stretch>
        </p:blipFill>
        <p:spPr>
          <a:xfrm>
            <a:off x="4167277" y="1551705"/>
            <a:ext cx="3769743" cy="924644"/>
          </a:xfrm>
          <a:prstGeom prst="rect">
            <a:avLst/>
          </a:prstGeom>
        </p:spPr>
      </p:pic>
      <p:pic>
        <p:nvPicPr>
          <p:cNvPr id="7" name="图片 6"/>
          <p:cNvPicPr>
            <a:picLocks noChangeAspect="1"/>
          </p:cNvPicPr>
          <p:nvPr/>
        </p:nvPicPr>
        <p:blipFill>
          <a:blip r:embed="rId3"/>
          <a:stretch>
            <a:fillRect/>
          </a:stretch>
        </p:blipFill>
        <p:spPr>
          <a:xfrm>
            <a:off x="735281" y="3802602"/>
            <a:ext cx="5462319" cy="771001"/>
          </a:xfrm>
          <a:prstGeom prst="rect">
            <a:avLst/>
          </a:prstGeom>
        </p:spPr>
      </p:pic>
      <p:pic>
        <p:nvPicPr>
          <p:cNvPr id="8" name="图片 7"/>
          <p:cNvPicPr>
            <a:picLocks noChangeAspect="1"/>
          </p:cNvPicPr>
          <p:nvPr/>
        </p:nvPicPr>
        <p:blipFill>
          <a:blip r:embed="rId4"/>
          <a:stretch>
            <a:fillRect/>
          </a:stretch>
        </p:blipFill>
        <p:spPr>
          <a:xfrm>
            <a:off x="838200" y="4906633"/>
            <a:ext cx="4130615" cy="891374"/>
          </a:xfrm>
          <a:prstGeom prst="rect">
            <a:avLst/>
          </a:prstGeom>
        </p:spPr>
      </p:pic>
      <p:sp>
        <p:nvSpPr>
          <p:cNvPr id="9" name="文本框 8"/>
          <p:cNvSpPr txBox="1"/>
          <p:nvPr/>
        </p:nvSpPr>
        <p:spPr>
          <a:xfrm>
            <a:off x="6836086" y="3468528"/>
            <a:ext cx="4860614" cy="3351687"/>
          </a:xfrm>
          <a:prstGeom prst="rect">
            <a:avLst/>
          </a:prstGeom>
          <a:noFill/>
        </p:spPr>
        <p:txBody>
          <a:bodyPr wrap="square" rtlCol="0">
            <a:spAutoFit/>
          </a:bodyPr>
          <a:lstStyle/>
          <a:p>
            <a:pPr>
              <a:lnSpc>
                <a:spcPct val="120000"/>
              </a:lnSpc>
            </a:pPr>
            <a:r>
              <a:rPr lang="en-US" altLang="zh-CN" sz="2000" dirty="0" smtClean="0">
                <a:latin typeface="Arial" panose="020B0604020202020204" pitchFamily="34" charset="0"/>
                <a:cs typeface="Arial" panose="020B0604020202020204" pitchFamily="34" charset="0"/>
              </a:rPr>
              <a:t>For 1.3 GHz cavity:</a:t>
            </a:r>
          </a:p>
          <a:p>
            <a:pPr marL="342900" indent="-342900">
              <a:lnSpc>
                <a:spcPct val="120000"/>
              </a:lnSpc>
              <a:buFont typeface="Arial" panose="020B0604020202020204" pitchFamily="34" charset="0"/>
              <a:buChar char="•"/>
            </a:pPr>
            <a:r>
              <a:rPr lang="en-US" altLang="zh-CN" sz="2000" dirty="0" smtClean="0">
                <a:latin typeface="Arial" panose="020B0604020202020204" pitchFamily="34" charset="0"/>
                <a:cs typeface="Arial" panose="020B0604020202020204" pitchFamily="34" charset="0"/>
              </a:rPr>
              <a:t>Normal condition to vacuum due to </a:t>
            </a:r>
            <a:r>
              <a:rPr lang="en-US" altLang="zh-CN" sz="2000" dirty="0">
                <a:latin typeface="Arial" panose="020B0604020202020204" pitchFamily="34" charset="0"/>
                <a:cs typeface="Arial" panose="020B0604020202020204" pitchFamily="34" charset="0"/>
              </a:rPr>
              <a:t>permittivity </a:t>
            </a:r>
            <a:r>
              <a:rPr lang="en-US" altLang="zh-CN" sz="2000" dirty="0" smtClean="0">
                <a:latin typeface="Arial" panose="020B0604020202020204" pitchFamily="34" charset="0"/>
                <a:cs typeface="Arial" panose="020B0604020202020204" pitchFamily="34" charset="0"/>
              </a:rPr>
              <a:t>change: +420 kHz</a:t>
            </a:r>
          </a:p>
          <a:p>
            <a:pPr marL="285750" indent="-285750">
              <a:lnSpc>
                <a:spcPct val="120000"/>
              </a:lnSpc>
              <a:buFont typeface="Arial" panose="020B0604020202020204" pitchFamily="34" charset="0"/>
              <a:buChar char="•"/>
            </a:pPr>
            <a:r>
              <a:rPr lang="en-US" altLang="zh-CN" sz="2000" dirty="0" smtClean="0">
                <a:latin typeface="Arial" panose="020B0604020202020204" pitchFamily="34" charset="0"/>
                <a:cs typeface="Arial" panose="020B0604020202020204" pitchFamily="34" charset="0"/>
              </a:rPr>
              <a:t>+1 </a:t>
            </a:r>
            <a:r>
              <a:rPr lang="en-US" altLang="zh-CN" sz="2000" dirty="0">
                <a:latin typeface="Arial" panose="020B0604020202020204" pitchFamily="34" charset="0"/>
                <a:cs typeface="Arial" panose="020B0604020202020204" pitchFamily="34" charset="0"/>
              </a:rPr>
              <a:t>K </a:t>
            </a:r>
            <a:r>
              <a:rPr lang="en-US" altLang="zh-CN" sz="2000" dirty="0" smtClean="0">
                <a:latin typeface="Arial" panose="020B0604020202020204" pitchFamily="34" charset="0"/>
                <a:cs typeface="Arial" panose="020B0604020202020204" pitchFamily="34" charset="0"/>
              </a:rPr>
              <a:t>thermal expansion: -10 kHz</a:t>
            </a:r>
          </a:p>
          <a:p>
            <a:pPr marL="285750" indent="-285750">
              <a:lnSpc>
                <a:spcPct val="120000"/>
              </a:lnSpc>
              <a:buFont typeface="Arial" panose="020B0604020202020204" pitchFamily="34" charset="0"/>
              <a:buChar char="•"/>
            </a:pPr>
            <a:r>
              <a:rPr lang="en-US" altLang="zh-CN" sz="2000" dirty="0" smtClean="0">
                <a:latin typeface="Arial" panose="020B0604020202020204" pitchFamily="34" charset="0"/>
                <a:cs typeface="Arial" panose="020B0604020202020204" pitchFamily="34" charset="0"/>
              </a:rPr>
              <a:t>+1 K permittivity change: -2.5 kHz</a:t>
            </a:r>
          </a:p>
          <a:p>
            <a:pPr marL="285750" indent="-285750">
              <a:lnSpc>
                <a:spcPct val="120000"/>
              </a:lnSpc>
              <a:buFont typeface="Arial" panose="020B0604020202020204" pitchFamily="34" charset="0"/>
              <a:buChar char="•"/>
            </a:pPr>
            <a:r>
              <a:rPr lang="en-US" altLang="zh-CN" sz="2000" dirty="0" smtClean="0">
                <a:latin typeface="Arial" panose="020B0604020202020204" pitchFamily="34" charset="0"/>
                <a:cs typeface="Arial" panose="020B0604020202020204" pitchFamily="34" charset="0"/>
              </a:rPr>
              <a:t>+10 % humidity: - 13 kHz</a:t>
            </a:r>
          </a:p>
          <a:p>
            <a:pPr marL="285750" indent="-285750">
              <a:lnSpc>
                <a:spcPct val="120000"/>
              </a:lnSpc>
              <a:buFont typeface="Arial" panose="020B0604020202020204" pitchFamily="34" charset="0"/>
              <a:buChar char="•"/>
            </a:pPr>
            <a:r>
              <a:rPr lang="en-US" altLang="zh-CN" sz="2000" dirty="0" smtClean="0">
                <a:latin typeface="Arial" panose="020B0604020202020204" pitchFamily="34" charset="0"/>
                <a:cs typeface="Arial" panose="020B0604020202020204" pitchFamily="34" charset="0"/>
              </a:rPr>
              <a:t>- 7.7 mmHg (-1 </a:t>
            </a:r>
            <a:r>
              <a:rPr lang="en-US" altLang="zh-CN" sz="2000" dirty="0" err="1" smtClean="0">
                <a:latin typeface="Arial" panose="020B0604020202020204" pitchFamily="34" charset="0"/>
                <a:cs typeface="Arial" panose="020B0604020202020204" pitchFamily="34" charset="0"/>
              </a:rPr>
              <a:t>kPa</a:t>
            </a:r>
            <a:r>
              <a:rPr lang="en-US" altLang="zh-CN" sz="2000" dirty="0" smtClean="0">
                <a:latin typeface="Arial" panose="020B0604020202020204" pitchFamily="34" charset="0"/>
                <a:cs typeface="Arial" panose="020B0604020202020204" pitchFamily="34" charset="0"/>
              </a:rPr>
              <a:t>) : + 3.6 kHz</a:t>
            </a:r>
            <a:br>
              <a:rPr lang="en-US" altLang="zh-CN" sz="2000" dirty="0" smtClean="0">
                <a:latin typeface="Arial" panose="020B0604020202020204" pitchFamily="34" charset="0"/>
                <a:cs typeface="Arial" panose="020B0604020202020204" pitchFamily="34" charset="0"/>
              </a:rPr>
            </a:br>
            <a:r>
              <a:rPr lang="en-US" altLang="zh-CN" sz="2000" dirty="0" smtClean="0">
                <a:latin typeface="Arial" panose="020B0604020202020204" pitchFamily="34" charset="0"/>
                <a:cs typeface="Arial" panose="020B0604020202020204" pitchFamily="34" charset="0"/>
              </a:rPr>
              <a:t>(-1.1 </a:t>
            </a:r>
            <a:r>
              <a:rPr lang="en-US" altLang="zh-CN" sz="2000" dirty="0" err="1" smtClean="0">
                <a:latin typeface="Arial" panose="020B0604020202020204" pitchFamily="34" charset="0"/>
                <a:cs typeface="Arial" panose="020B0604020202020204" pitchFamily="34" charset="0"/>
              </a:rPr>
              <a:t>kPa</a:t>
            </a:r>
            <a:r>
              <a:rPr lang="en-US" altLang="zh-CN" sz="2000" dirty="0" smtClean="0">
                <a:latin typeface="Arial" panose="020B0604020202020204" pitchFamily="34" charset="0"/>
                <a:cs typeface="Arial" panose="020B0604020202020204" pitchFamily="34" charset="0"/>
              </a:rPr>
              <a:t> / 100 m)</a:t>
            </a:r>
          </a:p>
          <a:p>
            <a:pPr>
              <a:lnSpc>
                <a:spcPct val="110000"/>
              </a:lnSpc>
            </a:pPr>
            <a:endParaRPr lang="zh-CN" altLang="en-US" dirty="0">
              <a:latin typeface="Arial" panose="020B0604020202020204" pitchFamily="34" charset="0"/>
              <a:cs typeface="Arial" panose="020B0604020202020204" pitchFamily="34" charset="0"/>
            </a:endParaRPr>
          </a:p>
        </p:txBody>
      </p:sp>
      <p:sp>
        <p:nvSpPr>
          <p:cNvPr id="6" name="矩形 5"/>
          <p:cNvSpPr/>
          <p:nvPr/>
        </p:nvSpPr>
        <p:spPr>
          <a:xfrm>
            <a:off x="7952697" y="1959796"/>
            <a:ext cx="3416320" cy="338554"/>
          </a:xfrm>
          <a:prstGeom prst="rect">
            <a:avLst/>
          </a:prstGeom>
        </p:spPr>
        <p:txBody>
          <a:bodyPr wrap="none">
            <a:spAutoFit/>
          </a:bodyPr>
          <a:lstStyle/>
          <a:p>
            <a:r>
              <a:rPr lang="en-US" altLang="zh-CN" sz="1600" dirty="0" smtClean="0">
                <a:solidFill>
                  <a:srgbClr val="0070C0"/>
                </a:solidFill>
                <a:latin typeface="Arial" panose="020B0604020202020204" pitchFamily="34" charset="0"/>
                <a:cs typeface="Arial" panose="020B0604020202020204" pitchFamily="34" charset="0"/>
              </a:rPr>
              <a:t>Why square root of the permittivity?</a:t>
            </a:r>
            <a:endParaRPr lang="zh-CN" altLang="en-US" sz="16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64550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smtClean="0"/>
              <a:t>2. Slater Perturbation Theorem</a:t>
            </a:r>
            <a:endParaRPr lang="zh-CN" altLang="en-US" b="1" dirty="0"/>
          </a:p>
        </p:txBody>
      </p:sp>
      <p:pic>
        <p:nvPicPr>
          <p:cNvPr id="4" name="图片 3"/>
          <p:cNvPicPr>
            <a:picLocks noChangeAspect="1"/>
          </p:cNvPicPr>
          <p:nvPr/>
        </p:nvPicPr>
        <p:blipFill>
          <a:blip r:embed="rId2"/>
          <a:stretch>
            <a:fillRect/>
          </a:stretch>
        </p:blipFill>
        <p:spPr>
          <a:xfrm>
            <a:off x="3327529" y="1992587"/>
            <a:ext cx="4437641" cy="1307461"/>
          </a:xfrm>
          <a:prstGeom prst="rect">
            <a:avLst/>
          </a:prstGeom>
        </p:spPr>
      </p:pic>
      <p:pic>
        <p:nvPicPr>
          <p:cNvPr id="5" name="图片 4"/>
          <p:cNvPicPr>
            <a:picLocks noChangeAspect="1"/>
          </p:cNvPicPr>
          <p:nvPr/>
        </p:nvPicPr>
        <p:blipFill>
          <a:blip r:embed="rId3"/>
          <a:stretch>
            <a:fillRect/>
          </a:stretch>
        </p:blipFill>
        <p:spPr>
          <a:xfrm>
            <a:off x="3327529" y="3578715"/>
            <a:ext cx="2422009" cy="623103"/>
          </a:xfrm>
          <a:prstGeom prst="rect">
            <a:avLst/>
          </a:prstGeom>
        </p:spPr>
      </p:pic>
      <p:pic>
        <p:nvPicPr>
          <p:cNvPr id="6" name="图片 5"/>
          <p:cNvPicPr>
            <a:picLocks noChangeAspect="1"/>
          </p:cNvPicPr>
          <p:nvPr/>
        </p:nvPicPr>
        <p:blipFill rotWithShape="1">
          <a:blip r:embed="rId4"/>
          <a:srcRect b="7008"/>
          <a:stretch/>
        </p:blipFill>
        <p:spPr>
          <a:xfrm>
            <a:off x="3398498" y="4275434"/>
            <a:ext cx="2280408" cy="315621"/>
          </a:xfrm>
          <a:prstGeom prst="rect">
            <a:avLst/>
          </a:prstGeom>
        </p:spPr>
      </p:pic>
      <p:sp>
        <p:nvSpPr>
          <p:cNvPr id="7" name="矩形 6"/>
          <p:cNvSpPr/>
          <p:nvPr/>
        </p:nvSpPr>
        <p:spPr>
          <a:xfrm>
            <a:off x="6095999" y="4259965"/>
            <a:ext cx="5178725" cy="338554"/>
          </a:xfrm>
          <a:prstGeom prst="rect">
            <a:avLst/>
          </a:prstGeom>
        </p:spPr>
        <p:txBody>
          <a:bodyPr wrap="square">
            <a:spAutoFit/>
          </a:bodyPr>
          <a:lstStyle/>
          <a:p>
            <a:r>
              <a:rPr lang="en-US" altLang="zh-CN" sz="1600" dirty="0" smtClean="0">
                <a:latin typeface="Arial" panose="020B0604020202020204" pitchFamily="34" charset="0"/>
                <a:cs typeface="Arial" panose="020B0604020202020204" pitchFamily="34" charset="0"/>
              </a:rPr>
              <a:t>time </a:t>
            </a:r>
            <a:r>
              <a:rPr lang="en-US" altLang="zh-CN" sz="1600" dirty="0">
                <a:latin typeface="Arial" panose="020B0604020202020204" pitchFamily="34" charset="0"/>
                <a:cs typeface="Arial" panose="020B0604020202020204" pitchFamily="34" charset="0"/>
              </a:rPr>
              <a:t>average of the stored magnetic </a:t>
            </a:r>
            <a:r>
              <a:rPr lang="en-US" altLang="zh-CN" sz="1600" dirty="0" smtClean="0">
                <a:latin typeface="Arial" panose="020B0604020202020204" pitchFamily="34" charset="0"/>
                <a:cs typeface="Arial" panose="020B0604020202020204" pitchFamily="34" charset="0"/>
              </a:rPr>
              <a:t>energy removed</a:t>
            </a:r>
            <a:endParaRPr lang="zh-CN" altLang="en-US" sz="1600" dirty="0">
              <a:latin typeface="Arial" panose="020B0604020202020204" pitchFamily="34" charset="0"/>
              <a:cs typeface="Arial" panose="020B0604020202020204" pitchFamily="34" charset="0"/>
            </a:endParaRPr>
          </a:p>
        </p:txBody>
      </p:sp>
      <p:pic>
        <p:nvPicPr>
          <p:cNvPr id="8" name="图片 7"/>
          <p:cNvPicPr>
            <a:picLocks noChangeAspect="1"/>
          </p:cNvPicPr>
          <p:nvPr/>
        </p:nvPicPr>
        <p:blipFill>
          <a:blip r:embed="rId5"/>
          <a:stretch>
            <a:fillRect/>
          </a:stretch>
        </p:blipFill>
        <p:spPr>
          <a:xfrm>
            <a:off x="3398498" y="4873869"/>
            <a:ext cx="2059026" cy="298083"/>
          </a:xfrm>
          <a:prstGeom prst="rect">
            <a:avLst/>
          </a:prstGeom>
        </p:spPr>
      </p:pic>
      <p:sp>
        <p:nvSpPr>
          <p:cNvPr id="9" name="矩形 8"/>
          <p:cNvSpPr/>
          <p:nvPr/>
        </p:nvSpPr>
        <p:spPr>
          <a:xfrm>
            <a:off x="6103188" y="4829734"/>
            <a:ext cx="5014823" cy="338554"/>
          </a:xfrm>
          <a:prstGeom prst="rect">
            <a:avLst/>
          </a:prstGeom>
        </p:spPr>
        <p:txBody>
          <a:bodyPr wrap="square">
            <a:spAutoFit/>
          </a:bodyPr>
          <a:lstStyle/>
          <a:p>
            <a:r>
              <a:rPr lang="en-US" altLang="zh-CN" sz="1600" dirty="0" smtClean="0">
                <a:latin typeface="Arial" panose="020B0604020202020204" pitchFamily="34" charset="0"/>
                <a:cs typeface="Arial" panose="020B0604020202020204" pitchFamily="34" charset="0"/>
              </a:rPr>
              <a:t>time </a:t>
            </a:r>
            <a:r>
              <a:rPr lang="en-US" altLang="zh-CN" sz="1600" dirty="0">
                <a:latin typeface="Arial" panose="020B0604020202020204" pitchFamily="34" charset="0"/>
                <a:cs typeface="Arial" panose="020B0604020202020204" pitchFamily="34" charset="0"/>
              </a:rPr>
              <a:t>average of the stored </a:t>
            </a:r>
            <a:r>
              <a:rPr lang="en-US" altLang="zh-CN" sz="1600" dirty="0" smtClean="0">
                <a:latin typeface="Arial" panose="020B0604020202020204" pitchFamily="34" charset="0"/>
                <a:cs typeface="Arial" panose="020B0604020202020204" pitchFamily="34" charset="0"/>
              </a:rPr>
              <a:t>electric energy removed</a:t>
            </a:r>
            <a:endParaRPr lang="zh-CN" altLang="en-US" sz="1600" dirty="0">
              <a:latin typeface="Arial" panose="020B0604020202020204" pitchFamily="34" charset="0"/>
              <a:cs typeface="Arial" panose="020B0604020202020204" pitchFamily="34" charset="0"/>
            </a:endParaRPr>
          </a:p>
        </p:txBody>
      </p:sp>
      <p:pic>
        <p:nvPicPr>
          <p:cNvPr id="10" name="图片 9"/>
          <p:cNvPicPr>
            <a:picLocks noChangeAspect="1"/>
          </p:cNvPicPr>
          <p:nvPr/>
        </p:nvPicPr>
        <p:blipFill rotWithShape="1">
          <a:blip r:embed="rId6"/>
          <a:srcRect l="10101" t="3480" r="8770" b="20718"/>
          <a:stretch/>
        </p:blipFill>
        <p:spPr>
          <a:xfrm>
            <a:off x="578868" y="1931958"/>
            <a:ext cx="2129368" cy="2867777"/>
          </a:xfrm>
          <a:prstGeom prst="rect">
            <a:avLst/>
          </a:prstGeom>
        </p:spPr>
      </p:pic>
      <p:sp>
        <p:nvSpPr>
          <p:cNvPr id="11" name="文本框 10"/>
          <p:cNvSpPr txBox="1"/>
          <p:nvPr/>
        </p:nvSpPr>
        <p:spPr>
          <a:xfrm>
            <a:off x="502047" y="4934672"/>
            <a:ext cx="2283009" cy="707886"/>
          </a:xfrm>
          <a:prstGeom prst="rect">
            <a:avLst/>
          </a:prstGeom>
          <a:noFill/>
        </p:spPr>
        <p:txBody>
          <a:bodyPr wrap="square" rtlCol="0">
            <a:spAutoFit/>
          </a:bodyPr>
          <a:lstStyle/>
          <a:p>
            <a:pPr algn="ctr"/>
            <a:r>
              <a:rPr lang="en-US" altLang="zh-CN" sz="2000" dirty="0" smtClean="0">
                <a:latin typeface="Arial" panose="020B0604020202020204" pitchFamily="34" charset="0"/>
                <a:cs typeface="Arial" panose="020B0604020202020204" pitchFamily="34" charset="0"/>
              </a:rPr>
              <a:t>John C. Slater</a:t>
            </a:r>
          </a:p>
          <a:p>
            <a:pPr algn="ctr"/>
            <a:r>
              <a:rPr lang="en-US" altLang="zh-CN" sz="2000" dirty="0" smtClean="0">
                <a:latin typeface="Arial" panose="020B0604020202020204" pitchFamily="34" charset="0"/>
                <a:cs typeface="Arial" panose="020B0604020202020204" pitchFamily="34" charset="0"/>
              </a:rPr>
              <a:t>(1900-1976)</a:t>
            </a:r>
            <a:endParaRPr lang="zh-CN" altLang="en-US" sz="2000" dirty="0">
              <a:latin typeface="Arial" panose="020B0604020202020204" pitchFamily="34" charset="0"/>
              <a:cs typeface="Arial" panose="020B0604020202020204" pitchFamily="34" charset="0"/>
            </a:endParaRPr>
          </a:p>
        </p:txBody>
      </p:sp>
      <p:sp>
        <p:nvSpPr>
          <p:cNvPr id="3" name="灯片编号占位符 2"/>
          <p:cNvSpPr>
            <a:spLocks noGrp="1"/>
          </p:cNvSpPr>
          <p:nvPr>
            <p:ph type="sldNum" sz="quarter" idx="12"/>
          </p:nvPr>
        </p:nvSpPr>
        <p:spPr/>
        <p:txBody>
          <a:bodyPr/>
          <a:lstStyle/>
          <a:p>
            <a:fld id="{97B00A8C-1BFE-45BD-976D-51C563E3769B}" type="slidenum">
              <a:rPr lang="zh-CN" altLang="en-US" smtClean="0"/>
              <a:t>17</a:t>
            </a:fld>
            <a:endParaRPr lang="zh-CN" altLang="en-US"/>
          </a:p>
        </p:txBody>
      </p:sp>
      <p:sp>
        <p:nvSpPr>
          <p:cNvPr id="12" name="文本框 11"/>
          <p:cNvSpPr txBox="1"/>
          <p:nvPr/>
        </p:nvSpPr>
        <p:spPr>
          <a:xfrm>
            <a:off x="8416636" y="3040134"/>
            <a:ext cx="3347049" cy="584775"/>
          </a:xfrm>
          <a:prstGeom prst="rect">
            <a:avLst/>
          </a:prstGeom>
          <a:noFill/>
        </p:spPr>
        <p:txBody>
          <a:bodyPr wrap="square" rtlCol="0">
            <a:spAutoFit/>
          </a:bodyPr>
          <a:lstStyle/>
          <a:p>
            <a:r>
              <a:rPr lang="en-US" altLang="zh-CN" sz="1600" dirty="0" smtClean="0">
                <a:solidFill>
                  <a:srgbClr val="0070C0"/>
                </a:solidFill>
                <a:latin typeface="Arial" panose="020B0604020202020204" pitchFamily="34" charset="0"/>
                <a:cs typeface="Arial" panose="020B0604020202020204" pitchFamily="34" charset="0"/>
              </a:rPr>
              <a:t>Why different sign of electric and magnetic field? </a:t>
            </a:r>
            <a:endParaRPr lang="zh-CN" altLang="en-US" sz="1600" dirty="0">
              <a:solidFill>
                <a:srgbClr val="0070C0"/>
              </a:solidFill>
              <a:latin typeface="Arial" panose="020B0604020202020204" pitchFamily="34" charset="0"/>
              <a:cs typeface="Arial" panose="020B0604020202020204" pitchFamily="34" charset="0"/>
            </a:endParaRPr>
          </a:p>
        </p:txBody>
      </p:sp>
      <p:sp>
        <p:nvSpPr>
          <p:cNvPr id="13" name="矩形 12"/>
          <p:cNvSpPr/>
          <p:nvPr/>
        </p:nvSpPr>
        <p:spPr>
          <a:xfrm>
            <a:off x="8361873" y="2177443"/>
            <a:ext cx="3646098" cy="830997"/>
          </a:xfrm>
          <a:prstGeom prst="rect">
            <a:avLst/>
          </a:prstGeom>
        </p:spPr>
        <p:txBody>
          <a:bodyPr wrap="square">
            <a:spAutoFit/>
          </a:bodyPr>
          <a:lstStyle/>
          <a:p>
            <a:r>
              <a:rPr lang="en-US" altLang="zh-CN" sz="1600" dirty="0" smtClean="0">
                <a:latin typeface="Arial" panose="020B0604020202020204" pitchFamily="34" charset="0"/>
                <a:cs typeface="Arial" panose="020B0604020202020204" pitchFamily="34" charset="0"/>
              </a:rPr>
              <a:t>Shape perturbation. either </a:t>
            </a:r>
            <a:r>
              <a:rPr lang="en-US" altLang="zh-CN" sz="1600" dirty="0">
                <a:latin typeface="Arial" panose="020B0604020202020204" pitchFamily="34" charset="0"/>
                <a:cs typeface="Arial" panose="020B0604020202020204" pitchFamily="34" charset="0"/>
              </a:rPr>
              <a:t>introduction of a small foreign object into the cavity or a small deformation of its boundary</a:t>
            </a:r>
            <a:endParaRPr lang="zh-CN" altLang="en-US" sz="1600" dirty="0">
              <a:latin typeface="Arial" panose="020B0604020202020204" pitchFamily="34" charset="0"/>
              <a:cs typeface="Arial" panose="020B0604020202020204" pitchFamily="34" charset="0"/>
            </a:endParaRPr>
          </a:p>
        </p:txBody>
      </p:sp>
      <p:pic>
        <p:nvPicPr>
          <p:cNvPr id="14" name="图片 13"/>
          <p:cNvPicPr>
            <a:picLocks noChangeAspect="1"/>
          </p:cNvPicPr>
          <p:nvPr/>
        </p:nvPicPr>
        <p:blipFill>
          <a:blip r:embed="rId7"/>
          <a:stretch>
            <a:fillRect/>
          </a:stretch>
        </p:blipFill>
        <p:spPr>
          <a:xfrm>
            <a:off x="3327529" y="5481503"/>
            <a:ext cx="3818925" cy="802048"/>
          </a:xfrm>
          <a:prstGeom prst="rect">
            <a:avLst/>
          </a:prstGeom>
        </p:spPr>
      </p:pic>
      <p:sp>
        <p:nvSpPr>
          <p:cNvPr id="15" name="矩形 14"/>
          <p:cNvSpPr/>
          <p:nvPr/>
        </p:nvSpPr>
        <p:spPr>
          <a:xfrm>
            <a:off x="8416636" y="5590139"/>
            <a:ext cx="3591335" cy="584775"/>
          </a:xfrm>
          <a:prstGeom prst="rect">
            <a:avLst/>
          </a:prstGeom>
        </p:spPr>
        <p:txBody>
          <a:bodyPr wrap="square">
            <a:spAutoFit/>
          </a:bodyPr>
          <a:lstStyle/>
          <a:p>
            <a:r>
              <a:rPr lang="en-US" altLang="zh-CN" sz="1600" dirty="0" smtClean="0">
                <a:latin typeface="Arial" panose="020B0604020202020204" pitchFamily="34" charset="0"/>
                <a:cs typeface="Arial" panose="020B0604020202020204" pitchFamily="34" charset="0"/>
              </a:rPr>
              <a:t>Material perturbation (</a:t>
            </a:r>
            <a:r>
              <a:rPr lang="en-US" altLang="zh-CN" sz="1600" dirty="0" smtClean="0">
                <a:solidFill>
                  <a:srgbClr val="0070C0"/>
                </a:solidFill>
                <a:latin typeface="Arial" panose="020B0604020202020204" pitchFamily="34" charset="0"/>
                <a:cs typeface="Arial" panose="020B0604020202020204" pitchFamily="34" charset="0"/>
              </a:rPr>
              <a:t>Why always lower the frequency?</a:t>
            </a:r>
            <a:r>
              <a:rPr lang="en-US" altLang="zh-CN" sz="1600" dirty="0" smtClean="0">
                <a:latin typeface="Arial" panose="020B0604020202020204" pitchFamily="34" charset="0"/>
                <a:cs typeface="Arial" panose="020B0604020202020204" pitchFamily="34" charset="0"/>
              </a:rPr>
              <a:t>)</a:t>
            </a:r>
            <a:endParaRPr lang="zh-CN" altLang="en-US" sz="1600" dirty="0">
              <a:latin typeface="Arial" panose="020B0604020202020204" pitchFamily="34" charset="0"/>
              <a:cs typeface="Arial" panose="020B0604020202020204" pitchFamily="34" charset="0"/>
            </a:endParaRPr>
          </a:p>
        </p:txBody>
      </p:sp>
      <p:sp>
        <p:nvSpPr>
          <p:cNvPr id="16" name="矩形 15"/>
          <p:cNvSpPr/>
          <p:nvPr/>
        </p:nvSpPr>
        <p:spPr>
          <a:xfrm>
            <a:off x="6095998" y="3720990"/>
            <a:ext cx="5178725" cy="338554"/>
          </a:xfrm>
          <a:prstGeom prst="rect">
            <a:avLst/>
          </a:prstGeom>
        </p:spPr>
        <p:txBody>
          <a:bodyPr wrap="square">
            <a:spAutoFit/>
          </a:bodyPr>
          <a:lstStyle/>
          <a:p>
            <a:r>
              <a:rPr lang="en-US" altLang="zh-CN" sz="1600" dirty="0" smtClean="0">
                <a:latin typeface="Arial" panose="020B0604020202020204" pitchFamily="34" charset="0"/>
                <a:cs typeface="Arial" panose="020B0604020202020204" pitchFamily="34" charset="0"/>
              </a:rPr>
              <a:t>time </a:t>
            </a:r>
            <a:r>
              <a:rPr lang="en-US" altLang="zh-CN" sz="1600" dirty="0">
                <a:latin typeface="Arial" panose="020B0604020202020204" pitchFamily="34" charset="0"/>
                <a:cs typeface="Arial" panose="020B0604020202020204" pitchFamily="34" charset="0"/>
              </a:rPr>
              <a:t>average of the stored </a:t>
            </a:r>
            <a:r>
              <a:rPr lang="en-US" altLang="zh-CN" sz="1600" dirty="0" smtClean="0">
                <a:latin typeface="Arial" panose="020B0604020202020204" pitchFamily="34" charset="0"/>
                <a:cs typeface="Arial" panose="020B0604020202020204" pitchFamily="34" charset="0"/>
              </a:rPr>
              <a:t>energy</a:t>
            </a:r>
            <a:endParaRPr lang="zh-CN"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08421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Boltzmann-</a:t>
            </a:r>
            <a:r>
              <a:rPr lang="en-US" altLang="zh-CN" dirty="0" err="1" smtClean="0"/>
              <a:t>Ehrenfest</a:t>
            </a:r>
            <a:r>
              <a:rPr lang="en-US" altLang="zh-CN" dirty="0" smtClean="0"/>
              <a:t> Principle</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915838" y="2136176"/>
                <a:ext cx="10515600" cy="4351338"/>
              </a:xfrm>
            </p:spPr>
            <p:txBody>
              <a:bodyPr/>
              <a:lstStyle/>
              <a:p>
                <a:pPr marL="0" indent="0">
                  <a:buNone/>
                </a:pPr>
                <a14:m>
                  <m:oMathPara xmlns:m="http://schemas.openxmlformats.org/officeDocument/2006/math">
                    <m:oMathParaPr>
                      <m:jc m:val="left"/>
                    </m:oMathParaPr>
                    <m:oMath xmlns:m="http://schemas.openxmlformats.org/officeDocument/2006/math">
                      <m:r>
                        <a:rPr lang="zh-CN" altLang="en-US" sz="2200" b="0" i="1" smtClean="0">
                          <a:latin typeface="Cambria Math"/>
                        </a:rPr>
                        <m:t>∆</m:t>
                      </m:r>
                      <m:d>
                        <m:dPr>
                          <m:ctrlPr>
                            <a:rPr lang="en-US" altLang="zh-CN" sz="2200" i="1" smtClean="0">
                              <a:latin typeface="Cambria Math" panose="02040503050406030204" pitchFamily="18" charset="0"/>
                            </a:rPr>
                          </m:ctrlPr>
                        </m:dPr>
                        <m:e>
                          <m:f>
                            <m:fPr>
                              <m:ctrlPr>
                                <a:rPr lang="en-US" altLang="zh-CN" sz="2200" i="1" smtClean="0">
                                  <a:latin typeface="Cambria Math" panose="02040503050406030204" pitchFamily="18" charset="0"/>
                                </a:rPr>
                              </m:ctrlPr>
                            </m:fPr>
                            <m:num>
                              <m:r>
                                <a:rPr lang="en-US" altLang="zh-CN" sz="2200" b="0" i="1" smtClean="0">
                                  <a:latin typeface="Cambria Math"/>
                                </a:rPr>
                                <m:t>𝑈</m:t>
                              </m:r>
                            </m:num>
                            <m:den>
                              <m:r>
                                <a:rPr lang="zh-CN" altLang="en-US" sz="2200" b="0" i="1" smtClean="0">
                                  <a:latin typeface="Cambria Math"/>
                                </a:rPr>
                                <m:t>𝜔</m:t>
                              </m:r>
                            </m:den>
                          </m:f>
                        </m:e>
                      </m:d>
                      <m:r>
                        <a:rPr lang="en-US" altLang="zh-CN" sz="2200" b="0" i="1" smtClean="0">
                          <a:latin typeface="Cambria Math"/>
                        </a:rPr>
                        <m:t>=</m:t>
                      </m:r>
                      <m:f>
                        <m:fPr>
                          <m:ctrlPr>
                            <a:rPr lang="en-US" altLang="zh-CN" sz="2200" i="1" smtClean="0">
                              <a:latin typeface="Cambria Math" panose="02040503050406030204" pitchFamily="18" charset="0"/>
                            </a:rPr>
                          </m:ctrlPr>
                        </m:fPr>
                        <m:num>
                          <m:r>
                            <a:rPr lang="en-US" altLang="zh-CN" sz="2200" b="0" i="1" smtClean="0">
                              <a:latin typeface="Cambria Math"/>
                              <a:ea typeface="Cambria Math"/>
                            </a:rPr>
                            <m:t>∆</m:t>
                          </m:r>
                          <m:r>
                            <a:rPr lang="en-US" altLang="zh-CN" sz="2200" b="0" i="1" smtClean="0">
                              <a:latin typeface="Cambria Math"/>
                              <a:ea typeface="Cambria Math"/>
                            </a:rPr>
                            <m:t>𝑈</m:t>
                          </m:r>
                        </m:num>
                        <m:den>
                          <m:r>
                            <a:rPr lang="en-US" altLang="zh-CN" sz="2200" b="0" i="1" smtClean="0">
                              <a:latin typeface="Cambria Math"/>
                            </a:rPr>
                            <m:t>𝑈</m:t>
                          </m:r>
                        </m:den>
                      </m:f>
                      <m:r>
                        <a:rPr lang="en-US" altLang="zh-CN" sz="2200" b="0" i="1" smtClean="0">
                          <a:latin typeface="Cambria Math"/>
                        </a:rPr>
                        <m:t>−</m:t>
                      </m:r>
                      <m:f>
                        <m:fPr>
                          <m:ctrlPr>
                            <a:rPr lang="en-US" altLang="zh-CN" sz="2200" i="1">
                              <a:latin typeface="Cambria Math" panose="02040503050406030204" pitchFamily="18" charset="0"/>
                            </a:rPr>
                          </m:ctrlPr>
                        </m:fPr>
                        <m:num>
                          <m:r>
                            <a:rPr lang="en-US" altLang="zh-CN" sz="2200" b="0" i="1">
                              <a:latin typeface="Cambria Math"/>
                              <a:ea typeface="Cambria Math"/>
                            </a:rPr>
                            <m:t>∆</m:t>
                          </m:r>
                          <m:r>
                            <a:rPr lang="zh-CN" altLang="en-US" sz="2200" b="0" i="1" smtClean="0">
                              <a:latin typeface="Cambria Math"/>
                              <a:ea typeface="Cambria Math"/>
                            </a:rPr>
                            <m:t>𝜔</m:t>
                          </m:r>
                        </m:num>
                        <m:den>
                          <m:r>
                            <a:rPr lang="zh-CN" altLang="en-US" sz="2200" b="0" i="1" smtClean="0">
                              <a:latin typeface="Cambria Math"/>
                              <a:ea typeface="Cambria Math"/>
                            </a:rPr>
                            <m:t>𝜔</m:t>
                          </m:r>
                        </m:den>
                      </m:f>
                      <m:r>
                        <a:rPr lang="en-US" altLang="zh-CN" sz="2200" b="0" i="1" smtClean="0">
                          <a:latin typeface="Cambria Math"/>
                        </a:rPr>
                        <m:t>=0</m:t>
                      </m:r>
                    </m:oMath>
                  </m:oMathPara>
                </a14:m>
                <a:endParaRPr lang="en-US" altLang="zh-CN" sz="2200" dirty="0" smtClean="0">
                  <a:latin typeface="Times New Roman" panose="02020603050405020304" pitchFamily="18" charset="0"/>
                  <a:cs typeface="Times New Roman" panose="02020603050405020304" pitchFamily="18" charset="0"/>
                </a:endParaRPr>
              </a:p>
              <a:p>
                <a:pPr marL="0" indent="0">
                  <a:buNone/>
                </a:pPr>
                <a:endParaRPr lang="en-US" altLang="zh-CN" dirty="0" smtClean="0">
                  <a:latin typeface="Times New Roman" panose="02020603050405020304" pitchFamily="18" charset="0"/>
                  <a:cs typeface="Times New Roman" panose="02020603050405020304" pitchFamily="18" charset="0"/>
                </a:endParaRPr>
              </a:p>
              <a:p>
                <a:pPr marL="0" indent="0">
                  <a:buNone/>
                </a:pPr>
                <a:endParaRPr lang="en-US" altLang="zh-CN"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left"/>
                    </m:oMathParaPr>
                    <m:oMath xmlns:m="http://schemas.openxmlformats.org/officeDocument/2006/math">
                      <m:f>
                        <m:fPr>
                          <m:ctrlPr>
                            <a:rPr lang="en-US" altLang="zh-CN" sz="2200" i="1" smtClean="0">
                              <a:latin typeface="Cambria Math" panose="02040503050406030204" pitchFamily="18" charset="0"/>
                              <a:cs typeface="Times New Roman" panose="02020603050405020304" pitchFamily="18" charset="0"/>
                            </a:rPr>
                          </m:ctrlPr>
                        </m:fPr>
                        <m:num>
                          <m:r>
                            <a:rPr lang="en-US" altLang="zh-CN" sz="2200" b="0" i="1" smtClean="0">
                              <a:latin typeface="Cambria Math" panose="02040503050406030204" pitchFamily="18" charset="0"/>
                              <a:cs typeface="Times New Roman" panose="02020603050405020304" pitchFamily="18" charset="0"/>
                            </a:rPr>
                            <m:t>𝐻</m:t>
                          </m:r>
                        </m:num>
                        <m:den>
                          <m:r>
                            <a:rPr lang="zh-CN" altLang="en-US" sz="2200" i="1" smtClean="0">
                              <a:latin typeface="Cambria Math" panose="02040503050406030204" pitchFamily="18" charset="0"/>
                              <a:cs typeface="Times New Roman" panose="02020603050405020304" pitchFamily="18" charset="0"/>
                            </a:rPr>
                            <m:t>𝜈</m:t>
                          </m:r>
                        </m:den>
                      </m:f>
                      <m:r>
                        <a:rPr lang="en-US" altLang="zh-CN" sz="2200" b="0" i="1" smtClean="0">
                          <a:latin typeface="Cambria Math" panose="02040503050406030204" pitchFamily="18" charset="0"/>
                          <a:cs typeface="Times New Roman" panose="02020603050405020304" pitchFamily="18" charset="0"/>
                        </a:rPr>
                        <m:t>=</m:t>
                      </m:r>
                      <m:r>
                        <a:rPr lang="en-US" altLang="zh-CN" sz="2200" b="0" i="1" smtClean="0">
                          <a:latin typeface="Cambria Math" panose="02040503050406030204" pitchFamily="18" charset="0"/>
                          <a:cs typeface="Times New Roman" panose="02020603050405020304" pitchFamily="18" charset="0"/>
                        </a:rPr>
                        <m:t>𝑐𝑜𝑛𝑠𝑡𝑎𝑛𝑡</m:t>
                      </m:r>
                    </m:oMath>
                  </m:oMathPara>
                </a14:m>
                <a:endParaRPr lang="zh-CN" altLang="en-US" sz="2200" dirty="0">
                  <a:latin typeface="Times New Roman" panose="02020603050405020304" pitchFamily="18" charset="0"/>
                  <a:cs typeface="Times New Roman" panose="02020603050405020304" pitchFamily="18" charset="0"/>
                </a:endParaRP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915838" y="2136176"/>
                <a:ext cx="10515600" cy="4351338"/>
              </a:xfrm>
              <a:blipFill>
                <a:blip r:embed="rId2"/>
                <a:stretch>
                  <a:fillRect/>
                </a:stretch>
              </a:blipFill>
            </p:spPr>
            <p:txBody>
              <a:bodyPr/>
              <a:lstStyle/>
              <a:p>
                <a:r>
                  <a:rPr lang="zh-CN" altLang="en-US">
                    <a:noFill/>
                  </a:rPr>
                  <a:t> </a:t>
                </a:r>
              </a:p>
            </p:txBody>
          </p:sp>
        </mc:Fallback>
      </mc:AlternateContent>
      <p:sp>
        <p:nvSpPr>
          <p:cNvPr id="4" name="矩形 3"/>
          <p:cNvSpPr/>
          <p:nvPr/>
        </p:nvSpPr>
        <p:spPr>
          <a:xfrm>
            <a:off x="4882547" y="2432044"/>
            <a:ext cx="4813544" cy="494751"/>
          </a:xfrm>
          <a:prstGeom prst="rect">
            <a:avLst/>
          </a:prstGeom>
        </p:spPr>
        <p:txBody>
          <a:bodyPr vert="horz" lIns="91440" tIns="45720" rIns="91440" bIns="45720" rtlCol="0">
            <a:normAutofit lnSpcReduction="10000"/>
          </a:bodyPr>
          <a:lstStyle/>
          <a:p>
            <a:pPr>
              <a:lnSpc>
                <a:spcPct val="120000"/>
              </a:lnSpc>
              <a:spcBef>
                <a:spcPts val="1000"/>
              </a:spcBef>
              <a:buFont typeface="Arial" panose="020B0604020202020204" pitchFamily="34" charset="0"/>
              <a:buNone/>
            </a:pPr>
            <a:endParaRPr lang="zh-CN" altLang="en-US" sz="2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矩形 4"/>
              <p:cNvSpPr/>
              <p:nvPr/>
            </p:nvSpPr>
            <p:spPr>
              <a:xfrm>
                <a:off x="4882547" y="2192479"/>
                <a:ext cx="6927017" cy="1527481"/>
              </a:xfrm>
              <a:prstGeom prst="rect">
                <a:avLst/>
              </a:prstGeom>
            </p:spPr>
            <p:txBody>
              <a:bodyPr vert="horz" lIns="91440" tIns="45720" rIns="91440" bIns="45720" rtlCol="0">
                <a:noAutofit/>
              </a:bodyPr>
              <a:lstStyle/>
              <a:p>
                <a:pPr>
                  <a:lnSpc>
                    <a:spcPct val="120000"/>
                  </a:lnSpc>
                  <a:spcBef>
                    <a:spcPts val="1000"/>
                  </a:spcBef>
                </a:pPr>
                <a:r>
                  <a:rPr lang="en-US" altLang="zh-CN" sz="2000" dirty="0" smtClean="0">
                    <a:latin typeface="Arial" panose="020B0604020202020204" pitchFamily="34" charset="0"/>
                    <a:cs typeface="Arial" panose="020B0604020202020204" pitchFamily="34" charset="0"/>
                  </a:rPr>
                  <a:t>The ratio of stored energy (</a:t>
                </a:r>
                <a:r>
                  <a:rPr lang="en-US" altLang="zh-CN" sz="2000" i="1" dirty="0" smtClean="0">
                    <a:latin typeface="Arial" panose="020B0604020202020204" pitchFamily="34" charset="0"/>
                    <a:cs typeface="Arial" panose="020B0604020202020204" pitchFamily="34" charset="0"/>
                  </a:rPr>
                  <a:t>U</a:t>
                </a:r>
                <a:r>
                  <a:rPr lang="en-US" altLang="zh-CN" sz="2000" dirty="0" smtClean="0">
                    <a:latin typeface="Arial" panose="020B0604020202020204" pitchFamily="34" charset="0"/>
                    <a:cs typeface="Arial" panose="020B0604020202020204" pitchFamily="34" charset="0"/>
                  </a:rPr>
                  <a:t>) and frequency (</a:t>
                </a:r>
                <a14:m>
                  <m:oMath xmlns:m="http://schemas.openxmlformats.org/officeDocument/2006/math">
                    <m:r>
                      <a:rPr lang="zh-CN" altLang="en-US" sz="2000" i="1">
                        <a:latin typeface="Cambria Math"/>
                        <a:ea typeface="Cambria Math"/>
                      </a:rPr>
                      <m:t>𝜔</m:t>
                    </m:r>
                  </m:oMath>
                </a14:m>
                <a:r>
                  <a:rPr lang="en-US" altLang="zh-CN" sz="2000" dirty="0" smtClean="0">
                    <a:latin typeface="Arial" panose="020B0604020202020204" pitchFamily="34" charset="0"/>
                    <a:cs typeface="Arial" panose="020B0604020202020204" pitchFamily="34" charset="0"/>
                  </a:rPr>
                  <a:t>) of a system is a constant for the adiabatic (slow)</a:t>
                </a:r>
                <a:r>
                  <a:rPr lang="en-US" altLang="zh-CN" sz="2000" dirty="0">
                    <a:latin typeface="Arial" panose="020B0604020202020204" pitchFamily="34" charset="0"/>
                    <a:cs typeface="Arial" panose="020B0604020202020204" pitchFamily="34" charset="0"/>
                  </a:rPr>
                  <a:t> change of the </a:t>
                </a:r>
                <a:r>
                  <a:rPr lang="en-US" altLang="zh-CN" sz="2000" dirty="0" smtClean="0">
                    <a:latin typeface="Arial" panose="020B0604020202020204" pitchFamily="34" charset="0"/>
                    <a:cs typeface="Arial" panose="020B0604020202020204" pitchFamily="34" charset="0"/>
                  </a:rPr>
                  <a:t>frequency. </a:t>
                </a:r>
                <a:endParaRPr lang="zh-CN" altLang="en-US" sz="2000" dirty="0">
                  <a:latin typeface="Arial" panose="020B0604020202020204" pitchFamily="34" charset="0"/>
                  <a:cs typeface="Arial" panose="020B0604020202020204" pitchFamily="34"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882547" y="2192479"/>
                <a:ext cx="6927017" cy="1527481"/>
              </a:xfrm>
              <a:prstGeom prst="rect">
                <a:avLst/>
              </a:prstGeom>
              <a:blipFill>
                <a:blip r:embed="rId3"/>
                <a:stretch>
                  <a:fillRect l="-968" t="-4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4882547" y="4165448"/>
                <a:ext cx="6728610" cy="1043045"/>
              </a:xfrm>
              <a:prstGeom prst="rect">
                <a:avLst/>
              </a:prstGeom>
            </p:spPr>
            <p:txBody>
              <a:bodyPr vert="horz" lIns="91440" tIns="45720" rIns="91440" bIns="45720" rtlCol="0">
                <a:noAutofit/>
              </a:bodyPr>
              <a:lstStyle/>
              <a:p>
                <a:pPr>
                  <a:lnSpc>
                    <a:spcPct val="120000"/>
                  </a:lnSpc>
                  <a:spcBef>
                    <a:spcPts val="1000"/>
                  </a:spcBef>
                </a:pPr>
                <a:r>
                  <a:rPr lang="en-US" altLang="zh-CN" sz="2000" dirty="0" smtClean="0">
                    <a:latin typeface="Arial" panose="020B0604020202020204" pitchFamily="34" charset="0"/>
                    <a:cs typeface="Arial" panose="020B0604020202020204" pitchFamily="34" charset="0"/>
                  </a:rPr>
                  <a:t>H: Hamiltonian (energy),  </a:t>
                </a:r>
                <a14:m>
                  <m:oMath xmlns:m="http://schemas.openxmlformats.org/officeDocument/2006/math">
                    <m:r>
                      <a:rPr lang="zh-CN" altLang="en-US" sz="2000" i="1">
                        <a:latin typeface="Cambria Math" panose="02040503050406030204" pitchFamily="18" charset="0"/>
                        <a:cs typeface="Times New Roman" panose="02020603050405020304" pitchFamily="18" charset="0"/>
                      </a:rPr>
                      <m:t>𝜈</m:t>
                    </m:r>
                  </m:oMath>
                </a14:m>
                <a:r>
                  <a:rPr lang="en-US" altLang="zh-CN" sz="2000" dirty="0" smtClean="0">
                    <a:latin typeface="Arial" panose="020B0604020202020204" pitchFamily="34" charset="0"/>
                    <a:cs typeface="Arial" panose="020B0604020202020204" pitchFamily="34" charset="0"/>
                  </a:rPr>
                  <a:t>: transverse tune (</a:t>
                </a:r>
                <a:r>
                  <a:rPr lang="en-US" altLang="zh-CN" sz="2000" dirty="0">
                    <a:latin typeface="Arial" panose="020B0604020202020204" pitchFamily="34" charset="0"/>
                    <a:cs typeface="Arial" panose="020B0604020202020204" pitchFamily="34" charset="0"/>
                  </a:rPr>
                  <a:t>frequency) </a:t>
                </a:r>
                <a:r>
                  <a:rPr lang="en-US" altLang="zh-CN" sz="2000" dirty="0" smtClean="0">
                    <a:latin typeface="Arial" panose="020B0604020202020204" pitchFamily="34" charset="0"/>
                    <a:cs typeface="Arial" panose="020B0604020202020204" pitchFamily="34" charset="0"/>
                  </a:rPr>
                  <a:t>for a </a:t>
                </a:r>
                <a:r>
                  <a:rPr lang="en-US" altLang="zh-CN" sz="2000" dirty="0">
                    <a:latin typeface="Arial" panose="020B0604020202020204" pitchFamily="34" charset="0"/>
                    <a:cs typeface="Arial" panose="020B0604020202020204" pitchFamily="34" charset="0"/>
                  </a:rPr>
                  <a:t>particle in an accelerator. </a:t>
                </a:r>
                <a:endParaRPr lang="en-US" altLang="zh-CN" sz="2000" dirty="0" smtClean="0">
                  <a:latin typeface="Arial" panose="020B0604020202020204" pitchFamily="34" charset="0"/>
                  <a:cs typeface="Arial" panose="020B0604020202020204" pitchFamily="34" charset="0"/>
                </a:endParaRPr>
              </a:p>
              <a:p>
                <a:pPr>
                  <a:lnSpc>
                    <a:spcPct val="120000"/>
                  </a:lnSpc>
                  <a:spcBef>
                    <a:spcPts val="1000"/>
                  </a:spcBef>
                </a:pPr>
                <a:r>
                  <a:rPr lang="en-US" altLang="zh-CN" sz="2400" dirty="0" smtClean="0">
                    <a:latin typeface="Arial" panose="020B0604020202020204" pitchFamily="34" charset="0"/>
                    <a:cs typeface="Arial" panose="020B0604020202020204" pitchFamily="34" charset="0"/>
                  </a:rPr>
                  <a:t> </a:t>
                </a:r>
                <a:endParaRPr lang="zh-CN" altLang="en-US" sz="2400" dirty="0">
                  <a:latin typeface="Arial" panose="020B0604020202020204" pitchFamily="34" charset="0"/>
                  <a:cs typeface="Arial" panose="020B0604020202020204" pitchFamily="34"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4882547" y="4165448"/>
                <a:ext cx="6728610" cy="1043045"/>
              </a:xfrm>
              <a:prstGeom prst="rect">
                <a:avLst/>
              </a:prstGeom>
              <a:blipFill>
                <a:blip r:embed="rId4"/>
                <a:stretch>
                  <a:fillRect l="-99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矩形 6"/>
              <p:cNvSpPr/>
              <p:nvPr/>
            </p:nvSpPr>
            <p:spPr>
              <a:xfrm>
                <a:off x="4063037" y="5009817"/>
                <a:ext cx="5334004" cy="71865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000" i="1">
                          <a:latin typeface="Cambria Math"/>
                        </a:rPr>
                        <m:t>𝐻</m:t>
                      </m:r>
                      <m:r>
                        <a:rPr lang="en-US" altLang="zh-CN" sz="2000" i="1">
                          <a:latin typeface="Cambria Math"/>
                        </a:rPr>
                        <m:t>=</m:t>
                      </m:r>
                      <m:r>
                        <a:rPr lang="en-US" altLang="zh-CN" sz="2000" i="1">
                          <a:solidFill>
                            <a:srgbClr val="0070C0"/>
                          </a:solidFill>
                          <a:latin typeface="Cambria Math"/>
                        </a:rPr>
                        <m:t>𝑞</m:t>
                      </m:r>
                      <m:r>
                        <a:rPr lang="el-GR" altLang="zh-CN" sz="2000" i="1">
                          <a:solidFill>
                            <a:srgbClr val="FF0000"/>
                          </a:solidFill>
                          <a:latin typeface="Cambria Math"/>
                        </a:rPr>
                        <m:t>𝛷</m:t>
                      </m:r>
                      <m:r>
                        <a:rPr lang="en-US" altLang="zh-CN" sz="2000" i="1">
                          <a:latin typeface="Cambria Math"/>
                        </a:rPr>
                        <m:t>+</m:t>
                      </m:r>
                      <m:r>
                        <a:rPr lang="en-US" altLang="zh-CN" sz="2000" i="1">
                          <a:latin typeface="Cambria Math"/>
                        </a:rPr>
                        <m:t>𝑐</m:t>
                      </m:r>
                      <m:rad>
                        <m:radPr>
                          <m:degHide m:val="on"/>
                          <m:ctrlPr>
                            <a:rPr lang="en-US" altLang="zh-CN" sz="2000" i="1">
                              <a:latin typeface="Cambria Math" panose="02040503050406030204" pitchFamily="18" charset="0"/>
                            </a:rPr>
                          </m:ctrlPr>
                        </m:radPr>
                        <m:deg/>
                        <m:e>
                          <m:sSup>
                            <m:sSupPr>
                              <m:ctrlPr>
                                <a:rPr lang="en-US" altLang="zh-CN" sz="2000" i="1">
                                  <a:latin typeface="Cambria Math" panose="02040503050406030204" pitchFamily="18" charset="0"/>
                                </a:rPr>
                              </m:ctrlPr>
                            </m:sSupPr>
                            <m:e>
                              <m:r>
                                <a:rPr lang="en-US" altLang="zh-CN" sz="2000" i="1">
                                  <a:latin typeface="Cambria Math"/>
                                </a:rPr>
                                <m:t>(</m:t>
                              </m:r>
                              <m:r>
                                <a:rPr lang="en-US" altLang="zh-CN" sz="2000" i="1">
                                  <a:latin typeface="Cambria Math"/>
                                </a:rPr>
                                <m:t>𝑝</m:t>
                              </m:r>
                              <m:r>
                                <a:rPr lang="en-US" altLang="zh-CN" sz="2000" i="1">
                                  <a:latin typeface="Cambria Math"/>
                                </a:rPr>
                                <m:t>−</m:t>
                              </m:r>
                              <m:r>
                                <a:rPr lang="en-US" altLang="zh-CN" sz="2000" i="1">
                                  <a:solidFill>
                                    <a:srgbClr val="0070C0"/>
                                  </a:solidFill>
                                  <a:latin typeface="Cambria Math"/>
                                </a:rPr>
                                <m:t>𝑞</m:t>
                              </m:r>
                              <m:r>
                                <a:rPr lang="en-US" altLang="zh-CN" sz="2000" i="1">
                                  <a:solidFill>
                                    <a:srgbClr val="FF0000"/>
                                  </a:solidFill>
                                  <a:latin typeface="Cambria Math"/>
                                </a:rPr>
                                <m:t>𝐴</m:t>
                              </m:r>
                              <m:r>
                                <a:rPr lang="en-US" altLang="zh-CN" sz="2000" i="1">
                                  <a:latin typeface="Cambria Math"/>
                                </a:rPr>
                                <m:t>)</m:t>
                              </m:r>
                            </m:e>
                            <m:sup>
                              <m:r>
                                <a:rPr lang="en-US" altLang="zh-CN" sz="2000" i="1">
                                  <a:latin typeface="Cambria Math"/>
                                </a:rPr>
                                <m:t>2</m:t>
                              </m:r>
                            </m:sup>
                          </m:sSup>
                          <m:r>
                            <a:rPr lang="en-US" altLang="zh-CN" sz="2000" i="1">
                              <a:latin typeface="Cambria Math"/>
                            </a:rPr>
                            <m:t>+</m:t>
                          </m:r>
                          <m:sSubSup>
                            <m:sSubSupPr>
                              <m:ctrlPr>
                                <a:rPr lang="en-US" altLang="zh-CN" sz="2000" i="1">
                                  <a:latin typeface="Cambria Math" panose="02040503050406030204" pitchFamily="18" charset="0"/>
                                </a:rPr>
                              </m:ctrlPr>
                            </m:sSubSupPr>
                            <m:e>
                              <m:sSub>
                                <m:sSubPr>
                                  <m:ctrlPr>
                                    <a:rPr lang="en-US" altLang="zh-CN" sz="2000" i="1">
                                      <a:latin typeface="Cambria Math" panose="02040503050406030204" pitchFamily="18" charset="0"/>
                                    </a:rPr>
                                  </m:ctrlPr>
                                </m:sSubPr>
                                <m:e>
                                  <m:r>
                                    <a:rPr lang="en-US" altLang="zh-CN" sz="2000" i="1">
                                      <a:solidFill>
                                        <a:srgbClr val="0070C0"/>
                                      </a:solidFill>
                                      <a:latin typeface="Cambria Math"/>
                                    </a:rPr>
                                    <m:t>𝑚</m:t>
                                  </m:r>
                                </m:e>
                                <m:sub>
                                  <m:r>
                                    <a:rPr lang="en-US" altLang="zh-CN" sz="2000" i="1">
                                      <a:solidFill>
                                        <a:srgbClr val="0070C0"/>
                                      </a:solidFill>
                                      <a:latin typeface="Cambria Math"/>
                                    </a:rPr>
                                    <m:t>0</m:t>
                                  </m:r>
                                </m:sub>
                              </m:sSub>
                            </m:e>
                            <m:sub/>
                            <m:sup>
                              <m:r>
                                <a:rPr lang="en-US" altLang="zh-CN" sz="2000" i="1">
                                  <a:latin typeface="Cambria Math"/>
                                </a:rPr>
                                <m:t>2</m:t>
                              </m:r>
                            </m:sup>
                          </m:sSubSup>
                          <m:sSup>
                            <m:sSupPr>
                              <m:ctrlPr>
                                <a:rPr lang="en-US" altLang="zh-CN" sz="2000" i="1">
                                  <a:latin typeface="Cambria Math" panose="02040503050406030204" pitchFamily="18" charset="0"/>
                                </a:rPr>
                              </m:ctrlPr>
                            </m:sSupPr>
                            <m:e>
                              <m:r>
                                <a:rPr lang="en-US" altLang="zh-CN" sz="2000" i="1">
                                  <a:latin typeface="Cambria Math"/>
                                </a:rPr>
                                <m:t>𝑐</m:t>
                              </m:r>
                            </m:e>
                            <m:sup>
                              <m:r>
                                <a:rPr lang="en-US" altLang="zh-CN" sz="2000" i="1">
                                  <a:latin typeface="Cambria Math"/>
                                </a:rPr>
                                <m:t>2</m:t>
                              </m:r>
                            </m:sup>
                          </m:sSup>
                        </m:e>
                      </m:rad>
                    </m:oMath>
                  </m:oMathPara>
                </a14:m>
                <a:endParaRPr lang="zh-CN" altLang="en-US" sz="2000" dirty="0"/>
              </a:p>
            </p:txBody>
          </p:sp>
        </mc:Choice>
        <mc:Fallback xmlns="">
          <p:sp>
            <p:nvSpPr>
              <p:cNvPr id="7" name="矩形 6"/>
              <p:cNvSpPr>
                <a:spLocks noRot="1" noChangeAspect="1" noMove="1" noResize="1" noEditPoints="1" noAdjustHandles="1" noChangeArrowheads="1" noChangeShapeType="1" noTextEdit="1"/>
              </p:cNvSpPr>
              <p:nvPr/>
            </p:nvSpPr>
            <p:spPr>
              <a:xfrm>
                <a:off x="4063037" y="5009817"/>
                <a:ext cx="5334004" cy="718658"/>
              </a:xfrm>
              <a:prstGeom prst="rect">
                <a:avLst/>
              </a:prstGeom>
              <a:blipFill>
                <a:blip r:embed="rId5"/>
                <a:stretch>
                  <a:fillRect/>
                </a:stretch>
              </a:blipFill>
            </p:spPr>
            <p:txBody>
              <a:bodyPr/>
              <a:lstStyle/>
              <a:p>
                <a:r>
                  <a:rPr lang="zh-CN" altLang="en-US">
                    <a:noFill/>
                  </a:rPr>
                  <a:t> </a:t>
                </a:r>
              </a:p>
            </p:txBody>
          </p:sp>
        </mc:Fallback>
      </mc:AlternateContent>
      <p:sp>
        <p:nvSpPr>
          <p:cNvPr id="8" name="灯片编号占位符 7"/>
          <p:cNvSpPr>
            <a:spLocks noGrp="1"/>
          </p:cNvSpPr>
          <p:nvPr>
            <p:ph type="sldNum" sz="quarter" idx="12"/>
          </p:nvPr>
        </p:nvSpPr>
        <p:spPr/>
        <p:txBody>
          <a:bodyPr/>
          <a:lstStyle/>
          <a:p>
            <a:fld id="{97B00A8C-1BFE-45BD-976D-51C563E3769B}" type="slidenum">
              <a:rPr lang="zh-CN" altLang="en-US" smtClean="0"/>
              <a:t>18</a:t>
            </a:fld>
            <a:endParaRPr lang="zh-CN" altLang="en-US"/>
          </a:p>
        </p:txBody>
      </p:sp>
    </p:spTree>
    <p:extLst>
      <p:ext uri="{BB962C8B-B14F-4D97-AF65-F5344CB8AC3E}">
        <p14:creationId xmlns:p14="http://schemas.microsoft.com/office/powerpoint/2010/main" val="33028545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48830"/>
            <a:ext cx="10515600" cy="1325563"/>
          </a:xfrm>
        </p:spPr>
        <p:txBody>
          <a:bodyPr/>
          <a:lstStyle/>
          <a:p>
            <a:r>
              <a:rPr lang="en-US" altLang="zh-CN" dirty="0" smtClean="0"/>
              <a:t>Cavity Parameter Scaling</a:t>
            </a:r>
            <a:endParaRPr lang="zh-CN" altLang="en-US" dirty="0"/>
          </a:p>
        </p:txBody>
      </p:sp>
      <p:sp>
        <p:nvSpPr>
          <p:cNvPr id="3" name="内容占位符 2"/>
          <p:cNvSpPr>
            <a:spLocks noGrp="1"/>
          </p:cNvSpPr>
          <p:nvPr>
            <p:ph idx="1"/>
          </p:nvPr>
        </p:nvSpPr>
        <p:spPr>
          <a:xfrm>
            <a:off x="142603" y="1474393"/>
            <a:ext cx="11867321" cy="4584296"/>
          </a:xfrm>
        </p:spPr>
        <p:txBody>
          <a:bodyPr/>
          <a:lstStyle/>
          <a:p>
            <a:r>
              <a:rPr lang="en-US" altLang="zh-CN" sz="2200" dirty="0" smtClean="0">
                <a:solidFill>
                  <a:srgbClr val="0070C0"/>
                </a:solidFill>
              </a:rPr>
              <a:t>If the frequency-length sensitivity for a 1.3 GHz 9-cell</a:t>
            </a:r>
            <a:r>
              <a:rPr lang="zh-CN" altLang="en-US" sz="2200" dirty="0" smtClean="0">
                <a:solidFill>
                  <a:srgbClr val="0070C0"/>
                </a:solidFill>
              </a:rPr>
              <a:t> </a:t>
            </a:r>
            <a:r>
              <a:rPr lang="en-US" altLang="zh-CN" sz="2200" dirty="0" smtClean="0">
                <a:solidFill>
                  <a:srgbClr val="0070C0"/>
                </a:solidFill>
              </a:rPr>
              <a:t>cavity is 300 kHz/mm, what is that for a 1.3 GHz single cell? </a:t>
            </a:r>
            <a:r>
              <a:rPr lang="en-US" altLang="zh-CN" sz="2200" dirty="0"/>
              <a:t>(x9) </a:t>
            </a:r>
            <a:r>
              <a:rPr lang="en-US" altLang="zh-CN" sz="2200" dirty="0" smtClean="0">
                <a:solidFill>
                  <a:srgbClr val="0070C0"/>
                </a:solidFill>
              </a:rPr>
              <a:t>What is that for a 650 MHz 2-cell cavity? </a:t>
            </a:r>
          </a:p>
          <a:p>
            <a:pPr marL="457200" lvl="1" indent="0">
              <a:buNone/>
            </a:pPr>
            <a:r>
              <a:rPr lang="en-US" altLang="zh-CN" sz="2000" dirty="0" smtClean="0"/>
              <a:t>1/2 [frequency] * 4 [end wall area] * 1 [length change 1mm] / (4 [end wall area] * 4/9 [length]) = 9/8</a:t>
            </a:r>
          </a:p>
          <a:p>
            <a:r>
              <a:rPr lang="en-US" altLang="zh-CN" sz="2200" dirty="0" smtClean="0">
                <a:solidFill>
                  <a:srgbClr val="0070C0"/>
                </a:solidFill>
              </a:rPr>
              <a:t>If the equator trimming sensitivity for a 1.3 GHz half cell is 5.2 MHz/mm, what is that for a 650 MHz half cell?</a:t>
            </a:r>
          </a:p>
          <a:p>
            <a:pPr marL="457200" lvl="1" indent="0">
              <a:buNone/>
            </a:pPr>
            <a:r>
              <a:rPr lang="en-US" altLang="zh-CN" sz="2000" dirty="0" smtClean="0"/>
              <a:t>1/2 </a:t>
            </a:r>
            <a:r>
              <a:rPr lang="en-US" altLang="zh-CN" sz="2000" dirty="0"/>
              <a:t>[frequency] * 4 [end wall area] *1 [length change 1mm] / (4 [end wall area]  * 2 [length] </a:t>
            </a:r>
            <a:r>
              <a:rPr lang="en-US" altLang="zh-CN" sz="2000" dirty="0" smtClean="0"/>
              <a:t>=1/4</a:t>
            </a:r>
          </a:p>
        </p:txBody>
      </p:sp>
      <p:sp>
        <p:nvSpPr>
          <p:cNvPr id="4" name="灯片编号占位符 3"/>
          <p:cNvSpPr>
            <a:spLocks noGrp="1"/>
          </p:cNvSpPr>
          <p:nvPr>
            <p:ph type="sldNum" sz="quarter" idx="12"/>
          </p:nvPr>
        </p:nvSpPr>
        <p:spPr/>
        <p:txBody>
          <a:bodyPr/>
          <a:lstStyle/>
          <a:p>
            <a:fld id="{97B00A8C-1BFE-45BD-976D-51C563E3769B}" type="slidenum">
              <a:rPr lang="zh-CN" altLang="en-US" smtClean="0"/>
              <a:t>19</a:t>
            </a:fld>
            <a:endParaRPr lang="zh-CN" altLang="en-US"/>
          </a:p>
        </p:txBody>
      </p:sp>
      <p:pic>
        <p:nvPicPr>
          <p:cNvPr id="5" name="图片 4"/>
          <p:cNvPicPr>
            <a:picLocks noChangeAspect="1"/>
          </p:cNvPicPr>
          <p:nvPr/>
        </p:nvPicPr>
        <p:blipFill>
          <a:blip r:embed="rId2"/>
          <a:stretch>
            <a:fillRect/>
          </a:stretch>
        </p:blipFill>
        <p:spPr>
          <a:xfrm rot="5400000">
            <a:off x="7090655" y="4646959"/>
            <a:ext cx="1897721" cy="1223400"/>
          </a:xfrm>
          <a:prstGeom prst="rect">
            <a:avLst/>
          </a:prstGeom>
        </p:spPr>
      </p:pic>
      <p:pic>
        <p:nvPicPr>
          <p:cNvPr id="6" name="图片 5"/>
          <p:cNvPicPr>
            <a:picLocks noChangeAspect="1"/>
          </p:cNvPicPr>
          <p:nvPr/>
        </p:nvPicPr>
        <p:blipFill>
          <a:blip r:embed="rId3"/>
          <a:stretch>
            <a:fillRect/>
          </a:stretch>
        </p:blipFill>
        <p:spPr>
          <a:xfrm>
            <a:off x="1330165" y="4422525"/>
            <a:ext cx="4910089" cy="1446659"/>
          </a:xfrm>
          <a:prstGeom prst="rect">
            <a:avLst/>
          </a:prstGeom>
        </p:spPr>
      </p:pic>
    </p:spTree>
    <p:extLst>
      <p:ext uri="{BB962C8B-B14F-4D97-AF65-F5344CB8AC3E}">
        <p14:creationId xmlns:p14="http://schemas.microsoft.com/office/powerpoint/2010/main" val="26739845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en-US" altLang="zh-CN" dirty="0" smtClean="0"/>
              <a:t>About this Lecture</a:t>
            </a:r>
            <a:endParaRPr lang="zh-CN" altLang="en-US" dirty="0"/>
          </a:p>
        </p:txBody>
      </p:sp>
      <p:sp>
        <p:nvSpPr>
          <p:cNvPr id="3" name="内容占位符 2"/>
          <p:cNvSpPr>
            <a:spLocks noGrp="1"/>
          </p:cNvSpPr>
          <p:nvPr>
            <p:ph idx="1"/>
          </p:nvPr>
        </p:nvSpPr>
        <p:spPr>
          <a:xfrm>
            <a:off x="347212" y="1982023"/>
            <a:ext cx="11169051" cy="4082346"/>
          </a:xfrm>
        </p:spPr>
        <p:txBody>
          <a:bodyPr>
            <a:normAutofit/>
          </a:bodyPr>
          <a:lstStyle/>
          <a:p>
            <a:pPr marL="0" indent="0" algn="just">
              <a:lnSpc>
                <a:spcPct val="110000"/>
              </a:lnSpc>
              <a:spcBef>
                <a:spcPts val="1800"/>
              </a:spcBef>
              <a:buNone/>
            </a:pPr>
            <a:r>
              <a:rPr lang="en-US" altLang="zh-CN" sz="2200" dirty="0" smtClean="0"/>
              <a:t>In this lecture, we will go </a:t>
            </a:r>
            <a:r>
              <a:rPr lang="en-US" altLang="zh-CN" sz="2200" dirty="0"/>
              <a:t>f</a:t>
            </a:r>
            <a:r>
              <a:rPr lang="en-US" altLang="zh-CN" sz="2200" dirty="0" smtClean="0"/>
              <a:t>rom superconducting cavity surface </a:t>
            </a:r>
            <a:r>
              <a:rPr lang="en-US" altLang="zh-CN" sz="2200" dirty="0"/>
              <a:t>to </a:t>
            </a:r>
            <a:r>
              <a:rPr lang="en-US" altLang="zh-CN" sz="2200" dirty="0" smtClean="0"/>
              <a:t>the volume</a:t>
            </a:r>
            <a:r>
              <a:rPr lang="en-US" altLang="zh-CN" sz="2200" dirty="0"/>
              <a:t>. I</a:t>
            </a:r>
            <a:r>
              <a:rPr lang="en-US" altLang="zh-CN" sz="2200" dirty="0" smtClean="0"/>
              <a:t>n principle, all the </a:t>
            </a:r>
            <a:r>
              <a:rPr lang="en-US" altLang="zh-CN" sz="2200" dirty="0"/>
              <a:t>RF-cavity and beam-cavity </a:t>
            </a:r>
            <a:r>
              <a:rPr lang="en-US" altLang="zh-CN" sz="2200" dirty="0" smtClean="0"/>
              <a:t>interaction problems can be solved by Maxwell equation and special relativity (though sometimes hopeless) or numerical simulation. </a:t>
            </a:r>
          </a:p>
          <a:p>
            <a:pPr marL="0" indent="0" algn="just">
              <a:lnSpc>
                <a:spcPct val="110000"/>
              </a:lnSpc>
              <a:spcBef>
                <a:spcPts val="1800"/>
              </a:spcBef>
              <a:buNone/>
            </a:pPr>
            <a:r>
              <a:rPr lang="en-US" altLang="zh-CN" sz="2200" dirty="0" smtClean="0"/>
              <a:t>Powerful models, theorems </a:t>
            </a:r>
            <a:r>
              <a:rPr lang="en-US" altLang="zh-CN" sz="2200" dirty="0"/>
              <a:t>or </a:t>
            </a:r>
            <a:r>
              <a:rPr lang="en-US" altLang="zh-CN" sz="2200" dirty="0" smtClean="0"/>
              <a:t>theories with proper approximations and simplifications (mainly </a:t>
            </a:r>
            <a:r>
              <a:rPr lang="en-US" altLang="zh-CN" sz="2200" u="sng" dirty="0" smtClean="0"/>
              <a:t>perturbation</a:t>
            </a:r>
            <a:r>
              <a:rPr lang="en-US" altLang="zh-CN" sz="2200" dirty="0" smtClean="0"/>
              <a:t> and </a:t>
            </a:r>
            <a:r>
              <a:rPr lang="en-US" altLang="zh-CN" sz="2200" u="sng" dirty="0"/>
              <a:t>black box</a:t>
            </a:r>
            <a:r>
              <a:rPr lang="en-US" altLang="zh-CN" sz="2200" dirty="0" smtClean="0"/>
              <a:t>) </a:t>
            </a:r>
            <a:r>
              <a:rPr lang="en-US" altLang="zh-CN" sz="2200" dirty="0"/>
              <a:t>have </a:t>
            </a:r>
            <a:r>
              <a:rPr lang="en-US" altLang="zh-CN" sz="2200" dirty="0" smtClean="0"/>
              <a:t>been </a:t>
            </a:r>
            <a:r>
              <a:rPr lang="en-US" altLang="zh-CN" sz="2200" dirty="0"/>
              <a:t>developed </a:t>
            </a:r>
            <a:r>
              <a:rPr lang="en-US" altLang="zh-CN" sz="2200" dirty="0" smtClean="0"/>
              <a:t>to deal with these complicated </a:t>
            </a:r>
            <a:r>
              <a:rPr lang="en-US" altLang="zh-CN" sz="2200" dirty="0"/>
              <a:t>systems</a:t>
            </a:r>
            <a:r>
              <a:rPr lang="en-US" altLang="zh-CN" sz="2200" dirty="0" smtClean="0"/>
              <a:t>. They provide the scaling </a:t>
            </a:r>
            <a:r>
              <a:rPr lang="en-US" altLang="zh-CN" sz="2200" dirty="0"/>
              <a:t>formulas and </a:t>
            </a:r>
            <a:r>
              <a:rPr lang="en-US" altLang="zh-CN" sz="2200" dirty="0" smtClean="0"/>
              <a:t>physical insight (rather than </a:t>
            </a:r>
            <a:r>
              <a:rPr lang="en-US" altLang="zh-CN" sz="2200" dirty="0"/>
              <a:t>to replace the accurate numerical </a:t>
            </a:r>
            <a:r>
              <a:rPr lang="en-US" altLang="zh-CN" sz="2200" dirty="0" smtClean="0"/>
              <a:t>results), and sometimes the only approach we have.</a:t>
            </a:r>
            <a:endParaRPr lang="en-US" altLang="zh-CN" sz="2200" dirty="0"/>
          </a:p>
          <a:p>
            <a:pPr marL="0" indent="0" algn="just">
              <a:lnSpc>
                <a:spcPct val="110000"/>
              </a:lnSpc>
              <a:spcBef>
                <a:spcPts val="1800"/>
              </a:spcBef>
              <a:buNone/>
            </a:pPr>
            <a:r>
              <a:rPr lang="en-US" altLang="zh-CN" sz="2200" dirty="0"/>
              <a:t>Due to time limit, we will not discuss this topic in a systematic way. Instead, we shall pickup </a:t>
            </a:r>
            <a:r>
              <a:rPr lang="en-US" altLang="zh-CN" sz="2200" dirty="0" smtClean="0"/>
              <a:t>5 </a:t>
            </a:r>
            <a:r>
              <a:rPr lang="en-US" altLang="zh-CN" sz="2200" dirty="0"/>
              <a:t>important theories, explain the underlying concepts and </a:t>
            </a:r>
            <a:r>
              <a:rPr lang="en-US" altLang="zh-CN" sz="2200" dirty="0" smtClean="0"/>
              <a:t>give practical examples. </a:t>
            </a:r>
            <a:endParaRPr lang="en-US" altLang="zh-CN" sz="2200" dirty="0"/>
          </a:p>
        </p:txBody>
      </p:sp>
      <p:sp>
        <p:nvSpPr>
          <p:cNvPr id="2" name="灯片编号占位符 1"/>
          <p:cNvSpPr>
            <a:spLocks noGrp="1"/>
          </p:cNvSpPr>
          <p:nvPr>
            <p:ph type="sldNum" sz="quarter" idx="12"/>
          </p:nvPr>
        </p:nvSpPr>
        <p:spPr/>
        <p:txBody>
          <a:bodyPr/>
          <a:lstStyle/>
          <a:p>
            <a:fld id="{97B00A8C-1BFE-45BD-976D-51C563E3769B}" type="slidenum">
              <a:rPr lang="zh-CN" altLang="en-US" smtClean="0"/>
              <a:t>2</a:t>
            </a:fld>
            <a:endParaRPr lang="zh-CN" altLang="en-US"/>
          </a:p>
        </p:txBody>
      </p:sp>
    </p:spTree>
    <p:extLst>
      <p:ext uri="{BB962C8B-B14F-4D97-AF65-F5344CB8AC3E}">
        <p14:creationId xmlns:p14="http://schemas.microsoft.com/office/powerpoint/2010/main" val="9928161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2"/>
          <a:stretch>
            <a:fillRect/>
          </a:stretch>
        </p:blipFill>
        <p:spPr>
          <a:xfrm>
            <a:off x="5258666" y="4881908"/>
            <a:ext cx="3351934" cy="1030656"/>
          </a:xfrm>
          <a:prstGeom prst="rect">
            <a:avLst/>
          </a:prstGeom>
        </p:spPr>
      </p:pic>
      <p:pic>
        <p:nvPicPr>
          <p:cNvPr id="19" name="图片 18"/>
          <p:cNvPicPr>
            <a:picLocks noChangeAspect="1"/>
          </p:cNvPicPr>
          <p:nvPr/>
        </p:nvPicPr>
        <p:blipFill>
          <a:blip r:embed="rId3"/>
          <a:stretch>
            <a:fillRect/>
          </a:stretch>
        </p:blipFill>
        <p:spPr>
          <a:xfrm>
            <a:off x="5210704" y="2214434"/>
            <a:ext cx="3328458" cy="1127082"/>
          </a:xfrm>
          <a:prstGeom prst="rect">
            <a:avLst/>
          </a:prstGeom>
        </p:spPr>
      </p:pic>
      <p:sp>
        <p:nvSpPr>
          <p:cNvPr id="2" name="标题 1"/>
          <p:cNvSpPr>
            <a:spLocks noGrp="1"/>
          </p:cNvSpPr>
          <p:nvPr>
            <p:ph type="title"/>
          </p:nvPr>
        </p:nvSpPr>
        <p:spPr>
          <a:xfrm>
            <a:off x="838200" y="31181"/>
            <a:ext cx="10515600" cy="1325563"/>
          </a:xfrm>
        </p:spPr>
        <p:txBody>
          <a:bodyPr/>
          <a:lstStyle/>
          <a:p>
            <a:r>
              <a:rPr lang="en-US" altLang="zh-CN" dirty="0" smtClean="0"/>
              <a:t>Cavity Boundary Perturbation</a:t>
            </a:r>
            <a:endParaRPr lang="zh-CN" altLang="en-US" dirty="0"/>
          </a:p>
        </p:txBody>
      </p:sp>
      <p:sp>
        <p:nvSpPr>
          <p:cNvPr id="4" name="灯片编号占位符 3"/>
          <p:cNvSpPr>
            <a:spLocks noGrp="1"/>
          </p:cNvSpPr>
          <p:nvPr>
            <p:ph type="sldNum" sz="quarter" idx="12"/>
          </p:nvPr>
        </p:nvSpPr>
        <p:spPr/>
        <p:txBody>
          <a:bodyPr/>
          <a:lstStyle/>
          <a:p>
            <a:fld id="{97B00A8C-1BFE-45BD-976D-51C563E3769B}" type="slidenum">
              <a:rPr lang="zh-CN" altLang="en-US" smtClean="0"/>
              <a:t>20</a:t>
            </a:fld>
            <a:endParaRPr lang="zh-CN" altLang="en-US"/>
          </a:p>
        </p:txBody>
      </p:sp>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875" y="2242039"/>
            <a:ext cx="4195813" cy="1260964"/>
          </a:xfrm>
          <a:prstGeom prst="rect">
            <a:avLst/>
          </a:prstGeom>
        </p:spPr>
      </p:pic>
      <p:sp>
        <p:nvSpPr>
          <p:cNvPr id="13" name="文本框 12"/>
          <p:cNvSpPr txBox="1"/>
          <p:nvPr/>
        </p:nvSpPr>
        <p:spPr>
          <a:xfrm>
            <a:off x="5118758" y="1978253"/>
            <a:ext cx="1756175" cy="338554"/>
          </a:xfrm>
          <a:prstGeom prst="rect">
            <a:avLst/>
          </a:prstGeom>
          <a:noFill/>
        </p:spPr>
        <p:txBody>
          <a:bodyPr wrap="square" rtlCol="0">
            <a:spAutoFit/>
          </a:bodyPr>
          <a:lstStyle/>
          <a:p>
            <a:r>
              <a:rPr lang="en-US" altLang="zh-CN" sz="1600" dirty="0" smtClean="0">
                <a:latin typeface="Arial" panose="020B0604020202020204" pitchFamily="34" charset="0"/>
                <a:cs typeface="Arial" panose="020B0604020202020204" pitchFamily="34" charset="0"/>
              </a:rPr>
              <a:t>9-cell Pi-mode</a:t>
            </a:r>
            <a:endParaRPr lang="zh-CN" altLang="en-US" sz="1600" dirty="0">
              <a:latin typeface="Arial" panose="020B0604020202020204" pitchFamily="34" charset="0"/>
              <a:cs typeface="Arial" panose="020B0604020202020204" pitchFamily="34" charset="0"/>
            </a:endParaRPr>
          </a:p>
        </p:txBody>
      </p:sp>
      <p:sp>
        <p:nvSpPr>
          <p:cNvPr id="14" name="文本框 13"/>
          <p:cNvSpPr txBox="1"/>
          <p:nvPr/>
        </p:nvSpPr>
        <p:spPr>
          <a:xfrm>
            <a:off x="5167824" y="3481312"/>
            <a:ext cx="1968875" cy="338554"/>
          </a:xfrm>
          <a:prstGeom prst="rect">
            <a:avLst/>
          </a:prstGeom>
          <a:noFill/>
        </p:spPr>
        <p:txBody>
          <a:bodyPr wrap="square" rtlCol="0">
            <a:spAutoFit/>
          </a:bodyPr>
          <a:lstStyle/>
          <a:p>
            <a:r>
              <a:rPr lang="en-US" altLang="zh-CN" sz="1600" dirty="0" smtClean="0">
                <a:latin typeface="Arial" panose="020B0604020202020204" pitchFamily="34" charset="0"/>
                <a:cs typeface="Arial" panose="020B0604020202020204" pitchFamily="34" charset="0"/>
              </a:rPr>
              <a:t>Dumbbell 0-mode </a:t>
            </a:r>
            <a:endParaRPr lang="zh-CN" altLang="en-US" sz="1600" dirty="0">
              <a:latin typeface="Arial" panose="020B0604020202020204" pitchFamily="34" charset="0"/>
              <a:cs typeface="Arial" panose="020B0604020202020204" pitchFamily="34" charset="0"/>
            </a:endParaRPr>
          </a:p>
        </p:txBody>
      </p:sp>
      <p:sp>
        <p:nvSpPr>
          <p:cNvPr id="21" name="文本框 20"/>
          <p:cNvSpPr txBox="1"/>
          <p:nvPr/>
        </p:nvSpPr>
        <p:spPr>
          <a:xfrm>
            <a:off x="5167824" y="4449500"/>
            <a:ext cx="1788771" cy="338554"/>
          </a:xfrm>
          <a:prstGeom prst="rect">
            <a:avLst/>
          </a:prstGeom>
          <a:noFill/>
        </p:spPr>
        <p:txBody>
          <a:bodyPr wrap="square" rtlCol="0">
            <a:spAutoFit/>
          </a:bodyPr>
          <a:lstStyle/>
          <a:p>
            <a:r>
              <a:rPr lang="en-US" altLang="zh-CN" sz="1600" dirty="0" smtClean="0">
                <a:latin typeface="Arial" panose="020B0604020202020204" pitchFamily="34" charset="0"/>
                <a:cs typeface="Arial" panose="020B0604020202020204" pitchFamily="34" charset="0"/>
              </a:rPr>
              <a:t>9-cell 1/9-mode</a:t>
            </a:r>
            <a:endParaRPr lang="zh-CN" altLang="en-US" sz="1600" dirty="0">
              <a:latin typeface="Arial" panose="020B0604020202020204" pitchFamily="34" charset="0"/>
              <a:cs typeface="Arial" panose="020B0604020202020204" pitchFamily="34" charset="0"/>
            </a:endParaRPr>
          </a:p>
        </p:txBody>
      </p:sp>
      <p:pic>
        <p:nvPicPr>
          <p:cNvPr id="23" name="图片 22"/>
          <p:cNvPicPr>
            <a:picLocks noChangeAspect="1"/>
          </p:cNvPicPr>
          <p:nvPr/>
        </p:nvPicPr>
        <p:blipFill>
          <a:blip r:embed="rId5"/>
          <a:stretch>
            <a:fillRect/>
          </a:stretch>
        </p:blipFill>
        <p:spPr>
          <a:xfrm>
            <a:off x="9087047" y="2230697"/>
            <a:ext cx="2926430" cy="769607"/>
          </a:xfrm>
          <a:prstGeom prst="rect">
            <a:avLst/>
          </a:prstGeom>
        </p:spPr>
      </p:pic>
      <p:sp>
        <p:nvSpPr>
          <p:cNvPr id="24" name="文本框 23"/>
          <p:cNvSpPr txBox="1"/>
          <p:nvPr/>
        </p:nvSpPr>
        <p:spPr>
          <a:xfrm>
            <a:off x="9211466" y="5327789"/>
            <a:ext cx="2542126" cy="584775"/>
          </a:xfrm>
          <a:prstGeom prst="rect">
            <a:avLst/>
          </a:prstGeom>
          <a:noFill/>
        </p:spPr>
        <p:txBody>
          <a:bodyPr wrap="square" rtlCol="0">
            <a:spAutoFit/>
          </a:bodyPr>
          <a:lstStyle/>
          <a:p>
            <a:r>
              <a:rPr lang="en-US" altLang="zh-CN" sz="1600" dirty="0" smtClean="0">
                <a:solidFill>
                  <a:srgbClr val="0070C0"/>
                </a:solidFill>
                <a:latin typeface="Arial" panose="020B0604020202020204" pitchFamily="34" charset="0"/>
                <a:cs typeface="Arial" panose="020B0604020202020204" pitchFamily="34" charset="0"/>
              </a:rPr>
              <a:t>Why there is no 0-mode for 9-cell cavity?</a:t>
            </a:r>
            <a:endParaRPr lang="zh-CN" altLang="en-US" sz="1600" dirty="0">
              <a:solidFill>
                <a:srgbClr val="0070C0"/>
              </a:solidFill>
              <a:latin typeface="Arial" panose="020B0604020202020204" pitchFamily="34" charset="0"/>
              <a:cs typeface="Arial" panose="020B0604020202020204" pitchFamily="34" charset="0"/>
            </a:endParaRPr>
          </a:p>
        </p:txBody>
      </p:sp>
      <p:pic>
        <p:nvPicPr>
          <p:cNvPr id="27" name="图片 26"/>
          <p:cNvPicPr>
            <a:picLocks noChangeAspect="1"/>
          </p:cNvPicPr>
          <p:nvPr/>
        </p:nvPicPr>
        <p:blipFill>
          <a:blip r:embed="rId6"/>
          <a:stretch>
            <a:fillRect/>
          </a:stretch>
        </p:blipFill>
        <p:spPr>
          <a:xfrm>
            <a:off x="7304872" y="3687543"/>
            <a:ext cx="835350" cy="782856"/>
          </a:xfrm>
          <a:prstGeom prst="rect">
            <a:avLst/>
          </a:prstGeom>
        </p:spPr>
      </p:pic>
      <p:pic>
        <p:nvPicPr>
          <p:cNvPr id="28" name="图片 27"/>
          <p:cNvPicPr>
            <a:picLocks noChangeAspect="1"/>
          </p:cNvPicPr>
          <p:nvPr/>
        </p:nvPicPr>
        <p:blipFill>
          <a:blip r:embed="rId7"/>
          <a:stretch>
            <a:fillRect/>
          </a:stretch>
        </p:blipFill>
        <p:spPr>
          <a:xfrm>
            <a:off x="643875" y="4013199"/>
            <a:ext cx="4153123" cy="1871133"/>
          </a:xfrm>
          <a:prstGeom prst="rect">
            <a:avLst/>
          </a:prstGeom>
        </p:spPr>
      </p:pic>
      <p:pic>
        <p:nvPicPr>
          <p:cNvPr id="29" name="图片 28"/>
          <p:cNvPicPr>
            <a:picLocks noChangeAspect="1"/>
          </p:cNvPicPr>
          <p:nvPr/>
        </p:nvPicPr>
        <p:blipFill>
          <a:blip r:embed="rId8"/>
          <a:stretch>
            <a:fillRect/>
          </a:stretch>
        </p:blipFill>
        <p:spPr>
          <a:xfrm>
            <a:off x="9143745" y="3591908"/>
            <a:ext cx="2210055" cy="724279"/>
          </a:xfrm>
          <a:prstGeom prst="rect">
            <a:avLst/>
          </a:prstGeom>
        </p:spPr>
      </p:pic>
    </p:spTree>
    <p:extLst>
      <p:ext uri="{BB962C8B-B14F-4D97-AF65-F5344CB8AC3E}">
        <p14:creationId xmlns:p14="http://schemas.microsoft.com/office/powerpoint/2010/main" val="40014064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Cavity Field Measurement</a:t>
            </a:r>
            <a:endParaRPr lang="zh-CN" altLang="en-US" dirty="0"/>
          </a:p>
        </p:txBody>
      </p:sp>
      <p:sp>
        <p:nvSpPr>
          <p:cNvPr id="3" name="内容占位符 2"/>
          <p:cNvSpPr>
            <a:spLocks noGrp="1"/>
          </p:cNvSpPr>
          <p:nvPr>
            <p:ph idx="1"/>
          </p:nvPr>
        </p:nvSpPr>
        <p:spPr/>
        <p:txBody>
          <a:bodyPr>
            <a:normAutofit/>
          </a:bodyPr>
          <a:lstStyle/>
          <a:p>
            <a:pPr marL="0" indent="0">
              <a:buNone/>
            </a:pPr>
            <a:r>
              <a:rPr lang="en-US" altLang="zh-CN" sz="2000" dirty="0" smtClean="0"/>
              <a:t>Bead pull to measure the field profile of the cavity. In a </a:t>
            </a:r>
            <a:r>
              <a:rPr lang="en-US" altLang="zh-CN" sz="2000" dirty="0" err="1" smtClean="0"/>
              <a:t>multicell</a:t>
            </a:r>
            <a:r>
              <a:rPr lang="en-US" altLang="zh-CN" sz="2000" dirty="0" smtClean="0"/>
              <a:t> cavity, we need uniform (flat) field in the cells to assure uniform peak field in the cells and maximize the acceleration.  </a:t>
            </a:r>
          </a:p>
          <a:p>
            <a:pPr marL="0" indent="0">
              <a:buNone/>
            </a:pPr>
            <a:r>
              <a:rPr lang="en-US" altLang="zh-CN" sz="2000" dirty="0" smtClean="0">
                <a:solidFill>
                  <a:srgbClr val="C00000"/>
                </a:solidFill>
              </a:rPr>
              <a:t>Details in Hands-on Training 3: Cavity RF Measurement.</a:t>
            </a:r>
            <a:endParaRPr lang="en-US" altLang="zh-CN" sz="2000" dirty="0" smtClean="0"/>
          </a:p>
        </p:txBody>
      </p:sp>
      <p:sp>
        <p:nvSpPr>
          <p:cNvPr id="4" name="灯片编号占位符 3"/>
          <p:cNvSpPr>
            <a:spLocks noGrp="1"/>
          </p:cNvSpPr>
          <p:nvPr>
            <p:ph type="sldNum" sz="quarter" idx="12"/>
          </p:nvPr>
        </p:nvSpPr>
        <p:spPr/>
        <p:txBody>
          <a:bodyPr/>
          <a:lstStyle/>
          <a:p>
            <a:fld id="{97B00A8C-1BFE-45BD-976D-51C563E3769B}" type="slidenum">
              <a:rPr lang="zh-CN" altLang="en-US" smtClean="0"/>
              <a:t>21</a:t>
            </a:fld>
            <a:endParaRPr lang="zh-CN" altLang="en-US"/>
          </a:p>
        </p:txBody>
      </p:sp>
      <p:pic>
        <p:nvPicPr>
          <p:cNvPr id="5" name="图片 4"/>
          <p:cNvPicPr>
            <a:picLocks noChangeAspect="1"/>
          </p:cNvPicPr>
          <p:nvPr/>
        </p:nvPicPr>
        <p:blipFill rotWithShape="1">
          <a:blip r:embed="rId2"/>
          <a:srcRect t="2330" b="1380"/>
          <a:stretch/>
        </p:blipFill>
        <p:spPr>
          <a:xfrm>
            <a:off x="996148" y="3699703"/>
            <a:ext cx="2972170" cy="1349406"/>
          </a:xfrm>
          <a:prstGeom prst="rect">
            <a:avLst/>
          </a:prstGeom>
        </p:spPr>
      </p:pic>
      <p:sp>
        <p:nvSpPr>
          <p:cNvPr id="6" name="矩形 5"/>
          <p:cNvSpPr/>
          <p:nvPr/>
        </p:nvSpPr>
        <p:spPr>
          <a:xfrm>
            <a:off x="1147808" y="5358109"/>
            <a:ext cx="9896383" cy="338554"/>
          </a:xfrm>
          <a:prstGeom prst="rect">
            <a:avLst/>
          </a:prstGeom>
        </p:spPr>
        <p:txBody>
          <a:bodyPr wrap="square">
            <a:spAutoFit/>
          </a:bodyPr>
          <a:lstStyle/>
          <a:p>
            <a:r>
              <a:rPr lang="en-US" altLang="zh-CN" sz="1600" dirty="0">
                <a:solidFill>
                  <a:srgbClr val="0070C0"/>
                </a:solidFill>
                <a:latin typeface="Arial" panose="020B0604020202020204" pitchFamily="34" charset="0"/>
                <a:cs typeface="Arial" panose="020B0604020202020204" pitchFamily="34" charset="0"/>
              </a:rPr>
              <a:t>Why we measure the bead pull phase shift instead of frequency shift with a network analyzer?</a:t>
            </a:r>
            <a:endParaRPr lang="zh-CN" altLang="en-US" sz="1600" dirty="0">
              <a:solidFill>
                <a:srgbClr val="0070C0"/>
              </a:solidFill>
              <a:latin typeface="Arial" panose="020B0604020202020204" pitchFamily="34" charset="0"/>
              <a:cs typeface="Arial" panose="020B0604020202020204" pitchFamily="34" charset="0"/>
            </a:endParaRPr>
          </a:p>
        </p:txBody>
      </p:sp>
      <p:pic>
        <p:nvPicPr>
          <p:cNvPr id="8" name="图片 7"/>
          <p:cNvPicPr>
            <a:picLocks noChangeAspect="1"/>
          </p:cNvPicPr>
          <p:nvPr/>
        </p:nvPicPr>
        <p:blipFill rotWithShape="1">
          <a:blip r:embed="rId3"/>
          <a:srcRect l="6416"/>
          <a:stretch/>
        </p:blipFill>
        <p:spPr>
          <a:xfrm>
            <a:off x="3977565" y="3693315"/>
            <a:ext cx="5805997" cy="1357342"/>
          </a:xfrm>
          <a:prstGeom prst="rect">
            <a:avLst/>
          </a:prstGeom>
        </p:spPr>
      </p:pic>
      <p:pic>
        <p:nvPicPr>
          <p:cNvPr id="7" name="图片 6"/>
          <p:cNvPicPr>
            <a:picLocks noChangeAspect="1"/>
          </p:cNvPicPr>
          <p:nvPr/>
        </p:nvPicPr>
        <p:blipFill rotWithShape="1">
          <a:blip r:embed="rId4"/>
          <a:srcRect r="35263"/>
          <a:stretch/>
        </p:blipFill>
        <p:spPr>
          <a:xfrm>
            <a:off x="8815526" y="2609632"/>
            <a:ext cx="2926848" cy="1332054"/>
          </a:xfrm>
          <a:prstGeom prst="rect">
            <a:avLst/>
          </a:prstGeom>
        </p:spPr>
      </p:pic>
    </p:spTree>
    <p:extLst>
      <p:ext uri="{BB962C8B-B14F-4D97-AF65-F5344CB8AC3E}">
        <p14:creationId xmlns:p14="http://schemas.microsoft.com/office/powerpoint/2010/main" val="1866728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214830"/>
            <a:ext cx="10515600" cy="1325563"/>
          </a:xfrm>
        </p:spPr>
        <p:txBody>
          <a:bodyPr/>
          <a:lstStyle/>
          <a:p>
            <a:r>
              <a:rPr lang="en-US" altLang="zh-CN" b="1" dirty="0" smtClean="0"/>
              <a:t>3.  Bethe Theory</a:t>
            </a:r>
            <a:endParaRPr lang="zh-CN" altLang="en-US" b="1" dirty="0"/>
          </a:p>
        </p:txBody>
      </p:sp>
      <p:sp>
        <p:nvSpPr>
          <p:cNvPr id="3" name="内容占位符 2"/>
          <p:cNvSpPr>
            <a:spLocks noGrp="1"/>
          </p:cNvSpPr>
          <p:nvPr>
            <p:ph idx="1"/>
          </p:nvPr>
        </p:nvSpPr>
        <p:spPr>
          <a:xfrm>
            <a:off x="3146357" y="1514691"/>
            <a:ext cx="4451231" cy="5064178"/>
          </a:xfrm>
        </p:spPr>
        <p:txBody>
          <a:bodyPr>
            <a:noAutofit/>
          </a:bodyPr>
          <a:lstStyle/>
          <a:p>
            <a:pPr marL="0" indent="0" algn="just">
              <a:lnSpc>
                <a:spcPct val="100000"/>
              </a:lnSpc>
              <a:buNone/>
            </a:pPr>
            <a:r>
              <a:rPr lang="en-US" altLang="zh-CN" sz="1600" dirty="0"/>
              <a:t>Bethe’s theory </a:t>
            </a:r>
            <a:r>
              <a:rPr lang="en-US" altLang="zh-CN" sz="1600" dirty="0" smtClean="0"/>
              <a:t>describes the </a:t>
            </a:r>
            <a:r>
              <a:rPr lang="en-US" altLang="zh-CN" sz="1600" dirty="0"/>
              <a:t>perturbing effect on the cavity fields of a hole in the cavity wall. W</a:t>
            </a:r>
            <a:r>
              <a:rPr lang="en-US" altLang="zh-CN" sz="1600" dirty="0" smtClean="0"/>
              <a:t>hen </a:t>
            </a:r>
            <a:r>
              <a:rPr lang="en-US" altLang="zh-CN" sz="1600" dirty="0"/>
              <a:t>the hole size is small compared with the </a:t>
            </a:r>
            <a:r>
              <a:rPr lang="en-US" altLang="zh-CN" sz="1600" dirty="0" smtClean="0"/>
              <a:t>wavelength, the </a:t>
            </a:r>
            <a:r>
              <a:rPr lang="en-US" altLang="zh-CN" sz="1600" dirty="0"/>
              <a:t>effect of a hole is equivalent to adding electric and/or magnetic </a:t>
            </a:r>
            <a:r>
              <a:rPr lang="en-US" altLang="zh-CN" sz="1600" dirty="0" smtClean="0"/>
              <a:t>dipoles located </a:t>
            </a:r>
            <a:r>
              <a:rPr lang="en-US" altLang="zh-CN" sz="1600" dirty="0"/>
              <a:t>at the center of the hole, whose dipole moments are proportional </a:t>
            </a:r>
            <a:r>
              <a:rPr lang="en-US" altLang="zh-CN" sz="1600" dirty="0" smtClean="0"/>
              <a:t>to the </a:t>
            </a:r>
            <a:r>
              <a:rPr lang="en-US" altLang="zh-CN" sz="1600" dirty="0"/>
              <a:t>unperturbed electric and/or magnetic fields at the center of the hole</a:t>
            </a:r>
            <a:r>
              <a:rPr lang="en-US" altLang="zh-CN" sz="1600" dirty="0" smtClean="0"/>
              <a:t>.</a:t>
            </a:r>
          </a:p>
          <a:p>
            <a:pPr marL="0" indent="0" algn="just">
              <a:lnSpc>
                <a:spcPct val="100000"/>
              </a:lnSpc>
              <a:buNone/>
            </a:pPr>
            <a:r>
              <a:rPr lang="en-US" altLang="zh-CN" sz="1600" dirty="0"/>
              <a:t>For a small circular aperture, the equivalent electric-dipole moment representing the field inside the cavity caused by the perturbation of the </a:t>
            </a:r>
            <a:r>
              <a:rPr lang="en-US" altLang="zh-CN" sz="1600" dirty="0" smtClean="0"/>
              <a:t>hole is</a:t>
            </a:r>
          </a:p>
          <a:p>
            <a:pPr marL="0" indent="0" algn="just">
              <a:lnSpc>
                <a:spcPct val="100000"/>
              </a:lnSpc>
              <a:buNone/>
            </a:pPr>
            <a:endParaRPr lang="en-US" altLang="zh-CN" sz="1600" dirty="0"/>
          </a:p>
          <a:p>
            <a:pPr marL="0" indent="0" algn="just">
              <a:lnSpc>
                <a:spcPct val="100000"/>
              </a:lnSpc>
              <a:buNone/>
            </a:pPr>
            <a:r>
              <a:rPr lang="en-US" altLang="zh-CN" sz="1600" dirty="0"/>
              <a:t>The electric-dipole direction is normal </a:t>
            </a:r>
            <a:r>
              <a:rPr lang="en-US" altLang="zh-CN" sz="1600" dirty="0" smtClean="0"/>
              <a:t>to the </a:t>
            </a:r>
            <a:r>
              <a:rPr lang="en-US" altLang="zh-CN" sz="1600" dirty="0"/>
              <a:t>plane of the </a:t>
            </a:r>
            <a:r>
              <a:rPr lang="en-US" altLang="zh-CN" sz="1600" dirty="0" smtClean="0"/>
              <a:t>hole.</a:t>
            </a:r>
            <a:endParaRPr lang="zh-CN" altLang="en-US" sz="1600" dirty="0"/>
          </a:p>
        </p:txBody>
      </p:sp>
      <p:pic>
        <p:nvPicPr>
          <p:cNvPr id="5" name="图片 4"/>
          <p:cNvPicPr>
            <a:picLocks noChangeAspect="1"/>
          </p:cNvPicPr>
          <p:nvPr/>
        </p:nvPicPr>
        <p:blipFill>
          <a:blip r:embed="rId2"/>
          <a:stretch>
            <a:fillRect/>
          </a:stretch>
        </p:blipFill>
        <p:spPr>
          <a:xfrm>
            <a:off x="540469" y="1825625"/>
            <a:ext cx="2110223" cy="3031047"/>
          </a:xfrm>
          <a:prstGeom prst="rect">
            <a:avLst/>
          </a:prstGeom>
        </p:spPr>
      </p:pic>
      <p:sp>
        <p:nvSpPr>
          <p:cNvPr id="7" name="文本框 6"/>
          <p:cNvSpPr txBox="1"/>
          <p:nvPr/>
        </p:nvSpPr>
        <p:spPr>
          <a:xfrm>
            <a:off x="367683" y="4916652"/>
            <a:ext cx="2283009" cy="707886"/>
          </a:xfrm>
          <a:prstGeom prst="rect">
            <a:avLst/>
          </a:prstGeom>
          <a:noFill/>
        </p:spPr>
        <p:txBody>
          <a:bodyPr wrap="square" rtlCol="0">
            <a:spAutoFit/>
          </a:bodyPr>
          <a:lstStyle/>
          <a:p>
            <a:pPr algn="ctr"/>
            <a:r>
              <a:rPr lang="en-US" altLang="zh-CN" sz="2000" dirty="0" smtClean="0">
                <a:latin typeface="Arial" panose="020B0604020202020204" pitchFamily="34" charset="0"/>
                <a:cs typeface="Arial" panose="020B0604020202020204" pitchFamily="34" charset="0"/>
              </a:rPr>
              <a:t>Hans Bethe (1906-2005)</a:t>
            </a:r>
            <a:endParaRPr lang="zh-CN" altLang="en-US" sz="2000"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97B00A8C-1BFE-45BD-976D-51C563E3769B}" type="slidenum">
              <a:rPr lang="zh-CN" altLang="en-US" smtClean="0"/>
              <a:t>22</a:t>
            </a:fld>
            <a:endParaRPr lang="zh-CN" altLang="en-US"/>
          </a:p>
        </p:txBody>
      </p:sp>
      <p:pic>
        <p:nvPicPr>
          <p:cNvPr id="9" name="图片 8"/>
          <p:cNvPicPr>
            <a:picLocks noChangeAspect="1"/>
          </p:cNvPicPr>
          <p:nvPr/>
        </p:nvPicPr>
        <p:blipFill>
          <a:blip r:embed="rId3"/>
          <a:stretch>
            <a:fillRect/>
          </a:stretch>
        </p:blipFill>
        <p:spPr>
          <a:xfrm>
            <a:off x="7940378" y="1388359"/>
            <a:ext cx="3512389" cy="4621367"/>
          </a:xfrm>
          <a:prstGeom prst="rect">
            <a:avLst/>
          </a:prstGeom>
        </p:spPr>
      </p:pic>
      <p:pic>
        <p:nvPicPr>
          <p:cNvPr id="6" name="图片 5"/>
          <p:cNvPicPr>
            <a:picLocks noChangeAspect="1"/>
          </p:cNvPicPr>
          <p:nvPr/>
        </p:nvPicPr>
        <p:blipFill>
          <a:blip r:embed="rId4"/>
          <a:stretch>
            <a:fillRect/>
          </a:stretch>
        </p:blipFill>
        <p:spPr>
          <a:xfrm>
            <a:off x="4438036" y="4856672"/>
            <a:ext cx="1695345" cy="289964"/>
          </a:xfrm>
          <a:prstGeom prst="rect">
            <a:avLst/>
          </a:prstGeom>
        </p:spPr>
      </p:pic>
    </p:spTree>
    <p:extLst>
      <p:ext uri="{BB962C8B-B14F-4D97-AF65-F5344CB8AC3E}">
        <p14:creationId xmlns:p14="http://schemas.microsoft.com/office/powerpoint/2010/main" val="29971203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Asymmetric Coupled Oscillators</a:t>
            </a:r>
            <a:endParaRPr lang="zh-CN" altLang="en-US" dirty="0"/>
          </a:p>
        </p:txBody>
      </p:sp>
      <p:sp>
        <p:nvSpPr>
          <p:cNvPr id="4" name="灯片编号占位符 3"/>
          <p:cNvSpPr>
            <a:spLocks noGrp="1"/>
          </p:cNvSpPr>
          <p:nvPr>
            <p:ph type="sldNum" sz="quarter" idx="12"/>
          </p:nvPr>
        </p:nvSpPr>
        <p:spPr/>
        <p:txBody>
          <a:bodyPr/>
          <a:lstStyle/>
          <a:p>
            <a:fld id="{97B00A8C-1BFE-45BD-976D-51C563E3769B}" type="slidenum">
              <a:rPr lang="zh-CN" altLang="en-US" smtClean="0"/>
              <a:t>23</a:t>
            </a:fld>
            <a:endParaRPr lang="zh-CN" altLang="en-US"/>
          </a:p>
        </p:txBody>
      </p:sp>
      <p:pic>
        <p:nvPicPr>
          <p:cNvPr id="5" name="图片 4"/>
          <p:cNvPicPr>
            <a:picLocks noChangeAspect="1"/>
          </p:cNvPicPr>
          <p:nvPr/>
        </p:nvPicPr>
        <p:blipFill>
          <a:blip r:embed="rId2"/>
          <a:stretch>
            <a:fillRect/>
          </a:stretch>
        </p:blipFill>
        <p:spPr>
          <a:xfrm>
            <a:off x="474445" y="1909788"/>
            <a:ext cx="3869863" cy="1743600"/>
          </a:xfrm>
          <a:prstGeom prst="rect">
            <a:avLst/>
          </a:prstGeom>
        </p:spPr>
      </p:pic>
      <p:pic>
        <p:nvPicPr>
          <p:cNvPr id="6" name="图片 5"/>
          <p:cNvPicPr>
            <a:picLocks noChangeAspect="1"/>
          </p:cNvPicPr>
          <p:nvPr/>
        </p:nvPicPr>
        <p:blipFill>
          <a:blip r:embed="rId3"/>
          <a:stretch>
            <a:fillRect/>
          </a:stretch>
        </p:blipFill>
        <p:spPr>
          <a:xfrm>
            <a:off x="504011" y="3850616"/>
            <a:ext cx="4913101" cy="813100"/>
          </a:xfrm>
          <a:prstGeom prst="rect">
            <a:avLst/>
          </a:prstGeom>
        </p:spPr>
      </p:pic>
      <p:pic>
        <p:nvPicPr>
          <p:cNvPr id="9" name="图片 8"/>
          <p:cNvPicPr>
            <a:picLocks noChangeAspect="1"/>
          </p:cNvPicPr>
          <p:nvPr/>
        </p:nvPicPr>
        <p:blipFill>
          <a:blip r:embed="rId4"/>
          <a:stretch>
            <a:fillRect/>
          </a:stretch>
        </p:blipFill>
        <p:spPr>
          <a:xfrm>
            <a:off x="5543085" y="1772618"/>
            <a:ext cx="1415980" cy="2090978"/>
          </a:xfrm>
          <a:prstGeom prst="rect">
            <a:avLst/>
          </a:prstGeom>
        </p:spPr>
      </p:pic>
      <p:pic>
        <p:nvPicPr>
          <p:cNvPr id="10" name="图片 9"/>
          <p:cNvPicPr>
            <a:picLocks noChangeAspect="1"/>
          </p:cNvPicPr>
          <p:nvPr/>
        </p:nvPicPr>
        <p:blipFill>
          <a:blip r:embed="rId5"/>
          <a:stretch>
            <a:fillRect/>
          </a:stretch>
        </p:blipFill>
        <p:spPr>
          <a:xfrm>
            <a:off x="7294442" y="4086761"/>
            <a:ext cx="1597770" cy="2269589"/>
          </a:xfrm>
          <a:prstGeom prst="rect">
            <a:avLst/>
          </a:prstGeom>
        </p:spPr>
      </p:pic>
      <p:pic>
        <p:nvPicPr>
          <p:cNvPr id="11" name="图片 10"/>
          <p:cNvPicPr>
            <a:picLocks noChangeAspect="1"/>
          </p:cNvPicPr>
          <p:nvPr/>
        </p:nvPicPr>
        <p:blipFill>
          <a:blip r:embed="rId6"/>
          <a:stretch>
            <a:fillRect/>
          </a:stretch>
        </p:blipFill>
        <p:spPr>
          <a:xfrm>
            <a:off x="5543085" y="4228274"/>
            <a:ext cx="1499412" cy="2128076"/>
          </a:xfrm>
          <a:prstGeom prst="rect">
            <a:avLst/>
          </a:prstGeom>
        </p:spPr>
      </p:pic>
      <p:pic>
        <p:nvPicPr>
          <p:cNvPr id="12" name="图片 11"/>
          <p:cNvPicPr>
            <a:picLocks noChangeAspect="1"/>
          </p:cNvPicPr>
          <p:nvPr/>
        </p:nvPicPr>
        <p:blipFill>
          <a:blip r:embed="rId7"/>
          <a:stretch>
            <a:fillRect/>
          </a:stretch>
        </p:blipFill>
        <p:spPr>
          <a:xfrm>
            <a:off x="7546428" y="1707559"/>
            <a:ext cx="3050988" cy="1161364"/>
          </a:xfrm>
          <a:prstGeom prst="rect">
            <a:avLst/>
          </a:prstGeom>
        </p:spPr>
      </p:pic>
      <p:pic>
        <p:nvPicPr>
          <p:cNvPr id="13" name="图片 12"/>
          <p:cNvPicPr>
            <a:picLocks noChangeAspect="1"/>
          </p:cNvPicPr>
          <p:nvPr/>
        </p:nvPicPr>
        <p:blipFill>
          <a:blip r:embed="rId8"/>
          <a:stretch>
            <a:fillRect/>
          </a:stretch>
        </p:blipFill>
        <p:spPr>
          <a:xfrm>
            <a:off x="7758182" y="2976926"/>
            <a:ext cx="3484125" cy="914951"/>
          </a:xfrm>
          <a:prstGeom prst="rect">
            <a:avLst/>
          </a:prstGeom>
        </p:spPr>
      </p:pic>
      <p:pic>
        <p:nvPicPr>
          <p:cNvPr id="14" name="图片 13"/>
          <p:cNvPicPr>
            <a:picLocks noChangeAspect="1"/>
          </p:cNvPicPr>
          <p:nvPr/>
        </p:nvPicPr>
        <p:blipFill>
          <a:blip r:embed="rId9"/>
          <a:stretch>
            <a:fillRect/>
          </a:stretch>
        </p:blipFill>
        <p:spPr>
          <a:xfrm>
            <a:off x="474445" y="5141933"/>
            <a:ext cx="2143627" cy="484469"/>
          </a:xfrm>
          <a:prstGeom prst="rect">
            <a:avLst/>
          </a:prstGeom>
        </p:spPr>
      </p:pic>
      <p:pic>
        <p:nvPicPr>
          <p:cNvPr id="15" name="图片 14"/>
          <p:cNvPicPr>
            <a:picLocks noChangeAspect="1"/>
          </p:cNvPicPr>
          <p:nvPr/>
        </p:nvPicPr>
        <p:blipFill rotWithShape="1">
          <a:blip r:embed="rId10"/>
          <a:srcRect r="2986" b="-1221"/>
          <a:stretch/>
        </p:blipFill>
        <p:spPr>
          <a:xfrm>
            <a:off x="587681" y="5581396"/>
            <a:ext cx="816917" cy="328791"/>
          </a:xfrm>
          <a:prstGeom prst="rect">
            <a:avLst/>
          </a:prstGeom>
        </p:spPr>
      </p:pic>
      <p:pic>
        <p:nvPicPr>
          <p:cNvPr id="16" name="图片 15"/>
          <p:cNvPicPr>
            <a:picLocks noChangeAspect="1"/>
          </p:cNvPicPr>
          <p:nvPr/>
        </p:nvPicPr>
        <p:blipFill>
          <a:blip r:embed="rId11"/>
          <a:stretch>
            <a:fillRect/>
          </a:stretch>
        </p:blipFill>
        <p:spPr>
          <a:xfrm>
            <a:off x="541332" y="5991373"/>
            <a:ext cx="1662163" cy="364977"/>
          </a:xfrm>
          <a:prstGeom prst="rect">
            <a:avLst/>
          </a:prstGeom>
        </p:spPr>
      </p:pic>
      <p:pic>
        <p:nvPicPr>
          <p:cNvPr id="17" name="图片 16"/>
          <p:cNvPicPr>
            <a:picLocks noChangeAspect="1"/>
          </p:cNvPicPr>
          <p:nvPr/>
        </p:nvPicPr>
        <p:blipFill>
          <a:blip r:embed="rId12"/>
          <a:stretch>
            <a:fillRect/>
          </a:stretch>
        </p:blipFill>
        <p:spPr>
          <a:xfrm>
            <a:off x="10829273" y="1798691"/>
            <a:ext cx="1049054" cy="481837"/>
          </a:xfrm>
          <a:prstGeom prst="rect">
            <a:avLst/>
          </a:prstGeom>
        </p:spPr>
      </p:pic>
      <p:pic>
        <p:nvPicPr>
          <p:cNvPr id="18" name="图片 17"/>
          <p:cNvPicPr>
            <a:picLocks noChangeAspect="1"/>
          </p:cNvPicPr>
          <p:nvPr/>
        </p:nvPicPr>
        <p:blipFill>
          <a:blip r:embed="rId13"/>
          <a:stretch>
            <a:fillRect/>
          </a:stretch>
        </p:blipFill>
        <p:spPr>
          <a:xfrm>
            <a:off x="10817857" y="2275329"/>
            <a:ext cx="1060470" cy="506259"/>
          </a:xfrm>
          <a:prstGeom prst="rect">
            <a:avLst/>
          </a:prstGeom>
        </p:spPr>
      </p:pic>
      <p:pic>
        <p:nvPicPr>
          <p:cNvPr id="19" name="图片 18"/>
          <p:cNvPicPr>
            <a:picLocks noChangeAspect="1"/>
          </p:cNvPicPr>
          <p:nvPr/>
        </p:nvPicPr>
        <p:blipFill>
          <a:blip r:embed="rId14"/>
          <a:stretch>
            <a:fillRect/>
          </a:stretch>
        </p:blipFill>
        <p:spPr>
          <a:xfrm>
            <a:off x="1012462" y="4782029"/>
            <a:ext cx="1605610" cy="359904"/>
          </a:xfrm>
          <a:prstGeom prst="rect">
            <a:avLst/>
          </a:prstGeom>
        </p:spPr>
      </p:pic>
      <p:sp>
        <p:nvSpPr>
          <p:cNvPr id="20" name="文本框 19"/>
          <p:cNvSpPr txBox="1"/>
          <p:nvPr/>
        </p:nvSpPr>
        <p:spPr>
          <a:xfrm>
            <a:off x="541332" y="4776962"/>
            <a:ext cx="672048" cy="338554"/>
          </a:xfrm>
          <a:prstGeom prst="rect">
            <a:avLst/>
          </a:prstGeom>
          <a:noFill/>
        </p:spPr>
        <p:txBody>
          <a:bodyPr wrap="square" rtlCol="0">
            <a:spAutoFit/>
          </a:bodyPr>
          <a:lstStyle/>
          <a:p>
            <a:r>
              <a:rPr lang="en-US" altLang="zh-CN" sz="1600" dirty="0" smtClean="0">
                <a:latin typeface="Arial" panose="020B0604020202020204" pitchFamily="34" charset="0"/>
                <a:cs typeface="Arial" panose="020B0604020202020204" pitchFamily="34" charset="0"/>
              </a:rPr>
              <a:t>For</a:t>
            </a:r>
            <a:endParaRPr lang="zh-CN" altLang="en-US" sz="1600" dirty="0">
              <a:latin typeface="Arial" panose="020B0604020202020204" pitchFamily="34" charset="0"/>
              <a:cs typeface="Arial" panose="020B0604020202020204" pitchFamily="34" charset="0"/>
            </a:endParaRPr>
          </a:p>
        </p:txBody>
      </p:sp>
      <p:pic>
        <p:nvPicPr>
          <p:cNvPr id="21" name="图片 20"/>
          <p:cNvPicPr>
            <a:picLocks noChangeAspect="1"/>
          </p:cNvPicPr>
          <p:nvPr/>
        </p:nvPicPr>
        <p:blipFill>
          <a:blip r:embed="rId15"/>
          <a:stretch>
            <a:fillRect/>
          </a:stretch>
        </p:blipFill>
        <p:spPr>
          <a:xfrm>
            <a:off x="3356678" y="4799914"/>
            <a:ext cx="1447800" cy="324133"/>
          </a:xfrm>
          <a:prstGeom prst="rect">
            <a:avLst/>
          </a:prstGeom>
        </p:spPr>
      </p:pic>
      <p:sp>
        <p:nvSpPr>
          <p:cNvPr id="22" name="文本框 21"/>
          <p:cNvSpPr txBox="1"/>
          <p:nvPr/>
        </p:nvSpPr>
        <p:spPr>
          <a:xfrm>
            <a:off x="2744045" y="4775816"/>
            <a:ext cx="672048" cy="338554"/>
          </a:xfrm>
          <a:prstGeom prst="rect">
            <a:avLst/>
          </a:prstGeom>
          <a:noFill/>
        </p:spPr>
        <p:txBody>
          <a:bodyPr wrap="square" rtlCol="0">
            <a:spAutoFit/>
          </a:bodyPr>
          <a:lstStyle/>
          <a:p>
            <a:r>
              <a:rPr lang="en-US" altLang="zh-CN" sz="1600" dirty="0" smtClean="0">
                <a:latin typeface="Arial" panose="020B0604020202020204" pitchFamily="34" charset="0"/>
                <a:cs typeface="Arial" panose="020B0604020202020204" pitchFamily="34" charset="0"/>
              </a:rPr>
              <a:t>and</a:t>
            </a:r>
            <a:endParaRPr lang="zh-CN"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47276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53703" y="43285"/>
            <a:ext cx="10515600" cy="1325563"/>
          </a:xfrm>
        </p:spPr>
        <p:txBody>
          <a:bodyPr/>
          <a:lstStyle/>
          <a:p>
            <a:r>
              <a:rPr lang="en-US" altLang="zh-CN" dirty="0" smtClean="0"/>
              <a:t>Dumbbell Frequency Tuning</a:t>
            </a:r>
            <a:endParaRPr lang="zh-CN" altLang="en-US" dirty="0"/>
          </a:p>
        </p:txBody>
      </p:sp>
      <p:pic>
        <p:nvPicPr>
          <p:cNvPr id="7" name="内容占位符 6"/>
          <p:cNvPicPr>
            <a:picLocks noGrp="1" noChangeAspect="1"/>
          </p:cNvPicPr>
          <p:nvPr>
            <p:ph idx="1"/>
          </p:nvPr>
        </p:nvPicPr>
        <p:blipFill>
          <a:blip r:embed="rId2"/>
          <a:stretch>
            <a:fillRect/>
          </a:stretch>
        </p:blipFill>
        <p:spPr>
          <a:xfrm>
            <a:off x="8154200" y="1261566"/>
            <a:ext cx="3877376" cy="975899"/>
          </a:xfrm>
          <a:prstGeom prst="rect">
            <a:avLst/>
          </a:prstGeom>
        </p:spPr>
      </p:pic>
      <p:sp>
        <p:nvSpPr>
          <p:cNvPr id="4" name="灯片编号占位符 3"/>
          <p:cNvSpPr>
            <a:spLocks noGrp="1"/>
          </p:cNvSpPr>
          <p:nvPr>
            <p:ph type="sldNum" sz="quarter" idx="12"/>
          </p:nvPr>
        </p:nvSpPr>
        <p:spPr/>
        <p:txBody>
          <a:bodyPr/>
          <a:lstStyle/>
          <a:p>
            <a:fld id="{97B00A8C-1BFE-45BD-976D-51C563E3769B}" type="slidenum">
              <a:rPr lang="zh-CN" altLang="en-US" smtClean="0"/>
              <a:t>24</a:t>
            </a:fld>
            <a:endParaRPr lang="zh-CN" altLang="en-US"/>
          </a:p>
        </p:txBody>
      </p:sp>
      <p:pic>
        <p:nvPicPr>
          <p:cNvPr id="5" name="图片 4"/>
          <p:cNvPicPr>
            <a:picLocks noChangeAspect="1"/>
          </p:cNvPicPr>
          <p:nvPr/>
        </p:nvPicPr>
        <p:blipFill>
          <a:blip r:embed="rId3"/>
          <a:stretch>
            <a:fillRect/>
          </a:stretch>
        </p:blipFill>
        <p:spPr>
          <a:xfrm>
            <a:off x="512405" y="1439382"/>
            <a:ext cx="4038568" cy="2043731"/>
          </a:xfrm>
          <a:prstGeom prst="rect">
            <a:avLst/>
          </a:prstGeom>
        </p:spPr>
      </p:pic>
      <p:pic>
        <p:nvPicPr>
          <p:cNvPr id="6" name="图片 5"/>
          <p:cNvPicPr>
            <a:picLocks noChangeAspect="1"/>
          </p:cNvPicPr>
          <p:nvPr/>
        </p:nvPicPr>
        <p:blipFill rotWithShape="1">
          <a:blip r:embed="rId4"/>
          <a:srcRect b="58380"/>
          <a:stretch/>
        </p:blipFill>
        <p:spPr>
          <a:xfrm>
            <a:off x="4741730" y="1197915"/>
            <a:ext cx="3136231" cy="650814"/>
          </a:xfrm>
          <a:prstGeom prst="rect">
            <a:avLst/>
          </a:prstGeom>
        </p:spPr>
      </p:pic>
      <p:pic>
        <p:nvPicPr>
          <p:cNvPr id="8" name="图片 7"/>
          <p:cNvPicPr>
            <a:picLocks noChangeAspect="1"/>
          </p:cNvPicPr>
          <p:nvPr/>
        </p:nvPicPr>
        <p:blipFill>
          <a:blip r:embed="rId5"/>
          <a:stretch>
            <a:fillRect/>
          </a:stretch>
        </p:blipFill>
        <p:spPr>
          <a:xfrm>
            <a:off x="953703" y="3945605"/>
            <a:ext cx="3155973" cy="2686121"/>
          </a:xfrm>
          <a:prstGeom prst="rect">
            <a:avLst/>
          </a:prstGeom>
        </p:spPr>
      </p:pic>
      <p:pic>
        <p:nvPicPr>
          <p:cNvPr id="9" name="图片 8"/>
          <p:cNvPicPr>
            <a:picLocks noChangeAspect="1"/>
          </p:cNvPicPr>
          <p:nvPr/>
        </p:nvPicPr>
        <p:blipFill rotWithShape="1">
          <a:blip r:embed="rId6"/>
          <a:srcRect b="62768"/>
          <a:stretch/>
        </p:blipFill>
        <p:spPr>
          <a:xfrm>
            <a:off x="4733105" y="2759237"/>
            <a:ext cx="1896979" cy="383676"/>
          </a:xfrm>
          <a:prstGeom prst="rect">
            <a:avLst/>
          </a:prstGeom>
        </p:spPr>
      </p:pic>
      <p:pic>
        <p:nvPicPr>
          <p:cNvPr id="10" name="图片 9"/>
          <p:cNvPicPr>
            <a:picLocks noChangeAspect="1"/>
          </p:cNvPicPr>
          <p:nvPr/>
        </p:nvPicPr>
        <p:blipFill rotWithShape="1">
          <a:blip r:embed="rId6"/>
          <a:srcRect t="63413"/>
          <a:stretch/>
        </p:blipFill>
        <p:spPr>
          <a:xfrm>
            <a:off x="4733105" y="3106084"/>
            <a:ext cx="1896979" cy="377029"/>
          </a:xfrm>
          <a:prstGeom prst="rect">
            <a:avLst/>
          </a:prstGeom>
        </p:spPr>
      </p:pic>
      <p:pic>
        <p:nvPicPr>
          <p:cNvPr id="11" name="图片 10"/>
          <p:cNvPicPr>
            <a:picLocks noChangeAspect="1"/>
          </p:cNvPicPr>
          <p:nvPr/>
        </p:nvPicPr>
        <p:blipFill>
          <a:blip r:embed="rId7"/>
          <a:stretch>
            <a:fillRect/>
          </a:stretch>
        </p:blipFill>
        <p:spPr>
          <a:xfrm>
            <a:off x="7202702" y="2727099"/>
            <a:ext cx="2890186" cy="735756"/>
          </a:xfrm>
          <a:prstGeom prst="rect">
            <a:avLst/>
          </a:prstGeom>
        </p:spPr>
      </p:pic>
      <p:pic>
        <p:nvPicPr>
          <p:cNvPr id="12" name="图片 11"/>
          <p:cNvPicPr>
            <a:picLocks noChangeAspect="1"/>
          </p:cNvPicPr>
          <p:nvPr/>
        </p:nvPicPr>
        <p:blipFill>
          <a:blip r:embed="rId8"/>
          <a:stretch>
            <a:fillRect/>
          </a:stretch>
        </p:blipFill>
        <p:spPr>
          <a:xfrm>
            <a:off x="4871413" y="4946699"/>
            <a:ext cx="2331289" cy="1572461"/>
          </a:xfrm>
          <a:prstGeom prst="rect">
            <a:avLst/>
          </a:prstGeom>
        </p:spPr>
      </p:pic>
      <p:pic>
        <p:nvPicPr>
          <p:cNvPr id="13" name="图片 12"/>
          <p:cNvPicPr>
            <a:picLocks noChangeAspect="1"/>
          </p:cNvPicPr>
          <p:nvPr/>
        </p:nvPicPr>
        <p:blipFill rotWithShape="1">
          <a:blip r:embed="rId4"/>
          <a:srcRect t="57307"/>
          <a:stretch/>
        </p:blipFill>
        <p:spPr>
          <a:xfrm>
            <a:off x="4741729" y="1751431"/>
            <a:ext cx="3136231" cy="667606"/>
          </a:xfrm>
          <a:prstGeom prst="rect">
            <a:avLst/>
          </a:prstGeom>
        </p:spPr>
      </p:pic>
      <p:pic>
        <p:nvPicPr>
          <p:cNvPr id="15" name="图片 14"/>
          <p:cNvPicPr>
            <a:picLocks noChangeAspect="1"/>
          </p:cNvPicPr>
          <p:nvPr/>
        </p:nvPicPr>
        <p:blipFill>
          <a:blip r:embed="rId9"/>
          <a:stretch>
            <a:fillRect/>
          </a:stretch>
        </p:blipFill>
        <p:spPr>
          <a:xfrm>
            <a:off x="8154200" y="3873209"/>
            <a:ext cx="3463493" cy="1321256"/>
          </a:xfrm>
          <a:prstGeom prst="rect">
            <a:avLst/>
          </a:prstGeom>
        </p:spPr>
      </p:pic>
      <p:pic>
        <p:nvPicPr>
          <p:cNvPr id="16" name="图片 15"/>
          <p:cNvPicPr>
            <a:picLocks noChangeAspect="1"/>
          </p:cNvPicPr>
          <p:nvPr/>
        </p:nvPicPr>
        <p:blipFill>
          <a:blip r:embed="rId10"/>
          <a:stretch>
            <a:fillRect/>
          </a:stretch>
        </p:blipFill>
        <p:spPr>
          <a:xfrm>
            <a:off x="8154200" y="5279418"/>
            <a:ext cx="3315103" cy="907025"/>
          </a:xfrm>
          <a:prstGeom prst="rect">
            <a:avLst/>
          </a:prstGeom>
        </p:spPr>
      </p:pic>
      <p:sp>
        <p:nvSpPr>
          <p:cNvPr id="17" name="右箭头 16"/>
          <p:cNvSpPr/>
          <p:nvPr/>
        </p:nvSpPr>
        <p:spPr>
          <a:xfrm>
            <a:off x="7806088" y="1674796"/>
            <a:ext cx="348112" cy="2695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右箭头 17"/>
          <p:cNvSpPr/>
          <p:nvPr/>
        </p:nvSpPr>
        <p:spPr>
          <a:xfrm>
            <a:off x="6742337" y="2892535"/>
            <a:ext cx="348112" cy="2695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4765665" y="3936353"/>
            <a:ext cx="2732545" cy="338554"/>
          </a:xfrm>
          <a:prstGeom prst="rect">
            <a:avLst/>
          </a:prstGeom>
          <a:noFill/>
        </p:spPr>
        <p:txBody>
          <a:bodyPr wrap="square" rtlCol="0">
            <a:spAutoFit/>
          </a:bodyPr>
          <a:lstStyle/>
          <a:p>
            <a:r>
              <a:rPr lang="en-US" altLang="zh-CN" sz="1600" dirty="0" smtClean="0">
                <a:latin typeface="Arial" panose="020B0604020202020204" pitchFamily="34" charset="0"/>
                <a:cs typeface="Arial" panose="020B0604020202020204" pitchFamily="34" charset="0"/>
              </a:rPr>
              <a:t>Slater</a:t>
            </a:r>
            <a:r>
              <a:rPr lang="zh-CN" altLang="en-US" sz="1600" dirty="0" smtClean="0">
                <a:latin typeface="Arial" panose="020B0604020202020204" pitchFamily="34" charset="0"/>
                <a:cs typeface="Arial" panose="020B0604020202020204" pitchFamily="34" charset="0"/>
              </a:rPr>
              <a:t> </a:t>
            </a:r>
            <a:r>
              <a:rPr lang="en-US" altLang="zh-CN" sz="1600" dirty="0" smtClean="0">
                <a:latin typeface="Arial" panose="020B0604020202020204" pitchFamily="34" charset="0"/>
                <a:cs typeface="Arial" panose="020B0604020202020204" pitchFamily="34" charset="0"/>
              </a:rPr>
              <a:t>perturbation theory</a:t>
            </a:r>
          </a:p>
        </p:txBody>
      </p:sp>
      <p:sp>
        <p:nvSpPr>
          <p:cNvPr id="20" name="右箭头 19"/>
          <p:cNvSpPr/>
          <p:nvPr/>
        </p:nvSpPr>
        <p:spPr>
          <a:xfrm>
            <a:off x="323089" y="5019158"/>
            <a:ext cx="348112" cy="2695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右箭头 20"/>
          <p:cNvSpPr/>
          <p:nvPr/>
        </p:nvSpPr>
        <p:spPr>
          <a:xfrm rot="5400000">
            <a:off x="5705006" y="4455061"/>
            <a:ext cx="424590" cy="322531"/>
          </a:xfrm>
          <a:prstGeom prst="rightArrow">
            <a:avLst>
              <a:gd name="adj1" fmla="val 50002"/>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970002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47029"/>
            <a:ext cx="10515600" cy="1325563"/>
          </a:xfrm>
        </p:spPr>
        <p:txBody>
          <a:bodyPr/>
          <a:lstStyle/>
          <a:p>
            <a:r>
              <a:rPr lang="en-US" altLang="zh-CN" dirty="0" smtClean="0"/>
              <a:t>Cavity Chain (Periodic Structure)</a:t>
            </a:r>
            <a:endParaRPr lang="zh-CN" altLang="en-US" dirty="0"/>
          </a:p>
        </p:txBody>
      </p:sp>
      <p:sp>
        <p:nvSpPr>
          <p:cNvPr id="3" name="内容占位符 2"/>
          <p:cNvSpPr>
            <a:spLocks noGrp="1"/>
          </p:cNvSpPr>
          <p:nvPr>
            <p:ph idx="1"/>
          </p:nvPr>
        </p:nvSpPr>
        <p:spPr>
          <a:xfrm>
            <a:off x="907774" y="1400834"/>
            <a:ext cx="10515600" cy="4351338"/>
          </a:xfrm>
        </p:spPr>
        <p:txBody>
          <a:bodyPr>
            <a:normAutofit/>
          </a:bodyPr>
          <a:lstStyle/>
          <a:p>
            <a:pPr marL="0" indent="0">
              <a:buNone/>
            </a:pPr>
            <a:r>
              <a:rPr lang="en-US" altLang="zh-CN" sz="2000" dirty="0"/>
              <a:t>For an array of </a:t>
            </a:r>
            <a:r>
              <a:rPr lang="en-US" altLang="zh-CN" sz="2000" dirty="0" smtClean="0"/>
              <a:t>identical TM010-mode </a:t>
            </a:r>
            <a:r>
              <a:rPr lang="en-US" altLang="zh-CN" sz="2000" dirty="0"/>
              <a:t>cavities separated by small circular apertures of radius </a:t>
            </a:r>
            <a:r>
              <a:rPr lang="en-US" altLang="zh-CN" sz="2000" i="1" dirty="0" smtClean="0"/>
              <a:t>a</a:t>
            </a:r>
            <a:r>
              <a:rPr lang="en-US" altLang="zh-CN" sz="2000" dirty="0" smtClean="0"/>
              <a:t>:</a:t>
            </a:r>
            <a:endParaRPr lang="zh-CN" altLang="en-US" sz="2000" dirty="0"/>
          </a:p>
        </p:txBody>
      </p:sp>
      <p:sp>
        <p:nvSpPr>
          <p:cNvPr id="4" name="灯片编号占位符 3"/>
          <p:cNvSpPr>
            <a:spLocks noGrp="1"/>
          </p:cNvSpPr>
          <p:nvPr>
            <p:ph type="sldNum" sz="quarter" idx="12"/>
          </p:nvPr>
        </p:nvSpPr>
        <p:spPr/>
        <p:txBody>
          <a:bodyPr/>
          <a:lstStyle/>
          <a:p>
            <a:fld id="{97B00A8C-1BFE-45BD-976D-51C563E3769B}" type="slidenum">
              <a:rPr lang="zh-CN" altLang="en-US" smtClean="0"/>
              <a:t>25</a:t>
            </a:fld>
            <a:endParaRPr lang="zh-CN" altLang="en-US"/>
          </a:p>
        </p:txBody>
      </p:sp>
      <p:pic>
        <p:nvPicPr>
          <p:cNvPr id="5" name="图片 4"/>
          <p:cNvPicPr>
            <a:picLocks noChangeAspect="1"/>
          </p:cNvPicPr>
          <p:nvPr/>
        </p:nvPicPr>
        <p:blipFill>
          <a:blip r:embed="rId2"/>
          <a:stretch>
            <a:fillRect/>
          </a:stretch>
        </p:blipFill>
        <p:spPr>
          <a:xfrm>
            <a:off x="2576626" y="2020502"/>
            <a:ext cx="4626993" cy="1476338"/>
          </a:xfrm>
          <a:prstGeom prst="rect">
            <a:avLst/>
          </a:prstGeom>
        </p:spPr>
      </p:pic>
      <p:pic>
        <p:nvPicPr>
          <p:cNvPr id="6" name="图片 5"/>
          <p:cNvPicPr>
            <a:picLocks noChangeAspect="1"/>
          </p:cNvPicPr>
          <p:nvPr/>
        </p:nvPicPr>
        <p:blipFill>
          <a:blip r:embed="rId3"/>
          <a:stretch>
            <a:fillRect/>
          </a:stretch>
        </p:blipFill>
        <p:spPr>
          <a:xfrm>
            <a:off x="1344126" y="3826078"/>
            <a:ext cx="3642504" cy="837524"/>
          </a:xfrm>
          <a:prstGeom prst="rect">
            <a:avLst/>
          </a:prstGeom>
        </p:spPr>
      </p:pic>
      <p:pic>
        <p:nvPicPr>
          <p:cNvPr id="7" name="图片 6"/>
          <p:cNvPicPr>
            <a:picLocks noChangeAspect="1"/>
          </p:cNvPicPr>
          <p:nvPr/>
        </p:nvPicPr>
        <p:blipFill>
          <a:blip r:embed="rId4"/>
          <a:stretch>
            <a:fillRect/>
          </a:stretch>
        </p:blipFill>
        <p:spPr>
          <a:xfrm>
            <a:off x="1344126" y="4790824"/>
            <a:ext cx="3974661" cy="834126"/>
          </a:xfrm>
          <a:prstGeom prst="rect">
            <a:avLst/>
          </a:prstGeom>
        </p:spPr>
      </p:pic>
      <p:pic>
        <p:nvPicPr>
          <p:cNvPr id="8" name="图片 7"/>
          <p:cNvPicPr>
            <a:picLocks noChangeAspect="1"/>
          </p:cNvPicPr>
          <p:nvPr/>
        </p:nvPicPr>
        <p:blipFill>
          <a:blip r:embed="rId5"/>
          <a:stretch>
            <a:fillRect/>
          </a:stretch>
        </p:blipFill>
        <p:spPr>
          <a:xfrm>
            <a:off x="5587603" y="3879576"/>
            <a:ext cx="2733061" cy="813710"/>
          </a:xfrm>
          <a:prstGeom prst="rect">
            <a:avLst/>
          </a:prstGeom>
        </p:spPr>
      </p:pic>
      <p:pic>
        <p:nvPicPr>
          <p:cNvPr id="9" name="图片 8"/>
          <p:cNvPicPr>
            <a:picLocks noChangeAspect="1"/>
          </p:cNvPicPr>
          <p:nvPr/>
        </p:nvPicPr>
        <p:blipFill rotWithShape="1">
          <a:blip r:embed="rId6"/>
          <a:srcRect r="3868" b="6918"/>
          <a:stretch/>
        </p:blipFill>
        <p:spPr>
          <a:xfrm>
            <a:off x="8680174" y="3961155"/>
            <a:ext cx="1715219" cy="401714"/>
          </a:xfrm>
          <a:prstGeom prst="rect">
            <a:avLst/>
          </a:prstGeom>
        </p:spPr>
      </p:pic>
      <p:pic>
        <p:nvPicPr>
          <p:cNvPr id="10" name="图片 9"/>
          <p:cNvPicPr>
            <a:picLocks noChangeAspect="1"/>
          </p:cNvPicPr>
          <p:nvPr/>
        </p:nvPicPr>
        <p:blipFill>
          <a:blip r:embed="rId7"/>
          <a:stretch>
            <a:fillRect/>
          </a:stretch>
        </p:blipFill>
        <p:spPr>
          <a:xfrm>
            <a:off x="5587603" y="4693286"/>
            <a:ext cx="2440557" cy="837900"/>
          </a:xfrm>
          <a:prstGeom prst="rect">
            <a:avLst/>
          </a:prstGeom>
        </p:spPr>
      </p:pic>
      <p:pic>
        <p:nvPicPr>
          <p:cNvPr id="11" name="图片 10"/>
          <p:cNvPicPr>
            <a:picLocks noChangeAspect="1"/>
          </p:cNvPicPr>
          <p:nvPr/>
        </p:nvPicPr>
        <p:blipFill>
          <a:blip r:embed="rId8"/>
          <a:stretch>
            <a:fillRect/>
          </a:stretch>
        </p:blipFill>
        <p:spPr>
          <a:xfrm>
            <a:off x="1308741" y="5604606"/>
            <a:ext cx="4045429" cy="729916"/>
          </a:xfrm>
          <a:prstGeom prst="rect">
            <a:avLst/>
          </a:prstGeom>
        </p:spPr>
      </p:pic>
      <p:pic>
        <p:nvPicPr>
          <p:cNvPr id="12" name="图片 11"/>
          <p:cNvPicPr>
            <a:picLocks noChangeAspect="1"/>
          </p:cNvPicPr>
          <p:nvPr/>
        </p:nvPicPr>
        <p:blipFill>
          <a:blip r:embed="rId9"/>
          <a:stretch>
            <a:fillRect/>
          </a:stretch>
        </p:blipFill>
        <p:spPr>
          <a:xfrm>
            <a:off x="5587603" y="5624950"/>
            <a:ext cx="4074545" cy="731400"/>
          </a:xfrm>
          <a:prstGeom prst="rect">
            <a:avLst/>
          </a:prstGeom>
        </p:spPr>
      </p:pic>
    </p:spTree>
    <p:extLst>
      <p:ext uri="{BB962C8B-B14F-4D97-AF65-F5344CB8AC3E}">
        <p14:creationId xmlns:p14="http://schemas.microsoft.com/office/powerpoint/2010/main" val="19533569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Dispersion Diagram of Slow Wave Structure</a:t>
            </a:r>
            <a:endParaRPr lang="zh-CN" altLang="en-US" dirty="0"/>
          </a:p>
        </p:txBody>
      </p:sp>
      <p:pic>
        <p:nvPicPr>
          <p:cNvPr id="5" name="内容占位符 4"/>
          <p:cNvPicPr>
            <a:picLocks noGrp="1" noChangeAspect="1"/>
          </p:cNvPicPr>
          <p:nvPr>
            <p:ph idx="1"/>
          </p:nvPr>
        </p:nvPicPr>
        <p:blipFill>
          <a:blip r:embed="rId2"/>
          <a:stretch>
            <a:fillRect/>
          </a:stretch>
        </p:blipFill>
        <p:spPr>
          <a:xfrm>
            <a:off x="356643" y="3088310"/>
            <a:ext cx="4381574" cy="3036825"/>
          </a:xfrm>
          <a:prstGeom prst="rect">
            <a:avLst/>
          </a:prstGeom>
        </p:spPr>
      </p:pic>
      <p:sp>
        <p:nvSpPr>
          <p:cNvPr id="4" name="灯片编号占位符 3"/>
          <p:cNvSpPr>
            <a:spLocks noGrp="1"/>
          </p:cNvSpPr>
          <p:nvPr>
            <p:ph type="sldNum" sz="quarter" idx="12"/>
          </p:nvPr>
        </p:nvSpPr>
        <p:spPr/>
        <p:txBody>
          <a:bodyPr/>
          <a:lstStyle/>
          <a:p>
            <a:fld id="{97B00A8C-1BFE-45BD-976D-51C563E3769B}" type="slidenum">
              <a:rPr lang="zh-CN" altLang="en-US" smtClean="0"/>
              <a:t>26</a:t>
            </a:fld>
            <a:endParaRPr lang="zh-CN" altLang="en-US"/>
          </a:p>
        </p:txBody>
      </p:sp>
      <p:pic>
        <p:nvPicPr>
          <p:cNvPr id="6" name="图片 5"/>
          <p:cNvPicPr>
            <a:picLocks noChangeAspect="1"/>
          </p:cNvPicPr>
          <p:nvPr/>
        </p:nvPicPr>
        <p:blipFill>
          <a:blip r:embed="rId3"/>
          <a:stretch>
            <a:fillRect/>
          </a:stretch>
        </p:blipFill>
        <p:spPr>
          <a:xfrm>
            <a:off x="578920" y="2008369"/>
            <a:ext cx="3314700" cy="877067"/>
          </a:xfrm>
          <a:prstGeom prst="rect">
            <a:avLst/>
          </a:prstGeom>
        </p:spPr>
      </p:pic>
      <p:pic>
        <p:nvPicPr>
          <p:cNvPr id="7" name="图片 6"/>
          <p:cNvPicPr>
            <a:picLocks noChangeAspect="1"/>
          </p:cNvPicPr>
          <p:nvPr/>
        </p:nvPicPr>
        <p:blipFill>
          <a:blip r:embed="rId4"/>
          <a:stretch>
            <a:fillRect/>
          </a:stretch>
        </p:blipFill>
        <p:spPr>
          <a:xfrm>
            <a:off x="4632512" y="3590365"/>
            <a:ext cx="3594863" cy="2373405"/>
          </a:xfrm>
          <a:prstGeom prst="rect">
            <a:avLst/>
          </a:prstGeom>
        </p:spPr>
      </p:pic>
      <p:sp>
        <p:nvSpPr>
          <p:cNvPr id="8" name="文本框 7"/>
          <p:cNvSpPr txBox="1"/>
          <p:nvPr/>
        </p:nvSpPr>
        <p:spPr>
          <a:xfrm>
            <a:off x="4880008" y="1944303"/>
            <a:ext cx="6978316" cy="923330"/>
          </a:xfrm>
          <a:prstGeom prst="rect">
            <a:avLst/>
          </a:prstGeom>
          <a:noFill/>
        </p:spPr>
        <p:txBody>
          <a:bodyPr wrap="square" rtlCol="0">
            <a:spAutoFit/>
          </a:bodyPr>
          <a:lstStyle/>
          <a:p>
            <a:r>
              <a:rPr lang="en-US" altLang="zh-CN" dirty="0" smtClean="0">
                <a:latin typeface="Arial" panose="020B0604020202020204" pitchFamily="34" charset="0"/>
                <a:cs typeface="Arial" panose="020B0604020202020204" pitchFamily="34" charset="0"/>
              </a:rPr>
              <a:t>A particle only interacts with the space harmonic with similar phase velocity. The 0-order amplitude </a:t>
            </a:r>
            <a:r>
              <a:rPr lang="en-US" altLang="zh-CN" dirty="0">
                <a:latin typeface="Arial" panose="020B0604020202020204" pitchFamily="34" charset="0"/>
                <a:cs typeface="Arial" panose="020B0604020202020204" pitchFamily="34" charset="0"/>
              </a:rPr>
              <a:t>(by Fourier transformation</a:t>
            </a:r>
            <a:r>
              <a:rPr lang="en-US" altLang="zh-CN" dirty="0" smtClean="0">
                <a:latin typeface="Arial" panose="020B0604020202020204" pitchFamily="34" charset="0"/>
                <a:cs typeface="Arial" panose="020B0604020202020204" pitchFamily="34" charset="0"/>
              </a:rPr>
              <a:t>) is just the accelerating field </a:t>
            </a:r>
            <a:r>
              <a:rPr lang="en-US" altLang="zh-CN" i="1" dirty="0" err="1" smtClean="0">
                <a:latin typeface="Arial" panose="020B0604020202020204" pitchFamily="34" charset="0"/>
                <a:cs typeface="Arial" panose="020B0604020202020204" pitchFamily="34" charset="0"/>
              </a:rPr>
              <a:t>E</a:t>
            </a:r>
            <a:r>
              <a:rPr lang="en-US" altLang="zh-CN" baseline="-25000" dirty="0" err="1" smtClean="0">
                <a:latin typeface="Arial" panose="020B0604020202020204" pitchFamily="34" charset="0"/>
                <a:cs typeface="Arial" panose="020B0604020202020204" pitchFamily="34" charset="0"/>
              </a:rPr>
              <a:t>acc</a:t>
            </a:r>
            <a:r>
              <a:rPr lang="en-US" altLang="zh-CN" dirty="0" smtClean="0">
                <a:latin typeface="Arial" panose="020B0604020202020204" pitchFamily="34" charset="0"/>
                <a:cs typeface="Arial" panose="020B0604020202020204" pitchFamily="34" charset="0"/>
              </a:rPr>
              <a:t>. </a:t>
            </a:r>
            <a:endParaRPr lang="zh-CN" altLang="en-US" dirty="0">
              <a:latin typeface="Arial" panose="020B0604020202020204" pitchFamily="34" charset="0"/>
              <a:cs typeface="Arial" panose="020B0604020202020204" pitchFamily="34" charset="0"/>
            </a:endParaRPr>
          </a:p>
        </p:txBody>
      </p:sp>
      <p:pic>
        <p:nvPicPr>
          <p:cNvPr id="9" name="内容占位符 4"/>
          <p:cNvPicPr>
            <a:picLocks noChangeAspect="1"/>
          </p:cNvPicPr>
          <p:nvPr/>
        </p:nvPicPr>
        <p:blipFill>
          <a:blip r:embed="rId5"/>
          <a:stretch>
            <a:fillRect/>
          </a:stretch>
        </p:blipFill>
        <p:spPr>
          <a:xfrm>
            <a:off x="8036245" y="2766567"/>
            <a:ext cx="4155755" cy="3450602"/>
          </a:xfrm>
          <a:prstGeom prst="rect">
            <a:avLst/>
          </a:prstGeom>
        </p:spPr>
      </p:pic>
      <p:sp>
        <p:nvSpPr>
          <p:cNvPr id="10" name="文本框 9"/>
          <p:cNvSpPr txBox="1"/>
          <p:nvPr/>
        </p:nvSpPr>
        <p:spPr>
          <a:xfrm>
            <a:off x="8469028" y="6231135"/>
            <a:ext cx="3026343" cy="307777"/>
          </a:xfrm>
          <a:prstGeom prst="rect">
            <a:avLst/>
          </a:prstGeom>
          <a:noFill/>
        </p:spPr>
        <p:txBody>
          <a:bodyPr wrap="square" rtlCol="0">
            <a:spAutoFit/>
          </a:bodyPr>
          <a:lstStyle/>
          <a:p>
            <a:r>
              <a:rPr lang="en-US" altLang="zh-CN" sz="1400" dirty="0" smtClean="0">
                <a:latin typeface="Arial" panose="020B0604020202020204" pitchFamily="34" charset="0"/>
                <a:cs typeface="Arial" panose="020B0604020202020204" pitchFamily="34" charset="0"/>
              </a:rPr>
              <a:t>Dispersion of TESLA 9-cell cavity</a:t>
            </a:r>
            <a:endParaRPr lang="zh-CN"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49931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smtClean="0"/>
              <a:t>3. RF Circuit Theory</a:t>
            </a:r>
            <a:endParaRPr lang="zh-CN" altLang="en-US" b="1" dirty="0"/>
          </a:p>
        </p:txBody>
      </p:sp>
      <p:sp>
        <p:nvSpPr>
          <p:cNvPr id="4" name="灯片编号占位符 3"/>
          <p:cNvSpPr>
            <a:spLocks noGrp="1"/>
          </p:cNvSpPr>
          <p:nvPr>
            <p:ph type="sldNum" sz="quarter" idx="12"/>
          </p:nvPr>
        </p:nvSpPr>
        <p:spPr/>
        <p:txBody>
          <a:bodyPr/>
          <a:lstStyle/>
          <a:p>
            <a:fld id="{97B00A8C-1BFE-45BD-976D-51C563E3769B}" type="slidenum">
              <a:rPr lang="zh-CN" altLang="en-US" smtClean="0"/>
              <a:t>27</a:t>
            </a:fld>
            <a:endParaRPr lang="zh-CN" altLang="en-US"/>
          </a:p>
        </p:txBody>
      </p:sp>
      <p:sp>
        <p:nvSpPr>
          <p:cNvPr id="137" name="文本框 136"/>
          <p:cNvSpPr txBox="1"/>
          <p:nvPr/>
        </p:nvSpPr>
        <p:spPr>
          <a:xfrm>
            <a:off x="592666" y="1690688"/>
            <a:ext cx="11065933" cy="923330"/>
          </a:xfrm>
          <a:prstGeom prst="rect">
            <a:avLst/>
          </a:prstGeom>
          <a:noFill/>
        </p:spPr>
        <p:txBody>
          <a:bodyPr wrap="square" rtlCol="0">
            <a:spAutoFit/>
          </a:bodyPr>
          <a:lstStyle/>
          <a:p>
            <a:r>
              <a:rPr lang="en-US" altLang="zh-CN" dirty="0" smtClean="0">
                <a:latin typeface="Arial" panose="020B0604020202020204" pitchFamily="34" charset="0"/>
                <a:cs typeface="Arial" panose="020B0604020202020204" pitchFamily="34" charset="0"/>
              </a:rPr>
              <a:t>A cavity can be modeled by a RLC circuit depend on the reference plane position. When cavity is detune, very weak field and few loss in the cavity. Detuned short planes (parallel resonance) and detuned open planes (series resonance) in the transmission line.</a:t>
            </a:r>
            <a:endParaRPr lang="zh-CN" altLang="en-US" dirty="0">
              <a:latin typeface="Arial" panose="020B0604020202020204" pitchFamily="34" charset="0"/>
              <a:cs typeface="Arial" panose="020B0604020202020204" pitchFamily="34" charset="0"/>
            </a:endParaRPr>
          </a:p>
        </p:txBody>
      </p:sp>
      <p:pic>
        <p:nvPicPr>
          <p:cNvPr id="138" name="图片 137"/>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Effect>
                      <a14:brightnessContrast bright="20000"/>
                    </a14:imgEffect>
                  </a14:imgLayer>
                </a14:imgProps>
              </a:ext>
            </a:extLst>
          </a:blip>
          <a:srcRect t="5365" r="4805" b="3504"/>
          <a:stretch/>
        </p:blipFill>
        <p:spPr>
          <a:xfrm>
            <a:off x="8610600" y="2608420"/>
            <a:ext cx="2844679" cy="3630963"/>
          </a:xfrm>
          <a:prstGeom prst="rect">
            <a:avLst/>
          </a:prstGeom>
        </p:spPr>
      </p:pic>
      <p:pic>
        <p:nvPicPr>
          <p:cNvPr id="139" name="图片 138"/>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Effect>
                      <a14:brightnessContrast bright="20000"/>
                    </a14:imgEffect>
                  </a14:imgLayer>
                </a14:imgProps>
              </a:ext>
            </a:extLst>
          </a:blip>
          <a:srcRect t="5785" r="4666" b="8876"/>
          <a:stretch/>
        </p:blipFill>
        <p:spPr>
          <a:xfrm>
            <a:off x="5473672" y="2620552"/>
            <a:ext cx="3032023" cy="3618831"/>
          </a:xfrm>
          <a:prstGeom prst="rect">
            <a:avLst/>
          </a:prstGeom>
        </p:spPr>
      </p:pic>
      <p:pic>
        <p:nvPicPr>
          <p:cNvPr id="140" name="图片 139"/>
          <p:cNvPicPr>
            <a:picLocks noChangeAspect="1"/>
          </p:cNvPicPr>
          <p:nvPr/>
        </p:nvPicPr>
        <p:blipFill>
          <a:blip r:embed="rId6"/>
          <a:stretch>
            <a:fillRect/>
          </a:stretch>
        </p:blipFill>
        <p:spPr>
          <a:xfrm>
            <a:off x="2373889" y="2726544"/>
            <a:ext cx="2896463" cy="2266081"/>
          </a:xfrm>
          <a:prstGeom prst="rect">
            <a:avLst/>
          </a:prstGeom>
        </p:spPr>
      </p:pic>
      <p:pic>
        <p:nvPicPr>
          <p:cNvPr id="141" name="图片 140"/>
          <p:cNvPicPr>
            <a:picLocks noChangeAspect="1"/>
          </p:cNvPicPr>
          <p:nvPr/>
        </p:nvPicPr>
        <p:blipFill>
          <a:blip r:embed="rId7"/>
          <a:stretch>
            <a:fillRect/>
          </a:stretch>
        </p:blipFill>
        <p:spPr>
          <a:xfrm>
            <a:off x="533196" y="2629011"/>
            <a:ext cx="1527774" cy="2638882"/>
          </a:xfrm>
          <a:prstGeom prst="rect">
            <a:avLst/>
          </a:prstGeom>
        </p:spPr>
      </p:pic>
      <p:sp>
        <p:nvSpPr>
          <p:cNvPr id="142" name="文本框 141"/>
          <p:cNvSpPr txBox="1"/>
          <p:nvPr/>
        </p:nvSpPr>
        <p:spPr>
          <a:xfrm>
            <a:off x="592666" y="5380419"/>
            <a:ext cx="4737156" cy="830997"/>
          </a:xfrm>
          <a:prstGeom prst="rect">
            <a:avLst/>
          </a:prstGeom>
          <a:noFill/>
        </p:spPr>
        <p:txBody>
          <a:bodyPr wrap="square" rtlCol="0">
            <a:spAutoFit/>
          </a:bodyPr>
          <a:lstStyle/>
          <a:p>
            <a:r>
              <a:rPr lang="en-US" altLang="zh-CN" sz="1600" dirty="0" smtClean="0">
                <a:latin typeface="Arial" panose="020B0604020202020204" pitchFamily="34" charset="0"/>
                <a:cs typeface="Arial" panose="020B0604020202020204" pitchFamily="34" charset="0"/>
              </a:rPr>
              <a:t>For a small hole coupling, the detuned short plane almost coincides with the plane of the hole. For a antenna, it is the detuned open plane.</a:t>
            </a:r>
            <a:endParaRPr lang="zh-CN"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16015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rotWithShape="1">
          <a:blip r:embed="rId2"/>
          <a:srcRect r="4012"/>
          <a:stretch/>
        </p:blipFill>
        <p:spPr>
          <a:xfrm>
            <a:off x="0" y="248395"/>
            <a:ext cx="7953935" cy="5958038"/>
          </a:xfrm>
          <a:prstGeom prst="rect">
            <a:avLst/>
          </a:prstGeom>
        </p:spPr>
      </p:pic>
      <p:sp>
        <p:nvSpPr>
          <p:cNvPr id="4" name="灯片编号占位符 3"/>
          <p:cNvSpPr>
            <a:spLocks noGrp="1"/>
          </p:cNvSpPr>
          <p:nvPr>
            <p:ph type="sldNum" sz="quarter" idx="12"/>
          </p:nvPr>
        </p:nvSpPr>
        <p:spPr/>
        <p:txBody>
          <a:bodyPr/>
          <a:lstStyle/>
          <a:p>
            <a:fld id="{97B00A8C-1BFE-45BD-976D-51C563E3769B}" type="slidenum">
              <a:rPr lang="zh-CN" altLang="en-US" smtClean="0"/>
              <a:t>28</a:t>
            </a:fld>
            <a:endParaRPr lang="zh-CN" altLang="en-US"/>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812" y="320992"/>
            <a:ext cx="4235188" cy="1952067"/>
          </a:xfrm>
          <a:prstGeom prst="rect">
            <a:avLst/>
          </a:prstGeom>
        </p:spPr>
      </p:pic>
      <p:sp>
        <p:nvSpPr>
          <p:cNvPr id="8" name="矩形 7"/>
          <p:cNvSpPr/>
          <p:nvPr/>
        </p:nvSpPr>
        <p:spPr>
          <a:xfrm>
            <a:off x="8189502" y="2427195"/>
            <a:ext cx="3769808" cy="1600438"/>
          </a:xfrm>
          <a:prstGeom prst="rect">
            <a:avLst/>
          </a:prstGeom>
        </p:spPr>
        <p:txBody>
          <a:bodyPr wrap="square">
            <a:spAutoFit/>
          </a:bodyPr>
          <a:lstStyle/>
          <a:p>
            <a:pPr algn="just"/>
            <a:r>
              <a:rPr lang="en-US" altLang="zh-CN" sz="1400" dirty="0">
                <a:latin typeface="Arial" panose="020B0604020202020204" pitchFamily="34" charset="0"/>
                <a:cs typeface="Arial" panose="020B0604020202020204" pitchFamily="34" charset="0"/>
              </a:rPr>
              <a:t>The </a:t>
            </a:r>
            <a:r>
              <a:rPr lang="en-US" altLang="zh-CN" sz="1400" dirty="0" smtClean="0">
                <a:latin typeface="Arial" panose="020B0604020202020204" pitchFamily="34" charset="0"/>
                <a:cs typeface="Arial" panose="020B0604020202020204" pitchFamily="34" charset="0"/>
              </a:rPr>
              <a:t>phase difference </a:t>
            </a:r>
            <a:r>
              <a:rPr lang="en-US" altLang="zh-CN" sz="1400" dirty="0">
                <a:latin typeface="Arial" panose="020B0604020202020204" pitchFamily="34" charset="0"/>
                <a:cs typeface="Arial" panose="020B0604020202020204" pitchFamily="34" charset="0"/>
              </a:rPr>
              <a:t>between the field of the forward wave at the end of the coupler and the cavity field </a:t>
            </a:r>
            <a:r>
              <a:rPr lang="en-US" altLang="zh-CN" sz="1400" dirty="0" smtClean="0">
                <a:latin typeface="Arial" panose="020B0604020202020204" pitchFamily="34" charset="0"/>
                <a:cs typeface="Arial" panose="020B0604020202020204" pitchFamily="34" charset="0"/>
              </a:rPr>
              <a:t>is the </a:t>
            </a:r>
            <a:r>
              <a:rPr lang="en-US" altLang="zh-CN" sz="1400" dirty="0">
                <a:latin typeface="Arial" panose="020B0604020202020204" pitchFamily="34" charset="0"/>
                <a:cs typeface="Arial" panose="020B0604020202020204" pitchFamily="34" charset="0"/>
              </a:rPr>
              <a:t>detuning </a:t>
            </a:r>
            <a:r>
              <a:rPr lang="en-US" altLang="zh-CN" sz="1400" dirty="0" smtClean="0">
                <a:latin typeface="Arial" panose="020B0604020202020204" pitchFamily="34" charset="0"/>
                <a:cs typeface="Arial" panose="020B0604020202020204" pitchFamily="34" charset="0"/>
              </a:rPr>
              <a:t>angle </a:t>
            </a:r>
            <a:r>
              <a:rPr lang="en-US" altLang="zh-CN" sz="1400" i="1" dirty="0" smtClean="0">
                <a:latin typeface="Arial" panose="020B0604020202020204" pitchFamily="34" charset="0"/>
                <a:cs typeface="Arial" panose="020B0604020202020204" pitchFamily="34" charset="0"/>
              </a:rPr>
              <a:t>Ψ</a:t>
            </a:r>
            <a:r>
              <a:rPr lang="en-US" altLang="zh-CN" sz="1400" dirty="0" smtClean="0">
                <a:latin typeface="Arial" panose="020B0604020202020204" pitchFamily="34" charset="0"/>
                <a:cs typeface="Arial" panose="020B0604020202020204" pitchFamily="34" charset="0"/>
              </a:rPr>
              <a:t> plus 90 deg. </a:t>
            </a:r>
            <a:r>
              <a:rPr lang="en-US" altLang="zh-CN" sz="1400" i="1" dirty="0">
                <a:latin typeface="Arial" panose="020B0604020202020204" pitchFamily="34" charset="0"/>
                <a:cs typeface="Arial" panose="020B0604020202020204" pitchFamily="34" charset="0"/>
              </a:rPr>
              <a:t>Ψ</a:t>
            </a:r>
            <a:r>
              <a:rPr lang="en-US" altLang="zh-CN" sz="1400" dirty="0">
                <a:latin typeface="Arial" panose="020B0604020202020204" pitchFamily="34" charset="0"/>
                <a:cs typeface="Arial" panose="020B0604020202020204" pitchFamily="34" charset="0"/>
              </a:rPr>
              <a:t> </a:t>
            </a:r>
            <a:r>
              <a:rPr lang="en-US" altLang="zh-CN" sz="1400" dirty="0" smtClean="0">
                <a:latin typeface="Arial" panose="020B0604020202020204" pitchFamily="34" charset="0"/>
                <a:cs typeface="Arial" panose="020B0604020202020204" pitchFamily="34" charset="0"/>
              </a:rPr>
              <a:t>was </a:t>
            </a:r>
            <a:r>
              <a:rPr lang="en-US" altLang="zh-CN" sz="1400" dirty="0">
                <a:latin typeface="Arial" panose="020B0604020202020204" pitchFamily="34" charset="0"/>
                <a:cs typeface="Arial" panose="020B0604020202020204" pitchFamily="34" charset="0"/>
              </a:rPr>
              <a:t>defined such that it is zero on resonance while </a:t>
            </a:r>
            <a:r>
              <a:rPr lang="en-US" altLang="zh-CN" sz="1400" dirty="0">
                <a:solidFill>
                  <a:srgbClr val="0070C0"/>
                </a:solidFill>
                <a:latin typeface="Arial" panose="020B0604020202020204" pitchFamily="34" charset="0"/>
                <a:cs typeface="Arial" panose="020B0604020202020204" pitchFamily="34" charset="0"/>
              </a:rPr>
              <a:t>in reality the system on resonance follows an excitation with 90 </a:t>
            </a:r>
            <a:r>
              <a:rPr lang="en-US" altLang="zh-CN" sz="1400" dirty="0" err="1">
                <a:solidFill>
                  <a:srgbClr val="0070C0"/>
                </a:solidFill>
                <a:latin typeface="Arial" panose="020B0604020202020204" pitchFamily="34" charset="0"/>
                <a:cs typeface="Arial" panose="020B0604020202020204" pitchFamily="34" charset="0"/>
              </a:rPr>
              <a:t>deg</a:t>
            </a:r>
            <a:r>
              <a:rPr lang="en-US" altLang="zh-CN" sz="1400" dirty="0">
                <a:solidFill>
                  <a:srgbClr val="0070C0"/>
                </a:solidFill>
                <a:latin typeface="Arial" panose="020B0604020202020204" pitchFamily="34" charset="0"/>
                <a:cs typeface="Arial" panose="020B0604020202020204" pitchFamily="34" charset="0"/>
              </a:rPr>
              <a:t> phase shift</a:t>
            </a:r>
            <a:r>
              <a:rPr lang="en-US" altLang="zh-CN" sz="1400" dirty="0">
                <a:latin typeface="Arial" panose="020B0604020202020204" pitchFamily="34" charset="0"/>
                <a:cs typeface="Arial" panose="020B0604020202020204" pitchFamily="34" charset="0"/>
              </a:rPr>
              <a:t>.</a:t>
            </a:r>
            <a:endParaRPr lang="zh-CN" altLang="en-US" sz="1400" dirty="0">
              <a:latin typeface="Arial" panose="020B0604020202020204" pitchFamily="34" charset="0"/>
              <a:cs typeface="Arial" panose="020B0604020202020204" pitchFamily="34" charset="0"/>
            </a:endParaRPr>
          </a:p>
        </p:txBody>
      </p:sp>
      <p:sp>
        <p:nvSpPr>
          <p:cNvPr id="10" name="矩形 9"/>
          <p:cNvSpPr/>
          <p:nvPr/>
        </p:nvSpPr>
        <p:spPr>
          <a:xfrm>
            <a:off x="8189502" y="4097099"/>
            <a:ext cx="3711659" cy="2246769"/>
          </a:xfrm>
          <a:prstGeom prst="rect">
            <a:avLst/>
          </a:prstGeom>
        </p:spPr>
        <p:txBody>
          <a:bodyPr wrap="square">
            <a:spAutoFit/>
          </a:bodyPr>
          <a:lstStyle/>
          <a:p>
            <a:pPr algn="just"/>
            <a:r>
              <a:rPr lang="en-US" altLang="zh-CN" sz="1400" dirty="0">
                <a:latin typeface="Arial" panose="020B0604020202020204" pitchFamily="34" charset="0"/>
                <a:cs typeface="Arial" panose="020B0604020202020204" pitchFamily="34" charset="0"/>
              </a:rPr>
              <a:t>T</a:t>
            </a:r>
            <a:r>
              <a:rPr lang="en-US" altLang="zh-CN" sz="1400" dirty="0" smtClean="0">
                <a:latin typeface="Arial" panose="020B0604020202020204" pitchFamily="34" charset="0"/>
                <a:cs typeface="Arial" panose="020B0604020202020204" pitchFamily="34" charset="0"/>
              </a:rPr>
              <a:t>he excitation of </a:t>
            </a:r>
            <a:r>
              <a:rPr lang="en-US" altLang="zh-CN" sz="1400" dirty="0">
                <a:latin typeface="Arial" panose="020B0604020202020204" pitchFamily="34" charset="0"/>
                <a:cs typeface="Arial" panose="020B0604020202020204" pitchFamily="34" charset="0"/>
              </a:rPr>
              <a:t>the cavity field on the waveguide is subject to exponential evanescence. </a:t>
            </a:r>
            <a:r>
              <a:rPr lang="en-US" altLang="zh-CN" sz="1400" dirty="0">
                <a:solidFill>
                  <a:srgbClr val="0070C0"/>
                </a:solidFill>
                <a:latin typeface="Arial" panose="020B0604020202020204" pitchFamily="34" charset="0"/>
                <a:cs typeface="Arial" panose="020B0604020202020204" pitchFamily="34" charset="0"/>
              </a:rPr>
              <a:t>The phase </a:t>
            </a:r>
            <a:r>
              <a:rPr lang="en-US" altLang="zh-CN" sz="1400" dirty="0" smtClean="0">
                <a:solidFill>
                  <a:srgbClr val="0070C0"/>
                </a:solidFill>
                <a:latin typeface="Arial" panose="020B0604020202020204" pitchFamily="34" charset="0"/>
                <a:cs typeface="Arial" panose="020B0604020202020204" pitchFamily="34" charset="0"/>
              </a:rPr>
              <a:t>advance however </a:t>
            </a:r>
            <a:r>
              <a:rPr lang="en-US" altLang="zh-CN" sz="1400" dirty="0">
                <a:solidFill>
                  <a:srgbClr val="0070C0"/>
                </a:solidFill>
                <a:latin typeface="Arial" panose="020B0604020202020204" pitchFamily="34" charset="0"/>
                <a:cs typeface="Arial" panose="020B0604020202020204" pitchFamily="34" charset="0"/>
              </a:rPr>
              <a:t>is </a:t>
            </a:r>
            <a:r>
              <a:rPr lang="en-US" altLang="zh-CN" sz="1400" dirty="0" smtClean="0">
                <a:solidFill>
                  <a:srgbClr val="0070C0"/>
                </a:solidFill>
                <a:latin typeface="Arial" panose="020B0604020202020204" pitchFamily="34" charset="0"/>
                <a:cs typeface="Arial" panose="020B0604020202020204" pitchFamily="34" charset="0"/>
              </a:rPr>
              <a:t>90 </a:t>
            </a:r>
            <a:r>
              <a:rPr lang="en-US" altLang="zh-CN" sz="1400" dirty="0" err="1" smtClean="0">
                <a:solidFill>
                  <a:srgbClr val="0070C0"/>
                </a:solidFill>
                <a:latin typeface="Arial" panose="020B0604020202020204" pitchFamily="34" charset="0"/>
                <a:cs typeface="Arial" panose="020B0604020202020204" pitchFamily="34" charset="0"/>
              </a:rPr>
              <a:t>deg</a:t>
            </a:r>
            <a:r>
              <a:rPr lang="en-US" altLang="zh-CN" sz="1400" dirty="0" smtClean="0">
                <a:latin typeface="Arial" panose="020B0604020202020204" pitchFamily="34" charset="0"/>
                <a:cs typeface="Arial" panose="020B0604020202020204" pitchFamily="34" charset="0"/>
              </a:rPr>
              <a:t> </a:t>
            </a:r>
            <a:r>
              <a:rPr lang="en-US" altLang="zh-CN" sz="1400" dirty="0">
                <a:latin typeface="Arial" panose="020B0604020202020204" pitchFamily="34" charset="0"/>
                <a:cs typeface="Arial" panose="020B0604020202020204" pitchFamily="34" charset="0"/>
              </a:rPr>
              <a:t>(and not </a:t>
            </a:r>
            <a:r>
              <a:rPr lang="en-US" altLang="zh-CN" sz="1400" i="1" dirty="0" smtClean="0">
                <a:latin typeface="Arial" panose="020B0604020202020204" pitchFamily="34" charset="0"/>
                <a:cs typeface="Arial" panose="020B0604020202020204" pitchFamily="34" charset="0"/>
              </a:rPr>
              <a:t>Ψ </a:t>
            </a:r>
            <a:r>
              <a:rPr lang="en-US" altLang="zh-CN" sz="1400" dirty="0" smtClean="0">
                <a:latin typeface="Arial" panose="020B0604020202020204" pitchFamily="34" charset="0"/>
                <a:cs typeface="Arial" panose="020B0604020202020204" pitchFamily="34" charset="0"/>
              </a:rPr>
              <a:t>+ 90 </a:t>
            </a:r>
            <a:r>
              <a:rPr lang="en-US" altLang="zh-CN" sz="1400" dirty="0" err="1" smtClean="0">
                <a:latin typeface="Arial" panose="020B0604020202020204" pitchFamily="34" charset="0"/>
                <a:cs typeface="Arial" panose="020B0604020202020204" pitchFamily="34" charset="0"/>
              </a:rPr>
              <a:t>deg</a:t>
            </a:r>
            <a:r>
              <a:rPr lang="en-US" altLang="zh-CN" sz="1400" dirty="0" smtClean="0">
                <a:latin typeface="Arial" panose="020B0604020202020204" pitchFamily="34" charset="0"/>
                <a:cs typeface="Arial" panose="020B0604020202020204" pitchFamily="34" charset="0"/>
              </a:rPr>
              <a:t>), </a:t>
            </a:r>
            <a:r>
              <a:rPr lang="en-US" altLang="zh-CN" sz="1400" dirty="0">
                <a:latin typeface="Arial" panose="020B0604020202020204" pitchFamily="34" charset="0"/>
                <a:cs typeface="Arial" panose="020B0604020202020204" pitchFamily="34" charset="0"/>
              </a:rPr>
              <a:t>since the waveguide is a </a:t>
            </a:r>
            <a:r>
              <a:rPr lang="en-US" altLang="zh-CN" sz="1400" dirty="0" smtClean="0">
                <a:latin typeface="Arial" panose="020B0604020202020204" pitchFamily="34" charset="0"/>
                <a:cs typeface="Arial" panose="020B0604020202020204" pitchFamily="34" charset="0"/>
              </a:rPr>
              <a:t>broadband </a:t>
            </a:r>
            <a:r>
              <a:rPr lang="en-US" altLang="zh-CN" sz="1400" dirty="0">
                <a:latin typeface="Arial" panose="020B0604020202020204" pitchFamily="34" charset="0"/>
                <a:cs typeface="Arial" panose="020B0604020202020204" pitchFamily="34" charset="0"/>
              </a:rPr>
              <a:t>system. The added </a:t>
            </a:r>
            <a:r>
              <a:rPr lang="en-US" altLang="zh-CN" sz="1400" dirty="0" smtClean="0">
                <a:latin typeface="Arial" panose="020B0604020202020204" pitchFamily="34" charset="0"/>
                <a:cs typeface="Arial" panose="020B0604020202020204" pitchFamily="34" charset="0"/>
              </a:rPr>
              <a:t>phase advance </a:t>
            </a:r>
            <a:r>
              <a:rPr lang="en-US" altLang="zh-CN" sz="1400" dirty="0">
                <a:latin typeface="Arial" panose="020B0604020202020204" pitchFamily="34" charset="0"/>
                <a:cs typeface="Arial" panose="020B0604020202020204" pitchFamily="34" charset="0"/>
              </a:rPr>
              <a:t>therefore is </a:t>
            </a:r>
            <a:r>
              <a:rPr lang="en-US" altLang="zh-CN" sz="1400" i="1" dirty="0" smtClean="0">
                <a:solidFill>
                  <a:srgbClr val="0070C0"/>
                </a:solidFill>
                <a:latin typeface="Arial" panose="020B0604020202020204" pitchFamily="34" charset="0"/>
                <a:cs typeface="Arial" panose="020B0604020202020204" pitchFamily="34" charset="0"/>
              </a:rPr>
              <a:t>Ψ </a:t>
            </a:r>
            <a:r>
              <a:rPr lang="en-US" altLang="zh-CN" sz="1400" dirty="0" smtClean="0">
                <a:solidFill>
                  <a:srgbClr val="0070C0"/>
                </a:solidFill>
                <a:latin typeface="Arial" panose="020B0604020202020204" pitchFamily="34" charset="0"/>
                <a:cs typeface="Arial" panose="020B0604020202020204" pitchFamily="34" charset="0"/>
              </a:rPr>
              <a:t>+ 180 </a:t>
            </a:r>
            <a:r>
              <a:rPr lang="en-US" altLang="zh-CN" sz="1400" dirty="0" err="1" smtClean="0">
                <a:solidFill>
                  <a:srgbClr val="0070C0"/>
                </a:solidFill>
                <a:latin typeface="Arial" panose="020B0604020202020204" pitchFamily="34" charset="0"/>
                <a:cs typeface="Arial" panose="020B0604020202020204" pitchFamily="34" charset="0"/>
              </a:rPr>
              <a:t>deg</a:t>
            </a:r>
            <a:r>
              <a:rPr lang="en-US" altLang="zh-CN" sz="1400" dirty="0">
                <a:latin typeface="Arial" panose="020B0604020202020204" pitchFamily="34" charset="0"/>
                <a:cs typeface="Arial" panose="020B0604020202020204" pitchFamily="34" charset="0"/>
              </a:rPr>
              <a:t> </a:t>
            </a:r>
            <a:r>
              <a:rPr lang="en-US" altLang="zh-CN" sz="1400" dirty="0" smtClean="0">
                <a:latin typeface="Arial" panose="020B0604020202020204" pitchFamily="34" charset="0"/>
                <a:cs typeface="Arial" panose="020B0604020202020204" pitchFamily="34" charset="0"/>
              </a:rPr>
              <a:t>from </a:t>
            </a:r>
            <a:r>
              <a:rPr lang="en-US" altLang="zh-CN" sz="1400" dirty="0">
                <a:latin typeface="Arial" panose="020B0604020202020204" pitchFamily="34" charset="0"/>
                <a:cs typeface="Arial" panose="020B0604020202020204" pitchFamily="34" charset="0"/>
              </a:rPr>
              <a:t>the forward traveling wave to the reflection at the cavity</a:t>
            </a:r>
            <a:r>
              <a:rPr lang="en-US" altLang="zh-CN" sz="1400" dirty="0" smtClean="0">
                <a:latin typeface="Arial" panose="020B0604020202020204" pitchFamily="34" charset="0"/>
                <a:cs typeface="Arial" panose="020B0604020202020204" pitchFamily="34" charset="0"/>
              </a:rPr>
              <a:t>.</a:t>
            </a:r>
          </a:p>
          <a:p>
            <a:pPr algn="just"/>
            <a:endParaRPr lang="en-US" altLang="zh-CN" sz="1400" dirty="0">
              <a:latin typeface="Arial" panose="020B0604020202020204" pitchFamily="34" charset="0"/>
              <a:cs typeface="Arial" panose="020B0604020202020204" pitchFamily="34" charset="0"/>
            </a:endParaRPr>
          </a:p>
          <a:p>
            <a:pPr algn="just"/>
            <a:r>
              <a:rPr lang="en-US" altLang="zh-CN" sz="1400" dirty="0" smtClean="0">
                <a:solidFill>
                  <a:srgbClr val="0070C0"/>
                </a:solidFill>
                <a:latin typeface="Arial" panose="020B0604020202020204" pitchFamily="34" charset="0"/>
                <a:cs typeface="Arial" panose="020B0604020202020204" pitchFamily="34" charset="0"/>
              </a:rPr>
              <a:t>What about at the plane of detuned short?</a:t>
            </a:r>
            <a:endParaRPr lang="zh-CN" altLang="en-US" sz="1400" dirty="0">
              <a:solidFill>
                <a:srgbClr val="0070C0"/>
              </a:solidFill>
              <a:latin typeface="Arial" panose="020B0604020202020204" pitchFamily="34" charset="0"/>
              <a:cs typeface="Arial" panose="020B0604020202020204" pitchFamily="34" charset="0"/>
            </a:endParaRPr>
          </a:p>
        </p:txBody>
      </p:sp>
      <p:sp>
        <p:nvSpPr>
          <p:cNvPr id="11" name="矩形 10"/>
          <p:cNvSpPr/>
          <p:nvPr/>
        </p:nvSpPr>
        <p:spPr>
          <a:xfrm>
            <a:off x="295835" y="6063962"/>
            <a:ext cx="7806261" cy="584775"/>
          </a:xfrm>
          <a:prstGeom prst="rect">
            <a:avLst/>
          </a:prstGeom>
        </p:spPr>
        <p:txBody>
          <a:bodyPr wrap="square">
            <a:spAutoFit/>
          </a:bodyPr>
          <a:lstStyle/>
          <a:p>
            <a:r>
              <a:rPr lang="en-US" altLang="zh-CN" sz="1600" dirty="0" smtClean="0">
                <a:solidFill>
                  <a:srgbClr val="FF0000"/>
                </a:solidFill>
                <a:latin typeface="Arial" panose="020B0604020202020204" pitchFamily="34" charset="0"/>
                <a:cs typeface="Arial" panose="020B0604020202020204" pitchFamily="34" charset="0"/>
              </a:rPr>
              <a:t>Superposition </a:t>
            </a:r>
            <a:r>
              <a:rPr lang="en-US" altLang="zh-CN" sz="1600" dirty="0">
                <a:solidFill>
                  <a:srgbClr val="FF0000"/>
                </a:solidFill>
                <a:latin typeface="Arial" panose="020B0604020202020204" pitchFamily="34" charset="0"/>
                <a:cs typeface="Arial" panose="020B0604020202020204" pitchFamily="34" charset="0"/>
              </a:rPr>
              <a:t>of the open-end reflection and the </a:t>
            </a:r>
            <a:r>
              <a:rPr lang="en-US" altLang="zh-CN" sz="1600" dirty="0" smtClean="0">
                <a:solidFill>
                  <a:srgbClr val="FF0000"/>
                </a:solidFill>
                <a:latin typeface="Arial" panose="020B0604020202020204" pitchFamily="34" charset="0"/>
                <a:cs typeface="Arial" panose="020B0604020202020204" pitchFamily="34" charset="0"/>
              </a:rPr>
              <a:t>cavity reflection </a:t>
            </a:r>
            <a:r>
              <a:rPr lang="en-US" altLang="zh-CN" sz="1600" dirty="0">
                <a:solidFill>
                  <a:srgbClr val="FF0000"/>
                </a:solidFill>
                <a:latin typeface="Arial" panose="020B0604020202020204" pitchFamily="34" charset="0"/>
                <a:cs typeface="Arial" panose="020B0604020202020204" pitchFamily="34" charset="0"/>
              </a:rPr>
              <a:t>form the (total) reflected wave.</a:t>
            </a:r>
            <a:endParaRPr lang="zh-CN" altLang="en-US" sz="1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2292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5"/>
          <p:cNvPicPr>
            <a:picLocks noGrp="1" noChangeAspect="1"/>
          </p:cNvPicPr>
          <p:nvPr>
            <p:ph idx="1"/>
          </p:nvPr>
        </p:nvPicPr>
        <p:blipFill>
          <a:blip r:embed="rId2"/>
          <a:stretch>
            <a:fillRect/>
          </a:stretch>
        </p:blipFill>
        <p:spPr>
          <a:xfrm>
            <a:off x="1235342" y="737787"/>
            <a:ext cx="9213183" cy="2620867"/>
          </a:xfrm>
          <a:prstGeom prst="rect">
            <a:avLst/>
          </a:prstGeom>
        </p:spPr>
      </p:pic>
      <p:sp>
        <p:nvSpPr>
          <p:cNvPr id="4" name="灯片编号占位符 3"/>
          <p:cNvSpPr>
            <a:spLocks noGrp="1"/>
          </p:cNvSpPr>
          <p:nvPr>
            <p:ph type="sldNum" sz="quarter" idx="12"/>
          </p:nvPr>
        </p:nvSpPr>
        <p:spPr/>
        <p:txBody>
          <a:bodyPr/>
          <a:lstStyle/>
          <a:p>
            <a:fld id="{97B00A8C-1BFE-45BD-976D-51C563E3769B}" type="slidenum">
              <a:rPr lang="zh-CN" altLang="en-US" smtClean="0"/>
              <a:t>29</a:t>
            </a:fld>
            <a:endParaRPr lang="zh-CN" altLang="en-US"/>
          </a:p>
        </p:txBody>
      </p:sp>
      <p:pic>
        <p:nvPicPr>
          <p:cNvPr id="7" name="图片 6"/>
          <p:cNvPicPr>
            <a:picLocks noChangeAspect="1"/>
          </p:cNvPicPr>
          <p:nvPr/>
        </p:nvPicPr>
        <p:blipFill>
          <a:blip r:embed="rId3"/>
          <a:stretch>
            <a:fillRect/>
          </a:stretch>
        </p:blipFill>
        <p:spPr>
          <a:xfrm>
            <a:off x="1491514" y="3436548"/>
            <a:ext cx="9072514" cy="2841908"/>
          </a:xfrm>
          <a:prstGeom prst="rect">
            <a:avLst/>
          </a:prstGeom>
        </p:spPr>
      </p:pic>
    </p:spTree>
    <p:extLst>
      <p:ext uri="{BB962C8B-B14F-4D97-AF65-F5344CB8AC3E}">
        <p14:creationId xmlns:p14="http://schemas.microsoft.com/office/powerpoint/2010/main" val="31542793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Simplify Maxwell</a:t>
            </a:r>
            <a:endParaRPr lang="zh-CN" altLang="en-US" dirty="0"/>
          </a:p>
        </p:txBody>
      </p:sp>
      <p:sp>
        <p:nvSpPr>
          <p:cNvPr id="3" name="内容占位符 2"/>
          <p:cNvSpPr>
            <a:spLocks noGrp="1"/>
          </p:cNvSpPr>
          <p:nvPr>
            <p:ph idx="1"/>
          </p:nvPr>
        </p:nvSpPr>
        <p:spPr>
          <a:xfrm>
            <a:off x="3248024" y="1874625"/>
            <a:ext cx="8728315" cy="4172492"/>
          </a:xfrm>
        </p:spPr>
        <p:txBody>
          <a:bodyPr>
            <a:noAutofit/>
          </a:bodyPr>
          <a:lstStyle/>
          <a:p>
            <a:pPr marL="0" indent="0">
              <a:lnSpc>
                <a:spcPct val="100000"/>
              </a:lnSpc>
              <a:buNone/>
            </a:pPr>
            <a:r>
              <a:rPr lang="en-US" altLang="zh-CN" sz="2200" dirty="0" smtClean="0"/>
              <a:t>For </a:t>
            </a:r>
            <a:r>
              <a:rPr lang="en-US" altLang="zh-CN" sz="2200" dirty="0" smtClean="0">
                <a:solidFill>
                  <a:srgbClr val="FF0000"/>
                </a:solidFill>
              </a:rPr>
              <a:t>RF-cavity interaction </a:t>
            </a:r>
            <a:r>
              <a:rPr lang="en-US" altLang="zh-CN" sz="2200" dirty="0" smtClean="0"/>
              <a:t>in </a:t>
            </a:r>
            <a:r>
              <a:rPr lang="en-US" altLang="zh-CN" sz="2200" dirty="0"/>
              <a:t>a complex </a:t>
            </a:r>
            <a:r>
              <a:rPr lang="en-US" altLang="zh-CN" sz="2200" dirty="0" smtClean="0"/>
              <a:t>system, other than solving Maxwell </a:t>
            </a:r>
            <a:r>
              <a:rPr lang="en-US" altLang="zh-CN" sz="2200" dirty="0"/>
              <a:t>equation </a:t>
            </a:r>
            <a:r>
              <a:rPr lang="en-US" altLang="zh-CN" sz="2200" dirty="0" smtClean="0"/>
              <a:t>or use EM simulation code, we have: </a:t>
            </a:r>
          </a:p>
          <a:p>
            <a:pPr>
              <a:lnSpc>
                <a:spcPct val="100000"/>
              </a:lnSpc>
            </a:pPr>
            <a:r>
              <a:rPr lang="en-US" altLang="zh-CN" sz="2200" dirty="0" smtClean="0"/>
              <a:t>Slater perturbation </a:t>
            </a:r>
            <a:r>
              <a:rPr lang="en-US" altLang="zh-CN" sz="2200" dirty="0"/>
              <a:t>theorem (frequency </a:t>
            </a:r>
            <a:r>
              <a:rPr lang="en-US" altLang="zh-CN" sz="2200" dirty="0" smtClean="0"/>
              <a:t>change)</a:t>
            </a:r>
          </a:p>
          <a:p>
            <a:pPr>
              <a:lnSpc>
                <a:spcPct val="100000"/>
              </a:lnSpc>
            </a:pPr>
            <a:r>
              <a:rPr lang="en-US" altLang="zh-CN" sz="2200" dirty="0"/>
              <a:t>Bethe theory </a:t>
            </a:r>
            <a:r>
              <a:rPr lang="en-US" altLang="zh-CN" sz="2200" dirty="0" smtClean="0"/>
              <a:t>(coupling), </a:t>
            </a:r>
            <a:r>
              <a:rPr lang="en-US" altLang="zh-CN" sz="2200" dirty="0" err="1" smtClean="0"/>
              <a:t>Floquet</a:t>
            </a:r>
            <a:r>
              <a:rPr lang="en-US" altLang="zh-CN" sz="2200" dirty="0" smtClean="0"/>
              <a:t> theorem (periodic structure)</a:t>
            </a:r>
          </a:p>
          <a:p>
            <a:pPr>
              <a:lnSpc>
                <a:spcPct val="100000"/>
              </a:lnSpc>
            </a:pPr>
            <a:r>
              <a:rPr lang="en-US" altLang="zh-CN" sz="2200" dirty="0"/>
              <a:t>RF circuit model (external </a:t>
            </a:r>
            <a:r>
              <a:rPr lang="en-US" altLang="zh-CN" sz="2200" dirty="0" smtClean="0"/>
              <a:t>properties)</a:t>
            </a:r>
          </a:p>
          <a:p>
            <a:pPr marL="0" indent="0">
              <a:lnSpc>
                <a:spcPct val="100000"/>
              </a:lnSpc>
              <a:spcBef>
                <a:spcPts val="1800"/>
              </a:spcBef>
              <a:buNone/>
            </a:pPr>
            <a:r>
              <a:rPr lang="en-US" altLang="zh-CN" sz="2200" dirty="0" smtClean="0"/>
              <a:t>For </a:t>
            </a:r>
            <a:r>
              <a:rPr lang="en-US" altLang="zh-CN" sz="2200" dirty="0" smtClean="0">
                <a:solidFill>
                  <a:srgbClr val="FF0000"/>
                </a:solidFill>
              </a:rPr>
              <a:t>beam-cavity interaction </a:t>
            </a:r>
            <a:r>
              <a:rPr lang="en-US" altLang="zh-CN" sz="2200" dirty="0"/>
              <a:t>in a complex </a:t>
            </a:r>
            <a:r>
              <a:rPr lang="en-US" altLang="zh-CN" sz="2200" dirty="0" smtClean="0"/>
              <a:t>system, </a:t>
            </a:r>
            <a:r>
              <a:rPr lang="en-US" altLang="zh-CN" sz="2200" dirty="0"/>
              <a:t>other than </a:t>
            </a:r>
            <a:r>
              <a:rPr lang="en-US" altLang="zh-CN" sz="2200" dirty="0" smtClean="0"/>
              <a:t>solving </a:t>
            </a:r>
            <a:r>
              <a:rPr lang="en-US" altLang="zh-CN" sz="2200" dirty="0" err="1" smtClean="0"/>
              <a:t>Vlasov</a:t>
            </a:r>
            <a:r>
              <a:rPr lang="en-US" altLang="zh-CN" sz="2200" dirty="0" smtClean="0"/>
              <a:t>-Maxwell equation or use PIC simulation code, we have:</a:t>
            </a:r>
          </a:p>
          <a:p>
            <a:pPr>
              <a:lnSpc>
                <a:spcPct val="100000"/>
              </a:lnSpc>
            </a:pPr>
            <a:r>
              <a:rPr lang="en-US" altLang="zh-CN" sz="2200" dirty="0" smtClean="0"/>
              <a:t>Beam loading </a:t>
            </a:r>
            <a:r>
              <a:rPr lang="en-US" altLang="zh-CN" sz="2200" dirty="0"/>
              <a:t>theory </a:t>
            </a:r>
            <a:r>
              <a:rPr lang="en-US" altLang="zh-CN" sz="2200" dirty="0" smtClean="0"/>
              <a:t>(</a:t>
            </a:r>
            <a:r>
              <a:rPr lang="en-US" altLang="zh-CN" sz="2200" dirty="0"/>
              <a:t>beam induced </a:t>
            </a:r>
            <a:r>
              <a:rPr lang="en-US" altLang="zh-CN" sz="2200" dirty="0" smtClean="0"/>
              <a:t>voltage)</a:t>
            </a:r>
          </a:p>
          <a:p>
            <a:pPr>
              <a:lnSpc>
                <a:spcPct val="100000"/>
              </a:lnSpc>
            </a:pPr>
            <a:r>
              <a:rPr lang="en-US" altLang="zh-CN" sz="2200" dirty="0" smtClean="0"/>
              <a:t>Panofsky-Wenzel </a:t>
            </a:r>
            <a:r>
              <a:rPr lang="en-US" altLang="zh-CN" sz="2200" dirty="0"/>
              <a:t>theorem </a:t>
            </a:r>
            <a:r>
              <a:rPr lang="en-US" altLang="zh-CN" sz="2200" dirty="0" smtClean="0"/>
              <a:t>(wake field and instability)</a:t>
            </a:r>
            <a:endParaRPr lang="zh-CN" altLang="en-US" sz="2200" dirty="0"/>
          </a:p>
        </p:txBody>
      </p:sp>
      <p:pic>
        <p:nvPicPr>
          <p:cNvPr id="4" name="图片 3"/>
          <p:cNvPicPr>
            <a:picLocks noChangeAspect="1"/>
          </p:cNvPicPr>
          <p:nvPr/>
        </p:nvPicPr>
        <p:blipFill>
          <a:blip r:embed="rId2"/>
          <a:stretch>
            <a:fillRect/>
          </a:stretch>
        </p:blipFill>
        <p:spPr>
          <a:xfrm>
            <a:off x="516685" y="2006779"/>
            <a:ext cx="2308107" cy="2879137"/>
          </a:xfrm>
          <a:prstGeom prst="rect">
            <a:avLst/>
          </a:prstGeom>
        </p:spPr>
      </p:pic>
      <p:sp>
        <p:nvSpPr>
          <p:cNvPr id="5" name="文本框 4"/>
          <p:cNvSpPr txBox="1"/>
          <p:nvPr/>
        </p:nvSpPr>
        <p:spPr>
          <a:xfrm>
            <a:off x="369854" y="4981414"/>
            <a:ext cx="2601767" cy="707886"/>
          </a:xfrm>
          <a:prstGeom prst="rect">
            <a:avLst/>
          </a:prstGeom>
          <a:noFill/>
        </p:spPr>
        <p:txBody>
          <a:bodyPr wrap="square" rtlCol="0">
            <a:spAutoFit/>
          </a:bodyPr>
          <a:lstStyle/>
          <a:p>
            <a:pPr algn="ctr"/>
            <a:r>
              <a:rPr lang="en-US" altLang="zh-CN" sz="2000" dirty="0" smtClean="0">
                <a:latin typeface="Arial" panose="020B0604020202020204" pitchFamily="34" charset="0"/>
                <a:cs typeface="Arial" panose="020B0604020202020204" pitchFamily="34" charset="0"/>
              </a:rPr>
              <a:t>James C. Maxwell</a:t>
            </a:r>
          </a:p>
          <a:p>
            <a:pPr algn="ctr"/>
            <a:r>
              <a:rPr lang="en-US" altLang="zh-CN" sz="2000" dirty="0" smtClean="0">
                <a:latin typeface="Arial" panose="020B0604020202020204" pitchFamily="34" charset="0"/>
                <a:cs typeface="Arial" panose="020B0604020202020204" pitchFamily="34" charset="0"/>
              </a:rPr>
              <a:t>(1831-1879)</a:t>
            </a:r>
            <a:endParaRPr lang="zh-CN" altLang="en-US" sz="2000" dirty="0">
              <a:latin typeface="Arial" panose="020B0604020202020204" pitchFamily="34" charset="0"/>
              <a:cs typeface="Arial" panose="020B0604020202020204" pitchFamily="34" charset="0"/>
            </a:endParaRPr>
          </a:p>
        </p:txBody>
      </p:sp>
      <p:sp>
        <p:nvSpPr>
          <p:cNvPr id="7" name="灯片编号占位符 6"/>
          <p:cNvSpPr>
            <a:spLocks noGrp="1"/>
          </p:cNvSpPr>
          <p:nvPr>
            <p:ph type="sldNum" sz="quarter" idx="12"/>
          </p:nvPr>
        </p:nvSpPr>
        <p:spPr/>
        <p:txBody>
          <a:bodyPr/>
          <a:lstStyle/>
          <a:p>
            <a:fld id="{97B00A8C-1BFE-45BD-976D-51C563E3769B}" type="slidenum">
              <a:rPr lang="zh-CN" altLang="en-US" smtClean="0"/>
              <a:t>3</a:t>
            </a:fld>
            <a:endParaRPr lang="zh-CN" altLang="en-US"/>
          </a:p>
        </p:txBody>
      </p:sp>
    </p:spTree>
    <p:extLst>
      <p:ext uri="{BB962C8B-B14F-4D97-AF65-F5344CB8AC3E}">
        <p14:creationId xmlns:p14="http://schemas.microsoft.com/office/powerpoint/2010/main" val="41165771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503" y="109292"/>
            <a:ext cx="6487427" cy="1325563"/>
          </a:xfrm>
        </p:spPr>
        <p:txBody>
          <a:bodyPr>
            <a:normAutofit/>
          </a:bodyPr>
          <a:lstStyle/>
          <a:p>
            <a:r>
              <a:rPr lang="en-US" altLang="zh-CN" sz="3600" dirty="0" smtClean="0"/>
              <a:t>RF Circuit Model of </a:t>
            </a:r>
            <a:br>
              <a:rPr lang="en-US" altLang="zh-CN" sz="3600" dirty="0" smtClean="0"/>
            </a:br>
            <a:r>
              <a:rPr lang="en-US" altLang="zh-CN" sz="3600" dirty="0" smtClean="0"/>
              <a:t>One </a:t>
            </a:r>
            <a:r>
              <a:rPr lang="en-US" altLang="zh-CN" sz="3600" dirty="0"/>
              <a:t>Port Cavity </a:t>
            </a:r>
            <a:endParaRPr lang="zh-CN" altLang="en-US" sz="3600" dirty="0"/>
          </a:p>
        </p:txBody>
      </p:sp>
      <p:pic>
        <p:nvPicPr>
          <p:cNvPr id="4" name="内容占位符 3"/>
          <p:cNvPicPr>
            <a:picLocks noGrp="1" noChangeAspect="1"/>
          </p:cNvPicPr>
          <p:nvPr>
            <p:ph idx="1"/>
          </p:nvPr>
        </p:nvPicPr>
        <p:blipFill>
          <a:blip r:embed="rId2"/>
          <a:stretch>
            <a:fillRect/>
          </a:stretch>
        </p:blipFill>
        <p:spPr>
          <a:xfrm>
            <a:off x="194854" y="1511818"/>
            <a:ext cx="6541133" cy="2738229"/>
          </a:xfrm>
          <a:prstGeom prst="rect">
            <a:avLst/>
          </a:prstGeom>
        </p:spPr>
      </p:pic>
      <p:sp>
        <p:nvSpPr>
          <p:cNvPr id="3" name="灯片编号占位符 2"/>
          <p:cNvSpPr>
            <a:spLocks noGrp="1"/>
          </p:cNvSpPr>
          <p:nvPr>
            <p:ph type="sldNum" sz="quarter" idx="12"/>
          </p:nvPr>
        </p:nvSpPr>
        <p:spPr/>
        <p:txBody>
          <a:bodyPr/>
          <a:lstStyle/>
          <a:p>
            <a:fld id="{97B00A8C-1BFE-45BD-976D-51C563E3769B}" type="slidenum">
              <a:rPr lang="zh-CN" altLang="en-US" smtClean="0"/>
              <a:t>30</a:t>
            </a:fld>
            <a:endParaRPr lang="zh-CN" altLang="en-US"/>
          </a:p>
        </p:txBody>
      </p:sp>
      <p:pic>
        <p:nvPicPr>
          <p:cNvPr id="5" name="图片 4"/>
          <p:cNvPicPr>
            <a:picLocks noChangeAspect="1"/>
          </p:cNvPicPr>
          <p:nvPr/>
        </p:nvPicPr>
        <p:blipFill>
          <a:blip r:embed="rId3"/>
          <a:stretch>
            <a:fillRect/>
          </a:stretch>
        </p:blipFill>
        <p:spPr>
          <a:xfrm>
            <a:off x="298835" y="3738324"/>
            <a:ext cx="926505" cy="336526"/>
          </a:xfrm>
          <a:prstGeom prst="rect">
            <a:avLst/>
          </a:prstGeom>
        </p:spPr>
      </p:pic>
      <p:pic>
        <p:nvPicPr>
          <p:cNvPr id="6" name="图片 5"/>
          <p:cNvPicPr>
            <a:picLocks noChangeAspect="1"/>
          </p:cNvPicPr>
          <p:nvPr/>
        </p:nvPicPr>
        <p:blipFill>
          <a:blip r:embed="rId4"/>
          <a:stretch>
            <a:fillRect/>
          </a:stretch>
        </p:blipFill>
        <p:spPr>
          <a:xfrm>
            <a:off x="7102324" y="273951"/>
            <a:ext cx="4139984" cy="1587928"/>
          </a:xfrm>
          <a:prstGeom prst="rect">
            <a:avLst/>
          </a:prstGeom>
        </p:spPr>
      </p:pic>
      <p:pic>
        <p:nvPicPr>
          <p:cNvPr id="7" name="图片 6"/>
          <p:cNvPicPr>
            <a:picLocks noChangeAspect="1"/>
          </p:cNvPicPr>
          <p:nvPr/>
        </p:nvPicPr>
        <p:blipFill>
          <a:blip r:embed="rId5"/>
          <a:stretch>
            <a:fillRect/>
          </a:stretch>
        </p:blipFill>
        <p:spPr>
          <a:xfrm>
            <a:off x="7099398" y="2115717"/>
            <a:ext cx="4142910" cy="2184584"/>
          </a:xfrm>
          <a:prstGeom prst="rect">
            <a:avLst/>
          </a:prstGeom>
        </p:spPr>
      </p:pic>
      <p:pic>
        <p:nvPicPr>
          <p:cNvPr id="8" name="图片 7"/>
          <p:cNvPicPr>
            <a:picLocks noChangeAspect="1"/>
          </p:cNvPicPr>
          <p:nvPr/>
        </p:nvPicPr>
        <p:blipFill>
          <a:blip r:embed="rId6"/>
          <a:stretch>
            <a:fillRect/>
          </a:stretch>
        </p:blipFill>
        <p:spPr>
          <a:xfrm>
            <a:off x="7099398" y="4570963"/>
            <a:ext cx="4093745" cy="2004127"/>
          </a:xfrm>
          <a:prstGeom prst="rect">
            <a:avLst/>
          </a:prstGeom>
        </p:spPr>
      </p:pic>
      <p:pic>
        <p:nvPicPr>
          <p:cNvPr id="9" name="图片 8"/>
          <p:cNvPicPr>
            <a:picLocks noChangeAspect="1"/>
          </p:cNvPicPr>
          <p:nvPr/>
        </p:nvPicPr>
        <p:blipFill>
          <a:blip r:embed="rId7"/>
          <a:stretch>
            <a:fillRect/>
          </a:stretch>
        </p:blipFill>
        <p:spPr>
          <a:xfrm>
            <a:off x="10918056" y="6289483"/>
            <a:ext cx="1109076" cy="323763"/>
          </a:xfrm>
          <a:prstGeom prst="rect">
            <a:avLst/>
          </a:prstGeom>
        </p:spPr>
      </p:pic>
      <p:pic>
        <p:nvPicPr>
          <p:cNvPr id="10" name="图片 9"/>
          <p:cNvPicPr>
            <a:picLocks noChangeAspect="1"/>
          </p:cNvPicPr>
          <p:nvPr/>
        </p:nvPicPr>
        <p:blipFill>
          <a:blip r:embed="rId8"/>
          <a:stretch>
            <a:fillRect/>
          </a:stretch>
        </p:blipFill>
        <p:spPr>
          <a:xfrm>
            <a:off x="10416139" y="3952267"/>
            <a:ext cx="1384434" cy="483365"/>
          </a:xfrm>
          <a:prstGeom prst="rect">
            <a:avLst/>
          </a:prstGeom>
        </p:spPr>
      </p:pic>
      <p:pic>
        <p:nvPicPr>
          <p:cNvPr id="11" name="图片 10"/>
          <p:cNvPicPr>
            <a:picLocks noChangeAspect="1"/>
          </p:cNvPicPr>
          <p:nvPr/>
        </p:nvPicPr>
        <p:blipFill>
          <a:blip r:embed="rId9"/>
          <a:stretch>
            <a:fillRect/>
          </a:stretch>
        </p:blipFill>
        <p:spPr>
          <a:xfrm>
            <a:off x="10359154" y="2526776"/>
            <a:ext cx="1667978" cy="366988"/>
          </a:xfrm>
          <a:prstGeom prst="rect">
            <a:avLst/>
          </a:prstGeom>
        </p:spPr>
      </p:pic>
      <p:pic>
        <p:nvPicPr>
          <p:cNvPr id="12" name="图片 11"/>
          <p:cNvPicPr>
            <a:picLocks noChangeAspect="1"/>
          </p:cNvPicPr>
          <p:nvPr/>
        </p:nvPicPr>
        <p:blipFill>
          <a:blip r:embed="rId10"/>
          <a:stretch>
            <a:fillRect/>
          </a:stretch>
        </p:blipFill>
        <p:spPr>
          <a:xfrm>
            <a:off x="3051209" y="4550675"/>
            <a:ext cx="2974206" cy="516564"/>
          </a:xfrm>
          <a:prstGeom prst="rect">
            <a:avLst/>
          </a:prstGeom>
        </p:spPr>
      </p:pic>
      <p:pic>
        <p:nvPicPr>
          <p:cNvPr id="15" name="图片 14"/>
          <p:cNvPicPr>
            <a:picLocks noChangeAspect="1"/>
          </p:cNvPicPr>
          <p:nvPr/>
        </p:nvPicPr>
        <p:blipFill>
          <a:blip r:embed="rId11"/>
          <a:stretch>
            <a:fillRect/>
          </a:stretch>
        </p:blipFill>
        <p:spPr>
          <a:xfrm>
            <a:off x="3066744" y="5211684"/>
            <a:ext cx="2774763" cy="456057"/>
          </a:xfrm>
          <a:prstGeom prst="rect">
            <a:avLst/>
          </a:prstGeom>
        </p:spPr>
      </p:pic>
      <p:pic>
        <p:nvPicPr>
          <p:cNvPr id="16" name="图片 15"/>
          <p:cNvPicPr>
            <a:picLocks noChangeAspect="1"/>
          </p:cNvPicPr>
          <p:nvPr/>
        </p:nvPicPr>
        <p:blipFill>
          <a:blip r:embed="rId12"/>
          <a:stretch>
            <a:fillRect/>
          </a:stretch>
        </p:blipFill>
        <p:spPr>
          <a:xfrm>
            <a:off x="3109362" y="5787909"/>
            <a:ext cx="3259720" cy="712932"/>
          </a:xfrm>
          <a:prstGeom prst="rect">
            <a:avLst/>
          </a:prstGeom>
        </p:spPr>
      </p:pic>
      <p:sp>
        <p:nvSpPr>
          <p:cNvPr id="13" name="文本框 12"/>
          <p:cNvSpPr txBox="1"/>
          <p:nvPr/>
        </p:nvSpPr>
        <p:spPr>
          <a:xfrm>
            <a:off x="608819" y="4629439"/>
            <a:ext cx="2423604" cy="338554"/>
          </a:xfrm>
          <a:prstGeom prst="rect">
            <a:avLst/>
          </a:prstGeom>
          <a:noFill/>
        </p:spPr>
        <p:txBody>
          <a:bodyPr wrap="square" rtlCol="0">
            <a:spAutoFit/>
          </a:bodyPr>
          <a:lstStyle/>
          <a:p>
            <a:r>
              <a:rPr lang="en-US" altLang="zh-CN" sz="1600" dirty="0" smtClean="0">
                <a:latin typeface="Arial" panose="020B0604020202020204" pitchFamily="34" charset="0"/>
                <a:cs typeface="Arial" panose="020B0604020202020204" pitchFamily="34" charset="0"/>
              </a:rPr>
              <a:t>Normalized equation</a:t>
            </a:r>
            <a:endParaRPr lang="zh-CN" altLang="en-US" sz="1600" dirty="0">
              <a:latin typeface="Arial" panose="020B0604020202020204" pitchFamily="34" charset="0"/>
              <a:cs typeface="Arial" panose="020B0604020202020204" pitchFamily="34" charset="0"/>
            </a:endParaRPr>
          </a:p>
        </p:txBody>
      </p:sp>
      <p:sp>
        <p:nvSpPr>
          <p:cNvPr id="17" name="文本框 16"/>
          <p:cNvSpPr txBox="1"/>
          <p:nvPr/>
        </p:nvSpPr>
        <p:spPr>
          <a:xfrm>
            <a:off x="608819" y="5323099"/>
            <a:ext cx="2423604" cy="338554"/>
          </a:xfrm>
          <a:prstGeom prst="rect">
            <a:avLst/>
          </a:prstGeom>
          <a:noFill/>
        </p:spPr>
        <p:txBody>
          <a:bodyPr wrap="square" rtlCol="0">
            <a:spAutoFit/>
          </a:bodyPr>
          <a:lstStyle/>
          <a:p>
            <a:r>
              <a:rPr lang="en-US" altLang="zh-CN" sz="1600" dirty="0" smtClean="0">
                <a:latin typeface="Arial" panose="020B0604020202020204" pitchFamily="34" charset="0"/>
                <a:cs typeface="Arial" panose="020B0604020202020204" pitchFamily="34" charset="0"/>
              </a:rPr>
              <a:t>Transient </a:t>
            </a:r>
            <a:endParaRPr lang="zh-CN" altLang="en-US" sz="1600" dirty="0">
              <a:latin typeface="Arial" panose="020B0604020202020204" pitchFamily="34" charset="0"/>
              <a:cs typeface="Arial" panose="020B0604020202020204" pitchFamily="34" charset="0"/>
            </a:endParaRPr>
          </a:p>
        </p:txBody>
      </p:sp>
      <p:sp>
        <p:nvSpPr>
          <p:cNvPr id="18" name="文本框 17"/>
          <p:cNvSpPr txBox="1"/>
          <p:nvPr/>
        </p:nvSpPr>
        <p:spPr>
          <a:xfrm>
            <a:off x="608819" y="6016759"/>
            <a:ext cx="2423604" cy="338554"/>
          </a:xfrm>
          <a:prstGeom prst="rect">
            <a:avLst/>
          </a:prstGeom>
          <a:noFill/>
        </p:spPr>
        <p:txBody>
          <a:bodyPr wrap="square" rtlCol="0">
            <a:spAutoFit/>
          </a:bodyPr>
          <a:lstStyle/>
          <a:p>
            <a:r>
              <a:rPr lang="en-US" altLang="zh-CN" sz="1600" dirty="0" smtClean="0">
                <a:latin typeface="Arial" panose="020B0604020202020204" pitchFamily="34" charset="0"/>
                <a:cs typeface="Arial" panose="020B0604020202020204" pitchFamily="34" charset="0"/>
              </a:rPr>
              <a:t>Step response </a:t>
            </a:r>
            <a:endParaRPr lang="zh-CN" altLang="en-US" sz="1600" dirty="0">
              <a:latin typeface="Arial" panose="020B0604020202020204" pitchFamily="34" charset="0"/>
              <a:cs typeface="Arial" panose="020B0604020202020204" pitchFamily="34" charset="0"/>
            </a:endParaRPr>
          </a:p>
        </p:txBody>
      </p:sp>
      <p:pic>
        <p:nvPicPr>
          <p:cNvPr id="19" name="图片 18"/>
          <p:cNvPicPr>
            <a:picLocks noChangeAspect="1"/>
          </p:cNvPicPr>
          <p:nvPr/>
        </p:nvPicPr>
        <p:blipFill rotWithShape="1">
          <a:blip r:embed="rId13"/>
          <a:srcRect l="75035" r="2252"/>
          <a:stretch/>
        </p:blipFill>
        <p:spPr>
          <a:xfrm>
            <a:off x="11388182" y="5206709"/>
            <a:ext cx="535278" cy="415263"/>
          </a:xfrm>
          <a:prstGeom prst="rect">
            <a:avLst/>
          </a:prstGeom>
        </p:spPr>
      </p:pic>
      <p:pic>
        <p:nvPicPr>
          <p:cNvPr id="20" name="图片 19"/>
          <p:cNvPicPr>
            <a:picLocks noChangeAspect="1"/>
          </p:cNvPicPr>
          <p:nvPr/>
        </p:nvPicPr>
        <p:blipFill rotWithShape="1">
          <a:blip r:embed="rId13"/>
          <a:srcRect r="80794" b="17458"/>
          <a:stretch/>
        </p:blipFill>
        <p:spPr>
          <a:xfrm>
            <a:off x="10868653" y="5199265"/>
            <a:ext cx="485148" cy="367415"/>
          </a:xfrm>
          <a:prstGeom prst="rect">
            <a:avLst/>
          </a:prstGeom>
        </p:spPr>
      </p:pic>
    </p:spTree>
    <p:extLst>
      <p:ext uri="{BB962C8B-B14F-4D97-AF65-F5344CB8AC3E}">
        <p14:creationId xmlns:p14="http://schemas.microsoft.com/office/powerpoint/2010/main" val="34123692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Cavity Parameters</a:t>
            </a:r>
            <a:endParaRPr lang="zh-CN" altLang="en-US" dirty="0"/>
          </a:p>
        </p:txBody>
      </p:sp>
      <p:sp>
        <p:nvSpPr>
          <p:cNvPr id="4" name="灯片编号占位符 3"/>
          <p:cNvSpPr>
            <a:spLocks noGrp="1"/>
          </p:cNvSpPr>
          <p:nvPr>
            <p:ph type="sldNum" sz="quarter" idx="12"/>
          </p:nvPr>
        </p:nvSpPr>
        <p:spPr/>
        <p:txBody>
          <a:bodyPr/>
          <a:lstStyle/>
          <a:p>
            <a:fld id="{97B00A8C-1BFE-45BD-976D-51C563E3769B}" type="slidenum">
              <a:rPr lang="zh-CN" altLang="en-US" smtClean="0"/>
              <a:t>31</a:t>
            </a:fld>
            <a:endParaRPr lang="zh-CN" altLang="en-US"/>
          </a:p>
        </p:txBody>
      </p:sp>
      <p:pic>
        <p:nvPicPr>
          <p:cNvPr id="5" name="图片 4"/>
          <p:cNvPicPr>
            <a:picLocks noChangeAspect="1"/>
          </p:cNvPicPr>
          <p:nvPr/>
        </p:nvPicPr>
        <p:blipFill>
          <a:blip r:embed="rId2"/>
          <a:stretch>
            <a:fillRect/>
          </a:stretch>
        </p:blipFill>
        <p:spPr>
          <a:xfrm>
            <a:off x="838200" y="1825626"/>
            <a:ext cx="3993682" cy="652082"/>
          </a:xfrm>
          <a:prstGeom prst="rect">
            <a:avLst/>
          </a:prstGeom>
        </p:spPr>
      </p:pic>
      <p:pic>
        <p:nvPicPr>
          <p:cNvPr id="6" name="图片 5"/>
          <p:cNvPicPr>
            <a:picLocks noChangeAspect="1"/>
          </p:cNvPicPr>
          <p:nvPr/>
        </p:nvPicPr>
        <p:blipFill>
          <a:blip r:embed="rId3"/>
          <a:stretch>
            <a:fillRect/>
          </a:stretch>
        </p:blipFill>
        <p:spPr>
          <a:xfrm>
            <a:off x="1027096" y="2542770"/>
            <a:ext cx="5527708" cy="700106"/>
          </a:xfrm>
          <a:prstGeom prst="rect">
            <a:avLst/>
          </a:prstGeom>
        </p:spPr>
      </p:pic>
      <p:pic>
        <p:nvPicPr>
          <p:cNvPr id="7" name="图片 6"/>
          <p:cNvPicPr>
            <a:picLocks noChangeAspect="1"/>
          </p:cNvPicPr>
          <p:nvPr/>
        </p:nvPicPr>
        <p:blipFill>
          <a:blip r:embed="rId4"/>
          <a:stretch>
            <a:fillRect/>
          </a:stretch>
        </p:blipFill>
        <p:spPr>
          <a:xfrm>
            <a:off x="1025693" y="3328560"/>
            <a:ext cx="4017945" cy="727094"/>
          </a:xfrm>
          <a:prstGeom prst="rect">
            <a:avLst/>
          </a:prstGeom>
        </p:spPr>
      </p:pic>
      <p:pic>
        <p:nvPicPr>
          <p:cNvPr id="9" name="图片 8"/>
          <p:cNvPicPr>
            <a:picLocks noChangeAspect="1"/>
          </p:cNvPicPr>
          <p:nvPr/>
        </p:nvPicPr>
        <p:blipFill>
          <a:blip r:embed="rId5"/>
          <a:stretch>
            <a:fillRect/>
          </a:stretch>
        </p:blipFill>
        <p:spPr>
          <a:xfrm>
            <a:off x="6906928" y="1721468"/>
            <a:ext cx="2171700" cy="734067"/>
          </a:xfrm>
          <a:prstGeom prst="rect">
            <a:avLst/>
          </a:prstGeom>
        </p:spPr>
      </p:pic>
      <p:pic>
        <p:nvPicPr>
          <p:cNvPr id="10" name="图片 9"/>
          <p:cNvPicPr>
            <a:picLocks noChangeAspect="1"/>
          </p:cNvPicPr>
          <p:nvPr/>
        </p:nvPicPr>
        <p:blipFill>
          <a:blip r:embed="rId6"/>
          <a:stretch>
            <a:fillRect/>
          </a:stretch>
        </p:blipFill>
        <p:spPr>
          <a:xfrm>
            <a:off x="7097428" y="2590472"/>
            <a:ext cx="1790700" cy="676867"/>
          </a:xfrm>
          <a:prstGeom prst="rect">
            <a:avLst/>
          </a:prstGeom>
        </p:spPr>
      </p:pic>
      <p:pic>
        <p:nvPicPr>
          <p:cNvPr id="11" name="图片 10"/>
          <p:cNvPicPr>
            <a:picLocks noChangeAspect="1"/>
          </p:cNvPicPr>
          <p:nvPr/>
        </p:nvPicPr>
        <p:blipFill>
          <a:blip r:embed="rId7"/>
          <a:stretch>
            <a:fillRect/>
          </a:stretch>
        </p:blipFill>
        <p:spPr>
          <a:xfrm>
            <a:off x="9188217" y="1830857"/>
            <a:ext cx="1524000" cy="1525333"/>
          </a:xfrm>
          <a:prstGeom prst="rect">
            <a:avLst/>
          </a:prstGeom>
        </p:spPr>
      </p:pic>
      <p:pic>
        <p:nvPicPr>
          <p:cNvPr id="12" name="图片 11"/>
          <p:cNvPicPr>
            <a:picLocks noChangeAspect="1"/>
          </p:cNvPicPr>
          <p:nvPr/>
        </p:nvPicPr>
        <p:blipFill>
          <a:blip r:embed="rId8"/>
          <a:stretch>
            <a:fillRect/>
          </a:stretch>
        </p:blipFill>
        <p:spPr>
          <a:xfrm>
            <a:off x="741472" y="4071978"/>
            <a:ext cx="3657600" cy="1544400"/>
          </a:xfrm>
          <a:prstGeom prst="rect">
            <a:avLst/>
          </a:prstGeom>
        </p:spPr>
      </p:pic>
      <p:pic>
        <p:nvPicPr>
          <p:cNvPr id="13" name="图片 12"/>
          <p:cNvPicPr>
            <a:picLocks noChangeAspect="1"/>
          </p:cNvPicPr>
          <p:nvPr/>
        </p:nvPicPr>
        <p:blipFill>
          <a:blip r:embed="rId9"/>
          <a:stretch>
            <a:fillRect/>
          </a:stretch>
        </p:blipFill>
        <p:spPr>
          <a:xfrm>
            <a:off x="4947385" y="3692107"/>
            <a:ext cx="7109248" cy="2657320"/>
          </a:xfrm>
          <a:prstGeom prst="rect">
            <a:avLst/>
          </a:prstGeom>
        </p:spPr>
      </p:pic>
      <p:pic>
        <p:nvPicPr>
          <p:cNvPr id="14" name="图片 13"/>
          <p:cNvPicPr>
            <a:picLocks noChangeAspect="1"/>
          </p:cNvPicPr>
          <p:nvPr/>
        </p:nvPicPr>
        <p:blipFill>
          <a:blip r:embed="rId10"/>
          <a:stretch>
            <a:fillRect/>
          </a:stretch>
        </p:blipFill>
        <p:spPr>
          <a:xfrm>
            <a:off x="984985" y="5608077"/>
            <a:ext cx="3962400" cy="1077267"/>
          </a:xfrm>
          <a:prstGeom prst="rect">
            <a:avLst/>
          </a:prstGeom>
        </p:spPr>
      </p:pic>
    </p:spTree>
    <p:extLst>
      <p:ext uri="{BB962C8B-B14F-4D97-AF65-F5344CB8AC3E}">
        <p14:creationId xmlns:p14="http://schemas.microsoft.com/office/powerpoint/2010/main" val="42655717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图片 67"/>
          <p:cNvPicPr>
            <a:picLocks noChangeAspect="1"/>
          </p:cNvPicPr>
          <p:nvPr/>
        </p:nvPicPr>
        <p:blipFill rotWithShape="1">
          <a:blip r:embed="rId3"/>
          <a:srcRect t="7246"/>
          <a:stretch/>
        </p:blipFill>
        <p:spPr>
          <a:xfrm>
            <a:off x="8610600" y="2180188"/>
            <a:ext cx="3518460" cy="4092869"/>
          </a:xfrm>
          <a:prstGeom prst="rect">
            <a:avLst/>
          </a:prstGeom>
        </p:spPr>
      </p:pic>
      <p:sp>
        <p:nvSpPr>
          <p:cNvPr id="2" name="标题 1"/>
          <p:cNvSpPr>
            <a:spLocks noGrp="1"/>
          </p:cNvSpPr>
          <p:nvPr>
            <p:ph type="title"/>
          </p:nvPr>
        </p:nvSpPr>
        <p:spPr>
          <a:xfrm>
            <a:off x="315511" y="26261"/>
            <a:ext cx="11442479" cy="1325563"/>
          </a:xfrm>
        </p:spPr>
        <p:txBody>
          <a:bodyPr/>
          <a:lstStyle/>
          <a:p>
            <a:r>
              <a:rPr lang="en-US" altLang="zh-CN" dirty="0" smtClean="0"/>
              <a:t>Cavity Impedance/Admittance in Smith Chart</a:t>
            </a:r>
            <a:endParaRPr lang="zh-CN" altLang="en-US" dirty="0"/>
          </a:p>
        </p:txBody>
      </p:sp>
      <p:sp>
        <p:nvSpPr>
          <p:cNvPr id="3" name="内容占位符 2"/>
          <p:cNvSpPr>
            <a:spLocks noGrp="1"/>
          </p:cNvSpPr>
          <p:nvPr>
            <p:ph idx="1"/>
          </p:nvPr>
        </p:nvSpPr>
        <p:spPr>
          <a:xfrm>
            <a:off x="498279" y="1209478"/>
            <a:ext cx="10656055" cy="404169"/>
          </a:xfrm>
        </p:spPr>
        <p:txBody>
          <a:bodyPr>
            <a:normAutofit/>
          </a:bodyPr>
          <a:lstStyle/>
          <a:p>
            <a:pPr marL="0" indent="0">
              <a:buNone/>
            </a:pPr>
            <a:r>
              <a:rPr lang="en-US" altLang="zh-CN" sz="1600" dirty="0" smtClean="0"/>
              <a:t>Normalized admittance (conductance and </a:t>
            </a:r>
            <a:r>
              <a:rPr lang="en-US" altLang="zh-CN" sz="1600" dirty="0" err="1" smtClean="0"/>
              <a:t>susceptance</a:t>
            </a:r>
            <a:r>
              <a:rPr lang="en-US" altLang="zh-CN" sz="1600" dirty="0" smtClean="0"/>
              <a:t>) of the cavity from detuned short plane</a:t>
            </a:r>
            <a:endParaRPr lang="zh-CN" altLang="en-US" sz="1600" dirty="0"/>
          </a:p>
        </p:txBody>
      </p:sp>
      <p:sp>
        <p:nvSpPr>
          <p:cNvPr id="4" name="灯片编号占位符 3"/>
          <p:cNvSpPr>
            <a:spLocks noGrp="1"/>
          </p:cNvSpPr>
          <p:nvPr>
            <p:ph type="sldNum" sz="quarter" idx="12"/>
          </p:nvPr>
        </p:nvSpPr>
        <p:spPr/>
        <p:txBody>
          <a:bodyPr/>
          <a:lstStyle/>
          <a:p>
            <a:fld id="{97B00A8C-1BFE-45BD-976D-51C563E3769B}" type="slidenum">
              <a:rPr lang="zh-CN" altLang="en-US" smtClean="0"/>
              <a:t>32</a:t>
            </a:fld>
            <a:endParaRPr lang="zh-CN" altLang="en-US"/>
          </a:p>
        </p:txBody>
      </p:sp>
      <p:pic>
        <p:nvPicPr>
          <p:cNvPr id="69" name="图片 68"/>
          <p:cNvPicPr>
            <a:picLocks noChangeAspect="1"/>
          </p:cNvPicPr>
          <p:nvPr/>
        </p:nvPicPr>
        <p:blipFill>
          <a:blip r:embed="rId4"/>
          <a:stretch>
            <a:fillRect/>
          </a:stretch>
        </p:blipFill>
        <p:spPr>
          <a:xfrm>
            <a:off x="498279" y="1696940"/>
            <a:ext cx="3327409" cy="2119613"/>
          </a:xfrm>
          <a:prstGeom prst="rect">
            <a:avLst/>
          </a:prstGeom>
        </p:spPr>
      </p:pic>
      <p:pic>
        <p:nvPicPr>
          <p:cNvPr id="71" name="图片 70"/>
          <p:cNvPicPr>
            <a:picLocks noChangeAspect="1"/>
          </p:cNvPicPr>
          <p:nvPr/>
        </p:nvPicPr>
        <p:blipFill>
          <a:blip r:embed="rId5"/>
          <a:stretch>
            <a:fillRect/>
          </a:stretch>
        </p:blipFill>
        <p:spPr>
          <a:xfrm>
            <a:off x="1033156" y="3625732"/>
            <a:ext cx="2078916" cy="2526297"/>
          </a:xfrm>
          <a:prstGeom prst="rect">
            <a:avLst/>
          </a:prstGeom>
        </p:spPr>
      </p:pic>
      <p:pic>
        <p:nvPicPr>
          <p:cNvPr id="5" name="图片 4"/>
          <p:cNvPicPr>
            <a:picLocks noChangeAspect="1"/>
          </p:cNvPicPr>
          <p:nvPr/>
        </p:nvPicPr>
        <p:blipFill>
          <a:blip r:embed="rId6"/>
          <a:stretch>
            <a:fillRect/>
          </a:stretch>
        </p:blipFill>
        <p:spPr>
          <a:xfrm>
            <a:off x="3646949" y="1696940"/>
            <a:ext cx="5433534" cy="4843375"/>
          </a:xfrm>
          <a:prstGeom prst="rect">
            <a:avLst/>
          </a:prstGeom>
        </p:spPr>
      </p:pic>
    </p:spTree>
    <p:extLst>
      <p:ext uri="{BB962C8B-B14F-4D97-AF65-F5344CB8AC3E}">
        <p14:creationId xmlns:p14="http://schemas.microsoft.com/office/powerpoint/2010/main" val="15739241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13816"/>
            <a:ext cx="10515600" cy="1325563"/>
          </a:xfrm>
        </p:spPr>
        <p:txBody>
          <a:bodyPr/>
          <a:lstStyle/>
          <a:p>
            <a:r>
              <a:rPr lang="en-US" altLang="zh-CN" dirty="0" smtClean="0"/>
              <a:t>Cavity RF Measurement Phenomenology</a:t>
            </a:r>
            <a:endParaRPr lang="zh-CN" altLang="en-US" dirty="0"/>
          </a:p>
        </p:txBody>
      </p:sp>
      <p:sp>
        <p:nvSpPr>
          <p:cNvPr id="4" name="灯片编号占位符 3"/>
          <p:cNvSpPr>
            <a:spLocks noGrp="1"/>
          </p:cNvSpPr>
          <p:nvPr>
            <p:ph type="sldNum" sz="quarter" idx="12"/>
          </p:nvPr>
        </p:nvSpPr>
        <p:spPr/>
        <p:txBody>
          <a:bodyPr/>
          <a:lstStyle/>
          <a:p>
            <a:fld id="{97B00A8C-1BFE-45BD-976D-51C563E3769B}" type="slidenum">
              <a:rPr lang="zh-CN" altLang="en-US" smtClean="0"/>
              <a:t>33</a:t>
            </a:fld>
            <a:endParaRPr lang="zh-CN" altLang="en-US"/>
          </a:p>
        </p:txBody>
      </p:sp>
      <p:pic>
        <p:nvPicPr>
          <p:cNvPr id="6" name="图片 5"/>
          <p:cNvPicPr>
            <a:picLocks noChangeAspect="1"/>
          </p:cNvPicPr>
          <p:nvPr/>
        </p:nvPicPr>
        <p:blipFill>
          <a:blip r:embed="rId2"/>
          <a:stretch>
            <a:fillRect/>
          </a:stretch>
        </p:blipFill>
        <p:spPr>
          <a:xfrm>
            <a:off x="838200" y="1825625"/>
            <a:ext cx="3191067" cy="2935309"/>
          </a:xfrm>
          <a:prstGeom prst="rect">
            <a:avLst/>
          </a:prstGeom>
        </p:spPr>
      </p:pic>
      <p:sp>
        <p:nvSpPr>
          <p:cNvPr id="7" name="文本框 6"/>
          <p:cNvSpPr txBox="1"/>
          <p:nvPr/>
        </p:nvSpPr>
        <p:spPr>
          <a:xfrm>
            <a:off x="934313" y="4984067"/>
            <a:ext cx="3066496" cy="1169551"/>
          </a:xfrm>
          <a:prstGeom prst="rect">
            <a:avLst/>
          </a:prstGeom>
          <a:noFill/>
        </p:spPr>
        <p:txBody>
          <a:bodyPr wrap="square" rtlCol="0">
            <a:spAutoFit/>
          </a:bodyPr>
          <a:lstStyle/>
          <a:p>
            <a:r>
              <a:rPr lang="en-US" altLang="zh-CN" sz="1400" b="1" dirty="0" smtClean="0">
                <a:latin typeface="Arial" panose="020B0604020202020204" pitchFamily="34" charset="0"/>
                <a:cs typeface="Arial" panose="020B0604020202020204" pitchFamily="34" charset="0"/>
              </a:rPr>
              <a:t>Not calibrated cable or remained mismatch section</a:t>
            </a:r>
          </a:p>
          <a:p>
            <a:r>
              <a:rPr lang="en-US" altLang="zh-CN" sz="1400" dirty="0" smtClean="0">
                <a:latin typeface="Arial" panose="020B0604020202020204" pitchFamily="34" charset="0"/>
                <a:cs typeface="Arial" panose="020B0604020202020204" pitchFamily="34" charset="0"/>
              </a:rPr>
              <a:t>Rotation: reference plane move</a:t>
            </a:r>
          </a:p>
          <a:p>
            <a:r>
              <a:rPr lang="en-US" altLang="zh-CN" sz="1400" dirty="0" smtClean="0">
                <a:latin typeface="Arial" panose="020B0604020202020204" pitchFamily="34" charset="0"/>
                <a:cs typeface="Arial" panose="020B0604020202020204" pitchFamily="34" charset="0"/>
              </a:rPr>
              <a:t>Balloon shape: cable larger phase shift for larger f</a:t>
            </a:r>
            <a:endParaRPr lang="zh-CN" altLang="en-US" sz="1400" dirty="0">
              <a:latin typeface="Arial" panose="020B0604020202020204" pitchFamily="34" charset="0"/>
              <a:cs typeface="Arial" panose="020B0604020202020204" pitchFamily="34" charset="0"/>
            </a:endParaRPr>
          </a:p>
        </p:txBody>
      </p:sp>
      <p:pic>
        <p:nvPicPr>
          <p:cNvPr id="8" name="图片 7"/>
          <p:cNvPicPr>
            <a:picLocks noChangeAspect="1"/>
          </p:cNvPicPr>
          <p:nvPr/>
        </p:nvPicPr>
        <p:blipFill>
          <a:blip r:embed="rId3"/>
          <a:stretch>
            <a:fillRect/>
          </a:stretch>
        </p:blipFill>
        <p:spPr>
          <a:xfrm>
            <a:off x="4488325" y="1754229"/>
            <a:ext cx="2328376" cy="2143754"/>
          </a:xfrm>
          <a:prstGeom prst="rect">
            <a:avLst/>
          </a:prstGeom>
        </p:spPr>
      </p:pic>
      <p:pic>
        <p:nvPicPr>
          <p:cNvPr id="9" name="图片 8"/>
          <p:cNvPicPr>
            <a:picLocks noChangeAspect="1"/>
          </p:cNvPicPr>
          <p:nvPr/>
        </p:nvPicPr>
        <p:blipFill>
          <a:blip r:embed="rId4"/>
          <a:stretch>
            <a:fillRect/>
          </a:stretch>
        </p:blipFill>
        <p:spPr>
          <a:xfrm>
            <a:off x="4545263" y="4330920"/>
            <a:ext cx="2413794" cy="1811929"/>
          </a:xfrm>
          <a:prstGeom prst="rect">
            <a:avLst/>
          </a:prstGeom>
        </p:spPr>
      </p:pic>
      <p:pic>
        <p:nvPicPr>
          <p:cNvPr id="10" name="图片 9"/>
          <p:cNvPicPr>
            <a:picLocks noChangeAspect="1"/>
          </p:cNvPicPr>
          <p:nvPr/>
        </p:nvPicPr>
        <p:blipFill>
          <a:blip r:embed="rId5"/>
          <a:stretch>
            <a:fillRect/>
          </a:stretch>
        </p:blipFill>
        <p:spPr>
          <a:xfrm>
            <a:off x="7446596" y="1685158"/>
            <a:ext cx="4316350" cy="4179635"/>
          </a:xfrm>
          <a:prstGeom prst="rect">
            <a:avLst/>
          </a:prstGeom>
        </p:spPr>
      </p:pic>
      <p:sp>
        <p:nvSpPr>
          <p:cNvPr id="11" name="文本框 10"/>
          <p:cNvSpPr txBox="1"/>
          <p:nvPr/>
        </p:nvSpPr>
        <p:spPr>
          <a:xfrm>
            <a:off x="8548233" y="5845841"/>
            <a:ext cx="2511225" cy="307777"/>
          </a:xfrm>
          <a:prstGeom prst="rect">
            <a:avLst/>
          </a:prstGeom>
          <a:noFill/>
        </p:spPr>
        <p:txBody>
          <a:bodyPr wrap="square" rtlCol="0">
            <a:spAutoFit/>
          </a:bodyPr>
          <a:lstStyle/>
          <a:p>
            <a:r>
              <a:rPr lang="en-US" altLang="zh-CN" sz="1400" b="1" dirty="0" smtClean="0"/>
              <a:t>Coupling loss and reactance</a:t>
            </a:r>
            <a:endParaRPr lang="zh-CN" altLang="en-US" sz="1400" b="1" dirty="0"/>
          </a:p>
        </p:txBody>
      </p:sp>
      <p:sp>
        <p:nvSpPr>
          <p:cNvPr id="12" name="文本框 11"/>
          <p:cNvSpPr txBox="1"/>
          <p:nvPr/>
        </p:nvSpPr>
        <p:spPr>
          <a:xfrm>
            <a:off x="5215319" y="6153618"/>
            <a:ext cx="1073682" cy="307777"/>
          </a:xfrm>
          <a:prstGeom prst="rect">
            <a:avLst/>
          </a:prstGeom>
          <a:noFill/>
        </p:spPr>
        <p:txBody>
          <a:bodyPr wrap="square" rtlCol="0">
            <a:spAutoFit/>
          </a:bodyPr>
          <a:lstStyle/>
          <a:p>
            <a:r>
              <a:rPr lang="en-US" altLang="zh-CN" sz="1400" b="1" dirty="0" smtClean="0"/>
              <a:t>Cross talk</a:t>
            </a:r>
            <a:endParaRPr lang="zh-CN" altLang="en-US" sz="1400" b="1" dirty="0"/>
          </a:p>
        </p:txBody>
      </p:sp>
      <p:sp>
        <p:nvSpPr>
          <p:cNvPr id="13" name="文本框 12"/>
          <p:cNvSpPr txBox="1"/>
          <p:nvPr/>
        </p:nvSpPr>
        <p:spPr>
          <a:xfrm>
            <a:off x="5296698" y="3830325"/>
            <a:ext cx="1073682" cy="307777"/>
          </a:xfrm>
          <a:prstGeom prst="rect">
            <a:avLst/>
          </a:prstGeom>
          <a:noFill/>
        </p:spPr>
        <p:txBody>
          <a:bodyPr wrap="square" rtlCol="0">
            <a:spAutoFit/>
          </a:bodyPr>
          <a:lstStyle/>
          <a:p>
            <a:r>
              <a:rPr lang="en-US" altLang="zh-CN" sz="1400" b="1" dirty="0"/>
              <a:t>M</a:t>
            </a:r>
            <a:r>
              <a:rPr lang="en-US" altLang="zh-CN" sz="1400" b="1" dirty="0" smtClean="0"/>
              <a:t>ismatch</a:t>
            </a:r>
            <a:endParaRPr lang="zh-CN" altLang="en-US" sz="1400" b="1" dirty="0"/>
          </a:p>
        </p:txBody>
      </p:sp>
    </p:spTree>
    <p:extLst>
      <p:ext uri="{BB962C8B-B14F-4D97-AF65-F5344CB8AC3E}">
        <p14:creationId xmlns:p14="http://schemas.microsoft.com/office/powerpoint/2010/main" val="13352593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Q Circles</a:t>
            </a:r>
            <a:endParaRPr lang="zh-CN" altLang="en-US" dirty="0"/>
          </a:p>
        </p:txBody>
      </p:sp>
      <p:pic>
        <p:nvPicPr>
          <p:cNvPr id="4" name="图片 4"/>
          <p:cNvPicPr>
            <a:picLocks noChangeAspect="1"/>
          </p:cNvPicPr>
          <p:nvPr/>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642853" y="2091437"/>
            <a:ext cx="1582737"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5"/>
          <p:cNvSpPr txBox="1">
            <a:spLocks noChangeArrowheads="1"/>
          </p:cNvSpPr>
          <p:nvPr/>
        </p:nvSpPr>
        <p:spPr bwMode="auto">
          <a:xfrm>
            <a:off x="366628" y="3052230"/>
            <a:ext cx="23574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1200" dirty="0">
                <a:latin typeface="Times New Roman" pitchFamily="18" charset="0"/>
                <a:cs typeface="Times New Roman" pitchFamily="18" charset="0"/>
              </a:rPr>
              <a:t>Equivalent circuit with normalized parameter(for Q</a:t>
            </a:r>
            <a:r>
              <a:rPr lang="en-US" altLang="zh-CN" sz="1200" baseline="-25000" dirty="0">
                <a:latin typeface="Times New Roman" pitchFamily="18" charset="0"/>
                <a:cs typeface="Times New Roman" pitchFamily="18" charset="0"/>
              </a:rPr>
              <a:t>0</a:t>
            </a:r>
            <a:r>
              <a:rPr lang="en-US" altLang="zh-CN" sz="1200" dirty="0">
                <a:latin typeface="Times New Roman" pitchFamily="18" charset="0"/>
                <a:cs typeface="Times New Roman" pitchFamily="18" charset="0"/>
              </a:rPr>
              <a:t> considerations)</a:t>
            </a:r>
            <a:endParaRPr lang="zh-CN" altLang="en-US" sz="1200" dirty="0">
              <a:latin typeface="Times New Roman" pitchFamily="18" charset="0"/>
              <a:cs typeface="Times New Roman" pitchFamily="18" charset="0"/>
            </a:endParaRPr>
          </a:p>
        </p:txBody>
      </p:sp>
      <p:grpSp>
        <p:nvGrpSpPr>
          <p:cNvPr id="6" name="组合 5"/>
          <p:cNvGrpSpPr/>
          <p:nvPr/>
        </p:nvGrpSpPr>
        <p:grpSpPr>
          <a:xfrm>
            <a:off x="2922503" y="1923162"/>
            <a:ext cx="2495550" cy="1246188"/>
            <a:chOff x="3057302" y="874711"/>
            <a:chExt cx="2495550" cy="1246188"/>
          </a:xfrm>
        </p:grpSpPr>
        <p:pic>
          <p:nvPicPr>
            <p:cNvPr id="7" name="图片 8"/>
            <p:cNvPicPr>
              <a:picLocks noChangeAspect="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3057302" y="1179511"/>
              <a:ext cx="220345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曲线连接符 7"/>
            <p:cNvCxnSpPr/>
            <p:nvPr/>
          </p:nvCxnSpPr>
          <p:spPr>
            <a:xfrm flipV="1">
              <a:off x="4781327" y="1042986"/>
              <a:ext cx="288925" cy="125413"/>
            </a:xfrm>
            <a:prstGeom prst="curvedConnector3">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9" name="TextBox 13"/>
            <p:cNvSpPr txBox="1">
              <a:spLocks noChangeArrowheads="1"/>
            </p:cNvSpPr>
            <p:nvPr/>
          </p:nvSpPr>
          <p:spPr bwMode="auto">
            <a:xfrm>
              <a:off x="4967064" y="874711"/>
              <a:ext cx="5857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1200" b="1" dirty="0">
                  <a:solidFill>
                    <a:srgbClr val="002060"/>
                  </a:solidFill>
                  <a:latin typeface="Times New Roman" pitchFamily="18" charset="0"/>
                  <a:cs typeface="Times New Roman" pitchFamily="18" charset="0"/>
                </a:rPr>
                <a:t>cavity</a:t>
              </a:r>
              <a:endParaRPr lang="zh-CN" altLang="en-US" sz="1200" b="1" dirty="0">
                <a:solidFill>
                  <a:srgbClr val="002060"/>
                </a:solidFill>
                <a:latin typeface="Times New Roman" pitchFamily="18" charset="0"/>
                <a:cs typeface="Times New Roman" pitchFamily="18" charset="0"/>
              </a:endParaRPr>
            </a:p>
          </p:txBody>
        </p:sp>
      </p:grpSp>
      <p:grpSp>
        <p:nvGrpSpPr>
          <p:cNvPr id="10" name="组合 9"/>
          <p:cNvGrpSpPr/>
          <p:nvPr/>
        </p:nvGrpSpPr>
        <p:grpSpPr>
          <a:xfrm>
            <a:off x="5665703" y="1910462"/>
            <a:ext cx="2089150" cy="1281113"/>
            <a:chOff x="5800502" y="862011"/>
            <a:chExt cx="2089150" cy="1281113"/>
          </a:xfrm>
        </p:grpSpPr>
        <p:pic>
          <p:nvPicPr>
            <p:cNvPr id="11" name="图片 9"/>
            <p:cNvPicPr>
              <a:picLocks noChangeAspect="1"/>
            </p:cNvPicPr>
            <p:nvPr/>
          </p:nvPicPr>
          <p:blipFill>
            <a:blip r:embed="rId4">
              <a:grayscl/>
              <a:biLevel thresh="50000"/>
              <a:extLst>
                <a:ext uri="{28A0092B-C50C-407E-A947-70E740481C1C}">
                  <a14:useLocalDpi xmlns:a14="http://schemas.microsoft.com/office/drawing/2010/main" val="0"/>
                </a:ext>
              </a:extLst>
            </a:blip>
            <a:srcRect/>
            <a:stretch>
              <a:fillRect/>
            </a:stretch>
          </p:blipFill>
          <p:spPr bwMode="auto">
            <a:xfrm>
              <a:off x="5800502" y="1179511"/>
              <a:ext cx="2089150"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曲线连接符 11"/>
            <p:cNvCxnSpPr/>
            <p:nvPr/>
          </p:nvCxnSpPr>
          <p:spPr>
            <a:xfrm flipV="1">
              <a:off x="7097489" y="1033461"/>
              <a:ext cx="287338" cy="123825"/>
            </a:xfrm>
            <a:prstGeom prst="curvedConnector3">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4"/>
            <p:cNvSpPr txBox="1">
              <a:spLocks noChangeArrowheads="1"/>
            </p:cNvSpPr>
            <p:nvPr/>
          </p:nvSpPr>
          <p:spPr bwMode="auto">
            <a:xfrm>
              <a:off x="7302277" y="862011"/>
              <a:ext cx="587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1200" b="1" dirty="0">
                  <a:solidFill>
                    <a:srgbClr val="002060"/>
                  </a:solidFill>
                  <a:latin typeface="Times New Roman" pitchFamily="18" charset="0"/>
                  <a:cs typeface="Times New Roman" pitchFamily="18" charset="0"/>
                </a:rPr>
                <a:t>cavity</a:t>
              </a:r>
              <a:endParaRPr lang="zh-CN" altLang="en-US" sz="1200" b="1">
                <a:solidFill>
                  <a:srgbClr val="002060"/>
                </a:solidFill>
                <a:latin typeface="Times New Roman" pitchFamily="18" charset="0"/>
                <a:cs typeface="Times New Roman" pitchFamily="18" charset="0"/>
              </a:endParaRPr>
            </a:p>
          </p:txBody>
        </p:sp>
      </p:grpSp>
      <p:sp>
        <p:nvSpPr>
          <p:cNvPr id="14" name="TextBox 15"/>
          <p:cNvSpPr txBox="1">
            <a:spLocks noChangeArrowheads="1"/>
          </p:cNvSpPr>
          <p:nvPr/>
        </p:nvSpPr>
        <p:spPr bwMode="auto">
          <a:xfrm>
            <a:off x="2658978" y="3194750"/>
            <a:ext cx="28082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1200" dirty="0">
                <a:latin typeface="Times New Roman" pitchFamily="18" charset="0"/>
                <a:cs typeface="Times New Roman" pitchFamily="18" charset="0"/>
              </a:rPr>
              <a:t>Equivalent circuit for Qe considerations</a:t>
            </a:r>
            <a:endParaRPr lang="zh-CN" altLang="en-US" sz="1200" dirty="0"/>
          </a:p>
        </p:txBody>
      </p:sp>
      <p:sp>
        <p:nvSpPr>
          <p:cNvPr id="15" name="矩形 16"/>
          <p:cNvSpPr>
            <a:spLocks noChangeArrowheads="1"/>
          </p:cNvSpPr>
          <p:nvPr/>
        </p:nvSpPr>
        <p:spPr bwMode="auto">
          <a:xfrm>
            <a:off x="5383128" y="3199512"/>
            <a:ext cx="26543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200" dirty="0">
                <a:latin typeface="Times New Roman" pitchFamily="18" charset="0"/>
                <a:cs typeface="Times New Roman" pitchFamily="18" charset="0"/>
              </a:rPr>
              <a:t>Equivalent circuit for Q</a:t>
            </a:r>
            <a:r>
              <a:rPr lang="en-US" altLang="zh-CN" sz="1200" baseline="-25000" dirty="0">
                <a:latin typeface="Times New Roman" pitchFamily="18" charset="0"/>
                <a:cs typeface="Times New Roman" pitchFamily="18" charset="0"/>
              </a:rPr>
              <a:t>L</a:t>
            </a:r>
            <a:r>
              <a:rPr lang="en-US" altLang="zh-CN" sz="1200" dirty="0">
                <a:latin typeface="Times New Roman" pitchFamily="18" charset="0"/>
                <a:cs typeface="Times New Roman" pitchFamily="18" charset="0"/>
              </a:rPr>
              <a:t> considerations</a:t>
            </a:r>
            <a:endParaRPr lang="zh-CN" altLang="en-US" sz="1200"/>
          </a:p>
        </p:txBody>
      </p:sp>
      <mc:AlternateContent xmlns:mc="http://schemas.openxmlformats.org/markup-compatibility/2006" xmlns:a14="http://schemas.microsoft.com/office/drawing/2010/main">
        <mc:Choice Requires="a14">
          <p:sp>
            <p:nvSpPr>
              <p:cNvPr id="16" name="TextBox 1"/>
              <p:cNvSpPr txBox="1"/>
              <p:nvPr/>
            </p:nvSpPr>
            <p:spPr>
              <a:xfrm>
                <a:off x="468975" y="3733967"/>
                <a:ext cx="7838263" cy="2149691"/>
              </a:xfrm>
              <a:prstGeom prst="rect">
                <a:avLst/>
              </a:prstGeom>
              <a:noFill/>
              <a:ln>
                <a:noFill/>
              </a:ln>
            </p:spPr>
            <p:txBody>
              <a:bodyPr wrap="square" rtlCol="0">
                <a:spAutoFit/>
              </a:bodyPr>
              <a:lstStyle/>
              <a:p>
                <a:r>
                  <a:rPr lang="en-US" altLang="zh-CN" sz="2000" dirty="0">
                    <a:latin typeface="Arial" panose="020B0604020202020204" pitchFamily="34" charset="0"/>
                    <a:cs typeface="Arial" panose="020B0604020202020204" pitchFamily="34" charset="0"/>
                  </a:rPr>
                  <a:t>Normalized impendence:</a:t>
                </a:r>
                <a14:m>
                  <m:oMath xmlns:m="http://schemas.openxmlformats.org/officeDocument/2006/math">
                    <m:r>
                      <a:rPr lang="en-US" altLang="zh-CN" sz="2000">
                        <a:latin typeface="Cambria Math"/>
                      </a:rPr>
                      <m:t> </m:t>
                    </m:r>
                    <m:acc>
                      <m:accPr>
                        <m:chr m:val="̅"/>
                        <m:ctrlPr>
                          <a:rPr lang="zh-CN" altLang="zh-CN" sz="2000" i="1">
                            <a:latin typeface="Cambria Math" panose="02040503050406030204" pitchFamily="18" charset="0"/>
                          </a:rPr>
                        </m:ctrlPr>
                      </m:accPr>
                      <m:e>
                        <m:r>
                          <a:rPr lang="en-US" altLang="zh-CN" sz="2000" i="1">
                            <a:latin typeface="Cambria Math"/>
                          </a:rPr>
                          <m:t>𝑧</m:t>
                        </m:r>
                      </m:e>
                    </m:acc>
                    <m:r>
                      <a:rPr lang="en-US" altLang="zh-CN" sz="2000" i="1">
                        <a:latin typeface="Cambria Math"/>
                      </a:rPr>
                      <m:t>=</m:t>
                    </m:r>
                    <m:f>
                      <m:fPr>
                        <m:ctrlPr>
                          <a:rPr lang="zh-CN" altLang="zh-CN" sz="2000" i="1">
                            <a:latin typeface="Cambria Math" panose="02040503050406030204" pitchFamily="18" charset="0"/>
                          </a:rPr>
                        </m:ctrlPr>
                      </m:fPr>
                      <m:num>
                        <m:r>
                          <a:rPr lang="en-US" altLang="zh-CN" sz="2000" i="1">
                            <a:latin typeface="Cambria Math"/>
                          </a:rPr>
                          <m:t>1</m:t>
                        </m:r>
                      </m:num>
                      <m:den>
                        <m:f>
                          <m:fPr>
                            <m:ctrlPr>
                              <a:rPr lang="zh-CN" altLang="zh-CN" sz="2000" i="1">
                                <a:latin typeface="Cambria Math" panose="02040503050406030204" pitchFamily="18" charset="0"/>
                              </a:rPr>
                            </m:ctrlPr>
                          </m:fPr>
                          <m:num>
                            <m:r>
                              <a:rPr lang="en-US" altLang="zh-CN" sz="2000" i="1">
                                <a:latin typeface="Cambria Math"/>
                              </a:rPr>
                              <m:t>1</m:t>
                            </m:r>
                          </m:num>
                          <m:den>
                            <m:acc>
                              <m:accPr>
                                <m:chr m:val="̅"/>
                                <m:ctrlPr>
                                  <a:rPr lang="zh-CN" altLang="zh-CN" sz="2000" i="1">
                                    <a:latin typeface="Cambria Math" panose="02040503050406030204" pitchFamily="18" charset="0"/>
                                  </a:rPr>
                                </m:ctrlPr>
                              </m:accPr>
                              <m:e>
                                <m:r>
                                  <a:rPr lang="en-US" altLang="zh-CN" sz="2000" i="1">
                                    <a:latin typeface="Cambria Math"/>
                                  </a:rPr>
                                  <m:t>𝑟</m:t>
                                </m:r>
                              </m:e>
                            </m:acc>
                          </m:den>
                        </m:f>
                        <m:r>
                          <a:rPr lang="en-US" altLang="zh-CN" sz="2000" i="1">
                            <a:latin typeface="Cambria Math"/>
                          </a:rPr>
                          <m:t>+</m:t>
                        </m:r>
                        <m:r>
                          <a:rPr lang="en-US" altLang="zh-CN" sz="2000" i="1">
                            <a:latin typeface="Cambria Math"/>
                          </a:rPr>
                          <m:t>𝑗</m:t>
                        </m:r>
                        <m:d>
                          <m:dPr>
                            <m:ctrlPr>
                              <a:rPr lang="zh-CN" altLang="zh-CN" sz="2000" i="1">
                                <a:latin typeface="Cambria Math" panose="02040503050406030204" pitchFamily="18" charset="0"/>
                              </a:rPr>
                            </m:ctrlPr>
                          </m:dPr>
                          <m:e>
                            <m:r>
                              <a:rPr lang="en-US" altLang="zh-CN" sz="2000" i="1">
                                <a:latin typeface="Cambria Math"/>
                              </a:rPr>
                              <m:t>𝜔</m:t>
                            </m:r>
                            <m:acc>
                              <m:accPr>
                                <m:chr m:val="̅"/>
                                <m:ctrlPr>
                                  <a:rPr lang="zh-CN" altLang="zh-CN" sz="2000" i="1">
                                    <a:latin typeface="Cambria Math" panose="02040503050406030204" pitchFamily="18" charset="0"/>
                                  </a:rPr>
                                </m:ctrlPr>
                              </m:accPr>
                              <m:e>
                                <m:r>
                                  <a:rPr lang="en-US" altLang="zh-CN" sz="2000" i="1">
                                    <a:latin typeface="Cambria Math"/>
                                  </a:rPr>
                                  <m:t>𝐶</m:t>
                                </m:r>
                              </m:e>
                            </m:acc>
                            <m:r>
                              <a:rPr lang="en-US" altLang="zh-CN" sz="2000" i="1">
                                <a:latin typeface="Cambria Math"/>
                              </a:rPr>
                              <m:t>−</m:t>
                            </m:r>
                            <m:f>
                              <m:fPr>
                                <m:ctrlPr>
                                  <a:rPr lang="zh-CN" altLang="zh-CN" sz="2000" i="1">
                                    <a:latin typeface="Cambria Math" panose="02040503050406030204" pitchFamily="18" charset="0"/>
                                  </a:rPr>
                                </m:ctrlPr>
                              </m:fPr>
                              <m:num>
                                <m:r>
                                  <a:rPr lang="en-US" altLang="zh-CN" sz="2000" i="1">
                                    <a:latin typeface="Cambria Math"/>
                                  </a:rPr>
                                  <m:t>1</m:t>
                                </m:r>
                              </m:num>
                              <m:den>
                                <m:r>
                                  <a:rPr lang="en-US" altLang="zh-CN" sz="2000" i="1">
                                    <a:latin typeface="Cambria Math"/>
                                  </a:rPr>
                                  <m:t>𝜔</m:t>
                                </m:r>
                                <m:acc>
                                  <m:accPr>
                                    <m:chr m:val="̅"/>
                                    <m:ctrlPr>
                                      <a:rPr lang="zh-CN" altLang="zh-CN" sz="2000" i="1">
                                        <a:latin typeface="Cambria Math" panose="02040503050406030204" pitchFamily="18" charset="0"/>
                                      </a:rPr>
                                    </m:ctrlPr>
                                  </m:accPr>
                                  <m:e>
                                    <m:r>
                                      <a:rPr lang="en-US" altLang="zh-CN" sz="2000" i="1">
                                        <a:latin typeface="Cambria Math"/>
                                      </a:rPr>
                                      <m:t>𝐿</m:t>
                                    </m:r>
                                  </m:e>
                                </m:acc>
                              </m:den>
                            </m:f>
                          </m:e>
                        </m:d>
                      </m:den>
                    </m:f>
                    <m:r>
                      <a:rPr lang="en-US" altLang="zh-CN" sz="2000" i="1">
                        <a:latin typeface="Cambria Math"/>
                      </a:rPr>
                      <m:t>=</m:t>
                    </m:r>
                    <m:f>
                      <m:fPr>
                        <m:ctrlPr>
                          <a:rPr lang="zh-CN" altLang="zh-CN" sz="2000" i="1">
                            <a:latin typeface="Cambria Math" panose="02040503050406030204" pitchFamily="18" charset="0"/>
                          </a:rPr>
                        </m:ctrlPr>
                      </m:fPr>
                      <m:num>
                        <m:r>
                          <a:rPr lang="en-US" altLang="zh-CN" sz="2000" i="1">
                            <a:latin typeface="Cambria Math"/>
                          </a:rPr>
                          <m:t>1</m:t>
                        </m:r>
                      </m:num>
                      <m:den>
                        <m:acc>
                          <m:accPr>
                            <m:chr m:val="̅"/>
                            <m:ctrlPr>
                              <a:rPr lang="zh-CN" altLang="zh-CN" sz="2000" i="1">
                                <a:latin typeface="Cambria Math" panose="02040503050406030204" pitchFamily="18" charset="0"/>
                              </a:rPr>
                            </m:ctrlPr>
                          </m:accPr>
                          <m:e>
                            <m:r>
                              <a:rPr lang="en-US" altLang="zh-CN" sz="2000" i="1">
                                <a:latin typeface="Cambria Math"/>
                              </a:rPr>
                              <m:t>𝑔</m:t>
                            </m:r>
                          </m:e>
                        </m:acc>
                        <m:r>
                          <a:rPr lang="en-US" altLang="zh-CN" sz="2000" i="1">
                            <a:latin typeface="Cambria Math"/>
                          </a:rPr>
                          <m:t>+</m:t>
                        </m:r>
                        <m:r>
                          <a:rPr lang="en-US" altLang="zh-CN" sz="2000" i="1">
                            <a:latin typeface="Cambria Math"/>
                          </a:rPr>
                          <m:t>𝑗</m:t>
                        </m:r>
                        <m:acc>
                          <m:accPr>
                            <m:chr m:val="̅"/>
                            <m:ctrlPr>
                              <a:rPr lang="zh-CN" altLang="zh-CN" sz="2000" i="1">
                                <a:latin typeface="Cambria Math" panose="02040503050406030204" pitchFamily="18" charset="0"/>
                              </a:rPr>
                            </m:ctrlPr>
                          </m:accPr>
                          <m:e>
                            <m:r>
                              <a:rPr lang="en-US" altLang="zh-CN" sz="2000" i="1">
                                <a:latin typeface="Cambria Math"/>
                              </a:rPr>
                              <m:t>𝑏</m:t>
                            </m:r>
                          </m:e>
                        </m:acc>
                      </m:den>
                    </m:f>
                  </m:oMath>
                </a14:m>
                <a:endParaRPr lang="zh-CN" altLang="zh-CN" sz="2000" dirty="0">
                  <a:latin typeface="Arial" panose="020B0604020202020204" pitchFamily="34" charset="0"/>
                  <a:cs typeface="Arial" panose="020B0604020202020204" pitchFamily="34" charset="0"/>
                </a:endParaRPr>
              </a:p>
              <a:p>
                <a:r>
                  <a:rPr lang="en-US" altLang="zh-CN" sz="2000" dirty="0">
                    <a:latin typeface="Arial" panose="020B0604020202020204" pitchFamily="34" charset="0"/>
                    <a:cs typeface="Arial" panose="020B0604020202020204" pitchFamily="34" charset="0"/>
                  </a:rPr>
                  <a:t>unload</a:t>
                </a:r>
                <a14:m>
                  <m:oMath xmlns:m="http://schemas.openxmlformats.org/officeDocument/2006/math">
                    <m:r>
                      <a:rPr lang="en-US" altLang="zh-CN" sz="2000">
                        <a:latin typeface="Cambria Math"/>
                      </a:rPr>
                      <m:t> </m:t>
                    </m:r>
                    <m:sSub>
                      <m:sSubPr>
                        <m:ctrlPr>
                          <a:rPr lang="zh-CN" altLang="zh-CN" sz="2000" i="1">
                            <a:latin typeface="Cambria Math" panose="02040503050406030204" pitchFamily="18" charset="0"/>
                          </a:rPr>
                        </m:ctrlPr>
                      </m:sSubPr>
                      <m:e>
                        <m:r>
                          <a:rPr lang="en-US" altLang="zh-CN" sz="2000" i="1">
                            <a:latin typeface="Cambria Math"/>
                          </a:rPr>
                          <m:t>𝑄</m:t>
                        </m:r>
                      </m:e>
                      <m:sub>
                        <m:r>
                          <a:rPr lang="en-US" altLang="zh-CN" sz="2000" i="1">
                            <a:latin typeface="Cambria Math"/>
                          </a:rPr>
                          <m:t>0</m:t>
                        </m:r>
                      </m:sub>
                    </m:sSub>
                  </m:oMath>
                </a14:m>
                <a:r>
                  <a:rPr lang="en-US" altLang="zh-CN" sz="2000" dirty="0">
                    <a:latin typeface="Arial" panose="020B0604020202020204" pitchFamily="34" charset="0"/>
                    <a:cs typeface="Arial" panose="020B0604020202020204" pitchFamily="34" charset="0"/>
                  </a:rPr>
                  <a:t>: </a:t>
                </a:r>
                <a14:m>
                  <m:oMath xmlns:m="http://schemas.openxmlformats.org/officeDocument/2006/math">
                    <m:sSub>
                      <m:sSubPr>
                        <m:ctrlPr>
                          <a:rPr lang="zh-CN" altLang="zh-CN" sz="2000" i="1">
                            <a:latin typeface="Cambria Math" panose="02040503050406030204" pitchFamily="18" charset="0"/>
                          </a:rPr>
                        </m:ctrlPr>
                      </m:sSubPr>
                      <m:e>
                        <m:r>
                          <a:rPr lang="en-US" altLang="zh-CN" sz="2000" i="1">
                            <a:latin typeface="Cambria Math"/>
                          </a:rPr>
                          <m:t>𝑄</m:t>
                        </m:r>
                      </m:e>
                      <m:sub>
                        <m:r>
                          <a:rPr lang="en-US" altLang="zh-CN" sz="2000" i="1">
                            <a:latin typeface="Cambria Math"/>
                          </a:rPr>
                          <m:t>0</m:t>
                        </m:r>
                      </m:sub>
                    </m:sSub>
                    <m:r>
                      <a:rPr lang="en-US" altLang="zh-CN" sz="2000" i="1">
                        <a:latin typeface="Cambria Math"/>
                      </a:rPr>
                      <m:t>=</m:t>
                    </m:r>
                    <m:f>
                      <m:fPr>
                        <m:ctrlPr>
                          <a:rPr lang="zh-CN" altLang="zh-CN" sz="2000" i="1">
                            <a:latin typeface="Cambria Math" panose="02040503050406030204" pitchFamily="18" charset="0"/>
                          </a:rPr>
                        </m:ctrlPr>
                      </m:fPr>
                      <m:num>
                        <m:sSub>
                          <m:sSubPr>
                            <m:ctrlPr>
                              <a:rPr lang="zh-CN" altLang="zh-CN" sz="2000" i="1">
                                <a:latin typeface="Cambria Math" panose="02040503050406030204" pitchFamily="18" charset="0"/>
                              </a:rPr>
                            </m:ctrlPr>
                          </m:sSubPr>
                          <m:e>
                            <m:r>
                              <a:rPr lang="en-US" altLang="zh-CN" sz="2000" i="1">
                                <a:latin typeface="Cambria Math"/>
                              </a:rPr>
                              <m:t>𝜔</m:t>
                            </m:r>
                          </m:e>
                          <m:sub>
                            <m:r>
                              <a:rPr lang="en-US" altLang="zh-CN" sz="2000" i="1">
                                <a:latin typeface="Cambria Math"/>
                              </a:rPr>
                              <m:t>0</m:t>
                            </m:r>
                          </m:sub>
                        </m:sSub>
                        <m:sSub>
                          <m:sSubPr>
                            <m:ctrlPr>
                              <a:rPr lang="zh-CN" altLang="zh-CN" sz="2000" i="1">
                                <a:latin typeface="Cambria Math" panose="02040503050406030204" pitchFamily="18" charset="0"/>
                              </a:rPr>
                            </m:ctrlPr>
                          </m:sSubPr>
                          <m:e>
                            <m:r>
                              <a:rPr lang="en-US" altLang="zh-CN" sz="2000" i="1">
                                <a:latin typeface="Cambria Math"/>
                              </a:rPr>
                              <m:t>𝑊</m:t>
                            </m:r>
                          </m:e>
                          <m:sub>
                            <m:r>
                              <a:rPr lang="en-US" altLang="zh-CN" sz="2000" i="1">
                                <a:latin typeface="Cambria Math"/>
                              </a:rPr>
                              <m:t>0</m:t>
                            </m:r>
                          </m:sub>
                        </m:sSub>
                      </m:num>
                      <m:den>
                        <m:sSub>
                          <m:sSubPr>
                            <m:ctrlPr>
                              <a:rPr lang="zh-CN" altLang="zh-CN" sz="2000" i="1">
                                <a:latin typeface="Cambria Math" panose="02040503050406030204" pitchFamily="18" charset="0"/>
                              </a:rPr>
                            </m:ctrlPr>
                          </m:sSubPr>
                          <m:e>
                            <m:r>
                              <a:rPr lang="en-US" altLang="zh-CN" sz="2000" i="1">
                                <a:latin typeface="Cambria Math"/>
                              </a:rPr>
                              <m:t>𝑃</m:t>
                            </m:r>
                          </m:e>
                          <m:sub>
                            <m:r>
                              <a:rPr lang="en-US" altLang="zh-CN" sz="2000" i="1">
                                <a:latin typeface="Cambria Math"/>
                              </a:rPr>
                              <m:t>𝑐𝑎𝑣𝑖𝑡𝑦</m:t>
                            </m:r>
                          </m:sub>
                        </m:sSub>
                      </m:den>
                    </m:f>
                  </m:oMath>
                </a14:m>
                <a:r>
                  <a:rPr lang="en-US" altLang="zh-CN" sz="2000" dirty="0">
                    <a:latin typeface="Arial" panose="020B0604020202020204" pitchFamily="34" charset="0"/>
                    <a:cs typeface="Arial" panose="020B0604020202020204" pitchFamily="34" charset="0"/>
                  </a:rPr>
                  <a:t>    half power points: </a:t>
                </a:r>
                <a14:m>
                  <m:oMath xmlns:m="http://schemas.openxmlformats.org/officeDocument/2006/math">
                    <m:sSub>
                      <m:sSubPr>
                        <m:ctrlPr>
                          <a:rPr lang="zh-CN" altLang="zh-CN" sz="2000" i="1">
                            <a:latin typeface="Cambria Math" panose="02040503050406030204" pitchFamily="18" charset="0"/>
                          </a:rPr>
                        </m:ctrlPr>
                      </m:sSubPr>
                      <m:e>
                        <m:r>
                          <a:rPr lang="en-US" altLang="zh-CN" sz="2000" i="1">
                            <a:latin typeface="Cambria Math"/>
                          </a:rPr>
                          <m:t>𝑃</m:t>
                        </m:r>
                      </m:e>
                      <m:sub>
                        <m:r>
                          <a:rPr lang="en-US" altLang="zh-CN" sz="2000" i="1">
                            <a:latin typeface="Cambria Math"/>
                          </a:rPr>
                          <m:t>𝑐𝑎𝑣𝑖𝑡𝑦</m:t>
                        </m:r>
                        <m:r>
                          <a:rPr lang="en-US" altLang="zh-CN" sz="2000" i="1">
                            <a:latin typeface="Cambria Math"/>
                          </a:rPr>
                          <m:t>1,2</m:t>
                        </m:r>
                      </m:sub>
                    </m:sSub>
                    <m:r>
                      <a:rPr lang="en-US" altLang="zh-CN" sz="2000" i="1">
                        <a:latin typeface="Cambria Math"/>
                      </a:rPr>
                      <m:t>=1/2</m:t>
                    </m:r>
                    <m:sSub>
                      <m:sSubPr>
                        <m:ctrlPr>
                          <a:rPr lang="zh-CN" altLang="zh-CN" sz="2000" i="1">
                            <a:latin typeface="Cambria Math" panose="02040503050406030204" pitchFamily="18" charset="0"/>
                          </a:rPr>
                        </m:ctrlPr>
                      </m:sSubPr>
                      <m:e>
                        <m:r>
                          <a:rPr lang="en-US" altLang="zh-CN" sz="2000" i="1">
                            <a:latin typeface="Cambria Math"/>
                          </a:rPr>
                          <m:t>𝑃</m:t>
                        </m:r>
                      </m:e>
                      <m:sub>
                        <m:r>
                          <a:rPr lang="en-US" altLang="zh-CN" sz="2000" i="1">
                            <a:latin typeface="Cambria Math"/>
                          </a:rPr>
                          <m:t>𝑐𝑎𝑣𝑖𝑡𝑦</m:t>
                        </m:r>
                      </m:sub>
                    </m:sSub>
                  </m:oMath>
                </a14:m>
                <a:endParaRPr lang="zh-CN" altLang="zh-CN" sz="2000" dirty="0">
                  <a:latin typeface="Arial" panose="020B0604020202020204" pitchFamily="34" charset="0"/>
                  <a:cs typeface="Arial" panose="020B0604020202020204" pitchFamily="34" charset="0"/>
                </a:endParaRPr>
              </a:p>
              <a:p>
                <a:r>
                  <a:rPr lang="en-US" altLang="zh-CN" sz="2000" dirty="0">
                    <a:latin typeface="Arial" panose="020B0604020202020204" pitchFamily="34" charset="0"/>
                    <a:cs typeface="Arial" panose="020B0604020202020204" pitchFamily="34" charset="0"/>
                  </a:rPr>
                  <a:t>external </a:t>
                </a:r>
                <a14:m>
                  <m:oMath xmlns:m="http://schemas.openxmlformats.org/officeDocument/2006/math">
                    <m:sSub>
                      <m:sSubPr>
                        <m:ctrlPr>
                          <a:rPr lang="zh-CN" altLang="zh-CN" sz="2000" i="1">
                            <a:latin typeface="Cambria Math" panose="02040503050406030204" pitchFamily="18" charset="0"/>
                          </a:rPr>
                        </m:ctrlPr>
                      </m:sSubPr>
                      <m:e>
                        <m:r>
                          <a:rPr lang="en-US" altLang="zh-CN" sz="2000" i="1">
                            <a:latin typeface="Cambria Math"/>
                          </a:rPr>
                          <m:t>𝑄</m:t>
                        </m:r>
                      </m:e>
                      <m:sub>
                        <m:r>
                          <a:rPr lang="en-US" altLang="zh-CN" sz="2000" i="1">
                            <a:latin typeface="Cambria Math"/>
                          </a:rPr>
                          <m:t>𝑒</m:t>
                        </m:r>
                      </m:sub>
                    </m:sSub>
                  </m:oMath>
                </a14:m>
                <a:r>
                  <a:rPr lang="en-US" altLang="zh-CN" sz="2000" dirty="0">
                    <a:latin typeface="Arial" panose="020B0604020202020204" pitchFamily="34" charset="0"/>
                    <a:cs typeface="Arial" panose="020B0604020202020204" pitchFamily="34" charset="0"/>
                  </a:rPr>
                  <a:t>: </a:t>
                </a:r>
                <a14:m>
                  <m:oMath xmlns:m="http://schemas.openxmlformats.org/officeDocument/2006/math">
                    <m:sSub>
                      <m:sSubPr>
                        <m:ctrlPr>
                          <a:rPr lang="zh-CN" altLang="zh-CN" sz="2000" i="1">
                            <a:latin typeface="Cambria Math" panose="02040503050406030204" pitchFamily="18" charset="0"/>
                          </a:rPr>
                        </m:ctrlPr>
                      </m:sSubPr>
                      <m:e>
                        <m:r>
                          <a:rPr lang="en-US" altLang="zh-CN" sz="2000" i="1">
                            <a:latin typeface="Cambria Math"/>
                          </a:rPr>
                          <m:t>𝑄</m:t>
                        </m:r>
                      </m:e>
                      <m:sub>
                        <m:r>
                          <a:rPr lang="en-US" altLang="zh-CN" sz="2000" i="1">
                            <a:latin typeface="Cambria Math"/>
                          </a:rPr>
                          <m:t>𝑒</m:t>
                        </m:r>
                      </m:sub>
                    </m:sSub>
                    <m:r>
                      <a:rPr lang="en-US" altLang="zh-CN" sz="2000" i="1">
                        <a:latin typeface="Cambria Math"/>
                      </a:rPr>
                      <m:t>=</m:t>
                    </m:r>
                    <m:f>
                      <m:fPr>
                        <m:ctrlPr>
                          <a:rPr lang="zh-CN" altLang="zh-CN" sz="2000" i="1">
                            <a:latin typeface="Cambria Math" panose="02040503050406030204" pitchFamily="18" charset="0"/>
                          </a:rPr>
                        </m:ctrlPr>
                      </m:fPr>
                      <m:num>
                        <m:sSub>
                          <m:sSubPr>
                            <m:ctrlPr>
                              <a:rPr lang="zh-CN" altLang="zh-CN" sz="2000" i="1">
                                <a:latin typeface="Cambria Math" panose="02040503050406030204" pitchFamily="18" charset="0"/>
                              </a:rPr>
                            </m:ctrlPr>
                          </m:sSubPr>
                          <m:e>
                            <m:r>
                              <a:rPr lang="en-US" altLang="zh-CN" sz="2000" i="1">
                                <a:latin typeface="Cambria Math"/>
                              </a:rPr>
                              <m:t>𝜔</m:t>
                            </m:r>
                          </m:e>
                          <m:sub>
                            <m:r>
                              <a:rPr lang="en-US" altLang="zh-CN" sz="2000" i="1">
                                <a:latin typeface="Cambria Math"/>
                              </a:rPr>
                              <m:t>0</m:t>
                            </m:r>
                          </m:sub>
                        </m:sSub>
                        <m:sSub>
                          <m:sSubPr>
                            <m:ctrlPr>
                              <a:rPr lang="zh-CN" altLang="zh-CN" sz="2000" i="1">
                                <a:latin typeface="Cambria Math" panose="02040503050406030204" pitchFamily="18" charset="0"/>
                              </a:rPr>
                            </m:ctrlPr>
                          </m:sSubPr>
                          <m:e>
                            <m:r>
                              <a:rPr lang="en-US" altLang="zh-CN" sz="2000" i="1">
                                <a:latin typeface="Cambria Math"/>
                              </a:rPr>
                              <m:t>𝑊</m:t>
                            </m:r>
                          </m:e>
                          <m:sub>
                            <m:r>
                              <a:rPr lang="en-US" altLang="zh-CN" sz="2000" i="1">
                                <a:latin typeface="Cambria Math"/>
                              </a:rPr>
                              <m:t>0</m:t>
                            </m:r>
                          </m:sub>
                        </m:sSub>
                      </m:num>
                      <m:den>
                        <m:sSub>
                          <m:sSubPr>
                            <m:ctrlPr>
                              <a:rPr lang="zh-CN" altLang="zh-CN" sz="2000" i="1">
                                <a:latin typeface="Cambria Math" panose="02040503050406030204" pitchFamily="18" charset="0"/>
                              </a:rPr>
                            </m:ctrlPr>
                          </m:sSubPr>
                          <m:e>
                            <m:r>
                              <a:rPr lang="en-US" altLang="zh-CN" sz="2000" i="1">
                                <a:latin typeface="Cambria Math"/>
                              </a:rPr>
                              <m:t>𝑃</m:t>
                            </m:r>
                          </m:e>
                          <m:sub>
                            <m:r>
                              <a:rPr lang="en-US" altLang="zh-CN" sz="2000" i="1">
                                <a:latin typeface="Cambria Math"/>
                              </a:rPr>
                              <m:t>𝑒</m:t>
                            </m:r>
                          </m:sub>
                        </m:sSub>
                      </m:den>
                    </m:f>
                  </m:oMath>
                </a14:m>
                <a:r>
                  <a:rPr lang="en-US" altLang="zh-CN" sz="2000" dirty="0">
                    <a:latin typeface="Arial" panose="020B0604020202020204" pitchFamily="34" charset="0"/>
                    <a:cs typeface="Arial" panose="020B0604020202020204" pitchFamily="34" charset="0"/>
                  </a:rPr>
                  <a:t>   half power points: </a:t>
                </a:r>
                <a14:m>
                  <m:oMath xmlns:m="http://schemas.openxmlformats.org/officeDocument/2006/math">
                    <m:sSub>
                      <m:sSubPr>
                        <m:ctrlPr>
                          <a:rPr lang="zh-CN" altLang="zh-CN" sz="2000" i="1">
                            <a:latin typeface="Cambria Math" panose="02040503050406030204" pitchFamily="18" charset="0"/>
                          </a:rPr>
                        </m:ctrlPr>
                      </m:sSubPr>
                      <m:e>
                        <m:r>
                          <a:rPr lang="en-US" altLang="zh-CN" sz="2000" i="1">
                            <a:latin typeface="Cambria Math"/>
                          </a:rPr>
                          <m:t>𝑃</m:t>
                        </m:r>
                      </m:e>
                      <m:sub>
                        <m:r>
                          <a:rPr lang="en-US" altLang="zh-CN" sz="2000" i="1">
                            <a:latin typeface="Cambria Math"/>
                          </a:rPr>
                          <m:t>𝑒</m:t>
                        </m:r>
                        <m:r>
                          <a:rPr lang="en-US" altLang="zh-CN" sz="2000" i="1">
                            <a:latin typeface="Cambria Math"/>
                          </a:rPr>
                          <m:t>1,2</m:t>
                        </m:r>
                      </m:sub>
                    </m:sSub>
                    <m:r>
                      <a:rPr lang="en-US" altLang="zh-CN" sz="2000" i="1">
                        <a:latin typeface="Cambria Math"/>
                      </a:rPr>
                      <m:t>=1/2</m:t>
                    </m:r>
                    <m:sSub>
                      <m:sSubPr>
                        <m:ctrlPr>
                          <a:rPr lang="zh-CN" altLang="zh-CN" sz="2000" i="1">
                            <a:latin typeface="Cambria Math" panose="02040503050406030204" pitchFamily="18" charset="0"/>
                          </a:rPr>
                        </m:ctrlPr>
                      </m:sSubPr>
                      <m:e>
                        <m:r>
                          <a:rPr lang="en-US" altLang="zh-CN" sz="2000" i="1">
                            <a:latin typeface="Cambria Math"/>
                          </a:rPr>
                          <m:t>𝑃</m:t>
                        </m:r>
                      </m:e>
                      <m:sub>
                        <m:r>
                          <a:rPr lang="en-US" altLang="zh-CN" sz="2000" i="1">
                            <a:latin typeface="Cambria Math"/>
                          </a:rPr>
                          <m:t>𝑒</m:t>
                        </m:r>
                      </m:sub>
                    </m:sSub>
                  </m:oMath>
                </a14:m>
                <a:endParaRPr lang="zh-CN" altLang="zh-CN" sz="2000" dirty="0">
                  <a:latin typeface="Arial" panose="020B0604020202020204" pitchFamily="34" charset="0"/>
                  <a:cs typeface="Arial" panose="020B0604020202020204" pitchFamily="34" charset="0"/>
                </a:endParaRPr>
              </a:p>
              <a:p>
                <a:r>
                  <a:rPr lang="en-US" altLang="zh-CN" sz="2000" dirty="0">
                    <a:latin typeface="Arial" panose="020B0604020202020204" pitchFamily="34" charset="0"/>
                    <a:cs typeface="Arial" panose="020B0604020202020204" pitchFamily="34" charset="0"/>
                  </a:rPr>
                  <a:t>loaded </a:t>
                </a:r>
                <a14:m>
                  <m:oMath xmlns:m="http://schemas.openxmlformats.org/officeDocument/2006/math">
                    <m:sSub>
                      <m:sSubPr>
                        <m:ctrlPr>
                          <a:rPr lang="zh-CN" altLang="zh-CN" sz="2000" i="1">
                            <a:latin typeface="Cambria Math" panose="02040503050406030204" pitchFamily="18" charset="0"/>
                          </a:rPr>
                        </m:ctrlPr>
                      </m:sSubPr>
                      <m:e>
                        <m:r>
                          <a:rPr lang="en-US" altLang="zh-CN" sz="2000" i="1">
                            <a:latin typeface="Cambria Math"/>
                          </a:rPr>
                          <m:t>𝑄</m:t>
                        </m:r>
                      </m:e>
                      <m:sub>
                        <m:r>
                          <a:rPr lang="en-US" altLang="zh-CN" sz="2000" i="1">
                            <a:latin typeface="Cambria Math"/>
                          </a:rPr>
                          <m:t>𝐿</m:t>
                        </m:r>
                      </m:sub>
                    </m:sSub>
                  </m:oMath>
                </a14:m>
                <a:r>
                  <a:rPr lang="en-US" altLang="zh-CN" sz="2000" dirty="0">
                    <a:latin typeface="Arial" panose="020B0604020202020204" pitchFamily="34" charset="0"/>
                    <a:cs typeface="Arial" panose="020B0604020202020204" pitchFamily="34" charset="0"/>
                  </a:rPr>
                  <a:t>: </a:t>
                </a:r>
                <a14:m>
                  <m:oMath xmlns:m="http://schemas.openxmlformats.org/officeDocument/2006/math">
                    <m:sSub>
                      <m:sSubPr>
                        <m:ctrlPr>
                          <a:rPr lang="zh-CN" altLang="zh-CN" sz="2000" i="1">
                            <a:latin typeface="Cambria Math" panose="02040503050406030204" pitchFamily="18" charset="0"/>
                          </a:rPr>
                        </m:ctrlPr>
                      </m:sSubPr>
                      <m:e>
                        <m:r>
                          <a:rPr lang="en-US" altLang="zh-CN" sz="2000" i="1">
                            <a:latin typeface="Cambria Math"/>
                          </a:rPr>
                          <m:t>𝑄</m:t>
                        </m:r>
                      </m:e>
                      <m:sub>
                        <m:r>
                          <a:rPr lang="en-US" altLang="zh-CN" sz="2000" i="1">
                            <a:latin typeface="Cambria Math"/>
                          </a:rPr>
                          <m:t>𝐿</m:t>
                        </m:r>
                      </m:sub>
                    </m:sSub>
                    <m:r>
                      <a:rPr lang="en-US" altLang="zh-CN" sz="2000" i="1">
                        <a:latin typeface="Cambria Math"/>
                      </a:rPr>
                      <m:t>=</m:t>
                    </m:r>
                    <m:f>
                      <m:fPr>
                        <m:ctrlPr>
                          <a:rPr lang="zh-CN" altLang="zh-CN" sz="2000" i="1">
                            <a:latin typeface="Cambria Math" panose="02040503050406030204" pitchFamily="18" charset="0"/>
                          </a:rPr>
                        </m:ctrlPr>
                      </m:fPr>
                      <m:num>
                        <m:sSub>
                          <m:sSubPr>
                            <m:ctrlPr>
                              <a:rPr lang="zh-CN" altLang="zh-CN" sz="2000" i="1">
                                <a:latin typeface="Cambria Math" panose="02040503050406030204" pitchFamily="18" charset="0"/>
                              </a:rPr>
                            </m:ctrlPr>
                          </m:sSubPr>
                          <m:e>
                            <m:r>
                              <a:rPr lang="en-US" altLang="zh-CN" sz="2000" i="1">
                                <a:latin typeface="Cambria Math"/>
                              </a:rPr>
                              <m:t>𝜔</m:t>
                            </m:r>
                          </m:e>
                          <m:sub>
                            <m:r>
                              <a:rPr lang="en-US" altLang="zh-CN" sz="2000" i="1">
                                <a:latin typeface="Cambria Math"/>
                              </a:rPr>
                              <m:t>0</m:t>
                            </m:r>
                          </m:sub>
                        </m:sSub>
                        <m:sSub>
                          <m:sSubPr>
                            <m:ctrlPr>
                              <a:rPr lang="zh-CN" altLang="zh-CN" sz="2000" i="1">
                                <a:latin typeface="Cambria Math" panose="02040503050406030204" pitchFamily="18" charset="0"/>
                              </a:rPr>
                            </m:ctrlPr>
                          </m:sSubPr>
                          <m:e>
                            <m:r>
                              <a:rPr lang="en-US" altLang="zh-CN" sz="2000" i="1">
                                <a:latin typeface="Cambria Math"/>
                              </a:rPr>
                              <m:t>𝑊</m:t>
                            </m:r>
                          </m:e>
                          <m:sub>
                            <m:r>
                              <a:rPr lang="en-US" altLang="zh-CN" sz="2000" i="1">
                                <a:latin typeface="Cambria Math"/>
                              </a:rPr>
                              <m:t>0</m:t>
                            </m:r>
                          </m:sub>
                        </m:sSub>
                      </m:num>
                      <m:den>
                        <m:sSub>
                          <m:sSubPr>
                            <m:ctrlPr>
                              <a:rPr lang="zh-CN" altLang="zh-CN" sz="2000" i="1">
                                <a:latin typeface="Cambria Math" panose="02040503050406030204" pitchFamily="18" charset="0"/>
                              </a:rPr>
                            </m:ctrlPr>
                          </m:sSubPr>
                          <m:e>
                            <m:r>
                              <a:rPr lang="en-US" altLang="zh-CN" sz="2000" i="1">
                                <a:latin typeface="Cambria Math"/>
                              </a:rPr>
                              <m:t>𝑃</m:t>
                            </m:r>
                          </m:e>
                          <m:sub>
                            <m:r>
                              <a:rPr lang="en-US" altLang="zh-CN" sz="2000" i="1">
                                <a:latin typeface="Cambria Math"/>
                              </a:rPr>
                              <m:t>𝑐𝑎𝑣𝑖𝑡𝑦</m:t>
                            </m:r>
                          </m:sub>
                        </m:sSub>
                        <m:r>
                          <a:rPr lang="en-US" altLang="zh-CN" sz="2000" i="1">
                            <a:latin typeface="Cambria Math"/>
                          </a:rPr>
                          <m:t>+</m:t>
                        </m:r>
                        <m:sSub>
                          <m:sSubPr>
                            <m:ctrlPr>
                              <a:rPr lang="zh-CN" altLang="zh-CN" sz="2000" i="1">
                                <a:latin typeface="Cambria Math" panose="02040503050406030204" pitchFamily="18" charset="0"/>
                              </a:rPr>
                            </m:ctrlPr>
                          </m:sSubPr>
                          <m:e>
                            <m:r>
                              <a:rPr lang="en-US" altLang="zh-CN" sz="2000" i="1">
                                <a:latin typeface="Cambria Math"/>
                              </a:rPr>
                              <m:t>𝑃</m:t>
                            </m:r>
                          </m:e>
                          <m:sub>
                            <m:r>
                              <a:rPr lang="en-US" altLang="zh-CN" sz="2000" i="1">
                                <a:latin typeface="Cambria Math"/>
                              </a:rPr>
                              <m:t>𝑒</m:t>
                            </m:r>
                          </m:sub>
                        </m:sSub>
                      </m:den>
                    </m:f>
                    <m:r>
                      <a:rPr lang="en-US" altLang="zh-CN" sz="2000" i="1">
                        <a:latin typeface="Cambria Math"/>
                      </a:rPr>
                      <m:t>=</m:t>
                    </m:r>
                    <m:f>
                      <m:fPr>
                        <m:ctrlPr>
                          <a:rPr lang="zh-CN" altLang="zh-CN" sz="2000" i="1">
                            <a:latin typeface="Cambria Math" panose="02040503050406030204" pitchFamily="18" charset="0"/>
                          </a:rPr>
                        </m:ctrlPr>
                      </m:fPr>
                      <m:num>
                        <m:sSub>
                          <m:sSubPr>
                            <m:ctrlPr>
                              <a:rPr lang="zh-CN" altLang="zh-CN" sz="2000" i="1">
                                <a:latin typeface="Cambria Math" panose="02040503050406030204" pitchFamily="18" charset="0"/>
                              </a:rPr>
                            </m:ctrlPr>
                          </m:sSubPr>
                          <m:e>
                            <m:r>
                              <a:rPr lang="en-US" altLang="zh-CN" sz="2000" i="1">
                                <a:latin typeface="Cambria Math"/>
                              </a:rPr>
                              <m:t>𝜔</m:t>
                            </m:r>
                          </m:e>
                          <m:sub>
                            <m:r>
                              <a:rPr lang="en-US" altLang="zh-CN" sz="2000" i="1">
                                <a:latin typeface="Cambria Math"/>
                              </a:rPr>
                              <m:t>0</m:t>
                            </m:r>
                          </m:sub>
                        </m:sSub>
                        <m:sSub>
                          <m:sSubPr>
                            <m:ctrlPr>
                              <a:rPr lang="zh-CN" altLang="zh-CN" sz="2000" i="1">
                                <a:latin typeface="Cambria Math" panose="02040503050406030204" pitchFamily="18" charset="0"/>
                              </a:rPr>
                            </m:ctrlPr>
                          </m:sSubPr>
                          <m:e>
                            <m:r>
                              <a:rPr lang="en-US" altLang="zh-CN" sz="2000" i="1">
                                <a:latin typeface="Cambria Math"/>
                              </a:rPr>
                              <m:t>𝑊</m:t>
                            </m:r>
                          </m:e>
                          <m:sub>
                            <m:r>
                              <a:rPr lang="en-US" altLang="zh-CN" sz="2000" i="1">
                                <a:latin typeface="Cambria Math"/>
                              </a:rPr>
                              <m:t>0</m:t>
                            </m:r>
                          </m:sub>
                        </m:sSub>
                      </m:num>
                      <m:den>
                        <m:sSub>
                          <m:sSubPr>
                            <m:ctrlPr>
                              <a:rPr lang="zh-CN" altLang="zh-CN" sz="2000" i="1">
                                <a:latin typeface="Cambria Math" panose="02040503050406030204" pitchFamily="18" charset="0"/>
                              </a:rPr>
                            </m:ctrlPr>
                          </m:sSubPr>
                          <m:e>
                            <m:r>
                              <a:rPr lang="en-US" altLang="zh-CN" sz="2000" i="1">
                                <a:latin typeface="Cambria Math"/>
                              </a:rPr>
                              <m:t>𝑃</m:t>
                            </m:r>
                          </m:e>
                          <m:sub>
                            <m:r>
                              <a:rPr lang="en-US" altLang="zh-CN" sz="2000" i="1">
                                <a:latin typeface="Cambria Math"/>
                              </a:rPr>
                              <m:t>𝐿</m:t>
                            </m:r>
                          </m:sub>
                        </m:sSub>
                      </m:den>
                    </m:f>
                  </m:oMath>
                </a14:m>
                <a:r>
                  <a:rPr lang="en-US" altLang="zh-CN" sz="2000" dirty="0">
                    <a:latin typeface="Arial" panose="020B0604020202020204" pitchFamily="34" charset="0"/>
                    <a:cs typeface="Arial" panose="020B0604020202020204" pitchFamily="34" charset="0"/>
                  </a:rPr>
                  <a:t>   half power points: </a:t>
                </a:r>
                <a14:m>
                  <m:oMath xmlns:m="http://schemas.openxmlformats.org/officeDocument/2006/math">
                    <m:sSub>
                      <m:sSubPr>
                        <m:ctrlPr>
                          <a:rPr lang="zh-CN" altLang="zh-CN" sz="2000" i="1">
                            <a:latin typeface="Cambria Math" panose="02040503050406030204" pitchFamily="18" charset="0"/>
                          </a:rPr>
                        </m:ctrlPr>
                      </m:sSubPr>
                      <m:e>
                        <m:r>
                          <a:rPr lang="en-US" altLang="zh-CN" sz="2000" i="1">
                            <a:latin typeface="Cambria Math"/>
                          </a:rPr>
                          <m:t>𝑃</m:t>
                        </m:r>
                      </m:e>
                      <m:sub>
                        <m:r>
                          <a:rPr lang="en-US" altLang="zh-CN" sz="2000" i="1">
                            <a:latin typeface="Cambria Math"/>
                          </a:rPr>
                          <m:t>𝐿</m:t>
                        </m:r>
                        <m:r>
                          <a:rPr lang="en-US" altLang="zh-CN" sz="2000" i="1">
                            <a:latin typeface="Cambria Math"/>
                          </a:rPr>
                          <m:t>1,2</m:t>
                        </m:r>
                      </m:sub>
                    </m:sSub>
                    <m:r>
                      <a:rPr lang="en-US" altLang="zh-CN" sz="2000" i="1">
                        <a:latin typeface="Cambria Math"/>
                      </a:rPr>
                      <m:t>=1/2</m:t>
                    </m:r>
                    <m:sSub>
                      <m:sSubPr>
                        <m:ctrlPr>
                          <a:rPr lang="zh-CN" altLang="zh-CN" sz="2000" i="1">
                            <a:latin typeface="Cambria Math" panose="02040503050406030204" pitchFamily="18" charset="0"/>
                          </a:rPr>
                        </m:ctrlPr>
                      </m:sSubPr>
                      <m:e>
                        <m:r>
                          <a:rPr lang="en-US" altLang="zh-CN" sz="2000" i="1">
                            <a:latin typeface="Cambria Math"/>
                          </a:rPr>
                          <m:t>𝑃</m:t>
                        </m:r>
                      </m:e>
                      <m:sub>
                        <m:r>
                          <a:rPr lang="en-US" altLang="zh-CN" sz="2000" i="1">
                            <a:latin typeface="Cambria Math"/>
                          </a:rPr>
                          <m:t>𝐿</m:t>
                        </m:r>
                      </m:sub>
                    </m:sSub>
                  </m:oMath>
                </a14:m>
                <a:endParaRPr lang="zh-CN" altLang="zh-CN" sz="2000" dirty="0">
                  <a:latin typeface="Arial" panose="020B0604020202020204" pitchFamily="34" charset="0"/>
                  <a:cs typeface="Arial" panose="020B0604020202020204" pitchFamily="34" charset="0"/>
                </a:endParaRPr>
              </a:p>
            </p:txBody>
          </p:sp>
        </mc:Choice>
        <mc:Fallback xmlns="">
          <p:sp>
            <p:nvSpPr>
              <p:cNvPr id="16" name="TextBox 1"/>
              <p:cNvSpPr txBox="1">
                <a:spLocks noRot="1" noChangeAspect="1" noMove="1" noResize="1" noEditPoints="1" noAdjustHandles="1" noChangeArrowheads="1" noChangeShapeType="1" noTextEdit="1"/>
              </p:cNvSpPr>
              <p:nvPr/>
            </p:nvSpPr>
            <p:spPr>
              <a:xfrm>
                <a:off x="468975" y="3733967"/>
                <a:ext cx="7838263" cy="2149691"/>
              </a:xfrm>
              <a:prstGeom prst="rect">
                <a:avLst/>
              </a:prstGeom>
              <a:blipFill>
                <a:blip r:embed="rId5"/>
                <a:stretch>
                  <a:fillRect l="-855" b="-284"/>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TextBox 2"/>
              <p:cNvSpPr txBox="1"/>
              <p:nvPr/>
            </p:nvSpPr>
            <p:spPr>
              <a:xfrm>
                <a:off x="468975" y="5908117"/>
                <a:ext cx="8419969" cy="427489"/>
              </a:xfrm>
              <a:prstGeom prst="rect">
                <a:avLst/>
              </a:prstGeom>
              <a:noFill/>
              <a:ln>
                <a:noFill/>
              </a:ln>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zh-CN" altLang="zh-CN" sz="2000" i="1" smtClean="0">
                              <a:latin typeface="Cambria Math" panose="02040503050406030204" pitchFamily="18" charset="0"/>
                            </a:rPr>
                          </m:ctrlPr>
                        </m:sSubPr>
                        <m:e>
                          <m:acc>
                            <m:accPr>
                              <m:chr m:val="̅"/>
                              <m:ctrlPr>
                                <a:rPr lang="zh-CN" altLang="zh-CN" sz="2000" i="1">
                                  <a:latin typeface="Cambria Math" panose="02040503050406030204" pitchFamily="18" charset="0"/>
                                </a:rPr>
                              </m:ctrlPr>
                            </m:accPr>
                            <m:e>
                              <m:r>
                                <a:rPr lang="en-US" altLang="zh-CN" sz="2000" i="1">
                                  <a:latin typeface="Cambria Math"/>
                                </a:rPr>
                                <m:t>𝑏</m:t>
                              </m:r>
                            </m:e>
                          </m:acc>
                        </m:e>
                        <m:sub>
                          <m:r>
                            <a:rPr lang="en-US" altLang="zh-CN" sz="2000" i="1">
                              <a:latin typeface="Cambria Math"/>
                            </a:rPr>
                            <m:t>1,20</m:t>
                          </m:r>
                        </m:sub>
                      </m:sSub>
                      <m:r>
                        <a:rPr lang="en-US" altLang="zh-CN" sz="2000" i="1">
                          <a:latin typeface="Cambria Math"/>
                        </a:rPr>
                        <m:t>=±</m:t>
                      </m:r>
                      <m:acc>
                        <m:accPr>
                          <m:chr m:val="̅"/>
                          <m:ctrlPr>
                            <a:rPr lang="zh-CN" altLang="zh-CN" sz="2000" i="1">
                              <a:latin typeface="Cambria Math" panose="02040503050406030204" pitchFamily="18" charset="0"/>
                            </a:rPr>
                          </m:ctrlPr>
                        </m:accPr>
                        <m:e>
                          <m:r>
                            <a:rPr lang="en-US" altLang="zh-CN" sz="2000" i="1">
                              <a:latin typeface="Cambria Math"/>
                            </a:rPr>
                            <m:t>𝑔</m:t>
                          </m:r>
                        </m:e>
                      </m:acc>
                      <m:r>
                        <a:rPr lang="en-US" altLang="zh-CN" sz="2000" b="0" i="0" smtClean="0">
                          <a:latin typeface="Cambria Math" panose="02040503050406030204" pitchFamily="18" charset="0"/>
                        </a:rPr>
                        <m:t>           </m:t>
                      </m:r>
                      <m:sSub>
                        <m:sSubPr>
                          <m:ctrlPr>
                            <a:rPr lang="zh-CN" altLang="zh-CN" sz="2000" i="1">
                              <a:latin typeface="Cambria Math" panose="02040503050406030204" pitchFamily="18" charset="0"/>
                            </a:rPr>
                          </m:ctrlPr>
                        </m:sSubPr>
                        <m:e>
                          <m:acc>
                            <m:accPr>
                              <m:chr m:val="̅"/>
                              <m:ctrlPr>
                                <a:rPr lang="zh-CN" altLang="zh-CN" sz="2000" i="1">
                                  <a:latin typeface="Cambria Math" panose="02040503050406030204" pitchFamily="18" charset="0"/>
                                </a:rPr>
                              </m:ctrlPr>
                            </m:accPr>
                            <m:e>
                              <m:r>
                                <a:rPr lang="en-US" altLang="zh-CN" sz="2000" i="1">
                                  <a:latin typeface="Cambria Math"/>
                                </a:rPr>
                                <m:t>𝑏</m:t>
                              </m:r>
                            </m:e>
                          </m:acc>
                        </m:e>
                        <m:sub>
                          <m:r>
                            <a:rPr lang="en-US" altLang="zh-CN" sz="2000" i="1">
                              <a:latin typeface="Cambria Math"/>
                            </a:rPr>
                            <m:t>1,2</m:t>
                          </m:r>
                          <m:r>
                            <a:rPr lang="en-US" altLang="zh-CN" sz="2000" i="1">
                              <a:latin typeface="Cambria Math"/>
                            </a:rPr>
                            <m:t>𝑒</m:t>
                          </m:r>
                        </m:sub>
                      </m:sSub>
                      <m:r>
                        <a:rPr lang="en-US" altLang="zh-CN" sz="2000" i="1">
                          <a:latin typeface="Cambria Math"/>
                        </a:rPr>
                        <m:t>=±1</m:t>
                      </m:r>
                      <m:r>
                        <a:rPr lang="en-US" altLang="zh-CN" sz="2000" b="0" i="0" smtClean="0">
                          <a:latin typeface="Cambria Math" panose="02040503050406030204" pitchFamily="18" charset="0"/>
                        </a:rPr>
                        <m:t>         </m:t>
                      </m:r>
                      <m:sSub>
                        <m:sSubPr>
                          <m:ctrlPr>
                            <a:rPr lang="zh-CN" altLang="zh-CN" sz="2000" i="1">
                              <a:latin typeface="Cambria Math" panose="02040503050406030204" pitchFamily="18" charset="0"/>
                            </a:rPr>
                          </m:ctrlPr>
                        </m:sSubPr>
                        <m:e>
                          <m:acc>
                            <m:accPr>
                              <m:chr m:val="̅"/>
                              <m:ctrlPr>
                                <a:rPr lang="zh-CN" altLang="zh-CN" sz="2000" i="1">
                                  <a:latin typeface="Cambria Math" panose="02040503050406030204" pitchFamily="18" charset="0"/>
                                </a:rPr>
                              </m:ctrlPr>
                            </m:accPr>
                            <m:e>
                              <m:r>
                                <a:rPr lang="en-US" altLang="zh-CN" sz="2000" i="1">
                                  <a:latin typeface="Cambria Math"/>
                                </a:rPr>
                                <m:t>𝑏</m:t>
                              </m:r>
                            </m:e>
                          </m:acc>
                        </m:e>
                        <m:sub>
                          <m:r>
                            <a:rPr lang="en-US" altLang="zh-CN" sz="2000" i="1">
                              <a:latin typeface="Cambria Math"/>
                            </a:rPr>
                            <m:t>1,2</m:t>
                          </m:r>
                          <m:r>
                            <a:rPr lang="en-US" altLang="zh-CN" sz="2000" i="1">
                              <a:latin typeface="Cambria Math"/>
                            </a:rPr>
                            <m:t>𝐿</m:t>
                          </m:r>
                        </m:sub>
                      </m:sSub>
                      <m:r>
                        <a:rPr lang="en-US" altLang="zh-CN" sz="2000" i="1">
                          <a:latin typeface="Cambria Math"/>
                        </a:rPr>
                        <m:t>=±(1+</m:t>
                      </m:r>
                      <m:acc>
                        <m:accPr>
                          <m:chr m:val="̅"/>
                          <m:ctrlPr>
                            <a:rPr lang="zh-CN" altLang="zh-CN" sz="2000" i="1">
                              <a:latin typeface="Cambria Math" panose="02040503050406030204" pitchFamily="18" charset="0"/>
                            </a:rPr>
                          </m:ctrlPr>
                        </m:accPr>
                        <m:e>
                          <m:r>
                            <a:rPr lang="en-US" altLang="zh-CN" sz="2000" i="1">
                              <a:latin typeface="Cambria Math"/>
                            </a:rPr>
                            <m:t>𝑔</m:t>
                          </m:r>
                        </m:e>
                      </m:acc>
                      <m:r>
                        <a:rPr lang="en-US" altLang="zh-CN" sz="2000" i="1">
                          <a:latin typeface="Cambria Math"/>
                        </a:rPr>
                        <m:t>)</m:t>
                      </m:r>
                    </m:oMath>
                  </m:oMathPara>
                </a14:m>
                <a:endParaRPr lang="zh-CN" altLang="zh-CN" sz="2000" dirty="0">
                  <a:latin typeface="Arial" panose="020B0604020202020204" pitchFamily="34" charset="0"/>
                  <a:cs typeface="Arial" panose="020B0604020202020204" pitchFamily="34" charset="0"/>
                </a:endParaRPr>
              </a:p>
            </p:txBody>
          </p:sp>
        </mc:Choice>
        <mc:Fallback xmlns="">
          <p:sp>
            <p:nvSpPr>
              <p:cNvPr id="17" name="TextBox 2"/>
              <p:cNvSpPr txBox="1">
                <a:spLocks noRot="1" noChangeAspect="1" noMove="1" noResize="1" noEditPoints="1" noAdjustHandles="1" noChangeArrowheads="1" noChangeShapeType="1" noTextEdit="1"/>
              </p:cNvSpPr>
              <p:nvPr/>
            </p:nvSpPr>
            <p:spPr>
              <a:xfrm>
                <a:off x="468975" y="5908117"/>
                <a:ext cx="8419969" cy="427489"/>
              </a:xfrm>
              <a:prstGeom prst="rect">
                <a:avLst/>
              </a:prstGeom>
              <a:blipFill>
                <a:blip r:embed="rId6"/>
                <a:stretch>
                  <a:fillRect b="-12857"/>
                </a:stretch>
              </a:blipFill>
              <a:ln>
                <a:noFill/>
              </a:ln>
            </p:spPr>
            <p:txBody>
              <a:bodyPr/>
              <a:lstStyle/>
              <a:p>
                <a:r>
                  <a:rPr lang="zh-CN" altLang="en-US">
                    <a:noFill/>
                  </a:rPr>
                  <a:t> </a:t>
                </a:r>
              </a:p>
            </p:txBody>
          </p:sp>
        </mc:Fallback>
      </mc:AlternateContent>
      <p:pic>
        <p:nvPicPr>
          <p:cNvPr id="18" name="图片 17"/>
          <p:cNvPicPr>
            <a:picLocks noChangeAspect="1"/>
          </p:cNvPicPr>
          <p:nvPr/>
        </p:nvPicPr>
        <p:blipFill>
          <a:blip r:embed="rId7"/>
          <a:stretch>
            <a:fillRect/>
          </a:stretch>
        </p:blipFill>
        <p:spPr>
          <a:xfrm>
            <a:off x="7953291" y="2051305"/>
            <a:ext cx="4183263" cy="4119298"/>
          </a:xfrm>
          <a:prstGeom prst="rect">
            <a:avLst/>
          </a:prstGeom>
        </p:spPr>
      </p:pic>
      <p:sp>
        <p:nvSpPr>
          <p:cNvPr id="3" name="灯片编号占位符 2"/>
          <p:cNvSpPr>
            <a:spLocks noGrp="1"/>
          </p:cNvSpPr>
          <p:nvPr>
            <p:ph type="sldNum" sz="quarter" idx="12"/>
          </p:nvPr>
        </p:nvSpPr>
        <p:spPr/>
        <p:txBody>
          <a:bodyPr/>
          <a:lstStyle/>
          <a:p>
            <a:fld id="{97B00A8C-1BFE-45BD-976D-51C563E3769B}" type="slidenum">
              <a:rPr lang="zh-CN" altLang="en-US" smtClean="0"/>
              <a:t>34</a:t>
            </a:fld>
            <a:endParaRPr lang="zh-CN" altLang="en-US"/>
          </a:p>
        </p:txBody>
      </p:sp>
    </p:spTree>
    <p:extLst>
      <p:ext uri="{BB962C8B-B14F-4D97-AF65-F5344CB8AC3E}">
        <p14:creationId xmlns:p14="http://schemas.microsoft.com/office/powerpoint/2010/main" val="37039331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How to measure Q</a:t>
            </a:r>
            <a:r>
              <a:rPr lang="en-US" altLang="zh-CN" baseline="-25000" dirty="0" smtClean="0"/>
              <a:t>L </a:t>
            </a:r>
            <a:r>
              <a:rPr lang="en-US" altLang="zh-CN" dirty="0" smtClean="0"/>
              <a:t>with </a:t>
            </a:r>
            <a:r>
              <a:rPr lang="en-US" altLang="zh-CN" i="1" dirty="0" smtClean="0"/>
              <a:t>s</a:t>
            </a:r>
            <a:r>
              <a:rPr lang="en-US" altLang="zh-CN" baseline="-25000" dirty="0" smtClean="0"/>
              <a:t>11</a:t>
            </a:r>
            <a:r>
              <a:rPr lang="en-US" altLang="zh-CN" dirty="0" smtClean="0"/>
              <a:t>?</a:t>
            </a:r>
            <a:endParaRPr lang="zh-CN" altLang="en-US" dirty="0"/>
          </a:p>
        </p:txBody>
      </p:sp>
      <p:sp>
        <p:nvSpPr>
          <p:cNvPr id="3" name="内容占位符 2"/>
          <p:cNvSpPr>
            <a:spLocks noGrp="1"/>
          </p:cNvSpPr>
          <p:nvPr>
            <p:ph idx="1"/>
          </p:nvPr>
        </p:nvSpPr>
        <p:spPr>
          <a:xfrm>
            <a:off x="5726097" y="4852171"/>
            <a:ext cx="6267634" cy="1686741"/>
          </a:xfrm>
        </p:spPr>
        <p:txBody>
          <a:bodyPr>
            <a:normAutofit/>
          </a:bodyPr>
          <a:lstStyle/>
          <a:p>
            <a:pPr marL="0" indent="0">
              <a:buNone/>
            </a:pPr>
            <a:r>
              <a:rPr lang="en-US" altLang="zh-CN" sz="1800" dirty="0" smtClean="0"/>
              <a:t>Only the quantity proportional to the excited energy in the cavity can use -3 dB to have Q</a:t>
            </a:r>
            <a:r>
              <a:rPr lang="en-US" altLang="zh-CN" sz="1800" baseline="-25000" dirty="0" smtClean="0"/>
              <a:t>L</a:t>
            </a:r>
            <a:r>
              <a:rPr lang="en-US" altLang="zh-CN" sz="1800" dirty="0" smtClean="0"/>
              <a:t>.</a:t>
            </a:r>
          </a:p>
          <a:p>
            <a:pPr marL="0" indent="0">
              <a:buNone/>
            </a:pPr>
            <a:r>
              <a:rPr lang="en-US" altLang="zh-CN" sz="1800" dirty="0" smtClean="0">
                <a:solidFill>
                  <a:srgbClr val="0070C0"/>
                </a:solidFill>
              </a:rPr>
              <a:t>Give the Q</a:t>
            </a:r>
            <a:r>
              <a:rPr lang="en-US" altLang="zh-CN" sz="1800" baseline="-25000" dirty="0" smtClean="0">
                <a:solidFill>
                  <a:srgbClr val="0070C0"/>
                </a:solidFill>
              </a:rPr>
              <a:t>L</a:t>
            </a:r>
            <a:r>
              <a:rPr lang="en-US" altLang="zh-CN" sz="1800" dirty="0" smtClean="0">
                <a:solidFill>
                  <a:srgbClr val="0070C0"/>
                </a:solidFill>
              </a:rPr>
              <a:t> formula with s11 (Hint: solve the black triangle).</a:t>
            </a:r>
            <a:endParaRPr lang="zh-CN" altLang="en-US" sz="1800" dirty="0">
              <a:solidFill>
                <a:srgbClr val="0070C0"/>
              </a:solidFill>
            </a:endParaRPr>
          </a:p>
        </p:txBody>
      </p:sp>
      <p:pic>
        <p:nvPicPr>
          <p:cNvPr id="4" name="图片 3"/>
          <p:cNvPicPr>
            <a:picLocks noChangeAspect="1"/>
          </p:cNvPicPr>
          <p:nvPr/>
        </p:nvPicPr>
        <p:blipFill rotWithShape="1">
          <a:blip r:embed="rId2"/>
          <a:srcRect l="4291" t="6439" r="21451"/>
          <a:stretch/>
        </p:blipFill>
        <p:spPr>
          <a:xfrm>
            <a:off x="7646059" y="1825625"/>
            <a:ext cx="4117316" cy="2555096"/>
          </a:xfrm>
          <a:prstGeom prst="rect">
            <a:avLst/>
          </a:prstGeom>
        </p:spPr>
      </p:pic>
      <p:cxnSp>
        <p:nvCxnSpPr>
          <p:cNvPr id="6" name="直接连接符 5"/>
          <p:cNvCxnSpPr/>
          <p:nvPr/>
        </p:nvCxnSpPr>
        <p:spPr>
          <a:xfrm flipH="1" flipV="1">
            <a:off x="6627423" y="2248319"/>
            <a:ext cx="1138687" cy="86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6693560" y="4351756"/>
            <a:ext cx="30566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6627423" y="2623597"/>
            <a:ext cx="29962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6847036" y="2268432"/>
            <a:ext cx="699459" cy="369332"/>
          </a:xfrm>
          <a:prstGeom prst="rect">
            <a:avLst/>
          </a:prstGeom>
          <a:noFill/>
        </p:spPr>
        <p:txBody>
          <a:bodyPr wrap="square" rtlCol="0">
            <a:spAutoFit/>
          </a:bodyPr>
          <a:lstStyle/>
          <a:p>
            <a:r>
              <a:rPr lang="en-US" altLang="zh-CN" dirty="0" smtClean="0"/>
              <a:t>-3dB?</a:t>
            </a:r>
            <a:endParaRPr lang="zh-CN" altLang="en-US" dirty="0"/>
          </a:p>
        </p:txBody>
      </p:sp>
      <p:sp>
        <p:nvSpPr>
          <p:cNvPr id="12" name="文本框 11"/>
          <p:cNvSpPr txBox="1"/>
          <p:nvPr/>
        </p:nvSpPr>
        <p:spPr>
          <a:xfrm>
            <a:off x="6847036" y="3317177"/>
            <a:ext cx="699459" cy="369332"/>
          </a:xfrm>
          <a:prstGeom prst="rect">
            <a:avLst/>
          </a:prstGeom>
          <a:noFill/>
        </p:spPr>
        <p:txBody>
          <a:bodyPr wrap="square" rtlCol="0">
            <a:spAutoFit/>
          </a:bodyPr>
          <a:lstStyle/>
          <a:p>
            <a:r>
              <a:rPr lang="en-US" altLang="zh-CN" dirty="0" smtClean="0"/>
              <a:t>-3dB?</a:t>
            </a:r>
            <a:endParaRPr lang="zh-CN" altLang="en-US" dirty="0"/>
          </a:p>
        </p:txBody>
      </p:sp>
      <p:cxnSp>
        <p:nvCxnSpPr>
          <p:cNvPr id="14" name="直接箭头连接符 13"/>
          <p:cNvCxnSpPr/>
          <p:nvPr/>
        </p:nvCxnSpPr>
        <p:spPr>
          <a:xfrm>
            <a:off x="6847036" y="2623597"/>
            <a:ext cx="0" cy="1728159"/>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flipH="1">
            <a:off x="6842186" y="2248319"/>
            <a:ext cx="4849" cy="375277"/>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灯片编号占位符 4"/>
          <p:cNvSpPr>
            <a:spLocks noGrp="1"/>
          </p:cNvSpPr>
          <p:nvPr>
            <p:ph type="sldNum" sz="quarter" idx="12"/>
          </p:nvPr>
        </p:nvSpPr>
        <p:spPr/>
        <p:txBody>
          <a:bodyPr/>
          <a:lstStyle/>
          <a:p>
            <a:fld id="{97B00A8C-1BFE-45BD-976D-51C563E3769B}" type="slidenum">
              <a:rPr lang="zh-CN" altLang="en-US" smtClean="0"/>
              <a:t>35</a:t>
            </a:fld>
            <a:endParaRPr lang="zh-CN" altLang="en-US"/>
          </a:p>
        </p:txBody>
      </p:sp>
      <p:pic>
        <p:nvPicPr>
          <p:cNvPr id="13" name="图片 12"/>
          <p:cNvPicPr>
            <a:picLocks noChangeAspect="1"/>
          </p:cNvPicPr>
          <p:nvPr/>
        </p:nvPicPr>
        <p:blipFill>
          <a:blip r:embed="rId3"/>
          <a:stretch>
            <a:fillRect/>
          </a:stretch>
        </p:blipFill>
        <p:spPr>
          <a:xfrm>
            <a:off x="1271601" y="1941645"/>
            <a:ext cx="4183263" cy="4119298"/>
          </a:xfrm>
          <a:prstGeom prst="rect">
            <a:avLst/>
          </a:prstGeom>
        </p:spPr>
      </p:pic>
      <p:cxnSp>
        <p:nvCxnSpPr>
          <p:cNvPr id="10" name="直接连接符 9"/>
          <p:cNvCxnSpPr/>
          <p:nvPr/>
        </p:nvCxnSpPr>
        <p:spPr>
          <a:xfrm flipH="1">
            <a:off x="3302493" y="3213717"/>
            <a:ext cx="1048550" cy="7875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4356487" y="3222787"/>
            <a:ext cx="0" cy="7785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flipV="1">
            <a:off x="3302493" y="3987640"/>
            <a:ext cx="1059439" cy="136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a:off x="3557465" y="3213717"/>
            <a:ext cx="793578" cy="773923"/>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H="1">
            <a:off x="6480223" y="2121763"/>
            <a:ext cx="816746" cy="22299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560598" y="2121763"/>
            <a:ext cx="905522" cy="22299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09712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4638575" cy="1280795"/>
          </a:xfrm>
        </p:spPr>
        <p:txBody>
          <a:bodyPr/>
          <a:lstStyle/>
          <a:p>
            <a:r>
              <a:rPr lang="en-US" altLang="zh-CN" dirty="0" smtClean="0"/>
              <a:t>Vector Diagram</a:t>
            </a:r>
            <a:endParaRPr lang="zh-CN" altLang="en-US" dirty="0"/>
          </a:p>
        </p:txBody>
      </p:sp>
      <p:pic>
        <p:nvPicPr>
          <p:cNvPr id="5" name="内容占位符 4"/>
          <p:cNvPicPr>
            <a:picLocks noGrp="1" noChangeAspect="1"/>
          </p:cNvPicPr>
          <p:nvPr>
            <p:ph idx="1"/>
          </p:nvPr>
        </p:nvPicPr>
        <p:blipFill>
          <a:blip r:embed="rId2"/>
          <a:stretch>
            <a:fillRect/>
          </a:stretch>
        </p:blipFill>
        <p:spPr>
          <a:xfrm>
            <a:off x="67377" y="2200177"/>
            <a:ext cx="6445330" cy="2887577"/>
          </a:xfrm>
          <a:prstGeom prst="rect">
            <a:avLst/>
          </a:prstGeom>
        </p:spPr>
      </p:pic>
      <p:sp>
        <p:nvSpPr>
          <p:cNvPr id="4" name="灯片编号占位符 3"/>
          <p:cNvSpPr>
            <a:spLocks noGrp="1"/>
          </p:cNvSpPr>
          <p:nvPr>
            <p:ph type="sldNum" sz="quarter" idx="12"/>
          </p:nvPr>
        </p:nvSpPr>
        <p:spPr/>
        <p:txBody>
          <a:bodyPr/>
          <a:lstStyle/>
          <a:p>
            <a:fld id="{97B00A8C-1BFE-45BD-976D-51C563E3769B}" type="slidenum">
              <a:rPr lang="zh-CN" altLang="en-US" smtClean="0"/>
              <a:t>36</a:t>
            </a:fld>
            <a:endParaRPr lang="zh-CN" altLang="en-US"/>
          </a:p>
        </p:txBody>
      </p:sp>
      <p:pic>
        <p:nvPicPr>
          <p:cNvPr id="10" name="图片 9"/>
          <p:cNvPicPr>
            <a:picLocks noChangeAspect="1"/>
          </p:cNvPicPr>
          <p:nvPr/>
        </p:nvPicPr>
        <p:blipFill>
          <a:blip r:embed="rId3"/>
          <a:stretch>
            <a:fillRect/>
          </a:stretch>
        </p:blipFill>
        <p:spPr>
          <a:xfrm>
            <a:off x="6191251" y="246186"/>
            <a:ext cx="5714721" cy="1005665"/>
          </a:xfrm>
          <a:prstGeom prst="rect">
            <a:avLst/>
          </a:prstGeom>
        </p:spPr>
      </p:pic>
      <p:pic>
        <p:nvPicPr>
          <p:cNvPr id="11" name="图片 10"/>
          <p:cNvPicPr>
            <a:picLocks noChangeAspect="1"/>
          </p:cNvPicPr>
          <p:nvPr/>
        </p:nvPicPr>
        <p:blipFill>
          <a:blip r:embed="rId4"/>
          <a:stretch>
            <a:fillRect/>
          </a:stretch>
        </p:blipFill>
        <p:spPr>
          <a:xfrm>
            <a:off x="6288905" y="1361271"/>
            <a:ext cx="5811500" cy="5177641"/>
          </a:xfrm>
          <a:prstGeom prst="rect">
            <a:avLst/>
          </a:prstGeom>
        </p:spPr>
      </p:pic>
    </p:spTree>
    <p:extLst>
      <p:ext uri="{BB962C8B-B14F-4D97-AF65-F5344CB8AC3E}">
        <p14:creationId xmlns:p14="http://schemas.microsoft.com/office/powerpoint/2010/main" val="13756933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94194"/>
            <a:ext cx="10515600" cy="1325563"/>
          </a:xfrm>
        </p:spPr>
        <p:txBody>
          <a:bodyPr/>
          <a:lstStyle/>
          <a:p>
            <a:r>
              <a:rPr lang="en-US" altLang="zh-CN" dirty="0" smtClean="0"/>
              <a:t>Generator Power</a:t>
            </a:r>
            <a:endParaRPr lang="zh-CN" altLang="en-US" dirty="0"/>
          </a:p>
        </p:txBody>
      </p:sp>
      <p:sp>
        <p:nvSpPr>
          <p:cNvPr id="4" name="灯片编号占位符 3"/>
          <p:cNvSpPr>
            <a:spLocks noGrp="1"/>
          </p:cNvSpPr>
          <p:nvPr>
            <p:ph type="sldNum" sz="quarter" idx="12"/>
          </p:nvPr>
        </p:nvSpPr>
        <p:spPr/>
        <p:txBody>
          <a:bodyPr/>
          <a:lstStyle/>
          <a:p>
            <a:fld id="{97B00A8C-1BFE-45BD-976D-51C563E3769B}" type="slidenum">
              <a:rPr lang="zh-CN" altLang="en-US" smtClean="0"/>
              <a:t>37</a:t>
            </a:fld>
            <a:endParaRPr lang="zh-CN" altLang="en-US"/>
          </a:p>
        </p:txBody>
      </p:sp>
      <p:pic>
        <p:nvPicPr>
          <p:cNvPr id="5" name="图片 4"/>
          <p:cNvPicPr>
            <a:picLocks noChangeAspect="1"/>
          </p:cNvPicPr>
          <p:nvPr/>
        </p:nvPicPr>
        <p:blipFill>
          <a:blip r:embed="rId2"/>
          <a:stretch>
            <a:fillRect/>
          </a:stretch>
        </p:blipFill>
        <p:spPr>
          <a:xfrm>
            <a:off x="414220" y="1545485"/>
            <a:ext cx="6557199" cy="973912"/>
          </a:xfrm>
          <a:prstGeom prst="rect">
            <a:avLst/>
          </a:prstGeom>
        </p:spPr>
      </p:pic>
      <p:pic>
        <p:nvPicPr>
          <p:cNvPr id="6" name="图片 5"/>
          <p:cNvPicPr>
            <a:picLocks noChangeAspect="1"/>
          </p:cNvPicPr>
          <p:nvPr/>
        </p:nvPicPr>
        <p:blipFill rotWithShape="1">
          <a:blip r:embed="rId3"/>
          <a:srcRect t="1" b="7157"/>
          <a:stretch/>
        </p:blipFill>
        <p:spPr>
          <a:xfrm>
            <a:off x="414220" y="2601453"/>
            <a:ext cx="4244407" cy="374391"/>
          </a:xfrm>
          <a:prstGeom prst="rect">
            <a:avLst/>
          </a:prstGeom>
        </p:spPr>
      </p:pic>
      <p:pic>
        <p:nvPicPr>
          <p:cNvPr id="7" name="图片 6"/>
          <p:cNvPicPr>
            <a:picLocks noChangeAspect="1"/>
          </p:cNvPicPr>
          <p:nvPr/>
        </p:nvPicPr>
        <p:blipFill>
          <a:blip r:embed="rId4"/>
          <a:stretch>
            <a:fillRect/>
          </a:stretch>
        </p:blipFill>
        <p:spPr>
          <a:xfrm>
            <a:off x="213264" y="3086199"/>
            <a:ext cx="4646317" cy="2902052"/>
          </a:xfrm>
          <a:prstGeom prst="rect">
            <a:avLst/>
          </a:prstGeom>
        </p:spPr>
      </p:pic>
      <p:pic>
        <p:nvPicPr>
          <p:cNvPr id="8" name="图片 7"/>
          <p:cNvPicPr>
            <a:picLocks noChangeAspect="1"/>
          </p:cNvPicPr>
          <p:nvPr/>
        </p:nvPicPr>
        <p:blipFill>
          <a:blip r:embed="rId5"/>
          <a:stretch>
            <a:fillRect/>
          </a:stretch>
        </p:blipFill>
        <p:spPr>
          <a:xfrm>
            <a:off x="4915247" y="3509670"/>
            <a:ext cx="2738977" cy="2478581"/>
          </a:xfrm>
          <a:prstGeom prst="rect">
            <a:avLst/>
          </a:prstGeom>
        </p:spPr>
      </p:pic>
      <p:sp>
        <p:nvSpPr>
          <p:cNvPr id="9" name="矩形 8"/>
          <p:cNvSpPr/>
          <p:nvPr/>
        </p:nvSpPr>
        <p:spPr>
          <a:xfrm>
            <a:off x="4915248" y="2603881"/>
            <a:ext cx="2380702" cy="830997"/>
          </a:xfrm>
          <a:prstGeom prst="rect">
            <a:avLst/>
          </a:prstGeom>
        </p:spPr>
        <p:txBody>
          <a:bodyPr wrap="square">
            <a:spAutoFit/>
          </a:bodyPr>
          <a:lstStyle/>
          <a:p>
            <a:r>
              <a:rPr lang="en-US" altLang="zh-CN" sz="1600" dirty="0">
                <a:latin typeface="Arial" panose="020B0604020202020204" pitchFamily="34" charset="0"/>
                <a:cs typeface="Arial" panose="020B0604020202020204" pitchFamily="34" charset="0"/>
              </a:rPr>
              <a:t>Additional RF power for</a:t>
            </a:r>
            <a:br>
              <a:rPr lang="en-US" altLang="zh-CN" sz="1600" dirty="0">
                <a:latin typeface="Arial" panose="020B0604020202020204" pitchFamily="34" charset="0"/>
                <a:cs typeface="Arial" panose="020B0604020202020204" pitchFamily="34" charset="0"/>
              </a:rPr>
            </a:br>
            <a:r>
              <a:rPr lang="en-US" altLang="zh-CN" sz="1600" dirty="0">
                <a:latin typeface="Arial" panose="020B0604020202020204" pitchFamily="34" charset="0"/>
                <a:cs typeface="Arial" panose="020B0604020202020204" pitchFamily="34" charset="0"/>
              </a:rPr>
              <a:t>non optimized coupling and detuning</a:t>
            </a:r>
            <a:endParaRPr lang="zh-CN" altLang="en-US" sz="1600" dirty="0">
              <a:latin typeface="Arial" panose="020B0604020202020204" pitchFamily="34" charset="0"/>
              <a:cs typeface="Arial" panose="020B0604020202020204" pitchFamily="34" charset="0"/>
            </a:endParaRPr>
          </a:p>
        </p:txBody>
      </p:sp>
      <p:pic>
        <p:nvPicPr>
          <p:cNvPr id="10" name="图片 9"/>
          <p:cNvPicPr>
            <a:picLocks noChangeAspect="1"/>
          </p:cNvPicPr>
          <p:nvPr/>
        </p:nvPicPr>
        <p:blipFill rotWithShape="1">
          <a:blip r:embed="rId6"/>
          <a:srcRect r="4495"/>
          <a:stretch/>
        </p:blipFill>
        <p:spPr>
          <a:xfrm>
            <a:off x="7228038" y="1962868"/>
            <a:ext cx="4963961" cy="3715883"/>
          </a:xfrm>
          <a:prstGeom prst="rect">
            <a:avLst/>
          </a:prstGeom>
        </p:spPr>
      </p:pic>
    </p:spTree>
    <p:extLst>
      <p:ext uri="{BB962C8B-B14F-4D97-AF65-F5344CB8AC3E}">
        <p14:creationId xmlns:p14="http://schemas.microsoft.com/office/powerpoint/2010/main" val="33059518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a:stretch>
            <a:fillRect/>
          </a:stretch>
        </p:blipFill>
        <p:spPr>
          <a:xfrm>
            <a:off x="7074967" y="2341384"/>
            <a:ext cx="3447069" cy="1142342"/>
          </a:xfrm>
          <a:prstGeom prst="rect">
            <a:avLst/>
          </a:prstGeom>
        </p:spPr>
      </p:pic>
      <p:sp>
        <p:nvSpPr>
          <p:cNvPr id="2" name="标题 1"/>
          <p:cNvSpPr>
            <a:spLocks noGrp="1"/>
          </p:cNvSpPr>
          <p:nvPr>
            <p:ph type="title"/>
          </p:nvPr>
        </p:nvSpPr>
        <p:spPr>
          <a:xfrm>
            <a:off x="838200" y="105148"/>
            <a:ext cx="10515600" cy="1009005"/>
          </a:xfrm>
        </p:spPr>
        <p:txBody>
          <a:bodyPr/>
          <a:lstStyle/>
          <a:p>
            <a:pPr algn="ctr"/>
            <a:r>
              <a:rPr lang="en-US" altLang="zh-CN" dirty="0">
                <a:latin typeface="Arial" panose="020B0604020202020204" pitchFamily="34" charset="0"/>
                <a:cs typeface="Arial" panose="020B0604020202020204" pitchFamily="34" charset="0"/>
              </a:rPr>
              <a:t>Booster Voltage Ramp</a:t>
            </a:r>
            <a:endParaRPr lang="zh-CN" altLang="en-US" dirty="0"/>
          </a:p>
        </p:txBody>
      </p:sp>
      <p:sp>
        <p:nvSpPr>
          <p:cNvPr id="4" name="灯片编号占位符 3"/>
          <p:cNvSpPr>
            <a:spLocks noGrp="1"/>
          </p:cNvSpPr>
          <p:nvPr>
            <p:ph type="sldNum" sz="quarter" idx="12"/>
          </p:nvPr>
        </p:nvSpPr>
        <p:spPr/>
        <p:txBody>
          <a:bodyPr/>
          <a:lstStyle/>
          <a:p>
            <a:fld id="{672E488A-81DB-4A5F-B4BA-D0957D335647}" type="slidenum">
              <a:rPr lang="zh-CN" altLang="en-US" smtClean="0"/>
              <a:t>38</a:t>
            </a:fld>
            <a:endParaRPr lang="zh-CN" altLang="en-US"/>
          </a:p>
        </p:txBody>
      </p:sp>
      <p:pic>
        <p:nvPicPr>
          <p:cNvPr id="9" name="图片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1584" y="1114153"/>
            <a:ext cx="5938291" cy="5607322"/>
          </a:xfrm>
          <a:prstGeom prst="rect">
            <a:avLst/>
          </a:prstGeom>
        </p:spPr>
      </p:pic>
      <p:sp>
        <p:nvSpPr>
          <p:cNvPr id="11" name="文本框 10"/>
          <p:cNvSpPr txBox="1"/>
          <p:nvPr/>
        </p:nvSpPr>
        <p:spPr>
          <a:xfrm>
            <a:off x="937309" y="3652218"/>
            <a:ext cx="2578708" cy="307777"/>
          </a:xfrm>
          <a:prstGeom prst="rect">
            <a:avLst/>
          </a:prstGeom>
          <a:noFill/>
        </p:spPr>
        <p:txBody>
          <a:bodyPr wrap="square" rtlCol="0">
            <a:spAutoFit/>
          </a:bodyPr>
          <a:lstStyle/>
          <a:p>
            <a:r>
              <a:rPr lang="en-US" altLang="zh-CN" sz="1400" dirty="0">
                <a:solidFill>
                  <a:srgbClr val="FF00FF"/>
                </a:solidFill>
                <a:latin typeface="Arial" panose="020B0604020202020204" pitchFamily="34" charset="0"/>
                <a:cs typeface="Arial" panose="020B0604020202020204" pitchFamily="34" charset="0"/>
              </a:rPr>
              <a:t>Energy acceptance </a:t>
            </a:r>
            <a:r>
              <a:rPr lang="el-GR" altLang="zh-CN" sz="1400" i="1" dirty="0">
                <a:solidFill>
                  <a:srgbClr val="FF00FF"/>
                </a:solidFill>
                <a:latin typeface="Arial" panose="020B0604020202020204" pitchFamily="34" charset="0"/>
                <a:cs typeface="Arial" panose="020B0604020202020204" pitchFamily="34" charset="0"/>
              </a:rPr>
              <a:t>η</a:t>
            </a:r>
            <a:r>
              <a:rPr lang="en-US" altLang="zh-CN" sz="1400" i="1" dirty="0">
                <a:solidFill>
                  <a:srgbClr val="FF00FF"/>
                </a:solidFill>
                <a:latin typeface="Arial" panose="020B0604020202020204" pitchFamily="34" charset="0"/>
                <a:cs typeface="Arial" panose="020B0604020202020204" pitchFamily="34" charset="0"/>
              </a:rPr>
              <a:t> </a:t>
            </a:r>
            <a:r>
              <a:rPr lang="en-US" altLang="zh-CN" sz="1400" dirty="0">
                <a:solidFill>
                  <a:srgbClr val="FF00FF"/>
                </a:solidFill>
                <a:latin typeface="Arial" panose="020B0604020202020204" pitchFamily="34" charset="0"/>
                <a:cs typeface="Arial" panose="020B0604020202020204" pitchFamily="34" charset="0"/>
              </a:rPr>
              <a:t>/ 0.2 %</a:t>
            </a:r>
            <a:endParaRPr lang="zh-CN" altLang="en-US" sz="1400" dirty="0">
              <a:solidFill>
                <a:srgbClr val="FF00FF"/>
              </a:solidFill>
              <a:latin typeface="Arial" panose="020B0604020202020204" pitchFamily="34" charset="0"/>
              <a:cs typeface="Arial" panose="020B0604020202020204" pitchFamily="34" charset="0"/>
            </a:endParaRPr>
          </a:p>
        </p:txBody>
      </p:sp>
      <p:sp>
        <p:nvSpPr>
          <p:cNvPr id="14" name="文本框 13"/>
          <p:cNvSpPr txBox="1"/>
          <p:nvPr/>
        </p:nvSpPr>
        <p:spPr>
          <a:xfrm>
            <a:off x="937309" y="4815111"/>
            <a:ext cx="2323911" cy="307777"/>
          </a:xfrm>
          <a:prstGeom prst="rect">
            <a:avLst/>
          </a:prstGeom>
          <a:noFill/>
        </p:spPr>
        <p:txBody>
          <a:bodyPr wrap="square" rtlCol="0">
            <a:spAutoFit/>
          </a:bodyPr>
          <a:lstStyle/>
          <a:p>
            <a:r>
              <a:rPr lang="en-US" altLang="zh-CN" sz="1400" dirty="0">
                <a:solidFill>
                  <a:srgbClr val="800000"/>
                </a:solidFill>
                <a:latin typeface="Arial" panose="020B0604020202020204" pitchFamily="34" charset="0"/>
                <a:cs typeface="Arial" panose="020B0604020202020204" pitchFamily="34" charset="0"/>
              </a:rPr>
              <a:t>Beam energy </a:t>
            </a:r>
            <a:r>
              <a:rPr lang="en-US" altLang="zh-CN" sz="1400" i="1" dirty="0">
                <a:solidFill>
                  <a:srgbClr val="800000"/>
                </a:solidFill>
                <a:latin typeface="Arial" panose="020B0604020202020204" pitchFamily="34" charset="0"/>
                <a:cs typeface="Arial" panose="020B0604020202020204" pitchFamily="34" charset="0"/>
              </a:rPr>
              <a:t>E</a:t>
            </a:r>
            <a:r>
              <a:rPr lang="en-US" altLang="zh-CN" sz="1400" baseline="-25000" dirty="0">
                <a:solidFill>
                  <a:srgbClr val="800000"/>
                </a:solidFill>
                <a:latin typeface="Arial" panose="020B0604020202020204" pitchFamily="34" charset="0"/>
                <a:cs typeface="Arial" panose="020B0604020202020204" pitchFamily="34" charset="0"/>
              </a:rPr>
              <a:t>0 </a:t>
            </a:r>
            <a:r>
              <a:rPr lang="en-US" altLang="zh-CN" sz="1400" dirty="0">
                <a:solidFill>
                  <a:srgbClr val="800000"/>
                </a:solidFill>
                <a:latin typeface="Arial" panose="020B0604020202020204" pitchFamily="34" charset="0"/>
                <a:cs typeface="Arial" panose="020B0604020202020204" pitchFamily="34" charset="0"/>
              </a:rPr>
              <a:t>/ 10 GeV</a:t>
            </a:r>
            <a:endParaRPr lang="zh-CN" altLang="en-US" sz="1400" dirty="0">
              <a:solidFill>
                <a:srgbClr val="800000"/>
              </a:solidFill>
              <a:latin typeface="Arial" panose="020B0604020202020204" pitchFamily="34" charset="0"/>
              <a:cs typeface="Arial" panose="020B0604020202020204" pitchFamily="34" charset="0"/>
            </a:endParaRPr>
          </a:p>
        </p:txBody>
      </p:sp>
      <p:sp>
        <p:nvSpPr>
          <p:cNvPr id="15" name="文本框 14"/>
          <p:cNvSpPr txBox="1"/>
          <p:nvPr/>
        </p:nvSpPr>
        <p:spPr>
          <a:xfrm>
            <a:off x="937309" y="4286057"/>
            <a:ext cx="2578708" cy="307777"/>
          </a:xfrm>
          <a:prstGeom prst="rect">
            <a:avLst/>
          </a:prstGeom>
          <a:noFill/>
        </p:spPr>
        <p:txBody>
          <a:bodyPr wrap="square" rtlCol="0">
            <a:spAutoFit/>
          </a:bodyPr>
          <a:lstStyle/>
          <a:p>
            <a:r>
              <a:rPr lang="en-US" altLang="zh-CN" sz="1400" dirty="0">
                <a:solidFill>
                  <a:srgbClr val="008080"/>
                </a:solidFill>
                <a:latin typeface="Arial" panose="020B0604020202020204" pitchFamily="34" charset="0"/>
                <a:cs typeface="Arial" panose="020B0604020202020204" pitchFamily="34" charset="0"/>
              </a:rPr>
              <a:t>Synchrotron tune </a:t>
            </a:r>
            <a:r>
              <a:rPr lang="el-GR" altLang="zh-CN" sz="1400" i="1" dirty="0">
                <a:solidFill>
                  <a:srgbClr val="008080"/>
                </a:solidFill>
                <a:latin typeface="Times New Roman" panose="02020603050405020304" pitchFamily="18" charset="0"/>
                <a:cs typeface="Times New Roman" panose="02020603050405020304" pitchFamily="18" charset="0"/>
              </a:rPr>
              <a:t>ν</a:t>
            </a:r>
            <a:r>
              <a:rPr lang="en-US" altLang="zh-CN" sz="1400" baseline="-25000" dirty="0">
                <a:solidFill>
                  <a:srgbClr val="008080"/>
                </a:solidFill>
                <a:latin typeface="Times New Roman" panose="02020603050405020304" pitchFamily="18" charset="0"/>
                <a:cs typeface="Times New Roman" panose="02020603050405020304" pitchFamily="18" charset="0"/>
              </a:rPr>
              <a:t>s</a:t>
            </a:r>
            <a:r>
              <a:rPr lang="en-US" altLang="zh-CN" sz="1400" i="1" dirty="0">
                <a:solidFill>
                  <a:srgbClr val="008080"/>
                </a:solidFill>
                <a:latin typeface="Arial" panose="020B0604020202020204" pitchFamily="34" charset="0"/>
                <a:cs typeface="Arial" panose="020B0604020202020204" pitchFamily="34" charset="0"/>
              </a:rPr>
              <a:t> </a:t>
            </a:r>
            <a:r>
              <a:rPr lang="en-US" altLang="zh-CN" sz="1400" dirty="0">
                <a:solidFill>
                  <a:srgbClr val="008080"/>
                </a:solidFill>
                <a:latin typeface="Arial" panose="020B0604020202020204" pitchFamily="34" charset="0"/>
                <a:cs typeface="Arial" panose="020B0604020202020204" pitchFamily="34" charset="0"/>
              </a:rPr>
              <a:t>/ 0.01</a:t>
            </a:r>
            <a:endParaRPr lang="zh-CN" altLang="en-US" sz="1400" dirty="0">
              <a:solidFill>
                <a:srgbClr val="008080"/>
              </a:solidFill>
              <a:latin typeface="Arial" panose="020B0604020202020204" pitchFamily="34" charset="0"/>
              <a:cs typeface="Arial" panose="020B0604020202020204" pitchFamily="34" charset="0"/>
            </a:endParaRPr>
          </a:p>
        </p:txBody>
      </p:sp>
      <p:sp>
        <p:nvSpPr>
          <p:cNvPr id="16" name="文本框 15"/>
          <p:cNvSpPr txBox="1"/>
          <p:nvPr/>
        </p:nvSpPr>
        <p:spPr>
          <a:xfrm>
            <a:off x="3516017" y="3228026"/>
            <a:ext cx="2179759" cy="307777"/>
          </a:xfrm>
          <a:prstGeom prst="rect">
            <a:avLst/>
          </a:prstGeom>
          <a:noFill/>
        </p:spPr>
        <p:txBody>
          <a:bodyPr wrap="square" rtlCol="0">
            <a:spAutoFit/>
          </a:bodyPr>
          <a:lstStyle/>
          <a:p>
            <a:r>
              <a:rPr lang="en-US" altLang="zh-CN" sz="1400" dirty="0">
                <a:solidFill>
                  <a:srgbClr val="FF0000"/>
                </a:solidFill>
                <a:latin typeface="Arial" panose="020B0604020202020204" pitchFamily="34" charset="0"/>
                <a:cs typeface="Arial" panose="020B0604020202020204" pitchFamily="34" charset="0"/>
              </a:rPr>
              <a:t>Gradient </a:t>
            </a:r>
            <a:r>
              <a:rPr lang="en-US" altLang="zh-CN" sz="1400" i="1" dirty="0" err="1">
                <a:solidFill>
                  <a:srgbClr val="FF0000"/>
                </a:solidFill>
                <a:latin typeface="Arial" panose="020B0604020202020204" pitchFamily="34" charset="0"/>
                <a:cs typeface="Arial" panose="020B0604020202020204" pitchFamily="34" charset="0"/>
              </a:rPr>
              <a:t>E</a:t>
            </a:r>
            <a:r>
              <a:rPr lang="en-US" altLang="zh-CN" sz="1400" i="1" baseline="-25000" dirty="0" err="1">
                <a:solidFill>
                  <a:srgbClr val="FF0000"/>
                </a:solidFill>
                <a:latin typeface="Arial" panose="020B0604020202020204" pitchFamily="34" charset="0"/>
                <a:cs typeface="Arial" panose="020B0604020202020204" pitchFamily="34" charset="0"/>
              </a:rPr>
              <a:t>acc</a:t>
            </a:r>
            <a:r>
              <a:rPr lang="en-US" altLang="zh-CN" sz="1400" i="1" dirty="0">
                <a:solidFill>
                  <a:srgbClr val="FF0000"/>
                </a:solidFill>
                <a:latin typeface="Arial" panose="020B0604020202020204" pitchFamily="34" charset="0"/>
                <a:cs typeface="Arial" panose="020B0604020202020204" pitchFamily="34" charset="0"/>
              </a:rPr>
              <a:t> </a:t>
            </a:r>
            <a:r>
              <a:rPr lang="en-US" altLang="zh-CN" sz="1400" dirty="0">
                <a:solidFill>
                  <a:srgbClr val="FF0000"/>
                </a:solidFill>
                <a:latin typeface="Arial" panose="020B0604020202020204" pitchFamily="34" charset="0"/>
                <a:cs typeface="Arial" panose="020B0604020202020204" pitchFamily="34" charset="0"/>
              </a:rPr>
              <a:t>/ MV/m</a:t>
            </a:r>
            <a:endParaRPr lang="zh-CN" altLang="en-US" sz="1400" dirty="0">
              <a:solidFill>
                <a:srgbClr val="FF0000"/>
              </a:solidFill>
              <a:latin typeface="Arial" panose="020B0604020202020204" pitchFamily="34" charset="0"/>
              <a:cs typeface="Arial" panose="020B0604020202020204" pitchFamily="34" charset="0"/>
            </a:endParaRPr>
          </a:p>
        </p:txBody>
      </p:sp>
      <p:sp>
        <p:nvSpPr>
          <p:cNvPr id="19" name="矩形 18"/>
          <p:cNvSpPr/>
          <p:nvPr/>
        </p:nvSpPr>
        <p:spPr>
          <a:xfrm>
            <a:off x="6339875" y="1389061"/>
            <a:ext cx="5363853" cy="3677930"/>
          </a:xfrm>
          <a:prstGeom prst="rect">
            <a:avLst/>
          </a:prstGeom>
        </p:spPr>
        <p:txBody>
          <a:bodyPr wrap="square">
            <a:spAutoFit/>
          </a:bodyPr>
          <a:lstStyle/>
          <a:p>
            <a:pPr marL="285750" indent="-285750">
              <a:spcBef>
                <a:spcPts val="600"/>
              </a:spcBef>
              <a:buFont typeface="Arial" panose="020B0604020202020204" pitchFamily="34" charset="0"/>
              <a:buChar char="•"/>
            </a:pPr>
            <a:r>
              <a:rPr lang="en-US" altLang="zh-CN" dirty="0">
                <a:latin typeface="Arial" panose="020B0604020202020204" pitchFamily="34" charset="0"/>
                <a:ea typeface="MS Mincho" panose="02020609040205080304" pitchFamily="49" charset="-128"/>
                <a:cs typeface="Arial" panose="020B0604020202020204" pitchFamily="34" charset="0"/>
              </a:rPr>
              <a:t>B</a:t>
            </a:r>
            <a:r>
              <a:rPr lang="en-GB" altLang="zh-CN" dirty="0">
                <a:latin typeface="Arial" panose="020B0604020202020204" pitchFamily="34" charset="0"/>
                <a:ea typeface="MS Mincho" panose="02020609040205080304" pitchFamily="49" charset="-128"/>
                <a:cs typeface="Arial" panose="020B0604020202020204" pitchFamily="34" charset="0"/>
              </a:rPr>
              <a:t>eam energy</a:t>
            </a:r>
            <a:r>
              <a:rPr lang="en-GB" altLang="zh-CN" dirty="0">
                <a:latin typeface="Arial" panose="020B0604020202020204" pitchFamily="34" charset="0"/>
                <a:ea typeface="宋体" panose="02010600030101010101" pitchFamily="2" charset="-122"/>
                <a:cs typeface="Arial" panose="020B0604020202020204" pitchFamily="34" charset="0"/>
              </a:rPr>
              <a:t> </a:t>
            </a:r>
            <a:r>
              <a:rPr lang="en-GB" altLang="zh-CN" dirty="0">
                <a:latin typeface="Arial" panose="020B0604020202020204" pitchFamily="34" charset="0"/>
                <a:ea typeface="MS Mincho" panose="02020609040205080304" pitchFamily="49" charset="-128"/>
                <a:cs typeface="Arial" panose="020B0604020202020204" pitchFamily="34" charset="0"/>
              </a:rPr>
              <a:t>increase linearly with time.</a:t>
            </a:r>
          </a:p>
          <a:p>
            <a:pPr marL="285750" indent="-285750">
              <a:spcBef>
                <a:spcPts val="600"/>
              </a:spcBef>
              <a:buFont typeface="Arial" panose="020B0604020202020204" pitchFamily="34" charset="0"/>
              <a:buChar char="•"/>
            </a:pPr>
            <a:r>
              <a:rPr lang="en-GB" altLang="zh-CN" dirty="0">
                <a:latin typeface="Arial" panose="020B0604020202020204" pitchFamily="34" charset="0"/>
                <a:cs typeface="Arial" panose="020B0604020202020204" pitchFamily="34" charset="0"/>
              </a:rPr>
              <a:t>RF voltage ramp with constant</a:t>
            </a:r>
            <a:r>
              <a:rPr lang="zh-CN" altLang="en-US" dirty="0">
                <a:latin typeface="Arial" panose="020B0604020202020204" pitchFamily="34" charset="0"/>
                <a:cs typeface="Arial" panose="020B0604020202020204" pitchFamily="34" charset="0"/>
              </a:rPr>
              <a:t> </a:t>
            </a:r>
            <a:r>
              <a:rPr lang="en-GB" altLang="zh-CN" dirty="0">
                <a:latin typeface="Arial" panose="020B0604020202020204" pitchFamily="34" charset="0"/>
                <a:cs typeface="Arial" panose="020B0604020202020204" pitchFamily="34" charset="0"/>
              </a:rPr>
              <a:t>synchrotron tune to avoid synchrotron-</a:t>
            </a:r>
            <a:r>
              <a:rPr lang="en-GB" altLang="zh-CN" dirty="0" err="1">
                <a:latin typeface="Arial" panose="020B0604020202020204" pitchFamily="34" charset="0"/>
                <a:cs typeface="Arial" panose="020B0604020202020204" pitchFamily="34" charset="0"/>
              </a:rPr>
              <a:t>betatron</a:t>
            </a:r>
            <a:r>
              <a:rPr lang="en-GB" altLang="zh-CN" dirty="0">
                <a:latin typeface="Arial" panose="020B0604020202020204" pitchFamily="34" charset="0"/>
                <a:cs typeface="Arial" panose="020B0604020202020204" pitchFamily="34" charset="0"/>
              </a:rPr>
              <a:t> oscillation. </a:t>
            </a:r>
          </a:p>
          <a:p>
            <a:pPr marL="285750" indent="-285750">
              <a:spcBef>
                <a:spcPts val="600"/>
              </a:spcBef>
              <a:buFont typeface="Arial" panose="020B0604020202020204" pitchFamily="34" charset="0"/>
              <a:buChar char="•"/>
            </a:pPr>
            <a:endParaRPr lang="en-GB" altLang="zh-CN" dirty="0">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endParaRPr lang="en-GB" altLang="zh-CN" dirty="0">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endParaRPr lang="en-GB" altLang="zh-CN" dirty="0">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GB" altLang="zh-CN" dirty="0">
                <a:latin typeface="Arial" panose="020B0604020202020204" pitchFamily="34" charset="0"/>
                <a:cs typeface="Arial" panose="020B0604020202020204" pitchFamily="34" charset="0"/>
              </a:rPr>
              <a:t>Equilibrium bunch length and quantum lifetime not too short.</a:t>
            </a:r>
          </a:p>
          <a:p>
            <a:pPr marL="285750" indent="-285750">
              <a:spcBef>
                <a:spcPts val="600"/>
              </a:spcBef>
              <a:buFont typeface="Arial" panose="020B0604020202020204" pitchFamily="34" charset="0"/>
              <a:buChar char="•"/>
            </a:pPr>
            <a:r>
              <a:rPr lang="en-GB" altLang="zh-CN" dirty="0">
                <a:latin typeface="Arial" panose="020B0604020202020204" pitchFamily="34" charset="0"/>
                <a:cs typeface="Arial" panose="020B0604020202020204" pitchFamily="34" charset="0"/>
              </a:rPr>
              <a:t>Multipacting during voltage </a:t>
            </a:r>
            <a:r>
              <a:rPr lang="en-GB" altLang="zh-CN" dirty="0" smtClean="0">
                <a:latin typeface="Arial" panose="020B0604020202020204" pitchFamily="34" charset="0"/>
                <a:cs typeface="Arial" panose="020B0604020202020204" pitchFamily="34" charset="0"/>
              </a:rPr>
              <a:t>ramp</a:t>
            </a:r>
            <a:endParaRPr lang="en-GB" altLang="zh-CN" dirty="0">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US" altLang="zh-CN" dirty="0">
                <a:latin typeface="Arial" panose="020B0604020202020204" pitchFamily="34" charset="0"/>
                <a:ea typeface="MS Mincho" panose="02020609040205080304" pitchFamily="49" charset="-128"/>
                <a:cs typeface="Arial" panose="020B0604020202020204" pitchFamily="34" charset="0"/>
              </a:rPr>
              <a:t>Counter-phasing can be used to ramp the effective RF </a:t>
            </a:r>
            <a:r>
              <a:rPr lang="en-US" altLang="zh-CN" dirty="0" smtClean="0">
                <a:latin typeface="Arial" panose="020B0604020202020204" pitchFamily="34" charset="0"/>
                <a:ea typeface="MS Mincho" panose="02020609040205080304" pitchFamily="49" charset="-128"/>
                <a:cs typeface="Arial" panose="020B0604020202020204" pitchFamily="34" charset="0"/>
              </a:rPr>
              <a:t>voltage</a:t>
            </a:r>
            <a:endParaRPr lang="zh-CN" altLang="en-US" dirty="0">
              <a:latin typeface="Arial" panose="020B0604020202020204" pitchFamily="34" charset="0"/>
              <a:cs typeface="Arial" panose="020B0604020202020204" pitchFamily="34" charset="0"/>
            </a:endParaRPr>
          </a:p>
        </p:txBody>
      </p:sp>
      <p:sp>
        <p:nvSpPr>
          <p:cNvPr id="23" name="文本框 22"/>
          <p:cNvSpPr txBox="1"/>
          <p:nvPr/>
        </p:nvSpPr>
        <p:spPr>
          <a:xfrm>
            <a:off x="6777049" y="5240207"/>
            <a:ext cx="4489504"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altLang="zh-CN" sz="1600" dirty="0">
                <a:latin typeface="Arial" panose="020B0604020202020204" pitchFamily="34" charset="0"/>
                <a:cs typeface="Arial" panose="020B0604020202020204" pitchFamily="34" charset="0"/>
              </a:rPr>
              <a:t>Very narrow bandwidth SRF cavity operation with microphonics and Lorentz detuning in a fast ramp synchrotron. Challenging but doable.</a:t>
            </a:r>
            <a:endParaRPr lang="zh-CN"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34547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43786" y="167524"/>
            <a:ext cx="10515600" cy="938847"/>
          </a:xfrm>
        </p:spPr>
        <p:txBody>
          <a:bodyPr/>
          <a:lstStyle/>
          <a:p>
            <a:pPr algn="ctr"/>
            <a:r>
              <a:rPr lang="en-US" altLang="zh-CN" dirty="0">
                <a:latin typeface="Arial" panose="020B0604020202020204" pitchFamily="34" charset="0"/>
                <a:cs typeface="Arial" panose="020B0604020202020204" pitchFamily="34" charset="0"/>
              </a:rPr>
              <a:t>Booster Voltage Ramp</a:t>
            </a:r>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672E488A-81DB-4A5F-B4BA-D0957D335647}" type="slidenum">
              <a:rPr lang="zh-CN" altLang="en-US" smtClean="0"/>
              <a:t>39</a:t>
            </a:fld>
            <a:endParaRPr lang="zh-CN" altLang="en-US" dirty="0"/>
          </a:p>
        </p:txBody>
      </p:sp>
      <p:pic>
        <p:nvPicPr>
          <p:cNvPr id="9" name="图片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4812" y="1106436"/>
            <a:ext cx="5403022" cy="4059325"/>
          </a:xfrm>
          <a:prstGeom prst="rect">
            <a:avLst/>
          </a:prstGeom>
        </p:spPr>
      </p:pic>
      <p:pic>
        <p:nvPicPr>
          <p:cNvPr id="14" name="图片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01586" y="1115401"/>
            <a:ext cx="5672954" cy="4050360"/>
          </a:xfrm>
          <a:prstGeom prst="rect">
            <a:avLst/>
          </a:prstGeom>
        </p:spPr>
      </p:pic>
      <p:sp>
        <p:nvSpPr>
          <p:cNvPr id="15" name="文本框 14"/>
          <p:cNvSpPr txBox="1"/>
          <p:nvPr/>
        </p:nvSpPr>
        <p:spPr>
          <a:xfrm>
            <a:off x="4276393" y="1469012"/>
            <a:ext cx="1518356" cy="307777"/>
          </a:xfrm>
          <a:prstGeom prst="rect">
            <a:avLst/>
          </a:prstGeom>
          <a:noFill/>
        </p:spPr>
        <p:txBody>
          <a:bodyPr wrap="square" rtlCol="0">
            <a:spAutoFit/>
          </a:bodyPr>
          <a:lstStyle/>
          <a:p>
            <a:r>
              <a:rPr lang="en-US" altLang="zh-CN" sz="1400" b="1" i="1" dirty="0">
                <a:solidFill>
                  <a:srgbClr val="FF0000"/>
                </a:solidFill>
                <a:latin typeface="Arial" panose="020B0604020202020204" pitchFamily="34" charset="0"/>
                <a:cs typeface="Arial" panose="020B0604020202020204" pitchFamily="34" charset="0"/>
              </a:rPr>
              <a:t>I</a:t>
            </a:r>
            <a:r>
              <a:rPr lang="en-US" altLang="zh-CN" sz="1400" b="1" baseline="-25000" dirty="0">
                <a:solidFill>
                  <a:srgbClr val="FF0000"/>
                </a:solidFill>
                <a:latin typeface="Arial" panose="020B0604020202020204" pitchFamily="34" charset="0"/>
                <a:cs typeface="Arial" panose="020B0604020202020204" pitchFamily="34" charset="0"/>
              </a:rPr>
              <a:t>0 </a:t>
            </a:r>
            <a:r>
              <a:rPr lang="en-US" altLang="zh-CN" sz="1400" b="1" dirty="0">
                <a:solidFill>
                  <a:srgbClr val="FF0000"/>
                </a:solidFill>
                <a:latin typeface="Arial" panose="020B0604020202020204" pitchFamily="34" charset="0"/>
                <a:cs typeface="Arial" panose="020B0604020202020204" pitchFamily="34" charset="0"/>
              </a:rPr>
              <a:t>/ 0.53 mA </a:t>
            </a:r>
            <a:endParaRPr lang="zh-CN" altLang="en-US" sz="1400" b="1" dirty="0">
              <a:solidFill>
                <a:srgbClr val="FF0000"/>
              </a:solidFill>
              <a:latin typeface="Arial" panose="020B0604020202020204" pitchFamily="34" charset="0"/>
              <a:cs typeface="Arial" panose="020B0604020202020204" pitchFamily="34" charset="0"/>
            </a:endParaRPr>
          </a:p>
        </p:txBody>
      </p:sp>
      <p:sp>
        <p:nvSpPr>
          <p:cNvPr id="16" name="文本框 15"/>
          <p:cNvSpPr txBox="1"/>
          <p:nvPr/>
        </p:nvSpPr>
        <p:spPr>
          <a:xfrm>
            <a:off x="3156323" y="2057511"/>
            <a:ext cx="1518356" cy="307777"/>
          </a:xfrm>
          <a:prstGeom prst="rect">
            <a:avLst/>
          </a:prstGeom>
          <a:noFill/>
        </p:spPr>
        <p:txBody>
          <a:bodyPr wrap="square" rtlCol="0">
            <a:spAutoFit/>
          </a:bodyPr>
          <a:lstStyle/>
          <a:p>
            <a:r>
              <a:rPr lang="el-GR" altLang="zh-CN" sz="1400" b="1" i="1" dirty="0">
                <a:solidFill>
                  <a:srgbClr val="008080"/>
                </a:solidFill>
                <a:latin typeface="Arial" panose="020B0604020202020204" pitchFamily="34" charset="0"/>
                <a:cs typeface="Arial" panose="020B0604020202020204" pitchFamily="34" charset="0"/>
              </a:rPr>
              <a:t>φ</a:t>
            </a:r>
            <a:r>
              <a:rPr lang="en-US" altLang="zh-CN" sz="1400" b="1" baseline="-25000" dirty="0">
                <a:solidFill>
                  <a:srgbClr val="008080"/>
                </a:solidFill>
                <a:latin typeface="Arial" panose="020B0604020202020204" pitchFamily="34" charset="0"/>
                <a:cs typeface="Arial" panose="020B0604020202020204" pitchFamily="34" charset="0"/>
              </a:rPr>
              <a:t>s </a:t>
            </a:r>
            <a:r>
              <a:rPr lang="en-US" altLang="zh-CN" sz="1400" b="1" dirty="0">
                <a:solidFill>
                  <a:srgbClr val="008080"/>
                </a:solidFill>
                <a:latin typeface="Arial" panose="020B0604020202020204" pitchFamily="34" charset="0"/>
                <a:cs typeface="Arial" panose="020B0604020202020204" pitchFamily="34" charset="0"/>
              </a:rPr>
              <a:t>/ 90 deg</a:t>
            </a:r>
            <a:endParaRPr lang="zh-CN" altLang="en-US" sz="1400" b="1" dirty="0">
              <a:solidFill>
                <a:srgbClr val="008080"/>
              </a:solidFill>
              <a:latin typeface="Arial" panose="020B0604020202020204" pitchFamily="34" charset="0"/>
              <a:cs typeface="Arial" panose="020B0604020202020204" pitchFamily="34" charset="0"/>
            </a:endParaRPr>
          </a:p>
        </p:txBody>
      </p:sp>
      <p:sp>
        <p:nvSpPr>
          <p:cNvPr id="17" name="文本框 16"/>
          <p:cNvSpPr txBox="1"/>
          <p:nvPr/>
        </p:nvSpPr>
        <p:spPr>
          <a:xfrm>
            <a:off x="4171878" y="1872075"/>
            <a:ext cx="1518356" cy="307777"/>
          </a:xfrm>
          <a:prstGeom prst="rect">
            <a:avLst/>
          </a:prstGeom>
          <a:noFill/>
        </p:spPr>
        <p:txBody>
          <a:bodyPr wrap="square" rtlCol="0">
            <a:spAutoFit/>
          </a:bodyPr>
          <a:lstStyle/>
          <a:p>
            <a:r>
              <a:rPr lang="en-US" altLang="zh-CN" sz="1400" b="1" i="1" dirty="0">
                <a:solidFill>
                  <a:srgbClr val="0000FF"/>
                </a:solidFill>
                <a:latin typeface="Arial" panose="020B0604020202020204" pitchFamily="34" charset="0"/>
                <a:cs typeface="Arial" panose="020B0604020202020204" pitchFamily="34" charset="0"/>
              </a:rPr>
              <a:t>E</a:t>
            </a:r>
            <a:r>
              <a:rPr lang="en-US" altLang="zh-CN" sz="1400" b="1" baseline="-25000" dirty="0">
                <a:solidFill>
                  <a:srgbClr val="0000FF"/>
                </a:solidFill>
                <a:latin typeface="Arial" panose="020B0604020202020204" pitchFamily="34" charset="0"/>
                <a:cs typeface="Arial" panose="020B0604020202020204" pitchFamily="34" charset="0"/>
              </a:rPr>
              <a:t>0 </a:t>
            </a:r>
            <a:r>
              <a:rPr lang="en-US" altLang="zh-CN" sz="1400" b="1" dirty="0">
                <a:solidFill>
                  <a:srgbClr val="0000FF"/>
                </a:solidFill>
                <a:latin typeface="Arial" panose="020B0604020202020204" pitchFamily="34" charset="0"/>
                <a:cs typeface="Arial" panose="020B0604020202020204" pitchFamily="34" charset="0"/>
              </a:rPr>
              <a:t>/ 120 GeV</a:t>
            </a:r>
            <a:endParaRPr lang="zh-CN" altLang="en-US" sz="1400" b="1" dirty="0">
              <a:solidFill>
                <a:srgbClr val="0000FF"/>
              </a:solidFill>
              <a:latin typeface="Arial" panose="020B0604020202020204" pitchFamily="34" charset="0"/>
              <a:cs typeface="Arial" panose="020B0604020202020204" pitchFamily="34" charset="0"/>
            </a:endParaRPr>
          </a:p>
        </p:txBody>
      </p:sp>
      <p:sp>
        <p:nvSpPr>
          <p:cNvPr id="18" name="文本框 17"/>
          <p:cNvSpPr txBox="1"/>
          <p:nvPr/>
        </p:nvSpPr>
        <p:spPr>
          <a:xfrm>
            <a:off x="1046390" y="2119284"/>
            <a:ext cx="1518356" cy="307777"/>
          </a:xfrm>
          <a:prstGeom prst="rect">
            <a:avLst/>
          </a:prstGeom>
          <a:noFill/>
        </p:spPr>
        <p:txBody>
          <a:bodyPr wrap="square" rtlCol="0">
            <a:spAutoFit/>
          </a:bodyPr>
          <a:lstStyle/>
          <a:p>
            <a:r>
              <a:rPr lang="el-GR" altLang="zh-CN" sz="1400" b="1" dirty="0">
                <a:solidFill>
                  <a:srgbClr val="0080FF"/>
                </a:solidFill>
                <a:latin typeface="Arial" panose="020B0604020202020204" pitchFamily="34" charset="0"/>
                <a:cs typeface="Arial" panose="020B0604020202020204" pitchFamily="34" charset="0"/>
              </a:rPr>
              <a:t>Δ</a:t>
            </a:r>
            <a:r>
              <a:rPr lang="en-US" altLang="zh-CN" sz="1400" b="1" i="1" dirty="0" err="1">
                <a:solidFill>
                  <a:srgbClr val="0080FF"/>
                </a:solidFill>
                <a:latin typeface="Arial" panose="020B0604020202020204" pitchFamily="34" charset="0"/>
                <a:cs typeface="Arial" panose="020B0604020202020204" pitchFamily="34" charset="0"/>
              </a:rPr>
              <a:t>f</a:t>
            </a:r>
            <a:r>
              <a:rPr lang="en-US" altLang="zh-CN" sz="1400" b="1" baseline="-25000" dirty="0" err="1">
                <a:solidFill>
                  <a:srgbClr val="0080FF"/>
                </a:solidFill>
                <a:latin typeface="Arial" panose="020B0604020202020204" pitchFamily="34" charset="0"/>
                <a:cs typeface="Arial" panose="020B0604020202020204" pitchFamily="34" charset="0"/>
              </a:rPr>
              <a:t>OD</a:t>
            </a:r>
            <a:r>
              <a:rPr lang="en-US" altLang="zh-CN" sz="1400" b="1" baseline="-25000" dirty="0">
                <a:solidFill>
                  <a:srgbClr val="0080FF"/>
                </a:solidFill>
                <a:latin typeface="Arial" panose="020B0604020202020204" pitchFamily="34" charset="0"/>
                <a:cs typeface="Arial" panose="020B0604020202020204" pitchFamily="34" charset="0"/>
              </a:rPr>
              <a:t> </a:t>
            </a:r>
            <a:r>
              <a:rPr lang="en-US" altLang="zh-CN" sz="1400" b="1" dirty="0">
                <a:solidFill>
                  <a:srgbClr val="0080FF"/>
                </a:solidFill>
                <a:latin typeface="Arial" panose="020B0604020202020204" pitchFamily="34" charset="0"/>
                <a:cs typeface="Arial" panose="020B0604020202020204" pitchFamily="34" charset="0"/>
              </a:rPr>
              <a:t>/ - 339 Hz</a:t>
            </a:r>
            <a:endParaRPr lang="zh-CN" altLang="en-US" sz="1400" b="1" dirty="0">
              <a:solidFill>
                <a:srgbClr val="0080FF"/>
              </a:solidFill>
              <a:latin typeface="Arial" panose="020B0604020202020204" pitchFamily="34" charset="0"/>
              <a:cs typeface="Arial" panose="020B0604020202020204" pitchFamily="34" charset="0"/>
            </a:endParaRPr>
          </a:p>
        </p:txBody>
      </p:sp>
      <p:sp>
        <p:nvSpPr>
          <p:cNvPr id="20" name="文本框 19"/>
          <p:cNvSpPr txBox="1"/>
          <p:nvPr/>
        </p:nvSpPr>
        <p:spPr>
          <a:xfrm>
            <a:off x="4822688" y="3825046"/>
            <a:ext cx="1518356" cy="307777"/>
          </a:xfrm>
          <a:prstGeom prst="rect">
            <a:avLst/>
          </a:prstGeom>
          <a:noFill/>
        </p:spPr>
        <p:txBody>
          <a:bodyPr wrap="square" rtlCol="0">
            <a:spAutoFit/>
          </a:bodyPr>
          <a:lstStyle/>
          <a:p>
            <a:r>
              <a:rPr lang="el-GR" altLang="zh-CN" sz="1400" b="1" dirty="0">
                <a:solidFill>
                  <a:srgbClr val="800000"/>
                </a:solidFill>
                <a:latin typeface="Arial" panose="020B0604020202020204" pitchFamily="34" charset="0"/>
                <a:cs typeface="Arial" panose="020B0604020202020204" pitchFamily="34" charset="0"/>
              </a:rPr>
              <a:t>Δ</a:t>
            </a:r>
            <a:r>
              <a:rPr lang="en-US" altLang="zh-CN" sz="1400" b="1" i="1" dirty="0" err="1">
                <a:solidFill>
                  <a:srgbClr val="800000"/>
                </a:solidFill>
                <a:latin typeface="Arial" panose="020B0604020202020204" pitchFamily="34" charset="0"/>
                <a:cs typeface="Arial" panose="020B0604020202020204" pitchFamily="34" charset="0"/>
              </a:rPr>
              <a:t>f</a:t>
            </a:r>
            <a:r>
              <a:rPr lang="en-US" altLang="zh-CN" sz="1400" b="1" baseline="-25000" dirty="0" err="1">
                <a:solidFill>
                  <a:srgbClr val="800000"/>
                </a:solidFill>
                <a:latin typeface="Arial" panose="020B0604020202020204" pitchFamily="34" charset="0"/>
                <a:cs typeface="Arial" panose="020B0604020202020204" pitchFamily="34" charset="0"/>
              </a:rPr>
              <a:t>LFD</a:t>
            </a:r>
            <a:r>
              <a:rPr lang="en-US" altLang="zh-CN" sz="1400" b="1" baseline="-25000" dirty="0">
                <a:solidFill>
                  <a:srgbClr val="800000"/>
                </a:solidFill>
                <a:latin typeface="Arial" panose="020B0604020202020204" pitchFamily="34" charset="0"/>
                <a:cs typeface="Arial" panose="020B0604020202020204" pitchFamily="34" charset="0"/>
              </a:rPr>
              <a:t> </a:t>
            </a:r>
            <a:r>
              <a:rPr lang="en-US" altLang="zh-CN" sz="1400" b="1" dirty="0">
                <a:solidFill>
                  <a:srgbClr val="800000"/>
                </a:solidFill>
                <a:latin typeface="Arial" panose="020B0604020202020204" pitchFamily="34" charset="0"/>
                <a:cs typeface="Arial" panose="020B0604020202020204" pitchFamily="34" charset="0"/>
              </a:rPr>
              <a:t>/ - 452 Hz</a:t>
            </a:r>
            <a:endParaRPr lang="zh-CN" altLang="en-US" sz="1400" b="1" dirty="0">
              <a:solidFill>
                <a:srgbClr val="800000"/>
              </a:solidFill>
              <a:latin typeface="Arial" panose="020B0604020202020204" pitchFamily="34" charset="0"/>
              <a:cs typeface="Arial" panose="020B0604020202020204" pitchFamily="34" charset="0"/>
            </a:endParaRPr>
          </a:p>
        </p:txBody>
      </p:sp>
      <p:sp>
        <p:nvSpPr>
          <p:cNvPr id="21" name="文本框 20"/>
          <p:cNvSpPr txBox="1"/>
          <p:nvPr/>
        </p:nvSpPr>
        <p:spPr>
          <a:xfrm>
            <a:off x="4063510" y="3351003"/>
            <a:ext cx="1518356" cy="307777"/>
          </a:xfrm>
          <a:prstGeom prst="rect">
            <a:avLst/>
          </a:prstGeom>
          <a:noFill/>
        </p:spPr>
        <p:txBody>
          <a:bodyPr wrap="square" rtlCol="0">
            <a:spAutoFit/>
          </a:bodyPr>
          <a:lstStyle/>
          <a:p>
            <a:r>
              <a:rPr lang="en-US" altLang="zh-CN" sz="1400" b="1" i="1" dirty="0" err="1">
                <a:solidFill>
                  <a:srgbClr val="FF00FF"/>
                </a:solidFill>
                <a:latin typeface="Arial" panose="020B0604020202020204" pitchFamily="34" charset="0"/>
                <a:cs typeface="Arial" panose="020B0604020202020204" pitchFamily="34" charset="0"/>
              </a:rPr>
              <a:t>P</a:t>
            </a:r>
            <a:r>
              <a:rPr lang="en-US" altLang="zh-CN" sz="1400" b="1" baseline="-25000" dirty="0" err="1">
                <a:solidFill>
                  <a:srgbClr val="FF00FF"/>
                </a:solidFill>
                <a:latin typeface="Arial" panose="020B0604020202020204" pitchFamily="34" charset="0"/>
                <a:cs typeface="Arial" panose="020B0604020202020204" pitchFamily="34" charset="0"/>
              </a:rPr>
              <a:t>g</a:t>
            </a:r>
            <a:r>
              <a:rPr lang="en-US" altLang="zh-CN" sz="1400" b="1" baseline="-25000" dirty="0">
                <a:solidFill>
                  <a:srgbClr val="FF00FF"/>
                </a:solidFill>
                <a:latin typeface="Arial" panose="020B0604020202020204" pitchFamily="34" charset="0"/>
                <a:cs typeface="Arial" panose="020B0604020202020204" pitchFamily="34" charset="0"/>
              </a:rPr>
              <a:t> </a:t>
            </a:r>
            <a:r>
              <a:rPr lang="en-US" altLang="zh-CN" sz="1400" b="1" dirty="0">
                <a:solidFill>
                  <a:srgbClr val="FF00FF"/>
                </a:solidFill>
                <a:latin typeface="Arial" panose="020B0604020202020204" pitchFamily="34" charset="0"/>
                <a:cs typeface="Arial" panose="020B0604020202020204" pitchFamily="34" charset="0"/>
              </a:rPr>
              <a:t>/ 14 kW </a:t>
            </a:r>
            <a:endParaRPr lang="zh-CN" altLang="en-US" sz="1400" b="1" dirty="0">
              <a:solidFill>
                <a:srgbClr val="FF00FF"/>
              </a:solidFill>
              <a:latin typeface="Arial" panose="020B0604020202020204" pitchFamily="34" charset="0"/>
              <a:cs typeface="Arial" panose="020B0604020202020204" pitchFamily="34" charset="0"/>
            </a:endParaRPr>
          </a:p>
        </p:txBody>
      </p:sp>
      <p:sp>
        <p:nvSpPr>
          <p:cNvPr id="22" name="文本框 21"/>
          <p:cNvSpPr txBox="1"/>
          <p:nvPr/>
        </p:nvSpPr>
        <p:spPr>
          <a:xfrm>
            <a:off x="3457709" y="2750424"/>
            <a:ext cx="1518356" cy="523220"/>
          </a:xfrm>
          <a:prstGeom prst="rect">
            <a:avLst/>
          </a:prstGeom>
          <a:noFill/>
        </p:spPr>
        <p:txBody>
          <a:bodyPr wrap="square" rtlCol="0">
            <a:spAutoFit/>
          </a:bodyPr>
          <a:lstStyle/>
          <a:p>
            <a:r>
              <a:rPr lang="en-US" altLang="zh-CN" sz="1400" b="1" i="1" dirty="0" err="1">
                <a:solidFill>
                  <a:srgbClr val="000040"/>
                </a:solidFill>
                <a:latin typeface="Arial" panose="020B0604020202020204" pitchFamily="34" charset="0"/>
                <a:cs typeface="Arial" panose="020B0604020202020204" pitchFamily="34" charset="0"/>
              </a:rPr>
              <a:t>V</a:t>
            </a:r>
            <a:r>
              <a:rPr lang="en-US" altLang="zh-CN" sz="1400" b="1" baseline="-25000" dirty="0" err="1">
                <a:solidFill>
                  <a:srgbClr val="000040"/>
                </a:solidFill>
                <a:latin typeface="Arial" panose="020B0604020202020204" pitchFamily="34" charset="0"/>
                <a:cs typeface="Arial" panose="020B0604020202020204" pitchFamily="34" charset="0"/>
              </a:rPr>
              <a:t>rf</a:t>
            </a:r>
            <a:r>
              <a:rPr lang="en-US" altLang="zh-CN" sz="1400" b="1" baseline="-25000" dirty="0">
                <a:solidFill>
                  <a:srgbClr val="000040"/>
                </a:solidFill>
                <a:latin typeface="Arial" panose="020B0604020202020204" pitchFamily="34" charset="0"/>
                <a:cs typeface="Arial" panose="020B0604020202020204" pitchFamily="34" charset="0"/>
              </a:rPr>
              <a:t> </a:t>
            </a:r>
            <a:r>
              <a:rPr lang="en-US" altLang="zh-CN" sz="1400" b="1" dirty="0">
                <a:solidFill>
                  <a:srgbClr val="000040"/>
                </a:solidFill>
                <a:latin typeface="Arial" panose="020B0604020202020204" pitchFamily="34" charset="0"/>
                <a:cs typeface="Arial" panose="020B0604020202020204" pitchFamily="34" charset="0"/>
              </a:rPr>
              <a:t>/ 1.83 GV</a:t>
            </a:r>
          </a:p>
          <a:p>
            <a:r>
              <a:rPr lang="en-US" altLang="zh-CN" sz="1400" b="1" i="1" dirty="0" err="1">
                <a:solidFill>
                  <a:srgbClr val="000040"/>
                </a:solidFill>
                <a:latin typeface="Arial" panose="020B0604020202020204" pitchFamily="34" charset="0"/>
                <a:cs typeface="Arial" panose="020B0604020202020204" pitchFamily="34" charset="0"/>
              </a:rPr>
              <a:t>E</a:t>
            </a:r>
            <a:r>
              <a:rPr lang="en-US" altLang="zh-CN" sz="1400" b="1" baseline="-25000" dirty="0" err="1">
                <a:solidFill>
                  <a:srgbClr val="000040"/>
                </a:solidFill>
                <a:latin typeface="Arial" panose="020B0604020202020204" pitchFamily="34" charset="0"/>
                <a:cs typeface="Arial" panose="020B0604020202020204" pitchFamily="34" charset="0"/>
              </a:rPr>
              <a:t>acc</a:t>
            </a:r>
            <a:r>
              <a:rPr lang="en-US" altLang="zh-CN" sz="1400" b="1" baseline="-25000" dirty="0">
                <a:solidFill>
                  <a:srgbClr val="000040"/>
                </a:solidFill>
                <a:latin typeface="Arial" panose="020B0604020202020204" pitchFamily="34" charset="0"/>
                <a:cs typeface="Arial" panose="020B0604020202020204" pitchFamily="34" charset="0"/>
              </a:rPr>
              <a:t> </a:t>
            </a:r>
            <a:r>
              <a:rPr lang="en-US" altLang="zh-CN" sz="1400" b="1" dirty="0">
                <a:solidFill>
                  <a:srgbClr val="000040"/>
                </a:solidFill>
                <a:latin typeface="Arial" panose="020B0604020202020204" pitchFamily="34" charset="0"/>
                <a:cs typeface="Arial" panose="020B0604020202020204" pitchFamily="34" charset="0"/>
              </a:rPr>
              <a:t>/ 18.4 MV/m</a:t>
            </a:r>
          </a:p>
        </p:txBody>
      </p:sp>
      <p:sp>
        <p:nvSpPr>
          <p:cNvPr id="23" name="文本框 22"/>
          <p:cNvSpPr txBox="1"/>
          <p:nvPr/>
        </p:nvSpPr>
        <p:spPr>
          <a:xfrm>
            <a:off x="7542294" y="2750424"/>
            <a:ext cx="1518356" cy="307777"/>
          </a:xfrm>
          <a:prstGeom prst="rect">
            <a:avLst/>
          </a:prstGeom>
          <a:noFill/>
        </p:spPr>
        <p:txBody>
          <a:bodyPr wrap="square" rtlCol="0">
            <a:spAutoFit/>
          </a:bodyPr>
          <a:lstStyle/>
          <a:p>
            <a:r>
              <a:rPr lang="en-US" altLang="zh-CN" sz="1400" b="1" i="1" dirty="0">
                <a:solidFill>
                  <a:srgbClr val="FF0000"/>
                </a:solidFill>
                <a:latin typeface="Arial" panose="020B0604020202020204" pitchFamily="34" charset="0"/>
                <a:cs typeface="Arial" panose="020B0604020202020204" pitchFamily="34" charset="0"/>
              </a:rPr>
              <a:t>I</a:t>
            </a:r>
            <a:r>
              <a:rPr lang="en-US" altLang="zh-CN" sz="1400" b="1" baseline="-25000" dirty="0">
                <a:solidFill>
                  <a:srgbClr val="FF0000"/>
                </a:solidFill>
                <a:latin typeface="Arial" panose="020B0604020202020204" pitchFamily="34" charset="0"/>
                <a:cs typeface="Arial" panose="020B0604020202020204" pitchFamily="34" charset="0"/>
              </a:rPr>
              <a:t>0 </a:t>
            </a:r>
            <a:r>
              <a:rPr lang="en-US" altLang="zh-CN" sz="1400" b="1" dirty="0">
                <a:solidFill>
                  <a:srgbClr val="FF0000"/>
                </a:solidFill>
                <a:latin typeface="Arial" panose="020B0604020202020204" pitchFamily="34" charset="0"/>
                <a:cs typeface="Arial" panose="020B0604020202020204" pitchFamily="34" charset="0"/>
              </a:rPr>
              <a:t>/ 0.53 mA </a:t>
            </a:r>
            <a:endParaRPr lang="zh-CN" altLang="en-US" sz="1400" b="1" dirty="0">
              <a:solidFill>
                <a:srgbClr val="FF0000"/>
              </a:solidFill>
              <a:latin typeface="Arial" panose="020B0604020202020204" pitchFamily="34" charset="0"/>
              <a:cs typeface="Arial" panose="020B0604020202020204" pitchFamily="34" charset="0"/>
            </a:endParaRPr>
          </a:p>
        </p:txBody>
      </p:sp>
      <p:sp>
        <p:nvSpPr>
          <p:cNvPr id="24" name="文本框 23"/>
          <p:cNvSpPr txBox="1"/>
          <p:nvPr/>
        </p:nvSpPr>
        <p:spPr>
          <a:xfrm>
            <a:off x="7542294" y="3161337"/>
            <a:ext cx="1518356" cy="307777"/>
          </a:xfrm>
          <a:prstGeom prst="rect">
            <a:avLst/>
          </a:prstGeom>
          <a:noFill/>
        </p:spPr>
        <p:txBody>
          <a:bodyPr wrap="square" rtlCol="0">
            <a:spAutoFit/>
          </a:bodyPr>
          <a:lstStyle/>
          <a:p>
            <a:r>
              <a:rPr lang="el-GR" altLang="zh-CN" sz="1400" b="1" i="1" dirty="0">
                <a:solidFill>
                  <a:srgbClr val="008080"/>
                </a:solidFill>
                <a:latin typeface="Arial" panose="020B0604020202020204" pitchFamily="34" charset="0"/>
                <a:cs typeface="Arial" panose="020B0604020202020204" pitchFamily="34" charset="0"/>
              </a:rPr>
              <a:t>φ</a:t>
            </a:r>
            <a:r>
              <a:rPr lang="en-US" altLang="zh-CN" sz="1400" b="1" baseline="-25000" dirty="0">
                <a:solidFill>
                  <a:srgbClr val="008080"/>
                </a:solidFill>
                <a:latin typeface="Arial" panose="020B0604020202020204" pitchFamily="34" charset="0"/>
                <a:cs typeface="Arial" panose="020B0604020202020204" pitchFamily="34" charset="0"/>
              </a:rPr>
              <a:t>s </a:t>
            </a:r>
            <a:r>
              <a:rPr lang="en-US" altLang="zh-CN" sz="1400" b="1" dirty="0">
                <a:solidFill>
                  <a:srgbClr val="008080"/>
                </a:solidFill>
                <a:latin typeface="Arial" panose="020B0604020202020204" pitchFamily="34" charset="0"/>
                <a:cs typeface="Arial" panose="020B0604020202020204" pitchFamily="34" charset="0"/>
              </a:rPr>
              <a:t>/ 90 deg</a:t>
            </a:r>
            <a:endParaRPr lang="zh-CN" altLang="en-US" sz="1400" b="1" dirty="0">
              <a:solidFill>
                <a:srgbClr val="008080"/>
              </a:solidFill>
              <a:latin typeface="Arial" panose="020B0604020202020204" pitchFamily="34" charset="0"/>
              <a:cs typeface="Arial" panose="020B0604020202020204" pitchFamily="34" charset="0"/>
            </a:endParaRPr>
          </a:p>
        </p:txBody>
      </p:sp>
      <p:sp>
        <p:nvSpPr>
          <p:cNvPr id="25" name="文本框 24"/>
          <p:cNvSpPr txBox="1"/>
          <p:nvPr/>
        </p:nvSpPr>
        <p:spPr>
          <a:xfrm>
            <a:off x="10208583" y="1811507"/>
            <a:ext cx="1518356" cy="307777"/>
          </a:xfrm>
          <a:prstGeom prst="rect">
            <a:avLst/>
          </a:prstGeom>
          <a:noFill/>
        </p:spPr>
        <p:txBody>
          <a:bodyPr wrap="square" rtlCol="0">
            <a:spAutoFit/>
          </a:bodyPr>
          <a:lstStyle/>
          <a:p>
            <a:r>
              <a:rPr lang="en-US" altLang="zh-CN" sz="1400" b="1" i="1" dirty="0">
                <a:solidFill>
                  <a:srgbClr val="0000FF"/>
                </a:solidFill>
                <a:latin typeface="Arial" panose="020B0604020202020204" pitchFamily="34" charset="0"/>
                <a:cs typeface="Arial" panose="020B0604020202020204" pitchFamily="34" charset="0"/>
              </a:rPr>
              <a:t>E</a:t>
            </a:r>
            <a:r>
              <a:rPr lang="en-US" altLang="zh-CN" sz="1400" b="1" baseline="-25000" dirty="0">
                <a:solidFill>
                  <a:srgbClr val="0000FF"/>
                </a:solidFill>
                <a:latin typeface="Arial" panose="020B0604020202020204" pitchFamily="34" charset="0"/>
                <a:cs typeface="Arial" panose="020B0604020202020204" pitchFamily="34" charset="0"/>
              </a:rPr>
              <a:t>0 </a:t>
            </a:r>
            <a:r>
              <a:rPr lang="en-US" altLang="zh-CN" sz="1400" b="1" dirty="0">
                <a:solidFill>
                  <a:srgbClr val="0000FF"/>
                </a:solidFill>
                <a:latin typeface="Arial" panose="020B0604020202020204" pitchFamily="34" charset="0"/>
                <a:cs typeface="Arial" panose="020B0604020202020204" pitchFamily="34" charset="0"/>
              </a:rPr>
              <a:t>/ 120 GeV</a:t>
            </a:r>
            <a:endParaRPr lang="zh-CN" altLang="en-US" sz="1400" b="1" dirty="0">
              <a:solidFill>
                <a:srgbClr val="0000FF"/>
              </a:solidFill>
              <a:latin typeface="Arial" panose="020B0604020202020204" pitchFamily="34" charset="0"/>
              <a:cs typeface="Arial" panose="020B0604020202020204" pitchFamily="34" charset="0"/>
            </a:endParaRPr>
          </a:p>
        </p:txBody>
      </p:sp>
      <p:sp>
        <p:nvSpPr>
          <p:cNvPr id="26" name="文本框 25"/>
          <p:cNvSpPr txBox="1"/>
          <p:nvPr/>
        </p:nvSpPr>
        <p:spPr>
          <a:xfrm>
            <a:off x="7600971" y="4036157"/>
            <a:ext cx="1518356" cy="307777"/>
          </a:xfrm>
          <a:prstGeom prst="rect">
            <a:avLst/>
          </a:prstGeom>
          <a:noFill/>
        </p:spPr>
        <p:txBody>
          <a:bodyPr wrap="square" rtlCol="0">
            <a:spAutoFit/>
          </a:bodyPr>
          <a:lstStyle/>
          <a:p>
            <a:r>
              <a:rPr lang="el-GR" altLang="zh-CN" sz="1400" b="1" dirty="0">
                <a:solidFill>
                  <a:srgbClr val="0080FF"/>
                </a:solidFill>
                <a:latin typeface="Arial" panose="020B0604020202020204" pitchFamily="34" charset="0"/>
                <a:cs typeface="Arial" panose="020B0604020202020204" pitchFamily="34" charset="0"/>
              </a:rPr>
              <a:t>Δ</a:t>
            </a:r>
            <a:r>
              <a:rPr lang="en-US" altLang="zh-CN" sz="1400" b="1" i="1" dirty="0" err="1">
                <a:solidFill>
                  <a:srgbClr val="0080FF"/>
                </a:solidFill>
                <a:latin typeface="Arial" panose="020B0604020202020204" pitchFamily="34" charset="0"/>
                <a:cs typeface="Arial" panose="020B0604020202020204" pitchFamily="34" charset="0"/>
              </a:rPr>
              <a:t>f</a:t>
            </a:r>
            <a:r>
              <a:rPr lang="en-US" altLang="zh-CN" sz="1400" b="1" baseline="-25000" dirty="0" err="1">
                <a:solidFill>
                  <a:srgbClr val="0080FF"/>
                </a:solidFill>
                <a:latin typeface="Arial" panose="020B0604020202020204" pitchFamily="34" charset="0"/>
                <a:cs typeface="Arial" panose="020B0604020202020204" pitchFamily="34" charset="0"/>
              </a:rPr>
              <a:t>OD</a:t>
            </a:r>
            <a:r>
              <a:rPr lang="en-US" altLang="zh-CN" sz="1400" b="1" baseline="-25000" dirty="0">
                <a:solidFill>
                  <a:srgbClr val="0080FF"/>
                </a:solidFill>
                <a:latin typeface="Arial" panose="020B0604020202020204" pitchFamily="34" charset="0"/>
                <a:cs typeface="Arial" panose="020B0604020202020204" pitchFamily="34" charset="0"/>
              </a:rPr>
              <a:t> </a:t>
            </a:r>
            <a:r>
              <a:rPr lang="en-US" altLang="zh-CN" sz="1400" b="1" dirty="0">
                <a:solidFill>
                  <a:srgbClr val="0080FF"/>
                </a:solidFill>
                <a:latin typeface="Arial" panose="020B0604020202020204" pitchFamily="34" charset="0"/>
                <a:cs typeface="Arial" panose="020B0604020202020204" pitchFamily="34" charset="0"/>
              </a:rPr>
              <a:t>/ - 339 Hz</a:t>
            </a:r>
            <a:endParaRPr lang="zh-CN" altLang="en-US" sz="1400" b="1" dirty="0">
              <a:solidFill>
                <a:srgbClr val="0080FF"/>
              </a:solidFill>
              <a:latin typeface="Arial" panose="020B0604020202020204" pitchFamily="34" charset="0"/>
              <a:cs typeface="Arial" panose="020B0604020202020204" pitchFamily="34" charset="0"/>
            </a:endParaRPr>
          </a:p>
        </p:txBody>
      </p:sp>
      <p:sp>
        <p:nvSpPr>
          <p:cNvPr id="27" name="文本框 26"/>
          <p:cNvSpPr txBox="1"/>
          <p:nvPr/>
        </p:nvSpPr>
        <p:spPr>
          <a:xfrm>
            <a:off x="10208583" y="2458418"/>
            <a:ext cx="1518356" cy="307777"/>
          </a:xfrm>
          <a:prstGeom prst="rect">
            <a:avLst/>
          </a:prstGeom>
          <a:noFill/>
        </p:spPr>
        <p:txBody>
          <a:bodyPr wrap="square" rtlCol="0">
            <a:spAutoFit/>
          </a:bodyPr>
          <a:lstStyle/>
          <a:p>
            <a:r>
              <a:rPr lang="el-GR" altLang="zh-CN" sz="1400" b="1" dirty="0">
                <a:solidFill>
                  <a:srgbClr val="800000"/>
                </a:solidFill>
                <a:latin typeface="Arial" panose="020B0604020202020204" pitchFamily="34" charset="0"/>
                <a:cs typeface="Arial" panose="020B0604020202020204" pitchFamily="34" charset="0"/>
              </a:rPr>
              <a:t>Δ</a:t>
            </a:r>
            <a:r>
              <a:rPr lang="en-US" altLang="zh-CN" sz="1400" b="1" i="1" dirty="0" err="1">
                <a:solidFill>
                  <a:srgbClr val="800000"/>
                </a:solidFill>
                <a:latin typeface="Arial" panose="020B0604020202020204" pitchFamily="34" charset="0"/>
                <a:cs typeface="Arial" panose="020B0604020202020204" pitchFamily="34" charset="0"/>
              </a:rPr>
              <a:t>f</a:t>
            </a:r>
            <a:r>
              <a:rPr lang="en-US" altLang="zh-CN" sz="1400" b="1" baseline="-25000" dirty="0" err="1">
                <a:solidFill>
                  <a:srgbClr val="800000"/>
                </a:solidFill>
                <a:latin typeface="Arial" panose="020B0604020202020204" pitchFamily="34" charset="0"/>
                <a:cs typeface="Arial" panose="020B0604020202020204" pitchFamily="34" charset="0"/>
              </a:rPr>
              <a:t>LFD</a:t>
            </a:r>
            <a:r>
              <a:rPr lang="en-US" altLang="zh-CN" sz="1400" b="1" baseline="-25000" dirty="0">
                <a:solidFill>
                  <a:srgbClr val="800000"/>
                </a:solidFill>
                <a:latin typeface="Arial" panose="020B0604020202020204" pitchFamily="34" charset="0"/>
                <a:cs typeface="Arial" panose="020B0604020202020204" pitchFamily="34" charset="0"/>
              </a:rPr>
              <a:t> </a:t>
            </a:r>
            <a:r>
              <a:rPr lang="en-US" altLang="zh-CN" sz="1400" b="1" dirty="0">
                <a:solidFill>
                  <a:srgbClr val="800000"/>
                </a:solidFill>
                <a:latin typeface="Arial" panose="020B0604020202020204" pitchFamily="34" charset="0"/>
                <a:cs typeface="Arial" panose="020B0604020202020204" pitchFamily="34" charset="0"/>
              </a:rPr>
              <a:t>/ - 452 Hz</a:t>
            </a:r>
            <a:endParaRPr lang="zh-CN" altLang="en-US" sz="1400" b="1" dirty="0">
              <a:solidFill>
                <a:srgbClr val="800000"/>
              </a:solidFill>
              <a:latin typeface="Arial" panose="020B0604020202020204" pitchFamily="34" charset="0"/>
              <a:cs typeface="Arial" panose="020B0604020202020204" pitchFamily="34" charset="0"/>
            </a:endParaRPr>
          </a:p>
        </p:txBody>
      </p:sp>
      <p:sp>
        <p:nvSpPr>
          <p:cNvPr id="28" name="文本框 27"/>
          <p:cNvSpPr txBox="1"/>
          <p:nvPr/>
        </p:nvSpPr>
        <p:spPr>
          <a:xfrm>
            <a:off x="9119327" y="2442647"/>
            <a:ext cx="1518356" cy="307777"/>
          </a:xfrm>
          <a:prstGeom prst="rect">
            <a:avLst/>
          </a:prstGeom>
          <a:noFill/>
        </p:spPr>
        <p:txBody>
          <a:bodyPr wrap="square" rtlCol="0">
            <a:spAutoFit/>
          </a:bodyPr>
          <a:lstStyle/>
          <a:p>
            <a:r>
              <a:rPr lang="en-US" altLang="zh-CN" sz="1400" b="1" i="1" dirty="0" err="1">
                <a:solidFill>
                  <a:srgbClr val="FF00FF"/>
                </a:solidFill>
                <a:latin typeface="Arial" panose="020B0604020202020204" pitchFamily="34" charset="0"/>
                <a:cs typeface="Arial" panose="020B0604020202020204" pitchFamily="34" charset="0"/>
              </a:rPr>
              <a:t>P</a:t>
            </a:r>
            <a:r>
              <a:rPr lang="en-US" altLang="zh-CN" sz="1400" b="1" baseline="-25000" dirty="0" err="1">
                <a:solidFill>
                  <a:srgbClr val="FF00FF"/>
                </a:solidFill>
                <a:latin typeface="Arial" panose="020B0604020202020204" pitchFamily="34" charset="0"/>
                <a:cs typeface="Arial" panose="020B0604020202020204" pitchFamily="34" charset="0"/>
              </a:rPr>
              <a:t>g</a:t>
            </a:r>
            <a:r>
              <a:rPr lang="en-US" altLang="zh-CN" sz="1400" b="1" baseline="-25000" dirty="0">
                <a:solidFill>
                  <a:srgbClr val="FF00FF"/>
                </a:solidFill>
                <a:latin typeface="Arial" panose="020B0604020202020204" pitchFamily="34" charset="0"/>
                <a:cs typeface="Arial" panose="020B0604020202020204" pitchFamily="34" charset="0"/>
              </a:rPr>
              <a:t> </a:t>
            </a:r>
            <a:r>
              <a:rPr lang="en-US" altLang="zh-CN" sz="1400" b="1" dirty="0">
                <a:solidFill>
                  <a:srgbClr val="FF00FF"/>
                </a:solidFill>
                <a:latin typeface="Arial" panose="020B0604020202020204" pitchFamily="34" charset="0"/>
                <a:cs typeface="Arial" panose="020B0604020202020204" pitchFamily="34" charset="0"/>
              </a:rPr>
              <a:t>/ 14 kW </a:t>
            </a:r>
            <a:endParaRPr lang="zh-CN" altLang="en-US" sz="1400" b="1" dirty="0">
              <a:solidFill>
                <a:srgbClr val="FF00FF"/>
              </a:solidFill>
              <a:latin typeface="Arial" panose="020B0604020202020204" pitchFamily="34" charset="0"/>
              <a:cs typeface="Arial" panose="020B0604020202020204" pitchFamily="34" charset="0"/>
            </a:endParaRPr>
          </a:p>
        </p:txBody>
      </p:sp>
      <p:sp>
        <p:nvSpPr>
          <p:cNvPr id="29" name="文本框 28"/>
          <p:cNvSpPr txBox="1"/>
          <p:nvPr/>
        </p:nvSpPr>
        <p:spPr>
          <a:xfrm>
            <a:off x="10208583" y="2021774"/>
            <a:ext cx="1518356" cy="523220"/>
          </a:xfrm>
          <a:prstGeom prst="rect">
            <a:avLst/>
          </a:prstGeom>
          <a:noFill/>
        </p:spPr>
        <p:txBody>
          <a:bodyPr wrap="square" rtlCol="0">
            <a:spAutoFit/>
          </a:bodyPr>
          <a:lstStyle/>
          <a:p>
            <a:r>
              <a:rPr lang="en-US" altLang="zh-CN" sz="1400" b="1" i="1" dirty="0" err="1">
                <a:solidFill>
                  <a:srgbClr val="000040"/>
                </a:solidFill>
                <a:latin typeface="Arial" panose="020B0604020202020204" pitchFamily="34" charset="0"/>
                <a:cs typeface="Arial" panose="020B0604020202020204" pitchFamily="34" charset="0"/>
              </a:rPr>
              <a:t>V</a:t>
            </a:r>
            <a:r>
              <a:rPr lang="en-US" altLang="zh-CN" sz="1400" b="1" baseline="-25000" dirty="0" err="1">
                <a:solidFill>
                  <a:srgbClr val="000040"/>
                </a:solidFill>
                <a:latin typeface="Arial" panose="020B0604020202020204" pitchFamily="34" charset="0"/>
                <a:cs typeface="Arial" panose="020B0604020202020204" pitchFamily="34" charset="0"/>
              </a:rPr>
              <a:t>rf</a:t>
            </a:r>
            <a:r>
              <a:rPr lang="en-US" altLang="zh-CN" sz="1400" b="1" baseline="-25000" dirty="0">
                <a:solidFill>
                  <a:srgbClr val="000040"/>
                </a:solidFill>
                <a:latin typeface="Arial" panose="020B0604020202020204" pitchFamily="34" charset="0"/>
                <a:cs typeface="Arial" panose="020B0604020202020204" pitchFamily="34" charset="0"/>
              </a:rPr>
              <a:t> </a:t>
            </a:r>
            <a:r>
              <a:rPr lang="en-US" altLang="zh-CN" sz="1400" b="1" dirty="0">
                <a:solidFill>
                  <a:srgbClr val="000040"/>
                </a:solidFill>
                <a:latin typeface="Arial" panose="020B0604020202020204" pitchFamily="34" charset="0"/>
                <a:cs typeface="Arial" panose="020B0604020202020204" pitchFamily="34" charset="0"/>
              </a:rPr>
              <a:t>/ 1.83 GV</a:t>
            </a:r>
          </a:p>
          <a:p>
            <a:r>
              <a:rPr lang="en-US" altLang="zh-CN" sz="1400" b="1" i="1" dirty="0" err="1">
                <a:solidFill>
                  <a:srgbClr val="000040"/>
                </a:solidFill>
                <a:latin typeface="Arial" panose="020B0604020202020204" pitchFamily="34" charset="0"/>
                <a:cs typeface="Arial" panose="020B0604020202020204" pitchFamily="34" charset="0"/>
              </a:rPr>
              <a:t>E</a:t>
            </a:r>
            <a:r>
              <a:rPr lang="en-US" altLang="zh-CN" sz="1400" b="1" baseline="-25000" dirty="0" err="1">
                <a:solidFill>
                  <a:srgbClr val="000040"/>
                </a:solidFill>
                <a:latin typeface="Arial" panose="020B0604020202020204" pitchFamily="34" charset="0"/>
                <a:cs typeface="Arial" panose="020B0604020202020204" pitchFamily="34" charset="0"/>
              </a:rPr>
              <a:t>acc</a:t>
            </a:r>
            <a:r>
              <a:rPr lang="en-US" altLang="zh-CN" sz="1400" b="1" baseline="-25000" dirty="0">
                <a:solidFill>
                  <a:srgbClr val="000040"/>
                </a:solidFill>
                <a:latin typeface="Arial" panose="020B0604020202020204" pitchFamily="34" charset="0"/>
                <a:cs typeface="Arial" panose="020B0604020202020204" pitchFamily="34" charset="0"/>
              </a:rPr>
              <a:t> </a:t>
            </a:r>
            <a:r>
              <a:rPr lang="en-US" altLang="zh-CN" sz="1400" b="1" dirty="0">
                <a:solidFill>
                  <a:srgbClr val="000040"/>
                </a:solidFill>
                <a:latin typeface="Arial" panose="020B0604020202020204" pitchFamily="34" charset="0"/>
                <a:cs typeface="Arial" panose="020B0604020202020204" pitchFamily="34" charset="0"/>
              </a:rPr>
              <a:t>/ 18.4 MV/m</a:t>
            </a:r>
          </a:p>
        </p:txBody>
      </p:sp>
      <p:sp>
        <p:nvSpPr>
          <p:cNvPr id="31" name="矩形 30"/>
          <p:cNvSpPr/>
          <p:nvPr/>
        </p:nvSpPr>
        <p:spPr>
          <a:xfrm>
            <a:off x="638190" y="5099683"/>
            <a:ext cx="11088749" cy="1477328"/>
          </a:xfrm>
          <a:prstGeom prst="rect">
            <a:avLst/>
          </a:prstGeom>
        </p:spPr>
        <p:txBody>
          <a:bodyPr wrap="square">
            <a:spAutoFit/>
          </a:bodyPr>
          <a:lstStyle/>
          <a:p>
            <a:pPr marL="285750" indent="-285750">
              <a:spcBef>
                <a:spcPts val="600"/>
              </a:spcBef>
              <a:buFont typeface="Arial" panose="020B0604020202020204" pitchFamily="34" charset="0"/>
              <a:buChar char="•"/>
            </a:pPr>
            <a:r>
              <a:rPr lang="en-US" altLang="zh-CN" sz="1600" dirty="0">
                <a:latin typeface="Arial" panose="020B0604020202020204" pitchFamily="34" charset="0"/>
                <a:ea typeface="MS Mincho" panose="02020609040205080304" pitchFamily="49" charset="-128"/>
                <a:cs typeface="Arial" panose="020B0604020202020204" pitchFamily="34" charset="0"/>
              </a:rPr>
              <a:t>Assume 10 % Lorentz force detuning (LFD) remains not compensated by piezo actuators, </a:t>
            </a:r>
            <a:r>
              <a:rPr lang="en-US" altLang="zh-CN" sz="1600" dirty="0" smtClean="0">
                <a:latin typeface="Arial" panose="020B0604020202020204" pitchFamily="34" charset="0"/>
                <a:ea typeface="MS Mincho" panose="02020609040205080304" pitchFamily="49" charset="-128"/>
                <a:cs typeface="Arial" panose="020B0604020202020204" pitchFamily="34" charset="0"/>
              </a:rPr>
              <a:t>10 </a:t>
            </a:r>
            <a:r>
              <a:rPr lang="en-US" altLang="zh-CN" sz="1600" dirty="0">
                <a:latin typeface="Arial" panose="020B0604020202020204" pitchFamily="34" charset="0"/>
                <a:ea typeface="MS Mincho" panose="02020609040205080304" pitchFamily="49" charset="-128"/>
                <a:cs typeface="Arial" panose="020B0604020202020204" pitchFamily="34" charset="0"/>
              </a:rPr>
              <a:t>Hz peak-to-peak microphonics </a:t>
            </a:r>
            <a:r>
              <a:rPr lang="en-US" altLang="zh-CN" sz="1600" dirty="0" smtClean="0">
                <a:latin typeface="Arial" panose="020B0604020202020204" pitchFamily="34" charset="0"/>
                <a:ea typeface="MS Mincho" panose="02020609040205080304" pitchFamily="49" charset="-128"/>
                <a:cs typeface="Arial" panose="020B0604020202020204" pitchFamily="34" charset="0"/>
              </a:rPr>
              <a:t>(need </a:t>
            </a:r>
            <a:r>
              <a:rPr lang="en-US" altLang="zh-CN" sz="1600" dirty="0">
                <a:latin typeface="Arial" panose="020B0604020202020204" pitchFamily="34" charset="0"/>
                <a:ea typeface="MS Mincho" panose="02020609040205080304" pitchFamily="49" charset="-128"/>
                <a:cs typeface="Arial" panose="020B0604020202020204" pitchFamily="34" charset="0"/>
              </a:rPr>
              <a:t>careful cryomodule design and quiet operation condition). </a:t>
            </a:r>
            <a:r>
              <a:rPr lang="en-GB" altLang="zh-CN" sz="1600" dirty="0">
                <a:latin typeface="Arial" panose="020B0604020202020204" pitchFamily="34" charset="0"/>
                <a:ea typeface="MS Mincho" panose="02020609040205080304" pitchFamily="49" charset="-128"/>
                <a:cs typeface="Arial" panose="020B0604020202020204" pitchFamily="34" charset="0"/>
              </a:rPr>
              <a:t>LFD factor for TESLA 9-cell cavity with helium vessel and tuner: 1 Hz / (MV/m)</a:t>
            </a:r>
            <a:r>
              <a:rPr lang="en-GB" altLang="zh-CN" sz="1600" baseline="30000" dirty="0">
                <a:latin typeface="Arial" panose="020B0604020202020204" pitchFamily="34" charset="0"/>
                <a:ea typeface="MS Mincho" panose="02020609040205080304" pitchFamily="49" charset="-128"/>
                <a:cs typeface="Arial" panose="020B0604020202020204" pitchFamily="34" charset="0"/>
              </a:rPr>
              <a:t>2</a:t>
            </a:r>
          </a:p>
          <a:p>
            <a:pPr marL="285750" indent="-285750">
              <a:spcBef>
                <a:spcPts val="600"/>
              </a:spcBef>
              <a:buFont typeface="Arial" panose="020B0604020202020204" pitchFamily="34" charset="0"/>
              <a:buChar char="•"/>
            </a:pPr>
            <a:r>
              <a:rPr lang="en-US" altLang="zh-CN" sz="1600" dirty="0">
                <a:latin typeface="Arial" panose="020B0604020202020204" pitchFamily="34" charset="0"/>
                <a:ea typeface="MS Mincho" panose="02020609040205080304" pitchFamily="49" charset="-128"/>
                <a:cs typeface="Arial" panose="020B0604020202020204" pitchFamily="34" charset="0"/>
              </a:rPr>
              <a:t>Ensure the detuning not to cause Robison instability during injection and ramping. </a:t>
            </a:r>
          </a:p>
          <a:p>
            <a:pPr marL="285750" indent="-285750">
              <a:spcBef>
                <a:spcPts val="600"/>
              </a:spcBef>
              <a:buFont typeface="Arial" panose="020B0604020202020204" pitchFamily="34" charset="0"/>
              <a:buChar char="•"/>
            </a:pPr>
            <a:r>
              <a:rPr lang="en-US" altLang="zh-CN" sz="1600" dirty="0">
                <a:latin typeface="Arial" panose="020B0604020202020204" pitchFamily="34" charset="0"/>
                <a:ea typeface="MS Mincho" panose="02020609040205080304" pitchFamily="49" charset="-128"/>
                <a:cs typeface="Arial" panose="020B0604020202020204" pitchFamily="34" charset="0"/>
              </a:rPr>
              <a:t>With detuning, forward power 14 kW / cavity for + 20 Hz microphonics, 20 kW for - 20 Hz microphonics.</a:t>
            </a:r>
          </a:p>
        </p:txBody>
      </p:sp>
    </p:spTree>
    <p:extLst>
      <p:ext uri="{BB962C8B-B14F-4D97-AF65-F5344CB8AC3E}">
        <p14:creationId xmlns:p14="http://schemas.microsoft.com/office/powerpoint/2010/main" val="12029014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Outline</a:t>
            </a:r>
            <a:endParaRPr lang="zh-CN" altLang="en-US" dirty="0"/>
          </a:p>
        </p:txBody>
      </p:sp>
      <p:sp>
        <p:nvSpPr>
          <p:cNvPr id="3" name="内容占位符 2"/>
          <p:cNvSpPr>
            <a:spLocks noGrp="1"/>
          </p:cNvSpPr>
          <p:nvPr>
            <p:ph idx="1"/>
          </p:nvPr>
        </p:nvSpPr>
        <p:spPr>
          <a:xfrm>
            <a:off x="344158" y="1868758"/>
            <a:ext cx="11534416" cy="4678692"/>
          </a:xfrm>
        </p:spPr>
        <p:txBody>
          <a:bodyPr>
            <a:normAutofit/>
          </a:bodyPr>
          <a:lstStyle/>
          <a:p>
            <a:pPr marL="514350" indent="-514350">
              <a:buFont typeface="+mj-lt"/>
              <a:buAutoNum type="arabicPeriod"/>
            </a:pPr>
            <a:r>
              <a:rPr lang="en-US" altLang="zh-CN" sz="2400" dirty="0" smtClean="0"/>
              <a:t>Maxwell </a:t>
            </a:r>
            <a:r>
              <a:rPr lang="en-US" altLang="zh-CN" sz="2400" dirty="0"/>
              <a:t>e</a:t>
            </a:r>
            <a:r>
              <a:rPr lang="en-US" altLang="zh-CN" sz="2400" dirty="0" smtClean="0"/>
              <a:t>quation (cavity modes, accelerating voltage)</a:t>
            </a:r>
          </a:p>
          <a:p>
            <a:pPr marL="514350" indent="-514350">
              <a:buFont typeface="+mj-lt"/>
              <a:buAutoNum type="arabicPeriod"/>
            </a:pPr>
            <a:r>
              <a:rPr lang="en-US" altLang="zh-CN" sz="2400" dirty="0"/>
              <a:t>Slater perturbation theorem </a:t>
            </a:r>
            <a:r>
              <a:rPr lang="en-US" altLang="zh-CN" sz="2400" dirty="0" smtClean="0"/>
              <a:t>(scaling, tuning</a:t>
            </a:r>
            <a:r>
              <a:rPr lang="en-US" altLang="zh-CN" sz="2400" dirty="0"/>
              <a:t>, field measurement)</a:t>
            </a:r>
          </a:p>
          <a:p>
            <a:pPr marL="514350" indent="-514350">
              <a:buFont typeface="+mj-lt"/>
              <a:buAutoNum type="arabicPeriod"/>
            </a:pPr>
            <a:r>
              <a:rPr lang="en-US" altLang="zh-CN" sz="2400" dirty="0" smtClean="0"/>
              <a:t>Bethe theory (small hole coupling, cavity chain)</a:t>
            </a:r>
          </a:p>
          <a:p>
            <a:pPr marL="514350" indent="-514350">
              <a:buFont typeface="+mj-lt"/>
              <a:buAutoNum type="arabicPeriod"/>
            </a:pPr>
            <a:r>
              <a:rPr lang="en-US" altLang="zh-CN" sz="2400" dirty="0" smtClean="0"/>
              <a:t>RF circuit theory (cavity model, RF measurement, multi-cell field tuning)</a:t>
            </a:r>
            <a:endParaRPr lang="en-US" altLang="zh-CN" sz="2400" dirty="0"/>
          </a:p>
          <a:p>
            <a:pPr marL="514350" indent="-514350">
              <a:buFont typeface="+mj-lt"/>
              <a:buAutoNum type="arabicPeriod"/>
            </a:pPr>
            <a:r>
              <a:rPr lang="en-US" altLang="zh-CN" sz="2400" dirty="0" smtClean="0"/>
              <a:t>Beam loading theorem (vector analysis, Robinson instability, gap transient)</a:t>
            </a:r>
            <a:endParaRPr lang="en-US" altLang="zh-CN" sz="2400" dirty="0"/>
          </a:p>
          <a:p>
            <a:pPr marL="514350" indent="-514350">
              <a:buFont typeface="+mj-lt"/>
              <a:buAutoNum type="arabicPeriod"/>
            </a:pPr>
            <a:r>
              <a:rPr lang="en-US" altLang="zh-CN" sz="2400" dirty="0" smtClean="0"/>
              <a:t>Panofsky-Wenzel theorem (wake field, impedance, </a:t>
            </a:r>
            <a:r>
              <a:rPr lang="en-US" altLang="zh-CN" sz="2400" dirty="0"/>
              <a:t>coupled bunch </a:t>
            </a:r>
            <a:r>
              <a:rPr lang="en-US" altLang="zh-CN" sz="2400" dirty="0" smtClean="0"/>
              <a:t>instabilities)</a:t>
            </a:r>
            <a:endParaRPr lang="en-US" altLang="zh-CN" sz="2400" dirty="0"/>
          </a:p>
          <a:p>
            <a:pPr marL="0" indent="0">
              <a:buNone/>
            </a:pPr>
            <a:endParaRPr lang="zh-CN" altLang="en-US" dirty="0"/>
          </a:p>
        </p:txBody>
      </p:sp>
      <p:sp>
        <p:nvSpPr>
          <p:cNvPr id="4" name="灯片编号占位符 3"/>
          <p:cNvSpPr>
            <a:spLocks noGrp="1"/>
          </p:cNvSpPr>
          <p:nvPr>
            <p:ph type="sldNum" sz="quarter" idx="12"/>
          </p:nvPr>
        </p:nvSpPr>
        <p:spPr/>
        <p:txBody>
          <a:bodyPr/>
          <a:lstStyle/>
          <a:p>
            <a:fld id="{97B00A8C-1BFE-45BD-976D-51C563E3769B}" type="slidenum">
              <a:rPr lang="zh-CN" altLang="en-US" smtClean="0"/>
              <a:t>4</a:t>
            </a:fld>
            <a:endParaRPr lang="zh-CN" altLang="en-US"/>
          </a:p>
        </p:txBody>
      </p:sp>
    </p:spTree>
    <p:extLst>
      <p:ext uri="{BB962C8B-B14F-4D97-AF65-F5344CB8AC3E}">
        <p14:creationId xmlns:p14="http://schemas.microsoft.com/office/powerpoint/2010/main" val="35961728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16233"/>
            <a:ext cx="10515600" cy="1138630"/>
          </a:xfrm>
        </p:spPr>
        <p:txBody>
          <a:bodyPr/>
          <a:lstStyle/>
          <a:p>
            <a:r>
              <a:rPr lang="en-US" altLang="zh-CN" dirty="0" smtClean="0"/>
              <a:t>On-resonance Transient</a:t>
            </a:r>
            <a:endParaRPr lang="zh-CN" altLang="en-US" dirty="0"/>
          </a:p>
        </p:txBody>
      </p:sp>
      <p:pic>
        <p:nvPicPr>
          <p:cNvPr id="5" name="内容占位符 4"/>
          <p:cNvPicPr>
            <a:picLocks noGrp="1" noChangeAspect="1"/>
          </p:cNvPicPr>
          <p:nvPr>
            <p:ph idx="1"/>
          </p:nvPr>
        </p:nvPicPr>
        <p:blipFill>
          <a:blip r:embed="rId2"/>
          <a:stretch>
            <a:fillRect/>
          </a:stretch>
        </p:blipFill>
        <p:spPr>
          <a:xfrm>
            <a:off x="291490" y="1234181"/>
            <a:ext cx="4492266" cy="5487294"/>
          </a:xfrm>
          <a:prstGeom prst="rect">
            <a:avLst/>
          </a:prstGeom>
        </p:spPr>
      </p:pic>
      <p:sp>
        <p:nvSpPr>
          <p:cNvPr id="4" name="灯片编号占位符 3"/>
          <p:cNvSpPr>
            <a:spLocks noGrp="1"/>
          </p:cNvSpPr>
          <p:nvPr>
            <p:ph type="sldNum" sz="quarter" idx="12"/>
          </p:nvPr>
        </p:nvSpPr>
        <p:spPr/>
        <p:txBody>
          <a:bodyPr/>
          <a:lstStyle/>
          <a:p>
            <a:fld id="{97B00A8C-1BFE-45BD-976D-51C563E3769B}" type="slidenum">
              <a:rPr lang="zh-CN" altLang="en-US" smtClean="0"/>
              <a:t>40</a:t>
            </a:fld>
            <a:endParaRPr lang="zh-CN" altLang="en-US"/>
          </a:p>
        </p:txBody>
      </p:sp>
      <p:pic>
        <p:nvPicPr>
          <p:cNvPr id="6" name="图片 5"/>
          <p:cNvPicPr>
            <a:picLocks noChangeAspect="1"/>
          </p:cNvPicPr>
          <p:nvPr/>
        </p:nvPicPr>
        <p:blipFill>
          <a:blip r:embed="rId3"/>
          <a:stretch>
            <a:fillRect/>
          </a:stretch>
        </p:blipFill>
        <p:spPr>
          <a:xfrm>
            <a:off x="4991143" y="1364736"/>
            <a:ext cx="2941861" cy="2206396"/>
          </a:xfrm>
          <a:prstGeom prst="rect">
            <a:avLst/>
          </a:prstGeom>
        </p:spPr>
      </p:pic>
      <p:pic>
        <p:nvPicPr>
          <p:cNvPr id="7" name="图片 6"/>
          <p:cNvPicPr>
            <a:picLocks noChangeAspect="1"/>
          </p:cNvPicPr>
          <p:nvPr/>
        </p:nvPicPr>
        <p:blipFill>
          <a:blip r:embed="rId4"/>
          <a:stretch>
            <a:fillRect/>
          </a:stretch>
        </p:blipFill>
        <p:spPr>
          <a:xfrm>
            <a:off x="8610600" y="1688688"/>
            <a:ext cx="2930506" cy="1620329"/>
          </a:xfrm>
          <a:prstGeom prst="rect">
            <a:avLst/>
          </a:prstGeom>
        </p:spPr>
      </p:pic>
      <p:pic>
        <p:nvPicPr>
          <p:cNvPr id="8" name="图片 7"/>
          <p:cNvPicPr>
            <a:picLocks noChangeAspect="1"/>
          </p:cNvPicPr>
          <p:nvPr/>
        </p:nvPicPr>
        <p:blipFill>
          <a:blip r:embed="rId5"/>
          <a:stretch>
            <a:fillRect/>
          </a:stretch>
        </p:blipFill>
        <p:spPr>
          <a:xfrm>
            <a:off x="5331836" y="4005496"/>
            <a:ext cx="2053087" cy="2098813"/>
          </a:xfrm>
          <a:prstGeom prst="rect">
            <a:avLst/>
          </a:prstGeom>
        </p:spPr>
      </p:pic>
      <p:pic>
        <p:nvPicPr>
          <p:cNvPr id="3" name="图片 2"/>
          <p:cNvPicPr>
            <a:picLocks noChangeAspect="1"/>
          </p:cNvPicPr>
          <p:nvPr/>
        </p:nvPicPr>
        <p:blipFill>
          <a:blip r:embed="rId6"/>
          <a:stretch>
            <a:fillRect/>
          </a:stretch>
        </p:blipFill>
        <p:spPr>
          <a:xfrm>
            <a:off x="7933003" y="3423748"/>
            <a:ext cx="4018700" cy="2602893"/>
          </a:xfrm>
          <a:prstGeom prst="rect">
            <a:avLst/>
          </a:prstGeom>
        </p:spPr>
      </p:pic>
      <p:pic>
        <p:nvPicPr>
          <p:cNvPr id="9" name="图片 8"/>
          <p:cNvPicPr>
            <a:picLocks noChangeAspect="1"/>
          </p:cNvPicPr>
          <p:nvPr/>
        </p:nvPicPr>
        <p:blipFill>
          <a:blip r:embed="rId7"/>
          <a:stretch>
            <a:fillRect/>
          </a:stretch>
        </p:blipFill>
        <p:spPr>
          <a:xfrm>
            <a:off x="9625349" y="6079218"/>
            <a:ext cx="1169898" cy="677902"/>
          </a:xfrm>
          <a:prstGeom prst="rect">
            <a:avLst/>
          </a:prstGeom>
        </p:spPr>
      </p:pic>
      <p:sp>
        <p:nvSpPr>
          <p:cNvPr id="10" name="文本框 9"/>
          <p:cNvSpPr txBox="1"/>
          <p:nvPr/>
        </p:nvSpPr>
        <p:spPr>
          <a:xfrm>
            <a:off x="8956592" y="6176173"/>
            <a:ext cx="1253706" cy="307777"/>
          </a:xfrm>
          <a:prstGeom prst="rect">
            <a:avLst/>
          </a:prstGeom>
          <a:noFill/>
        </p:spPr>
        <p:txBody>
          <a:bodyPr wrap="square" rtlCol="0">
            <a:spAutoFit/>
          </a:bodyPr>
          <a:lstStyle/>
          <a:p>
            <a:r>
              <a:rPr lang="en-US" altLang="zh-CN" sz="1400" b="1" dirty="0" smtClean="0">
                <a:latin typeface="Arial" panose="020B0604020202020204" pitchFamily="34" charset="0"/>
                <a:cs typeface="Arial" panose="020B0604020202020204" pitchFamily="34" charset="0"/>
              </a:rPr>
              <a:t>RF-off</a:t>
            </a:r>
            <a:endParaRPr lang="zh-CN" altLang="en-US"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23991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
            <a:ext cx="10515600" cy="1077102"/>
          </a:xfrm>
        </p:spPr>
        <p:txBody>
          <a:bodyPr/>
          <a:lstStyle/>
          <a:p>
            <a:r>
              <a:rPr lang="en-US" altLang="zh-CN" dirty="0" smtClean="0"/>
              <a:t>Off-resonance Transient</a:t>
            </a:r>
            <a:endParaRPr lang="zh-CN" altLang="en-US" dirty="0"/>
          </a:p>
        </p:txBody>
      </p:sp>
      <p:sp>
        <p:nvSpPr>
          <p:cNvPr id="4" name="灯片编号占位符 3"/>
          <p:cNvSpPr>
            <a:spLocks noGrp="1"/>
          </p:cNvSpPr>
          <p:nvPr>
            <p:ph type="sldNum" sz="quarter" idx="12"/>
          </p:nvPr>
        </p:nvSpPr>
        <p:spPr/>
        <p:txBody>
          <a:bodyPr/>
          <a:lstStyle/>
          <a:p>
            <a:fld id="{97B00A8C-1BFE-45BD-976D-51C563E3769B}" type="slidenum">
              <a:rPr lang="zh-CN" altLang="en-US" smtClean="0"/>
              <a:t>41</a:t>
            </a:fld>
            <a:endParaRPr lang="zh-CN" altLang="en-US"/>
          </a:p>
        </p:txBody>
      </p:sp>
      <p:pic>
        <p:nvPicPr>
          <p:cNvPr id="5" name="图片 4"/>
          <p:cNvPicPr>
            <a:picLocks noChangeAspect="1"/>
          </p:cNvPicPr>
          <p:nvPr/>
        </p:nvPicPr>
        <p:blipFill>
          <a:blip r:embed="rId2"/>
          <a:stretch>
            <a:fillRect/>
          </a:stretch>
        </p:blipFill>
        <p:spPr>
          <a:xfrm>
            <a:off x="4983313" y="1160730"/>
            <a:ext cx="6667780" cy="5279247"/>
          </a:xfrm>
          <a:prstGeom prst="rect">
            <a:avLst/>
          </a:prstGeom>
        </p:spPr>
      </p:pic>
      <p:pic>
        <p:nvPicPr>
          <p:cNvPr id="6" name="图片 5"/>
          <p:cNvPicPr>
            <a:picLocks noChangeAspect="1"/>
          </p:cNvPicPr>
          <p:nvPr/>
        </p:nvPicPr>
        <p:blipFill>
          <a:blip r:embed="rId3"/>
          <a:stretch>
            <a:fillRect/>
          </a:stretch>
        </p:blipFill>
        <p:spPr>
          <a:xfrm>
            <a:off x="1042949" y="1077103"/>
            <a:ext cx="3403975" cy="2684496"/>
          </a:xfrm>
          <a:prstGeom prst="rect">
            <a:avLst/>
          </a:prstGeom>
        </p:spPr>
      </p:pic>
      <p:pic>
        <p:nvPicPr>
          <p:cNvPr id="7" name="图片 6"/>
          <p:cNvPicPr>
            <a:picLocks noChangeAspect="1"/>
          </p:cNvPicPr>
          <p:nvPr/>
        </p:nvPicPr>
        <p:blipFill>
          <a:blip r:embed="rId4"/>
          <a:stretch>
            <a:fillRect/>
          </a:stretch>
        </p:blipFill>
        <p:spPr>
          <a:xfrm>
            <a:off x="1123299" y="3761599"/>
            <a:ext cx="3458096" cy="2576353"/>
          </a:xfrm>
          <a:prstGeom prst="rect">
            <a:avLst/>
          </a:prstGeom>
        </p:spPr>
      </p:pic>
    </p:spTree>
    <p:extLst>
      <p:ext uri="{BB962C8B-B14F-4D97-AF65-F5344CB8AC3E}">
        <p14:creationId xmlns:p14="http://schemas.microsoft.com/office/powerpoint/2010/main" val="23565084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704" name="Text Box 8"/>
          <p:cNvSpPr txBox="1">
            <a:spLocks noChangeArrowheads="1"/>
          </p:cNvSpPr>
          <p:nvPr/>
        </p:nvSpPr>
        <p:spPr bwMode="auto">
          <a:xfrm>
            <a:off x="2098307" y="229656"/>
            <a:ext cx="7863840" cy="970581"/>
          </a:xfrm>
          <a:prstGeom prst="rect">
            <a:avLst/>
          </a:prstGeom>
          <a:extLst/>
        </p:spPr>
        <p:txBody>
          <a:bodyPr vert="horz" lIns="91440" tIns="45720" rIns="91440" bIns="45720" rtlCol="0" anchor="ctr">
            <a:normAutofit/>
          </a:bodyPr>
          <a:lstStyle>
            <a:lvl1pPr algn="ctr">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dirty="0"/>
              <a:t>Two Port </a:t>
            </a:r>
            <a:r>
              <a:rPr lang="en-US" altLang="zh-CN" dirty="0" smtClean="0"/>
              <a:t>Coupling (on resonance)</a:t>
            </a:r>
            <a:endParaRPr lang="en-US" altLang="zh-CN" dirty="0"/>
          </a:p>
        </p:txBody>
      </p:sp>
      <p:sp>
        <p:nvSpPr>
          <p:cNvPr id="413707" name="Text Box 11"/>
          <p:cNvSpPr txBox="1">
            <a:spLocks noChangeArrowheads="1"/>
          </p:cNvSpPr>
          <p:nvPr/>
        </p:nvSpPr>
        <p:spPr bwMode="auto">
          <a:xfrm>
            <a:off x="6659246" y="3401520"/>
            <a:ext cx="340042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spcBef>
                <a:spcPct val="50000"/>
              </a:spcBef>
            </a:pPr>
            <a:r>
              <a:rPr lang="en-US" altLang="zh-CN" dirty="0">
                <a:latin typeface="Arial" panose="020B0604020202020204" pitchFamily="34" charset="0"/>
                <a:ea typeface="楷体_GB2312" pitchFamily="49" charset="-122"/>
                <a:cs typeface="Arial" panose="020B0604020202020204" pitchFamily="34" charset="0"/>
              </a:rPr>
              <a:t>P</a:t>
            </a:r>
            <a:r>
              <a:rPr lang="en-US" altLang="zh-CN" baseline="-25000" dirty="0">
                <a:latin typeface="Arial" panose="020B0604020202020204" pitchFamily="34" charset="0"/>
                <a:ea typeface="楷体_GB2312" pitchFamily="49" charset="-122"/>
                <a:cs typeface="Arial" panose="020B0604020202020204" pitchFamily="34" charset="0"/>
              </a:rPr>
              <a:t>0</a:t>
            </a:r>
            <a:r>
              <a:rPr lang="en-US" altLang="zh-CN" dirty="0">
                <a:latin typeface="Arial" panose="020B0604020202020204" pitchFamily="34" charset="0"/>
                <a:ea typeface="楷体_GB2312" pitchFamily="49" charset="-122"/>
                <a:cs typeface="Arial" panose="020B0604020202020204" pitchFamily="34" charset="0"/>
              </a:rPr>
              <a:t>:   </a:t>
            </a:r>
            <a:r>
              <a:rPr lang="en-US" altLang="zh-CN" dirty="0" smtClean="0">
                <a:latin typeface="Arial" panose="020B0604020202020204" pitchFamily="34" charset="0"/>
                <a:ea typeface="楷体_GB2312" pitchFamily="49" charset="-122"/>
                <a:cs typeface="Arial" panose="020B0604020202020204" pitchFamily="34" charset="0"/>
              </a:rPr>
              <a:t>forward power</a:t>
            </a:r>
            <a:endParaRPr lang="zh-CN" altLang="en-US" dirty="0">
              <a:latin typeface="Arial" panose="020B0604020202020204" pitchFamily="34" charset="0"/>
              <a:ea typeface="楷体_GB2312" pitchFamily="49" charset="-122"/>
              <a:cs typeface="Arial" panose="020B0604020202020204" pitchFamily="34" charset="0"/>
            </a:endParaRPr>
          </a:p>
          <a:p>
            <a:pPr algn="just">
              <a:spcBef>
                <a:spcPct val="50000"/>
              </a:spcBef>
            </a:pPr>
            <a:r>
              <a:rPr lang="en-US" altLang="zh-CN" dirty="0" err="1">
                <a:latin typeface="Arial" panose="020B0604020202020204" pitchFamily="34" charset="0"/>
                <a:ea typeface="楷体_GB2312" pitchFamily="49" charset="-122"/>
                <a:cs typeface="Arial" panose="020B0604020202020204" pitchFamily="34" charset="0"/>
              </a:rPr>
              <a:t>P</a:t>
            </a:r>
            <a:r>
              <a:rPr lang="en-US" altLang="zh-CN" baseline="-25000" dirty="0" err="1">
                <a:latin typeface="Arial" panose="020B0604020202020204" pitchFamily="34" charset="0"/>
                <a:ea typeface="楷体_GB2312" pitchFamily="49" charset="-122"/>
                <a:cs typeface="Arial" panose="020B0604020202020204" pitchFamily="34" charset="0"/>
              </a:rPr>
              <a:t>r</a:t>
            </a:r>
            <a:r>
              <a:rPr lang="en-US" altLang="zh-CN" dirty="0">
                <a:latin typeface="Arial" panose="020B0604020202020204" pitchFamily="34" charset="0"/>
                <a:ea typeface="楷体_GB2312" pitchFamily="49" charset="-122"/>
                <a:cs typeface="Arial" panose="020B0604020202020204" pitchFamily="34" charset="0"/>
              </a:rPr>
              <a:t>:   </a:t>
            </a:r>
            <a:r>
              <a:rPr lang="en-US" altLang="zh-CN" dirty="0" smtClean="0">
                <a:latin typeface="Arial" panose="020B0604020202020204" pitchFamily="34" charset="0"/>
                <a:ea typeface="楷体_GB2312" pitchFamily="49" charset="-122"/>
                <a:cs typeface="Arial" panose="020B0604020202020204" pitchFamily="34" charset="0"/>
              </a:rPr>
              <a:t>reflected power</a:t>
            </a:r>
            <a:endParaRPr lang="zh-CN" altLang="en-US" dirty="0">
              <a:latin typeface="Arial" panose="020B0604020202020204" pitchFamily="34" charset="0"/>
              <a:ea typeface="楷体_GB2312" pitchFamily="49" charset="-122"/>
              <a:cs typeface="Arial" panose="020B0604020202020204" pitchFamily="34" charset="0"/>
            </a:endParaRPr>
          </a:p>
          <a:p>
            <a:pPr algn="just">
              <a:spcBef>
                <a:spcPct val="50000"/>
              </a:spcBef>
            </a:pPr>
            <a:r>
              <a:rPr lang="en-US" altLang="zh-CN" dirty="0">
                <a:latin typeface="Arial" panose="020B0604020202020204" pitchFamily="34" charset="0"/>
                <a:ea typeface="楷体_GB2312" pitchFamily="49" charset="-122"/>
                <a:cs typeface="Arial" panose="020B0604020202020204" pitchFamily="34" charset="0"/>
              </a:rPr>
              <a:t>P</a:t>
            </a:r>
            <a:r>
              <a:rPr lang="en-US" altLang="zh-CN" baseline="-25000" dirty="0">
                <a:latin typeface="Arial" panose="020B0604020202020204" pitchFamily="34" charset="0"/>
                <a:ea typeface="楷体_GB2312" pitchFamily="49" charset="-122"/>
                <a:cs typeface="Arial" panose="020B0604020202020204" pitchFamily="34" charset="0"/>
              </a:rPr>
              <a:t>in</a:t>
            </a:r>
            <a:r>
              <a:rPr lang="en-US" altLang="zh-CN" dirty="0">
                <a:latin typeface="Arial" panose="020B0604020202020204" pitchFamily="34" charset="0"/>
                <a:ea typeface="楷体_GB2312" pitchFamily="49" charset="-122"/>
                <a:cs typeface="Arial" panose="020B0604020202020204" pitchFamily="34" charset="0"/>
              </a:rPr>
              <a:t>:  </a:t>
            </a:r>
            <a:r>
              <a:rPr lang="en-US" altLang="zh-CN" dirty="0" smtClean="0">
                <a:latin typeface="Arial" panose="020B0604020202020204" pitchFamily="34" charset="0"/>
                <a:ea typeface="楷体_GB2312" pitchFamily="49" charset="-122"/>
                <a:cs typeface="Arial" panose="020B0604020202020204" pitchFamily="34" charset="0"/>
              </a:rPr>
              <a:t>power into the cavity</a:t>
            </a:r>
            <a:endParaRPr lang="en-US" altLang="zh-CN" dirty="0">
              <a:latin typeface="Arial" panose="020B0604020202020204" pitchFamily="34" charset="0"/>
              <a:ea typeface="楷体_GB2312" pitchFamily="49" charset="-122"/>
              <a:cs typeface="Arial" panose="020B0604020202020204" pitchFamily="34" charset="0"/>
            </a:endParaRPr>
          </a:p>
          <a:p>
            <a:pPr algn="just">
              <a:spcBef>
                <a:spcPct val="50000"/>
              </a:spcBef>
            </a:pPr>
            <a:r>
              <a:rPr lang="en-US" altLang="zh-CN" dirty="0" smtClean="0">
                <a:latin typeface="Arial" panose="020B0604020202020204" pitchFamily="34" charset="0"/>
                <a:ea typeface="楷体_GB2312" pitchFamily="49" charset="-122"/>
                <a:cs typeface="Arial" panose="020B0604020202020204" pitchFamily="34" charset="0"/>
              </a:rPr>
              <a:t>P</a:t>
            </a:r>
            <a:r>
              <a:rPr lang="en-US" altLang="zh-CN" baseline="-25000" dirty="0" smtClean="0">
                <a:latin typeface="Arial" panose="020B0604020202020204" pitchFamily="34" charset="0"/>
                <a:ea typeface="楷体_GB2312" pitchFamily="49" charset="-122"/>
                <a:cs typeface="Arial" panose="020B0604020202020204" pitchFamily="34" charset="0"/>
              </a:rPr>
              <a:t>s</a:t>
            </a:r>
            <a:r>
              <a:rPr lang="en-US" altLang="zh-CN" dirty="0">
                <a:latin typeface="Arial" panose="020B0604020202020204" pitchFamily="34" charset="0"/>
                <a:ea typeface="楷体_GB2312" pitchFamily="49" charset="-122"/>
                <a:cs typeface="Arial" panose="020B0604020202020204" pitchFamily="34" charset="0"/>
              </a:rPr>
              <a:t>:   </a:t>
            </a:r>
            <a:r>
              <a:rPr lang="en-US" altLang="zh-CN" dirty="0" smtClean="0">
                <a:latin typeface="Arial" panose="020B0604020202020204" pitchFamily="34" charset="0"/>
                <a:ea typeface="楷体_GB2312" pitchFamily="49" charset="-122"/>
                <a:cs typeface="Arial" panose="020B0604020202020204" pitchFamily="34" charset="0"/>
              </a:rPr>
              <a:t>cavity wall loss</a:t>
            </a:r>
            <a:endParaRPr lang="zh-CN" altLang="en-US" dirty="0">
              <a:latin typeface="Arial" panose="020B0604020202020204" pitchFamily="34" charset="0"/>
              <a:ea typeface="楷体_GB2312" pitchFamily="49" charset="-122"/>
              <a:cs typeface="Arial" panose="020B0604020202020204" pitchFamily="34" charset="0"/>
            </a:endParaRPr>
          </a:p>
          <a:p>
            <a:pPr algn="just">
              <a:spcBef>
                <a:spcPct val="50000"/>
              </a:spcBef>
            </a:pPr>
            <a:r>
              <a:rPr lang="en-US" altLang="zh-CN" dirty="0">
                <a:latin typeface="Arial" panose="020B0604020202020204" pitchFamily="34" charset="0"/>
                <a:ea typeface="楷体_GB2312" pitchFamily="49" charset="-122"/>
                <a:cs typeface="Arial" panose="020B0604020202020204" pitchFamily="34" charset="0"/>
              </a:rPr>
              <a:t>P</a:t>
            </a:r>
            <a:r>
              <a:rPr lang="en-US" altLang="zh-CN" baseline="-25000" dirty="0">
                <a:latin typeface="Arial" panose="020B0604020202020204" pitchFamily="34" charset="0"/>
                <a:ea typeface="楷体_GB2312" pitchFamily="49" charset="-122"/>
                <a:cs typeface="Arial" panose="020B0604020202020204" pitchFamily="34" charset="0"/>
              </a:rPr>
              <a:t>e1</a:t>
            </a:r>
            <a:r>
              <a:rPr lang="en-US" altLang="zh-CN" dirty="0">
                <a:latin typeface="Arial" panose="020B0604020202020204" pitchFamily="34" charset="0"/>
                <a:ea typeface="楷体_GB2312" pitchFamily="49" charset="-122"/>
                <a:cs typeface="Arial" panose="020B0604020202020204" pitchFamily="34" charset="0"/>
              </a:rPr>
              <a:t>:  </a:t>
            </a:r>
            <a:r>
              <a:rPr lang="en-US" altLang="zh-CN" dirty="0" smtClean="0">
                <a:latin typeface="Arial" panose="020B0604020202020204" pitchFamily="34" charset="0"/>
                <a:ea typeface="楷体_GB2312" pitchFamily="49" charset="-122"/>
                <a:cs typeface="Arial" panose="020B0604020202020204" pitchFamily="34" charset="0"/>
              </a:rPr>
              <a:t>port 1 emitted power</a:t>
            </a:r>
            <a:endParaRPr lang="zh-CN" altLang="en-US" dirty="0">
              <a:latin typeface="Arial" panose="020B0604020202020204" pitchFamily="34" charset="0"/>
              <a:ea typeface="楷体_GB2312" pitchFamily="49" charset="-122"/>
              <a:cs typeface="Arial" panose="020B0604020202020204" pitchFamily="34" charset="0"/>
            </a:endParaRPr>
          </a:p>
          <a:p>
            <a:pPr algn="just">
              <a:spcBef>
                <a:spcPct val="50000"/>
              </a:spcBef>
            </a:pPr>
            <a:r>
              <a:rPr lang="en-US" altLang="zh-CN" dirty="0">
                <a:latin typeface="Arial" panose="020B0604020202020204" pitchFamily="34" charset="0"/>
                <a:ea typeface="楷体_GB2312" pitchFamily="49" charset="-122"/>
                <a:cs typeface="Arial" panose="020B0604020202020204" pitchFamily="34" charset="0"/>
              </a:rPr>
              <a:t>P</a:t>
            </a:r>
            <a:r>
              <a:rPr lang="en-US" altLang="zh-CN" baseline="-25000" dirty="0">
                <a:latin typeface="Arial" panose="020B0604020202020204" pitchFamily="34" charset="0"/>
                <a:ea typeface="楷体_GB2312" pitchFamily="49" charset="-122"/>
                <a:cs typeface="Arial" panose="020B0604020202020204" pitchFamily="34" charset="0"/>
              </a:rPr>
              <a:t>e2</a:t>
            </a:r>
            <a:r>
              <a:rPr lang="en-US" altLang="zh-CN" dirty="0">
                <a:latin typeface="Arial" panose="020B0604020202020204" pitchFamily="34" charset="0"/>
                <a:ea typeface="楷体_GB2312" pitchFamily="49" charset="-122"/>
                <a:cs typeface="Arial" panose="020B0604020202020204" pitchFamily="34" charset="0"/>
              </a:rPr>
              <a:t>:  port </a:t>
            </a:r>
            <a:r>
              <a:rPr lang="en-US" altLang="zh-CN" dirty="0" smtClean="0">
                <a:latin typeface="Arial" panose="020B0604020202020204" pitchFamily="34" charset="0"/>
                <a:ea typeface="楷体_GB2312" pitchFamily="49" charset="-122"/>
                <a:cs typeface="Arial" panose="020B0604020202020204" pitchFamily="34" charset="0"/>
              </a:rPr>
              <a:t>2 emitted </a:t>
            </a:r>
            <a:r>
              <a:rPr lang="en-US" altLang="zh-CN" dirty="0">
                <a:latin typeface="Arial" panose="020B0604020202020204" pitchFamily="34" charset="0"/>
                <a:ea typeface="楷体_GB2312" pitchFamily="49" charset="-122"/>
                <a:cs typeface="Arial" panose="020B0604020202020204" pitchFamily="34" charset="0"/>
              </a:rPr>
              <a:t>power</a:t>
            </a:r>
            <a:endParaRPr lang="zh-CN" altLang="en-US" dirty="0">
              <a:latin typeface="Arial" panose="020B0604020202020204" pitchFamily="34" charset="0"/>
              <a:ea typeface="楷体_GB2312" pitchFamily="49" charset="-122"/>
              <a:cs typeface="Arial" panose="020B0604020202020204" pitchFamily="34" charset="0"/>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7932" y="1570381"/>
            <a:ext cx="4408519" cy="4282561"/>
          </a:xfrm>
          <a:prstGeom prst="rect">
            <a:avLst/>
          </a:prstGeom>
        </p:spPr>
      </p:pic>
    </p:spTree>
    <p:extLst>
      <p:ext uri="{BB962C8B-B14F-4D97-AF65-F5344CB8AC3E}">
        <p14:creationId xmlns:p14="http://schemas.microsoft.com/office/powerpoint/2010/main" val="30904012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43184"/>
            <a:ext cx="12322205" cy="1325563"/>
          </a:xfrm>
        </p:spPr>
        <p:txBody>
          <a:bodyPr>
            <a:normAutofit/>
          </a:bodyPr>
          <a:lstStyle/>
          <a:p>
            <a:pPr lvl="0"/>
            <a:r>
              <a:rPr lang="en-US" altLang="zh-CN" sz="3200" dirty="0" smtClean="0"/>
              <a:t>RF Measurement </a:t>
            </a:r>
            <a:r>
              <a:rPr lang="en-US" altLang="zh-CN" sz="3200" dirty="0"/>
              <a:t>of Weak Coupling at RT </a:t>
            </a:r>
            <a:r>
              <a:rPr lang="en-US" altLang="zh-CN" sz="3200" dirty="0" smtClean="0"/>
              <a:t>and Vertical Test at 2 K </a:t>
            </a:r>
            <a:r>
              <a:rPr lang="en-US" altLang="zh-CN" sz="3600" dirty="0"/>
              <a:t> </a:t>
            </a:r>
            <a:endParaRPr lang="zh-CN" altLang="en-US" sz="3600" dirty="0"/>
          </a:p>
        </p:txBody>
      </p:sp>
      <p:pic>
        <p:nvPicPr>
          <p:cNvPr id="5" name="内容占位符 4"/>
          <p:cNvPicPr>
            <a:picLocks noGrp="1" noChangeAspect="1"/>
          </p:cNvPicPr>
          <p:nvPr>
            <p:ph idx="1"/>
          </p:nvPr>
        </p:nvPicPr>
        <p:blipFill rotWithShape="1">
          <a:blip r:embed="rId2"/>
          <a:srcRect t="6186"/>
          <a:stretch/>
        </p:blipFill>
        <p:spPr>
          <a:xfrm>
            <a:off x="0" y="1567419"/>
            <a:ext cx="5758311" cy="4971493"/>
          </a:xfrm>
          <a:prstGeom prst="rect">
            <a:avLst/>
          </a:prstGeom>
        </p:spPr>
      </p:pic>
      <p:sp>
        <p:nvSpPr>
          <p:cNvPr id="4" name="灯片编号占位符 3"/>
          <p:cNvSpPr>
            <a:spLocks noGrp="1"/>
          </p:cNvSpPr>
          <p:nvPr>
            <p:ph type="sldNum" sz="quarter" idx="12"/>
          </p:nvPr>
        </p:nvSpPr>
        <p:spPr/>
        <p:txBody>
          <a:bodyPr/>
          <a:lstStyle/>
          <a:p>
            <a:fld id="{97B00A8C-1BFE-45BD-976D-51C563E3769B}" type="slidenum">
              <a:rPr lang="zh-CN" altLang="en-US" smtClean="0"/>
              <a:t>43</a:t>
            </a:fld>
            <a:endParaRPr lang="zh-CN" altLang="en-US"/>
          </a:p>
        </p:txBody>
      </p:sp>
      <p:pic>
        <p:nvPicPr>
          <p:cNvPr id="6" name="图片 5"/>
          <p:cNvPicPr>
            <a:picLocks noChangeAspect="1"/>
          </p:cNvPicPr>
          <p:nvPr/>
        </p:nvPicPr>
        <p:blipFill rotWithShape="1">
          <a:blip r:embed="rId3"/>
          <a:srcRect l="1946" r="1" b="843"/>
          <a:stretch/>
        </p:blipFill>
        <p:spPr>
          <a:xfrm>
            <a:off x="6494928" y="1567419"/>
            <a:ext cx="3779371" cy="4497205"/>
          </a:xfrm>
          <a:prstGeom prst="rect">
            <a:avLst/>
          </a:prstGeom>
        </p:spPr>
      </p:pic>
    </p:spTree>
    <p:extLst>
      <p:ext uri="{BB962C8B-B14F-4D97-AF65-F5344CB8AC3E}">
        <p14:creationId xmlns:p14="http://schemas.microsoft.com/office/powerpoint/2010/main" val="23033867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42561"/>
            <a:ext cx="12192000" cy="837510"/>
          </a:xfrm>
        </p:spPr>
        <p:txBody>
          <a:bodyPr>
            <a:normAutofit/>
          </a:bodyPr>
          <a:lstStyle/>
          <a:p>
            <a:r>
              <a:rPr lang="en-US" altLang="zh-CN" dirty="0" smtClean="0"/>
              <a:t>Measurement Uncertainty of Network Analyzer</a:t>
            </a:r>
            <a:endParaRPr lang="zh-CN" altLang="en-US" dirty="0"/>
          </a:p>
        </p:txBody>
      </p:sp>
      <p:sp>
        <p:nvSpPr>
          <p:cNvPr id="4" name="灯片编号占位符 3"/>
          <p:cNvSpPr>
            <a:spLocks noGrp="1"/>
          </p:cNvSpPr>
          <p:nvPr>
            <p:ph type="sldNum" sz="quarter" idx="12"/>
          </p:nvPr>
        </p:nvSpPr>
        <p:spPr/>
        <p:txBody>
          <a:bodyPr/>
          <a:lstStyle/>
          <a:p>
            <a:fld id="{97B00A8C-1BFE-45BD-976D-51C563E3769B}" type="slidenum">
              <a:rPr lang="zh-CN" altLang="en-US" smtClean="0"/>
              <a:t>44</a:t>
            </a:fld>
            <a:endParaRPr lang="zh-CN" altLang="en-US"/>
          </a:p>
        </p:txBody>
      </p:sp>
      <p:pic>
        <p:nvPicPr>
          <p:cNvPr id="7" name="图片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668" y="1429703"/>
            <a:ext cx="4087227" cy="262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487" y="1499277"/>
            <a:ext cx="4135411" cy="2552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9668" y="4186321"/>
            <a:ext cx="3993772" cy="2573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4304266"/>
            <a:ext cx="3929416" cy="2553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p:nvPr/>
        </p:nvSpPr>
        <p:spPr>
          <a:xfrm>
            <a:off x="2398895" y="877439"/>
            <a:ext cx="7135630" cy="369332"/>
          </a:xfrm>
          <a:prstGeom prst="rect">
            <a:avLst/>
          </a:prstGeom>
          <a:noFill/>
        </p:spPr>
        <p:txBody>
          <a:bodyPr wrap="square" rtlCol="0">
            <a:spAutoFit/>
          </a:bodyPr>
          <a:lstStyle/>
          <a:p>
            <a:r>
              <a:rPr lang="en-US" altLang="zh-CN" dirty="0" smtClean="0">
                <a:solidFill>
                  <a:srgbClr val="0070C0"/>
                </a:solidFill>
                <a:latin typeface="Arial" panose="020B0604020202020204" pitchFamily="34" charset="0"/>
                <a:cs typeface="Arial" panose="020B0604020202020204" pitchFamily="34" charset="0"/>
              </a:rPr>
              <a:t>Why coupling of the dummy input coupler should not be too small? </a:t>
            </a:r>
            <a:endParaRPr lang="zh-CN" altLang="en-US"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69304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2927" y="198620"/>
            <a:ext cx="8623273" cy="6340292"/>
          </a:xfrm>
        </p:spPr>
      </p:pic>
      <p:sp>
        <p:nvSpPr>
          <p:cNvPr id="4" name="灯片编号占位符 3"/>
          <p:cNvSpPr>
            <a:spLocks noGrp="1"/>
          </p:cNvSpPr>
          <p:nvPr>
            <p:ph type="sldNum" sz="quarter" idx="12"/>
          </p:nvPr>
        </p:nvSpPr>
        <p:spPr/>
        <p:txBody>
          <a:bodyPr/>
          <a:lstStyle/>
          <a:p>
            <a:fld id="{97B00A8C-1BFE-45BD-976D-51C563E3769B}" type="slidenum">
              <a:rPr lang="zh-CN" altLang="en-US" smtClean="0"/>
              <a:t>45</a:t>
            </a:fld>
            <a:endParaRPr lang="zh-CN" altLang="en-US"/>
          </a:p>
        </p:txBody>
      </p:sp>
    </p:spTree>
    <p:extLst>
      <p:ext uri="{BB962C8B-B14F-4D97-AF65-F5344CB8AC3E}">
        <p14:creationId xmlns:p14="http://schemas.microsoft.com/office/powerpoint/2010/main" val="26008451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6400" y="339812"/>
            <a:ext cx="6605179" cy="6146626"/>
          </a:xfrm>
        </p:spPr>
      </p:pic>
      <p:sp>
        <p:nvSpPr>
          <p:cNvPr id="4" name="灯片编号占位符 3"/>
          <p:cNvSpPr>
            <a:spLocks noGrp="1"/>
          </p:cNvSpPr>
          <p:nvPr>
            <p:ph type="sldNum" sz="quarter" idx="12"/>
          </p:nvPr>
        </p:nvSpPr>
        <p:spPr/>
        <p:txBody>
          <a:bodyPr/>
          <a:lstStyle/>
          <a:p>
            <a:fld id="{97B00A8C-1BFE-45BD-976D-51C563E3769B}" type="slidenum">
              <a:rPr lang="zh-CN" altLang="en-US" smtClean="0"/>
              <a:t>46</a:t>
            </a:fld>
            <a:endParaRPr lang="zh-CN" altLang="en-US"/>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5500" y="1027906"/>
            <a:ext cx="4775201" cy="4521200"/>
          </a:xfrm>
          <a:prstGeom prst="rect">
            <a:avLst/>
          </a:prstGeom>
        </p:spPr>
      </p:pic>
    </p:spTree>
    <p:extLst>
      <p:ext uri="{BB962C8B-B14F-4D97-AF65-F5344CB8AC3E}">
        <p14:creationId xmlns:p14="http://schemas.microsoft.com/office/powerpoint/2010/main" val="16402771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r>
              <a:rPr lang="en-US" altLang="zh-CN" sz="3600" dirty="0"/>
              <a:t>RF Measurement of </a:t>
            </a:r>
            <a:r>
              <a:rPr lang="en-US" altLang="zh-CN" sz="3600" dirty="0" smtClean="0"/>
              <a:t>Near Critical Coupling </a:t>
            </a:r>
            <a:r>
              <a:rPr lang="en-US" altLang="zh-CN" sz="3600" dirty="0"/>
              <a:t>at </a:t>
            </a:r>
            <a:r>
              <a:rPr lang="en-US" altLang="zh-CN" sz="3600" dirty="0" smtClean="0"/>
              <a:t>RT</a:t>
            </a:r>
            <a:endParaRPr lang="zh-CN" altLang="en-US" sz="3600" dirty="0"/>
          </a:p>
        </p:txBody>
      </p:sp>
      <p:sp>
        <p:nvSpPr>
          <p:cNvPr id="4" name="灯片编号占位符 3"/>
          <p:cNvSpPr>
            <a:spLocks noGrp="1"/>
          </p:cNvSpPr>
          <p:nvPr>
            <p:ph type="sldNum" sz="quarter" idx="12"/>
          </p:nvPr>
        </p:nvSpPr>
        <p:spPr/>
        <p:txBody>
          <a:bodyPr/>
          <a:lstStyle/>
          <a:p>
            <a:fld id="{97B00A8C-1BFE-45BD-976D-51C563E3769B}" type="slidenum">
              <a:rPr lang="zh-CN" altLang="en-US" smtClean="0"/>
              <a:t>47</a:t>
            </a:fld>
            <a:endParaRPr lang="zh-CN" altLang="en-US"/>
          </a:p>
        </p:txBody>
      </p:sp>
      <p:pic>
        <p:nvPicPr>
          <p:cNvPr id="5" name="图片 4"/>
          <p:cNvPicPr>
            <a:picLocks noChangeAspect="1"/>
          </p:cNvPicPr>
          <p:nvPr/>
        </p:nvPicPr>
        <p:blipFill>
          <a:blip r:embed="rId2"/>
          <a:stretch>
            <a:fillRect/>
          </a:stretch>
        </p:blipFill>
        <p:spPr>
          <a:xfrm>
            <a:off x="669386" y="1690688"/>
            <a:ext cx="5067380" cy="4676929"/>
          </a:xfrm>
          <a:prstGeom prst="rect">
            <a:avLst/>
          </a:prstGeom>
        </p:spPr>
      </p:pic>
      <p:pic>
        <p:nvPicPr>
          <p:cNvPr id="6" name="图片 5"/>
          <p:cNvPicPr>
            <a:picLocks noChangeAspect="1"/>
          </p:cNvPicPr>
          <p:nvPr/>
        </p:nvPicPr>
        <p:blipFill>
          <a:blip r:embed="rId3"/>
          <a:stretch>
            <a:fillRect/>
          </a:stretch>
        </p:blipFill>
        <p:spPr>
          <a:xfrm>
            <a:off x="6575364" y="1975049"/>
            <a:ext cx="3939837" cy="4291608"/>
          </a:xfrm>
          <a:prstGeom prst="rect">
            <a:avLst/>
          </a:prstGeom>
        </p:spPr>
      </p:pic>
    </p:spTree>
    <p:extLst>
      <p:ext uri="{BB962C8B-B14F-4D97-AF65-F5344CB8AC3E}">
        <p14:creationId xmlns:p14="http://schemas.microsoft.com/office/powerpoint/2010/main" val="19537456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0"/>
            <a:ext cx="10515600" cy="1325563"/>
          </a:xfrm>
        </p:spPr>
        <p:txBody>
          <a:bodyPr>
            <a:normAutofit/>
          </a:bodyPr>
          <a:lstStyle/>
          <a:p>
            <a:pPr lvl="0"/>
            <a:r>
              <a:rPr lang="en-US" altLang="zh-CN" sz="3600" dirty="0"/>
              <a:t>RF Measurement </a:t>
            </a:r>
            <a:r>
              <a:rPr lang="en-US" altLang="zh-CN" sz="3600" dirty="0" smtClean="0"/>
              <a:t>of Accelerating Mode at </a:t>
            </a:r>
            <a:r>
              <a:rPr lang="en-US" altLang="zh-CN" sz="3600" dirty="0"/>
              <a:t>2 </a:t>
            </a:r>
            <a:r>
              <a:rPr lang="en-US" altLang="zh-CN" sz="3600" dirty="0" smtClean="0"/>
              <a:t>K</a:t>
            </a:r>
            <a:endParaRPr lang="zh-CN" altLang="en-US" sz="3600" dirty="0"/>
          </a:p>
        </p:txBody>
      </p:sp>
      <p:pic>
        <p:nvPicPr>
          <p:cNvPr id="5" name="内容占位符 4"/>
          <p:cNvPicPr>
            <a:picLocks noGrp="1" noChangeAspect="1"/>
          </p:cNvPicPr>
          <p:nvPr>
            <p:ph idx="1"/>
          </p:nvPr>
        </p:nvPicPr>
        <p:blipFill>
          <a:blip r:embed="rId2"/>
          <a:stretch>
            <a:fillRect/>
          </a:stretch>
        </p:blipFill>
        <p:spPr>
          <a:xfrm>
            <a:off x="5385391" y="1085540"/>
            <a:ext cx="5045249" cy="5510834"/>
          </a:xfrm>
          <a:prstGeom prst="rect">
            <a:avLst/>
          </a:prstGeom>
        </p:spPr>
      </p:pic>
      <p:sp>
        <p:nvSpPr>
          <p:cNvPr id="4" name="灯片编号占位符 3"/>
          <p:cNvSpPr>
            <a:spLocks noGrp="1"/>
          </p:cNvSpPr>
          <p:nvPr>
            <p:ph type="sldNum" sz="quarter" idx="12"/>
          </p:nvPr>
        </p:nvSpPr>
        <p:spPr/>
        <p:txBody>
          <a:bodyPr/>
          <a:lstStyle/>
          <a:p>
            <a:fld id="{97B00A8C-1BFE-45BD-976D-51C563E3769B}" type="slidenum">
              <a:rPr lang="zh-CN" altLang="en-US" smtClean="0"/>
              <a:t>48</a:t>
            </a:fld>
            <a:endParaRPr lang="zh-CN" altLang="en-US"/>
          </a:p>
        </p:txBody>
      </p:sp>
      <p:pic>
        <p:nvPicPr>
          <p:cNvPr id="6" name="图片 5"/>
          <p:cNvPicPr>
            <a:picLocks noChangeAspect="1"/>
          </p:cNvPicPr>
          <p:nvPr/>
        </p:nvPicPr>
        <p:blipFill>
          <a:blip r:embed="rId3"/>
          <a:stretch>
            <a:fillRect/>
          </a:stretch>
        </p:blipFill>
        <p:spPr>
          <a:xfrm>
            <a:off x="477882" y="1174992"/>
            <a:ext cx="4276725" cy="1638300"/>
          </a:xfrm>
          <a:prstGeom prst="rect">
            <a:avLst/>
          </a:prstGeom>
        </p:spPr>
      </p:pic>
    </p:spTree>
    <p:extLst>
      <p:ext uri="{BB962C8B-B14F-4D97-AF65-F5344CB8AC3E}">
        <p14:creationId xmlns:p14="http://schemas.microsoft.com/office/powerpoint/2010/main" val="41082260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38499"/>
            <a:ext cx="10515600" cy="775902"/>
          </a:xfrm>
        </p:spPr>
        <p:txBody>
          <a:bodyPr/>
          <a:lstStyle/>
          <a:p>
            <a:r>
              <a:rPr lang="en-US" altLang="zh-CN" dirty="0"/>
              <a:t>RF Measurement of </a:t>
            </a:r>
            <a:r>
              <a:rPr lang="en-US" altLang="zh-CN" dirty="0" smtClean="0"/>
              <a:t>HOM at </a:t>
            </a:r>
            <a:r>
              <a:rPr lang="en-US" altLang="zh-CN" dirty="0"/>
              <a:t>2 K</a:t>
            </a:r>
            <a:endParaRPr lang="zh-CN" altLang="en-US" dirty="0"/>
          </a:p>
        </p:txBody>
      </p:sp>
      <p:sp>
        <p:nvSpPr>
          <p:cNvPr id="4" name="灯片编号占位符 3"/>
          <p:cNvSpPr>
            <a:spLocks noGrp="1"/>
          </p:cNvSpPr>
          <p:nvPr>
            <p:ph type="sldNum" sz="quarter" idx="12"/>
          </p:nvPr>
        </p:nvSpPr>
        <p:spPr/>
        <p:txBody>
          <a:bodyPr/>
          <a:lstStyle/>
          <a:p>
            <a:fld id="{97B00A8C-1BFE-45BD-976D-51C563E3769B}" type="slidenum">
              <a:rPr lang="zh-CN" altLang="en-US" smtClean="0"/>
              <a:t>49</a:t>
            </a:fld>
            <a:endParaRPr lang="zh-CN" altLang="en-US"/>
          </a:p>
        </p:txBody>
      </p:sp>
      <p:pic>
        <p:nvPicPr>
          <p:cNvPr id="5" name="图片 4"/>
          <p:cNvPicPr>
            <a:picLocks noChangeAspect="1"/>
          </p:cNvPicPr>
          <p:nvPr/>
        </p:nvPicPr>
        <p:blipFill rotWithShape="1">
          <a:blip r:embed="rId2"/>
          <a:srcRect t="5907"/>
          <a:stretch/>
        </p:blipFill>
        <p:spPr>
          <a:xfrm>
            <a:off x="2646294" y="989908"/>
            <a:ext cx="6567280" cy="5549004"/>
          </a:xfrm>
          <a:prstGeom prst="rect">
            <a:avLst/>
          </a:prstGeom>
        </p:spPr>
      </p:pic>
    </p:spTree>
    <p:extLst>
      <p:ext uri="{BB962C8B-B14F-4D97-AF65-F5344CB8AC3E}">
        <p14:creationId xmlns:p14="http://schemas.microsoft.com/office/powerpoint/2010/main" val="28827803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11928"/>
            <a:ext cx="10515600" cy="1325563"/>
          </a:xfrm>
        </p:spPr>
        <p:txBody>
          <a:bodyPr/>
          <a:lstStyle/>
          <a:p>
            <a:r>
              <a:rPr lang="en-US" altLang="zh-CN" b="1" dirty="0" smtClean="0"/>
              <a:t>1. Maxwell</a:t>
            </a:r>
            <a:r>
              <a:rPr lang="zh-CN" altLang="en-US" b="1" dirty="0" smtClean="0"/>
              <a:t> </a:t>
            </a:r>
            <a:r>
              <a:rPr lang="en-US" altLang="zh-CN" b="1" dirty="0" smtClean="0"/>
              <a:t>Equation</a:t>
            </a:r>
            <a:endParaRPr lang="zh-CN" altLang="en-US" b="1" dirty="0"/>
          </a:p>
        </p:txBody>
      </p:sp>
      <p:sp>
        <p:nvSpPr>
          <p:cNvPr id="3" name="内容占位符 2"/>
          <p:cNvSpPr>
            <a:spLocks noGrp="1"/>
          </p:cNvSpPr>
          <p:nvPr>
            <p:ph idx="1"/>
          </p:nvPr>
        </p:nvSpPr>
        <p:spPr>
          <a:xfrm>
            <a:off x="1019175" y="2263775"/>
            <a:ext cx="10515600" cy="4351338"/>
          </a:xfrm>
        </p:spPr>
        <p:txBody>
          <a:bodyPr>
            <a:normAutofit fontScale="92500" lnSpcReduction="20000"/>
          </a:bodyPr>
          <a:lstStyle/>
          <a:p>
            <a:pPr marL="0" indent="0" algn="ctr">
              <a:buNone/>
            </a:pPr>
            <a:endParaRPr lang="en-US" altLang="zh-CN" dirty="0" smtClean="0"/>
          </a:p>
          <a:p>
            <a:pPr marL="0" indent="0" algn="ctr">
              <a:buNone/>
            </a:pPr>
            <a:endParaRPr lang="en-US" altLang="zh-CN" dirty="0"/>
          </a:p>
          <a:p>
            <a:pPr marL="0" indent="0" algn="ctr">
              <a:buNone/>
            </a:pPr>
            <a:endParaRPr lang="en-US" altLang="zh-CN" dirty="0" smtClean="0"/>
          </a:p>
          <a:p>
            <a:pPr marL="0" indent="0" algn="ctr">
              <a:buNone/>
            </a:pPr>
            <a:endParaRPr lang="en-US" altLang="zh-CN" dirty="0" smtClean="0"/>
          </a:p>
          <a:p>
            <a:pPr marL="0" indent="0" algn="ctr">
              <a:buNone/>
            </a:pPr>
            <a:endParaRPr lang="en-US" altLang="zh-CN" dirty="0"/>
          </a:p>
          <a:p>
            <a:pPr marL="0" indent="0" algn="ctr">
              <a:buNone/>
            </a:pPr>
            <a:endParaRPr lang="en-US" altLang="zh-CN" dirty="0" smtClean="0"/>
          </a:p>
          <a:p>
            <a:pPr marL="0" indent="0" algn="ctr">
              <a:buNone/>
            </a:pPr>
            <a:endParaRPr lang="en-US" altLang="zh-CN" dirty="0"/>
          </a:p>
          <a:p>
            <a:pPr marL="0" indent="0" algn="ctr">
              <a:buNone/>
            </a:pPr>
            <a:r>
              <a:rPr lang="en-US" altLang="zh-CN" dirty="0" smtClean="0"/>
              <a:t>                                           </a:t>
            </a:r>
            <a:endParaRPr lang="zh-CN" altLang="en-US" dirty="0"/>
          </a:p>
        </p:txBody>
      </p:sp>
      <p:pic>
        <p:nvPicPr>
          <p:cNvPr id="1026" name="Picture 2" descr="C:\Documents and Settings\zhai\桌面\jitcrunchaspx.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0222" r="18540" b="42020"/>
          <a:stretch/>
        </p:blipFill>
        <p:spPr bwMode="auto">
          <a:xfrm>
            <a:off x="510515" y="2075641"/>
            <a:ext cx="3706026" cy="350878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Documents and Settings\zhai\桌面\and_god_said_maxwells_equations_tshirt-p235628270699537542q6vb_400.jpg"/>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575779" y="2178458"/>
            <a:ext cx="3402391" cy="34023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50479" y="5719361"/>
            <a:ext cx="1584176" cy="461665"/>
          </a:xfrm>
          <a:prstGeom prst="rect">
            <a:avLst/>
          </a:prstGeom>
          <a:noFill/>
        </p:spPr>
        <p:txBody>
          <a:bodyPr wrap="square" rtlCol="0">
            <a:spAutoFit/>
          </a:bodyPr>
          <a:lstStyle/>
          <a:p>
            <a:pPr algn="ctr"/>
            <a:r>
              <a:rPr lang="en-US" altLang="zh-CN" sz="2400" dirty="0" smtClean="0">
                <a:latin typeface="Arial" panose="020B0604020202020204" pitchFamily="34" charset="0"/>
                <a:cs typeface="Arial" panose="020B0604020202020204" pitchFamily="34" charset="0"/>
              </a:rPr>
              <a:t>Freshman</a:t>
            </a:r>
            <a:endParaRPr lang="zh-CN" altLang="en-US" sz="2400" dirty="0">
              <a:latin typeface="Arial" panose="020B0604020202020204" pitchFamily="34" charset="0"/>
              <a:cs typeface="Arial" panose="020B0604020202020204" pitchFamily="34" charset="0"/>
            </a:endParaRPr>
          </a:p>
        </p:txBody>
      </p:sp>
      <p:sp>
        <p:nvSpPr>
          <p:cNvPr id="7" name="TextBox 6"/>
          <p:cNvSpPr txBox="1"/>
          <p:nvPr/>
        </p:nvSpPr>
        <p:spPr>
          <a:xfrm>
            <a:off x="5125219" y="5715786"/>
            <a:ext cx="2159496" cy="461665"/>
          </a:xfrm>
          <a:prstGeom prst="rect">
            <a:avLst/>
          </a:prstGeom>
          <a:noFill/>
        </p:spPr>
        <p:txBody>
          <a:bodyPr wrap="square" rtlCol="0">
            <a:spAutoFit/>
          </a:bodyPr>
          <a:lstStyle/>
          <a:p>
            <a:pPr algn="ctr"/>
            <a:r>
              <a:rPr lang="en-US" altLang="zh-CN" sz="2400" dirty="0" smtClean="0">
                <a:latin typeface="Arial" panose="020B0604020202020204" pitchFamily="34" charset="0"/>
                <a:cs typeface="Arial" panose="020B0604020202020204" pitchFamily="34" charset="0"/>
              </a:rPr>
              <a:t>Sophomore</a:t>
            </a:r>
            <a:endParaRPr lang="zh-CN" altLang="en-US" sz="2400" dirty="0">
              <a:latin typeface="Arial" panose="020B0604020202020204" pitchFamily="34" charset="0"/>
              <a:cs typeface="Arial" panose="020B0604020202020204" pitchFamily="34" charset="0"/>
            </a:endParaRPr>
          </a:p>
        </p:txBody>
      </p:sp>
      <p:sp>
        <p:nvSpPr>
          <p:cNvPr id="8" name="TextBox 7"/>
          <p:cNvSpPr txBox="1"/>
          <p:nvPr/>
        </p:nvSpPr>
        <p:spPr>
          <a:xfrm>
            <a:off x="8819356" y="5715786"/>
            <a:ext cx="2809528" cy="461665"/>
          </a:xfrm>
          <a:prstGeom prst="rect">
            <a:avLst/>
          </a:prstGeom>
          <a:noFill/>
        </p:spPr>
        <p:txBody>
          <a:bodyPr wrap="square" rtlCol="0">
            <a:spAutoFit/>
          </a:bodyPr>
          <a:lstStyle/>
          <a:p>
            <a:pPr algn="ctr"/>
            <a:r>
              <a:rPr lang="en-US" altLang="zh-CN" sz="2400" dirty="0" smtClean="0">
                <a:latin typeface="Arial" panose="020B0604020202020204" pitchFamily="34" charset="0"/>
                <a:cs typeface="Arial" panose="020B0604020202020204" pitchFamily="34" charset="0"/>
              </a:rPr>
              <a:t>Graduate Student</a:t>
            </a:r>
            <a:endParaRPr lang="zh-CN" altLang="en-US" sz="2400" dirty="0">
              <a:latin typeface="Arial" panose="020B0604020202020204" pitchFamily="34" charset="0"/>
              <a:cs typeface="Arial" panose="020B0604020202020204" pitchFamily="34" charset="0"/>
            </a:endParaRPr>
          </a:p>
        </p:txBody>
      </p:sp>
      <p:pic>
        <p:nvPicPr>
          <p:cNvPr id="6" name="图片 5"/>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Lst>
          </a:blip>
          <a:srcRect l="19153" r="36540"/>
          <a:stretch/>
        </p:blipFill>
        <p:spPr>
          <a:xfrm>
            <a:off x="8486214" y="1418424"/>
            <a:ext cx="3376246" cy="4162425"/>
          </a:xfrm>
          <a:prstGeom prst="rect">
            <a:avLst/>
          </a:prstGeom>
        </p:spPr>
      </p:pic>
      <p:sp>
        <p:nvSpPr>
          <p:cNvPr id="9" name="椭圆 8"/>
          <p:cNvSpPr/>
          <p:nvPr/>
        </p:nvSpPr>
        <p:spPr>
          <a:xfrm rot="21132518">
            <a:off x="9803423" y="3648809"/>
            <a:ext cx="949569" cy="518746"/>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5" name="灯片编号占位符 4"/>
          <p:cNvSpPr>
            <a:spLocks noGrp="1"/>
          </p:cNvSpPr>
          <p:nvPr>
            <p:ph type="sldNum" sz="quarter" idx="12"/>
          </p:nvPr>
        </p:nvSpPr>
        <p:spPr/>
        <p:txBody>
          <a:bodyPr/>
          <a:lstStyle/>
          <a:p>
            <a:fld id="{97B00A8C-1BFE-45BD-976D-51C563E3769B}" type="slidenum">
              <a:rPr lang="zh-CN" altLang="en-US" smtClean="0"/>
              <a:t>5</a:t>
            </a:fld>
            <a:endParaRPr lang="zh-CN" altLang="en-US"/>
          </a:p>
        </p:txBody>
      </p:sp>
    </p:spTree>
    <p:extLst>
      <p:ext uri="{BB962C8B-B14F-4D97-AF65-F5344CB8AC3E}">
        <p14:creationId xmlns:p14="http://schemas.microsoft.com/office/powerpoint/2010/main" val="24844778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67419" y="365125"/>
            <a:ext cx="11826815" cy="1325563"/>
          </a:xfrm>
        </p:spPr>
        <p:txBody>
          <a:bodyPr/>
          <a:lstStyle/>
          <a:p>
            <a:r>
              <a:rPr lang="en-US" altLang="zh-CN" dirty="0" smtClean="0"/>
              <a:t>Field Flatness Calculation and Tuning</a:t>
            </a:r>
            <a:endParaRPr lang="zh-CN" altLang="en-US" dirty="0"/>
          </a:p>
        </p:txBody>
      </p:sp>
      <p:pic>
        <p:nvPicPr>
          <p:cNvPr id="5" name="内容占位符 4"/>
          <p:cNvPicPr>
            <a:picLocks noGrp="1" noChangeAspect="1"/>
          </p:cNvPicPr>
          <p:nvPr>
            <p:ph idx="1"/>
          </p:nvPr>
        </p:nvPicPr>
        <p:blipFill>
          <a:blip r:embed="rId2"/>
          <a:stretch>
            <a:fillRect/>
          </a:stretch>
        </p:blipFill>
        <p:spPr>
          <a:xfrm>
            <a:off x="2294625" y="1800888"/>
            <a:ext cx="7772401" cy="4173673"/>
          </a:xfrm>
          <a:prstGeom prst="rect">
            <a:avLst/>
          </a:prstGeom>
        </p:spPr>
      </p:pic>
      <p:sp>
        <p:nvSpPr>
          <p:cNvPr id="4" name="灯片编号占位符 3"/>
          <p:cNvSpPr>
            <a:spLocks noGrp="1"/>
          </p:cNvSpPr>
          <p:nvPr>
            <p:ph type="sldNum" sz="quarter" idx="12"/>
          </p:nvPr>
        </p:nvSpPr>
        <p:spPr/>
        <p:txBody>
          <a:bodyPr/>
          <a:lstStyle/>
          <a:p>
            <a:fld id="{97B00A8C-1BFE-45BD-976D-51C563E3769B}" type="slidenum">
              <a:rPr lang="zh-CN" altLang="en-US" smtClean="0"/>
              <a:t>50</a:t>
            </a:fld>
            <a:endParaRPr lang="zh-CN" altLang="en-US"/>
          </a:p>
        </p:txBody>
      </p:sp>
    </p:spTree>
    <p:extLst>
      <p:ext uri="{BB962C8B-B14F-4D97-AF65-F5344CB8AC3E}">
        <p14:creationId xmlns:p14="http://schemas.microsoft.com/office/powerpoint/2010/main" val="16787537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2"/>
          <a:stretch>
            <a:fillRect/>
          </a:stretch>
        </p:blipFill>
        <p:spPr>
          <a:xfrm>
            <a:off x="568325" y="365125"/>
            <a:ext cx="5295900" cy="1782733"/>
          </a:xfrm>
          <a:prstGeom prst="rect">
            <a:avLst/>
          </a:prstGeom>
        </p:spPr>
      </p:pic>
      <p:sp>
        <p:nvSpPr>
          <p:cNvPr id="4" name="灯片编号占位符 3"/>
          <p:cNvSpPr>
            <a:spLocks noGrp="1"/>
          </p:cNvSpPr>
          <p:nvPr>
            <p:ph type="sldNum" sz="quarter" idx="12"/>
          </p:nvPr>
        </p:nvSpPr>
        <p:spPr/>
        <p:txBody>
          <a:bodyPr/>
          <a:lstStyle/>
          <a:p>
            <a:fld id="{97B00A8C-1BFE-45BD-976D-51C563E3769B}" type="slidenum">
              <a:rPr lang="zh-CN" altLang="en-US" smtClean="0"/>
              <a:t>51</a:t>
            </a:fld>
            <a:endParaRPr lang="zh-CN" altLang="en-US"/>
          </a:p>
        </p:txBody>
      </p:sp>
      <p:pic>
        <p:nvPicPr>
          <p:cNvPr id="6" name="图片 5"/>
          <p:cNvPicPr>
            <a:picLocks noChangeAspect="1"/>
          </p:cNvPicPr>
          <p:nvPr/>
        </p:nvPicPr>
        <p:blipFill>
          <a:blip r:embed="rId3"/>
          <a:stretch>
            <a:fillRect/>
          </a:stretch>
        </p:blipFill>
        <p:spPr>
          <a:xfrm>
            <a:off x="838200" y="2307519"/>
            <a:ext cx="5257800" cy="1144000"/>
          </a:xfrm>
          <a:prstGeom prst="rect">
            <a:avLst/>
          </a:prstGeom>
        </p:spPr>
      </p:pic>
      <p:pic>
        <p:nvPicPr>
          <p:cNvPr id="7" name="图片 6"/>
          <p:cNvPicPr>
            <a:picLocks noChangeAspect="1"/>
          </p:cNvPicPr>
          <p:nvPr/>
        </p:nvPicPr>
        <p:blipFill>
          <a:blip r:embed="rId4"/>
          <a:stretch>
            <a:fillRect/>
          </a:stretch>
        </p:blipFill>
        <p:spPr>
          <a:xfrm>
            <a:off x="514350" y="4068350"/>
            <a:ext cx="5905500" cy="2030600"/>
          </a:xfrm>
          <a:prstGeom prst="rect">
            <a:avLst/>
          </a:prstGeom>
        </p:spPr>
      </p:pic>
      <p:pic>
        <p:nvPicPr>
          <p:cNvPr id="8" name="图片 7"/>
          <p:cNvPicPr>
            <a:picLocks noChangeAspect="1"/>
          </p:cNvPicPr>
          <p:nvPr/>
        </p:nvPicPr>
        <p:blipFill>
          <a:blip r:embed="rId5"/>
          <a:stretch>
            <a:fillRect/>
          </a:stretch>
        </p:blipFill>
        <p:spPr>
          <a:xfrm>
            <a:off x="2000250" y="3520995"/>
            <a:ext cx="2933700" cy="371800"/>
          </a:xfrm>
          <a:prstGeom prst="rect">
            <a:avLst/>
          </a:prstGeom>
        </p:spPr>
      </p:pic>
      <p:pic>
        <p:nvPicPr>
          <p:cNvPr id="9" name="图片 8"/>
          <p:cNvPicPr>
            <a:picLocks noChangeAspect="1"/>
          </p:cNvPicPr>
          <p:nvPr/>
        </p:nvPicPr>
        <p:blipFill>
          <a:blip r:embed="rId6"/>
          <a:stretch>
            <a:fillRect/>
          </a:stretch>
        </p:blipFill>
        <p:spPr>
          <a:xfrm>
            <a:off x="6134100" y="548688"/>
            <a:ext cx="4991100" cy="1658800"/>
          </a:xfrm>
          <a:prstGeom prst="rect">
            <a:avLst/>
          </a:prstGeom>
        </p:spPr>
      </p:pic>
      <p:pic>
        <p:nvPicPr>
          <p:cNvPr id="10" name="图片 9"/>
          <p:cNvPicPr>
            <a:picLocks noChangeAspect="1"/>
          </p:cNvPicPr>
          <p:nvPr/>
        </p:nvPicPr>
        <p:blipFill>
          <a:blip r:embed="rId7"/>
          <a:stretch>
            <a:fillRect/>
          </a:stretch>
        </p:blipFill>
        <p:spPr>
          <a:xfrm>
            <a:off x="6434364" y="2559937"/>
            <a:ext cx="1790700" cy="1096333"/>
          </a:xfrm>
          <a:prstGeom prst="rect">
            <a:avLst/>
          </a:prstGeom>
        </p:spPr>
      </p:pic>
      <p:pic>
        <p:nvPicPr>
          <p:cNvPr id="11" name="图片 10"/>
          <p:cNvPicPr>
            <a:picLocks noChangeAspect="1"/>
          </p:cNvPicPr>
          <p:nvPr/>
        </p:nvPicPr>
        <p:blipFill>
          <a:blip r:embed="rId8"/>
          <a:stretch>
            <a:fillRect/>
          </a:stretch>
        </p:blipFill>
        <p:spPr>
          <a:xfrm>
            <a:off x="8858250" y="3096254"/>
            <a:ext cx="647700" cy="257400"/>
          </a:xfrm>
          <a:prstGeom prst="rect">
            <a:avLst/>
          </a:prstGeom>
        </p:spPr>
      </p:pic>
      <p:pic>
        <p:nvPicPr>
          <p:cNvPr id="12" name="图片 11"/>
          <p:cNvPicPr>
            <a:picLocks noChangeAspect="1"/>
          </p:cNvPicPr>
          <p:nvPr/>
        </p:nvPicPr>
        <p:blipFill>
          <a:blip r:embed="rId9"/>
          <a:stretch>
            <a:fillRect/>
          </a:stretch>
        </p:blipFill>
        <p:spPr>
          <a:xfrm>
            <a:off x="7010400" y="3944416"/>
            <a:ext cx="4343400" cy="2278467"/>
          </a:xfrm>
          <a:prstGeom prst="rect">
            <a:avLst/>
          </a:prstGeom>
        </p:spPr>
      </p:pic>
    </p:spTree>
    <p:extLst>
      <p:ext uri="{BB962C8B-B14F-4D97-AF65-F5344CB8AC3E}">
        <p14:creationId xmlns:p14="http://schemas.microsoft.com/office/powerpoint/2010/main" val="35290762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97B00A8C-1BFE-45BD-976D-51C563E3769B}" type="slidenum">
              <a:rPr lang="zh-CN" altLang="en-US" smtClean="0"/>
              <a:t>52</a:t>
            </a:fld>
            <a:endParaRPr lang="zh-CN" altLang="en-US"/>
          </a:p>
        </p:txBody>
      </p:sp>
      <p:pic>
        <p:nvPicPr>
          <p:cNvPr id="5" name="图片 4"/>
          <p:cNvPicPr>
            <a:picLocks noChangeAspect="1"/>
          </p:cNvPicPr>
          <p:nvPr/>
        </p:nvPicPr>
        <p:blipFill>
          <a:blip r:embed="rId2"/>
          <a:stretch>
            <a:fillRect/>
          </a:stretch>
        </p:blipFill>
        <p:spPr>
          <a:xfrm>
            <a:off x="326658" y="744513"/>
            <a:ext cx="2914084" cy="906235"/>
          </a:xfrm>
          <a:prstGeom prst="rect">
            <a:avLst/>
          </a:prstGeom>
        </p:spPr>
      </p:pic>
      <p:pic>
        <p:nvPicPr>
          <p:cNvPr id="6" name="图片 5"/>
          <p:cNvPicPr>
            <a:picLocks noChangeAspect="1"/>
          </p:cNvPicPr>
          <p:nvPr/>
        </p:nvPicPr>
        <p:blipFill>
          <a:blip r:embed="rId3"/>
          <a:stretch>
            <a:fillRect/>
          </a:stretch>
        </p:blipFill>
        <p:spPr>
          <a:xfrm>
            <a:off x="435151" y="1582486"/>
            <a:ext cx="5417457" cy="599739"/>
          </a:xfrm>
          <a:prstGeom prst="rect">
            <a:avLst/>
          </a:prstGeom>
        </p:spPr>
      </p:pic>
      <p:pic>
        <p:nvPicPr>
          <p:cNvPr id="7" name="图片 6"/>
          <p:cNvPicPr>
            <a:picLocks noChangeAspect="1"/>
          </p:cNvPicPr>
          <p:nvPr/>
        </p:nvPicPr>
        <p:blipFill>
          <a:blip r:embed="rId4"/>
          <a:stretch>
            <a:fillRect/>
          </a:stretch>
        </p:blipFill>
        <p:spPr>
          <a:xfrm>
            <a:off x="3513545" y="677568"/>
            <a:ext cx="1880347" cy="576077"/>
          </a:xfrm>
          <a:prstGeom prst="rect">
            <a:avLst/>
          </a:prstGeom>
        </p:spPr>
      </p:pic>
      <p:pic>
        <p:nvPicPr>
          <p:cNvPr id="8" name="图片 7"/>
          <p:cNvPicPr>
            <a:picLocks noChangeAspect="1"/>
          </p:cNvPicPr>
          <p:nvPr/>
        </p:nvPicPr>
        <p:blipFill>
          <a:blip r:embed="rId5"/>
          <a:stretch>
            <a:fillRect/>
          </a:stretch>
        </p:blipFill>
        <p:spPr>
          <a:xfrm>
            <a:off x="3591723" y="1260900"/>
            <a:ext cx="2602888" cy="217097"/>
          </a:xfrm>
          <a:prstGeom prst="rect">
            <a:avLst/>
          </a:prstGeom>
        </p:spPr>
      </p:pic>
      <p:pic>
        <p:nvPicPr>
          <p:cNvPr id="9" name="图片 8"/>
          <p:cNvPicPr>
            <a:picLocks noChangeAspect="1"/>
          </p:cNvPicPr>
          <p:nvPr/>
        </p:nvPicPr>
        <p:blipFill>
          <a:blip r:embed="rId6"/>
          <a:stretch>
            <a:fillRect/>
          </a:stretch>
        </p:blipFill>
        <p:spPr>
          <a:xfrm>
            <a:off x="6545592" y="767753"/>
            <a:ext cx="3828813" cy="808347"/>
          </a:xfrm>
          <a:prstGeom prst="rect">
            <a:avLst/>
          </a:prstGeom>
        </p:spPr>
      </p:pic>
      <p:pic>
        <p:nvPicPr>
          <p:cNvPr id="10" name="图片 9"/>
          <p:cNvPicPr>
            <a:picLocks noChangeAspect="1"/>
          </p:cNvPicPr>
          <p:nvPr/>
        </p:nvPicPr>
        <p:blipFill>
          <a:blip r:embed="rId7"/>
          <a:stretch>
            <a:fillRect/>
          </a:stretch>
        </p:blipFill>
        <p:spPr>
          <a:xfrm>
            <a:off x="511565" y="2340987"/>
            <a:ext cx="1143000" cy="695933"/>
          </a:xfrm>
          <a:prstGeom prst="rect">
            <a:avLst/>
          </a:prstGeom>
        </p:spPr>
      </p:pic>
      <p:pic>
        <p:nvPicPr>
          <p:cNvPr id="11" name="图片 10"/>
          <p:cNvPicPr>
            <a:picLocks noChangeAspect="1"/>
          </p:cNvPicPr>
          <p:nvPr/>
        </p:nvPicPr>
        <p:blipFill>
          <a:blip r:embed="rId8"/>
          <a:stretch>
            <a:fillRect/>
          </a:stretch>
        </p:blipFill>
        <p:spPr>
          <a:xfrm>
            <a:off x="5918641" y="2136111"/>
            <a:ext cx="6033084" cy="1501110"/>
          </a:xfrm>
          <a:prstGeom prst="rect">
            <a:avLst/>
          </a:prstGeom>
        </p:spPr>
      </p:pic>
      <p:pic>
        <p:nvPicPr>
          <p:cNvPr id="12" name="图片 11"/>
          <p:cNvPicPr>
            <a:picLocks noChangeAspect="1"/>
          </p:cNvPicPr>
          <p:nvPr/>
        </p:nvPicPr>
        <p:blipFill>
          <a:blip r:embed="rId9"/>
          <a:stretch>
            <a:fillRect/>
          </a:stretch>
        </p:blipFill>
        <p:spPr>
          <a:xfrm>
            <a:off x="4109066" y="2421531"/>
            <a:ext cx="1677510" cy="451225"/>
          </a:xfrm>
          <a:prstGeom prst="rect">
            <a:avLst/>
          </a:prstGeom>
        </p:spPr>
      </p:pic>
      <p:pic>
        <p:nvPicPr>
          <p:cNvPr id="13" name="图片 12"/>
          <p:cNvPicPr>
            <a:picLocks noChangeAspect="1"/>
          </p:cNvPicPr>
          <p:nvPr/>
        </p:nvPicPr>
        <p:blipFill>
          <a:blip r:embed="rId10"/>
          <a:stretch>
            <a:fillRect/>
          </a:stretch>
        </p:blipFill>
        <p:spPr>
          <a:xfrm>
            <a:off x="5370596" y="4634155"/>
            <a:ext cx="4069239" cy="915446"/>
          </a:xfrm>
          <a:prstGeom prst="rect">
            <a:avLst/>
          </a:prstGeom>
        </p:spPr>
      </p:pic>
      <p:pic>
        <p:nvPicPr>
          <p:cNvPr id="14" name="图片 13"/>
          <p:cNvPicPr>
            <a:picLocks noChangeAspect="1"/>
          </p:cNvPicPr>
          <p:nvPr/>
        </p:nvPicPr>
        <p:blipFill>
          <a:blip r:embed="rId11"/>
          <a:stretch>
            <a:fillRect/>
          </a:stretch>
        </p:blipFill>
        <p:spPr>
          <a:xfrm>
            <a:off x="435150" y="4532663"/>
            <a:ext cx="4114541" cy="1525237"/>
          </a:xfrm>
          <a:prstGeom prst="rect">
            <a:avLst/>
          </a:prstGeom>
        </p:spPr>
      </p:pic>
      <p:pic>
        <p:nvPicPr>
          <p:cNvPr id="15" name="图片 14"/>
          <p:cNvPicPr>
            <a:picLocks noChangeAspect="1"/>
          </p:cNvPicPr>
          <p:nvPr/>
        </p:nvPicPr>
        <p:blipFill>
          <a:blip r:embed="rId12"/>
          <a:stretch>
            <a:fillRect/>
          </a:stretch>
        </p:blipFill>
        <p:spPr>
          <a:xfrm>
            <a:off x="435151" y="3234896"/>
            <a:ext cx="4136849" cy="1052514"/>
          </a:xfrm>
          <a:prstGeom prst="rect">
            <a:avLst/>
          </a:prstGeom>
        </p:spPr>
      </p:pic>
      <mc:AlternateContent xmlns:mc="http://schemas.openxmlformats.org/markup-compatibility/2006" xmlns:a14="http://schemas.microsoft.com/office/drawing/2010/main">
        <mc:Choice Requires="a14">
          <p:sp>
            <p:nvSpPr>
              <p:cNvPr id="16" name="文本框 15"/>
              <p:cNvSpPr txBox="1"/>
              <p:nvPr/>
            </p:nvSpPr>
            <p:spPr>
              <a:xfrm>
                <a:off x="1838036" y="2485886"/>
                <a:ext cx="2414727" cy="361766"/>
              </a:xfrm>
              <a:prstGeom prst="rect">
                <a:avLst/>
              </a:prstGeom>
              <a:noFill/>
            </p:spPr>
            <p:txBody>
              <a:bodyPr wrap="square" rtlCol="0">
                <a:spAutoFit/>
              </a:bodyPr>
              <a:lstStyle/>
              <a:p>
                <a:r>
                  <a:rPr lang="en-US" altLang="zh-CN" sz="1600" dirty="0" smtClean="0">
                    <a:solidFill>
                      <a:srgbClr val="0070C0"/>
                    </a:solidFill>
                    <a:latin typeface="Arial" panose="020B0604020202020204" pitchFamily="34" charset="0"/>
                    <a:cs typeface="Arial" panose="020B0604020202020204" pitchFamily="34" charset="0"/>
                  </a:rPr>
                  <a:t>Why? </a:t>
                </a:r>
                <a14:m>
                  <m:oMath xmlns:m="http://schemas.openxmlformats.org/officeDocument/2006/math">
                    <m:r>
                      <a:rPr lang="en-US" altLang="zh-CN" sz="1600" b="0" i="1" smtClean="0">
                        <a:solidFill>
                          <a:srgbClr val="0070C0"/>
                        </a:solidFill>
                        <a:latin typeface="Cambria Math" panose="02040503050406030204" pitchFamily="18" charset="0"/>
                      </a:rPr>
                      <m:t>𝑓</m:t>
                    </m:r>
                    <m:r>
                      <a:rPr lang="en-US" altLang="zh-CN" sz="1600" b="0" i="1" smtClean="0">
                        <a:solidFill>
                          <a:srgbClr val="0070C0"/>
                        </a:solidFill>
                        <a:latin typeface="Cambria Math" panose="02040503050406030204" pitchFamily="18" charset="0"/>
                      </a:rPr>
                      <m:t>=1/2</m:t>
                    </m:r>
                    <m:r>
                      <a:rPr lang="zh-CN" altLang="en-US" sz="1600" b="0" i="1" smtClean="0">
                        <a:solidFill>
                          <a:srgbClr val="0070C0"/>
                        </a:solidFill>
                        <a:latin typeface="Cambria Math" panose="02040503050406030204" pitchFamily="18" charset="0"/>
                      </a:rPr>
                      <m:t>𝜋</m:t>
                    </m:r>
                    <m:rad>
                      <m:radPr>
                        <m:degHide m:val="on"/>
                        <m:ctrlPr>
                          <a:rPr lang="zh-CN" altLang="en-US" sz="1600" b="0" i="1" smtClean="0">
                            <a:solidFill>
                              <a:srgbClr val="0070C0"/>
                            </a:solidFill>
                            <a:latin typeface="Cambria Math" panose="02040503050406030204" pitchFamily="18" charset="0"/>
                          </a:rPr>
                        </m:ctrlPr>
                      </m:radPr>
                      <m:deg/>
                      <m:e>
                        <m:r>
                          <a:rPr lang="en-US" altLang="zh-CN" sz="1600" b="0" i="1" smtClean="0">
                            <a:solidFill>
                              <a:srgbClr val="0070C0"/>
                            </a:solidFill>
                            <a:latin typeface="Cambria Math" panose="02040503050406030204" pitchFamily="18" charset="0"/>
                          </a:rPr>
                          <m:t>𝐿𝐶</m:t>
                        </m:r>
                      </m:e>
                    </m:rad>
                  </m:oMath>
                </a14:m>
                <a:endParaRPr lang="zh-CN" altLang="en-US" sz="1600" dirty="0">
                  <a:solidFill>
                    <a:srgbClr val="0070C0"/>
                  </a:solidFill>
                </a:endParaRPr>
              </a:p>
            </p:txBody>
          </p:sp>
        </mc:Choice>
        <mc:Fallback xmlns="">
          <p:sp>
            <p:nvSpPr>
              <p:cNvPr id="16" name="文本框 15"/>
              <p:cNvSpPr txBox="1">
                <a:spLocks noRot="1" noChangeAspect="1" noMove="1" noResize="1" noEditPoints="1" noAdjustHandles="1" noChangeArrowheads="1" noChangeShapeType="1" noTextEdit="1"/>
              </p:cNvSpPr>
              <p:nvPr/>
            </p:nvSpPr>
            <p:spPr>
              <a:xfrm>
                <a:off x="1838036" y="2485886"/>
                <a:ext cx="2414727" cy="361766"/>
              </a:xfrm>
              <a:prstGeom prst="rect">
                <a:avLst/>
              </a:prstGeom>
              <a:blipFill>
                <a:blip r:embed="rId13"/>
                <a:stretch>
                  <a:fillRect l="-1515" b="-2033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3930572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5" descr="F:\Research\12 Project\超导加速组元\1 超导腔\垂直测试\passband\IHEP-01\8pi\8PI1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43529" y="226219"/>
            <a:ext cx="2878138"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5" name="Picture 7" descr="F:\Research\12 Project\超导加速组元\1 超导腔\垂直测试\passband\IHEP-01\7pi\7PI1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1818" y="235744"/>
            <a:ext cx="28797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3" descr="F:\Research\12 Project\超导加速组元\1 超导腔\垂直测试\passband\IHEP-01\6pi\6PI10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0240" y="2474913"/>
            <a:ext cx="2951163"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4" descr="F:\Research\12 Project\超导加速组元\1 超导腔\垂直测试\passband\IHEP-01\5pi\5PI1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3530" y="2473325"/>
            <a:ext cx="28924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Picture 2" descr="F:\Research\12 Project\超导加速组元\1 超导腔\垂直测试\passband\IHEP-01\4pi\4PI10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66105" y="2473325"/>
            <a:ext cx="28797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Picture 5" descr="F:\Research\12 Project\超导加速组元\1 超导腔\垂直测试\passband\IHEP-01\3pi\3PI10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93264" y="4624388"/>
            <a:ext cx="2878138"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0" name="Picture 3" descr="F:\Research\12 Project\超导加速组元\1 超导腔\垂直测试\passband\IHEP-01\2pi\2PI20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75958" y="4613275"/>
            <a:ext cx="2862263"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1" name="Picture 6" descr="F:\Research\12 Project\超导加速组元\1 超导腔\垂直测试\passband\IHEP-01\1pi\1PI200.PNG"/>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84245" y="4624389"/>
            <a:ext cx="2881312" cy="214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p:nvPr/>
        </p:nvSpPr>
        <p:spPr>
          <a:xfrm>
            <a:off x="6419058" y="4913314"/>
            <a:ext cx="779463" cy="369887"/>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none">
            <a:spAutoFit/>
          </a:bodyPr>
          <a:lstStyle/>
          <a:p>
            <a:pPr>
              <a:defRPr/>
            </a:pPr>
            <a:r>
              <a:rPr lang="en-US" altLang="zh-CN" b="1" dirty="0">
                <a:latin typeface="Times New Roman" pitchFamily="18" charset="0"/>
                <a:cs typeface="Times New Roman" pitchFamily="18" charset="0"/>
              </a:rPr>
              <a:t>2</a:t>
            </a:r>
            <a:r>
              <a:rPr lang="el-GR" altLang="zh-CN" b="1" dirty="0">
                <a:latin typeface="Times New Roman" pitchFamily="18" charset="0"/>
                <a:cs typeface="Times New Roman" pitchFamily="18" charset="0"/>
              </a:rPr>
              <a:t> π / 9</a:t>
            </a:r>
            <a:endParaRPr lang="zh-CN" altLang="en-US" b="1" dirty="0">
              <a:latin typeface="Times New Roman" pitchFamily="18" charset="0"/>
              <a:cs typeface="Times New Roman" pitchFamily="18" charset="0"/>
            </a:endParaRPr>
          </a:p>
        </p:txBody>
      </p:sp>
      <p:sp>
        <p:nvSpPr>
          <p:cNvPr id="13" name="矩形 12"/>
          <p:cNvSpPr/>
          <p:nvPr/>
        </p:nvSpPr>
        <p:spPr>
          <a:xfrm>
            <a:off x="9300371" y="4913314"/>
            <a:ext cx="663575" cy="369887"/>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none">
            <a:spAutoFit/>
          </a:bodyPr>
          <a:lstStyle/>
          <a:p>
            <a:pPr>
              <a:defRPr/>
            </a:pPr>
            <a:r>
              <a:rPr lang="el-GR" altLang="zh-CN" b="1" dirty="0">
                <a:latin typeface="Times New Roman" pitchFamily="18" charset="0"/>
                <a:cs typeface="Times New Roman" pitchFamily="18" charset="0"/>
              </a:rPr>
              <a:t> π / 9</a:t>
            </a:r>
            <a:endParaRPr lang="zh-CN" altLang="en-US" b="1" dirty="0">
              <a:latin typeface="Times New Roman" pitchFamily="18" charset="0"/>
              <a:cs typeface="Times New Roman" pitchFamily="18" charset="0"/>
            </a:endParaRPr>
          </a:p>
        </p:txBody>
      </p:sp>
      <p:sp>
        <p:nvSpPr>
          <p:cNvPr id="14" name="矩形 13"/>
          <p:cNvSpPr/>
          <p:nvPr/>
        </p:nvSpPr>
        <p:spPr>
          <a:xfrm>
            <a:off x="9167930" y="2774950"/>
            <a:ext cx="777875" cy="36988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none">
            <a:spAutoFit/>
          </a:bodyPr>
          <a:lstStyle/>
          <a:p>
            <a:pPr>
              <a:defRPr/>
            </a:pPr>
            <a:r>
              <a:rPr lang="en-US" altLang="zh-CN" b="1" dirty="0">
                <a:latin typeface="Times New Roman" pitchFamily="18" charset="0"/>
                <a:cs typeface="Times New Roman" pitchFamily="18" charset="0"/>
              </a:rPr>
              <a:t>4</a:t>
            </a:r>
            <a:r>
              <a:rPr lang="el-GR" altLang="zh-CN" b="1" dirty="0">
                <a:latin typeface="Times New Roman" pitchFamily="18" charset="0"/>
                <a:cs typeface="Times New Roman" pitchFamily="18" charset="0"/>
              </a:rPr>
              <a:t> π / 9</a:t>
            </a:r>
            <a:endParaRPr lang="zh-CN" altLang="en-US" b="1" dirty="0">
              <a:latin typeface="Times New Roman" pitchFamily="18" charset="0"/>
              <a:cs typeface="Times New Roman" pitchFamily="18" charset="0"/>
            </a:endParaRPr>
          </a:p>
        </p:txBody>
      </p:sp>
      <p:sp>
        <p:nvSpPr>
          <p:cNvPr id="15" name="矩形 14"/>
          <p:cNvSpPr/>
          <p:nvPr/>
        </p:nvSpPr>
        <p:spPr>
          <a:xfrm>
            <a:off x="3636365" y="4913313"/>
            <a:ext cx="779463" cy="36988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none">
            <a:spAutoFit/>
          </a:bodyPr>
          <a:lstStyle/>
          <a:p>
            <a:pPr>
              <a:defRPr/>
            </a:pPr>
            <a:r>
              <a:rPr lang="en-US" altLang="zh-CN" b="1" dirty="0">
                <a:latin typeface="Times New Roman" pitchFamily="18" charset="0"/>
                <a:cs typeface="Times New Roman" pitchFamily="18" charset="0"/>
              </a:rPr>
              <a:t>3</a:t>
            </a:r>
            <a:r>
              <a:rPr lang="el-GR" altLang="zh-CN" b="1" dirty="0">
                <a:latin typeface="Times New Roman" pitchFamily="18" charset="0"/>
                <a:cs typeface="Times New Roman" pitchFamily="18" charset="0"/>
              </a:rPr>
              <a:t> π / 9</a:t>
            </a:r>
            <a:endParaRPr lang="zh-CN" altLang="en-US" b="1" dirty="0">
              <a:latin typeface="Times New Roman" pitchFamily="18" charset="0"/>
              <a:cs typeface="Times New Roman" pitchFamily="18" charset="0"/>
            </a:endParaRPr>
          </a:p>
        </p:txBody>
      </p:sp>
      <p:sp>
        <p:nvSpPr>
          <p:cNvPr id="16" name="矩形 15"/>
          <p:cNvSpPr/>
          <p:nvPr/>
        </p:nvSpPr>
        <p:spPr>
          <a:xfrm>
            <a:off x="3626840" y="2762252"/>
            <a:ext cx="777875" cy="369887"/>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none">
            <a:spAutoFit/>
          </a:bodyPr>
          <a:lstStyle/>
          <a:p>
            <a:pPr>
              <a:defRPr/>
            </a:pPr>
            <a:r>
              <a:rPr lang="en-US" altLang="zh-CN" b="1" dirty="0">
                <a:latin typeface="Times New Roman" pitchFamily="18" charset="0"/>
                <a:cs typeface="Times New Roman" pitchFamily="18" charset="0"/>
              </a:rPr>
              <a:t>6</a:t>
            </a:r>
            <a:r>
              <a:rPr lang="el-GR" altLang="zh-CN" b="1" dirty="0">
                <a:latin typeface="Times New Roman" pitchFamily="18" charset="0"/>
                <a:cs typeface="Times New Roman" pitchFamily="18" charset="0"/>
              </a:rPr>
              <a:t> π / 9</a:t>
            </a:r>
            <a:endParaRPr lang="zh-CN" altLang="en-US" b="1" dirty="0">
              <a:latin typeface="Times New Roman" pitchFamily="18" charset="0"/>
              <a:cs typeface="Times New Roman" pitchFamily="18" charset="0"/>
            </a:endParaRPr>
          </a:p>
        </p:txBody>
      </p:sp>
      <p:sp>
        <p:nvSpPr>
          <p:cNvPr id="17" name="矩形 16"/>
          <p:cNvSpPr/>
          <p:nvPr/>
        </p:nvSpPr>
        <p:spPr>
          <a:xfrm>
            <a:off x="6329479" y="2774950"/>
            <a:ext cx="779462" cy="36988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none">
            <a:spAutoFit/>
          </a:bodyPr>
          <a:lstStyle/>
          <a:p>
            <a:pPr>
              <a:defRPr/>
            </a:pPr>
            <a:r>
              <a:rPr lang="en-US" altLang="zh-CN" b="1" dirty="0">
                <a:latin typeface="Times New Roman" pitchFamily="18" charset="0"/>
                <a:cs typeface="Times New Roman" pitchFamily="18" charset="0"/>
              </a:rPr>
              <a:t>5</a:t>
            </a:r>
            <a:r>
              <a:rPr lang="el-GR" altLang="zh-CN" b="1" dirty="0">
                <a:latin typeface="Times New Roman" pitchFamily="18" charset="0"/>
                <a:cs typeface="Times New Roman" pitchFamily="18" charset="0"/>
              </a:rPr>
              <a:t> π / 9</a:t>
            </a:r>
            <a:endParaRPr lang="zh-CN" altLang="en-US" b="1" dirty="0">
              <a:latin typeface="Times New Roman" pitchFamily="18" charset="0"/>
              <a:cs typeface="Times New Roman" pitchFamily="18" charset="0"/>
            </a:endParaRPr>
          </a:p>
        </p:txBody>
      </p:sp>
      <p:sp>
        <p:nvSpPr>
          <p:cNvPr id="18" name="矩形 17"/>
          <p:cNvSpPr/>
          <p:nvPr/>
        </p:nvSpPr>
        <p:spPr>
          <a:xfrm>
            <a:off x="6356468" y="480219"/>
            <a:ext cx="777875" cy="36988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none">
            <a:spAutoFit/>
          </a:bodyPr>
          <a:lstStyle/>
          <a:p>
            <a:pPr>
              <a:defRPr/>
            </a:pPr>
            <a:r>
              <a:rPr lang="el-GR" altLang="zh-CN" b="1" dirty="0">
                <a:latin typeface="Times New Roman" pitchFamily="18" charset="0"/>
                <a:cs typeface="Times New Roman" pitchFamily="18" charset="0"/>
              </a:rPr>
              <a:t>8 π / 9</a:t>
            </a:r>
            <a:endParaRPr lang="zh-CN" altLang="en-US" b="1" dirty="0">
              <a:latin typeface="Times New Roman" pitchFamily="18" charset="0"/>
              <a:cs typeface="Times New Roman" pitchFamily="18" charset="0"/>
            </a:endParaRPr>
          </a:p>
        </p:txBody>
      </p:sp>
      <p:sp>
        <p:nvSpPr>
          <p:cNvPr id="19" name="矩形 18"/>
          <p:cNvSpPr/>
          <p:nvPr/>
        </p:nvSpPr>
        <p:spPr>
          <a:xfrm>
            <a:off x="9152055" y="551658"/>
            <a:ext cx="779463" cy="369887"/>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none">
            <a:spAutoFit/>
          </a:bodyPr>
          <a:lstStyle/>
          <a:p>
            <a:pPr>
              <a:defRPr/>
            </a:pPr>
            <a:r>
              <a:rPr lang="en-US" altLang="zh-CN" b="1" dirty="0">
                <a:latin typeface="Times New Roman" pitchFamily="18" charset="0"/>
                <a:cs typeface="Times New Roman" pitchFamily="18" charset="0"/>
              </a:rPr>
              <a:t>7</a:t>
            </a:r>
            <a:r>
              <a:rPr lang="el-GR" altLang="zh-CN" b="1" dirty="0">
                <a:latin typeface="Times New Roman" pitchFamily="18" charset="0"/>
                <a:cs typeface="Times New Roman" pitchFamily="18" charset="0"/>
              </a:rPr>
              <a:t> π / 9</a:t>
            </a:r>
            <a:endParaRPr lang="zh-CN" altLang="en-US" b="1" dirty="0">
              <a:latin typeface="Times New Roman" pitchFamily="18" charset="0"/>
              <a:cs typeface="Times New Roman" pitchFamily="18" charset="0"/>
            </a:endParaRPr>
          </a:p>
        </p:txBody>
      </p:sp>
      <p:pic>
        <p:nvPicPr>
          <p:cNvPr id="2" name="图片 1"/>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1633654" y="235744"/>
            <a:ext cx="2880000" cy="2160000"/>
          </a:xfrm>
          <a:prstGeom prst="rect">
            <a:avLst/>
          </a:prstGeom>
        </p:spPr>
      </p:pic>
      <p:sp>
        <p:nvSpPr>
          <p:cNvPr id="20" name="矩形 19"/>
          <p:cNvSpPr/>
          <p:nvPr/>
        </p:nvSpPr>
        <p:spPr>
          <a:xfrm>
            <a:off x="3786140" y="480219"/>
            <a:ext cx="311304" cy="36933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none">
            <a:spAutoFit/>
          </a:bodyPr>
          <a:lstStyle/>
          <a:p>
            <a:pPr>
              <a:defRPr/>
            </a:pPr>
            <a:r>
              <a:rPr lang="el-GR" altLang="zh-CN" b="1" dirty="0">
                <a:latin typeface="Times New Roman" pitchFamily="18" charset="0"/>
                <a:cs typeface="Times New Roman" pitchFamily="18" charset="0"/>
              </a:rPr>
              <a:t>π</a:t>
            </a:r>
            <a:endParaRPr lang="zh-CN" altLang="en-US" b="1" dirty="0">
              <a:latin typeface="Times New Roman" pitchFamily="18" charset="0"/>
              <a:cs typeface="Times New Roman" pitchFamily="18" charset="0"/>
            </a:endParaRPr>
          </a:p>
        </p:txBody>
      </p:sp>
      <p:sp>
        <p:nvSpPr>
          <p:cNvPr id="3" name="灯片编号占位符 2"/>
          <p:cNvSpPr>
            <a:spLocks noGrp="1"/>
          </p:cNvSpPr>
          <p:nvPr>
            <p:ph type="sldNum" sz="quarter" idx="12"/>
          </p:nvPr>
        </p:nvSpPr>
        <p:spPr/>
        <p:txBody>
          <a:bodyPr/>
          <a:lstStyle/>
          <a:p>
            <a:fld id="{97B00A8C-1BFE-45BD-976D-51C563E3769B}" type="slidenum">
              <a:rPr lang="zh-CN" altLang="en-US" smtClean="0"/>
              <a:t>53</a:t>
            </a:fld>
            <a:endParaRPr lang="zh-CN" altLang="en-US"/>
          </a:p>
        </p:txBody>
      </p:sp>
    </p:spTree>
    <p:extLst>
      <p:ext uri="{BB962C8B-B14F-4D97-AF65-F5344CB8AC3E}">
        <p14:creationId xmlns:p14="http://schemas.microsoft.com/office/powerpoint/2010/main" val="4031454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97B00A8C-1BFE-45BD-976D-51C563E3769B}" type="slidenum">
              <a:rPr lang="zh-CN" altLang="en-US" smtClean="0"/>
              <a:t>54</a:t>
            </a:fld>
            <a:endParaRPr lang="zh-CN" altLang="en-US"/>
          </a:p>
        </p:txBody>
      </p:sp>
      <p:pic>
        <p:nvPicPr>
          <p:cNvPr id="5" name="图片 4"/>
          <p:cNvPicPr>
            <a:picLocks noChangeAspect="1"/>
          </p:cNvPicPr>
          <p:nvPr/>
        </p:nvPicPr>
        <p:blipFill>
          <a:blip r:embed="rId2"/>
          <a:stretch>
            <a:fillRect/>
          </a:stretch>
        </p:blipFill>
        <p:spPr>
          <a:xfrm>
            <a:off x="559185" y="1017829"/>
            <a:ext cx="5106119" cy="5708634"/>
          </a:xfrm>
          <a:prstGeom prst="rect">
            <a:avLst/>
          </a:prstGeom>
        </p:spPr>
      </p:pic>
      <p:pic>
        <p:nvPicPr>
          <p:cNvPr id="6" name="图片 5"/>
          <p:cNvPicPr>
            <a:picLocks noChangeAspect="1"/>
          </p:cNvPicPr>
          <p:nvPr/>
        </p:nvPicPr>
        <p:blipFill>
          <a:blip r:embed="rId3"/>
          <a:stretch>
            <a:fillRect/>
          </a:stretch>
        </p:blipFill>
        <p:spPr>
          <a:xfrm>
            <a:off x="6068941" y="1906739"/>
            <a:ext cx="5609537" cy="3834256"/>
          </a:xfrm>
          <a:prstGeom prst="rect">
            <a:avLst/>
          </a:prstGeom>
        </p:spPr>
      </p:pic>
      <p:sp>
        <p:nvSpPr>
          <p:cNvPr id="7" name="文本框 6"/>
          <p:cNvSpPr txBox="1"/>
          <p:nvPr/>
        </p:nvSpPr>
        <p:spPr>
          <a:xfrm>
            <a:off x="0" y="268221"/>
            <a:ext cx="12192000" cy="523220"/>
          </a:xfrm>
          <a:prstGeom prst="rect">
            <a:avLst/>
          </a:prstGeom>
          <a:noFill/>
        </p:spPr>
        <p:txBody>
          <a:bodyPr wrap="square" rtlCol="0">
            <a:spAutoFit/>
          </a:bodyPr>
          <a:lstStyle/>
          <a:p>
            <a:pPr algn="ctr"/>
            <a:r>
              <a:rPr lang="en-US" altLang="zh-CN" sz="2800" dirty="0" smtClean="0">
                <a:latin typeface="Arial" panose="020B0604020202020204" pitchFamily="34" charset="0"/>
                <a:cs typeface="Arial" panose="020B0604020202020204" pitchFamily="34" charset="0"/>
              </a:rPr>
              <a:t>9-cell Cavity Field Flatness Estimation with Cell Frequencies</a:t>
            </a:r>
            <a:endParaRPr lang="zh-CN" alt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59328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97B00A8C-1BFE-45BD-976D-51C563E3769B}" type="slidenum">
              <a:rPr lang="zh-CN" altLang="en-US" smtClean="0"/>
              <a:t>55</a:t>
            </a:fld>
            <a:endParaRPr lang="zh-CN" altLang="en-US"/>
          </a:p>
        </p:txBody>
      </p:sp>
      <p:sp>
        <p:nvSpPr>
          <p:cNvPr id="5" name="标题 4"/>
          <p:cNvSpPr txBox="1">
            <a:spLocks noGrp="1"/>
          </p:cNvSpPr>
          <p:nvPr>
            <p:ph type="title"/>
          </p:nvPr>
        </p:nvSpPr>
        <p:spPr>
          <a:xfrm>
            <a:off x="838200" y="226413"/>
            <a:ext cx="10515600" cy="590931"/>
          </a:xfrm>
          <a:prstGeom prst="rect">
            <a:avLst/>
          </a:prstGeom>
          <a:noFill/>
        </p:spPr>
        <p:txBody>
          <a:bodyPr wrap="square" rtlCol="0">
            <a:spAutoFit/>
          </a:bodyPr>
          <a:lstStyle/>
          <a:p>
            <a:r>
              <a:rPr lang="en-US" altLang="zh-CN" sz="3600" dirty="0" smtClean="0">
                <a:latin typeface="Arial" panose="020B0604020202020204" pitchFamily="34" charset="0"/>
                <a:cs typeface="Arial" panose="020B0604020202020204" pitchFamily="34" charset="0"/>
              </a:rPr>
              <a:t>9-cell Cavity Field Flatness Tuning Calculation</a:t>
            </a:r>
            <a:endParaRPr lang="zh-CN" altLang="en-US" sz="3600" dirty="0">
              <a:latin typeface="Arial" panose="020B0604020202020204" pitchFamily="34" charset="0"/>
              <a:cs typeface="Arial" panose="020B0604020202020204" pitchFamily="34" charset="0"/>
            </a:endParaRPr>
          </a:p>
        </p:txBody>
      </p:sp>
      <p:pic>
        <p:nvPicPr>
          <p:cNvPr id="6" name="图片 5"/>
          <p:cNvPicPr>
            <a:picLocks noChangeAspect="1"/>
          </p:cNvPicPr>
          <p:nvPr/>
        </p:nvPicPr>
        <p:blipFill>
          <a:blip r:embed="rId2"/>
          <a:stretch>
            <a:fillRect/>
          </a:stretch>
        </p:blipFill>
        <p:spPr>
          <a:xfrm>
            <a:off x="182130" y="1469684"/>
            <a:ext cx="5773215" cy="4845596"/>
          </a:xfrm>
          <a:prstGeom prst="rect">
            <a:avLst/>
          </a:prstGeom>
        </p:spPr>
      </p:pic>
      <p:pic>
        <p:nvPicPr>
          <p:cNvPr id="7" name="图片 6"/>
          <p:cNvPicPr>
            <a:picLocks noChangeAspect="1"/>
          </p:cNvPicPr>
          <p:nvPr/>
        </p:nvPicPr>
        <p:blipFill>
          <a:blip r:embed="rId3"/>
          <a:stretch>
            <a:fillRect/>
          </a:stretch>
        </p:blipFill>
        <p:spPr>
          <a:xfrm>
            <a:off x="6024977" y="1589359"/>
            <a:ext cx="5427217" cy="4369714"/>
          </a:xfrm>
          <a:prstGeom prst="rect">
            <a:avLst/>
          </a:prstGeom>
        </p:spPr>
      </p:pic>
    </p:spTree>
    <p:extLst>
      <p:ext uri="{BB962C8B-B14F-4D97-AF65-F5344CB8AC3E}">
        <p14:creationId xmlns:p14="http://schemas.microsoft.com/office/powerpoint/2010/main" val="247895465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97B00A8C-1BFE-45BD-976D-51C563E3769B}" type="slidenum">
              <a:rPr lang="zh-CN" altLang="en-US" smtClean="0"/>
              <a:t>56</a:t>
            </a:fld>
            <a:endParaRPr lang="zh-CN" altLang="en-US"/>
          </a:p>
        </p:txBody>
      </p:sp>
      <p:pic>
        <p:nvPicPr>
          <p:cNvPr id="6" name="图片 5"/>
          <p:cNvPicPr>
            <a:picLocks noChangeAspect="1"/>
          </p:cNvPicPr>
          <p:nvPr/>
        </p:nvPicPr>
        <p:blipFill>
          <a:blip r:embed="rId2"/>
          <a:stretch>
            <a:fillRect/>
          </a:stretch>
        </p:blipFill>
        <p:spPr>
          <a:xfrm>
            <a:off x="139824" y="560044"/>
            <a:ext cx="5346576" cy="5939431"/>
          </a:xfrm>
          <a:prstGeom prst="rect">
            <a:avLst/>
          </a:prstGeom>
        </p:spPr>
      </p:pic>
      <p:pic>
        <p:nvPicPr>
          <p:cNvPr id="7" name="图片 6"/>
          <p:cNvPicPr>
            <a:picLocks noChangeAspect="1"/>
          </p:cNvPicPr>
          <p:nvPr/>
        </p:nvPicPr>
        <p:blipFill>
          <a:blip r:embed="rId3"/>
          <a:stretch>
            <a:fillRect/>
          </a:stretch>
        </p:blipFill>
        <p:spPr>
          <a:xfrm>
            <a:off x="5405437" y="1113060"/>
            <a:ext cx="6410326" cy="4833400"/>
          </a:xfrm>
          <a:prstGeom prst="rect">
            <a:avLst/>
          </a:prstGeom>
        </p:spPr>
      </p:pic>
    </p:spTree>
    <p:extLst>
      <p:ext uri="{BB962C8B-B14F-4D97-AF65-F5344CB8AC3E}">
        <p14:creationId xmlns:p14="http://schemas.microsoft.com/office/powerpoint/2010/main" val="3491611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smtClean="0"/>
              <a:t>5. Beam Loading Theorem</a:t>
            </a:r>
            <a:endParaRPr lang="zh-CN" altLang="en-US" b="1" dirty="0"/>
          </a:p>
        </p:txBody>
      </p:sp>
      <p:sp>
        <p:nvSpPr>
          <p:cNvPr id="3" name="内容占位符 2"/>
          <p:cNvSpPr>
            <a:spLocks noGrp="1"/>
          </p:cNvSpPr>
          <p:nvPr>
            <p:ph idx="1"/>
          </p:nvPr>
        </p:nvSpPr>
        <p:spPr>
          <a:xfrm>
            <a:off x="3006288" y="1645521"/>
            <a:ext cx="8797772" cy="4813336"/>
          </a:xfrm>
        </p:spPr>
        <p:txBody>
          <a:bodyPr>
            <a:noAutofit/>
          </a:bodyPr>
          <a:lstStyle/>
          <a:p>
            <a:pPr marL="0" indent="0">
              <a:buNone/>
            </a:pPr>
            <a:r>
              <a:rPr lang="en-US" altLang="zh-CN" sz="2000" dirty="0" smtClean="0"/>
              <a:t>What really happened when a charged particle or bunch(</a:t>
            </a:r>
            <a:r>
              <a:rPr lang="en-US" altLang="zh-CN" sz="2000" dirty="0" err="1" smtClean="0"/>
              <a:t>es</a:t>
            </a:r>
            <a:r>
              <a:rPr lang="en-US" altLang="zh-CN" sz="2000" dirty="0" smtClean="0"/>
              <a:t>) pass through a cavity? We will go into this large black box and get some useful conclusions in time domain, but still have many small black boxes. </a:t>
            </a:r>
            <a:endParaRPr lang="en-US" altLang="zh-CN" sz="2000" dirty="0"/>
          </a:p>
          <a:p>
            <a:pPr marL="0" indent="0">
              <a:buNone/>
            </a:pPr>
            <a:r>
              <a:rPr lang="en-US" altLang="zh-CN" sz="2000" dirty="0"/>
              <a:t>Four basic principles: superposition, conservation of </a:t>
            </a:r>
            <a:r>
              <a:rPr lang="en-US" altLang="zh-CN" sz="2000" dirty="0" smtClean="0"/>
              <a:t>energy (black box), orthogonality of modes, causality.</a:t>
            </a:r>
          </a:p>
          <a:p>
            <a:pPr marL="0" indent="0">
              <a:buNone/>
            </a:pPr>
            <a:r>
              <a:rPr lang="en-US" altLang="zh-CN" sz="2000" dirty="0" smtClean="0"/>
              <a:t>This analysis </a:t>
            </a:r>
            <a:r>
              <a:rPr lang="en-US" altLang="zh-CN" sz="2000" dirty="0"/>
              <a:t>breaks down when the charge is </a:t>
            </a:r>
            <a:r>
              <a:rPr lang="en-US" altLang="zh-CN" sz="2000" dirty="0" smtClean="0"/>
              <a:t>actually inside </a:t>
            </a:r>
            <a:r>
              <a:rPr lang="en-US" altLang="zh-CN" sz="2000" dirty="0"/>
              <a:t>the cavity. It would be an extremely difficult task indeed to </a:t>
            </a:r>
            <a:r>
              <a:rPr lang="en-US" altLang="zh-CN" sz="2000" dirty="0" smtClean="0"/>
              <a:t>work out </a:t>
            </a:r>
            <a:r>
              <a:rPr lang="en-US" altLang="zh-CN" sz="2000" dirty="0"/>
              <a:t>in detail </a:t>
            </a:r>
            <a:r>
              <a:rPr lang="en-US" altLang="zh-CN" sz="2000" dirty="0" smtClean="0"/>
              <a:t>the development </a:t>
            </a:r>
            <a:r>
              <a:rPr lang="en-US" altLang="zh-CN" sz="2000" dirty="0"/>
              <a:t>of the beam-induced fields as a function of </a:t>
            </a:r>
            <a:r>
              <a:rPr lang="en-US" altLang="zh-CN" sz="2000" dirty="0" smtClean="0"/>
              <a:t>time for </a:t>
            </a:r>
            <a:r>
              <a:rPr lang="en-US" altLang="zh-CN" sz="2000" dirty="0"/>
              <a:t>a cavity of arbitrary </a:t>
            </a:r>
            <a:r>
              <a:rPr lang="en-US" altLang="zh-CN" sz="2000" dirty="0" smtClean="0"/>
              <a:t>shape. It can </a:t>
            </a:r>
            <a:r>
              <a:rPr lang="en-US" altLang="zh-CN" sz="2000" dirty="0"/>
              <a:t>be assumed </a:t>
            </a:r>
            <a:r>
              <a:rPr lang="en-US" altLang="zh-CN" sz="2000" dirty="0" smtClean="0"/>
              <a:t>that the </a:t>
            </a:r>
            <a:r>
              <a:rPr lang="en-US" altLang="zh-CN" sz="2000" dirty="0"/>
              <a:t>beam-induced fields </a:t>
            </a:r>
            <a:r>
              <a:rPr lang="en-US" altLang="zh-CN" sz="2000" dirty="0" smtClean="0"/>
              <a:t>appear instantaneously </a:t>
            </a:r>
            <a:r>
              <a:rPr lang="en-US" altLang="zh-CN" sz="2000" dirty="0"/>
              <a:t>when the charge crosses </a:t>
            </a:r>
            <a:r>
              <a:rPr lang="en-US" altLang="zh-CN" sz="2000" dirty="0" smtClean="0"/>
              <a:t>the reference </a:t>
            </a:r>
            <a:r>
              <a:rPr lang="en-US" altLang="zh-CN" sz="2000" dirty="0"/>
              <a:t>plane in the </a:t>
            </a:r>
            <a:r>
              <a:rPr lang="en-US" altLang="zh-CN" sz="2000" dirty="0" smtClean="0"/>
              <a:t>cavity.</a:t>
            </a:r>
            <a:endParaRPr lang="zh-CN" altLang="en-US" sz="2000" dirty="0"/>
          </a:p>
        </p:txBody>
      </p:sp>
      <p:pic>
        <p:nvPicPr>
          <p:cNvPr id="5" name="图片 4"/>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437595" y="1754604"/>
            <a:ext cx="2283009" cy="2779316"/>
          </a:xfrm>
          <a:prstGeom prst="rect">
            <a:avLst/>
          </a:prstGeom>
        </p:spPr>
      </p:pic>
      <p:sp>
        <p:nvSpPr>
          <p:cNvPr id="6" name="文本框 5"/>
          <p:cNvSpPr txBox="1"/>
          <p:nvPr/>
        </p:nvSpPr>
        <p:spPr>
          <a:xfrm>
            <a:off x="437594" y="4612045"/>
            <a:ext cx="2283009" cy="707886"/>
          </a:xfrm>
          <a:prstGeom prst="rect">
            <a:avLst/>
          </a:prstGeom>
          <a:noFill/>
        </p:spPr>
        <p:txBody>
          <a:bodyPr wrap="square" rtlCol="0">
            <a:spAutoFit/>
          </a:bodyPr>
          <a:lstStyle/>
          <a:p>
            <a:pPr algn="ctr"/>
            <a:r>
              <a:rPr lang="en-US" altLang="zh-CN" sz="2000" dirty="0" smtClean="0">
                <a:latin typeface="Arial" panose="020B0604020202020204" pitchFamily="34" charset="0"/>
                <a:cs typeface="Arial" panose="020B0604020202020204" pitchFamily="34" charset="0"/>
              </a:rPr>
              <a:t>Perry B. Wilson</a:t>
            </a:r>
          </a:p>
          <a:p>
            <a:pPr algn="ctr"/>
            <a:r>
              <a:rPr lang="en-US" altLang="zh-CN" sz="2000" dirty="0" smtClean="0">
                <a:latin typeface="Arial" panose="020B0604020202020204" pitchFamily="34" charset="0"/>
                <a:cs typeface="Arial" panose="020B0604020202020204" pitchFamily="34" charset="0"/>
              </a:rPr>
              <a:t>(1927-2013)</a:t>
            </a:r>
            <a:endParaRPr lang="zh-CN" altLang="en-US" sz="2000"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97B00A8C-1BFE-45BD-976D-51C563E3769B}" type="slidenum">
              <a:rPr lang="zh-CN" altLang="en-US" smtClean="0"/>
              <a:t>57</a:t>
            </a:fld>
            <a:endParaRPr lang="zh-CN" altLang="en-US"/>
          </a:p>
        </p:txBody>
      </p:sp>
    </p:spTree>
    <p:extLst>
      <p:ext uri="{BB962C8B-B14F-4D97-AF65-F5344CB8AC3E}">
        <p14:creationId xmlns:p14="http://schemas.microsoft.com/office/powerpoint/2010/main" val="248938051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421595"/>
            <a:ext cx="10515600" cy="6436405"/>
          </a:xfrm>
        </p:spPr>
        <p:txBody>
          <a:bodyPr>
            <a:normAutofit lnSpcReduction="10000"/>
          </a:bodyPr>
          <a:lstStyle/>
          <a:p>
            <a:pPr marL="0" indent="0" algn="just">
              <a:lnSpc>
                <a:spcPct val="110000"/>
              </a:lnSpc>
              <a:buNone/>
            </a:pPr>
            <a:r>
              <a:rPr lang="en-US" altLang="zh-CN" sz="2000" dirty="0"/>
              <a:t>Cavity voltages are taken to be complex </a:t>
            </a:r>
            <a:r>
              <a:rPr lang="en-US" altLang="zh-CN" sz="2000" dirty="0" smtClean="0"/>
              <a:t>(or </a:t>
            </a:r>
            <a:r>
              <a:rPr lang="en-US" altLang="zh-CN" sz="2000" dirty="0"/>
              <a:t>phasor) quantities, </a:t>
            </a:r>
            <a:r>
              <a:rPr lang="en-US" altLang="zh-CN" sz="2000" dirty="0" smtClean="0"/>
              <a:t>written with </a:t>
            </a:r>
            <a:r>
              <a:rPr lang="en-US" altLang="zh-CN" sz="2000" dirty="0"/>
              <a:t>a </a:t>
            </a:r>
            <a:r>
              <a:rPr lang="en-US" altLang="zh-CN" sz="2000" dirty="0" smtClean="0"/>
              <a:t>tilde. The </a:t>
            </a:r>
            <a:r>
              <a:rPr lang="en-US" altLang="zh-CN" sz="2000" dirty="0"/>
              <a:t>absolute value of the voltage, written </a:t>
            </a:r>
            <a:r>
              <a:rPr lang="en-US" altLang="zh-CN" sz="2000" dirty="0" smtClean="0"/>
              <a:t>without a </a:t>
            </a:r>
            <a:r>
              <a:rPr lang="en-US" altLang="zh-CN" sz="2000" dirty="0"/>
              <a:t>tilde, is the </a:t>
            </a:r>
            <a:r>
              <a:rPr lang="en-US" altLang="zh-CN" sz="2000" dirty="0">
                <a:solidFill>
                  <a:srgbClr val="FF0000"/>
                </a:solidFill>
              </a:rPr>
              <a:t>maximum energy in electron volts that can be gained</a:t>
            </a:r>
            <a:r>
              <a:rPr lang="en-US" altLang="zh-CN" sz="2000" dirty="0"/>
              <a:t> by </a:t>
            </a:r>
            <a:r>
              <a:rPr lang="en-US" altLang="zh-CN" sz="2000" dirty="0" smtClean="0"/>
              <a:t>a small </a:t>
            </a:r>
            <a:r>
              <a:rPr lang="en-US" altLang="zh-CN" sz="2000" dirty="0"/>
              <a:t>non-perturbing test charge which traverses the cavity at the </a:t>
            </a:r>
            <a:r>
              <a:rPr lang="en-US" altLang="zh-CN" sz="2000" dirty="0" smtClean="0"/>
              <a:t>velocity of </a:t>
            </a:r>
            <a:r>
              <a:rPr lang="en-US" altLang="zh-CN" sz="2000" dirty="0"/>
              <a:t>light. Assuming </a:t>
            </a:r>
            <a:r>
              <a:rPr lang="en-US" altLang="zh-CN" sz="2000" dirty="0" smtClean="0"/>
              <a:t>                    , </a:t>
            </a:r>
            <a:r>
              <a:rPr lang="en-US" altLang="zh-CN" sz="2000" dirty="0"/>
              <a:t>a reference plane is defined in the cavity </a:t>
            </a:r>
            <a:r>
              <a:rPr lang="en-US" altLang="zh-CN" sz="2000" dirty="0" smtClean="0"/>
              <a:t>by the position of this maximally accelerated test charge at t = 0. Thus the projection of V on the real axis gives the energy gain for a test charge which crosses the reference plane at an arbitrary phase</a:t>
            </a:r>
            <a:r>
              <a:rPr lang="en-US" altLang="zh-CN" sz="2000" dirty="0"/>
              <a:t>. It is </a:t>
            </a:r>
            <a:r>
              <a:rPr lang="en-US" altLang="zh-CN" sz="2000" dirty="0">
                <a:solidFill>
                  <a:srgbClr val="FF0000"/>
                </a:solidFill>
              </a:rPr>
              <a:t>almost self-evident that the phase of the beam-induced </a:t>
            </a:r>
            <a:r>
              <a:rPr lang="en-US" altLang="zh-CN" sz="2000" dirty="0" smtClean="0">
                <a:solidFill>
                  <a:srgbClr val="FF0000"/>
                </a:solidFill>
              </a:rPr>
              <a:t>voltage must </a:t>
            </a:r>
            <a:r>
              <a:rPr lang="en-US" altLang="zh-CN" sz="2000" dirty="0">
                <a:solidFill>
                  <a:srgbClr val="FF0000"/>
                </a:solidFill>
              </a:rPr>
              <a:t>lie along the negative real </a:t>
            </a:r>
            <a:r>
              <a:rPr lang="en-US" altLang="zh-CN" sz="2000" dirty="0" smtClean="0">
                <a:solidFill>
                  <a:srgbClr val="FF0000"/>
                </a:solidFill>
              </a:rPr>
              <a:t>axis.</a:t>
            </a:r>
            <a:endParaRPr lang="en-US" altLang="zh-CN" sz="2000" dirty="0">
              <a:solidFill>
                <a:srgbClr val="FF0000"/>
              </a:solidFill>
            </a:endParaRPr>
          </a:p>
          <a:p>
            <a:pPr marL="0" indent="0" algn="just">
              <a:lnSpc>
                <a:spcPct val="110000"/>
              </a:lnSpc>
              <a:buNone/>
            </a:pPr>
            <a:r>
              <a:rPr lang="en-US" altLang="zh-CN" sz="2000" dirty="0"/>
              <a:t>The analysis following will be carried out assuming a </a:t>
            </a:r>
            <a:r>
              <a:rPr lang="en-US" altLang="zh-CN" sz="2000" dirty="0">
                <a:solidFill>
                  <a:srgbClr val="FF0000"/>
                </a:solidFill>
              </a:rPr>
              <a:t>point </a:t>
            </a:r>
            <a:r>
              <a:rPr lang="en-US" altLang="zh-CN" sz="2000" dirty="0" smtClean="0">
                <a:solidFill>
                  <a:srgbClr val="FF0000"/>
                </a:solidFill>
              </a:rPr>
              <a:t>bunch</a:t>
            </a:r>
            <a:r>
              <a:rPr lang="en-US" altLang="zh-CN" sz="2000" dirty="0" smtClean="0"/>
              <a:t>. Effects </a:t>
            </a:r>
            <a:r>
              <a:rPr lang="en-US" altLang="zh-CN" sz="2000" dirty="0"/>
              <a:t>due to non-zero bunch length are then readily computed by </a:t>
            </a:r>
            <a:r>
              <a:rPr lang="en-US" altLang="zh-CN" sz="2000" dirty="0" smtClean="0"/>
              <a:t>considering the </a:t>
            </a:r>
            <a:r>
              <a:rPr lang="en-US" altLang="zh-CN" sz="2000" dirty="0"/>
              <a:t>bunch to be composed of an infinite number of vanishingly small </a:t>
            </a:r>
            <a:r>
              <a:rPr lang="en-US" altLang="zh-CN" sz="2000" dirty="0" smtClean="0"/>
              <a:t>slices and </a:t>
            </a:r>
            <a:r>
              <a:rPr lang="en-US" altLang="zh-CN" sz="2000" dirty="0"/>
              <a:t>performing an appropriate </a:t>
            </a:r>
            <a:r>
              <a:rPr lang="en-US" altLang="zh-CN" sz="2000" dirty="0" smtClean="0"/>
              <a:t>integration (</a:t>
            </a:r>
            <a:r>
              <a:rPr lang="en-US" altLang="zh-CN" sz="2000" u="sng" dirty="0" smtClean="0"/>
              <a:t>superposition</a:t>
            </a:r>
            <a:r>
              <a:rPr lang="en-US" altLang="zh-CN" sz="2000" dirty="0" smtClean="0"/>
              <a:t>).</a:t>
            </a:r>
          </a:p>
          <a:p>
            <a:pPr marL="0" indent="0" algn="just">
              <a:lnSpc>
                <a:spcPct val="110000"/>
              </a:lnSpc>
              <a:buNone/>
            </a:pPr>
            <a:r>
              <a:rPr lang="en-US" altLang="zh-CN" sz="2000" dirty="0"/>
              <a:t>The total voltage seen by a charge crossing a cavity is the </a:t>
            </a:r>
            <a:r>
              <a:rPr lang="en-US" altLang="zh-CN" sz="2000" dirty="0">
                <a:solidFill>
                  <a:srgbClr val="FF0000"/>
                </a:solidFill>
              </a:rPr>
              <a:t>vector sum of an externally applied generator voltage and a component due to the voltage induced by the charge itself</a:t>
            </a:r>
            <a:r>
              <a:rPr lang="en-US" altLang="zh-CN" sz="2000" dirty="0"/>
              <a:t>. The magnitude and phase of each component is assumed to be unaffected by the presence of the other component.</a:t>
            </a:r>
          </a:p>
          <a:p>
            <a:pPr marL="0" indent="0" algn="just">
              <a:lnSpc>
                <a:spcPct val="110000"/>
              </a:lnSpc>
              <a:buNone/>
            </a:pPr>
            <a:r>
              <a:rPr lang="en-US" altLang="zh-CN" sz="2000" dirty="0"/>
              <a:t>The energy lost (or gained) by the charge be equal to the increase (or decrease) of energy stored in the cavity fields.</a:t>
            </a:r>
            <a:endParaRPr lang="zh-CN" altLang="en-US" sz="2000" dirty="0"/>
          </a:p>
          <a:p>
            <a:pPr marL="0" indent="0">
              <a:lnSpc>
                <a:spcPct val="110000"/>
              </a:lnSpc>
              <a:buNone/>
            </a:pPr>
            <a:endParaRPr lang="zh-CN" altLang="en-US" sz="2000" dirty="0"/>
          </a:p>
        </p:txBody>
      </p:sp>
      <p:sp>
        <p:nvSpPr>
          <p:cNvPr id="4" name="灯片编号占位符 3"/>
          <p:cNvSpPr>
            <a:spLocks noGrp="1"/>
          </p:cNvSpPr>
          <p:nvPr>
            <p:ph type="sldNum" sz="quarter" idx="12"/>
          </p:nvPr>
        </p:nvSpPr>
        <p:spPr/>
        <p:txBody>
          <a:bodyPr/>
          <a:lstStyle/>
          <a:p>
            <a:fld id="{97B00A8C-1BFE-45BD-976D-51C563E3769B}" type="slidenum">
              <a:rPr lang="zh-CN" altLang="en-US" smtClean="0"/>
              <a:t>58</a:t>
            </a:fld>
            <a:endParaRPr lang="zh-CN" altLang="en-US"/>
          </a:p>
        </p:txBody>
      </p:sp>
      <p:pic>
        <p:nvPicPr>
          <p:cNvPr id="5" name="图片 4"/>
          <p:cNvPicPr>
            <a:picLocks noChangeAspect="1"/>
          </p:cNvPicPr>
          <p:nvPr/>
        </p:nvPicPr>
        <p:blipFill>
          <a:blip r:embed="rId2"/>
          <a:stretch>
            <a:fillRect/>
          </a:stretch>
        </p:blipFill>
        <p:spPr>
          <a:xfrm>
            <a:off x="4334441" y="1394562"/>
            <a:ext cx="1275434" cy="372327"/>
          </a:xfrm>
          <a:prstGeom prst="rect">
            <a:avLst/>
          </a:prstGeom>
        </p:spPr>
      </p:pic>
    </p:spTree>
    <p:extLst>
      <p:ext uri="{BB962C8B-B14F-4D97-AF65-F5344CB8AC3E}">
        <p14:creationId xmlns:p14="http://schemas.microsoft.com/office/powerpoint/2010/main" val="225856338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b="1" dirty="0"/>
              <a:t>The Fundamental Theorem of Beam Loading</a:t>
            </a:r>
            <a:endParaRPr lang="zh-CN" altLang="en-US" sz="3600" dirty="0"/>
          </a:p>
        </p:txBody>
      </p:sp>
      <p:sp>
        <p:nvSpPr>
          <p:cNvPr id="3" name="内容占位符 2"/>
          <p:cNvSpPr>
            <a:spLocks noGrp="1"/>
          </p:cNvSpPr>
          <p:nvPr>
            <p:ph idx="1"/>
          </p:nvPr>
        </p:nvSpPr>
        <p:spPr/>
        <p:txBody>
          <a:bodyPr>
            <a:normAutofit/>
          </a:bodyPr>
          <a:lstStyle/>
          <a:p>
            <a:pPr marL="0" indent="0">
              <a:buNone/>
            </a:pPr>
            <a:r>
              <a:rPr lang="en-US" altLang="zh-CN" sz="2400" dirty="0" smtClean="0"/>
              <a:t>The fact </a:t>
            </a:r>
            <a:r>
              <a:rPr lang="en-US" altLang="zh-CN" sz="2400" dirty="0"/>
              <a:t>that a charge sees exactly one-half of its awn beam-induced voltage </a:t>
            </a:r>
            <a:r>
              <a:rPr lang="en-US" altLang="zh-CN" sz="2400" dirty="0" smtClean="0"/>
              <a:t>we will </a:t>
            </a:r>
            <a:r>
              <a:rPr lang="en-US" altLang="zh-CN" sz="2400" dirty="0"/>
              <a:t>call the fundamental theorem of beam </a:t>
            </a:r>
            <a:r>
              <a:rPr lang="en-US" altLang="zh-CN" sz="2400" dirty="0" smtClean="0"/>
              <a:t>loading.</a:t>
            </a:r>
          </a:p>
          <a:p>
            <a:pPr marL="0" indent="0">
              <a:buNone/>
            </a:pPr>
            <a:r>
              <a:rPr lang="en-US" altLang="zh-CN" sz="2400" dirty="0"/>
              <a:t>E</a:t>
            </a:r>
            <a:r>
              <a:rPr lang="en-US" altLang="zh-CN" sz="2400" dirty="0" smtClean="0"/>
              <a:t>nergy </a:t>
            </a:r>
            <a:r>
              <a:rPr lang="en-US" altLang="zh-CN" sz="2400" dirty="0"/>
              <a:t>lost to an </a:t>
            </a:r>
            <a:r>
              <a:rPr lang="en-US" altLang="zh-CN" sz="2400" dirty="0" smtClean="0"/>
              <a:t>initially empty cavity</a:t>
            </a:r>
          </a:p>
          <a:p>
            <a:pPr marL="0" indent="0">
              <a:buNone/>
            </a:pPr>
            <a:r>
              <a:rPr lang="en-US" altLang="zh-CN" sz="2400" dirty="0"/>
              <a:t>L</a:t>
            </a:r>
            <a:r>
              <a:rPr lang="en-US" altLang="zh-CN" sz="2400" dirty="0" smtClean="0"/>
              <a:t>oss </a:t>
            </a:r>
            <a:r>
              <a:rPr lang="en-US" altLang="zh-CN" sz="2400" dirty="0"/>
              <a:t>parameter k for radiation into an empty cavity is defined by</a:t>
            </a:r>
            <a:endParaRPr lang="zh-CN" altLang="en-US" sz="2400" dirty="0"/>
          </a:p>
        </p:txBody>
      </p:sp>
      <p:sp>
        <p:nvSpPr>
          <p:cNvPr id="4" name="灯片编号占位符 3"/>
          <p:cNvSpPr>
            <a:spLocks noGrp="1"/>
          </p:cNvSpPr>
          <p:nvPr>
            <p:ph type="sldNum" sz="quarter" idx="12"/>
          </p:nvPr>
        </p:nvSpPr>
        <p:spPr/>
        <p:txBody>
          <a:bodyPr/>
          <a:lstStyle/>
          <a:p>
            <a:fld id="{97B00A8C-1BFE-45BD-976D-51C563E3769B}" type="slidenum">
              <a:rPr lang="zh-CN" altLang="en-US" smtClean="0"/>
              <a:t>59</a:t>
            </a:fld>
            <a:endParaRPr lang="zh-CN" altLang="en-US"/>
          </a:p>
        </p:txBody>
      </p:sp>
      <p:pic>
        <p:nvPicPr>
          <p:cNvPr id="5" name="图片 4"/>
          <p:cNvPicPr>
            <a:picLocks noChangeAspect="1"/>
          </p:cNvPicPr>
          <p:nvPr/>
        </p:nvPicPr>
        <p:blipFill>
          <a:blip r:embed="rId2"/>
          <a:stretch>
            <a:fillRect/>
          </a:stretch>
        </p:blipFill>
        <p:spPr>
          <a:xfrm>
            <a:off x="6095999" y="2711116"/>
            <a:ext cx="2118965" cy="802105"/>
          </a:xfrm>
          <a:prstGeom prst="rect">
            <a:avLst/>
          </a:prstGeom>
        </p:spPr>
      </p:pic>
      <p:pic>
        <p:nvPicPr>
          <p:cNvPr id="6" name="图片 5"/>
          <p:cNvPicPr>
            <a:picLocks noChangeAspect="1"/>
          </p:cNvPicPr>
          <p:nvPr/>
        </p:nvPicPr>
        <p:blipFill>
          <a:blip r:embed="rId3"/>
          <a:stretch>
            <a:fillRect/>
          </a:stretch>
        </p:blipFill>
        <p:spPr>
          <a:xfrm>
            <a:off x="9659029" y="3398680"/>
            <a:ext cx="1532432" cy="594998"/>
          </a:xfrm>
          <a:prstGeom prst="rect">
            <a:avLst/>
          </a:prstGeom>
        </p:spPr>
      </p:pic>
      <p:pic>
        <p:nvPicPr>
          <p:cNvPr id="7" name="图片 6"/>
          <p:cNvPicPr>
            <a:picLocks noChangeAspect="1"/>
          </p:cNvPicPr>
          <p:nvPr/>
        </p:nvPicPr>
        <p:blipFill>
          <a:blip r:embed="rId4"/>
          <a:stretch>
            <a:fillRect/>
          </a:stretch>
        </p:blipFill>
        <p:spPr>
          <a:xfrm>
            <a:off x="943793" y="4048797"/>
            <a:ext cx="1698094" cy="699827"/>
          </a:xfrm>
          <a:prstGeom prst="rect">
            <a:avLst/>
          </a:prstGeom>
        </p:spPr>
      </p:pic>
      <p:pic>
        <p:nvPicPr>
          <p:cNvPr id="8" name="图片 7"/>
          <p:cNvPicPr>
            <a:picLocks noChangeAspect="1"/>
          </p:cNvPicPr>
          <p:nvPr/>
        </p:nvPicPr>
        <p:blipFill>
          <a:blip r:embed="rId5"/>
          <a:stretch>
            <a:fillRect/>
          </a:stretch>
        </p:blipFill>
        <p:spPr>
          <a:xfrm>
            <a:off x="2840767" y="3927790"/>
            <a:ext cx="3896917" cy="941839"/>
          </a:xfrm>
          <a:prstGeom prst="rect">
            <a:avLst/>
          </a:prstGeom>
        </p:spPr>
      </p:pic>
      <p:sp>
        <p:nvSpPr>
          <p:cNvPr id="10" name="矩形 9"/>
          <p:cNvSpPr/>
          <p:nvPr/>
        </p:nvSpPr>
        <p:spPr>
          <a:xfrm>
            <a:off x="7051974" y="3922772"/>
            <a:ext cx="4808593" cy="830997"/>
          </a:xfrm>
          <a:prstGeom prst="rect">
            <a:avLst/>
          </a:prstGeom>
        </p:spPr>
        <p:txBody>
          <a:bodyPr wrap="square">
            <a:spAutoFit/>
          </a:bodyPr>
          <a:lstStyle/>
          <a:p>
            <a:r>
              <a:rPr lang="en-US" altLang="zh-CN" sz="1600" dirty="0">
                <a:latin typeface="Arial" panose="020B0604020202020204" pitchFamily="34" charset="0"/>
                <a:cs typeface="Arial" panose="020B0604020202020204" pitchFamily="34" charset="0"/>
              </a:rPr>
              <a:t>V is the maximum voltage seen by a </a:t>
            </a:r>
            <a:r>
              <a:rPr lang="en-US" altLang="zh-CN" sz="1600" dirty="0" err="1">
                <a:latin typeface="Arial" panose="020B0604020202020204" pitchFamily="34" charset="0"/>
                <a:cs typeface="Arial" panose="020B0604020202020204" pitchFamily="34" charset="0"/>
              </a:rPr>
              <a:t>nonperturbing</a:t>
            </a:r>
            <a:endParaRPr lang="en-US" altLang="zh-CN" sz="1600" dirty="0">
              <a:latin typeface="Arial" panose="020B0604020202020204" pitchFamily="34" charset="0"/>
              <a:cs typeface="Arial" panose="020B0604020202020204" pitchFamily="34" charset="0"/>
            </a:endParaRPr>
          </a:p>
          <a:p>
            <a:r>
              <a:rPr lang="en-US" altLang="zh-CN" sz="1600" dirty="0">
                <a:latin typeface="Arial" panose="020B0604020202020204" pitchFamily="34" charset="0"/>
                <a:cs typeface="Arial" panose="020B0604020202020204" pitchFamily="34" charset="0"/>
              </a:rPr>
              <a:t>test charge traveling across the cavity at the speed of light </a:t>
            </a:r>
            <a:r>
              <a:rPr lang="en-US" altLang="zh-CN" sz="1600" dirty="0" smtClean="0">
                <a:latin typeface="Arial" panose="020B0604020202020204" pitchFamily="34" charset="0"/>
                <a:cs typeface="Arial" panose="020B0604020202020204" pitchFamily="34" charset="0"/>
              </a:rPr>
              <a:t>when the </a:t>
            </a:r>
            <a:r>
              <a:rPr lang="en-US" altLang="zh-CN" sz="1600" dirty="0">
                <a:latin typeface="Arial" panose="020B0604020202020204" pitchFamily="34" charset="0"/>
                <a:cs typeface="Arial" panose="020B0604020202020204" pitchFamily="34" charset="0"/>
              </a:rPr>
              <a:t>stored energy is </a:t>
            </a:r>
            <a:r>
              <a:rPr lang="en-US" altLang="zh-CN" sz="1600" dirty="0" smtClean="0">
                <a:latin typeface="Arial" panose="020B0604020202020204" pitchFamily="34" charset="0"/>
                <a:cs typeface="Arial" panose="020B0604020202020204" pitchFamily="34" charset="0"/>
              </a:rPr>
              <a:t>W.</a:t>
            </a:r>
            <a:endParaRPr lang="zh-CN" altLang="en-US" sz="1600" dirty="0">
              <a:latin typeface="Arial" panose="020B0604020202020204" pitchFamily="34" charset="0"/>
              <a:cs typeface="Arial" panose="020B0604020202020204" pitchFamily="34" charset="0"/>
            </a:endParaRPr>
          </a:p>
        </p:txBody>
      </p:sp>
      <p:pic>
        <p:nvPicPr>
          <p:cNvPr id="11" name="图片 10"/>
          <p:cNvPicPr>
            <a:picLocks noChangeAspect="1"/>
          </p:cNvPicPr>
          <p:nvPr/>
        </p:nvPicPr>
        <p:blipFill>
          <a:blip r:embed="rId6"/>
          <a:stretch>
            <a:fillRect/>
          </a:stretch>
        </p:blipFill>
        <p:spPr>
          <a:xfrm>
            <a:off x="943794" y="5045102"/>
            <a:ext cx="1698094" cy="1007609"/>
          </a:xfrm>
          <a:prstGeom prst="rect">
            <a:avLst/>
          </a:prstGeom>
        </p:spPr>
      </p:pic>
      <p:pic>
        <p:nvPicPr>
          <p:cNvPr id="12" name="图片 11"/>
          <p:cNvPicPr>
            <a:picLocks noChangeAspect="1"/>
          </p:cNvPicPr>
          <p:nvPr/>
        </p:nvPicPr>
        <p:blipFill>
          <a:blip r:embed="rId7"/>
          <a:stretch>
            <a:fillRect/>
          </a:stretch>
        </p:blipFill>
        <p:spPr>
          <a:xfrm>
            <a:off x="3518234" y="4945010"/>
            <a:ext cx="2016292" cy="1231953"/>
          </a:xfrm>
          <a:prstGeom prst="rect">
            <a:avLst/>
          </a:prstGeom>
        </p:spPr>
      </p:pic>
      <p:pic>
        <p:nvPicPr>
          <p:cNvPr id="13" name="图片 12"/>
          <p:cNvPicPr>
            <a:picLocks noChangeAspect="1"/>
          </p:cNvPicPr>
          <p:nvPr/>
        </p:nvPicPr>
        <p:blipFill>
          <a:blip r:embed="rId8"/>
          <a:stretch>
            <a:fillRect/>
          </a:stretch>
        </p:blipFill>
        <p:spPr>
          <a:xfrm>
            <a:off x="6532146" y="5054182"/>
            <a:ext cx="2716796" cy="691123"/>
          </a:xfrm>
          <a:prstGeom prst="rect">
            <a:avLst/>
          </a:prstGeom>
        </p:spPr>
      </p:pic>
    </p:spTree>
    <p:extLst>
      <p:ext uri="{BB962C8B-B14F-4D97-AF65-F5344CB8AC3E}">
        <p14:creationId xmlns:p14="http://schemas.microsoft.com/office/powerpoint/2010/main" val="28226667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50591"/>
            <a:ext cx="10515600" cy="1325563"/>
          </a:xfrm>
        </p:spPr>
        <p:txBody>
          <a:bodyPr/>
          <a:lstStyle/>
          <a:p>
            <a:r>
              <a:rPr lang="en-US" altLang="zh-CN" dirty="0" smtClean="0"/>
              <a:t>Local Gauge Principle</a:t>
            </a:r>
            <a:endParaRPr lang="zh-CN" altLang="en-US" dirty="0"/>
          </a:p>
        </p:txBody>
      </p:sp>
      <p:sp>
        <p:nvSpPr>
          <p:cNvPr id="3" name="内容占位符 2"/>
          <p:cNvSpPr>
            <a:spLocks noGrp="1"/>
          </p:cNvSpPr>
          <p:nvPr>
            <p:ph idx="1"/>
          </p:nvPr>
        </p:nvSpPr>
        <p:spPr>
          <a:xfrm>
            <a:off x="8610600" y="4270809"/>
            <a:ext cx="3162040" cy="2085541"/>
          </a:xfrm>
        </p:spPr>
        <p:txBody>
          <a:bodyPr>
            <a:noAutofit/>
          </a:bodyPr>
          <a:lstStyle/>
          <a:p>
            <a:pPr marL="0" indent="0" algn="just">
              <a:lnSpc>
                <a:spcPct val="100000"/>
              </a:lnSpc>
              <a:buNone/>
            </a:pPr>
            <a:r>
              <a:rPr lang="en-US" altLang="zh-CN" sz="1800" dirty="0" smtClean="0"/>
              <a:t>Maxwell equation (or photon or the Light) is a logic result of the gauge principle and relativistic principle. </a:t>
            </a:r>
            <a:endParaRPr lang="en-US" altLang="zh-CN" sz="1800" dirty="0"/>
          </a:p>
          <a:p>
            <a:endParaRPr lang="en-US" altLang="zh-CN" sz="1800" dirty="0" smtClean="0"/>
          </a:p>
          <a:p>
            <a:endParaRPr lang="en-US" altLang="zh-CN" sz="1800" dirty="0"/>
          </a:p>
        </p:txBody>
      </p:sp>
      <p:pic>
        <p:nvPicPr>
          <p:cNvPr id="5" name="图片 4"/>
          <p:cNvPicPr>
            <a:picLocks noChangeAspect="1"/>
          </p:cNvPicPr>
          <p:nvPr/>
        </p:nvPicPr>
        <p:blipFill rotWithShape="1">
          <a:blip r:embed="rId2">
            <a:extLst>
              <a:ext uri="{28A0092B-C50C-407E-A947-70E740481C1C}">
                <a14:useLocalDpi xmlns:a14="http://schemas.microsoft.com/office/drawing/2010/main" val="0"/>
              </a:ext>
            </a:extLst>
          </a:blip>
          <a:srcRect l="54168" t="24114" r="14124" b="55481"/>
          <a:stretch/>
        </p:blipFill>
        <p:spPr>
          <a:xfrm>
            <a:off x="9748285" y="2853528"/>
            <a:ext cx="2024355" cy="708167"/>
          </a:xfrm>
          <a:prstGeom prst="rect">
            <a:avLst/>
          </a:prstGeom>
        </p:spPr>
      </p:pic>
      <p:sp>
        <p:nvSpPr>
          <p:cNvPr id="6" name="右箭头 5"/>
          <p:cNvSpPr/>
          <p:nvPr/>
        </p:nvSpPr>
        <p:spPr>
          <a:xfrm>
            <a:off x="6548685" y="1959581"/>
            <a:ext cx="364357" cy="266718"/>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右箭头 6"/>
          <p:cNvSpPr/>
          <p:nvPr/>
        </p:nvSpPr>
        <p:spPr>
          <a:xfrm>
            <a:off x="6609695" y="3073158"/>
            <a:ext cx="336531" cy="266717"/>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3"/>
          <a:stretch>
            <a:fillRect/>
          </a:stretch>
        </p:blipFill>
        <p:spPr>
          <a:xfrm>
            <a:off x="4407712" y="4281004"/>
            <a:ext cx="3920871" cy="1866585"/>
          </a:xfrm>
          <a:prstGeom prst="rect">
            <a:avLst/>
          </a:prstGeom>
        </p:spPr>
      </p:pic>
      <mc:AlternateContent xmlns:mc="http://schemas.openxmlformats.org/markup-compatibility/2006" xmlns:a14="http://schemas.microsoft.com/office/drawing/2010/main">
        <mc:Choice Requires="a14">
          <p:sp>
            <p:nvSpPr>
              <p:cNvPr id="4" name="文本框 3"/>
              <p:cNvSpPr txBox="1"/>
              <p:nvPr/>
            </p:nvSpPr>
            <p:spPr>
              <a:xfrm>
                <a:off x="7435458" y="1702793"/>
                <a:ext cx="2146293" cy="1080680"/>
              </a:xfrm>
              <a:prstGeom prst="rect">
                <a:avLst/>
              </a:prstGeom>
              <a:noFill/>
            </p:spPr>
            <p:txBody>
              <a:bodyPr wrap="none" lIns="0" tIns="0" rIns="0" bIns="0" rtlCol="0">
                <a:spAutoFit/>
              </a:bodyPr>
              <a:lstStyle/>
              <a:p>
                <a14:m>
                  <m:oMath xmlns:m="http://schemas.openxmlformats.org/officeDocument/2006/math">
                    <m:r>
                      <a:rPr lang="en-US" altLang="zh-CN" b="0" i="1" smtClean="0">
                        <a:latin typeface="Cambria Math" panose="02040503050406030204" pitchFamily="18" charset="0"/>
                      </a:rPr>
                      <m:t>−</m:t>
                    </m:r>
                    <m:r>
                      <a:rPr lang="en-US" altLang="zh-CN" b="0" i="1" smtClean="0">
                        <a:latin typeface="Cambria Math" panose="02040503050406030204" pitchFamily="18" charset="0"/>
                      </a:rPr>
                      <m:t>𝑖</m:t>
                    </m:r>
                    <m:r>
                      <a:rPr lang="en-US" altLang="zh-CN" b="0" i="1" smtClean="0">
                        <a:latin typeface="Cambria Math" panose="02040503050406030204" pitchFamily="18" charset="0"/>
                        <a:ea typeface="Cambria Math" panose="02040503050406030204" pitchFamily="18" charset="0"/>
                      </a:rPr>
                      <m:t>ℏ</m:t>
                    </m:r>
                    <m:r>
                      <a:rPr lang="en-US" altLang="zh-CN" b="0" i="0"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m:t>
                    </m:r>
                    <m:r>
                      <a:rPr lang="en-US" altLang="zh-CN" i="1">
                        <a:latin typeface="Cambria Math" panose="02040503050406030204" pitchFamily="18" charset="0"/>
                      </a:rPr>
                      <m:t>−</m:t>
                    </m:r>
                    <m:r>
                      <a:rPr lang="en-US" altLang="zh-CN" i="1">
                        <a:latin typeface="Cambria Math" panose="02040503050406030204" pitchFamily="18" charset="0"/>
                      </a:rPr>
                      <m:t>𝑖</m:t>
                    </m:r>
                    <m:r>
                      <a:rPr lang="en-US" altLang="zh-CN" i="1">
                        <a:latin typeface="Cambria Math" panose="02040503050406030204" pitchFamily="18" charset="0"/>
                        <a:ea typeface="Cambria Math" panose="02040503050406030204" pitchFamily="18" charset="0"/>
                      </a:rPr>
                      <m:t>ℏ</m:t>
                    </m:r>
                    <m:r>
                      <a:rPr lang="en-US" altLang="zh-CN" i="0">
                        <a:latin typeface="Cambria Math" panose="02040503050406030204" pitchFamily="18" charset="0"/>
                        <a:ea typeface="Cambria Math" panose="02040503050406030204" pitchFamily="18" charset="0"/>
                      </a:rPr>
                      <m:t>𝛻</m:t>
                    </m:r>
                  </m:oMath>
                </a14:m>
                <a:r>
                  <a:rPr lang="en-US" altLang="zh-CN" dirty="0" smtClean="0"/>
                  <a:t>+</a:t>
                </a:r>
                <a:r>
                  <a:rPr lang="en-US" altLang="zh-CN" dirty="0">
                    <a:ea typeface="Cambria Math" panose="02040503050406030204" pitchFamily="18" charset="0"/>
                  </a:rPr>
                  <a:t> </a:t>
                </a:r>
                <a14:m>
                  <m:oMath xmlns:m="http://schemas.openxmlformats.org/officeDocument/2006/math">
                    <m:r>
                      <a:rPr lang="en-US" altLang="zh-CN" i="1">
                        <a:latin typeface="Cambria Math" panose="02040503050406030204" pitchFamily="18" charset="0"/>
                        <a:ea typeface="Cambria Math" panose="02040503050406030204" pitchFamily="18" charset="0"/>
                      </a:rPr>
                      <m:t>ℏ</m:t>
                    </m:r>
                    <m:r>
                      <a:rPr lang="en-US" altLang="zh-CN" i="0" smtClean="0">
                        <a:latin typeface="Cambria Math" panose="02040503050406030204" pitchFamily="18" charset="0"/>
                        <a:ea typeface="Cambria Math" panose="02040503050406030204" pitchFamily="18" charset="0"/>
                      </a:rPr>
                      <m:t>𝛻</m:t>
                    </m:r>
                    <m:r>
                      <a:rPr lang="zh-CN" altLang="en-US" i="1" smtClean="0">
                        <a:latin typeface="Cambria Math" panose="02040503050406030204" pitchFamily="18" charset="0"/>
                        <a:ea typeface="Cambria Math" panose="02040503050406030204" pitchFamily="18" charset="0"/>
                      </a:rPr>
                      <m:t>𝛾</m:t>
                    </m:r>
                  </m:oMath>
                </a14:m>
                <a:endParaRPr lang="en-US" altLang="zh-CN" dirty="0" smtClean="0">
                  <a:ea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altLang="zh-CN" i="1">
                          <a:latin typeface="Cambria Math" panose="02040503050406030204" pitchFamily="18" charset="0"/>
                        </a:rPr>
                        <m:t>𝑖</m:t>
                      </m:r>
                      <m:r>
                        <a:rPr lang="en-US" altLang="zh-CN" i="1">
                          <a:latin typeface="Cambria Math" panose="02040503050406030204" pitchFamily="18" charset="0"/>
                          <a:ea typeface="Cambria Math" panose="02040503050406030204" pitchFamily="18" charset="0"/>
                        </a:rPr>
                        <m:t>ℏ</m:t>
                      </m:r>
                      <m:f>
                        <m:fPr>
                          <m:ctrlPr>
                            <a:rPr lang="en-US" altLang="zh-CN" i="1" smtClean="0">
                              <a:latin typeface="Cambria Math" panose="02040503050406030204" pitchFamily="18" charset="0"/>
                              <a:ea typeface="Cambria Math" panose="02040503050406030204" pitchFamily="18" charset="0"/>
                            </a:rPr>
                          </m:ctrlPr>
                        </m:fPr>
                        <m:num>
                          <m:r>
                            <a:rPr lang="en-US" altLang="zh-CN" i="1">
                              <a:latin typeface="Cambria Math" panose="02040503050406030204" pitchFamily="18" charset="0"/>
                              <a:ea typeface="Cambria Math" panose="02040503050406030204" pitchFamily="18" charset="0"/>
                            </a:rPr>
                            <m:t>𝜕</m:t>
                          </m:r>
                        </m:num>
                        <m:den>
                          <m:r>
                            <a:rPr lang="en-US" altLang="zh-CN" i="1">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𝑡</m:t>
                          </m:r>
                        </m:den>
                      </m:f>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rPr>
                        <m:t>−</m:t>
                      </m:r>
                      <m:r>
                        <a:rPr lang="en-US" altLang="zh-CN" i="1">
                          <a:latin typeface="Cambria Math" panose="02040503050406030204" pitchFamily="18" charset="0"/>
                        </a:rPr>
                        <m:t>𝑖</m:t>
                      </m:r>
                      <m:r>
                        <a:rPr lang="en-US" altLang="zh-CN" i="1">
                          <a:latin typeface="Cambria Math" panose="02040503050406030204" pitchFamily="18" charset="0"/>
                          <a:ea typeface="Cambria Math" panose="02040503050406030204" pitchFamily="18" charset="0"/>
                        </a:rPr>
                        <m:t>ℏ</m:t>
                      </m:r>
                      <m:f>
                        <m:fPr>
                          <m:ctrlPr>
                            <a:rPr lang="en-US" altLang="zh-CN" i="1">
                              <a:latin typeface="Cambria Math" panose="02040503050406030204" pitchFamily="18" charset="0"/>
                              <a:ea typeface="Cambria Math" panose="02040503050406030204" pitchFamily="18" charset="0"/>
                            </a:rPr>
                          </m:ctrlPr>
                        </m:fPr>
                        <m:num>
                          <m:r>
                            <a:rPr lang="en-US" altLang="zh-CN" i="1">
                              <a:latin typeface="Cambria Math" panose="02040503050406030204" pitchFamily="18" charset="0"/>
                              <a:ea typeface="Cambria Math" panose="02040503050406030204" pitchFamily="18" charset="0"/>
                            </a:rPr>
                            <m:t>𝜕</m:t>
                          </m:r>
                        </m:num>
                        <m:den>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𝑡</m:t>
                          </m:r>
                        </m:den>
                      </m:f>
                      <m:r>
                        <m:rPr>
                          <m:nor/>
                        </m:rPr>
                        <a:rPr lang="en-US" altLang="zh-CN" b="0" i="0" dirty="0" smtClean="0"/>
                        <m:t>−</m:t>
                      </m:r>
                      <m:r>
                        <a:rPr lang="en-US" altLang="zh-CN" i="1">
                          <a:latin typeface="Cambria Math" panose="02040503050406030204" pitchFamily="18" charset="0"/>
                          <a:ea typeface="Cambria Math" panose="02040503050406030204" pitchFamily="18" charset="0"/>
                        </a:rPr>
                        <m:t>ℏ</m:t>
                      </m:r>
                      <m:f>
                        <m:fPr>
                          <m:ctrlPr>
                            <a:rPr lang="en-US" altLang="zh-CN" i="1">
                              <a:latin typeface="Cambria Math" panose="02040503050406030204" pitchFamily="18" charset="0"/>
                              <a:ea typeface="Cambria Math" panose="02040503050406030204" pitchFamily="18" charset="0"/>
                            </a:rPr>
                          </m:ctrlPr>
                        </m:fPr>
                        <m:num>
                          <m:r>
                            <a:rPr lang="en-US" altLang="zh-CN" i="1">
                              <a:latin typeface="Cambria Math" panose="02040503050406030204" pitchFamily="18" charset="0"/>
                              <a:ea typeface="Cambria Math" panose="02040503050406030204" pitchFamily="18" charset="0"/>
                            </a:rPr>
                            <m:t>𝜕</m:t>
                          </m:r>
                          <m:r>
                            <a:rPr lang="zh-CN" altLang="en-US" i="1">
                              <a:latin typeface="Cambria Math" panose="02040503050406030204" pitchFamily="18" charset="0"/>
                              <a:ea typeface="Cambria Math" panose="02040503050406030204" pitchFamily="18" charset="0"/>
                            </a:rPr>
                            <m:t>𝛾</m:t>
                          </m:r>
                        </m:num>
                        <m:den>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𝑡</m:t>
                          </m:r>
                        </m:den>
                      </m:f>
                    </m:oMath>
                  </m:oMathPara>
                </a14:m>
                <a:endParaRPr lang="en-US" altLang="zh-CN" i="1" dirty="0" smtClean="0">
                  <a:ea typeface="Cambria Math" panose="02040503050406030204" pitchFamily="18" charset="0"/>
                </a:endParaRPr>
              </a:p>
              <a:p>
                <a:endParaRPr lang="zh-CN" altLang="en-US" dirty="0"/>
              </a:p>
            </p:txBody>
          </p:sp>
        </mc:Choice>
        <mc:Fallback xmlns="">
          <p:sp>
            <p:nvSpPr>
              <p:cNvPr id="4" name="文本框 3"/>
              <p:cNvSpPr txBox="1">
                <a:spLocks noRot="1" noChangeAspect="1" noMove="1" noResize="1" noEditPoints="1" noAdjustHandles="1" noChangeArrowheads="1" noChangeShapeType="1" noTextEdit="1"/>
              </p:cNvSpPr>
              <p:nvPr/>
            </p:nvSpPr>
            <p:spPr>
              <a:xfrm>
                <a:off x="7435458" y="1702793"/>
                <a:ext cx="2146293" cy="1080680"/>
              </a:xfrm>
              <a:prstGeom prst="rect">
                <a:avLst/>
              </a:prstGeom>
              <a:blipFill>
                <a:blip r:embed="rId4"/>
                <a:stretch>
                  <a:fillRect l="-1989" t="-7303"/>
                </a:stretch>
              </a:blipFill>
            </p:spPr>
            <p:txBody>
              <a:bodyPr/>
              <a:lstStyle/>
              <a:p>
                <a:r>
                  <a:rPr lang="zh-CN" altLang="en-US">
                    <a:noFill/>
                  </a:rPr>
                  <a:t> </a:t>
                </a:r>
              </a:p>
            </p:txBody>
          </p:sp>
        </mc:Fallback>
      </mc:AlternateContent>
      <p:pic>
        <p:nvPicPr>
          <p:cNvPr id="10" name="图片 9"/>
          <p:cNvPicPr>
            <a:picLocks noChangeAspect="1"/>
          </p:cNvPicPr>
          <p:nvPr/>
        </p:nvPicPr>
        <p:blipFill rotWithShape="1">
          <a:blip r:embed="rId5">
            <a:extLst>
              <a:ext uri="{28A0092B-C50C-407E-A947-70E740481C1C}">
                <a14:useLocalDpi xmlns:a14="http://schemas.microsoft.com/office/drawing/2010/main" val="0"/>
              </a:ext>
            </a:extLst>
          </a:blip>
          <a:srcRect l="15032" r="8143"/>
          <a:stretch/>
        </p:blipFill>
        <p:spPr>
          <a:xfrm>
            <a:off x="206962" y="2203851"/>
            <a:ext cx="1682152" cy="2269215"/>
          </a:xfrm>
          <a:prstGeom prst="rect">
            <a:avLst/>
          </a:prstGeom>
        </p:spPr>
      </p:pic>
      <p:pic>
        <p:nvPicPr>
          <p:cNvPr id="11" name="图片 10"/>
          <p:cNvPicPr>
            <a:picLocks noChangeAspect="1"/>
          </p:cNvPicPr>
          <p:nvPr/>
        </p:nvPicPr>
        <p:blipFill>
          <a:blip r:embed="rId6"/>
          <a:stretch>
            <a:fillRect/>
          </a:stretch>
        </p:blipFill>
        <p:spPr>
          <a:xfrm>
            <a:off x="2188670" y="2210881"/>
            <a:ext cx="1696144" cy="2283271"/>
          </a:xfrm>
          <a:prstGeom prst="rect">
            <a:avLst/>
          </a:prstGeom>
        </p:spPr>
      </p:pic>
      <p:sp>
        <p:nvSpPr>
          <p:cNvPr id="13" name="文本框 12"/>
          <p:cNvSpPr txBox="1"/>
          <p:nvPr/>
        </p:nvSpPr>
        <p:spPr>
          <a:xfrm>
            <a:off x="1889114" y="4544462"/>
            <a:ext cx="2261696" cy="707886"/>
          </a:xfrm>
          <a:prstGeom prst="rect">
            <a:avLst/>
          </a:prstGeom>
          <a:noFill/>
        </p:spPr>
        <p:txBody>
          <a:bodyPr wrap="square" rtlCol="0">
            <a:spAutoFit/>
          </a:bodyPr>
          <a:lstStyle/>
          <a:p>
            <a:pPr algn="ctr"/>
            <a:r>
              <a:rPr lang="en-US" altLang="zh-CN" sz="2000" dirty="0" smtClean="0">
                <a:latin typeface="Arial" panose="020B0604020202020204" pitchFamily="34" charset="0"/>
                <a:cs typeface="Arial" panose="020B0604020202020204" pitchFamily="34" charset="0"/>
              </a:rPr>
              <a:t>Chen-</a:t>
            </a:r>
            <a:r>
              <a:rPr lang="en-US" altLang="zh-CN" sz="2000" dirty="0">
                <a:latin typeface="Arial" panose="020B0604020202020204" pitchFamily="34" charset="0"/>
                <a:cs typeface="Arial" panose="020B0604020202020204" pitchFamily="34" charset="0"/>
              </a:rPr>
              <a:t>N</a:t>
            </a:r>
            <a:r>
              <a:rPr lang="en-US" altLang="zh-CN" sz="2000" dirty="0" smtClean="0">
                <a:latin typeface="Arial" panose="020B0604020202020204" pitchFamily="34" charset="0"/>
                <a:cs typeface="Arial" panose="020B0604020202020204" pitchFamily="34" charset="0"/>
              </a:rPr>
              <a:t>ing Yang</a:t>
            </a:r>
          </a:p>
          <a:p>
            <a:pPr algn="ctr"/>
            <a:r>
              <a:rPr lang="en-US" altLang="zh-CN" sz="2000" dirty="0" smtClean="0">
                <a:latin typeface="Arial" panose="020B0604020202020204" pitchFamily="34" charset="0"/>
                <a:cs typeface="Arial" panose="020B0604020202020204" pitchFamily="34" charset="0"/>
              </a:rPr>
              <a:t>(1922-  )</a:t>
            </a:r>
            <a:endParaRPr lang="zh-CN" altLang="en-US" sz="2000" dirty="0">
              <a:latin typeface="Arial" panose="020B0604020202020204" pitchFamily="34" charset="0"/>
              <a:cs typeface="Arial" panose="020B0604020202020204" pitchFamily="34" charset="0"/>
            </a:endParaRPr>
          </a:p>
        </p:txBody>
      </p:sp>
      <p:sp>
        <p:nvSpPr>
          <p:cNvPr id="14" name="文本框 13"/>
          <p:cNvSpPr txBox="1"/>
          <p:nvPr/>
        </p:nvSpPr>
        <p:spPr>
          <a:xfrm>
            <a:off x="-93467" y="4544462"/>
            <a:ext cx="2283009" cy="707886"/>
          </a:xfrm>
          <a:prstGeom prst="rect">
            <a:avLst/>
          </a:prstGeom>
          <a:noFill/>
        </p:spPr>
        <p:txBody>
          <a:bodyPr wrap="square" rtlCol="0">
            <a:spAutoFit/>
          </a:bodyPr>
          <a:lstStyle/>
          <a:p>
            <a:pPr algn="ctr"/>
            <a:r>
              <a:rPr lang="en-US" altLang="zh-CN" sz="2000" dirty="0">
                <a:latin typeface="Arial" panose="020B0604020202020204" pitchFamily="34" charset="0"/>
                <a:cs typeface="Arial" panose="020B0604020202020204" pitchFamily="34" charset="0"/>
              </a:rPr>
              <a:t>Hermann Weyl</a:t>
            </a:r>
          </a:p>
          <a:p>
            <a:pPr algn="ctr"/>
            <a:r>
              <a:rPr lang="en-US" altLang="zh-CN" sz="2000" dirty="0" smtClean="0">
                <a:latin typeface="Arial" panose="020B0604020202020204" pitchFamily="34" charset="0"/>
                <a:cs typeface="Arial" panose="020B0604020202020204" pitchFamily="34" charset="0"/>
              </a:rPr>
              <a:t>(1885-1955)</a:t>
            </a:r>
            <a:endParaRPr lang="zh-CN" altLang="en-US" sz="2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矩形 14"/>
              <p:cNvSpPr/>
              <p:nvPr/>
            </p:nvSpPr>
            <p:spPr>
              <a:xfrm>
                <a:off x="4289679" y="1692287"/>
                <a:ext cx="2441185" cy="820609"/>
              </a:xfrm>
              <a:prstGeom prst="rect">
                <a:avLst/>
              </a:prstGeom>
            </p:spPr>
            <p:txBody>
              <a:bodyPr wrap="square">
                <a:spAutoFit/>
              </a:bodyPr>
              <a:lstStyle/>
              <a:p>
                <a:pPr>
                  <a:spcBef>
                    <a:spcPts val="1800"/>
                  </a:spcBef>
                </a:pPr>
                <a:r>
                  <a:rPr lang="en-US" altLang="zh-CN" i="1" dirty="0">
                    <a:latin typeface="Cambria Math"/>
                  </a:rPr>
                  <a:t> </a:t>
                </a:r>
                <a14:m>
                  <m:oMath xmlns:m="http://schemas.openxmlformats.org/officeDocument/2006/math">
                    <m:r>
                      <a:rPr lang="el-GR" altLang="zh-CN" i="1">
                        <a:latin typeface="Cambria Math"/>
                      </a:rPr>
                      <m:t>𝜓</m:t>
                    </m:r>
                    <m:r>
                      <a:rPr lang="en-US" altLang="zh-CN" i="1">
                        <a:latin typeface="Cambria Math"/>
                      </a:rPr>
                      <m:t>=</m:t>
                    </m:r>
                    <m:d>
                      <m:dPr>
                        <m:begChr m:val="|"/>
                        <m:endChr m:val="|"/>
                        <m:ctrlPr>
                          <a:rPr lang="en-US" altLang="zh-CN" i="1">
                            <a:latin typeface="Cambria Math" panose="02040503050406030204" pitchFamily="18" charset="0"/>
                          </a:rPr>
                        </m:ctrlPr>
                      </m:dPr>
                      <m:e>
                        <m:r>
                          <a:rPr lang="el-GR" altLang="zh-CN" i="1">
                            <a:latin typeface="Cambria Math"/>
                          </a:rPr>
                          <m:t>𝜓</m:t>
                        </m:r>
                        <m:r>
                          <m:rPr>
                            <m:nor/>
                          </m:rPr>
                          <a:rPr lang="en-US" altLang="zh-CN" i="1" dirty="0"/>
                          <m:t> </m:t>
                        </m:r>
                      </m:e>
                    </m:d>
                    <m:sSup>
                      <m:sSupPr>
                        <m:ctrlPr>
                          <a:rPr lang="en-US" altLang="zh-CN" i="1">
                            <a:latin typeface="Cambria Math" panose="02040503050406030204" pitchFamily="18" charset="0"/>
                          </a:rPr>
                        </m:ctrlPr>
                      </m:sSupPr>
                      <m:e>
                        <m:r>
                          <a:rPr lang="en-US" altLang="zh-CN" i="1">
                            <a:latin typeface="Cambria Math"/>
                          </a:rPr>
                          <m:t>𝑒</m:t>
                        </m:r>
                      </m:e>
                      <m:sup>
                        <m:r>
                          <a:rPr lang="en-US" altLang="zh-CN" i="1">
                            <a:latin typeface="Cambria Math"/>
                          </a:rPr>
                          <m:t>𝑖</m:t>
                        </m:r>
                        <m:r>
                          <a:rPr lang="zh-CN" altLang="en-US" i="1">
                            <a:latin typeface="Cambria Math"/>
                          </a:rPr>
                          <m:t>𝜑</m:t>
                        </m:r>
                      </m:sup>
                    </m:sSup>
                  </m:oMath>
                </a14:m>
                <a:endParaRPr lang="en-US" altLang="zh-CN" i="1" dirty="0">
                  <a:latin typeface="Cambria Math"/>
                </a:endParaRPr>
              </a:p>
              <a:p>
                <a:pPr>
                  <a:spcBef>
                    <a:spcPts val="1200"/>
                  </a:spcBef>
                  <a:spcAft>
                    <a:spcPts val="2400"/>
                  </a:spcAft>
                </a:pPr>
                <a:r>
                  <a:rPr lang="en-US" altLang="zh-CN" sz="1600" dirty="0"/>
                  <a:t> </a:t>
                </a:r>
                <a14:m>
                  <m:oMath xmlns:m="http://schemas.openxmlformats.org/officeDocument/2006/math">
                    <m:r>
                      <a:rPr lang="el-GR" altLang="zh-CN" i="1">
                        <a:latin typeface="Cambria Math"/>
                      </a:rPr>
                      <m:t>𝜓</m:t>
                    </m:r>
                    <m:r>
                      <a:rPr lang="el-GR" altLang="zh-CN" i="1">
                        <a:latin typeface="Cambria Math"/>
                        <a:ea typeface="Cambria Math"/>
                      </a:rPr>
                      <m:t>→</m:t>
                    </m:r>
                    <m:sSup>
                      <m:sSupPr>
                        <m:ctrlPr>
                          <a:rPr lang="el-GR" altLang="zh-CN" i="1">
                            <a:latin typeface="Cambria Math" panose="02040503050406030204" pitchFamily="18" charset="0"/>
                            <a:ea typeface="Cambria Math"/>
                          </a:rPr>
                        </m:ctrlPr>
                      </m:sSupPr>
                      <m:e>
                        <m:r>
                          <a:rPr lang="el-GR" altLang="zh-CN" i="1">
                            <a:latin typeface="Cambria Math"/>
                          </a:rPr>
                          <m:t>𝜓</m:t>
                        </m:r>
                      </m:e>
                      <m:sup>
                        <m:r>
                          <a:rPr lang="en-US" altLang="zh-CN" i="1">
                            <a:latin typeface="Cambria Math"/>
                            <a:ea typeface="Cambria Math"/>
                          </a:rPr>
                          <m:t>′</m:t>
                        </m:r>
                      </m:sup>
                    </m:sSup>
                    <m:r>
                      <a:rPr lang="en-US" altLang="zh-CN" i="1">
                        <a:latin typeface="Cambria Math"/>
                        <a:ea typeface="Cambria Math"/>
                      </a:rPr>
                      <m:t>=</m:t>
                    </m:r>
                    <m:sSup>
                      <m:sSupPr>
                        <m:ctrlPr>
                          <a:rPr lang="en-US" altLang="zh-CN" i="1">
                            <a:latin typeface="Cambria Math" panose="02040503050406030204" pitchFamily="18" charset="0"/>
                            <a:ea typeface="Cambria Math"/>
                          </a:rPr>
                        </m:ctrlPr>
                      </m:sSupPr>
                      <m:e>
                        <m:r>
                          <a:rPr lang="en-US" altLang="zh-CN" i="1">
                            <a:latin typeface="Cambria Math"/>
                            <a:ea typeface="Cambria Math"/>
                          </a:rPr>
                          <m:t>𝑒</m:t>
                        </m:r>
                      </m:e>
                      <m:sup>
                        <m:r>
                          <a:rPr lang="en-US" altLang="zh-CN" i="1">
                            <a:latin typeface="Cambria Math"/>
                            <a:ea typeface="Cambria Math"/>
                          </a:rPr>
                          <m:t>𝑖</m:t>
                        </m:r>
                        <m:r>
                          <a:rPr lang="zh-CN" altLang="en-US" i="1">
                            <a:latin typeface="Cambria Math"/>
                            <a:ea typeface="Cambria Math"/>
                          </a:rPr>
                          <m:t>𝛾</m:t>
                        </m:r>
                        <m:r>
                          <a:rPr lang="en-US" altLang="zh-CN" i="1">
                            <a:latin typeface="Cambria Math"/>
                            <a:ea typeface="Cambria Math"/>
                          </a:rPr>
                          <m:t>(</m:t>
                        </m:r>
                        <m:r>
                          <a:rPr lang="en-US" altLang="zh-CN" b="1" i="1">
                            <a:latin typeface="Cambria Math"/>
                            <a:ea typeface="Cambria Math"/>
                          </a:rPr>
                          <m:t>𝒓</m:t>
                        </m:r>
                        <m:r>
                          <a:rPr lang="en-US" altLang="zh-CN" i="1">
                            <a:latin typeface="Cambria Math"/>
                            <a:ea typeface="Cambria Math"/>
                          </a:rPr>
                          <m:t>,</m:t>
                        </m:r>
                        <m:r>
                          <a:rPr lang="en-US" altLang="zh-CN" i="1">
                            <a:latin typeface="Cambria Math"/>
                            <a:ea typeface="Cambria Math"/>
                          </a:rPr>
                          <m:t>𝑡</m:t>
                        </m:r>
                        <m:r>
                          <a:rPr lang="en-US" altLang="zh-CN" i="1">
                            <a:latin typeface="Cambria Math"/>
                            <a:ea typeface="Cambria Math"/>
                          </a:rPr>
                          <m:t>)</m:t>
                        </m:r>
                      </m:sup>
                    </m:sSup>
                    <m:r>
                      <a:rPr lang="el-GR" altLang="zh-CN" i="1">
                        <a:latin typeface="Cambria Math"/>
                      </a:rPr>
                      <m:t>𝜓</m:t>
                    </m:r>
                  </m:oMath>
                </a14:m>
                <a:endParaRPr lang="zh-CN" altLang="en-US" dirty="0"/>
              </a:p>
            </p:txBody>
          </p:sp>
        </mc:Choice>
        <mc:Fallback xmlns="">
          <p:sp>
            <p:nvSpPr>
              <p:cNvPr id="15" name="矩形 14"/>
              <p:cNvSpPr>
                <a:spLocks noRot="1" noChangeAspect="1" noMove="1" noResize="1" noEditPoints="1" noAdjustHandles="1" noChangeArrowheads="1" noChangeShapeType="1" noTextEdit="1"/>
              </p:cNvSpPr>
              <p:nvPr/>
            </p:nvSpPr>
            <p:spPr>
              <a:xfrm>
                <a:off x="4289679" y="1692287"/>
                <a:ext cx="2441185" cy="820609"/>
              </a:xfrm>
              <a:prstGeom prst="rect">
                <a:avLst/>
              </a:prstGeom>
              <a:blipFill>
                <a:blip r:embed="rId7"/>
                <a:stretch>
                  <a:fillRect b="-5970"/>
                </a:stretch>
              </a:blipFill>
            </p:spPr>
            <p:txBody>
              <a:bodyPr/>
              <a:lstStyle/>
              <a:p>
                <a:r>
                  <a:rPr lang="zh-CN" altLang="en-US">
                    <a:noFill/>
                  </a:rPr>
                  <a:t> </a:t>
                </a:r>
              </a:p>
            </p:txBody>
          </p:sp>
        </mc:Fallback>
      </mc:AlternateContent>
      <p:sp>
        <p:nvSpPr>
          <p:cNvPr id="16" name="灯片编号占位符 15"/>
          <p:cNvSpPr>
            <a:spLocks noGrp="1"/>
          </p:cNvSpPr>
          <p:nvPr>
            <p:ph type="sldNum" sz="quarter" idx="12"/>
          </p:nvPr>
        </p:nvSpPr>
        <p:spPr/>
        <p:txBody>
          <a:bodyPr/>
          <a:lstStyle/>
          <a:p>
            <a:fld id="{97B00A8C-1BFE-45BD-976D-51C563E3769B}" type="slidenum">
              <a:rPr lang="zh-CN" altLang="en-US" smtClean="0"/>
              <a:t>6</a:t>
            </a:fld>
            <a:endParaRPr lang="zh-CN" altLang="en-US"/>
          </a:p>
        </p:txBody>
      </p:sp>
      <mc:AlternateContent xmlns:mc="http://schemas.openxmlformats.org/markup-compatibility/2006" xmlns:a14="http://schemas.microsoft.com/office/drawing/2010/main">
        <mc:Choice Requires="a14">
          <p:sp>
            <p:nvSpPr>
              <p:cNvPr id="17" name="文本框 16"/>
              <p:cNvSpPr txBox="1"/>
              <p:nvPr/>
            </p:nvSpPr>
            <p:spPr>
              <a:xfrm>
                <a:off x="4407712" y="2917060"/>
                <a:ext cx="2015616" cy="803682"/>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en-US" altLang="zh-CN" b="0" i="1" smtClean="0">
                          <a:latin typeface="Cambria Math" panose="02040503050406030204" pitchFamily="18" charset="0"/>
                        </a:rPr>
                        <m:t>−</m:t>
                      </m:r>
                      <m:r>
                        <a:rPr lang="en-US" altLang="zh-CN" b="0" i="1" smtClean="0">
                          <a:latin typeface="Cambria Math" panose="02040503050406030204" pitchFamily="18" charset="0"/>
                        </a:rPr>
                        <m:t>𝑖</m:t>
                      </m:r>
                      <m:r>
                        <a:rPr lang="en-US" altLang="zh-CN" b="0" i="1" smtClean="0">
                          <a:latin typeface="Cambria Math" panose="02040503050406030204" pitchFamily="18" charset="0"/>
                          <a:ea typeface="Cambria Math" panose="02040503050406030204" pitchFamily="18" charset="0"/>
                        </a:rPr>
                        <m:t>ℏ</m:t>
                      </m:r>
                      <m:r>
                        <a:rPr lang="en-US" altLang="zh-CN" b="0" i="0"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m:t>
                      </m:r>
                      <m:r>
                        <a:rPr lang="en-US" altLang="zh-CN" i="1">
                          <a:latin typeface="Cambria Math" panose="02040503050406030204" pitchFamily="18" charset="0"/>
                        </a:rPr>
                        <m:t>−</m:t>
                      </m:r>
                      <m:r>
                        <a:rPr lang="en-US" altLang="zh-CN" i="1">
                          <a:latin typeface="Cambria Math" panose="02040503050406030204" pitchFamily="18" charset="0"/>
                        </a:rPr>
                        <m:t>𝑖</m:t>
                      </m:r>
                      <m:r>
                        <a:rPr lang="en-US" altLang="zh-CN" i="1">
                          <a:latin typeface="Cambria Math" panose="02040503050406030204" pitchFamily="18" charset="0"/>
                          <a:ea typeface="Cambria Math" panose="02040503050406030204" pitchFamily="18" charset="0"/>
                        </a:rPr>
                        <m:t>ℏ</m:t>
                      </m:r>
                      <m:r>
                        <a:rPr lang="en-US" altLang="zh-CN" i="0">
                          <a:latin typeface="Cambria Math" panose="02040503050406030204" pitchFamily="18" charset="0"/>
                          <a:ea typeface="Cambria Math" panose="02040503050406030204" pitchFamily="18" charset="0"/>
                        </a:rPr>
                        <m:t>𝛻</m:t>
                      </m:r>
                      <m:r>
                        <a:rPr lang="en-US" altLang="zh-CN" b="0" i="0"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𝑞</m:t>
                      </m:r>
                      <m:r>
                        <a:rPr lang="en-US" altLang="zh-CN" b="1" i="1" smtClean="0">
                          <a:latin typeface="Cambria Math" panose="02040503050406030204" pitchFamily="18" charset="0"/>
                          <a:ea typeface="Cambria Math" panose="02040503050406030204" pitchFamily="18" charset="0"/>
                        </a:rPr>
                        <m:t>𝑨</m:t>
                      </m:r>
                    </m:oMath>
                  </m:oMathPara>
                </a14:m>
                <a:endParaRPr lang="en-US" altLang="zh-CN" b="1" i="1" dirty="0" smtClean="0">
                  <a:ea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altLang="zh-CN" i="1">
                          <a:latin typeface="Cambria Math" panose="02040503050406030204" pitchFamily="18" charset="0"/>
                        </a:rPr>
                        <m:t>𝑖</m:t>
                      </m:r>
                      <m:r>
                        <a:rPr lang="en-US" altLang="zh-CN" i="1">
                          <a:latin typeface="Cambria Math" panose="02040503050406030204" pitchFamily="18" charset="0"/>
                          <a:ea typeface="Cambria Math" panose="02040503050406030204" pitchFamily="18" charset="0"/>
                        </a:rPr>
                        <m:t>ℏ</m:t>
                      </m:r>
                      <m:f>
                        <m:fPr>
                          <m:ctrlPr>
                            <a:rPr lang="en-US" altLang="zh-CN" i="1" smtClean="0">
                              <a:latin typeface="Cambria Math" panose="02040503050406030204" pitchFamily="18" charset="0"/>
                              <a:ea typeface="Cambria Math" panose="02040503050406030204" pitchFamily="18" charset="0"/>
                            </a:rPr>
                          </m:ctrlPr>
                        </m:fPr>
                        <m:num>
                          <m:r>
                            <a:rPr lang="en-US" altLang="zh-CN" i="1">
                              <a:latin typeface="Cambria Math" panose="02040503050406030204" pitchFamily="18" charset="0"/>
                              <a:ea typeface="Cambria Math" panose="02040503050406030204" pitchFamily="18" charset="0"/>
                            </a:rPr>
                            <m:t>𝜕</m:t>
                          </m:r>
                        </m:num>
                        <m:den>
                          <m:r>
                            <a:rPr lang="en-US" altLang="zh-CN" i="1">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𝑡</m:t>
                          </m:r>
                        </m:den>
                      </m:f>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rPr>
                        <m:t>−</m:t>
                      </m:r>
                      <m:r>
                        <a:rPr lang="en-US" altLang="zh-CN" i="1">
                          <a:latin typeface="Cambria Math" panose="02040503050406030204" pitchFamily="18" charset="0"/>
                        </a:rPr>
                        <m:t>𝑖</m:t>
                      </m:r>
                      <m:r>
                        <a:rPr lang="en-US" altLang="zh-CN" i="1">
                          <a:latin typeface="Cambria Math" panose="02040503050406030204" pitchFamily="18" charset="0"/>
                          <a:ea typeface="Cambria Math" panose="02040503050406030204" pitchFamily="18" charset="0"/>
                        </a:rPr>
                        <m:t>ℏ</m:t>
                      </m:r>
                      <m:f>
                        <m:fPr>
                          <m:ctrlPr>
                            <a:rPr lang="en-US" altLang="zh-CN" i="1">
                              <a:latin typeface="Cambria Math" panose="02040503050406030204" pitchFamily="18" charset="0"/>
                              <a:ea typeface="Cambria Math" panose="02040503050406030204" pitchFamily="18" charset="0"/>
                            </a:rPr>
                          </m:ctrlPr>
                        </m:fPr>
                        <m:num>
                          <m:r>
                            <a:rPr lang="en-US" altLang="zh-CN" i="1">
                              <a:latin typeface="Cambria Math" panose="02040503050406030204" pitchFamily="18" charset="0"/>
                              <a:ea typeface="Cambria Math" panose="02040503050406030204" pitchFamily="18" charset="0"/>
                            </a:rPr>
                            <m:t>𝜕</m:t>
                          </m:r>
                        </m:num>
                        <m:den>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𝑡</m:t>
                          </m:r>
                        </m:den>
                      </m:f>
                      <m:r>
                        <m:rPr>
                          <m:nor/>
                        </m:rPr>
                        <a:rPr lang="en-US" altLang="zh-CN" b="0" i="0" dirty="0" smtClean="0"/>
                        <m:t>−</m:t>
                      </m:r>
                      <m:r>
                        <a:rPr lang="en-US" altLang="zh-CN" i="1">
                          <a:latin typeface="Cambria Math" panose="02040503050406030204" pitchFamily="18" charset="0"/>
                          <a:ea typeface="Cambria Math" panose="02040503050406030204" pitchFamily="18" charset="0"/>
                        </a:rPr>
                        <m:t>𝑞</m:t>
                      </m:r>
                      <m:r>
                        <a:rPr lang="el-GR" altLang="zh-CN" i="1" smtClean="0">
                          <a:latin typeface="Cambria Math" panose="02040503050406030204" pitchFamily="18" charset="0"/>
                          <a:ea typeface="Cambria Math" panose="02040503050406030204" pitchFamily="18" charset="0"/>
                        </a:rPr>
                        <m:t>𝛷</m:t>
                      </m:r>
                    </m:oMath>
                  </m:oMathPara>
                </a14:m>
                <a:endParaRPr lang="en-US" altLang="zh-CN" i="1" dirty="0" smtClean="0">
                  <a:ea typeface="Cambria Math" panose="02040503050406030204" pitchFamily="18" charset="0"/>
                </a:endParaRPr>
              </a:p>
            </p:txBody>
          </p:sp>
        </mc:Choice>
        <mc:Fallback xmlns="">
          <p:sp>
            <p:nvSpPr>
              <p:cNvPr id="17" name="文本框 16"/>
              <p:cNvSpPr txBox="1">
                <a:spLocks noRot="1" noChangeAspect="1" noMove="1" noResize="1" noEditPoints="1" noAdjustHandles="1" noChangeArrowheads="1" noChangeShapeType="1" noTextEdit="1"/>
              </p:cNvSpPr>
              <p:nvPr/>
            </p:nvSpPr>
            <p:spPr>
              <a:xfrm>
                <a:off x="4407712" y="2917060"/>
                <a:ext cx="2015616" cy="803682"/>
              </a:xfrm>
              <a:prstGeom prst="rect">
                <a:avLst/>
              </a:prstGeom>
              <a:blipFill>
                <a:blip r:embed="rId8"/>
                <a:stretch>
                  <a:fillRect l="-181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文本框 17"/>
              <p:cNvSpPr txBox="1"/>
              <p:nvPr/>
            </p:nvSpPr>
            <p:spPr>
              <a:xfrm>
                <a:off x="7468642" y="2853528"/>
                <a:ext cx="1471621" cy="1080680"/>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en-US" altLang="zh-CN" b="1" i="1" smtClean="0">
                          <a:latin typeface="Cambria Math" panose="02040503050406030204" pitchFamily="18" charset="0"/>
                        </a:rPr>
                        <m:t>𝑬</m:t>
                      </m:r>
                      <m:r>
                        <a:rPr lang="en-US" altLang="zh-CN" i="1">
                          <a:latin typeface="Cambria Math" panose="02040503050406030204" pitchFamily="18" charset="0"/>
                        </a:rPr>
                        <m:t>=−</m:t>
                      </m:r>
                      <m:r>
                        <a:rPr lang="en-US" altLang="zh-CN" i="0">
                          <a:latin typeface="Cambria Math" panose="02040503050406030204" pitchFamily="18" charset="0"/>
                          <a:ea typeface="Cambria Math" panose="02040503050406030204" pitchFamily="18" charset="0"/>
                        </a:rPr>
                        <m:t>𝛻</m:t>
                      </m:r>
                      <m:r>
                        <a:rPr lang="el-GR" altLang="zh-CN" i="1">
                          <a:latin typeface="Cambria Math" panose="02040503050406030204" pitchFamily="18" charset="0"/>
                          <a:ea typeface="Cambria Math" panose="02040503050406030204" pitchFamily="18" charset="0"/>
                        </a:rPr>
                        <m:t>𝛷</m:t>
                      </m:r>
                      <m:r>
                        <m:rPr>
                          <m:nor/>
                        </m:rPr>
                        <a:rPr lang="en-US" altLang="zh-CN" dirty="0"/>
                        <m:t>−</m:t>
                      </m:r>
                      <m:f>
                        <m:fPr>
                          <m:ctrlPr>
                            <a:rPr lang="en-US" altLang="zh-CN" i="1">
                              <a:latin typeface="Cambria Math" panose="02040503050406030204" pitchFamily="18" charset="0"/>
                              <a:ea typeface="Cambria Math" panose="02040503050406030204" pitchFamily="18" charset="0"/>
                            </a:rPr>
                          </m:ctrlPr>
                        </m:fPr>
                        <m:num>
                          <m:r>
                            <a:rPr lang="en-US" altLang="zh-CN" i="1">
                              <a:latin typeface="Cambria Math" panose="02040503050406030204" pitchFamily="18" charset="0"/>
                              <a:ea typeface="Cambria Math" panose="02040503050406030204" pitchFamily="18" charset="0"/>
                            </a:rPr>
                            <m:t>𝜕</m:t>
                          </m:r>
                          <m:r>
                            <a:rPr lang="en-US" altLang="zh-CN" b="1" i="1">
                              <a:latin typeface="Cambria Math" panose="02040503050406030204" pitchFamily="18" charset="0"/>
                              <a:ea typeface="Cambria Math" panose="02040503050406030204" pitchFamily="18" charset="0"/>
                            </a:rPr>
                            <m:t>𝑨</m:t>
                          </m:r>
                        </m:num>
                        <m:den>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𝑡</m:t>
                          </m:r>
                        </m:den>
                      </m:f>
                    </m:oMath>
                  </m:oMathPara>
                </a14:m>
                <a:endParaRPr lang="en-US" altLang="zh-CN" i="1" dirty="0" smtClean="0">
                  <a:latin typeface="Cambria Math" panose="02040503050406030204" pitchFamily="18" charset="0"/>
                  <a:ea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altLang="zh-CN" b="1" i="1">
                          <a:latin typeface="Cambria Math" panose="02040503050406030204" pitchFamily="18" charset="0"/>
                          <a:ea typeface="Cambria Math" panose="02040503050406030204" pitchFamily="18" charset="0"/>
                        </a:rPr>
                        <m:t>𝑩</m:t>
                      </m:r>
                      <m:r>
                        <a:rPr lang="en-US" altLang="zh-CN" i="1">
                          <a:latin typeface="Cambria Math" panose="02040503050406030204" pitchFamily="18" charset="0"/>
                          <a:ea typeface="Cambria Math" panose="02040503050406030204" pitchFamily="18" charset="0"/>
                        </a:rPr>
                        <m:t>=</m:t>
                      </m:r>
                      <m:r>
                        <a:rPr lang="en-US" altLang="zh-CN" i="0">
                          <a:latin typeface="Cambria Math" panose="02040503050406030204" pitchFamily="18" charset="0"/>
                          <a:ea typeface="Cambria Math" panose="02040503050406030204" pitchFamily="18" charset="0"/>
                        </a:rPr>
                        <m:t>𝛻</m:t>
                      </m:r>
                      <m:r>
                        <a:rPr lang="en-US" altLang="zh-CN" i="1" smtClean="0">
                          <a:latin typeface="Cambria Math" panose="02040503050406030204" pitchFamily="18" charset="0"/>
                          <a:ea typeface="Cambria Math" panose="02040503050406030204" pitchFamily="18" charset="0"/>
                        </a:rPr>
                        <m:t>×</m:t>
                      </m:r>
                      <m:r>
                        <a:rPr lang="en-US" altLang="zh-CN" b="1" i="1" smtClean="0">
                          <a:latin typeface="Cambria Math" panose="02040503050406030204" pitchFamily="18" charset="0"/>
                          <a:ea typeface="Cambria Math" panose="02040503050406030204" pitchFamily="18" charset="0"/>
                        </a:rPr>
                        <m:t>𝑨</m:t>
                      </m:r>
                    </m:oMath>
                  </m:oMathPara>
                </a14:m>
                <a:endParaRPr lang="en-US" altLang="zh-CN" i="1" dirty="0" smtClean="0">
                  <a:latin typeface="Cambria Math" panose="02040503050406030204" pitchFamily="18" charset="0"/>
                  <a:ea typeface="Cambria Math" panose="02040503050406030204" pitchFamily="18" charset="0"/>
                </a:endParaRPr>
              </a:p>
              <a:p>
                <a:endParaRPr lang="en-US" altLang="zh-CN" i="1" dirty="0" smtClean="0">
                  <a:ea typeface="Cambria Math" panose="02040503050406030204" pitchFamily="18" charset="0"/>
                </a:endParaRPr>
              </a:p>
            </p:txBody>
          </p:sp>
        </mc:Choice>
        <mc:Fallback xmlns="">
          <p:sp>
            <p:nvSpPr>
              <p:cNvPr id="18" name="文本框 17"/>
              <p:cNvSpPr txBox="1">
                <a:spLocks noRot="1" noChangeAspect="1" noMove="1" noResize="1" noEditPoints="1" noAdjustHandles="1" noChangeArrowheads="1" noChangeShapeType="1" noTextEdit="1"/>
              </p:cNvSpPr>
              <p:nvPr/>
            </p:nvSpPr>
            <p:spPr>
              <a:xfrm>
                <a:off x="7468642" y="2853528"/>
                <a:ext cx="1471621" cy="1080680"/>
              </a:xfrm>
              <a:prstGeom prst="rect">
                <a:avLst/>
              </a:prstGeom>
              <a:blipFill>
                <a:blip r:embed="rId9"/>
                <a:stretch>
                  <a:fillRect l="-5372"/>
                </a:stretch>
              </a:blipFill>
            </p:spPr>
            <p:txBody>
              <a:bodyPr/>
              <a:lstStyle/>
              <a:p>
                <a:r>
                  <a:rPr lang="zh-CN" altLang="en-US">
                    <a:noFill/>
                  </a:rPr>
                  <a:t> </a:t>
                </a:r>
              </a:p>
            </p:txBody>
          </p:sp>
        </mc:Fallback>
      </mc:AlternateContent>
      <p:sp>
        <p:nvSpPr>
          <p:cNvPr id="19" name="右箭头 18"/>
          <p:cNvSpPr/>
          <p:nvPr/>
        </p:nvSpPr>
        <p:spPr>
          <a:xfrm>
            <a:off x="9294413" y="3107321"/>
            <a:ext cx="336531" cy="266717"/>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右箭头 19"/>
          <p:cNvSpPr/>
          <p:nvPr/>
        </p:nvSpPr>
        <p:spPr>
          <a:xfrm>
            <a:off x="9944856" y="1974633"/>
            <a:ext cx="364357" cy="266718"/>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8606782" y="5525353"/>
            <a:ext cx="3165858" cy="830997"/>
          </a:xfrm>
          <a:prstGeom prst="rect">
            <a:avLst/>
          </a:prstGeom>
        </p:spPr>
        <p:txBody>
          <a:bodyPr wrap="square">
            <a:spAutoFit/>
          </a:bodyPr>
          <a:lstStyle/>
          <a:p>
            <a:r>
              <a:rPr lang="en-US" altLang="zh-CN" sz="1600" dirty="0">
                <a:solidFill>
                  <a:srgbClr val="0070C0"/>
                </a:solidFill>
                <a:latin typeface="Arial" panose="020B0604020202020204" pitchFamily="34" charset="0"/>
                <a:cs typeface="Arial" panose="020B0604020202020204" pitchFamily="34" charset="0"/>
              </a:rPr>
              <a:t>Only</a:t>
            </a:r>
            <a:r>
              <a:rPr lang="zh-CN" altLang="en-US" sz="1600" dirty="0">
                <a:solidFill>
                  <a:srgbClr val="0070C0"/>
                </a:solidFill>
                <a:latin typeface="Arial" panose="020B0604020202020204" pitchFamily="34" charset="0"/>
                <a:cs typeface="Arial" panose="020B0604020202020204" pitchFamily="34" charset="0"/>
              </a:rPr>
              <a:t> </a:t>
            </a:r>
            <a:r>
              <a:rPr lang="en-US" altLang="zh-CN" sz="1600" dirty="0">
                <a:solidFill>
                  <a:srgbClr val="0070C0"/>
                </a:solidFill>
                <a:latin typeface="Arial" panose="020B0604020202020204" pitchFamily="34" charset="0"/>
                <a:cs typeface="Arial" panose="020B0604020202020204" pitchFamily="34" charset="0"/>
              </a:rPr>
              <a:t>a historic </a:t>
            </a:r>
            <a:r>
              <a:rPr lang="en-US" altLang="zh-CN" sz="1600" dirty="0" smtClean="0">
                <a:solidFill>
                  <a:srgbClr val="0070C0"/>
                </a:solidFill>
                <a:latin typeface="Arial" panose="020B0604020202020204" pitchFamily="34" charset="0"/>
                <a:cs typeface="Arial" panose="020B0604020202020204" pitchFamily="34" charset="0"/>
              </a:rPr>
              <a:t>theoretical result </a:t>
            </a:r>
            <a:r>
              <a:rPr lang="en-US" altLang="zh-CN" sz="1600" dirty="0">
                <a:solidFill>
                  <a:srgbClr val="0070C0"/>
                </a:solidFill>
                <a:latin typeface="Arial" panose="020B0604020202020204" pitchFamily="34" charset="0"/>
                <a:cs typeface="Arial" panose="020B0604020202020204" pitchFamily="34" charset="0"/>
              </a:rPr>
              <a:t>of experiments? What is the origin of laws of nature?</a:t>
            </a:r>
          </a:p>
        </p:txBody>
      </p:sp>
    </p:spTree>
    <p:extLst>
      <p:ext uri="{BB962C8B-B14F-4D97-AF65-F5344CB8AC3E}">
        <p14:creationId xmlns:p14="http://schemas.microsoft.com/office/powerpoint/2010/main" val="192131594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8171" y="726378"/>
            <a:ext cx="3445041" cy="1325563"/>
          </a:xfrm>
        </p:spPr>
        <p:txBody>
          <a:bodyPr/>
          <a:lstStyle/>
          <a:p>
            <a:r>
              <a:rPr lang="en-US" altLang="zh-CN" dirty="0" smtClean="0"/>
              <a:t>Explanation?</a:t>
            </a:r>
            <a:endParaRPr lang="zh-CN" altLang="en-US" dirty="0"/>
          </a:p>
        </p:txBody>
      </p:sp>
      <p:sp>
        <p:nvSpPr>
          <p:cNvPr id="3" name="内容占位符 2"/>
          <p:cNvSpPr>
            <a:spLocks noGrp="1"/>
          </p:cNvSpPr>
          <p:nvPr>
            <p:ph idx="1"/>
          </p:nvPr>
        </p:nvSpPr>
        <p:spPr>
          <a:xfrm>
            <a:off x="362424" y="2283097"/>
            <a:ext cx="3795459" cy="3841746"/>
          </a:xfrm>
        </p:spPr>
        <p:txBody>
          <a:bodyPr>
            <a:normAutofit fontScale="92500"/>
          </a:bodyPr>
          <a:lstStyle/>
          <a:p>
            <a:pPr marL="0" indent="0" algn="just">
              <a:buNone/>
            </a:pPr>
            <a:r>
              <a:rPr lang="en-US" altLang="zh-CN" sz="2200" dirty="0"/>
              <a:t>The factor 1/2 in the theorem comes </a:t>
            </a:r>
            <a:r>
              <a:rPr lang="en-US" altLang="zh-CN" sz="2200" dirty="0" smtClean="0"/>
              <a:t>from the </a:t>
            </a:r>
            <a:r>
              <a:rPr lang="en-US" altLang="zh-CN" sz="2200" dirty="0"/>
              <a:t>fact that charges in a beam see the wake produced only by those charges </a:t>
            </a:r>
            <a:r>
              <a:rPr lang="en-US" altLang="zh-CN" sz="2200" dirty="0" smtClean="0"/>
              <a:t>in front </a:t>
            </a:r>
            <a:r>
              <a:rPr lang="en-US" altLang="zh-CN" sz="2200" dirty="0"/>
              <a:t>of it and as a result see on the average only half of the total beam charge</a:t>
            </a:r>
            <a:r>
              <a:rPr lang="en-US" altLang="zh-CN" sz="2200" dirty="0" smtClean="0"/>
              <a:t>.</a:t>
            </a:r>
          </a:p>
          <a:p>
            <a:pPr marL="0" indent="0">
              <a:buNone/>
            </a:pPr>
            <a:r>
              <a:rPr lang="en-US" altLang="zh-CN" sz="2200" dirty="0" smtClean="0">
                <a:solidFill>
                  <a:srgbClr val="0070C0"/>
                </a:solidFill>
              </a:rPr>
              <a:t>What about a point-like electron?</a:t>
            </a:r>
            <a:endParaRPr lang="zh-CN" altLang="en-US" sz="2200" dirty="0">
              <a:solidFill>
                <a:srgbClr val="0070C0"/>
              </a:solidFill>
            </a:endParaRPr>
          </a:p>
        </p:txBody>
      </p:sp>
      <p:sp>
        <p:nvSpPr>
          <p:cNvPr id="4" name="灯片编号占位符 3"/>
          <p:cNvSpPr>
            <a:spLocks noGrp="1"/>
          </p:cNvSpPr>
          <p:nvPr>
            <p:ph type="sldNum" sz="quarter" idx="12"/>
          </p:nvPr>
        </p:nvSpPr>
        <p:spPr/>
        <p:txBody>
          <a:bodyPr/>
          <a:lstStyle/>
          <a:p>
            <a:fld id="{97B00A8C-1BFE-45BD-976D-51C563E3769B}" type="slidenum">
              <a:rPr lang="zh-CN" altLang="en-US" smtClean="0"/>
              <a:t>60</a:t>
            </a:fld>
            <a:endParaRPr lang="zh-CN" altLang="en-US"/>
          </a:p>
        </p:txBody>
      </p:sp>
      <p:pic>
        <p:nvPicPr>
          <p:cNvPr id="5" name="图片 4"/>
          <p:cNvPicPr>
            <a:picLocks noChangeAspect="1"/>
          </p:cNvPicPr>
          <p:nvPr/>
        </p:nvPicPr>
        <p:blipFill>
          <a:blip r:embed="rId2"/>
          <a:stretch>
            <a:fillRect/>
          </a:stretch>
        </p:blipFill>
        <p:spPr>
          <a:xfrm>
            <a:off x="4402554" y="726378"/>
            <a:ext cx="7581901" cy="5224267"/>
          </a:xfrm>
          <a:prstGeom prst="rect">
            <a:avLst/>
          </a:prstGeom>
        </p:spPr>
      </p:pic>
    </p:spTree>
    <p:extLst>
      <p:ext uri="{BB962C8B-B14F-4D97-AF65-F5344CB8AC3E}">
        <p14:creationId xmlns:p14="http://schemas.microsoft.com/office/powerpoint/2010/main" val="96141258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5309" y="365125"/>
            <a:ext cx="11789545" cy="1325563"/>
          </a:xfrm>
        </p:spPr>
        <p:txBody>
          <a:bodyPr>
            <a:normAutofit/>
          </a:bodyPr>
          <a:lstStyle/>
          <a:p>
            <a:r>
              <a:rPr lang="en-US" altLang="zh-CN" sz="3200" dirty="0" smtClean="0"/>
              <a:t>Single Pass Build-up of the Beam-induced Voltage</a:t>
            </a:r>
            <a:endParaRPr lang="zh-CN" altLang="en-US" sz="3200" dirty="0"/>
          </a:p>
        </p:txBody>
      </p:sp>
      <p:sp>
        <p:nvSpPr>
          <p:cNvPr id="4" name="灯片编号占位符 3"/>
          <p:cNvSpPr>
            <a:spLocks noGrp="1"/>
          </p:cNvSpPr>
          <p:nvPr>
            <p:ph type="sldNum" sz="quarter" idx="12"/>
          </p:nvPr>
        </p:nvSpPr>
        <p:spPr/>
        <p:txBody>
          <a:bodyPr/>
          <a:lstStyle/>
          <a:p>
            <a:fld id="{97B00A8C-1BFE-45BD-976D-51C563E3769B}" type="slidenum">
              <a:rPr lang="zh-CN" altLang="en-US" smtClean="0"/>
              <a:t>61</a:t>
            </a:fld>
            <a:endParaRPr lang="zh-CN" altLang="en-US"/>
          </a:p>
        </p:txBody>
      </p:sp>
      <p:pic>
        <p:nvPicPr>
          <p:cNvPr id="5" name="图片 4"/>
          <p:cNvPicPr>
            <a:picLocks noChangeAspect="1"/>
          </p:cNvPicPr>
          <p:nvPr/>
        </p:nvPicPr>
        <p:blipFill>
          <a:blip r:embed="rId2"/>
          <a:stretch>
            <a:fillRect/>
          </a:stretch>
        </p:blipFill>
        <p:spPr>
          <a:xfrm>
            <a:off x="2836765" y="1825625"/>
            <a:ext cx="6858001" cy="3555934"/>
          </a:xfrm>
          <a:prstGeom prst="rect">
            <a:avLst/>
          </a:prstGeom>
        </p:spPr>
      </p:pic>
    </p:spTree>
    <p:extLst>
      <p:ext uri="{BB962C8B-B14F-4D97-AF65-F5344CB8AC3E}">
        <p14:creationId xmlns:p14="http://schemas.microsoft.com/office/powerpoint/2010/main" val="275904478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7363288" y="2254542"/>
            <a:ext cx="4171740" cy="1807499"/>
          </a:xfrm>
          <a:prstGeom prst="rect">
            <a:avLst/>
          </a:prstGeom>
        </p:spPr>
      </p:pic>
      <p:sp>
        <p:nvSpPr>
          <p:cNvPr id="2" name="标题 1"/>
          <p:cNvSpPr>
            <a:spLocks noGrp="1"/>
          </p:cNvSpPr>
          <p:nvPr>
            <p:ph type="title"/>
          </p:nvPr>
        </p:nvSpPr>
        <p:spPr>
          <a:xfrm>
            <a:off x="838200" y="60618"/>
            <a:ext cx="10515600" cy="1325563"/>
          </a:xfrm>
        </p:spPr>
        <p:txBody>
          <a:bodyPr>
            <a:normAutofit/>
          </a:bodyPr>
          <a:lstStyle/>
          <a:p>
            <a:r>
              <a:rPr lang="en-US" altLang="zh-CN" sz="3200" dirty="0"/>
              <a:t>Multiple-pass Build-up of the Beam-induced Voltage</a:t>
            </a:r>
            <a:endParaRPr lang="zh-CN" altLang="en-US" sz="3200" dirty="0"/>
          </a:p>
        </p:txBody>
      </p:sp>
      <p:sp>
        <p:nvSpPr>
          <p:cNvPr id="4" name="灯片编号占位符 3"/>
          <p:cNvSpPr>
            <a:spLocks noGrp="1"/>
          </p:cNvSpPr>
          <p:nvPr>
            <p:ph type="sldNum" sz="quarter" idx="12"/>
          </p:nvPr>
        </p:nvSpPr>
        <p:spPr/>
        <p:txBody>
          <a:bodyPr/>
          <a:lstStyle/>
          <a:p>
            <a:fld id="{97B00A8C-1BFE-45BD-976D-51C563E3769B}" type="slidenum">
              <a:rPr lang="zh-CN" altLang="en-US" smtClean="0"/>
              <a:t>62</a:t>
            </a:fld>
            <a:endParaRPr lang="zh-CN" altLang="en-US"/>
          </a:p>
        </p:txBody>
      </p:sp>
      <p:sp>
        <p:nvSpPr>
          <p:cNvPr id="6" name="矩形 5"/>
          <p:cNvSpPr/>
          <p:nvPr/>
        </p:nvSpPr>
        <p:spPr>
          <a:xfrm>
            <a:off x="745942" y="1385885"/>
            <a:ext cx="6015361" cy="1600438"/>
          </a:xfrm>
          <a:prstGeom prst="rect">
            <a:avLst/>
          </a:prstGeom>
        </p:spPr>
        <p:txBody>
          <a:bodyPr wrap="square">
            <a:spAutoFit/>
          </a:bodyPr>
          <a:lstStyle/>
          <a:p>
            <a:pPr algn="just"/>
            <a:r>
              <a:rPr lang="en-US" altLang="zh-CN" sz="1400" dirty="0" smtClean="0">
                <a:latin typeface="Arial" panose="020B0604020202020204" pitchFamily="34" charset="0"/>
                <a:cs typeface="Arial" panose="020B0604020202020204" pitchFamily="34" charset="0"/>
              </a:rPr>
              <a:t>The </a:t>
            </a:r>
            <a:r>
              <a:rPr lang="en-US" altLang="zh-CN" sz="1400" dirty="0">
                <a:latin typeface="Arial" panose="020B0604020202020204" pitchFamily="34" charset="0"/>
                <a:cs typeface="Arial" panose="020B0604020202020204" pitchFamily="34" charset="0"/>
              </a:rPr>
              <a:t>reference phase </a:t>
            </a:r>
            <a:r>
              <a:rPr lang="en-US" altLang="zh-CN" sz="1400" dirty="0" smtClean="0">
                <a:latin typeface="Arial" panose="020B0604020202020204" pitchFamily="34" charset="0"/>
                <a:cs typeface="Arial" panose="020B0604020202020204" pitchFamily="34" charset="0"/>
              </a:rPr>
              <a:t>is rotating </a:t>
            </a:r>
            <a:r>
              <a:rPr lang="en-US" altLang="zh-CN" sz="1400" dirty="0">
                <a:latin typeface="Arial" panose="020B0604020202020204" pitchFamily="34" charset="0"/>
                <a:cs typeface="Arial" panose="020B0604020202020204" pitchFamily="34" charset="0"/>
              </a:rPr>
              <a:t>at the </a:t>
            </a:r>
            <a:r>
              <a:rPr lang="en-US" altLang="zh-CN" sz="1400" dirty="0" smtClean="0">
                <a:latin typeface="Arial" panose="020B0604020202020204" pitchFamily="34" charset="0"/>
                <a:cs typeface="Arial" panose="020B0604020202020204" pitchFamily="34" charset="0"/>
              </a:rPr>
              <a:t>angular frequency of </a:t>
            </a:r>
            <a:r>
              <a:rPr lang="en-US" altLang="zh-CN" sz="1400" dirty="0">
                <a:latin typeface="Arial" panose="020B0604020202020204" pitchFamily="34" charset="0"/>
                <a:cs typeface="Arial" panose="020B0604020202020204" pitchFamily="34" charset="0"/>
              </a:rPr>
              <a:t>the external </a:t>
            </a:r>
            <a:r>
              <a:rPr lang="en-US" altLang="zh-CN" sz="1400" dirty="0" err="1">
                <a:latin typeface="Arial" panose="020B0604020202020204" pitchFamily="34" charset="0"/>
                <a:cs typeface="Arial" panose="020B0604020202020204" pitchFamily="34" charset="0"/>
              </a:rPr>
              <a:t>rf</a:t>
            </a:r>
            <a:r>
              <a:rPr lang="en-US" altLang="zh-CN" sz="1400" dirty="0">
                <a:latin typeface="Arial" panose="020B0604020202020204" pitchFamily="34" charset="0"/>
                <a:cs typeface="Arial" panose="020B0604020202020204" pitchFamily="34" charset="0"/>
              </a:rPr>
              <a:t> generator. It is natural to use the </a:t>
            </a:r>
            <a:r>
              <a:rPr lang="en-US" altLang="zh-CN" sz="1400" dirty="0" smtClean="0">
                <a:latin typeface="Arial" panose="020B0604020202020204" pitchFamily="34" charset="0"/>
                <a:cs typeface="Arial" panose="020B0604020202020204" pitchFamily="34" charset="0"/>
              </a:rPr>
              <a:t>external generator </a:t>
            </a:r>
            <a:r>
              <a:rPr lang="en-US" altLang="zh-CN" sz="1400" dirty="0">
                <a:latin typeface="Arial" panose="020B0604020202020204" pitchFamily="34" charset="0"/>
                <a:cs typeface="Arial" panose="020B0604020202020204" pitchFamily="34" charset="0"/>
              </a:rPr>
              <a:t>as the basic clock for describing field variations in the </a:t>
            </a:r>
            <a:r>
              <a:rPr lang="en-US" altLang="zh-CN" sz="1400" dirty="0" smtClean="0">
                <a:latin typeface="Arial" panose="020B0604020202020204" pitchFamily="34" charset="0"/>
                <a:cs typeface="Arial" panose="020B0604020202020204" pitchFamily="34" charset="0"/>
              </a:rPr>
              <a:t>cavity, since </a:t>
            </a:r>
            <a:r>
              <a:rPr lang="en-US" altLang="zh-CN" sz="1400" dirty="0">
                <a:latin typeface="Arial" panose="020B0604020202020204" pitchFamily="34" charset="0"/>
                <a:cs typeface="Arial" panose="020B0604020202020204" pitchFamily="34" charset="0"/>
              </a:rPr>
              <a:t>the spacing of bunches in a storage ring is determined by the </a:t>
            </a:r>
            <a:r>
              <a:rPr lang="en-US" altLang="zh-CN" sz="1400" dirty="0" smtClean="0">
                <a:latin typeface="Arial" panose="020B0604020202020204" pitchFamily="34" charset="0"/>
                <a:cs typeface="Arial" panose="020B0604020202020204" pitchFamily="34" charset="0"/>
              </a:rPr>
              <a:t>generator frequency </a:t>
            </a:r>
            <a:r>
              <a:rPr lang="en-US" altLang="zh-CN" sz="1400" dirty="0">
                <a:latin typeface="Arial" panose="020B0604020202020204" pitchFamily="34" charset="0"/>
                <a:cs typeface="Arial" panose="020B0604020202020204" pitchFamily="34" charset="0"/>
              </a:rPr>
              <a:t>and not by the cavity resonant </a:t>
            </a:r>
            <a:r>
              <a:rPr lang="en-US" altLang="zh-CN" sz="1400" dirty="0" smtClean="0">
                <a:latin typeface="Arial" panose="020B0604020202020204" pitchFamily="34" charset="0"/>
                <a:cs typeface="Arial" panose="020B0604020202020204" pitchFamily="34" charset="0"/>
              </a:rPr>
              <a:t>frequency. The rotation of the vector is due to the frequency difference of the cavity frequency and generator frequency. The beam included voltage always has the frequency of the cavity </a:t>
            </a:r>
            <a:r>
              <a:rPr lang="en-US" altLang="zh-CN" sz="1400" dirty="0" err="1" smtClean="0">
                <a:latin typeface="Arial" panose="020B0604020202020204" pitchFamily="34" charset="0"/>
                <a:cs typeface="Arial" panose="020B0604020202020204" pitchFamily="34" charset="0"/>
              </a:rPr>
              <a:t>eigen</a:t>
            </a:r>
            <a:r>
              <a:rPr lang="en-US" altLang="zh-CN" sz="1400" dirty="0" smtClean="0">
                <a:latin typeface="Arial" panose="020B0604020202020204" pitchFamily="34" charset="0"/>
                <a:cs typeface="Arial" panose="020B0604020202020204" pitchFamily="34" charset="0"/>
              </a:rPr>
              <a:t> mode. </a:t>
            </a:r>
            <a:endParaRPr lang="zh-CN" altLang="en-US" sz="1400" dirty="0">
              <a:latin typeface="Arial" panose="020B0604020202020204" pitchFamily="34" charset="0"/>
              <a:cs typeface="Arial" panose="020B0604020202020204" pitchFamily="34" charset="0"/>
            </a:endParaRPr>
          </a:p>
        </p:txBody>
      </p:sp>
      <p:pic>
        <p:nvPicPr>
          <p:cNvPr id="7" name="图片 6"/>
          <p:cNvPicPr>
            <a:picLocks noChangeAspect="1"/>
          </p:cNvPicPr>
          <p:nvPr/>
        </p:nvPicPr>
        <p:blipFill>
          <a:blip r:embed="rId3"/>
          <a:stretch>
            <a:fillRect/>
          </a:stretch>
        </p:blipFill>
        <p:spPr>
          <a:xfrm>
            <a:off x="838200" y="3144520"/>
            <a:ext cx="5904826" cy="3034276"/>
          </a:xfrm>
          <a:prstGeom prst="rect">
            <a:avLst/>
          </a:prstGeom>
        </p:spPr>
      </p:pic>
      <p:pic>
        <p:nvPicPr>
          <p:cNvPr id="8" name="图片 7"/>
          <p:cNvPicPr>
            <a:picLocks noChangeAspect="1"/>
          </p:cNvPicPr>
          <p:nvPr/>
        </p:nvPicPr>
        <p:blipFill>
          <a:blip r:embed="rId4"/>
          <a:stretch>
            <a:fillRect/>
          </a:stretch>
        </p:blipFill>
        <p:spPr>
          <a:xfrm>
            <a:off x="7363287" y="1385885"/>
            <a:ext cx="3569756" cy="893220"/>
          </a:xfrm>
          <a:prstGeom prst="rect">
            <a:avLst/>
          </a:prstGeom>
        </p:spPr>
      </p:pic>
      <p:pic>
        <p:nvPicPr>
          <p:cNvPr id="10" name="图片 9"/>
          <p:cNvPicPr>
            <a:picLocks noChangeAspect="1"/>
          </p:cNvPicPr>
          <p:nvPr/>
        </p:nvPicPr>
        <p:blipFill rotWithShape="1">
          <a:blip r:embed="rId5"/>
          <a:srcRect t="7719" b="8330"/>
          <a:stretch/>
        </p:blipFill>
        <p:spPr>
          <a:xfrm>
            <a:off x="7525626" y="3944895"/>
            <a:ext cx="2920400" cy="2594017"/>
          </a:xfrm>
          <a:prstGeom prst="rect">
            <a:avLst/>
          </a:prstGeom>
        </p:spPr>
      </p:pic>
    </p:spTree>
    <p:extLst>
      <p:ext uri="{BB962C8B-B14F-4D97-AF65-F5344CB8AC3E}">
        <p14:creationId xmlns:p14="http://schemas.microsoft.com/office/powerpoint/2010/main" val="413694053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46789"/>
            <a:ext cx="10515600" cy="1325563"/>
          </a:xfrm>
        </p:spPr>
        <p:txBody>
          <a:bodyPr/>
          <a:lstStyle/>
          <a:p>
            <a:r>
              <a:rPr lang="en-US" altLang="zh-CN" dirty="0" smtClean="0"/>
              <a:t>Steady State Phasor Diagram</a:t>
            </a:r>
            <a:endParaRPr lang="zh-CN" altLang="en-US" dirty="0"/>
          </a:p>
        </p:txBody>
      </p:sp>
      <p:sp>
        <p:nvSpPr>
          <p:cNvPr id="4" name="灯片编号占位符 3"/>
          <p:cNvSpPr>
            <a:spLocks noGrp="1"/>
          </p:cNvSpPr>
          <p:nvPr>
            <p:ph type="sldNum" sz="quarter" idx="12"/>
          </p:nvPr>
        </p:nvSpPr>
        <p:spPr/>
        <p:txBody>
          <a:bodyPr/>
          <a:lstStyle/>
          <a:p>
            <a:fld id="{97B00A8C-1BFE-45BD-976D-51C563E3769B}" type="slidenum">
              <a:rPr lang="zh-CN" altLang="en-US" smtClean="0"/>
              <a:t>63</a:t>
            </a:fld>
            <a:endParaRPr lang="zh-CN" altLang="en-US"/>
          </a:p>
        </p:txBody>
      </p:sp>
      <p:pic>
        <p:nvPicPr>
          <p:cNvPr id="5" name="图片 4"/>
          <p:cNvPicPr>
            <a:picLocks noChangeAspect="1"/>
          </p:cNvPicPr>
          <p:nvPr/>
        </p:nvPicPr>
        <p:blipFill>
          <a:blip r:embed="rId2"/>
          <a:stretch>
            <a:fillRect/>
          </a:stretch>
        </p:blipFill>
        <p:spPr>
          <a:xfrm>
            <a:off x="598463" y="1570211"/>
            <a:ext cx="3183384" cy="720277"/>
          </a:xfrm>
          <a:prstGeom prst="rect">
            <a:avLst/>
          </a:prstGeom>
        </p:spPr>
      </p:pic>
      <p:pic>
        <p:nvPicPr>
          <p:cNvPr id="6" name="图片 5"/>
          <p:cNvPicPr>
            <a:picLocks noChangeAspect="1"/>
          </p:cNvPicPr>
          <p:nvPr/>
        </p:nvPicPr>
        <p:blipFill>
          <a:blip r:embed="rId3"/>
          <a:stretch>
            <a:fillRect/>
          </a:stretch>
        </p:blipFill>
        <p:spPr>
          <a:xfrm>
            <a:off x="645767" y="2273192"/>
            <a:ext cx="1923246" cy="799466"/>
          </a:xfrm>
          <a:prstGeom prst="rect">
            <a:avLst/>
          </a:prstGeom>
        </p:spPr>
      </p:pic>
      <p:pic>
        <p:nvPicPr>
          <p:cNvPr id="7" name="图片 6"/>
          <p:cNvPicPr>
            <a:picLocks noChangeAspect="1"/>
          </p:cNvPicPr>
          <p:nvPr/>
        </p:nvPicPr>
        <p:blipFill>
          <a:blip r:embed="rId4"/>
          <a:stretch>
            <a:fillRect/>
          </a:stretch>
        </p:blipFill>
        <p:spPr>
          <a:xfrm>
            <a:off x="645767" y="2993469"/>
            <a:ext cx="3394598" cy="704996"/>
          </a:xfrm>
          <a:prstGeom prst="rect">
            <a:avLst/>
          </a:prstGeom>
        </p:spPr>
      </p:pic>
      <p:pic>
        <p:nvPicPr>
          <p:cNvPr id="8" name="图片 7"/>
          <p:cNvPicPr>
            <a:picLocks noChangeAspect="1"/>
          </p:cNvPicPr>
          <p:nvPr/>
        </p:nvPicPr>
        <p:blipFill>
          <a:blip r:embed="rId5"/>
          <a:stretch>
            <a:fillRect/>
          </a:stretch>
        </p:blipFill>
        <p:spPr>
          <a:xfrm>
            <a:off x="527441" y="3679438"/>
            <a:ext cx="5638800" cy="819867"/>
          </a:xfrm>
          <a:prstGeom prst="rect">
            <a:avLst/>
          </a:prstGeom>
        </p:spPr>
      </p:pic>
      <p:pic>
        <p:nvPicPr>
          <p:cNvPr id="11" name="图片 10"/>
          <p:cNvPicPr>
            <a:picLocks noChangeAspect="1"/>
          </p:cNvPicPr>
          <p:nvPr/>
        </p:nvPicPr>
        <p:blipFill>
          <a:blip r:embed="rId6"/>
          <a:stretch>
            <a:fillRect/>
          </a:stretch>
        </p:blipFill>
        <p:spPr>
          <a:xfrm>
            <a:off x="527441" y="4635704"/>
            <a:ext cx="5638800" cy="581533"/>
          </a:xfrm>
          <a:prstGeom prst="rect">
            <a:avLst/>
          </a:prstGeom>
        </p:spPr>
      </p:pic>
      <p:pic>
        <p:nvPicPr>
          <p:cNvPr id="12" name="图片 11"/>
          <p:cNvPicPr>
            <a:picLocks noChangeAspect="1"/>
          </p:cNvPicPr>
          <p:nvPr/>
        </p:nvPicPr>
        <p:blipFill>
          <a:blip r:embed="rId7"/>
          <a:stretch>
            <a:fillRect/>
          </a:stretch>
        </p:blipFill>
        <p:spPr>
          <a:xfrm>
            <a:off x="527441" y="5185274"/>
            <a:ext cx="5676900" cy="638733"/>
          </a:xfrm>
          <a:prstGeom prst="rect">
            <a:avLst/>
          </a:prstGeom>
        </p:spPr>
      </p:pic>
      <p:pic>
        <p:nvPicPr>
          <p:cNvPr id="13" name="图片 12"/>
          <p:cNvPicPr>
            <a:picLocks noChangeAspect="1"/>
          </p:cNvPicPr>
          <p:nvPr/>
        </p:nvPicPr>
        <p:blipFill>
          <a:blip r:embed="rId8"/>
          <a:stretch>
            <a:fillRect/>
          </a:stretch>
        </p:blipFill>
        <p:spPr>
          <a:xfrm>
            <a:off x="6477000" y="1395488"/>
            <a:ext cx="5438683" cy="3041134"/>
          </a:xfrm>
          <a:prstGeom prst="rect">
            <a:avLst/>
          </a:prstGeom>
        </p:spPr>
      </p:pic>
      <p:pic>
        <p:nvPicPr>
          <p:cNvPr id="14" name="图片 13"/>
          <p:cNvPicPr>
            <a:picLocks noChangeAspect="1"/>
          </p:cNvPicPr>
          <p:nvPr/>
        </p:nvPicPr>
        <p:blipFill>
          <a:blip r:embed="rId9"/>
          <a:stretch>
            <a:fillRect/>
          </a:stretch>
        </p:blipFill>
        <p:spPr>
          <a:xfrm>
            <a:off x="6477000" y="4571559"/>
            <a:ext cx="5392261" cy="1323214"/>
          </a:xfrm>
          <a:prstGeom prst="rect">
            <a:avLst/>
          </a:prstGeom>
        </p:spPr>
      </p:pic>
    </p:spTree>
    <p:extLst>
      <p:ext uri="{BB962C8B-B14F-4D97-AF65-F5344CB8AC3E}">
        <p14:creationId xmlns:p14="http://schemas.microsoft.com/office/powerpoint/2010/main" val="132233691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48869" y="306939"/>
            <a:ext cx="10363200" cy="995680"/>
          </a:xfrm>
        </p:spPr>
        <p:txBody>
          <a:bodyPr>
            <a:normAutofit/>
          </a:bodyPr>
          <a:lstStyle/>
          <a:p>
            <a:r>
              <a:rPr lang="en-US" altLang="zh-CN" dirty="0"/>
              <a:t>Steady State Beam Loading of </a:t>
            </a:r>
            <a:r>
              <a:rPr lang="en-US" altLang="zh-CN" dirty="0" smtClean="0"/>
              <a:t>CEPC</a:t>
            </a:r>
            <a:endParaRPr lang="zh-CN" altLang="en-US" dirty="0"/>
          </a:p>
        </p:txBody>
      </p:sp>
      <p:pic>
        <p:nvPicPr>
          <p:cNvPr id="4" name="内容占位符 3"/>
          <p:cNvPicPr>
            <a:picLocks noGrp="1" noChangeAspect="1"/>
          </p:cNvPicPr>
          <p:nvPr>
            <p:ph idx="1"/>
          </p:nvPr>
        </p:nvPicPr>
        <p:blipFill rotWithShape="1">
          <a:blip r:embed="rId2">
            <a:extLst>
              <a:ext uri="{28A0092B-C50C-407E-A947-70E740481C1C}">
                <a14:useLocalDpi xmlns:a14="http://schemas.microsoft.com/office/drawing/2010/main" val="0"/>
              </a:ext>
            </a:extLst>
          </a:blip>
          <a:srcRect t="9463"/>
          <a:stretch/>
        </p:blipFill>
        <p:spPr bwMode="auto">
          <a:xfrm>
            <a:off x="6488917" y="1377658"/>
            <a:ext cx="3467036" cy="1904164"/>
          </a:xfrm>
          <a:prstGeom prst="rect">
            <a:avLst/>
          </a:prstGeom>
          <a:noFill/>
          <a:ln>
            <a:noFill/>
          </a:ln>
          <a:extLst>
            <a:ext uri="{53640926-AAD7-44D8-BBD7-CCE9431645EC}">
              <a14:shadowObscured xmlns:a14="http://schemas.microsoft.com/office/drawing/2010/main"/>
            </a:ext>
          </a:extLst>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t="8797"/>
          <a:stretch/>
        </p:blipFill>
        <p:spPr bwMode="auto">
          <a:xfrm>
            <a:off x="6612067" y="4054133"/>
            <a:ext cx="3220735" cy="1871052"/>
          </a:xfrm>
          <a:prstGeom prst="rect">
            <a:avLst/>
          </a:prstGeom>
          <a:noFill/>
          <a:ln>
            <a:noFill/>
          </a:ln>
          <a:extLst>
            <a:ext uri="{53640926-AAD7-44D8-BBD7-CCE9431645EC}">
              <a14:shadowObscured xmlns:a14="http://schemas.microsoft.com/office/drawing/2010/main"/>
            </a:ext>
          </a:extLst>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3598" y="3281822"/>
            <a:ext cx="3604851" cy="2478336"/>
          </a:xfrm>
          <a:prstGeom prst="rect">
            <a:avLst/>
          </a:prstGeom>
          <a:noFill/>
          <a:ln>
            <a:noFill/>
          </a:ln>
        </p:spPr>
      </p:pic>
      <p:sp>
        <p:nvSpPr>
          <p:cNvPr id="7" name="文本框 6"/>
          <p:cNvSpPr txBox="1"/>
          <p:nvPr/>
        </p:nvSpPr>
        <p:spPr>
          <a:xfrm>
            <a:off x="596347" y="1666142"/>
            <a:ext cx="5122033" cy="1323439"/>
          </a:xfrm>
          <a:prstGeom prst="rect">
            <a:avLst/>
          </a:prstGeom>
          <a:noFill/>
        </p:spPr>
        <p:txBody>
          <a:bodyPr wrap="square" rtlCol="0">
            <a:spAutoFit/>
          </a:bodyPr>
          <a:lstStyle/>
          <a:p>
            <a:pPr marL="180000" indent="-180000" algn="just">
              <a:spcBef>
                <a:spcPts val="600"/>
              </a:spcBef>
              <a:buFont typeface="Arial" panose="020B0604020202020204" pitchFamily="34" charset="0"/>
              <a:buChar char="•"/>
            </a:pPr>
            <a:r>
              <a:rPr lang="en-US" altLang="zh-CN" sz="1400" dirty="0">
                <a:solidFill>
                  <a:prstClr val="black"/>
                </a:solidFill>
                <a:latin typeface="Arial" panose="020B0604020202020204" pitchFamily="34" charset="0"/>
                <a:ea typeface="宋体" panose="02010600030101010101" pitchFamily="2" charset="-122"/>
                <a:cs typeface="Arial" panose="020B0604020202020204" pitchFamily="34" charset="0"/>
              </a:rPr>
              <a:t>One bunch extracts energy from the cavity immediately and changes the amplitude and phase of the cavity voltage.</a:t>
            </a:r>
          </a:p>
          <a:p>
            <a:pPr marL="180000" indent="-180000" algn="just">
              <a:spcBef>
                <a:spcPts val="600"/>
              </a:spcBef>
              <a:buFont typeface="Arial" panose="020B0604020202020204" pitchFamily="34" charset="0"/>
              <a:buChar char="•"/>
            </a:pPr>
            <a:r>
              <a:rPr lang="en-US" altLang="zh-CN" sz="1400" dirty="0">
                <a:solidFill>
                  <a:prstClr val="black"/>
                </a:solidFill>
                <a:latin typeface="Arial" panose="020B0604020202020204" pitchFamily="34" charset="0"/>
                <a:ea typeface="宋体" panose="02010600030101010101" pitchFamily="2" charset="-122"/>
                <a:cs typeface="Arial" panose="020B0604020202020204" pitchFamily="34" charset="0"/>
              </a:rPr>
              <a:t>The forward power re-fills the stored energy and recovers the voltage. This is how the RF power level is determined.</a:t>
            </a:r>
          </a:p>
          <a:p>
            <a:pPr marL="180000" indent="-180000" algn="just">
              <a:spcBef>
                <a:spcPts val="600"/>
              </a:spcBef>
              <a:buFont typeface="Arial" panose="020B0604020202020204" pitchFamily="34" charset="0"/>
              <a:buChar char="•"/>
            </a:pPr>
            <a:r>
              <a:rPr lang="en-US" altLang="zh-CN" sz="1400" dirty="0">
                <a:solidFill>
                  <a:prstClr val="black"/>
                </a:solidFill>
                <a:latin typeface="Arial" panose="020B0604020202020204" pitchFamily="34" charset="0"/>
                <a:ea typeface="宋体" panose="02010600030101010101" pitchFamily="2" charset="-122"/>
                <a:cs typeface="Arial" panose="020B0604020202020204" pitchFamily="34" charset="0"/>
              </a:rPr>
              <a:t>The bunch see half of the voltage change induced by itself.</a:t>
            </a:r>
          </a:p>
        </p:txBody>
      </p:sp>
      <p:sp>
        <p:nvSpPr>
          <p:cNvPr id="8" name="矩形 7"/>
          <p:cNvSpPr/>
          <p:nvPr/>
        </p:nvSpPr>
        <p:spPr>
          <a:xfrm>
            <a:off x="978932" y="6036985"/>
            <a:ext cx="10374867" cy="461665"/>
          </a:xfrm>
          <a:prstGeom prst="rect">
            <a:avLst/>
          </a:prstGeom>
        </p:spPr>
        <p:txBody>
          <a:bodyPr wrap="square">
            <a:spAutoFit/>
          </a:bodyPr>
          <a:lstStyle/>
          <a:p>
            <a:pPr algn="just">
              <a:spcBef>
                <a:spcPts val="600"/>
              </a:spcBef>
            </a:pPr>
            <a:r>
              <a:rPr lang="en-US" altLang="zh-CN" sz="1200" dirty="0">
                <a:solidFill>
                  <a:prstClr val="black"/>
                </a:solidFill>
                <a:latin typeface="Arial" panose="020B0604020202020204" pitchFamily="34" charset="0"/>
                <a:ea typeface="宋体" panose="02010600030101010101" pitchFamily="2" charset="-122"/>
                <a:cs typeface="Arial" panose="020B0604020202020204" pitchFamily="34" charset="0"/>
              </a:rPr>
              <a:t>Here assume in CEPC SR, electron and positron bunch pass through the cavity at the same time. In reality, there is a gap between electron and positron, resulting in small voltage and power fluctuations.  </a:t>
            </a:r>
            <a:endParaRPr lang="zh-CN" altLang="en-US" sz="1200" dirty="0">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9" name="灯片编号占位符 8"/>
          <p:cNvSpPr>
            <a:spLocks noGrp="1"/>
          </p:cNvSpPr>
          <p:nvPr>
            <p:ph type="sldNum" sz="quarter" idx="12"/>
          </p:nvPr>
        </p:nvSpPr>
        <p:spPr/>
        <p:txBody>
          <a:bodyPr/>
          <a:lstStyle/>
          <a:p>
            <a:fld id="{9AE44F4C-A01D-4C37-BF07-A3DEDCA0EFDE}" type="slidenum">
              <a:rPr lang="zh-CN" altLang="en-US">
                <a:solidFill>
                  <a:prstClr val="black">
                    <a:tint val="75000"/>
                  </a:prstClr>
                </a:solidFill>
                <a:ea typeface="宋体" panose="02010600030101010101" pitchFamily="2" charset="-122"/>
              </a:rPr>
              <a:pPr/>
              <a:t>64</a:t>
            </a:fld>
            <a:endParaRPr lang="zh-CN" altLang="en-US" dirty="0">
              <a:solidFill>
                <a:prstClr val="black">
                  <a:tint val="75000"/>
                </a:prstClr>
              </a:solidFill>
              <a:ea typeface="宋体" panose="02010600030101010101" pitchFamily="2" charset="-122"/>
            </a:endParaRPr>
          </a:p>
        </p:txBody>
      </p:sp>
      <p:sp>
        <p:nvSpPr>
          <p:cNvPr id="3" name="文本框 2"/>
          <p:cNvSpPr txBox="1"/>
          <p:nvPr/>
        </p:nvSpPr>
        <p:spPr>
          <a:xfrm>
            <a:off x="6488917" y="3360867"/>
            <a:ext cx="5110048" cy="461665"/>
          </a:xfrm>
          <a:prstGeom prst="rect">
            <a:avLst/>
          </a:prstGeom>
          <a:noFill/>
        </p:spPr>
        <p:txBody>
          <a:bodyPr wrap="square" rtlCol="0">
            <a:spAutoFit/>
          </a:bodyPr>
          <a:lstStyle/>
          <a:p>
            <a:r>
              <a:rPr lang="en-US" altLang="zh-CN" sz="1200" dirty="0">
                <a:solidFill>
                  <a:prstClr val="black"/>
                </a:solidFill>
                <a:latin typeface="Arial" panose="020B0604020202020204" pitchFamily="34" charset="0"/>
                <a:ea typeface="宋体" panose="02010600030101010101" pitchFamily="2" charset="-122"/>
                <a:cs typeface="Arial" panose="020B0604020202020204" pitchFamily="34" charset="0"/>
              </a:rPr>
              <a:t>e+e- bunch pair loses 0.021 J (FM 0.008 J, HOM 0.013 J), gets cavity FM 1.005 J, net gain 0.992 J (0.6 % cavity stored energy, 7.65 % max). </a:t>
            </a:r>
            <a:endParaRPr lang="zh-CN" altLang="en-US" sz="1200" dirty="0">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270451097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Machine Beam Time Structures</a:t>
            </a:r>
            <a:endParaRPr lang="zh-CN" altLang="en-US" dirty="0"/>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6732" y="1709929"/>
            <a:ext cx="5111496" cy="4123944"/>
          </a:xfrm>
        </p:spPr>
      </p:pic>
      <p:sp>
        <p:nvSpPr>
          <p:cNvPr id="6" name="文本框 5"/>
          <p:cNvSpPr txBox="1"/>
          <p:nvPr/>
        </p:nvSpPr>
        <p:spPr>
          <a:xfrm>
            <a:off x="7339584" y="2697481"/>
            <a:ext cx="2212848" cy="584775"/>
          </a:xfrm>
          <a:prstGeom prst="rect">
            <a:avLst/>
          </a:prstGeom>
          <a:noFill/>
        </p:spPr>
        <p:txBody>
          <a:bodyPr wrap="square" rtlCol="0">
            <a:spAutoFit/>
          </a:bodyPr>
          <a:lstStyle/>
          <a:p>
            <a:r>
              <a:rPr lang="en-US" altLang="zh-CN" sz="1600" dirty="0">
                <a:solidFill>
                  <a:prstClr val="black"/>
                </a:solidFill>
                <a:latin typeface="Arial" panose="020B0604020202020204" pitchFamily="34" charset="0"/>
                <a:ea typeface="宋体" panose="02010600030101010101" pitchFamily="2" charset="-122"/>
                <a:cs typeface="Arial" panose="020B0604020202020204" pitchFamily="34" charset="0"/>
              </a:rPr>
              <a:t>BEPCII (Ion clearing)</a:t>
            </a:r>
          </a:p>
          <a:p>
            <a:r>
              <a:rPr lang="en-US" altLang="zh-CN" sz="1600" dirty="0">
                <a:solidFill>
                  <a:prstClr val="black"/>
                </a:solidFill>
                <a:latin typeface="Arial" panose="020B0604020202020204" pitchFamily="34" charset="0"/>
                <a:ea typeface="宋体" panose="02010600030101010101" pitchFamily="2" charset="-122"/>
                <a:cs typeface="Arial" panose="020B0604020202020204" pitchFamily="34" charset="0"/>
              </a:rPr>
              <a:t>LHC (kicker rise time)</a:t>
            </a:r>
            <a:endParaRPr lang="zh-CN" altLang="en-US" sz="1600" dirty="0">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7" name="文本框 6"/>
          <p:cNvSpPr txBox="1"/>
          <p:nvPr/>
        </p:nvSpPr>
        <p:spPr>
          <a:xfrm>
            <a:off x="7339584" y="3645409"/>
            <a:ext cx="2212848" cy="584775"/>
          </a:xfrm>
          <a:prstGeom prst="rect">
            <a:avLst/>
          </a:prstGeom>
          <a:noFill/>
        </p:spPr>
        <p:txBody>
          <a:bodyPr wrap="square" rtlCol="0">
            <a:spAutoFit/>
          </a:bodyPr>
          <a:lstStyle/>
          <a:p>
            <a:r>
              <a:rPr lang="en-US" altLang="zh-CN" sz="1600" dirty="0">
                <a:solidFill>
                  <a:prstClr val="black"/>
                </a:solidFill>
                <a:latin typeface="Arial" panose="020B0604020202020204" pitchFamily="34" charset="0"/>
                <a:ea typeface="宋体" panose="02010600030101010101" pitchFamily="2" charset="-122"/>
                <a:cs typeface="Arial" panose="020B0604020202020204" pitchFamily="34" charset="0"/>
              </a:rPr>
              <a:t>ILC</a:t>
            </a:r>
          </a:p>
          <a:p>
            <a:r>
              <a:rPr lang="en-US" altLang="zh-CN" sz="1600" dirty="0">
                <a:solidFill>
                  <a:prstClr val="black"/>
                </a:solidFill>
                <a:latin typeface="Arial" panose="020B0604020202020204" pitchFamily="34" charset="0"/>
                <a:ea typeface="宋体" panose="02010600030101010101" pitchFamily="2" charset="-122"/>
                <a:cs typeface="Arial" panose="020B0604020202020204" pitchFamily="34" charset="0"/>
              </a:rPr>
              <a:t>XFEL</a:t>
            </a:r>
            <a:endParaRPr lang="zh-CN" altLang="en-US" sz="1600" dirty="0">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8" name="文本框 7"/>
          <p:cNvSpPr txBox="1"/>
          <p:nvPr/>
        </p:nvSpPr>
        <p:spPr>
          <a:xfrm>
            <a:off x="7339584" y="4593336"/>
            <a:ext cx="3328416" cy="1077218"/>
          </a:xfrm>
          <a:prstGeom prst="rect">
            <a:avLst/>
          </a:prstGeom>
          <a:noFill/>
        </p:spPr>
        <p:txBody>
          <a:bodyPr wrap="square" rtlCol="0">
            <a:spAutoFit/>
          </a:bodyPr>
          <a:lstStyle/>
          <a:p>
            <a:r>
              <a:rPr lang="en-US" altLang="zh-CN" sz="1600" dirty="0">
                <a:solidFill>
                  <a:prstClr val="black"/>
                </a:solidFill>
                <a:latin typeface="Arial" panose="020B0604020202020204" pitchFamily="34" charset="0"/>
                <a:ea typeface="宋体" panose="02010600030101010101" pitchFamily="2" charset="-122"/>
                <a:cs typeface="Arial" panose="020B0604020202020204" pitchFamily="34" charset="0"/>
              </a:rPr>
              <a:t>CEPC-PDR (assume 6% for all modes and circumferences)</a:t>
            </a:r>
          </a:p>
          <a:p>
            <a:r>
              <a:rPr lang="en-US" altLang="zh-CN" sz="1600" dirty="0">
                <a:solidFill>
                  <a:prstClr val="black"/>
                </a:solidFill>
                <a:latin typeface="Arial" panose="020B0604020202020204" pitchFamily="34" charset="0"/>
                <a:ea typeface="宋体" panose="02010600030101010101" pitchFamily="2" charset="-122"/>
                <a:cs typeface="Arial" panose="020B0604020202020204" pitchFamily="34" charset="0"/>
              </a:rPr>
              <a:t>Ring? Large gap.</a:t>
            </a:r>
          </a:p>
          <a:p>
            <a:r>
              <a:rPr lang="en-US" altLang="zh-CN" sz="1600" dirty="0">
                <a:solidFill>
                  <a:prstClr val="black"/>
                </a:solidFill>
                <a:latin typeface="Arial" panose="020B0604020202020204" pitchFamily="34" charset="0"/>
                <a:ea typeface="宋体" panose="02010600030101010101" pitchFamily="2" charset="-122"/>
                <a:cs typeface="Arial" panose="020B0604020202020204" pitchFamily="34" charset="0"/>
              </a:rPr>
              <a:t>Linac? High repetition rate.</a:t>
            </a:r>
            <a:endParaRPr lang="zh-CN" altLang="en-US" sz="1600" dirty="0">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9" name="文本框 8"/>
          <p:cNvSpPr txBox="1"/>
          <p:nvPr/>
        </p:nvSpPr>
        <p:spPr>
          <a:xfrm>
            <a:off x="7339584" y="1749553"/>
            <a:ext cx="3191256" cy="584775"/>
          </a:xfrm>
          <a:prstGeom prst="rect">
            <a:avLst/>
          </a:prstGeom>
          <a:noFill/>
        </p:spPr>
        <p:txBody>
          <a:bodyPr wrap="square" rtlCol="0">
            <a:spAutoFit/>
          </a:bodyPr>
          <a:lstStyle/>
          <a:p>
            <a:r>
              <a:rPr lang="en-US" altLang="zh-CN" sz="1600" dirty="0">
                <a:solidFill>
                  <a:prstClr val="black"/>
                </a:solidFill>
                <a:latin typeface="Arial" panose="020B0604020202020204" pitchFamily="34" charset="0"/>
                <a:ea typeface="宋体" panose="02010600030101010101" pitchFamily="2" charset="-122"/>
                <a:cs typeface="Arial" panose="020B0604020202020204" pitchFamily="34" charset="0"/>
              </a:rPr>
              <a:t>CEPC-SR (</a:t>
            </a:r>
            <a:r>
              <a:rPr lang="en-US" altLang="zh-CN" sz="1600" i="1" dirty="0">
                <a:solidFill>
                  <a:prstClr val="black"/>
                </a:solidFill>
                <a:latin typeface="Arial" panose="020B0604020202020204" pitchFamily="34" charset="0"/>
                <a:ea typeface="宋体" panose="02010600030101010101" pitchFamily="2" charset="-122"/>
                <a:cs typeface="Arial" panose="020B0604020202020204" pitchFamily="34" charset="0"/>
              </a:rPr>
              <a:t>T</a:t>
            </a:r>
            <a:r>
              <a:rPr lang="en-US" altLang="zh-CN" sz="1600" baseline="-25000" dirty="0">
                <a:solidFill>
                  <a:prstClr val="black"/>
                </a:solidFill>
                <a:latin typeface="Arial" panose="020B0604020202020204" pitchFamily="34" charset="0"/>
                <a:ea typeface="宋体" panose="02010600030101010101" pitchFamily="2" charset="-122"/>
                <a:cs typeface="Arial" panose="020B0604020202020204" pitchFamily="34" charset="0"/>
              </a:rPr>
              <a:t>b1</a:t>
            </a:r>
            <a:r>
              <a:rPr lang="en-US" altLang="zh-CN" sz="1600" dirty="0">
                <a:solidFill>
                  <a:prstClr val="black"/>
                </a:solidFill>
                <a:latin typeface="Arial" panose="020B0604020202020204" pitchFamily="34" charset="0"/>
                <a:ea typeface="宋体" panose="02010600030101010101" pitchFamily="2" charset="-122"/>
                <a:cs typeface="Arial" panose="020B0604020202020204" pitchFamily="34" charset="0"/>
              </a:rPr>
              <a:t>: 0.6~2.7 </a:t>
            </a:r>
            <a:r>
              <a:rPr lang="el-GR" altLang="zh-CN" sz="1600" dirty="0">
                <a:solidFill>
                  <a:prstClr val="black"/>
                </a:solidFill>
                <a:latin typeface="Arial" panose="020B0604020202020204" pitchFamily="34" charset="0"/>
                <a:ea typeface="宋体" panose="02010600030101010101" pitchFamily="2" charset="-122"/>
                <a:cs typeface="Arial" panose="020B0604020202020204" pitchFamily="34" charset="0"/>
              </a:rPr>
              <a:t>μ</a:t>
            </a:r>
            <a:r>
              <a:rPr lang="en-US" altLang="zh-CN" sz="1600" dirty="0">
                <a:solidFill>
                  <a:prstClr val="black"/>
                </a:solidFill>
                <a:latin typeface="Arial" panose="020B0604020202020204" pitchFamily="34" charset="0"/>
                <a:ea typeface="宋体" panose="02010600030101010101" pitchFamily="2" charset="-122"/>
                <a:cs typeface="Arial" panose="020B0604020202020204" pitchFamily="34" charset="0"/>
              </a:rPr>
              <a:t>s) </a:t>
            </a:r>
            <a:endParaRPr lang="zh-CN" altLang="en-US" sz="1600" dirty="0">
              <a:solidFill>
                <a:prstClr val="black"/>
              </a:solidFill>
              <a:latin typeface="Arial" panose="020B0604020202020204" pitchFamily="34" charset="0"/>
              <a:ea typeface="宋体" panose="02010600030101010101" pitchFamily="2" charset="-122"/>
              <a:cs typeface="Arial" panose="020B0604020202020204" pitchFamily="34" charset="0"/>
            </a:endParaRPr>
          </a:p>
          <a:p>
            <a:r>
              <a:rPr lang="en-US" altLang="zh-CN" sz="1600" dirty="0">
                <a:solidFill>
                  <a:prstClr val="black"/>
                </a:solidFill>
                <a:latin typeface="Arial" panose="020B0604020202020204" pitchFamily="34" charset="0"/>
                <a:ea typeface="宋体" panose="02010600030101010101" pitchFamily="2" charset="-122"/>
                <a:cs typeface="Arial" panose="020B0604020202020204" pitchFamily="34" charset="0"/>
              </a:rPr>
              <a:t>LEP, LEP2, BEPC</a:t>
            </a:r>
          </a:p>
        </p:txBody>
      </p:sp>
      <p:sp>
        <p:nvSpPr>
          <p:cNvPr id="10" name="文本框 9"/>
          <p:cNvSpPr txBox="1"/>
          <p:nvPr/>
        </p:nvSpPr>
        <p:spPr>
          <a:xfrm>
            <a:off x="7339584" y="5942488"/>
            <a:ext cx="3026664" cy="584775"/>
          </a:xfrm>
          <a:prstGeom prst="rect">
            <a:avLst/>
          </a:prstGeom>
          <a:noFill/>
        </p:spPr>
        <p:txBody>
          <a:bodyPr wrap="square" rtlCol="0">
            <a:spAutoFit/>
          </a:bodyPr>
          <a:lstStyle/>
          <a:p>
            <a:r>
              <a:rPr lang="en-US" altLang="zh-CN" sz="1600" dirty="0">
                <a:solidFill>
                  <a:prstClr val="black"/>
                </a:solidFill>
                <a:latin typeface="Arial" panose="020B0604020202020204" pitchFamily="34" charset="0"/>
                <a:ea typeface="宋体" panose="02010600030101010101" pitchFamily="2" charset="-122"/>
                <a:cs typeface="Arial" panose="020B0604020202020204" pitchFamily="34" charset="0"/>
              </a:rPr>
              <a:t>Injection and extraction: non-periodic transient beam loading</a:t>
            </a:r>
            <a:endParaRPr lang="zh-CN" altLang="en-US" sz="1600" dirty="0">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1" name="灯片编号占位符 10"/>
          <p:cNvSpPr>
            <a:spLocks noGrp="1"/>
          </p:cNvSpPr>
          <p:nvPr>
            <p:ph type="sldNum" sz="quarter" idx="12"/>
          </p:nvPr>
        </p:nvSpPr>
        <p:spPr/>
        <p:txBody>
          <a:bodyPr/>
          <a:lstStyle/>
          <a:p>
            <a:fld id="{9AE44F4C-A01D-4C37-BF07-A3DEDCA0EFDE}" type="slidenum">
              <a:rPr lang="zh-CN" altLang="en-US">
                <a:solidFill>
                  <a:prstClr val="black">
                    <a:tint val="75000"/>
                  </a:prstClr>
                </a:solidFill>
                <a:ea typeface="宋体" panose="02010600030101010101" pitchFamily="2" charset="-122"/>
              </a:rPr>
              <a:pPr/>
              <a:t>65</a:t>
            </a:fld>
            <a:endParaRPr lang="zh-CN" altLang="en-US">
              <a:solidFill>
                <a:prstClr val="black">
                  <a:tint val="75000"/>
                </a:prstClr>
              </a:solidFill>
              <a:ea typeface="宋体" panose="02010600030101010101" pitchFamily="2" charset="-122"/>
            </a:endParaRPr>
          </a:p>
        </p:txBody>
      </p:sp>
    </p:spTree>
    <p:extLst>
      <p:ext uri="{BB962C8B-B14F-4D97-AF65-F5344CB8AC3E}">
        <p14:creationId xmlns:p14="http://schemas.microsoft.com/office/powerpoint/2010/main" val="290264659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5076" y="0"/>
            <a:ext cx="11042842" cy="1325563"/>
          </a:xfrm>
        </p:spPr>
        <p:txBody>
          <a:bodyPr>
            <a:noAutofit/>
          </a:bodyPr>
          <a:lstStyle/>
          <a:p>
            <a:r>
              <a:rPr lang="en-US" altLang="zh-CN" sz="3600" dirty="0" smtClean="0"/>
              <a:t>Transient Phasor Diagram for a Beam with a Gap</a:t>
            </a:r>
            <a:endParaRPr lang="zh-CN" altLang="en-US" sz="3600" dirty="0"/>
          </a:p>
        </p:txBody>
      </p:sp>
      <p:pic>
        <p:nvPicPr>
          <p:cNvPr id="5" name="内容占位符 4"/>
          <p:cNvPicPr>
            <a:picLocks noGrp="1" noChangeAspect="1"/>
          </p:cNvPicPr>
          <p:nvPr>
            <p:ph idx="1"/>
          </p:nvPr>
        </p:nvPicPr>
        <p:blipFill rotWithShape="1">
          <a:blip r:embed="rId2"/>
          <a:srcRect b="7515"/>
          <a:stretch/>
        </p:blipFill>
        <p:spPr>
          <a:xfrm>
            <a:off x="3012694" y="1100448"/>
            <a:ext cx="5141194" cy="5481018"/>
          </a:xfrm>
          <a:prstGeom prst="rect">
            <a:avLst/>
          </a:prstGeom>
        </p:spPr>
      </p:pic>
      <p:sp>
        <p:nvSpPr>
          <p:cNvPr id="4" name="灯片编号占位符 3"/>
          <p:cNvSpPr>
            <a:spLocks noGrp="1"/>
          </p:cNvSpPr>
          <p:nvPr>
            <p:ph type="sldNum" sz="quarter" idx="12"/>
          </p:nvPr>
        </p:nvSpPr>
        <p:spPr/>
        <p:txBody>
          <a:bodyPr/>
          <a:lstStyle/>
          <a:p>
            <a:fld id="{97B00A8C-1BFE-45BD-976D-51C563E3769B}" type="slidenum">
              <a:rPr lang="zh-CN" altLang="en-US" smtClean="0"/>
              <a:t>66</a:t>
            </a:fld>
            <a:endParaRPr lang="zh-CN" altLang="en-US"/>
          </a:p>
        </p:txBody>
      </p:sp>
    </p:spTree>
    <p:extLst>
      <p:ext uri="{BB962C8B-B14F-4D97-AF65-F5344CB8AC3E}">
        <p14:creationId xmlns:p14="http://schemas.microsoft.com/office/powerpoint/2010/main" val="427403778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99971" y="138896"/>
            <a:ext cx="7886700" cy="1079864"/>
          </a:xfrm>
        </p:spPr>
        <p:txBody>
          <a:bodyPr>
            <a:normAutofit/>
          </a:bodyPr>
          <a:lstStyle/>
          <a:p>
            <a:r>
              <a:rPr lang="en-US" altLang="zh-CN" sz="4000" dirty="0">
                <a:ea typeface="微软雅黑" panose="020B0503020204020204" pitchFamily="34" charset="-122"/>
              </a:rPr>
              <a:t>Transient Beam </a:t>
            </a:r>
            <a:r>
              <a:rPr lang="en-US" altLang="zh-CN" sz="4000" dirty="0" smtClean="0">
                <a:ea typeface="微软雅黑" panose="020B0503020204020204" pitchFamily="34" charset="-122"/>
              </a:rPr>
              <a:t>Loading</a:t>
            </a:r>
            <a:endParaRPr lang="zh-CN" altLang="en-US" sz="4000" dirty="0">
              <a:ea typeface="微软雅黑" panose="020B0503020204020204" pitchFamily="34" charset="-122"/>
            </a:endParaRPr>
          </a:p>
        </p:txBody>
      </p:sp>
      <p:sp>
        <p:nvSpPr>
          <p:cNvPr id="3" name="内容占位符 2"/>
          <p:cNvSpPr>
            <a:spLocks noGrp="1"/>
          </p:cNvSpPr>
          <p:nvPr>
            <p:ph idx="1"/>
          </p:nvPr>
        </p:nvSpPr>
        <p:spPr>
          <a:xfrm>
            <a:off x="701336" y="1241109"/>
            <a:ext cx="10857390" cy="5200328"/>
          </a:xfrm>
        </p:spPr>
        <p:txBody>
          <a:bodyPr>
            <a:normAutofit/>
          </a:bodyPr>
          <a:lstStyle/>
          <a:p>
            <a:pPr marL="360000" indent="-360000">
              <a:spcBef>
                <a:spcPts val="600"/>
              </a:spcBef>
            </a:pPr>
            <a:r>
              <a:rPr lang="en-US" altLang="zh-CN" sz="2000" b="1" dirty="0">
                <a:solidFill>
                  <a:srgbClr val="FF0000"/>
                </a:solidFill>
                <a:ea typeface="微软雅黑" panose="020B0503020204020204" pitchFamily="34" charset="-122"/>
              </a:rPr>
              <a:t>Phase shift caused by beam loading</a:t>
            </a:r>
          </a:p>
          <a:p>
            <a:pPr marL="699063" lvl="1" indent="-360000">
              <a:lnSpc>
                <a:spcPct val="110000"/>
              </a:lnSpc>
              <a:spcBef>
                <a:spcPts val="600"/>
              </a:spcBef>
            </a:pPr>
            <a:r>
              <a:rPr lang="en-US" altLang="zh-CN" sz="1600" dirty="0">
                <a:ea typeface="微软雅黑" panose="020B0503020204020204" pitchFamily="34" charset="-122"/>
              </a:rPr>
              <a:t>A bunch extracts cavity stored energy when passing through, and power source will recover the cavity voltage when the next bunch comes. When the bunch spacing is much smaller, cavity stored energy and voltage will drop continuously due to lack of power. The latter bunch will move towards voltage peak by auto-phasing, resulting in less longitudinal focusing, smaller energy acceptance, lifetime and luminosity, and possible other dynamical problem. Small phase shift can be estimated by:</a:t>
            </a:r>
          </a:p>
          <a:p>
            <a:pPr marL="699063" lvl="1" indent="-360000">
              <a:lnSpc>
                <a:spcPct val="110000"/>
              </a:lnSpc>
              <a:spcBef>
                <a:spcPts val="600"/>
              </a:spcBef>
            </a:pPr>
            <a:endParaRPr lang="en-US" altLang="zh-CN" sz="1700" b="1" dirty="0">
              <a:latin typeface="微软雅黑" panose="020B0503020204020204" pitchFamily="34" charset="-122"/>
              <a:ea typeface="微软雅黑" panose="020B0503020204020204" pitchFamily="34" charset="-122"/>
            </a:endParaRPr>
          </a:p>
          <a:p>
            <a:pPr marL="699063" lvl="1" indent="-360000">
              <a:lnSpc>
                <a:spcPct val="110000"/>
              </a:lnSpc>
              <a:spcBef>
                <a:spcPts val="600"/>
              </a:spcBef>
            </a:pPr>
            <a:endParaRPr lang="en-US" altLang="zh-CN" sz="2200" b="1" dirty="0">
              <a:latin typeface="微软雅黑" panose="020B0503020204020204" pitchFamily="34" charset="-122"/>
              <a:ea typeface="微软雅黑" panose="020B0503020204020204" pitchFamily="34" charset="-122"/>
            </a:endParaRPr>
          </a:p>
          <a:p>
            <a:pPr marL="360000" indent="-360000">
              <a:spcBef>
                <a:spcPts val="600"/>
              </a:spcBef>
            </a:pPr>
            <a:r>
              <a:rPr lang="en-US" altLang="zh-CN" sz="2000" b="1" dirty="0">
                <a:solidFill>
                  <a:srgbClr val="0070C0"/>
                </a:solidFill>
                <a:ea typeface="微软雅黑" panose="020B0503020204020204" pitchFamily="34" charset="-122"/>
              </a:rPr>
              <a:t>Correction methods</a:t>
            </a:r>
          </a:p>
          <a:p>
            <a:pPr marL="699063" lvl="1" indent="-360000">
              <a:lnSpc>
                <a:spcPct val="110000"/>
              </a:lnSpc>
              <a:spcBef>
                <a:spcPts val="600"/>
              </a:spcBef>
              <a:buFont typeface="+mj-lt"/>
              <a:buAutoNum type="arabicPeriod"/>
            </a:pPr>
            <a:r>
              <a:rPr lang="en-US" altLang="zh-CN" sz="1600" b="1" dirty="0">
                <a:ea typeface="微软雅黑" panose="020B0503020204020204" pitchFamily="34" charset="-122"/>
              </a:rPr>
              <a:t>Increase cavity stored energy </a:t>
            </a:r>
            <a:r>
              <a:rPr lang="en-US" altLang="zh-CN" sz="1600" dirty="0">
                <a:ea typeface="微软雅黑" panose="020B0503020204020204" pitchFamily="34" charset="-122"/>
              </a:rPr>
              <a:t>(less cell</a:t>
            </a:r>
            <a:r>
              <a:rPr lang="zh-CN" altLang="en-US" sz="1600" dirty="0">
                <a:ea typeface="微软雅黑" panose="020B0503020204020204" pitchFamily="34" charset="-122"/>
              </a:rPr>
              <a:t> </a:t>
            </a:r>
            <a:r>
              <a:rPr lang="en-US" altLang="zh-CN" sz="1600" dirty="0">
                <a:ea typeface="微软雅黑" panose="020B0503020204020204" pitchFamily="34" charset="-122"/>
              </a:rPr>
              <a:t>number, higher RF voltage, low RF </a:t>
            </a:r>
            <a:r>
              <a:rPr lang="en-US" altLang="zh-CN" sz="1600" dirty="0" err="1">
                <a:ea typeface="微软雅黑" panose="020B0503020204020204" pitchFamily="34" charset="-122"/>
              </a:rPr>
              <a:t>freq</a:t>
            </a:r>
            <a:r>
              <a:rPr lang="en-US" altLang="zh-CN" sz="1600" dirty="0">
                <a:ea typeface="微软雅黑" panose="020B0503020204020204" pitchFamily="34" charset="-122"/>
              </a:rPr>
              <a:t>)</a:t>
            </a:r>
            <a:endParaRPr lang="en-US" altLang="zh-CN" sz="1600" b="1" dirty="0">
              <a:ea typeface="微软雅黑" panose="020B0503020204020204" pitchFamily="34" charset="-122"/>
            </a:endParaRPr>
          </a:p>
          <a:p>
            <a:pPr marL="699063" lvl="1" indent="-360000">
              <a:lnSpc>
                <a:spcPct val="110000"/>
              </a:lnSpc>
              <a:spcBef>
                <a:spcPts val="600"/>
              </a:spcBef>
              <a:buFont typeface="+mj-lt"/>
              <a:buAutoNum type="arabicPeriod"/>
            </a:pPr>
            <a:r>
              <a:rPr lang="en-US" altLang="zh-CN" sz="1600" b="1" dirty="0">
                <a:ea typeface="微软雅黑" panose="020B0503020204020204" pitchFamily="34" charset="-122"/>
              </a:rPr>
              <a:t>More uniform distribution</a:t>
            </a:r>
            <a:r>
              <a:rPr lang="zh-CN" altLang="en-US" sz="1600" dirty="0">
                <a:ea typeface="微软雅黑" panose="020B0503020204020204" pitchFamily="34" charset="-122"/>
              </a:rPr>
              <a:t> </a:t>
            </a:r>
            <a:r>
              <a:rPr lang="en-US" altLang="zh-CN" sz="1600" dirty="0">
                <a:ea typeface="微软雅黑" panose="020B0503020204020204" pitchFamily="34" charset="-122"/>
              </a:rPr>
              <a:t>(increase bunch train number or length)</a:t>
            </a:r>
          </a:p>
          <a:p>
            <a:pPr marL="699063" lvl="1" indent="-360000">
              <a:lnSpc>
                <a:spcPct val="110000"/>
              </a:lnSpc>
              <a:spcBef>
                <a:spcPts val="600"/>
              </a:spcBef>
              <a:buFont typeface="+mj-lt"/>
              <a:buAutoNum type="arabicPeriod"/>
            </a:pPr>
            <a:r>
              <a:rPr lang="en-US" altLang="zh-CN" sz="1600" b="1" dirty="0">
                <a:ea typeface="微软雅黑" panose="020B0503020204020204" pitchFamily="34" charset="-122"/>
              </a:rPr>
              <a:t>Pulsed power</a:t>
            </a:r>
            <a:r>
              <a:rPr lang="zh-CN" altLang="en-US" sz="1600" dirty="0">
                <a:ea typeface="微软雅黑" panose="020B0503020204020204" pitchFamily="34" charset="-122"/>
              </a:rPr>
              <a:t> </a:t>
            </a:r>
            <a:r>
              <a:rPr lang="en-US" altLang="zh-CN" sz="1600" dirty="0">
                <a:ea typeface="微软雅黑" panose="020B0503020204020204" pitchFamily="34" charset="-122"/>
              </a:rPr>
              <a:t>(power source hardware limit and low RF-to-beam efficiency)</a:t>
            </a:r>
          </a:p>
          <a:p>
            <a:pPr marL="699063" lvl="1" indent="-360000">
              <a:lnSpc>
                <a:spcPct val="110000"/>
              </a:lnSpc>
              <a:spcBef>
                <a:spcPts val="600"/>
              </a:spcBef>
              <a:buFont typeface="+mj-lt"/>
              <a:buAutoNum type="arabicPeriod"/>
            </a:pPr>
            <a:r>
              <a:rPr lang="en-US" altLang="zh-CN" sz="1600" b="1" dirty="0">
                <a:ea typeface="微软雅黑" panose="020B0503020204020204" pitchFamily="34" charset="-122"/>
              </a:rPr>
              <a:t>Beat cavity </a:t>
            </a:r>
            <a:r>
              <a:rPr lang="en-US" altLang="zh-CN" sz="1600" dirty="0">
                <a:ea typeface="微软雅黑" panose="020B0503020204020204" pitchFamily="34" charset="-122"/>
              </a:rPr>
              <a:t>(small frequency shift of part of RF sources and cavities, beating)</a:t>
            </a:r>
          </a:p>
          <a:p>
            <a:pPr marL="699063" lvl="1" indent="-360000">
              <a:lnSpc>
                <a:spcPct val="110000"/>
              </a:lnSpc>
              <a:spcBef>
                <a:spcPts val="600"/>
              </a:spcBef>
            </a:pPr>
            <a:endParaRPr lang="en-US" altLang="zh-CN" dirty="0">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4" name="文本框 3"/>
              <p:cNvSpPr txBox="1"/>
              <p:nvPr/>
            </p:nvSpPr>
            <p:spPr>
              <a:xfrm>
                <a:off x="2916747" y="3194217"/>
                <a:ext cx="4821372" cy="54797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altLang="zh-CN" sz="1600" i="1">
                          <a:solidFill>
                            <a:prstClr val="black"/>
                          </a:solidFill>
                          <a:latin typeface="Cambria Math" panose="02040503050406030204" pitchFamily="18" charset="0"/>
                          <a:ea typeface="Cambria Math" panose="02040503050406030204" pitchFamily="18" charset="0"/>
                        </a:rPr>
                        <m:t>Δ</m:t>
                      </m:r>
                      <m:sSub>
                        <m:sSubPr>
                          <m:ctrlPr>
                            <a:rPr lang="el-GR" altLang="zh-CN" sz="1600" i="1">
                              <a:solidFill>
                                <a:prstClr val="black"/>
                              </a:solidFill>
                              <a:latin typeface="Cambria Math" panose="02040503050406030204" pitchFamily="18" charset="0"/>
                              <a:ea typeface="Cambria Math" panose="02040503050406030204" pitchFamily="18" charset="0"/>
                            </a:rPr>
                          </m:ctrlPr>
                        </m:sSubPr>
                        <m:e>
                          <m:r>
                            <a:rPr lang="zh-CN" altLang="el-GR" sz="1600" i="1">
                              <a:solidFill>
                                <a:prstClr val="black"/>
                              </a:solidFill>
                              <a:latin typeface="Cambria Math" panose="02040503050406030204" pitchFamily="18" charset="0"/>
                              <a:ea typeface="Cambria Math" panose="02040503050406030204" pitchFamily="18" charset="0"/>
                            </a:rPr>
                            <m:t>𝜃</m:t>
                          </m:r>
                        </m:e>
                        <m:sub>
                          <m:r>
                            <a:rPr lang="en-US" altLang="zh-CN" sz="1600" i="1">
                              <a:solidFill>
                                <a:prstClr val="black"/>
                              </a:solidFill>
                              <a:latin typeface="Cambria Math" panose="02040503050406030204" pitchFamily="18" charset="0"/>
                              <a:ea typeface="Cambria Math" panose="02040503050406030204" pitchFamily="18" charset="0"/>
                            </a:rPr>
                            <m:t>1</m:t>
                          </m:r>
                          <m:r>
                            <a:rPr lang="en-US" altLang="zh-CN" sz="1600" i="1">
                              <a:solidFill>
                                <a:prstClr val="black"/>
                              </a:solidFill>
                              <a:latin typeface="Cambria Math" panose="02040503050406030204" pitchFamily="18" charset="0"/>
                              <a:ea typeface="Cambria Math" panose="02040503050406030204" pitchFamily="18" charset="0"/>
                            </a:rPr>
                            <m:t>𝑁</m:t>
                          </m:r>
                        </m:sub>
                      </m:sSub>
                      <m:r>
                        <a:rPr lang="en-US" altLang="zh-CN" sz="1600" i="1">
                          <a:solidFill>
                            <a:prstClr val="black"/>
                          </a:solidFill>
                          <a:latin typeface="Cambria Math" panose="02040503050406030204" pitchFamily="18" charset="0"/>
                          <a:ea typeface="Cambria Math" panose="02040503050406030204" pitchFamily="18" charset="0"/>
                        </a:rPr>
                        <m:t>≈</m:t>
                      </m:r>
                      <m:f>
                        <m:fPr>
                          <m:ctrlPr>
                            <a:rPr lang="en-US" altLang="zh-CN" sz="1600" i="1">
                              <a:solidFill>
                                <a:prstClr val="black"/>
                              </a:solidFill>
                              <a:latin typeface="Cambria Math" panose="02040503050406030204" pitchFamily="18" charset="0"/>
                              <a:ea typeface="Cambria Math" panose="02040503050406030204" pitchFamily="18" charset="0"/>
                            </a:rPr>
                          </m:ctrlPr>
                        </m:fPr>
                        <m:num>
                          <m:r>
                            <a:rPr lang="en-US" altLang="zh-CN" sz="1600" i="1">
                              <a:solidFill>
                                <a:prstClr val="black"/>
                              </a:solidFill>
                              <a:latin typeface="Cambria Math" panose="02040503050406030204" pitchFamily="18" charset="0"/>
                            </a:rPr>
                            <m:t>−2</m:t>
                          </m:r>
                          <m:r>
                            <a:rPr lang="en-US" altLang="zh-CN" sz="1600" i="1">
                              <a:solidFill>
                                <a:prstClr val="black"/>
                              </a:solidFill>
                              <a:latin typeface="Cambria Math" panose="02040503050406030204" pitchFamily="18" charset="0"/>
                            </a:rPr>
                            <m:t>𝑘𝑞</m:t>
                          </m:r>
                        </m:num>
                        <m:den>
                          <m:sSub>
                            <m:sSubPr>
                              <m:ctrlPr>
                                <a:rPr lang="en-US" altLang="zh-CN" sz="1600" i="1">
                                  <a:solidFill>
                                    <a:prstClr val="black"/>
                                  </a:solidFill>
                                  <a:latin typeface="Cambria Math" panose="02040503050406030204" pitchFamily="18" charset="0"/>
                                </a:rPr>
                              </m:ctrlPr>
                            </m:sSubPr>
                            <m:e>
                              <m:r>
                                <a:rPr lang="en-US" altLang="zh-CN" sz="1600" i="1">
                                  <a:solidFill>
                                    <a:prstClr val="black"/>
                                  </a:solidFill>
                                  <a:latin typeface="Cambria Math" panose="02040503050406030204" pitchFamily="18" charset="0"/>
                                </a:rPr>
                                <m:t>𝑉</m:t>
                              </m:r>
                            </m:e>
                            <m:sub>
                              <m:r>
                                <a:rPr lang="en-US" altLang="zh-CN" sz="1600" i="1">
                                  <a:solidFill>
                                    <a:prstClr val="black"/>
                                  </a:solidFill>
                                  <a:latin typeface="Cambria Math" panose="02040503050406030204" pitchFamily="18" charset="0"/>
                                  <a:ea typeface="Cambria Math" panose="02040503050406030204" pitchFamily="18" charset="0"/>
                                </a:rPr>
                                <m:t>𝑐</m:t>
                              </m:r>
                              <m:r>
                                <a:rPr lang="en-US" altLang="zh-CN" sz="1600" i="1">
                                  <a:solidFill>
                                    <a:prstClr val="black"/>
                                  </a:solidFill>
                                  <a:latin typeface="Cambria Math" panose="02040503050406030204" pitchFamily="18" charset="0"/>
                                </a:rPr>
                                <m:t>0</m:t>
                              </m:r>
                            </m:sub>
                          </m:sSub>
                          <m:func>
                            <m:funcPr>
                              <m:ctrlPr>
                                <a:rPr lang="en-US" altLang="zh-CN" sz="1600" i="1">
                                  <a:solidFill>
                                    <a:prstClr val="black"/>
                                  </a:solidFill>
                                  <a:latin typeface="Cambria Math" panose="02040503050406030204" pitchFamily="18" charset="0"/>
                                </a:rPr>
                              </m:ctrlPr>
                            </m:funcPr>
                            <m:fName>
                              <m:r>
                                <m:rPr>
                                  <m:sty m:val="p"/>
                                </m:rPr>
                                <a:rPr lang="en-US" altLang="zh-CN" sz="1600">
                                  <a:solidFill>
                                    <a:prstClr val="black"/>
                                  </a:solidFill>
                                  <a:latin typeface="Cambria Math" panose="02040503050406030204" pitchFamily="18" charset="0"/>
                                </a:rPr>
                                <m:t>sin</m:t>
                              </m:r>
                            </m:fName>
                            <m:e>
                              <m:sSub>
                                <m:sSubPr>
                                  <m:ctrlPr>
                                    <a:rPr lang="en-US" altLang="zh-CN" sz="1600" i="1">
                                      <a:solidFill>
                                        <a:prstClr val="black"/>
                                      </a:solidFill>
                                      <a:latin typeface="Cambria Math" panose="02040503050406030204" pitchFamily="18" charset="0"/>
                                    </a:rPr>
                                  </m:ctrlPr>
                                </m:sSubPr>
                                <m:e>
                                  <m:r>
                                    <a:rPr lang="en-US" altLang="zh-CN" sz="1600" i="1">
                                      <a:solidFill>
                                        <a:prstClr val="black"/>
                                      </a:solidFill>
                                      <a:latin typeface="Cambria Math" panose="02040503050406030204" pitchFamily="18" charset="0"/>
                                      <a:ea typeface="Cambria Math" panose="02040503050406030204" pitchFamily="18" charset="0"/>
                                    </a:rPr>
                                    <m:t>𝜙</m:t>
                                  </m:r>
                                </m:e>
                                <m:sub>
                                  <m:r>
                                    <a:rPr lang="en-US" altLang="zh-CN" sz="1600" i="1">
                                      <a:solidFill>
                                        <a:prstClr val="black"/>
                                      </a:solidFill>
                                      <a:latin typeface="Cambria Math" panose="02040503050406030204" pitchFamily="18" charset="0"/>
                                    </a:rPr>
                                    <m:t>0</m:t>
                                  </m:r>
                                </m:sub>
                              </m:sSub>
                            </m:e>
                          </m:func>
                        </m:den>
                      </m:f>
                      <m:d>
                        <m:dPr>
                          <m:begChr m:val="["/>
                          <m:endChr m:val="]"/>
                          <m:ctrlPr>
                            <a:rPr lang="en-US" altLang="zh-CN" sz="1600" i="1">
                              <a:solidFill>
                                <a:prstClr val="black"/>
                              </a:solidFill>
                              <a:latin typeface="Cambria Math" panose="02040503050406030204" pitchFamily="18" charset="0"/>
                            </a:rPr>
                          </m:ctrlPr>
                        </m:dPr>
                        <m:e>
                          <m:f>
                            <m:fPr>
                              <m:ctrlPr>
                                <a:rPr lang="en-US" altLang="zh-CN" sz="1600" i="1">
                                  <a:solidFill>
                                    <a:prstClr val="black"/>
                                  </a:solidFill>
                                  <a:latin typeface="Cambria Math" panose="02040503050406030204" pitchFamily="18" charset="0"/>
                                </a:rPr>
                              </m:ctrlPr>
                            </m:fPr>
                            <m:num>
                              <m:sSub>
                                <m:sSubPr>
                                  <m:ctrlPr>
                                    <a:rPr lang="en-US" altLang="zh-CN" sz="1600" i="1">
                                      <a:solidFill>
                                        <a:prstClr val="black"/>
                                      </a:solidFill>
                                      <a:latin typeface="Cambria Math" panose="02040503050406030204" pitchFamily="18" charset="0"/>
                                    </a:rPr>
                                  </m:ctrlPr>
                                </m:sSubPr>
                                <m:e>
                                  <m:r>
                                    <a:rPr lang="en-US" altLang="zh-CN" sz="1600" i="1">
                                      <a:solidFill>
                                        <a:prstClr val="black"/>
                                      </a:solidFill>
                                      <a:latin typeface="Cambria Math" panose="02040503050406030204" pitchFamily="18" charset="0"/>
                                    </a:rPr>
                                    <m:t>𝑇</m:t>
                                  </m:r>
                                </m:e>
                                <m:sub>
                                  <m:r>
                                    <m:rPr>
                                      <m:sty m:val="p"/>
                                    </m:rPr>
                                    <a:rPr lang="en-US" altLang="zh-CN" sz="1600">
                                      <a:solidFill>
                                        <a:prstClr val="black"/>
                                      </a:solidFill>
                                      <a:latin typeface="Cambria Math" panose="02040503050406030204" pitchFamily="18" charset="0"/>
                                    </a:rPr>
                                    <m:t>t</m:t>
                                  </m:r>
                                </m:sub>
                              </m:sSub>
                              <m:sSub>
                                <m:sSubPr>
                                  <m:ctrlPr>
                                    <a:rPr lang="en-US" altLang="zh-CN" sz="1600" i="1">
                                      <a:solidFill>
                                        <a:prstClr val="black"/>
                                      </a:solidFill>
                                      <a:latin typeface="Cambria Math" panose="02040503050406030204" pitchFamily="18" charset="0"/>
                                    </a:rPr>
                                  </m:ctrlPr>
                                </m:sSubPr>
                                <m:e>
                                  <m:r>
                                    <a:rPr lang="en-US" altLang="zh-CN" sz="1600" i="1">
                                      <a:solidFill>
                                        <a:prstClr val="black"/>
                                      </a:solidFill>
                                      <a:latin typeface="Cambria Math" panose="02040503050406030204" pitchFamily="18" charset="0"/>
                                    </a:rPr>
                                    <m:t>𝑇</m:t>
                                  </m:r>
                                </m:e>
                                <m:sub>
                                  <m:r>
                                    <m:rPr>
                                      <m:sty m:val="p"/>
                                    </m:rPr>
                                    <a:rPr lang="en-US" altLang="zh-CN" sz="1600">
                                      <a:solidFill>
                                        <a:prstClr val="black"/>
                                      </a:solidFill>
                                      <a:latin typeface="Cambria Math" panose="02040503050406030204" pitchFamily="18" charset="0"/>
                                    </a:rPr>
                                    <m:t>g</m:t>
                                  </m:r>
                                </m:sub>
                              </m:sSub>
                              <m:r>
                                <a:rPr lang="en-US" altLang="zh-CN" sz="1600" i="1">
                                  <a:solidFill>
                                    <a:prstClr val="black"/>
                                  </a:solidFill>
                                  <a:latin typeface="Cambria Math" panose="02040503050406030204" pitchFamily="18" charset="0"/>
                                </a:rPr>
                                <m:t>/</m:t>
                              </m:r>
                              <m:sSub>
                                <m:sSubPr>
                                  <m:ctrlPr>
                                    <a:rPr lang="en-US" altLang="zh-CN" sz="1600" i="1">
                                      <a:solidFill>
                                        <a:prstClr val="black"/>
                                      </a:solidFill>
                                      <a:latin typeface="Cambria Math" panose="02040503050406030204" pitchFamily="18" charset="0"/>
                                    </a:rPr>
                                  </m:ctrlPr>
                                </m:sSubPr>
                                <m:e>
                                  <m:r>
                                    <a:rPr lang="en-US" altLang="zh-CN" sz="1600" i="1">
                                      <a:solidFill>
                                        <a:prstClr val="black"/>
                                      </a:solidFill>
                                      <a:latin typeface="Cambria Math" panose="02040503050406030204" pitchFamily="18" charset="0"/>
                                    </a:rPr>
                                    <m:t>𝑇</m:t>
                                  </m:r>
                                </m:e>
                                <m:sub>
                                  <m:r>
                                    <m:rPr>
                                      <m:sty m:val="p"/>
                                    </m:rPr>
                                    <a:rPr lang="en-US" altLang="zh-CN" sz="1600">
                                      <a:solidFill>
                                        <a:prstClr val="black"/>
                                      </a:solidFill>
                                      <a:latin typeface="Cambria Math" panose="02040503050406030204" pitchFamily="18" charset="0"/>
                                    </a:rPr>
                                    <m:t>b</m:t>
                                  </m:r>
                                </m:sub>
                              </m:sSub>
                            </m:num>
                            <m:den>
                              <m:r>
                                <a:rPr lang="en-US" altLang="zh-CN" sz="1600" i="1">
                                  <a:solidFill>
                                    <a:prstClr val="black"/>
                                  </a:solidFill>
                                  <a:latin typeface="Cambria Math" panose="02040503050406030204" pitchFamily="18" charset="0"/>
                                </a:rPr>
                                <m:t>𝑇</m:t>
                              </m:r>
                              <m:r>
                                <a:rPr lang="en-US" altLang="zh-CN" sz="1600" i="1">
                                  <a:solidFill>
                                    <a:prstClr val="black"/>
                                  </a:solidFill>
                                  <a:latin typeface="Cambria Math" panose="02040503050406030204" pitchFamily="18" charset="0"/>
                                </a:rPr>
                                <m:t>/</m:t>
                              </m:r>
                              <m:sSub>
                                <m:sSubPr>
                                  <m:ctrlPr>
                                    <a:rPr lang="en-US" altLang="zh-CN" sz="1600" i="1" dirty="0">
                                      <a:solidFill>
                                        <a:prstClr val="black"/>
                                      </a:solidFill>
                                      <a:latin typeface="Cambria Math" panose="02040503050406030204" pitchFamily="18" charset="0"/>
                                    </a:rPr>
                                  </m:ctrlPr>
                                </m:sSubPr>
                                <m:e>
                                  <m:r>
                                    <a:rPr lang="en-US" altLang="zh-CN" sz="1600" i="1" dirty="0">
                                      <a:solidFill>
                                        <a:prstClr val="black"/>
                                      </a:solidFill>
                                      <a:latin typeface="Cambria Math" panose="02040503050406030204" pitchFamily="18" charset="0"/>
                                    </a:rPr>
                                    <m:t>𝑁</m:t>
                                  </m:r>
                                </m:e>
                                <m:sub>
                                  <m:r>
                                    <m:rPr>
                                      <m:sty m:val="p"/>
                                    </m:rPr>
                                    <a:rPr lang="en-US" altLang="zh-CN" sz="1600" dirty="0">
                                      <a:solidFill>
                                        <a:prstClr val="black"/>
                                      </a:solidFill>
                                      <a:latin typeface="Cambria Math" panose="02040503050406030204" pitchFamily="18" charset="0"/>
                                    </a:rPr>
                                    <m:t>t</m:t>
                                  </m:r>
                                </m:sub>
                              </m:sSub>
                            </m:den>
                          </m:f>
                        </m:e>
                      </m:d>
                      <m:r>
                        <a:rPr lang="en-US" altLang="zh-CN" sz="1600" i="1">
                          <a:solidFill>
                            <a:prstClr val="black"/>
                          </a:solidFill>
                          <a:latin typeface="Cambria Math" panose="02040503050406030204" pitchFamily="18" charset="0"/>
                          <a:ea typeface="Cambria Math" panose="02040503050406030204" pitchFamily="18" charset="0"/>
                        </a:rPr>
                        <m:t>≈</m:t>
                      </m:r>
                      <m:f>
                        <m:fPr>
                          <m:ctrlPr>
                            <a:rPr lang="en-US" altLang="zh-CN" sz="1600" i="1">
                              <a:solidFill>
                                <a:prstClr val="black"/>
                              </a:solidFill>
                              <a:latin typeface="Cambria Math" panose="02040503050406030204" pitchFamily="18" charset="0"/>
                              <a:ea typeface="Cambria Math" panose="02040503050406030204" pitchFamily="18" charset="0"/>
                            </a:rPr>
                          </m:ctrlPr>
                        </m:fPr>
                        <m:num>
                          <m:r>
                            <a:rPr lang="en-US" altLang="zh-CN" sz="1600" i="1">
                              <a:solidFill>
                                <a:prstClr val="black"/>
                              </a:solidFill>
                              <a:latin typeface="Cambria Math" panose="02040503050406030204" pitchFamily="18" charset="0"/>
                            </a:rPr>
                            <m:t>−2</m:t>
                          </m:r>
                          <m:r>
                            <a:rPr lang="en-US" altLang="zh-CN" sz="1600" i="1">
                              <a:solidFill>
                                <a:prstClr val="black"/>
                              </a:solidFill>
                              <a:latin typeface="Cambria Math" panose="02040503050406030204" pitchFamily="18" charset="0"/>
                            </a:rPr>
                            <m:t>𝑘</m:t>
                          </m:r>
                          <m:sSub>
                            <m:sSubPr>
                              <m:ctrlPr>
                                <a:rPr lang="en-US" altLang="zh-CN" sz="1600" i="1">
                                  <a:solidFill>
                                    <a:prstClr val="black"/>
                                  </a:solidFill>
                                  <a:latin typeface="Cambria Math" panose="02040503050406030204" pitchFamily="18" charset="0"/>
                                </a:rPr>
                              </m:ctrlPr>
                            </m:sSubPr>
                            <m:e>
                              <m:r>
                                <a:rPr lang="en-US" altLang="zh-CN" sz="1600" i="1">
                                  <a:solidFill>
                                    <a:prstClr val="black"/>
                                  </a:solidFill>
                                  <a:latin typeface="Cambria Math" panose="02040503050406030204" pitchFamily="18" charset="0"/>
                                </a:rPr>
                                <m:t>𝐼</m:t>
                              </m:r>
                            </m:e>
                            <m:sub>
                              <m:r>
                                <a:rPr lang="en-US" altLang="zh-CN" sz="1600" i="1">
                                  <a:solidFill>
                                    <a:prstClr val="black"/>
                                  </a:solidFill>
                                  <a:latin typeface="Cambria Math" panose="02040503050406030204" pitchFamily="18" charset="0"/>
                                </a:rPr>
                                <m:t>0</m:t>
                              </m:r>
                            </m:sub>
                          </m:sSub>
                          <m:sSub>
                            <m:sSubPr>
                              <m:ctrlPr>
                                <a:rPr lang="en-US" altLang="zh-CN" sz="1600" i="1">
                                  <a:solidFill>
                                    <a:srgbClr val="FF0000"/>
                                  </a:solidFill>
                                  <a:latin typeface="Cambria Math" panose="02040503050406030204" pitchFamily="18" charset="0"/>
                                </a:rPr>
                              </m:ctrlPr>
                            </m:sSubPr>
                            <m:e>
                              <m:r>
                                <a:rPr lang="en-US" altLang="zh-CN" sz="1600" i="1">
                                  <a:solidFill>
                                    <a:srgbClr val="FF0000"/>
                                  </a:solidFill>
                                  <a:latin typeface="Cambria Math" panose="02040503050406030204" pitchFamily="18" charset="0"/>
                                </a:rPr>
                                <m:t>𝑇</m:t>
                              </m:r>
                            </m:e>
                            <m:sub>
                              <m:r>
                                <a:rPr lang="en-US" altLang="zh-CN" sz="1600" i="1">
                                  <a:solidFill>
                                    <a:srgbClr val="FF0000"/>
                                  </a:solidFill>
                                  <a:latin typeface="Cambria Math" panose="02040503050406030204" pitchFamily="18" charset="0"/>
                                </a:rPr>
                                <m:t>𝑔</m:t>
                              </m:r>
                            </m:sub>
                          </m:sSub>
                        </m:num>
                        <m:den>
                          <m:sSub>
                            <m:sSubPr>
                              <m:ctrlPr>
                                <a:rPr lang="en-US" altLang="zh-CN" sz="1600" i="1">
                                  <a:solidFill>
                                    <a:prstClr val="black"/>
                                  </a:solidFill>
                                  <a:latin typeface="Cambria Math" panose="02040503050406030204" pitchFamily="18" charset="0"/>
                                </a:rPr>
                              </m:ctrlPr>
                            </m:sSubPr>
                            <m:e>
                              <m:r>
                                <a:rPr lang="en-US" altLang="zh-CN" sz="1600" i="1">
                                  <a:solidFill>
                                    <a:prstClr val="black"/>
                                  </a:solidFill>
                                  <a:latin typeface="Cambria Math" panose="02040503050406030204" pitchFamily="18" charset="0"/>
                                </a:rPr>
                                <m:t>𝑉</m:t>
                              </m:r>
                            </m:e>
                            <m:sub>
                              <m:r>
                                <a:rPr lang="en-US" altLang="zh-CN" sz="1600" i="1">
                                  <a:solidFill>
                                    <a:prstClr val="black"/>
                                  </a:solidFill>
                                  <a:latin typeface="Cambria Math" panose="02040503050406030204" pitchFamily="18" charset="0"/>
                                  <a:ea typeface="Cambria Math" panose="02040503050406030204" pitchFamily="18" charset="0"/>
                                </a:rPr>
                                <m:t>𝑐</m:t>
                              </m:r>
                              <m:r>
                                <a:rPr lang="en-US" altLang="zh-CN" sz="1600" i="1">
                                  <a:solidFill>
                                    <a:prstClr val="black"/>
                                  </a:solidFill>
                                  <a:latin typeface="Cambria Math" panose="02040503050406030204" pitchFamily="18" charset="0"/>
                                </a:rPr>
                                <m:t>0</m:t>
                              </m:r>
                            </m:sub>
                          </m:sSub>
                          <m:func>
                            <m:funcPr>
                              <m:ctrlPr>
                                <a:rPr lang="en-US" altLang="zh-CN" sz="1600" i="1">
                                  <a:solidFill>
                                    <a:prstClr val="black"/>
                                  </a:solidFill>
                                  <a:latin typeface="Cambria Math" panose="02040503050406030204" pitchFamily="18" charset="0"/>
                                </a:rPr>
                              </m:ctrlPr>
                            </m:funcPr>
                            <m:fName>
                              <m:r>
                                <m:rPr>
                                  <m:sty m:val="p"/>
                                </m:rPr>
                                <a:rPr lang="en-US" altLang="zh-CN" sz="1600">
                                  <a:solidFill>
                                    <a:prstClr val="black"/>
                                  </a:solidFill>
                                  <a:latin typeface="Cambria Math" panose="02040503050406030204" pitchFamily="18" charset="0"/>
                                </a:rPr>
                                <m:t>sin</m:t>
                              </m:r>
                            </m:fName>
                            <m:e>
                              <m:sSub>
                                <m:sSubPr>
                                  <m:ctrlPr>
                                    <a:rPr lang="en-US" altLang="zh-CN" sz="1600" i="1">
                                      <a:solidFill>
                                        <a:prstClr val="black"/>
                                      </a:solidFill>
                                      <a:latin typeface="Cambria Math" panose="02040503050406030204" pitchFamily="18" charset="0"/>
                                    </a:rPr>
                                  </m:ctrlPr>
                                </m:sSubPr>
                                <m:e>
                                  <m:r>
                                    <a:rPr lang="en-US" altLang="zh-CN" sz="1600" i="1">
                                      <a:solidFill>
                                        <a:prstClr val="black"/>
                                      </a:solidFill>
                                      <a:latin typeface="Cambria Math" panose="02040503050406030204" pitchFamily="18" charset="0"/>
                                      <a:ea typeface="Cambria Math" panose="02040503050406030204" pitchFamily="18" charset="0"/>
                                    </a:rPr>
                                    <m:t>𝜙</m:t>
                                  </m:r>
                                </m:e>
                                <m:sub>
                                  <m:r>
                                    <a:rPr lang="en-US" altLang="zh-CN" sz="1600" i="1">
                                      <a:solidFill>
                                        <a:prstClr val="black"/>
                                      </a:solidFill>
                                      <a:latin typeface="Cambria Math" panose="02040503050406030204" pitchFamily="18" charset="0"/>
                                    </a:rPr>
                                    <m:t>0</m:t>
                                  </m:r>
                                </m:sub>
                              </m:sSub>
                            </m:e>
                          </m:func>
                        </m:den>
                      </m:f>
                      <m:r>
                        <a:rPr lang="en-US" altLang="zh-CN" sz="1600" i="1">
                          <a:solidFill>
                            <a:prstClr val="black"/>
                          </a:solidFill>
                          <a:latin typeface="Cambria Math" panose="02040503050406030204" pitchFamily="18" charset="0"/>
                          <a:ea typeface="Cambria Math" panose="02040503050406030204" pitchFamily="18" charset="0"/>
                        </a:rPr>
                        <m:t>≈</m:t>
                      </m:r>
                      <m:f>
                        <m:fPr>
                          <m:ctrlPr>
                            <a:rPr lang="en-US" altLang="zh-CN" sz="1600" i="1">
                              <a:solidFill>
                                <a:prstClr val="black"/>
                              </a:solidFill>
                              <a:latin typeface="Cambria Math" panose="02040503050406030204" pitchFamily="18" charset="0"/>
                              <a:ea typeface="Cambria Math" panose="02040503050406030204" pitchFamily="18" charset="0"/>
                            </a:rPr>
                          </m:ctrlPr>
                        </m:fPr>
                        <m:num>
                          <m:r>
                            <a:rPr lang="en-US" altLang="zh-CN" sz="1600" i="1">
                              <a:solidFill>
                                <a:prstClr val="black"/>
                              </a:solidFill>
                              <a:latin typeface="Cambria Math" panose="02040503050406030204" pitchFamily="18" charset="0"/>
                            </a:rPr>
                            <m:t>−2</m:t>
                          </m:r>
                          <m:r>
                            <a:rPr lang="en-US" altLang="zh-CN" sz="1600" i="1">
                              <a:solidFill>
                                <a:prstClr val="black"/>
                              </a:solidFill>
                              <a:latin typeface="Cambria Math" panose="02040503050406030204" pitchFamily="18" charset="0"/>
                            </a:rPr>
                            <m:t>𝑘𝑞𝑁</m:t>
                          </m:r>
                        </m:num>
                        <m:den>
                          <m:sSub>
                            <m:sSubPr>
                              <m:ctrlPr>
                                <a:rPr lang="en-US" altLang="zh-CN" sz="1600" i="1">
                                  <a:solidFill>
                                    <a:prstClr val="black"/>
                                  </a:solidFill>
                                  <a:latin typeface="Cambria Math" panose="02040503050406030204" pitchFamily="18" charset="0"/>
                                </a:rPr>
                              </m:ctrlPr>
                            </m:sSubPr>
                            <m:e>
                              <m:r>
                                <a:rPr lang="en-US" altLang="zh-CN" sz="1600" i="1">
                                  <a:solidFill>
                                    <a:prstClr val="black"/>
                                  </a:solidFill>
                                  <a:latin typeface="Cambria Math" panose="02040503050406030204" pitchFamily="18" charset="0"/>
                                </a:rPr>
                                <m:t>𝑉</m:t>
                              </m:r>
                            </m:e>
                            <m:sub>
                              <m:r>
                                <a:rPr lang="en-US" altLang="zh-CN" sz="1600" i="1">
                                  <a:solidFill>
                                    <a:prstClr val="black"/>
                                  </a:solidFill>
                                  <a:latin typeface="Cambria Math" panose="02040503050406030204" pitchFamily="18" charset="0"/>
                                  <a:ea typeface="Cambria Math" panose="02040503050406030204" pitchFamily="18" charset="0"/>
                                </a:rPr>
                                <m:t>𝑐</m:t>
                              </m:r>
                              <m:r>
                                <a:rPr lang="en-US" altLang="zh-CN" sz="1600" i="1">
                                  <a:solidFill>
                                    <a:prstClr val="black"/>
                                  </a:solidFill>
                                  <a:latin typeface="Cambria Math" panose="02040503050406030204" pitchFamily="18" charset="0"/>
                                </a:rPr>
                                <m:t>0</m:t>
                              </m:r>
                            </m:sub>
                          </m:sSub>
                          <m:func>
                            <m:funcPr>
                              <m:ctrlPr>
                                <a:rPr lang="en-US" altLang="zh-CN" sz="1600" i="1">
                                  <a:solidFill>
                                    <a:prstClr val="black"/>
                                  </a:solidFill>
                                  <a:latin typeface="Cambria Math" panose="02040503050406030204" pitchFamily="18" charset="0"/>
                                </a:rPr>
                              </m:ctrlPr>
                            </m:funcPr>
                            <m:fName>
                              <m:r>
                                <m:rPr>
                                  <m:sty m:val="p"/>
                                </m:rPr>
                                <a:rPr lang="en-US" altLang="zh-CN" sz="1600">
                                  <a:solidFill>
                                    <a:prstClr val="black"/>
                                  </a:solidFill>
                                  <a:latin typeface="Cambria Math" panose="02040503050406030204" pitchFamily="18" charset="0"/>
                                </a:rPr>
                                <m:t>sin</m:t>
                              </m:r>
                            </m:fName>
                            <m:e>
                              <m:sSub>
                                <m:sSubPr>
                                  <m:ctrlPr>
                                    <a:rPr lang="en-US" altLang="zh-CN" sz="1600" i="1">
                                      <a:solidFill>
                                        <a:prstClr val="black"/>
                                      </a:solidFill>
                                      <a:latin typeface="Cambria Math" panose="02040503050406030204" pitchFamily="18" charset="0"/>
                                    </a:rPr>
                                  </m:ctrlPr>
                                </m:sSubPr>
                                <m:e>
                                  <m:r>
                                    <a:rPr lang="en-US" altLang="zh-CN" sz="1600" i="1">
                                      <a:solidFill>
                                        <a:prstClr val="black"/>
                                      </a:solidFill>
                                      <a:latin typeface="Cambria Math" panose="02040503050406030204" pitchFamily="18" charset="0"/>
                                      <a:ea typeface="Cambria Math" panose="02040503050406030204" pitchFamily="18" charset="0"/>
                                    </a:rPr>
                                    <m:t>𝜙</m:t>
                                  </m:r>
                                </m:e>
                                <m:sub>
                                  <m:r>
                                    <a:rPr lang="en-US" altLang="zh-CN" sz="1600" i="1">
                                      <a:solidFill>
                                        <a:prstClr val="black"/>
                                      </a:solidFill>
                                      <a:latin typeface="Cambria Math" panose="02040503050406030204" pitchFamily="18" charset="0"/>
                                    </a:rPr>
                                    <m:t>0</m:t>
                                  </m:r>
                                </m:sub>
                              </m:sSub>
                            </m:e>
                          </m:func>
                        </m:den>
                      </m:f>
                    </m:oMath>
                  </m:oMathPara>
                </a14:m>
                <a:endParaRPr lang="zh-CN" altLang="en-US" dirty="0">
                  <a:solidFill>
                    <a:prstClr val="black"/>
                  </a:solidFill>
                  <a:latin typeface="微软雅黑" panose="020B0503020204020204" pitchFamily="34" charset="-122"/>
                  <a:ea typeface="微软雅黑" panose="020B0503020204020204" pitchFamily="34" charset="-122"/>
                </a:endParaRPr>
              </a:p>
            </p:txBody>
          </p:sp>
        </mc:Choice>
        <mc:Fallback xmlns="">
          <p:sp>
            <p:nvSpPr>
              <p:cNvPr id="4" name="文本框 3"/>
              <p:cNvSpPr txBox="1">
                <a:spLocks noRot="1" noChangeAspect="1" noMove="1" noResize="1" noEditPoints="1" noAdjustHandles="1" noChangeArrowheads="1" noChangeShapeType="1" noTextEdit="1"/>
              </p:cNvSpPr>
              <p:nvPr/>
            </p:nvSpPr>
            <p:spPr>
              <a:xfrm>
                <a:off x="2916747" y="3194217"/>
                <a:ext cx="4821372" cy="547971"/>
              </a:xfrm>
              <a:prstGeom prst="rect">
                <a:avLst/>
              </a:prstGeom>
              <a:blipFill>
                <a:blip r:embed="rId2"/>
                <a:stretch>
                  <a:fillRect/>
                </a:stretch>
              </a:blipFill>
            </p:spPr>
            <p:txBody>
              <a:bodyPr/>
              <a:lstStyle/>
              <a:p>
                <a:r>
                  <a:rPr lang="zh-CN" altLang="en-US">
                    <a:noFill/>
                  </a:rPr>
                  <a:t> </a:t>
                </a:r>
              </a:p>
            </p:txBody>
          </p:sp>
        </mc:Fallback>
      </mc:AlternateContent>
      <p:sp>
        <p:nvSpPr>
          <p:cNvPr id="5" name="文本框 4"/>
          <p:cNvSpPr txBox="1"/>
          <p:nvPr/>
        </p:nvSpPr>
        <p:spPr>
          <a:xfrm>
            <a:off x="4362168" y="5842793"/>
            <a:ext cx="6518896" cy="73866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altLang="zh-CN" sz="1400" dirty="0">
                <a:solidFill>
                  <a:prstClr val="black"/>
                </a:solidFill>
                <a:latin typeface="Arial" panose="020B0604020202020204" pitchFamily="34" charset="0"/>
                <a:ea typeface="等线" panose="02010600030101010101" pitchFamily="2" charset="-122"/>
                <a:cs typeface="Arial" panose="020B0604020202020204" pitchFamily="34" charset="0"/>
              </a:rPr>
              <a:t>Refer to Jiyuan </a:t>
            </a:r>
            <a:r>
              <a:rPr lang="en-US" altLang="zh-CN" sz="1400" dirty="0" err="1">
                <a:solidFill>
                  <a:prstClr val="black"/>
                </a:solidFill>
                <a:latin typeface="Arial" panose="020B0604020202020204" pitchFamily="34" charset="0"/>
                <a:ea typeface="等线" panose="02010600030101010101" pitchFamily="2" charset="-122"/>
                <a:cs typeface="Arial" panose="020B0604020202020204" pitchFamily="34" charset="0"/>
              </a:rPr>
              <a:t>Zhai’s</a:t>
            </a:r>
            <a:r>
              <a:rPr lang="en-US" altLang="zh-CN" sz="1400" dirty="0">
                <a:solidFill>
                  <a:prstClr val="black"/>
                </a:solidFill>
                <a:latin typeface="Arial" panose="020B0604020202020204" pitchFamily="34" charset="0"/>
                <a:ea typeface="等线" panose="02010600030101010101" pitchFamily="2" charset="-122"/>
                <a:cs typeface="Arial" panose="020B0604020202020204" pitchFamily="34" charset="0"/>
              </a:rPr>
              <a:t> talk in the CEPC-SPPC Workshop, Apr. and Sept. 2016</a:t>
            </a:r>
          </a:p>
          <a:p>
            <a:r>
              <a:rPr lang="en-US" altLang="zh-CN" sz="1400" dirty="0">
                <a:solidFill>
                  <a:prstClr val="black"/>
                </a:solidFill>
                <a:latin typeface="Arial" panose="020B0604020202020204" pitchFamily="34" charset="0"/>
                <a:ea typeface="等线" panose="02010600030101010101" pitchFamily="2" charset="-122"/>
                <a:cs typeface="Arial" panose="020B0604020202020204" pitchFamily="34" charset="0"/>
                <a:hlinkClick r:id="rId3"/>
              </a:rPr>
              <a:t>http://indico.ihep.ac.cn/event/5277/session/9/contribution/45/material/slides/</a:t>
            </a:r>
            <a:endParaRPr lang="en-US" altLang="zh-CN" sz="1400" dirty="0">
              <a:solidFill>
                <a:prstClr val="black"/>
              </a:solidFill>
              <a:latin typeface="Arial" panose="020B0604020202020204" pitchFamily="34" charset="0"/>
              <a:ea typeface="等线" panose="02010600030101010101" pitchFamily="2" charset="-122"/>
              <a:cs typeface="Arial" panose="020B0604020202020204" pitchFamily="34" charset="0"/>
            </a:endParaRPr>
          </a:p>
          <a:p>
            <a:r>
              <a:rPr lang="en-US" altLang="zh-CN" sz="1400" dirty="0">
                <a:solidFill>
                  <a:prstClr val="black"/>
                </a:solidFill>
                <a:latin typeface="Arial" panose="020B0604020202020204" pitchFamily="34" charset="0"/>
                <a:ea typeface="等线" panose="02010600030101010101" pitchFamily="2" charset="-122"/>
                <a:cs typeface="Arial" panose="020B0604020202020204" pitchFamily="34" charset="0"/>
                <a:hlinkClick r:id="rId4"/>
              </a:rPr>
              <a:t>http://indico.ihep.ac.cn/event/6149/session/2/contribution/55/material/slides/</a:t>
            </a:r>
            <a:endParaRPr lang="en-US" altLang="zh-CN" sz="1400" dirty="0">
              <a:solidFill>
                <a:prstClr val="black"/>
              </a:solidFill>
              <a:latin typeface="Arial" panose="020B0604020202020204" pitchFamily="34" charset="0"/>
              <a:ea typeface="等线" panose="02010600030101010101" pitchFamily="2" charset="-122"/>
              <a:cs typeface="Arial" panose="020B0604020202020204" pitchFamily="34" charset="0"/>
            </a:endParaRPr>
          </a:p>
        </p:txBody>
      </p:sp>
      <p:sp>
        <p:nvSpPr>
          <p:cNvPr id="7" name="灯片编号占位符 6"/>
          <p:cNvSpPr>
            <a:spLocks noGrp="1"/>
          </p:cNvSpPr>
          <p:nvPr>
            <p:ph type="sldNum" sz="quarter" idx="12"/>
          </p:nvPr>
        </p:nvSpPr>
        <p:spPr/>
        <p:txBody>
          <a:bodyPr/>
          <a:lstStyle/>
          <a:p>
            <a:pPr>
              <a:defRPr/>
            </a:pPr>
            <a:fld id="{F2357ACE-CC3F-4EB8-8897-299C2E1B55B1}" type="slidenum">
              <a:rPr lang="zh-CN" altLang="en-US">
                <a:solidFill>
                  <a:prstClr val="black">
                    <a:tint val="75000"/>
                  </a:prstClr>
                </a:solidFill>
                <a:latin typeface="等线" panose="020F0502020204030204"/>
                <a:ea typeface="等线" panose="02010600030101010101" pitchFamily="2" charset="-122"/>
              </a:rPr>
              <a:pPr>
                <a:defRPr/>
              </a:pPr>
              <a:t>67</a:t>
            </a:fld>
            <a:endParaRPr lang="zh-CN" altLang="en-US">
              <a:solidFill>
                <a:prstClr val="black">
                  <a:tint val="75000"/>
                </a:prstClr>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58030350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317501" y="408966"/>
            <a:ext cx="11556998" cy="798084"/>
          </a:xfrm>
          <a:prstGeom prst="rect">
            <a:avLst/>
          </a:prstGeom>
        </p:spPr>
        <p:txBody>
          <a:bodyPr vert="horz" lIns="91440" tIns="45720" rIns="91440" bIns="45720" rtlCol="0" anchor="b">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sym typeface="Arial" panose="020B0604020202020204" pitchFamily="34" charset="0"/>
              </a:rPr>
              <a:t>Beam Gap Phase </a:t>
            </a:r>
            <a:r>
              <a:rPr kumimoji="0" lang="en-US" altLang="zh-CN" sz="4000" b="0" i="0" u="none" strike="noStrike" kern="1200" cap="none" spc="0" normalizeH="0" baseline="0" noProof="0" dirty="0" smtClean="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sym typeface="Arial" panose="020B0604020202020204" pitchFamily="34" charset="0"/>
              </a:rPr>
              <a:t>Shift of CEPC</a:t>
            </a:r>
            <a:endParaRPr kumimoji="0" lang="en-US" altLang="zh-CN" sz="4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sym typeface="Arial" panose="020B0604020202020204" pitchFamily="34" charset="0"/>
            </a:endParaRPr>
          </a:p>
        </p:txBody>
      </p:sp>
      <p:sp>
        <p:nvSpPr>
          <p:cNvPr id="2" name="灯片编号占位符 1"/>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FDD5B1F-11BD-4256-B750-CF9380C3E0A4}" type="slidenum">
              <a:rPr kumimoji="0" lang="zh-CN" alt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Arial" panose="020B0604020202020204" pitchFamily="34" charset="0"/>
                <a:sym typeface="Arial" panose="020B0604020202020204" pitchFamily="34" charset="0"/>
              </a:rPr>
              <a:pPr marL="0" marR="0" lvl="0" indent="0" algn="r" defTabSz="914377" rtl="0" eaLnBrk="1" fontAlgn="auto" latinLnBrk="0" hangingPunct="1">
                <a:lnSpc>
                  <a:spcPct val="100000"/>
                </a:lnSpc>
                <a:spcBef>
                  <a:spcPts val="0"/>
                </a:spcBef>
                <a:spcAft>
                  <a:spcPts val="0"/>
                </a:spcAft>
                <a:buClrTx/>
                <a:buSzTx/>
                <a:buFontTx/>
                <a:buNone/>
                <a:tabLst/>
                <a:defRPr/>
              </a:pPr>
              <a:t>68</a:t>
            </a:fld>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等线" panose="02010600030101010101" pitchFamily="2" charset="-122"/>
              <a:cs typeface="Arial" panose="020B0604020202020204" pitchFamily="34" charset="0"/>
              <a:sym typeface="Arial" panose="020B0604020202020204" pitchFamily="34" charset="0"/>
            </a:endParaRPr>
          </a:p>
        </p:txBody>
      </p:sp>
      <p:sp>
        <p:nvSpPr>
          <p:cNvPr id="6" name="矩形 5"/>
          <p:cNvSpPr/>
          <p:nvPr/>
        </p:nvSpPr>
        <p:spPr>
          <a:xfrm>
            <a:off x="8186252" y="5976841"/>
            <a:ext cx="3407255" cy="338554"/>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sym typeface="Arial" panose="020B0604020202020204" pitchFamily="34" charset="0"/>
            </a:endParaRPr>
          </a:p>
        </p:txBody>
      </p:sp>
      <p:sp>
        <p:nvSpPr>
          <p:cNvPr id="12" name="文本框 11"/>
          <p:cNvSpPr txBox="1"/>
          <p:nvPr/>
        </p:nvSpPr>
        <p:spPr>
          <a:xfrm>
            <a:off x="7210424" y="5520145"/>
            <a:ext cx="4200525" cy="26161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sym typeface="Arial" panose="020B0604020202020204" pitchFamily="34" charset="0"/>
              </a:rPr>
              <a:t>Simulation based on D. </a:t>
            </a:r>
            <a:r>
              <a:rPr kumimoji="0" lang="en-US" altLang="zh-CN" sz="11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sym typeface="Arial" panose="020B0604020202020204" pitchFamily="34" charset="0"/>
              </a:rPr>
              <a:t>Teytelman’s</a:t>
            </a:r>
            <a:r>
              <a:rPr kumimoji="0" lang="zh-CN" altLang="en-US" sz="11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sym typeface="Arial" panose="020B0604020202020204" pitchFamily="34" charset="0"/>
              </a:rPr>
              <a:t> </a:t>
            </a:r>
            <a:r>
              <a:rPr kumimoji="0" lang="en-US" altLang="zh-CN" sz="11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sym typeface="Arial" panose="020B0604020202020204" pitchFamily="34" charset="0"/>
              </a:rPr>
              <a:t>code with transfer functions.</a:t>
            </a:r>
            <a:endParaRPr kumimoji="0" lang="zh-CN" altLang="en-US" sz="11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sym typeface="Arial" panose="020B0604020202020204" pitchFamily="34" charset="0"/>
            </a:endParaRPr>
          </a:p>
        </p:txBody>
      </p:sp>
      <p:sp>
        <p:nvSpPr>
          <p:cNvPr id="7" name="文本框 6">
            <a:extLst>
              <a:ext uri="{FF2B5EF4-FFF2-40B4-BE49-F238E27FC236}">
                <a16:creationId xmlns:a16="http://schemas.microsoft.com/office/drawing/2014/main" id="{9BC3EB04-7536-4053-9FDF-737556259493}"/>
              </a:ext>
            </a:extLst>
          </p:cNvPr>
          <p:cNvSpPr txBox="1"/>
          <p:nvPr/>
        </p:nvSpPr>
        <p:spPr>
          <a:xfrm>
            <a:off x="7086599" y="5212368"/>
            <a:ext cx="4324350"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sym typeface="Arial" panose="020B0604020202020204" pitchFamily="34" charset="0"/>
              </a:rPr>
              <a:t>Phase shift for Higgs end cavity</a:t>
            </a:r>
            <a:endParaRPr kumimoji="0" lang="zh-CN" altLang="en-US" sz="1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sym typeface="Arial" panose="020B0604020202020204" pitchFamily="34" charset="0"/>
            </a:endParaRPr>
          </a:p>
        </p:txBody>
      </p:sp>
      <p:sp>
        <p:nvSpPr>
          <p:cNvPr id="8" name="矩形 7">
            <a:extLst>
              <a:ext uri="{FF2B5EF4-FFF2-40B4-BE49-F238E27FC236}">
                <a16:creationId xmlns:a16="http://schemas.microsoft.com/office/drawing/2014/main" id="{229E1DA4-D983-4A46-9A48-05201814E220}"/>
              </a:ext>
            </a:extLst>
          </p:cNvPr>
          <p:cNvSpPr/>
          <p:nvPr/>
        </p:nvSpPr>
        <p:spPr>
          <a:xfrm>
            <a:off x="368835" y="1696258"/>
            <a:ext cx="6227595" cy="2573012"/>
          </a:xfrm>
          <a:prstGeom prst="rect">
            <a:avLst/>
          </a:prstGeom>
        </p:spPr>
        <p:txBody>
          <a:bodyPr wrap="square">
            <a:spAutoFit/>
          </a:bodyPr>
          <a:lstStyle/>
          <a:p>
            <a:pPr marL="0" marR="0" lvl="0" indent="0" algn="l" defTabSz="914377" rtl="0" eaLnBrk="1" fontAlgn="auto" latinLnBrk="0" hangingPunct="1">
              <a:lnSpc>
                <a:spcPct val="120000"/>
              </a:lnSpc>
              <a:spcBef>
                <a:spcPts val="0"/>
              </a:spcBef>
              <a:spcAft>
                <a:spcPts val="0"/>
              </a:spcAft>
              <a:buClrTx/>
              <a:buSzTx/>
              <a:buFontTx/>
              <a:buNone/>
              <a:tabLst/>
              <a:defRPr/>
            </a:pPr>
            <a:r>
              <a:rPr kumimoji="0" lang="en-US" altLang="zh-CN" sz="1800" b="0" i="0" u="none" strike="noStrike" kern="1200" cap="none" spc="0" normalizeH="0" baseline="0" noProof="0" dirty="0" smtClean="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sym typeface="Arial" panose="020B0604020202020204" pitchFamily="34" charset="0"/>
              </a:rPr>
              <a:t>Gaps </a:t>
            </a: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sym typeface="Arial" panose="020B0604020202020204" pitchFamily="34" charset="0"/>
              </a:rPr>
              <a:t>for beam abort and </a:t>
            </a: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mn-cs"/>
              </a:rPr>
              <a:t>mitigate ion-trapping and fast beam ion instability (FBII), and avoid collision in RF section (</a:t>
            </a:r>
            <a:r>
              <a:rPr kumimoji="0" lang="en-US" altLang="zh-CN" sz="1800" b="0" i="0" u="none" strike="noStrike" kern="1200" cap="none" spc="0" normalizeH="0" baseline="0" noProof="0" dirty="0" smtClean="0">
                <a:ln>
                  <a:noFill/>
                </a:ln>
                <a:solidFill>
                  <a:prstClr val="black"/>
                </a:solidFill>
                <a:effectLst/>
                <a:uLnTx/>
                <a:uFillTx/>
                <a:latin typeface="Arial" panose="020B0604020202020204" pitchFamily="34" charset="0"/>
                <a:ea typeface="等线" panose="02010600030101010101" pitchFamily="2" charset="-122"/>
                <a:cs typeface="+mn-cs"/>
              </a:rPr>
              <a:t>Higgs), as well as the bunch trains of the PDR and APDR scheme proposed by </a:t>
            </a:r>
            <a:r>
              <a:rPr kumimoji="0" lang="en-US" altLang="zh-CN" sz="1800" b="0" i="0" u="none" strike="noStrike" kern="1200" cap="none" spc="0" normalizeH="0" baseline="0" noProof="0" dirty="0" err="1" smtClean="0">
                <a:ln>
                  <a:noFill/>
                </a:ln>
                <a:solidFill>
                  <a:prstClr val="black"/>
                </a:solidFill>
                <a:effectLst/>
                <a:uLnTx/>
                <a:uFillTx/>
                <a:latin typeface="Arial" panose="020B0604020202020204" pitchFamily="34" charset="0"/>
                <a:ea typeface="等线" panose="02010600030101010101" pitchFamily="2" charset="-122"/>
                <a:cs typeface="+mn-cs"/>
              </a:rPr>
              <a:t>Jie</a:t>
            </a:r>
            <a:r>
              <a:rPr kumimoji="0" lang="en-US" altLang="zh-CN" sz="1800" b="0" i="0" u="none" strike="noStrike" kern="1200" cap="none" spc="0" normalizeH="0" baseline="0" noProof="0" dirty="0" smtClean="0">
                <a:ln>
                  <a:noFill/>
                </a:ln>
                <a:solidFill>
                  <a:prstClr val="black"/>
                </a:solidFill>
                <a:effectLst/>
                <a:uLnTx/>
                <a:uFillTx/>
                <a:latin typeface="Arial" panose="020B0604020202020204" pitchFamily="34" charset="0"/>
                <a:ea typeface="等线" panose="02010600030101010101" pitchFamily="2" charset="-122"/>
                <a:cs typeface="+mn-cs"/>
              </a:rPr>
              <a:t> Gao.</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0" marR="0" lvl="0" indent="0" algn="l" defTabSz="914377" rtl="0" eaLnBrk="1" fontAlgn="auto" latinLnBrk="0" hangingPunct="1">
              <a:lnSpc>
                <a:spcPct val="120000"/>
              </a:lnSpc>
              <a:spcBef>
                <a:spcPts val="120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sym typeface="Arial" panose="020B0604020202020204" pitchFamily="34" charset="0"/>
              </a:rPr>
              <a:t>~ 10 % total gap needed for Z. </a:t>
            </a:r>
            <a:r>
              <a:rPr kumimoji="0" lang="en-US" altLang="zh-CN" sz="18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sym typeface="Arial" panose="020B0604020202020204" pitchFamily="34" charset="0"/>
              </a:rPr>
              <a:t>But one gap will have too large phase shift and beam loss. Use many bunch trains with short gaps.</a:t>
            </a: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sym typeface="Arial" panose="020B0604020202020204" pitchFamily="34" charset="0"/>
            </a:endParaRPr>
          </a:p>
        </p:txBody>
      </p:sp>
      <p:graphicFrame>
        <p:nvGraphicFramePr>
          <p:cNvPr id="3" name="表格 2"/>
          <p:cNvGraphicFramePr>
            <a:graphicFrameLocks noGrp="1"/>
          </p:cNvGraphicFramePr>
          <p:nvPr>
            <p:extLst/>
          </p:nvPr>
        </p:nvGraphicFramePr>
        <p:xfrm>
          <a:off x="414966" y="4439156"/>
          <a:ext cx="6135332" cy="1854200"/>
        </p:xfrm>
        <a:graphic>
          <a:graphicData uri="http://schemas.openxmlformats.org/drawingml/2006/table">
            <a:tbl>
              <a:tblPr firstRow="1" bandRow="1">
                <a:tableStyleId>{5C22544A-7EE6-4342-B048-85BDC9FD1C3A}</a:tableStyleId>
              </a:tblPr>
              <a:tblGrid>
                <a:gridCol w="3734549">
                  <a:extLst>
                    <a:ext uri="{9D8B030D-6E8A-4147-A177-3AD203B41FA5}">
                      <a16:colId xmlns:a16="http://schemas.microsoft.com/office/drawing/2014/main" val="20000"/>
                    </a:ext>
                  </a:extLst>
                </a:gridCol>
                <a:gridCol w="863774">
                  <a:extLst>
                    <a:ext uri="{9D8B030D-6E8A-4147-A177-3AD203B41FA5}">
                      <a16:colId xmlns:a16="http://schemas.microsoft.com/office/drawing/2014/main" val="20001"/>
                    </a:ext>
                  </a:extLst>
                </a:gridCol>
                <a:gridCol w="777002">
                  <a:extLst>
                    <a:ext uri="{9D8B030D-6E8A-4147-A177-3AD203B41FA5}">
                      <a16:colId xmlns:a16="http://schemas.microsoft.com/office/drawing/2014/main" val="20002"/>
                    </a:ext>
                  </a:extLst>
                </a:gridCol>
                <a:gridCol w="760007">
                  <a:extLst>
                    <a:ext uri="{9D8B030D-6E8A-4147-A177-3AD203B41FA5}">
                      <a16:colId xmlns:a16="http://schemas.microsoft.com/office/drawing/2014/main" val="20003"/>
                    </a:ext>
                  </a:extLst>
                </a:gridCol>
              </a:tblGrid>
              <a:tr h="370840">
                <a:tc>
                  <a:txBody>
                    <a:bodyPr/>
                    <a:lstStyle/>
                    <a:p>
                      <a:endParaRPr lang="zh-CN" altLang="en-US" sz="1400" dirty="0">
                        <a:latin typeface="Arial" panose="020B0604020202020204" pitchFamily="34" charset="0"/>
                        <a:ea typeface="Arial Unicode MS" panose="020B0604020202020204" pitchFamily="34" charset="-122"/>
                        <a:cs typeface="Arial" panose="020B0604020202020204" pitchFamily="34" charset="0"/>
                      </a:endParaRPr>
                    </a:p>
                  </a:txBody>
                  <a:tcPr/>
                </a:tc>
                <a:tc>
                  <a:txBody>
                    <a:bodyPr/>
                    <a:lstStyle/>
                    <a:p>
                      <a:pPr algn="ctr"/>
                      <a:r>
                        <a:rPr lang="en-US" altLang="zh-CN" sz="1400" dirty="0">
                          <a:latin typeface="Arial" panose="020B0604020202020204" pitchFamily="34" charset="0"/>
                          <a:ea typeface="Arial Unicode MS" panose="020B0604020202020204" pitchFamily="34" charset="-122"/>
                          <a:cs typeface="Arial" panose="020B0604020202020204" pitchFamily="34" charset="0"/>
                        </a:rPr>
                        <a:t>H</a:t>
                      </a:r>
                      <a:endParaRPr lang="zh-CN" altLang="en-US" sz="1400" dirty="0">
                        <a:latin typeface="Arial" panose="020B0604020202020204" pitchFamily="34" charset="0"/>
                        <a:ea typeface="Arial Unicode MS" panose="020B0604020202020204" pitchFamily="34" charset="-122"/>
                        <a:cs typeface="Arial" panose="020B0604020202020204" pitchFamily="34" charset="0"/>
                      </a:endParaRPr>
                    </a:p>
                  </a:txBody>
                  <a:tcPr/>
                </a:tc>
                <a:tc>
                  <a:txBody>
                    <a:bodyPr/>
                    <a:lstStyle/>
                    <a:p>
                      <a:pPr algn="ctr"/>
                      <a:r>
                        <a:rPr lang="en-US" altLang="zh-CN" sz="1400" dirty="0">
                          <a:latin typeface="Arial" panose="020B0604020202020204" pitchFamily="34" charset="0"/>
                          <a:ea typeface="Arial Unicode MS" panose="020B0604020202020204" pitchFamily="34" charset="-122"/>
                          <a:cs typeface="Arial" panose="020B0604020202020204" pitchFamily="34" charset="0"/>
                        </a:rPr>
                        <a:t>W</a:t>
                      </a:r>
                      <a:endParaRPr lang="zh-CN" altLang="en-US" sz="1400" dirty="0">
                        <a:latin typeface="Arial" panose="020B0604020202020204" pitchFamily="34" charset="0"/>
                        <a:ea typeface="Arial Unicode MS" panose="020B0604020202020204" pitchFamily="34" charset="-122"/>
                        <a:cs typeface="Arial" panose="020B0604020202020204" pitchFamily="34" charset="0"/>
                      </a:endParaRPr>
                    </a:p>
                  </a:txBody>
                  <a:tcPr/>
                </a:tc>
                <a:tc>
                  <a:txBody>
                    <a:bodyPr/>
                    <a:lstStyle/>
                    <a:p>
                      <a:pPr algn="ctr"/>
                      <a:r>
                        <a:rPr lang="en-US" altLang="zh-CN" sz="1400" dirty="0">
                          <a:latin typeface="Arial" panose="020B0604020202020204" pitchFamily="34" charset="0"/>
                          <a:ea typeface="Arial Unicode MS" panose="020B0604020202020204" pitchFamily="34" charset="-122"/>
                          <a:cs typeface="Arial" panose="020B0604020202020204" pitchFamily="34" charset="0"/>
                        </a:rPr>
                        <a:t>Z</a:t>
                      </a:r>
                      <a:endParaRPr lang="zh-CN" altLang="en-US" sz="1400" dirty="0">
                        <a:latin typeface="Arial" panose="020B0604020202020204" pitchFamily="34" charset="0"/>
                        <a:ea typeface="Arial Unicode MS" panose="020B0604020202020204" pitchFamily="34" charset="-122"/>
                        <a:cs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r>
                        <a:rPr lang="en-US" altLang="zh-CN" sz="1400" dirty="0">
                          <a:latin typeface="Arial" panose="020B0604020202020204" pitchFamily="34" charset="0"/>
                          <a:ea typeface="Arial Unicode MS" panose="020B0604020202020204" pitchFamily="34" charset="-122"/>
                          <a:cs typeface="Arial" panose="020B0604020202020204" pitchFamily="34" charset="0"/>
                        </a:rPr>
                        <a:t>Beam gap in number of buckets</a:t>
                      </a:r>
                      <a:endParaRPr lang="zh-CN" altLang="en-US" sz="1400" dirty="0">
                        <a:latin typeface="Arial" panose="020B0604020202020204" pitchFamily="34" charset="0"/>
                        <a:ea typeface="Arial Unicode MS" panose="020B0604020202020204" pitchFamily="34" charset="-122"/>
                        <a:cs typeface="Arial" panose="020B0604020202020204" pitchFamily="34" charset="0"/>
                      </a:endParaRPr>
                    </a:p>
                  </a:txBody>
                  <a:tcPr/>
                </a:tc>
                <a:tc>
                  <a:txBody>
                    <a:bodyPr/>
                    <a:lstStyle/>
                    <a:p>
                      <a:pPr algn="ctr"/>
                      <a:r>
                        <a:rPr lang="en-US" altLang="zh-CN" sz="1400" dirty="0">
                          <a:latin typeface="Arial" panose="020B0604020202020204" pitchFamily="34" charset="0"/>
                          <a:ea typeface="Arial Unicode MS" panose="020B0604020202020204" pitchFamily="34" charset="-122"/>
                          <a:cs typeface="Arial" panose="020B0604020202020204" pitchFamily="34" charset="0"/>
                        </a:rPr>
                        <a:t>3091</a:t>
                      </a:r>
                      <a:endParaRPr lang="zh-CN" altLang="en-US" sz="1400" dirty="0">
                        <a:latin typeface="Arial" panose="020B0604020202020204" pitchFamily="34" charset="0"/>
                        <a:ea typeface="Arial Unicode MS" panose="020B0604020202020204" pitchFamily="34" charset="-122"/>
                        <a:cs typeface="Arial" panose="020B0604020202020204" pitchFamily="34" charset="0"/>
                      </a:endParaRPr>
                    </a:p>
                  </a:txBody>
                  <a:tcPr anchor="ctr"/>
                </a:tc>
                <a:tc>
                  <a:txBody>
                    <a:bodyPr/>
                    <a:lstStyle/>
                    <a:p>
                      <a:pPr algn="ctr" rtl="0" fontAlgn="ctr"/>
                      <a:r>
                        <a:rPr lang="en-US" altLang="zh-CN" sz="14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550</a:t>
                      </a:r>
                    </a:p>
                  </a:txBody>
                  <a:tcPr marL="9525" marR="9525" marT="9525" marB="0" anchor="ctr"/>
                </a:tc>
                <a:tc>
                  <a:txBody>
                    <a:bodyPr/>
                    <a:lstStyle/>
                    <a:p>
                      <a:pPr algn="ctr" rtl="0" fontAlgn="ctr"/>
                      <a:r>
                        <a:rPr lang="en-US" altLang="zh-CN" sz="14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24832</a:t>
                      </a:r>
                    </a:p>
                  </a:txBody>
                  <a:tcPr marL="9525" marR="9525" marT="9525" marB="0" anchor="ctr"/>
                </a:tc>
                <a:extLst>
                  <a:ext uri="{0D108BD9-81ED-4DB2-BD59-A6C34878D82A}">
                    <a16:rowId xmlns:a16="http://schemas.microsoft.com/office/drawing/2014/main" val="10001"/>
                  </a:ext>
                </a:extLst>
              </a:tr>
              <a:tr h="370840">
                <a:tc>
                  <a:txBody>
                    <a:bodyPr/>
                    <a:lstStyle/>
                    <a:p>
                      <a:r>
                        <a:rPr lang="en-US" altLang="zh-CN" sz="1400" dirty="0">
                          <a:latin typeface="Arial" panose="020B0604020202020204" pitchFamily="34" charset="0"/>
                          <a:ea typeface="Arial Unicode MS" panose="020B0604020202020204" pitchFamily="34" charset="-122"/>
                          <a:cs typeface="Arial" panose="020B0604020202020204" pitchFamily="34" charset="0"/>
                        </a:rPr>
                        <a:t>Beam gap length [us]</a:t>
                      </a:r>
                      <a:endParaRPr lang="zh-CN" altLang="en-US" sz="1400" dirty="0">
                        <a:latin typeface="Arial" panose="020B0604020202020204" pitchFamily="34" charset="0"/>
                        <a:ea typeface="Arial Unicode MS" panose="020B0604020202020204" pitchFamily="34" charset="-122"/>
                        <a:cs typeface="Arial" panose="020B0604020202020204" pitchFamily="34" charset="0"/>
                      </a:endParaRPr>
                    </a:p>
                  </a:txBody>
                  <a:tcPr/>
                </a:tc>
                <a:tc>
                  <a:txBody>
                    <a:bodyPr/>
                    <a:lstStyle/>
                    <a:p>
                      <a:pPr algn="ctr"/>
                      <a:r>
                        <a:rPr lang="en-US" altLang="zh-CN" sz="1400" dirty="0">
                          <a:latin typeface="Arial" panose="020B0604020202020204" pitchFamily="34" charset="0"/>
                          <a:ea typeface="Arial Unicode MS" panose="020B0604020202020204" pitchFamily="34" charset="-122"/>
                          <a:cs typeface="Arial" panose="020B0604020202020204" pitchFamily="34" charset="0"/>
                        </a:rPr>
                        <a:t>4.76</a:t>
                      </a:r>
                      <a:endParaRPr lang="zh-CN" altLang="en-US" sz="1400" dirty="0">
                        <a:latin typeface="Arial" panose="020B0604020202020204" pitchFamily="34" charset="0"/>
                        <a:ea typeface="Arial Unicode MS" panose="020B0604020202020204" pitchFamily="34" charset="-122"/>
                        <a:cs typeface="Arial" panose="020B0604020202020204" pitchFamily="34" charset="0"/>
                      </a:endParaRPr>
                    </a:p>
                  </a:txBody>
                  <a:tcPr anchor="ctr"/>
                </a:tc>
                <a:tc>
                  <a:txBody>
                    <a:bodyPr/>
                    <a:lstStyle/>
                    <a:p>
                      <a:pPr algn="ctr" rtl="0" fontAlgn="ctr"/>
                      <a:r>
                        <a:rPr lang="en-US" altLang="zh-CN" sz="14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0.85</a:t>
                      </a:r>
                    </a:p>
                  </a:txBody>
                  <a:tcPr marL="9525" marR="9525" marT="9525" marB="0" anchor="ctr"/>
                </a:tc>
                <a:tc>
                  <a:txBody>
                    <a:bodyPr/>
                    <a:lstStyle/>
                    <a:p>
                      <a:pPr algn="ctr" rtl="0" fontAlgn="ctr"/>
                      <a:r>
                        <a:rPr lang="en-US" altLang="zh-CN" sz="14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38.20</a:t>
                      </a:r>
                    </a:p>
                  </a:txBody>
                  <a:tcPr marL="9525" marR="9525" marT="9525" marB="0" anchor="ctr"/>
                </a:tc>
                <a:extLst>
                  <a:ext uri="{0D108BD9-81ED-4DB2-BD59-A6C34878D82A}">
                    <a16:rowId xmlns:a16="http://schemas.microsoft.com/office/drawing/2014/main" val="10002"/>
                  </a:ext>
                </a:extLst>
              </a:tr>
              <a:tr h="370840">
                <a:tc>
                  <a:txBody>
                    <a:bodyPr/>
                    <a:lstStyle/>
                    <a:p>
                      <a:r>
                        <a:rPr lang="en-US" altLang="zh-CN" sz="1400" dirty="0">
                          <a:latin typeface="Arial" panose="020B0604020202020204" pitchFamily="34" charset="0"/>
                          <a:ea typeface="Arial Unicode MS" panose="020B0604020202020204" pitchFamily="34" charset="-122"/>
                          <a:cs typeface="Arial" panose="020B0604020202020204" pitchFamily="34" charset="0"/>
                        </a:rPr>
                        <a:t>Max relative voltage drop</a:t>
                      </a:r>
                      <a:endParaRPr lang="zh-CN" altLang="en-US" sz="1400" dirty="0">
                        <a:latin typeface="Arial" panose="020B0604020202020204" pitchFamily="34" charset="0"/>
                        <a:ea typeface="Arial Unicode MS" panose="020B0604020202020204" pitchFamily="34" charset="-122"/>
                        <a:cs typeface="Arial" panose="020B0604020202020204" pitchFamily="34" charset="0"/>
                      </a:endParaRPr>
                    </a:p>
                  </a:txBody>
                  <a:tcPr/>
                </a:tc>
                <a:tc>
                  <a:txBody>
                    <a:bodyPr/>
                    <a:lstStyle/>
                    <a:p>
                      <a:pPr algn="ctr" rtl="0" fontAlgn="ctr"/>
                      <a:r>
                        <a:rPr lang="en-US" altLang="zh-CN" sz="14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0.5%</a:t>
                      </a:r>
                    </a:p>
                  </a:txBody>
                  <a:tcPr marL="9525" marR="9525" marT="9525" marB="0" anchor="ctr"/>
                </a:tc>
                <a:tc>
                  <a:txBody>
                    <a:bodyPr/>
                    <a:lstStyle/>
                    <a:p>
                      <a:pPr algn="ctr" rtl="0" fontAlgn="ctr"/>
                      <a:r>
                        <a:rPr lang="en-US" altLang="zh-CN" sz="14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0.7%</a:t>
                      </a:r>
                    </a:p>
                  </a:txBody>
                  <a:tcPr marL="9525" marR="9525" marT="9525" marB="0" anchor="ctr"/>
                </a:tc>
                <a:tc>
                  <a:txBody>
                    <a:bodyPr/>
                    <a:lstStyle/>
                    <a:p>
                      <a:pPr algn="ctr" rtl="0" fontAlgn="ctr"/>
                      <a:r>
                        <a:rPr lang="en-US" altLang="zh-CN" sz="1400" b="0" i="0" u="none" strike="noStrike" dirty="0">
                          <a:solidFill>
                            <a:srgbClr val="FF0000"/>
                          </a:solidFill>
                          <a:effectLst/>
                          <a:latin typeface="Arial" panose="020B0604020202020204" pitchFamily="34" charset="0"/>
                          <a:ea typeface="Arial Unicode MS" panose="020B0604020202020204" pitchFamily="34" charset="-122"/>
                          <a:cs typeface="Arial" panose="020B0604020202020204" pitchFamily="34" charset="0"/>
                        </a:rPr>
                        <a:t>460%</a:t>
                      </a:r>
                    </a:p>
                  </a:txBody>
                  <a:tcPr marL="9525" marR="9525" marT="9525" marB="0" anchor="ctr"/>
                </a:tc>
                <a:extLst>
                  <a:ext uri="{0D108BD9-81ED-4DB2-BD59-A6C34878D82A}">
                    <a16:rowId xmlns:a16="http://schemas.microsoft.com/office/drawing/2014/main" val="10003"/>
                  </a:ext>
                </a:extLst>
              </a:tr>
              <a:tr h="370840">
                <a:tc>
                  <a:txBody>
                    <a:bodyPr/>
                    <a:lstStyle/>
                    <a:p>
                      <a:r>
                        <a:rPr lang="en-US" altLang="zh-CN" sz="1400" dirty="0">
                          <a:latin typeface="Arial" panose="020B0604020202020204" pitchFamily="34" charset="0"/>
                          <a:ea typeface="Arial Unicode MS" panose="020B0604020202020204" pitchFamily="34" charset="-122"/>
                          <a:cs typeface="Arial" panose="020B0604020202020204" pitchFamily="34" charset="0"/>
                        </a:rPr>
                        <a:t>Max bunch train phase</a:t>
                      </a:r>
                      <a:r>
                        <a:rPr lang="en-US" altLang="zh-CN" sz="1400" baseline="0" dirty="0">
                          <a:latin typeface="Arial" panose="020B0604020202020204" pitchFamily="34" charset="0"/>
                          <a:ea typeface="Arial Unicode MS" panose="020B0604020202020204" pitchFamily="34" charset="-122"/>
                          <a:cs typeface="Arial" panose="020B0604020202020204" pitchFamily="34" charset="0"/>
                        </a:rPr>
                        <a:t> shift [</a:t>
                      </a:r>
                      <a:r>
                        <a:rPr lang="en-US" altLang="zh-CN" sz="1400" baseline="0" dirty="0" err="1">
                          <a:latin typeface="Arial" panose="020B0604020202020204" pitchFamily="34" charset="0"/>
                          <a:ea typeface="Arial Unicode MS" panose="020B0604020202020204" pitchFamily="34" charset="-122"/>
                          <a:cs typeface="Arial" panose="020B0604020202020204" pitchFamily="34" charset="0"/>
                        </a:rPr>
                        <a:t>deg</a:t>
                      </a:r>
                      <a:r>
                        <a:rPr lang="en-US" altLang="zh-CN" sz="1400" baseline="0" dirty="0">
                          <a:latin typeface="Arial" panose="020B0604020202020204" pitchFamily="34" charset="0"/>
                          <a:ea typeface="Arial Unicode MS" panose="020B0604020202020204" pitchFamily="34" charset="-122"/>
                          <a:cs typeface="Arial" panose="020B0604020202020204" pitchFamily="34" charset="0"/>
                        </a:rPr>
                        <a:t>]</a:t>
                      </a:r>
                      <a:endParaRPr lang="zh-CN" altLang="en-US" sz="1400" dirty="0">
                        <a:latin typeface="Arial" panose="020B0604020202020204" pitchFamily="34" charset="0"/>
                        <a:ea typeface="Arial Unicode MS" panose="020B0604020202020204" pitchFamily="34" charset="-122"/>
                        <a:cs typeface="Arial" panose="020B0604020202020204" pitchFamily="34" charset="0"/>
                      </a:endParaRPr>
                    </a:p>
                  </a:txBody>
                  <a:tcPr/>
                </a:tc>
                <a:tc>
                  <a:txBody>
                    <a:bodyPr/>
                    <a:lstStyle/>
                    <a:p>
                      <a:pPr algn="ctr" rtl="0" fontAlgn="ctr"/>
                      <a:r>
                        <a:rPr lang="en-US" altLang="zh-CN" sz="1400" b="0" i="0" u="none" strike="noStrike" dirty="0">
                          <a:solidFill>
                            <a:srgbClr val="FF0000"/>
                          </a:solidFill>
                          <a:effectLst/>
                          <a:latin typeface="Arial" panose="020B0604020202020204" pitchFamily="34" charset="0"/>
                          <a:ea typeface="Arial Unicode MS" panose="020B0604020202020204" pitchFamily="34" charset="-122"/>
                          <a:cs typeface="Arial" panose="020B0604020202020204" pitchFamily="34" charset="0"/>
                        </a:rPr>
                        <a:t>0.5</a:t>
                      </a:r>
                    </a:p>
                  </a:txBody>
                  <a:tcPr marL="9525" marR="9525" marT="9525" marB="0" anchor="ctr"/>
                </a:tc>
                <a:tc>
                  <a:txBody>
                    <a:bodyPr/>
                    <a:lstStyle/>
                    <a:p>
                      <a:pPr algn="ctr" rtl="0" fontAlgn="ctr"/>
                      <a:r>
                        <a:rPr lang="en-US" altLang="zh-CN" sz="14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0.6</a:t>
                      </a:r>
                    </a:p>
                  </a:txBody>
                  <a:tcPr marL="9525" marR="9525" marT="9525" marB="0" anchor="ctr"/>
                </a:tc>
                <a:tc>
                  <a:txBody>
                    <a:bodyPr/>
                    <a:lstStyle/>
                    <a:p>
                      <a:pPr algn="ctr" rtl="0" fontAlgn="ctr"/>
                      <a:r>
                        <a:rPr lang="en-US" altLang="zh-CN" sz="14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a:t>
                      </a:r>
                    </a:p>
                  </a:txBody>
                  <a:tcPr marL="9525" marR="9525" marT="9525" marB="0" anchor="ctr"/>
                </a:tc>
                <a:extLst>
                  <a:ext uri="{0D108BD9-81ED-4DB2-BD59-A6C34878D82A}">
                    <a16:rowId xmlns:a16="http://schemas.microsoft.com/office/drawing/2014/main" val="10004"/>
                  </a:ext>
                </a:extLst>
              </a:tr>
            </a:tbl>
          </a:graphicData>
        </a:graphic>
      </p:graphicFrame>
      <p:pic>
        <p:nvPicPr>
          <p:cNvPr id="10" name="图片 9">
            <a:extLst>
              <a:ext uri="{FF2B5EF4-FFF2-40B4-BE49-F238E27FC236}">
                <a16:creationId xmlns:a16="http://schemas.microsoft.com/office/drawing/2014/main" id="{6447F1E7-0CC6-4D40-B675-B5D16244DC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00530" y="1970203"/>
            <a:ext cx="5479708" cy="2979914"/>
          </a:xfrm>
          <a:prstGeom prst="rect">
            <a:avLst/>
          </a:prstGeom>
        </p:spPr>
      </p:pic>
    </p:spTree>
    <p:extLst>
      <p:ext uri="{BB962C8B-B14F-4D97-AF65-F5344CB8AC3E}">
        <p14:creationId xmlns:p14="http://schemas.microsoft.com/office/powerpoint/2010/main" val="295933006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34CBA9-0A61-420F-8489-16D3A65CDA10}"/>
              </a:ext>
            </a:extLst>
          </p:cNvPr>
          <p:cNvSpPr>
            <a:spLocks noGrp="1"/>
          </p:cNvSpPr>
          <p:nvPr>
            <p:ph type="title"/>
          </p:nvPr>
        </p:nvSpPr>
        <p:spPr>
          <a:xfrm>
            <a:off x="838200" y="56097"/>
            <a:ext cx="10515600" cy="1325563"/>
          </a:xfrm>
        </p:spPr>
        <p:txBody>
          <a:bodyPr>
            <a:normAutofit/>
          </a:bodyPr>
          <a:lstStyle/>
          <a:p>
            <a:pPr algn="ctr"/>
            <a:r>
              <a:rPr lang="en-US" altLang="zh-CN" sz="4000" dirty="0">
                <a:latin typeface="Arial" panose="020B0604020202020204" pitchFamily="34" charset="0"/>
                <a:cs typeface="Arial" panose="020B0604020202020204" pitchFamily="34" charset="0"/>
              </a:rPr>
              <a:t>Phase Shift of Z with Bunch Trains</a:t>
            </a:r>
            <a:endParaRPr lang="zh-CN" altLang="en-US" sz="4000" dirty="0">
              <a:latin typeface="Arial" panose="020B0604020202020204" pitchFamily="34" charset="0"/>
              <a:cs typeface="Arial" panose="020B0604020202020204" pitchFamily="34" charset="0"/>
            </a:endParaRPr>
          </a:p>
        </p:txBody>
      </p:sp>
      <p:sp>
        <p:nvSpPr>
          <p:cNvPr id="4" name="灯片编号占位符 3">
            <a:extLst>
              <a:ext uri="{FF2B5EF4-FFF2-40B4-BE49-F238E27FC236}">
                <a16:creationId xmlns:a16="http://schemas.microsoft.com/office/drawing/2014/main" id="{55B0C928-4D51-45EC-80AE-36B44DA7C339}"/>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72E488A-81DB-4A5F-B4BA-D0957D335647}" type="slidenum">
              <a:rPr kumimoji="0" lang="zh-CN" alt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Arial" panose="020B0604020202020204" pitchFamily="34" charset="0"/>
              </a:rPr>
              <a:pPr marL="0" marR="0" lvl="0" indent="0" algn="r" defTabSz="914377" rtl="0" eaLnBrk="1" fontAlgn="auto" latinLnBrk="0" hangingPunct="1">
                <a:lnSpc>
                  <a:spcPct val="100000"/>
                </a:lnSpc>
                <a:spcBef>
                  <a:spcPts val="0"/>
                </a:spcBef>
                <a:spcAft>
                  <a:spcPts val="0"/>
                </a:spcAft>
                <a:buClrTx/>
                <a:buSzTx/>
                <a:buFontTx/>
                <a:buNone/>
                <a:tabLst/>
                <a:defRPr/>
              </a:pPr>
              <a:t>69</a:t>
            </a:fld>
            <a:endParaRPr kumimoji="0" lang="zh-CN" alt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6" name="文本框 15">
            <a:extLst>
              <a:ext uri="{FF2B5EF4-FFF2-40B4-BE49-F238E27FC236}">
                <a16:creationId xmlns:a16="http://schemas.microsoft.com/office/drawing/2014/main" id="{7A421515-0BD4-4648-A7FC-B9008D306F37}"/>
              </a:ext>
            </a:extLst>
          </p:cNvPr>
          <p:cNvSpPr txBox="1"/>
          <p:nvPr/>
        </p:nvSpPr>
        <p:spPr>
          <a:xfrm>
            <a:off x="9574410" y="5964870"/>
            <a:ext cx="1857676" cy="36933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D.</a:t>
            </a: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8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Teytelman</a:t>
            </a: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t>
            </a:r>
          </a:p>
        </p:txBody>
      </p:sp>
      <p:sp>
        <p:nvSpPr>
          <p:cNvPr id="18" name="Rectangle 1">
            <a:extLst>
              <a:ext uri="{FF2B5EF4-FFF2-40B4-BE49-F238E27FC236}">
                <a16:creationId xmlns:a16="http://schemas.microsoft.com/office/drawing/2014/main" id="{74363B8D-F99E-4699-8637-F3D1886D999A}"/>
              </a:ext>
            </a:extLst>
          </p:cNvPr>
          <p:cNvSpPr>
            <a:spLocks noChangeArrowheads="1"/>
          </p:cNvSpPr>
          <p:nvPr/>
        </p:nvSpPr>
        <p:spPr bwMode="auto">
          <a:xfrm>
            <a:off x="9574410" y="2063113"/>
            <a:ext cx="247304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zh-CN" sz="1600" b="0" i="0" u="none" strike="noStrike" kern="120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rPr>
              <a:t>48 trains of 250 bunches located symmetrically in the ring. Bunch spacing is 24.6 ns (16 RF buckets), gaps are 820 ns</a:t>
            </a:r>
            <a:r>
              <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rPr>
              <a:t> (533 buckets).</a:t>
            </a:r>
            <a:r>
              <a:rPr kumimoji="0" lang="zh-CN" altLang="zh-CN" sz="16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p>
        </p:txBody>
      </p:sp>
      <p:pic>
        <p:nvPicPr>
          <p:cNvPr id="21" name="图片 20">
            <a:extLst>
              <a:ext uri="{FF2B5EF4-FFF2-40B4-BE49-F238E27FC236}">
                <a16:creationId xmlns:a16="http://schemas.microsoft.com/office/drawing/2014/main" id="{F42F4322-382F-4FFF-AEDA-58E4B2974B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7337" y="1588476"/>
            <a:ext cx="4125150" cy="5133001"/>
          </a:xfrm>
          <a:prstGeom prst="rect">
            <a:avLst/>
          </a:prstGeom>
        </p:spPr>
      </p:pic>
      <p:pic>
        <p:nvPicPr>
          <p:cNvPr id="22" name="图片 21">
            <a:extLst>
              <a:ext uri="{FF2B5EF4-FFF2-40B4-BE49-F238E27FC236}">
                <a16:creationId xmlns:a16="http://schemas.microsoft.com/office/drawing/2014/main" id="{243BC19F-3ADB-4B2C-B333-7A5BBD6C78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63580" y="1588476"/>
            <a:ext cx="3999737" cy="5062267"/>
          </a:xfrm>
          <a:prstGeom prst="rect">
            <a:avLst/>
          </a:prstGeom>
        </p:spPr>
      </p:pic>
    </p:spTree>
    <p:extLst>
      <p:ext uri="{BB962C8B-B14F-4D97-AF65-F5344CB8AC3E}">
        <p14:creationId xmlns:p14="http://schemas.microsoft.com/office/powerpoint/2010/main" val="38623645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Solving Maxwell Equation with Perfect Conducting Boundary</a:t>
            </a:r>
            <a:endParaRPr lang="zh-CN" altLang="en-US" dirty="0"/>
          </a:p>
        </p:txBody>
      </p:sp>
      <p:sp>
        <p:nvSpPr>
          <p:cNvPr id="4" name="灯片编号占位符 3"/>
          <p:cNvSpPr>
            <a:spLocks noGrp="1"/>
          </p:cNvSpPr>
          <p:nvPr>
            <p:ph type="sldNum" sz="quarter" idx="12"/>
          </p:nvPr>
        </p:nvSpPr>
        <p:spPr/>
        <p:txBody>
          <a:bodyPr/>
          <a:lstStyle/>
          <a:p>
            <a:fld id="{97B00A8C-1BFE-45BD-976D-51C563E3769B}" type="slidenum">
              <a:rPr lang="zh-CN" altLang="en-US" smtClean="0"/>
              <a:t>7</a:t>
            </a:fld>
            <a:endParaRPr lang="zh-CN" altLang="en-US"/>
          </a:p>
        </p:txBody>
      </p:sp>
      <p:pic>
        <p:nvPicPr>
          <p:cNvPr id="5" name="图片 4"/>
          <p:cNvPicPr>
            <a:picLocks noChangeAspect="1"/>
          </p:cNvPicPr>
          <p:nvPr/>
        </p:nvPicPr>
        <p:blipFill>
          <a:blip r:embed="rId2"/>
          <a:stretch>
            <a:fillRect/>
          </a:stretch>
        </p:blipFill>
        <p:spPr>
          <a:xfrm>
            <a:off x="2686531" y="2261248"/>
            <a:ext cx="1997434" cy="1514517"/>
          </a:xfrm>
          <a:prstGeom prst="rect">
            <a:avLst/>
          </a:prstGeom>
        </p:spPr>
      </p:pic>
      <p:pic>
        <p:nvPicPr>
          <p:cNvPr id="6" name="图片 5"/>
          <p:cNvPicPr>
            <a:picLocks noChangeAspect="1"/>
          </p:cNvPicPr>
          <p:nvPr/>
        </p:nvPicPr>
        <p:blipFill>
          <a:blip r:embed="rId3"/>
          <a:stretch>
            <a:fillRect/>
          </a:stretch>
        </p:blipFill>
        <p:spPr>
          <a:xfrm>
            <a:off x="4962616" y="2191553"/>
            <a:ext cx="2967028" cy="969472"/>
          </a:xfrm>
          <a:prstGeom prst="rect">
            <a:avLst/>
          </a:prstGeom>
        </p:spPr>
      </p:pic>
      <p:pic>
        <p:nvPicPr>
          <p:cNvPr id="7" name="图片 6"/>
          <p:cNvPicPr>
            <a:picLocks noChangeAspect="1"/>
          </p:cNvPicPr>
          <p:nvPr/>
        </p:nvPicPr>
        <p:blipFill>
          <a:blip r:embed="rId4"/>
          <a:stretch>
            <a:fillRect/>
          </a:stretch>
        </p:blipFill>
        <p:spPr>
          <a:xfrm>
            <a:off x="5102191" y="3133472"/>
            <a:ext cx="5449796" cy="884680"/>
          </a:xfrm>
          <a:prstGeom prst="rect">
            <a:avLst/>
          </a:prstGeom>
        </p:spPr>
      </p:pic>
      <p:sp>
        <p:nvSpPr>
          <p:cNvPr id="9" name="矩形 8"/>
          <p:cNvSpPr/>
          <p:nvPr/>
        </p:nvSpPr>
        <p:spPr>
          <a:xfrm>
            <a:off x="532219" y="1871786"/>
            <a:ext cx="11374232" cy="369332"/>
          </a:xfrm>
          <a:prstGeom prst="rect">
            <a:avLst/>
          </a:prstGeom>
        </p:spPr>
        <p:txBody>
          <a:bodyPr wrap="square">
            <a:spAutoFit/>
          </a:bodyPr>
          <a:lstStyle/>
          <a:p>
            <a:r>
              <a:rPr lang="en-US" altLang="zh-CN" dirty="0" smtClean="0">
                <a:latin typeface="Arial" panose="020B0604020202020204" pitchFamily="34" charset="0"/>
                <a:cs typeface="Arial" panose="020B0604020202020204" pitchFamily="34" charset="0"/>
              </a:rPr>
              <a:t>Steady-state </a:t>
            </a:r>
            <a:r>
              <a:rPr lang="en-US" altLang="zh-CN" dirty="0">
                <a:latin typeface="Arial" panose="020B0604020202020204" pitchFamily="34" charset="0"/>
                <a:cs typeface="Arial" panose="020B0604020202020204" pitchFamily="34" charset="0"/>
              </a:rPr>
              <a:t>sinusoidal </a:t>
            </a:r>
            <a:r>
              <a:rPr lang="en-US" altLang="zh-CN" dirty="0" smtClean="0">
                <a:latin typeface="Arial" panose="020B0604020202020204" pitchFamily="34" charset="0"/>
                <a:cs typeface="Arial" panose="020B0604020202020204" pitchFamily="34" charset="0"/>
              </a:rPr>
              <a:t>electromagnetic </a:t>
            </a:r>
            <a:r>
              <a:rPr lang="en-US" altLang="zh-CN" dirty="0">
                <a:latin typeface="Arial" panose="020B0604020202020204" pitchFamily="34" charset="0"/>
                <a:cs typeface="Arial" panose="020B0604020202020204" pitchFamily="34" charset="0"/>
              </a:rPr>
              <a:t>waves propagating in vacuum or </a:t>
            </a:r>
            <a:r>
              <a:rPr lang="en-US" altLang="zh-CN" dirty="0" err="1">
                <a:latin typeface="Arial" panose="020B0604020202020204" pitchFamily="34" charset="0"/>
                <a:cs typeface="Arial" panose="020B0604020202020204" pitchFamily="34" charset="0"/>
              </a:rPr>
              <a:t>nonconducting</a:t>
            </a:r>
            <a:r>
              <a:rPr lang="en-US" altLang="zh-CN" dirty="0">
                <a:latin typeface="Arial" panose="020B0604020202020204" pitchFamily="34" charset="0"/>
                <a:cs typeface="Arial" panose="020B0604020202020204" pitchFamily="34" charset="0"/>
              </a:rPr>
              <a:t> simple </a:t>
            </a:r>
            <a:r>
              <a:rPr lang="en-US" altLang="zh-CN" dirty="0" smtClean="0">
                <a:latin typeface="Arial" panose="020B0604020202020204" pitchFamily="34" charset="0"/>
                <a:cs typeface="Arial" panose="020B0604020202020204" pitchFamily="34" charset="0"/>
              </a:rPr>
              <a:t>media:</a:t>
            </a:r>
            <a:endParaRPr lang="zh-CN" altLang="en-US" dirty="0">
              <a:latin typeface="Arial" panose="020B0604020202020204" pitchFamily="34" charset="0"/>
              <a:cs typeface="Arial" panose="020B0604020202020204" pitchFamily="34" charset="0"/>
            </a:endParaRPr>
          </a:p>
        </p:txBody>
      </p:sp>
      <p:pic>
        <p:nvPicPr>
          <p:cNvPr id="10" name="图片 9"/>
          <p:cNvPicPr>
            <a:picLocks noChangeAspect="1"/>
          </p:cNvPicPr>
          <p:nvPr/>
        </p:nvPicPr>
        <p:blipFill>
          <a:blip r:embed="rId5"/>
          <a:stretch>
            <a:fillRect/>
          </a:stretch>
        </p:blipFill>
        <p:spPr>
          <a:xfrm>
            <a:off x="626444" y="2303863"/>
            <a:ext cx="1945233" cy="1554778"/>
          </a:xfrm>
          <a:prstGeom prst="rect">
            <a:avLst/>
          </a:prstGeom>
        </p:spPr>
      </p:pic>
      <p:pic>
        <p:nvPicPr>
          <p:cNvPr id="11" name="图片 10"/>
          <p:cNvPicPr>
            <a:picLocks noChangeAspect="1"/>
          </p:cNvPicPr>
          <p:nvPr/>
        </p:nvPicPr>
        <p:blipFill>
          <a:blip r:embed="rId6"/>
          <a:stretch>
            <a:fillRect/>
          </a:stretch>
        </p:blipFill>
        <p:spPr>
          <a:xfrm>
            <a:off x="9982200" y="2191553"/>
            <a:ext cx="1066050" cy="1107200"/>
          </a:xfrm>
          <a:prstGeom prst="rect">
            <a:avLst/>
          </a:prstGeom>
        </p:spPr>
      </p:pic>
      <p:pic>
        <p:nvPicPr>
          <p:cNvPr id="12" name="图片 11"/>
          <p:cNvPicPr>
            <a:picLocks noChangeAspect="1"/>
          </p:cNvPicPr>
          <p:nvPr/>
        </p:nvPicPr>
        <p:blipFill>
          <a:blip r:embed="rId7"/>
          <a:stretch>
            <a:fillRect/>
          </a:stretch>
        </p:blipFill>
        <p:spPr>
          <a:xfrm>
            <a:off x="626444" y="4101433"/>
            <a:ext cx="7984156" cy="573089"/>
          </a:xfrm>
          <a:prstGeom prst="rect">
            <a:avLst/>
          </a:prstGeom>
        </p:spPr>
      </p:pic>
      <p:pic>
        <p:nvPicPr>
          <p:cNvPr id="13" name="图片 12"/>
          <p:cNvPicPr>
            <a:picLocks noChangeAspect="1"/>
          </p:cNvPicPr>
          <p:nvPr/>
        </p:nvPicPr>
        <p:blipFill>
          <a:blip r:embed="rId8"/>
          <a:stretch>
            <a:fillRect/>
          </a:stretch>
        </p:blipFill>
        <p:spPr>
          <a:xfrm>
            <a:off x="1332001" y="4416235"/>
            <a:ext cx="1634601" cy="382814"/>
          </a:xfrm>
          <a:prstGeom prst="rect">
            <a:avLst/>
          </a:prstGeom>
        </p:spPr>
      </p:pic>
      <p:pic>
        <p:nvPicPr>
          <p:cNvPr id="14" name="图片 13"/>
          <p:cNvPicPr>
            <a:picLocks noChangeAspect="1"/>
          </p:cNvPicPr>
          <p:nvPr/>
        </p:nvPicPr>
        <p:blipFill>
          <a:blip r:embed="rId9"/>
          <a:stretch>
            <a:fillRect/>
          </a:stretch>
        </p:blipFill>
        <p:spPr>
          <a:xfrm>
            <a:off x="529625" y="5308199"/>
            <a:ext cx="4069828" cy="868764"/>
          </a:xfrm>
          <a:prstGeom prst="rect">
            <a:avLst/>
          </a:prstGeom>
        </p:spPr>
      </p:pic>
      <p:pic>
        <p:nvPicPr>
          <p:cNvPr id="15" name="图片 14"/>
          <p:cNvPicPr>
            <a:picLocks noChangeAspect="1"/>
          </p:cNvPicPr>
          <p:nvPr/>
        </p:nvPicPr>
        <p:blipFill>
          <a:blip r:embed="rId10"/>
          <a:stretch>
            <a:fillRect/>
          </a:stretch>
        </p:blipFill>
        <p:spPr>
          <a:xfrm>
            <a:off x="4410365" y="4579316"/>
            <a:ext cx="5017597" cy="1964541"/>
          </a:xfrm>
          <a:prstGeom prst="rect">
            <a:avLst/>
          </a:prstGeom>
        </p:spPr>
      </p:pic>
      <p:sp>
        <p:nvSpPr>
          <p:cNvPr id="16" name="矩形 15"/>
          <p:cNvSpPr/>
          <p:nvPr/>
        </p:nvSpPr>
        <p:spPr>
          <a:xfrm>
            <a:off x="626444" y="4904394"/>
            <a:ext cx="3783921" cy="369332"/>
          </a:xfrm>
          <a:prstGeom prst="rect">
            <a:avLst/>
          </a:prstGeom>
        </p:spPr>
        <p:txBody>
          <a:bodyPr wrap="none">
            <a:spAutoFit/>
          </a:bodyPr>
          <a:lstStyle/>
          <a:p>
            <a:r>
              <a:rPr lang="en-US" altLang="zh-CN" dirty="0" err="1">
                <a:latin typeface="Arial" panose="020B0604020202020204" pitchFamily="34" charset="0"/>
                <a:cs typeface="Arial" panose="020B0604020202020204" pitchFamily="34" charset="0"/>
              </a:rPr>
              <a:t>Variational</a:t>
            </a:r>
            <a:r>
              <a:rPr lang="en-US" altLang="zh-CN" dirty="0">
                <a:latin typeface="Arial" panose="020B0604020202020204" pitchFamily="34" charset="0"/>
                <a:cs typeface="Arial" panose="020B0604020202020204" pitchFamily="34" charset="0"/>
              </a:rPr>
              <a:t> Principle of Eigenvalues</a:t>
            </a:r>
            <a:endParaRPr lang="zh-CN" altLang="en-US" dirty="0">
              <a:latin typeface="Arial" panose="020B0604020202020204" pitchFamily="34" charset="0"/>
              <a:cs typeface="Arial" panose="020B0604020202020204" pitchFamily="34" charset="0"/>
            </a:endParaRPr>
          </a:p>
        </p:txBody>
      </p:sp>
      <p:sp>
        <p:nvSpPr>
          <p:cNvPr id="3" name="矩形 2"/>
          <p:cNvSpPr/>
          <p:nvPr/>
        </p:nvSpPr>
        <p:spPr>
          <a:xfrm>
            <a:off x="9520588" y="5236473"/>
            <a:ext cx="2549491" cy="830997"/>
          </a:xfrm>
          <a:prstGeom prst="rect">
            <a:avLst/>
          </a:prstGeom>
        </p:spPr>
        <p:txBody>
          <a:bodyPr wrap="square">
            <a:spAutoFit/>
          </a:bodyPr>
          <a:lstStyle/>
          <a:p>
            <a:r>
              <a:rPr lang="en-US" altLang="zh-CN" sz="1600" dirty="0">
                <a:latin typeface="Arial" panose="020B0604020202020204" pitchFamily="34" charset="0"/>
                <a:cs typeface="Arial" panose="020B0604020202020204" pitchFamily="34" charset="0"/>
              </a:rPr>
              <a:t>An error of </a:t>
            </a:r>
            <a:r>
              <a:rPr lang="en-US" altLang="zh-CN" sz="1600" dirty="0" smtClean="0">
                <a:latin typeface="Arial" panose="020B0604020202020204" pitchFamily="34" charset="0"/>
                <a:cs typeface="Arial" panose="020B0604020202020204" pitchFamily="34" charset="0"/>
              </a:rPr>
              <a:t>10</a:t>
            </a:r>
            <a:r>
              <a:rPr lang="en-US" altLang="zh-CN" sz="1600" dirty="0">
                <a:latin typeface="Arial" panose="020B0604020202020204" pitchFamily="34" charset="0"/>
                <a:cs typeface="Arial" panose="020B0604020202020204" pitchFamily="34" charset="0"/>
              </a:rPr>
              <a:t>% in the </a:t>
            </a:r>
            <a:r>
              <a:rPr lang="en-US" altLang="zh-CN" sz="1600" dirty="0" smtClean="0">
                <a:latin typeface="Arial" panose="020B0604020202020204" pitchFamily="34" charset="0"/>
                <a:cs typeface="Arial" panose="020B0604020202020204" pitchFamily="34" charset="0"/>
              </a:rPr>
              <a:t>field gives </a:t>
            </a:r>
            <a:r>
              <a:rPr lang="en-US" altLang="zh-CN" sz="1600" dirty="0">
                <a:latin typeface="Arial" panose="020B0604020202020204" pitchFamily="34" charset="0"/>
                <a:cs typeface="Arial" panose="020B0604020202020204" pitchFamily="34" charset="0"/>
              </a:rPr>
              <a:t>an error of </a:t>
            </a:r>
            <a:r>
              <a:rPr lang="en-US" altLang="zh-CN" sz="1600" dirty="0" smtClean="0">
                <a:latin typeface="Arial" panose="020B0604020202020204" pitchFamily="34" charset="0"/>
                <a:cs typeface="Arial" panose="020B0604020202020204" pitchFamily="34" charset="0"/>
              </a:rPr>
              <a:t>only </a:t>
            </a:r>
            <a:r>
              <a:rPr lang="en-US" altLang="zh-CN" sz="1600" dirty="0">
                <a:latin typeface="Arial" panose="020B0604020202020204" pitchFamily="34" charset="0"/>
                <a:cs typeface="Arial" panose="020B0604020202020204" pitchFamily="34" charset="0"/>
              </a:rPr>
              <a:t>1% </a:t>
            </a:r>
            <a:r>
              <a:rPr lang="en-US" altLang="zh-CN" sz="1600" dirty="0" smtClean="0">
                <a:latin typeface="Arial" panose="020B0604020202020204" pitchFamily="34" charset="0"/>
                <a:cs typeface="Arial" panose="020B0604020202020204" pitchFamily="34" charset="0"/>
              </a:rPr>
              <a:t>in the </a:t>
            </a:r>
            <a:r>
              <a:rPr lang="en-US" altLang="zh-CN" sz="1600" dirty="0">
                <a:latin typeface="Arial" panose="020B0604020202020204" pitchFamily="34" charset="0"/>
                <a:cs typeface="Arial" panose="020B0604020202020204" pitchFamily="34" charset="0"/>
              </a:rPr>
              <a:t>eigenvalue</a:t>
            </a:r>
            <a:endParaRPr lang="zh-CN"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497647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97106" y="183197"/>
            <a:ext cx="9144000" cy="1325563"/>
          </a:xfrm>
        </p:spPr>
        <p:txBody>
          <a:bodyPr>
            <a:normAutofit/>
          </a:bodyPr>
          <a:lstStyle/>
          <a:p>
            <a:pPr algn="ctr"/>
            <a:r>
              <a:rPr lang="en-US" altLang="zh-CN" dirty="0"/>
              <a:t>Transient Beam Loading Compensation</a:t>
            </a:r>
            <a:endParaRPr lang="zh-CN" altLang="en-US" dirty="0"/>
          </a:p>
        </p:txBody>
      </p:sp>
      <p:sp>
        <p:nvSpPr>
          <p:cNvPr id="8" name="Rectangle 2"/>
          <p:cNvSpPr>
            <a:spLocks noChangeArrowheads="1"/>
          </p:cNvSpPr>
          <p:nvPr/>
        </p:nvSpPr>
        <p:spPr bwMode="auto">
          <a:xfrm>
            <a:off x="1926337" y="28237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solidFill>
                <a:prstClr val="black"/>
              </a:solidFill>
              <a:latin typeface="Calibri" panose="020F0502020204030204"/>
              <a:ea typeface="宋体" panose="02010600030101010101" pitchFamily="2" charset="-122"/>
            </a:endParaRPr>
          </a:p>
        </p:txBody>
      </p:sp>
      <p:pic>
        <p:nvPicPr>
          <p:cNvPr id="1025" name="图片 5"/>
          <p:cNvPicPr>
            <a:picLocks noChangeAspect="1" noChangeArrowheads="1"/>
          </p:cNvPicPr>
          <p:nvPr/>
        </p:nvPicPr>
        <p:blipFill>
          <a:blip r:embed="rId2">
            <a:extLst>
              <a:ext uri="{28A0092B-C50C-407E-A947-70E740481C1C}">
                <a14:useLocalDpi xmlns:a14="http://schemas.microsoft.com/office/drawing/2010/main" val="0"/>
              </a:ext>
            </a:extLst>
          </a:blip>
          <a:srcRect b="40340"/>
          <a:stretch>
            <a:fillRect/>
          </a:stretch>
        </p:blipFill>
        <p:spPr bwMode="auto">
          <a:xfrm>
            <a:off x="2282953" y="2276857"/>
            <a:ext cx="5931331" cy="416864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a:spLocks noChangeArrowheads="1"/>
          </p:cNvSpPr>
          <p:nvPr/>
        </p:nvSpPr>
        <p:spPr bwMode="auto">
          <a:xfrm>
            <a:off x="1926336" y="5482903"/>
            <a:ext cx="27924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zh-CN" sz="120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600">
                <a:solidFill>
                  <a:prstClr val="black"/>
                </a:solidFill>
                <a:latin typeface="Calibri" panose="020F0502020204030204"/>
                <a:ea typeface="宋体" panose="02010600030101010101" pitchFamily="2" charset="-122"/>
              </a:rPr>
              <a:t> </a:t>
            </a:r>
            <a:endParaRPr lang="en-US" altLang="zh-CN">
              <a:solidFill>
                <a:prstClr val="black"/>
              </a:solidFill>
              <a:latin typeface="Arial" panose="020B0604020202020204" pitchFamily="34" charset="0"/>
              <a:ea typeface="宋体" panose="02010600030101010101" pitchFamily="2" charset="-122"/>
            </a:endParaRPr>
          </a:p>
        </p:txBody>
      </p:sp>
      <p:pic>
        <p:nvPicPr>
          <p:cNvPr id="11" name="图片 10"/>
          <p:cNvPicPr/>
          <p:nvPr/>
        </p:nvPicPr>
        <p:blipFill rotWithShape="1">
          <a:blip r:embed="rId3"/>
          <a:srcRect b="11849"/>
          <a:stretch/>
        </p:blipFill>
        <p:spPr>
          <a:xfrm>
            <a:off x="8570899" y="2922018"/>
            <a:ext cx="1667764" cy="3350767"/>
          </a:xfrm>
          <a:prstGeom prst="rect">
            <a:avLst/>
          </a:prstGeom>
        </p:spPr>
      </p:pic>
      <p:sp>
        <p:nvSpPr>
          <p:cNvPr id="3" name="矩形 2"/>
          <p:cNvSpPr/>
          <p:nvPr/>
        </p:nvSpPr>
        <p:spPr>
          <a:xfrm>
            <a:off x="2282952" y="1590282"/>
            <a:ext cx="6528044" cy="584775"/>
          </a:xfrm>
          <a:prstGeom prst="rect">
            <a:avLst/>
          </a:prstGeom>
        </p:spPr>
        <p:txBody>
          <a:bodyPr wrap="square">
            <a:spAutoFit/>
          </a:bodyPr>
          <a:lstStyle/>
          <a:p>
            <a:r>
              <a:rPr lang="en-US" altLang="zh-CN" sz="1600" dirty="0">
                <a:solidFill>
                  <a:prstClr val="black"/>
                </a:solidFill>
                <a:latin typeface="Arial" panose="020B0604020202020204" pitchFamily="34" charset="0"/>
                <a:ea typeface="宋体" panose="02010600030101010101" pitchFamily="2" charset="-122"/>
                <a:cs typeface="Arial" panose="020B0604020202020204" pitchFamily="34" charset="0"/>
              </a:rPr>
              <a:t>Constant amplitude and phase</a:t>
            </a:r>
            <a:r>
              <a:rPr lang="zh-CN" altLang="en-US" sz="1600" dirty="0">
                <a:solidFill>
                  <a:prstClr val="black"/>
                </a:solidFill>
                <a:latin typeface="Arial" panose="020B0604020202020204" pitchFamily="34" charset="0"/>
                <a:ea typeface="宋体" panose="02010600030101010101" pitchFamily="2" charset="-122"/>
                <a:cs typeface="Arial" panose="020B0604020202020204" pitchFamily="34" charset="0"/>
              </a:rPr>
              <a:t> </a:t>
            </a:r>
            <a:r>
              <a:rPr lang="en-US" altLang="zh-CN" sz="1600" dirty="0">
                <a:solidFill>
                  <a:prstClr val="black"/>
                </a:solidFill>
                <a:latin typeface="Arial" panose="020B0604020202020204" pitchFamily="34" charset="0"/>
                <a:ea typeface="宋体" panose="02010600030101010101" pitchFamily="2" charset="-122"/>
                <a:cs typeface="Arial" panose="020B0604020202020204" pitchFamily="34" charset="0"/>
              </a:rPr>
              <a:t>of the cavity voltage.</a:t>
            </a:r>
          </a:p>
          <a:p>
            <a:r>
              <a:rPr lang="en-US" altLang="zh-CN" sz="1600" dirty="0">
                <a:solidFill>
                  <a:prstClr val="black"/>
                </a:solidFill>
                <a:latin typeface="Arial" panose="020B0604020202020204" pitchFamily="34" charset="0"/>
                <a:ea typeface="宋体" panose="02010600030101010101" pitchFamily="2" charset="-122"/>
                <a:cs typeface="Arial" panose="020B0604020202020204" pitchFamily="34" charset="0"/>
              </a:rPr>
              <a:t>To avoid complicated Lorentz force detuning correction in ring. </a:t>
            </a:r>
            <a:endParaRPr lang="zh-CN" altLang="en-US" sz="1600" dirty="0">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4" name="灯片编号占位符 3"/>
          <p:cNvSpPr>
            <a:spLocks noGrp="1"/>
          </p:cNvSpPr>
          <p:nvPr>
            <p:ph type="sldNum" sz="quarter" idx="12"/>
          </p:nvPr>
        </p:nvSpPr>
        <p:spPr/>
        <p:txBody>
          <a:bodyPr/>
          <a:lstStyle/>
          <a:p>
            <a:fld id="{9AE44F4C-A01D-4C37-BF07-A3DEDCA0EFDE}" type="slidenum">
              <a:rPr lang="zh-CN" altLang="en-US">
                <a:solidFill>
                  <a:prstClr val="black">
                    <a:tint val="75000"/>
                  </a:prstClr>
                </a:solidFill>
                <a:ea typeface="宋体" panose="02010600030101010101" pitchFamily="2" charset="-122"/>
              </a:rPr>
              <a:pPr/>
              <a:t>70</a:t>
            </a:fld>
            <a:endParaRPr lang="zh-CN" altLang="en-US">
              <a:solidFill>
                <a:prstClr val="black">
                  <a:tint val="75000"/>
                </a:prstClr>
              </a:solidFill>
              <a:ea typeface="宋体" panose="02010600030101010101" pitchFamily="2" charset="-122"/>
            </a:endParaRPr>
          </a:p>
        </p:txBody>
      </p:sp>
      <p:pic>
        <p:nvPicPr>
          <p:cNvPr id="6" name="图片 5"/>
          <p:cNvPicPr>
            <a:picLocks noChangeAspect="1"/>
          </p:cNvPicPr>
          <p:nvPr/>
        </p:nvPicPr>
        <p:blipFill rotWithShape="1">
          <a:blip r:embed="rId4"/>
          <a:srcRect l="39323" r="37458"/>
          <a:stretch/>
        </p:blipFill>
        <p:spPr>
          <a:xfrm>
            <a:off x="3316224" y="5198311"/>
            <a:ext cx="1300600" cy="423090"/>
          </a:xfrm>
          <a:prstGeom prst="rect">
            <a:avLst/>
          </a:prstGeom>
        </p:spPr>
      </p:pic>
      <p:pic>
        <p:nvPicPr>
          <p:cNvPr id="10" name="图片 9"/>
          <p:cNvPicPr>
            <a:picLocks noChangeAspect="1"/>
          </p:cNvPicPr>
          <p:nvPr/>
        </p:nvPicPr>
        <p:blipFill rotWithShape="1">
          <a:blip r:embed="rId5"/>
          <a:srcRect l="41557" r="39599"/>
          <a:stretch/>
        </p:blipFill>
        <p:spPr>
          <a:xfrm>
            <a:off x="4634754" y="5159293"/>
            <a:ext cx="1152890" cy="462109"/>
          </a:xfrm>
          <a:prstGeom prst="rect">
            <a:avLst/>
          </a:prstGeom>
        </p:spPr>
      </p:pic>
      <p:pic>
        <p:nvPicPr>
          <p:cNvPr id="13" name="图片 12"/>
          <p:cNvPicPr>
            <a:picLocks noChangeAspect="1"/>
          </p:cNvPicPr>
          <p:nvPr/>
        </p:nvPicPr>
        <p:blipFill rotWithShape="1">
          <a:blip r:embed="rId6"/>
          <a:srcRect l="30294" r="28874"/>
          <a:stretch/>
        </p:blipFill>
        <p:spPr>
          <a:xfrm>
            <a:off x="4754880" y="3791434"/>
            <a:ext cx="2395728" cy="662217"/>
          </a:xfrm>
          <a:prstGeom prst="rect">
            <a:avLst/>
          </a:prstGeom>
        </p:spPr>
      </p:pic>
      <p:pic>
        <p:nvPicPr>
          <p:cNvPr id="15" name="图片 14"/>
          <p:cNvPicPr>
            <a:picLocks noChangeAspect="1"/>
          </p:cNvPicPr>
          <p:nvPr/>
        </p:nvPicPr>
        <p:blipFill rotWithShape="1">
          <a:blip r:embed="rId7"/>
          <a:srcRect l="37616" r="36540"/>
          <a:stretch/>
        </p:blipFill>
        <p:spPr>
          <a:xfrm>
            <a:off x="5401056" y="4386122"/>
            <a:ext cx="1591416" cy="465116"/>
          </a:xfrm>
          <a:prstGeom prst="rect">
            <a:avLst/>
          </a:prstGeom>
        </p:spPr>
      </p:pic>
      <p:pic>
        <p:nvPicPr>
          <p:cNvPr id="17" name="图片 16"/>
          <p:cNvPicPr>
            <a:picLocks noChangeAspect="1"/>
          </p:cNvPicPr>
          <p:nvPr/>
        </p:nvPicPr>
        <p:blipFill rotWithShape="1">
          <a:blip r:embed="rId8"/>
          <a:srcRect l="36058" r="33013"/>
          <a:stretch/>
        </p:blipFill>
        <p:spPr>
          <a:xfrm>
            <a:off x="8579224" y="1525880"/>
            <a:ext cx="1631576" cy="595387"/>
          </a:xfrm>
          <a:prstGeom prst="rect">
            <a:avLst/>
          </a:prstGeom>
        </p:spPr>
      </p:pic>
      <p:pic>
        <p:nvPicPr>
          <p:cNvPr id="19" name="图片 18"/>
          <p:cNvPicPr>
            <a:picLocks noChangeAspect="1"/>
          </p:cNvPicPr>
          <p:nvPr/>
        </p:nvPicPr>
        <p:blipFill rotWithShape="1">
          <a:blip r:embed="rId9"/>
          <a:srcRect l="36738" r="32673"/>
          <a:stretch/>
        </p:blipFill>
        <p:spPr>
          <a:xfrm>
            <a:off x="8615083" y="2192177"/>
            <a:ext cx="1613647" cy="595387"/>
          </a:xfrm>
          <a:prstGeom prst="rect">
            <a:avLst/>
          </a:prstGeom>
        </p:spPr>
      </p:pic>
    </p:spTree>
    <p:extLst>
      <p:ext uri="{BB962C8B-B14F-4D97-AF65-F5344CB8AC3E}">
        <p14:creationId xmlns:p14="http://schemas.microsoft.com/office/powerpoint/2010/main" val="72302826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70145"/>
            <a:ext cx="9144000" cy="1325563"/>
          </a:xfrm>
        </p:spPr>
        <p:txBody>
          <a:bodyPr>
            <a:normAutofit/>
          </a:bodyPr>
          <a:lstStyle/>
          <a:p>
            <a:pPr algn="ctr"/>
            <a:r>
              <a:rPr lang="en-US" altLang="zh-CN" dirty="0"/>
              <a:t>Transient Beam Loading Compensation</a:t>
            </a:r>
            <a:endParaRPr lang="zh-CN" altLang="en-US" dirty="0"/>
          </a:p>
        </p:txBody>
      </p:sp>
      <p:pic>
        <p:nvPicPr>
          <p:cNvPr id="4" name="内容占位符 3"/>
          <p:cNvPicPr>
            <a:picLocks noGrp="1" noChangeAspect="1"/>
          </p:cNvPicPr>
          <p:nvPr>
            <p:ph idx="1"/>
          </p:nvPr>
        </p:nvPicPr>
        <p:blipFill rotWithShape="1">
          <a:blip r:embed="rId2"/>
          <a:srcRect r="12690"/>
          <a:stretch/>
        </p:blipFill>
        <p:spPr>
          <a:xfrm>
            <a:off x="2113788" y="1943097"/>
            <a:ext cx="7831836" cy="4598126"/>
          </a:xfrm>
          <a:prstGeom prst="rect">
            <a:avLst/>
          </a:prstGeom>
        </p:spPr>
      </p:pic>
      <p:sp>
        <p:nvSpPr>
          <p:cNvPr id="3" name="文本框 2"/>
          <p:cNvSpPr txBox="1"/>
          <p:nvPr/>
        </p:nvSpPr>
        <p:spPr>
          <a:xfrm>
            <a:off x="2319528" y="2212849"/>
            <a:ext cx="3456432" cy="646331"/>
          </a:xfrm>
          <a:prstGeom prst="rect">
            <a:avLst/>
          </a:prstGeom>
          <a:noFill/>
        </p:spPr>
        <p:txBody>
          <a:bodyPr wrap="square" rtlCol="0">
            <a:spAutoFit/>
          </a:bodyPr>
          <a:lstStyle/>
          <a:p>
            <a:r>
              <a:rPr lang="en-US" altLang="zh-CN" dirty="0">
                <a:solidFill>
                  <a:prstClr val="black"/>
                </a:solidFill>
                <a:latin typeface="Arial" panose="020B0604020202020204" pitchFamily="34" charset="0"/>
                <a:ea typeface="宋体" panose="02010600030101010101" pitchFamily="2" charset="-122"/>
                <a:cs typeface="Arial" panose="020B0604020202020204" pitchFamily="34" charset="0"/>
              </a:rPr>
              <a:t>Perfect (Fixed Point) Correction</a:t>
            </a:r>
          </a:p>
          <a:p>
            <a:r>
              <a:rPr lang="en-US" altLang="zh-CN" dirty="0">
                <a:solidFill>
                  <a:prstClr val="black"/>
                </a:solidFill>
                <a:latin typeface="Arial" panose="020B0604020202020204" pitchFamily="34" charset="0"/>
                <a:ea typeface="宋体" panose="02010600030101010101" pitchFamily="2" charset="-122"/>
                <a:cs typeface="Arial" panose="020B0604020202020204" pitchFamily="34" charset="0"/>
              </a:rPr>
              <a:t>(HL Higgs, cavity near IP1&amp;IP3)</a:t>
            </a:r>
            <a:endParaRPr lang="zh-CN" altLang="en-US" dirty="0">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5" name="灯片编号占位符 4"/>
          <p:cNvSpPr>
            <a:spLocks noGrp="1"/>
          </p:cNvSpPr>
          <p:nvPr>
            <p:ph type="sldNum" sz="quarter" idx="12"/>
          </p:nvPr>
        </p:nvSpPr>
        <p:spPr/>
        <p:txBody>
          <a:bodyPr/>
          <a:lstStyle/>
          <a:p>
            <a:fld id="{9AE44F4C-A01D-4C37-BF07-A3DEDCA0EFDE}" type="slidenum">
              <a:rPr lang="zh-CN" altLang="en-US">
                <a:solidFill>
                  <a:prstClr val="black">
                    <a:tint val="75000"/>
                  </a:prstClr>
                </a:solidFill>
                <a:ea typeface="宋体" panose="02010600030101010101" pitchFamily="2" charset="-122"/>
              </a:rPr>
              <a:pPr/>
              <a:t>71</a:t>
            </a:fld>
            <a:endParaRPr lang="zh-CN" altLang="en-US">
              <a:solidFill>
                <a:prstClr val="black">
                  <a:tint val="75000"/>
                </a:prstClr>
              </a:solidFill>
              <a:ea typeface="宋体" panose="02010600030101010101" pitchFamily="2" charset="-122"/>
            </a:endParaRPr>
          </a:p>
        </p:txBody>
      </p:sp>
    </p:spTree>
    <p:extLst>
      <p:ext uri="{BB962C8B-B14F-4D97-AF65-F5344CB8AC3E}">
        <p14:creationId xmlns:p14="http://schemas.microsoft.com/office/powerpoint/2010/main" val="98322204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865950"/>
          </a:xfrm>
        </p:spPr>
        <p:txBody>
          <a:bodyPr/>
          <a:lstStyle/>
          <a:p>
            <a:r>
              <a:rPr lang="en-US" altLang="zh-CN" dirty="0" smtClean="0"/>
              <a:t>Longitudinal Dynamics and Phase Stability</a:t>
            </a:r>
            <a:endParaRPr lang="zh-CN" altLang="en-US" dirty="0"/>
          </a:p>
        </p:txBody>
      </p:sp>
      <p:pic>
        <p:nvPicPr>
          <p:cNvPr id="5" name="内容占位符 4"/>
          <p:cNvPicPr>
            <a:picLocks noGrp="1" noChangeAspect="1"/>
          </p:cNvPicPr>
          <p:nvPr>
            <p:ph idx="1"/>
          </p:nvPr>
        </p:nvPicPr>
        <p:blipFill>
          <a:blip r:embed="rId2"/>
          <a:stretch>
            <a:fillRect/>
          </a:stretch>
        </p:blipFill>
        <p:spPr>
          <a:xfrm>
            <a:off x="190269" y="1258425"/>
            <a:ext cx="4161283" cy="5356092"/>
          </a:xfrm>
          <a:prstGeom prst="rect">
            <a:avLst/>
          </a:prstGeom>
        </p:spPr>
      </p:pic>
      <p:sp>
        <p:nvSpPr>
          <p:cNvPr id="4" name="灯片编号占位符 3"/>
          <p:cNvSpPr>
            <a:spLocks noGrp="1"/>
          </p:cNvSpPr>
          <p:nvPr>
            <p:ph type="sldNum" sz="quarter" idx="12"/>
          </p:nvPr>
        </p:nvSpPr>
        <p:spPr/>
        <p:txBody>
          <a:bodyPr/>
          <a:lstStyle/>
          <a:p>
            <a:fld id="{97B00A8C-1BFE-45BD-976D-51C563E3769B}" type="slidenum">
              <a:rPr lang="zh-CN" altLang="en-US" smtClean="0"/>
              <a:t>72</a:t>
            </a:fld>
            <a:endParaRPr lang="zh-CN" altLang="en-US"/>
          </a:p>
        </p:txBody>
      </p:sp>
      <p:pic>
        <p:nvPicPr>
          <p:cNvPr id="18" name="图片 17"/>
          <p:cNvPicPr>
            <a:picLocks noChangeAspect="1"/>
          </p:cNvPicPr>
          <p:nvPr/>
        </p:nvPicPr>
        <p:blipFill>
          <a:blip r:embed="rId3"/>
          <a:stretch>
            <a:fillRect/>
          </a:stretch>
        </p:blipFill>
        <p:spPr>
          <a:xfrm>
            <a:off x="4573494" y="1542619"/>
            <a:ext cx="4230571" cy="1861819"/>
          </a:xfrm>
          <a:prstGeom prst="rect">
            <a:avLst/>
          </a:prstGeom>
        </p:spPr>
      </p:pic>
      <p:pic>
        <p:nvPicPr>
          <p:cNvPr id="19" name="内容占位符 4"/>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Effect>
                      <a14:brightnessContrast bright="20000"/>
                    </a14:imgEffect>
                  </a14:imgLayer>
                </a14:imgProps>
              </a:ext>
              <a:ext uri="{28A0092B-C50C-407E-A947-70E740481C1C}">
                <a14:useLocalDpi xmlns:a14="http://schemas.microsoft.com/office/drawing/2010/main" val="0"/>
              </a:ext>
            </a:extLst>
          </a:blip>
          <a:srcRect t="9050" b="43005"/>
          <a:stretch/>
        </p:blipFill>
        <p:spPr>
          <a:xfrm>
            <a:off x="4227678" y="3715982"/>
            <a:ext cx="3955346" cy="2817983"/>
          </a:xfrm>
          <a:prstGeom prst="rect">
            <a:avLst/>
          </a:prstGeom>
        </p:spPr>
      </p:pic>
      <p:pic>
        <p:nvPicPr>
          <p:cNvPr id="20" name="内容占位符 4"/>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0"/>
                    </a14:imgEffect>
                    <a14:imgEffect>
                      <a14:brightnessContrast bright="40000" contrast="-20000"/>
                    </a14:imgEffect>
                  </a14:imgLayer>
                </a14:imgProps>
              </a:ext>
              <a:ext uri="{28A0092B-C50C-407E-A947-70E740481C1C}">
                <a14:useLocalDpi xmlns:a14="http://schemas.microsoft.com/office/drawing/2010/main" val="0"/>
              </a:ext>
            </a:extLst>
          </a:blip>
          <a:srcRect l="6978" t="54911"/>
          <a:stretch/>
        </p:blipFill>
        <p:spPr>
          <a:xfrm>
            <a:off x="8278798" y="3715983"/>
            <a:ext cx="3799420" cy="2817982"/>
          </a:xfrm>
          <a:prstGeom prst="rect">
            <a:avLst/>
          </a:prstGeom>
        </p:spPr>
      </p:pic>
      <p:pic>
        <p:nvPicPr>
          <p:cNvPr id="21" name="内容占位符 4"/>
          <p:cNvPicPr>
            <a:picLocks noChangeAspect="1"/>
          </p:cNvPicPr>
          <p:nvPr/>
        </p:nvPicPr>
        <p:blipFill>
          <a:blip r:embed="rId8"/>
          <a:stretch>
            <a:fillRect/>
          </a:stretch>
        </p:blipFill>
        <p:spPr>
          <a:xfrm>
            <a:off x="9422919" y="1347708"/>
            <a:ext cx="1688731" cy="2251642"/>
          </a:xfrm>
          <a:prstGeom prst="rect">
            <a:avLst/>
          </a:prstGeom>
        </p:spPr>
      </p:pic>
    </p:spTree>
    <p:extLst>
      <p:ext uri="{BB962C8B-B14F-4D97-AF65-F5344CB8AC3E}">
        <p14:creationId xmlns:p14="http://schemas.microsoft.com/office/powerpoint/2010/main" val="211733359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199" y="195293"/>
            <a:ext cx="10515600" cy="1306327"/>
          </a:xfrm>
        </p:spPr>
        <p:txBody>
          <a:bodyPr/>
          <a:lstStyle/>
          <a:p>
            <a:r>
              <a:rPr lang="en-US" altLang="zh-CN" dirty="0"/>
              <a:t>Robinson Stability</a:t>
            </a:r>
            <a:endParaRPr lang="zh-CN" altLang="en-US" dirty="0"/>
          </a:p>
        </p:txBody>
      </p:sp>
      <p:sp>
        <p:nvSpPr>
          <p:cNvPr id="4" name="灯片编号占位符 3"/>
          <p:cNvSpPr>
            <a:spLocks noGrp="1"/>
          </p:cNvSpPr>
          <p:nvPr>
            <p:ph type="sldNum" sz="quarter" idx="12"/>
          </p:nvPr>
        </p:nvSpPr>
        <p:spPr/>
        <p:txBody>
          <a:bodyPr/>
          <a:lstStyle/>
          <a:p>
            <a:fld id="{97B00A8C-1BFE-45BD-976D-51C563E3769B}" type="slidenum">
              <a:rPr lang="zh-CN" altLang="en-US" smtClean="0"/>
              <a:t>73</a:t>
            </a:fld>
            <a:endParaRPr lang="zh-CN" altLang="en-US"/>
          </a:p>
        </p:txBody>
      </p:sp>
      <p:pic>
        <p:nvPicPr>
          <p:cNvPr id="8" name="图片 7"/>
          <p:cNvPicPr>
            <a:picLocks noChangeAspect="1"/>
          </p:cNvPicPr>
          <p:nvPr/>
        </p:nvPicPr>
        <p:blipFill>
          <a:blip r:embed="rId2"/>
          <a:stretch>
            <a:fillRect/>
          </a:stretch>
        </p:blipFill>
        <p:spPr>
          <a:xfrm>
            <a:off x="521557" y="1317813"/>
            <a:ext cx="4533900" cy="3965867"/>
          </a:xfrm>
          <a:prstGeom prst="rect">
            <a:avLst/>
          </a:prstGeom>
        </p:spPr>
      </p:pic>
      <p:pic>
        <p:nvPicPr>
          <p:cNvPr id="9" name="图片 8"/>
          <p:cNvPicPr>
            <a:picLocks noChangeAspect="1"/>
          </p:cNvPicPr>
          <p:nvPr/>
        </p:nvPicPr>
        <p:blipFill>
          <a:blip r:embed="rId3"/>
          <a:stretch>
            <a:fillRect/>
          </a:stretch>
        </p:blipFill>
        <p:spPr>
          <a:xfrm>
            <a:off x="5467190" y="1636203"/>
            <a:ext cx="1257619" cy="730869"/>
          </a:xfrm>
          <a:prstGeom prst="rect">
            <a:avLst/>
          </a:prstGeom>
        </p:spPr>
      </p:pic>
      <p:pic>
        <p:nvPicPr>
          <p:cNvPr id="10" name="图片 9"/>
          <p:cNvPicPr>
            <a:picLocks noChangeAspect="1"/>
          </p:cNvPicPr>
          <p:nvPr/>
        </p:nvPicPr>
        <p:blipFill>
          <a:blip r:embed="rId4"/>
          <a:stretch>
            <a:fillRect/>
          </a:stretch>
        </p:blipFill>
        <p:spPr>
          <a:xfrm>
            <a:off x="5467190" y="2501654"/>
            <a:ext cx="2108077" cy="686720"/>
          </a:xfrm>
          <a:prstGeom prst="rect">
            <a:avLst/>
          </a:prstGeom>
        </p:spPr>
      </p:pic>
      <p:sp>
        <p:nvSpPr>
          <p:cNvPr id="11" name="文本框 10"/>
          <p:cNvSpPr txBox="1"/>
          <p:nvPr/>
        </p:nvSpPr>
        <p:spPr>
          <a:xfrm>
            <a:off x="7743944" y="1736758"/>
            <a:ext cx="3391270" cy="338554"/>
          </a:xfrm>
          <a:prstGeom prst="rect">
            <a:avLst/>
          </a:prstGeom>
          <a:noFill/>
        </p:spPr>
        <p:txBody>
          <a:bodyPr wrap="square" rtlCol="0">
            <a:spAutoFit/>
          </a:bodyPr>
          <a:lstStyle/>
          <a:p>
            <a:r>
              <a:rPr lang="en-US" altLang="zh-CN" sz="1600" dirty="0" smtClean="0">
                <a:solidFill>
                  <a:srgbClr val="FF0000"/>
                </a:solidFill>
                <a:latin typeface="Arial" panose="020B0604020202020204" pitchFamily="34" charset="0"/>
                <a:cs typeface="Arial" panose="020B0604020202020204" pitchFamily="34" charset="0"/>
              </a:rPr>
              <a:t>Phase Stability</a:t>
            </a:r>
            <a:endParaRPr lang="zh-CN" altLang="en-US" sz="1600" dirty="0">
              <a:latin typeface="Arial" panose="020B0604020202020204" pitchFamily="34" charset="0"/>
              <a:cs typeface="Arial" panose="020B0604020202020204" pitchFamily="34" charset="0"/>
            </a:endParaRPr>
          </a:p>
        </p:txBody>
      </p:sp>
      <p:sp>
        <p:nvSpPr>
          <p:cNvPr id="12" name="文本框 11"/>
          <p:cNvSpPr txBox="1"/>
          <p:nvPr/>
        </p:nvSpPr>
        <p:spPr>
          <a:xfrm>
            <a:off x="7743944" y="2485315"/>
            <a:ext cx="3732690" cy="584775"/>
          </a:xfrm>
          <a:prstGeom prst="rect">
            <a:avLst/>
          </a:prstGeom>
          <a:noFill/>
        </p:spPr>
        <p:txBody>
          <a:bodyPr wrap="square" rtlCol="0">
            <a:spAutoFit/>
          </a:bodyPr>
          <a:lstStyle/>
          <a:p>
            <a:r>
              <a:rPr lang="en-US" altLang="zh-CN" sz="1600" dirty="0" smtClean="0">
                <a:latin typeface="Arial" panose="020B0604020202020204" pitchFamily="34" charset="0"/>
                <a:cs typeface="Arial" panose="020B0604020202020204" pitchFamily="34" charset="0"/>
              </a:rPr>
              <a:t>&gt; 0, </a:t>
            </a:r>
            <a:r>
              <a:rPr lang="en-US" altLang="zh-CN" sz="1600" dirty="0" smtClean="0">
                <a:solidFill>
                  <a:srgbClr val="FF0000"/>
                </a:solidFill>
                <a:latin typeface="Arial" panose="020B0604020202020204" pitchFamily="34" charset="0"/>
                <a:cs typeface="Arial" panose="020B0604020202020204" pitchFamily="34" charset="0"/>
              </a:rPr>
              <a:t>real load</a:t>
            </a:r>
            <a:r>
              <a:rPr lang="en-US" altLang="zh-CN" sz="1600" dirty="0" smtClean="0">
                <a:latin typeface="Arial" panose="020B0604020202020204" pitchFamily="34" charset="0"/>
                <a:cs typeface="Arial" panose="020B0604020202020204" pitchFamily="34" charset="0"/>
              </a:rPr>
              <a:t> and </a:t>
            </a:r>
            <a:r>
              <a:rPr lang="en-US" altLang="zh-CN" sz="1600" dirty="0" smtClean="0">
                <a:solidFill>
                  <a:srgbClr val="FF0000"/>
                </a:solidFill>
                <a:latin typeface="Arial" panose="020B0604020202020204" pitchFamily="34" charset="0"/>
                <a:cs typeface="Arial" panose="020B0604020202020204" pitchFamily="34" charset="0"/>
              </a:rPr>
              <a:t>First Robinson</a:t>
            </a:r>
            <a:r>
              <a:rPr lang="en-US" altLang="zh-CN" sz="1600" dirty="0" smtClean="0">
                <a:latin typeface="Arial" panose="020B0604020202020204" pitchFamily="34" charset="0"/>
                <a:cs typeface="Arial" panose="020B0604020202020204" pitchFamily="34" charset="0"/>
              </a:rPr>
              <a:t> </a:t>
            </a:r>
            <a:r>
              <a:rPr lang="en-US" altLang="zh-CN" sz="1600" dirty="0" smtClean="0">
                <a:solidFill>
                  <a:srgbClr val="FF0000"/>
                </a:solidFill>
                <a:latin typeface="Arial" panose="020B0604020202020204" pitchFamily="34" charset="0"/>
                <a:cs typeface="Arial" panose="020B0604020202020204" pitchFamily="34" charset="0"/>
              </a:rPr>
              <a:t>Stability</a:t>
            </a:r>
            <a:r>
              <a:rPr lang="en-US" altLang="zh-CN" sz="1600" dirty="0" smtClean="0">
                <a:latin typeface="Arial" panose="020B0604020202020204" pitchFamily="34" charset="0"/>
                <a:cs typeface="Arial" panose="020B0604020202020204" pitchFamily="34" charset="0"/>
              </a:rPr>
              <a:t> (next session). </a:t>
            </a:r>
            <a:endParaRPr lang="zh-CN" altLang="en-US" sz="1600" dirty="0">
              <a:latin typeface="Arial" panose="020B0604020202020204" pitchFamily="34" charset="0"/>
              <a:cs typeface="Arial" panose="020B0604020202020204" pitchFamily="34" charset="0"/>
            </a:endParaRPr>
          </a:p>
        </p:txBody>
      </p:sp>
      <p:sp>
        <p:nvSpPr>
          <p:cNvPr id="13" name="矩形 12"/>
          <p:cNvSpPr/>
          <p:nvPr/>
        </p:nvSpPr>
        <p:spPr>
          <a:xfrm>
            <a:off x="5467190" y="3405233"/>
            <a:ext cx="6249881" cy="830997"/>
          </a:xfrm>
          <a:prstGeom prst="rect">
            <a:avLst/>
          </a:prstGeom>
        </p:spPr>
        <p:txBody>
          <a:bodyPr wrap="square">
            <a:spAutoFit/>
          </a:bodyPr>
          <a:lstStyle/>
          <a:p>
            <a:r>
              <a:rPr lang="en-US" altLang="zh-CN" sz="1600" dirty="0">
                <a:latin typeface="Arial" panose="020B0604020202020204" pitchFamily="34" charset="0"/>
                <a:cs typeface="Arial" panose="020B0604020202020204" pitchFamily="34" charset="0"/>
              </a:rPr>
              <a:t>Only the generator voltage is </a:t>
            </a:r>
            <a:r>
              <a:rPr lang="en-US" altLang="zh-CN" sz="1600" dirty="0" smtClean="0">
                <a:latin typeface="Arial" panose="020B0604020202020204" pitchFamily="34" charset="0"/>
                <a:cs typeface="Arial" panose="020B0604020202020204" pitchFamily="34" charset="0"/>
              </a:rPr>
              <a:t>able to </a:t>
            </a:r>
            <a:r>
              <a:rPr lang="en-US" altLang="zh-CN" sz="1600" dirty="0">
                <a:latin typeface="Arial" panose="020B0604020202020204" pitchFamily="34" charset="0"/>
                <a:cs typeface="Arial" panose="020B0604020202020204" pitchFamily="34" charset="0"/>
              </a:rPr>
              <a:t>provide a restoring force, and thus the condition for stability </a:t>
            </a:r>
            <a:r>
              <a:rPr lang="en-US" altLang="zh-CN" sz="1600" dirty="0" smtClean="0">
                <a:latin typeface="Arial" panose="020B0604020202020204" pitchFamily="34" charset="0"/>
                <a:cs typeface="Arial" panose="020B0604020202020204" pitchFamily="34" charset="0"/>
              </a:rPr>
              <a:t>(</a:t>
            </a:r>
            <a:r>
              <a:rPr lang="en-US" altLang="zh-CN" sz="1600" dirty="0" smtClean="0">
                <a:solidFill>
                  <a:srgbClr val="FF0000"/>
                </a:solidFill>
                <a:latin typeface="Arial" panose="020B0604020202020204" pitchFamily="34" charset="0"/>
                <a:cs typeface="Arial" panose="020B0604020202020204" pitchFamily="34" charset="0"/>
              </a:rPr>
              <a:t>Second </a:t>
            </a:r>
            <a:r>
              <a:rPr lang="en-US" altLang="zh-CN" sz="1600" dirty="0">
                <a:solidFill>
                  <a:srgbClr val="FF0000"/>
                </a:solidFill>
                <a:latin typeface="Arial" panose="020B0604020202020204" pitchFamily="34" charset="0"/>
                <a:cs typeface="Arial" panose="020B0604020202020204" pitchFamily="34" charset="0"/>
              </a:rPr>
              <a:t>Robinson Stability</a:t>
            </a:r>
            <a:r>
              <a:rPr lang="en-US" altLang="zh-CN" sz="1600" dirty="0" smtClean="0">
                <a:latin typeface="Arial" panose="020B0604020202020204" pitchFamily="34" charset="0"/>
                <a:cs typeface="Arial" panose="020B0604020202020204" pitchFamily="34" charset="0"/>
              </a:rPr>
              <a:t>) is as below. The longitudinal focusing is lost due to heavy beam loading.</a:t>
            </a:r>
            <a:endParaRPr lang="zh-CN" altLang="en-US" sz="1600" dirty="0">
              <a:latin typeface="Arial" panose="020B0604020202020204" pitchFamily="34" charset="0"/>
              <a:cs typeface="Arial" panose="020B0604020202020204" pitchFamily="34" charset="0"/>
            </a:endParaRPr>
          </a:p>
        </p:txBody>
      </p:sp>
      <p:pic>
        <p:nvPicPr>
          <p:cNvPr id="14" name="图片 13"/>
          <p:cNvPicPr>
            <a:picLocks noChangeAspect="1"/>
          </p:cNvPicPr>
          <p:nvPr/>
        </p:nvPicPr>
        <p:blipFill>
          <a:blip r:embed="rId5"/>
          <a:stretch>
            <a:fillRect/>
          </a:stretch>
        </p:blipFill>
        <p:spPr>
          <a:xfrm>
            <a:off x="5467190" y="4333168"/>
            <a:ext cx="1333500" cy="800800"/>
          </a:xfrm>
          <a:prstGeom prst="rect">
            <a:avLst/>
          </a:prstGeom>
        </p:spPr>
      </p:pic>
      <p:pic>
        <p:nvPicPr>
          <p:cNvPr id="15" name="图片 14"/>
          <p:cNvPicPr>
            <a:picLocks noChangeAspect="1"/>
          </p:cNvPicPr>
          <p:nvPr/>
        </p:nvPicPr>
        <p:blipFill>
          <a:blip r:embed="rId6"/>
          <a:stretch>
            <a:fillRect/>
          </a:stretch>
        </p:blipFill>
        <p:spPr>
          <a:xfrm>
            <a:off x="7169759" y="4503702"/>
            <a:ext cx="1600200" cy="390867"/>
          </a:xfrm>
          <a:prstGeom prst="rect">
            <a:avLst/>
          </a:prstGeom>
        </p:spPr>
      </p:pic>
      <p:pic>
        <p:nvPicPr>
          <p:cNvPr id="16" name="图片 15"/>
          <p:cNvPicPr>
            <a:picLocks noChangeAspect="1"/>
          </p:cNvPicPr>
          <p:nvPr/>
        </p:nvPicPr>
        <p:blipFill>
          <a:blip r:embed="rId7"/>
          <a:stretch>
            <a:fillRect/>
          </a:stretch>
        </p:blipFill>
        <p:spPr>
          <a:xfrm>
            <a:off x="5557628" y="5094280"/>
            <a:ext cx="3581400" cy="734067"/>
          </a:xfrm>
          <a:prstGeom prst="rect">
            <a:avLst/>
          </a:prstGeom>
        </p:spPr>
      </p:pic>
      <p:cxnSp>
        <p:nvCxnSpPr>
          <p:cNvPr id="18" name="直接箭头连接符 17"/>
          <p:cNvCxnSpPr/>
          <p:nvPr/>
        </p:nvCxnSpPr>
        <p:spPr>
          <a:xfrm>
            <a:off x="2788507" y="4516672"/>
            <a:ext cx="82271" cy="239399"/>
          </a:xfrm>
          <a:prstGeom prst="straightConnector1">
            <a:avLst/>
          </a:prstGeom>
          <a:ln>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a:off x="2771227" y="4074970"/>
            <a:ext cx="99551" cy="183047"/>
          </a:xfrm>
          <a:prstGeom prst="straightConnector1">
            <a:avLst/>
          </a:prstGeom>
          <a:ln>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文本框 21"/>
              <p:cNvSpPr txBox="1"/>
              <p:nvPr/>
            </p:nvSpPr>
            <p:spPr>
              <a:xfrm>
                <a:off x="874198" y="5232400"/>
                <a:ext cx="32502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zh-CN" altLang="en-US" i="1" smtClean="0">
                              <a:latin typeface="Cambria Math" panose="02040503050406030204" pitchFamily="18" charset="0"/>
                            </a:rPr>
                            <m:t>𝜙</m:t>
                          </m:r>
                        </m:e>
                        <m:sub>
                          <m:r>
                            <a:rPr lang="en-US" altLang="zh-CN" b="0" i="1" smtClean="0">
                              <a:latin typeface="Cambria Math" panose="02040503050406030204" pitchFamily="18" charset="0"/>
                            </a:rPr>
                            <m:t>𝐿</m:t>
                          </m:r>
                        </m:sub>
                      </m:sSub>
                    </m:oMath>
                  </m:oMathPara>
                </a14:m>
                <a:endParaRPr lang="zh-CN" altLang="en-US" dirty="0"/>
              </a:p>
            </p:txBody>
          </p:sp>
        </mc:Choice>
        <mc:Fallback xmlns="">
          <p:sp>
            <p:nvSpPr>
              <p:cNvPr id="22" name="文本框 21"/>
              <p:cNvSpPr txBox="1">
                <a:spLocks noRot="1" noChangeAspect="1" noMove="1" noResize="1" noEditPoints="1" noAdjustHandles="1" noChangeArrowheads="1" noChangeShapeType="1" noTextEdit="1"/>
              </p:cNvSpPr>
              <p:nvPr/>
            </p:nvSpPr>
            <p:spPr>
              <a:xfrm>
                <a:off x="874198" y="5232400"/>
                <a:ext cx="325025" cy="276999"/>
              </a:xfrm>
              <a:prstGeom prst="rect">
                <a:avLst/>
              </a:prstGeom>
              <a:blipFill>
                <a:blip r:embed="rId8"/>
                <a:stretch>
                  <a:fillRect l="-22222" r="-3704" b="-32609"/>
                </a:stretch>
              </a:blipFill>
            </p:spPr>
            <p:txBody>
              <a:bodyPr/>
              <a:lstStyle/>
              <a:p>
                <a:r>
                  <a:rPr lang="zh-CN" altLang="en-US">
                    <a:noFill/>
                  </a:rPr>
                  <a:t> </a:t>
                </a:r>
              </a:p>
            </p:txBody>
          </p:sp>
        </mc:Fallback>
      </mc:AlternateContent>
      <p:sp>
        <p:nvSpPr>
          <p:cNvPr id="23" name="文本框 22"/>
          <p:cNvSpPr txBox="1"/>
          <p:nvPr/>
        </p:nvSpPr>
        <p:spPr>
          <a:xfrm>
            <a:off x="1249899" y="5221088"/>
            <a:ext cx="3391270" cy="338554"/>
          </a:xfrm>
          <a:prstGeom prst="rect">
            <a:avLst/>
          </a:prstGeom>
          <a:noFill/>
        </p:spPr>
        <p:txBody>
          <a:bodyPr wrap="square" rtlCol="0">
            <a:spAutoFit/>
          </a:bodyPr>
          <a:lstStyle/>
          <a:p>
            <a:r>
              <a:rPr lang="en-US" altLang="zh-CN" sz="1600" dirty="0" smtClean="0">
                <a:latin typeface="Arial" panose="020B0604020202020204" pitchFamily="34" charset="0"/>
                <a:cs typeface="Arial" panose="020B0604020202020204" pitchFamily="34" charset="0"/>
              </a:rPr>
              <a:t>load angle ~ 0</a:t>
            </a:r>
            <a:endParaRPr lang="zh-CN" altLang="en-US" sz="16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4" name="文本框 23"/>
              <p:cNvSpPr txBox="1"/>
              <p:nvPr/>
            </p:nvSpPr>
            <p:spPr>
              <a:xfrm>
                <a:off x="2854724" y="3851508"/>
                <a:ext cx="289887"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i="1" smtClean="0">
                              <a:solidFill>
                                <a:srgbClr val="00B050"/>
                              </a:solidFill>
                              <a:latin typeface="Cambria Math" panose="02040503050406030204" pitchFamily="18" charset="0"/>
                            </a:rPr>
                          </m:ctrlPr>
                        </m:sSubPr>
                        <m:e>
                          <m:r>
                            <a:rPr lang="zh-CN" altLang="en-US" sz="1600" i="1" smtClean="0">
                              <a:solidFill>
                                <a:srgbClr val="00B050"/>
                              </a:solidFill>
                              <a:latin typeface="Cambria Math" panose="02040503050406030204" pitchFamily="18" charset="0"/>
                            </a:rPr>
                            <m:t>𝜙</m:t>
                          </m:r>
                        </m:e>
                        <m:sub>
                          <m:r>
                            <a:rPr lang="en-US" altLang="zh-CN" sz="1600" b="0" i="1" smtClean="0">
                              <a:solidFill>
                                <a:srgbClr val="00B050"/>
                              </a:solidFill>
                              <a:latin typeface="Cambria Math" panose="02040503050406030204" pitchFamily="18" charset="0"/>
                            </a:rPr>
                            <m:t>𝐿</m:t>
                          </m:r>
                        </m:sub>
                      </m:sSub>
                    </m:oMath>
                  </m:oMathPara>
                </a14:m>
                <a:endParaRPr lang="zh-CN" altLang="en-US" dirty="0"/>
              </a:p>
            </p:txBody>
          </p:sp>
        </mc:Choice>
        <mc:Fallback xmlns="">
          <p:sp>
            <p:nvSpPr>
              <p:cNvPr id="24" name="文本框 23"/>
              <p:cNvSpPr txBox="1">
                <a:spLocks noRot="1" noChangeAspect="1" noMove="1" noResize="1" noEditPoints="1" noAdjustHandles="1" noChangeArrowheads="1" noChangeShapeType="1" noTextEdit="1"/>
              </p:cNvSpPr>
              <p:nvPr/>
            </p:nvSpPr>
            <p:spPr>
              <a:xfrm>
                <a:off x="2854724" y="3851508"/>
                <a:ext cx="289887" cy="246221"/>
              </a:xfrm>
              <a:prstGeom prst="rect">
                <a:avLst/>
              </a:prstGeom>
              <a:blipFill>
                <a:blip r:embed="rId9"/>
                <a:stretch>
                  <a:fillRect l="-20833" r="-2083" b="-32500"/>
                </a:stretch>
              </a:blipFill>
            </p:spPr>
            <p:txBody>
              <a:bodyPr/>
              <a:lstStyle/>
              <a:p>
                <a:r>
                  <a:rPr lang="zh-CN" altLang="en-US">
                    <a:noFill/>
                  </a:rPr>
                  <a:t> </a:t>
                </a:r>
              </a:p>
            </p:txBody>
          </p:sp>
        </mc:Fallback>
      </mc:AlternateContent>
      <p:cxnSp>
        <p:nvCxnSpPr>
          <p:cNvPr id="26" name="直接连接符 25"/>
          <p:cNvCxnSpPr/>
          <p:nvPr/>
        </p:nvCxnSpPr>
        <p:spPr>
          <a:xfrm>
            <a:off x="2990884" y="3851508"/>
            <a:ext cx="0" cy="904563"/>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nvCxnSpPr>
        <p:spPr>
          <a:xfrm flipH="1" flipV="1">
            <a:off x="1034992" y="4759839"/>
            <a:ext cx="1146727" cy="6547"/>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文本框 31"/>
              <p:cNvSpPr txBox="1"/>
              <p:nvPr/>
            </p:nvSpPr>
            <p:spPr>
              <a:xfrm>
                <a:off x="1279768" y="4729682"/>
                <a:ext cx="19531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i="1" smtClean="0">
                              <a:latin typeface="Cambria Math" panose="02040503050406030204" pitchFamily="18" charset="0"/>
                            </a:rPr>
                          </m:ctrlPr>
                        </m:sSubPr>
                        <m:e>
                          <m:r>
                            <a:rPr lang="en-US" altLang="zh-CN" sz="1400" b="0" i="1" smtClean="0">
                              <a:latin typeface="Cambria Math" panose="02040503050406030204" pitchFamily="18" charset="0"/>
                            </a:rPr>
                            <m:t>𝑖</m:t>
                          </m:r>
                        </m:e>
                        <m:sub>
                          <m:r>
                            <a:rPr lang="en-US" altLang="zh-CN" sz="1400" b="0" i="1" smtClean="0">
                              <a:latin typeface="Cambria Math" panose="02040503050406030204" pitchFamily="18" charset="0"/>
                            </a:rPr>
                            <m:t>𝑏</m:t>
                          </m:r>
                        </m:sub>
                      </m:sSub>
                    </m:oMath>
                  </m:oMathPara>
                </a14:m>
                <a:endParaRPr lang="zh-CN" altLang="en-US" sz="1400" dirty="0"/>
              </a:p>
            </p:txBody>
          </p:sp>
        </mc:Choice>
        <mc:Fallback xmlns="">
          <p:sp>
            <p:nvSpPr>
              <p:cNvPr id="32" name="文本框 31"/>
              <p:cNvSpPr txBox="1">
                <a:spLocks noRot="1" noChangeAspect="1" noMove="1" noResize="1" noEditPoints="1" noAdjustHandles="1" noChangeArrowheads="1" noChangeShapeType="1" noTextEdit="1"/>
              </p:cNvSpPr>
              <p:nvPr/>
            </p:nvSpPr>
            <p:spPr>
              <a:xfrm>
                <a:off x="1279768" y="4729682"/>
                <a:ext cx="195310" cy="215444"/>
              </a:xfrm>
              <a:prstGeom prst="rect">
                <a:avLst/>
              </a:prstGeom>
              <a:blipFill>
                <a:blip r:embed="rId10"/>
                <a:stretch>
                  <a:fillRect l="-21875" r="-3125" b="-14286"/>
                </a:stretch>
              </a:blipFill>
            </p:spPr>
            <p:txBody>
              <a:bodyPr/>
              <a:lstStyle/>
              <a:p>
                <a:r>
                  <a:rPr lang="zh-CN" altLang="en-US">
                    <a:noFill/>
                  </a:rPr>
                  <a:t> </a:t>
                </a:r>
              </a:p>
            </p:txBody>
          </p:sp>
        </mc:Fallback>
      </mc:AlternateContent>
      <p:cxnSp>
        <p:nvCxnSpPr>
          <p:cNvPr id="33" name="直接箭头连接符 32"/>
          <p:cNvCxnSpPr/>
          <p:nvPr/>
        </p:nvCxnSpPr>
        <p:spPr>
          <a:xfrm flipV="1">
            <a:off x="2181719" y="3405231"/>
            <a:ext cx="720927" cy="135084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H="1">
            <a:off x="1093214" y="3416368"/>
            <a:ext cx="1797220" cy="131331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flipV="1">
            <a:off x="2902646" y="3361040"/>
            <a:ext cx="1203096" cy="44191"/>
          </a:xfrm>
          <a:prstGeom prst="line">
            <a:avLst/>
          </a:prstGeom>
          <a:ln>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文本框 43"/>
              <p:cNvSpPr txBox="1"/>
              <p:nvPr/>
            </p:nvSpPr>
            <p:spPr>
              <a:xfrm>
                <a:off x="2885085" y="3382148"/>
                <a:ext cx="211215"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i="1" smtClean="0">
                              <a:latin typeface="Cambria Math" panose="02040503050406030204" pitchFamily="18" charset="0"/>
                            </a:rPr>
                          </m:ctrlPr>
                        </m:sSubPr>
                        <m:e>
                          <m:r>
                            <a:rPr lang="en-US" altLang="zh-CN" sz="1600" b="0" i="1" smtClean="0">
                              <a:latin typeface="Cambria Math" panose="02040503050406030204" pitchFamily="18" charset="0"/>
                            </a:rPr>
                            <m:t>𝑖</m:t>
                          </m:r>
                        </m:e>
                        <m:sub>
                          <m:r>
                            <a:rPr lang="en-US" altLang="zh-CN" sz="1600" b="0" i="1" smtClean="0">
                              <a:latin typeface="Cambria Math" panose="02040503050406030204" pitchFamily="18" charset="0"/>
                            </a:rPr>
                            <m:t>𝑇</m:t>
                          </m:r>
                        </m:sub>
                      </m:sSub>
                    </m:oMath>
                  </m:oMathPara>
                </a14:m>
                <a:endParaRPr lang="zh-CN" altLang="en-US" sz="1600" dirty="0"/>
              </a:p>
            </p:txBody>
          </p:sp>
        </mc:Choice>
        <mc:Fallback xmlns="">
          <p:sp>
            <p:nvSpPr>
              <p:cNvPr id="44" name="文本框 43"/>
              <p:cNvSpPr txBox="1">
                <a:spLocks noRot="1" noChangeAspect="1" noMove="1" noResize="1" noEditPoints="1" noAdjustHandles="1" noChangeArrowheads="1" noChangeShapeType="1" noTextEdit="1"/>
              </p:cNvSpPr>
              <p:nvPr/>
            </p:nvSpPr>
            <p:spPr>
              <a:xfrm>
                <a:off x="2885085" y="3382148"/>
                <a:ext cx="211215" cy="246221"/>
              </a:xfrm>
              <a:prstGeom prst="rect">
                <a:avLst/>
              </a:prstGeom>
              <a:blipFill>
                <a:blip r:embed="rId11"/>
                <a:stretch>
                  <a:fillRect l="-22857" r="-5714" b="-15000"/>
                </a:stretch>
              </a:blipFill>
            </p:spPr>
            <p:txBody>
              <a:bodyPr/>
              <a:lstStyle/>
              <a:p>
                <a:r>
                  <a:rPr lang="zh-CN" altLang="en-US">
                    <a:noFill/>
                  </a:rPr>
                  <a:t> </a:t>
                </a:r>
              </a:p>
            </p:txBody>
          </p:sp>
        </mc:Fallback>
      </mc:AlternateContent>
      <p:sp>
        <p:nvSpPr>
          <p:cNvPr id="45" name="文本框 44"/>
          <p:cNvSpPr txBox="1"/>
          <p:nvPr/>
        </p:nvSpPr>
        <p:spPr>
          <a:xfrm>
            <a:off x="923025" y="5578599"/>
            <a:ext cx="227370" cy="276999"/>
          </a:xfrm>
          <a:prstGeom prst="rect">
            <a:avLst/>
          </a:prstGeom>
          <a:noFill/>
        </p:spPr>
        <p:txBody>
          <a:bodyPr wrap="square" lIns="0" tIns="0" rIns="0" bIns="0" rtlCol="0">
            <a:spAutoFit/>
          </a:bodyPr>
          <a:lstStyle/>
          <a:p>
            <a:r>
              <a:rPr lang="el-GR" altLang="zh-CN" i="1" dirty="0" smtClean="0">
                <a:latin typeface="Times New Roman" panose="02020603050405020304" pitchFamily="18" charset="0"/>
                <a:cs typeface="Times New Roman" panose="02020603050405020304" pitchFamily="18" charset="0"/>
              </a:rPr>
              <a:t>Ψ</a:t>
            </a:r>
            <a:endParaRPr lang="zh-CN" altLang="en-US" i="1" dirty="0">
              <a:latin typeface="Times New Roman" panose="02020603050405020304" pitchFamily="18" charset="0"/>
              <a:cs typeface="Times New Roman" panose="02020603050405020304" pitchFamily="18" charset="0"/>
            </a:endParaRPr>
          </a:p>
        </p:txBody>
      </p:sp>
      <p:sp>
        <p:nvSpPr>
          <p:cNvPr id="46" name="文本框 45"/>
          <p:cNvSpPr txBox="1"/>
          <p:nvPr/>
        </p:nvSpPr>
        <p:spPr>
          <a:xfrm>
            <a:off x="1225944" y="5551619"/>
            <a:ext cx="3391270" cy="338554"/>
          </a:xfrm>
          <a:prstGeom prst="rect">
            <a:avLst/>
          </a:prstGeom>
          <a:noFill/>
        </p:spPr>
        <p:txBody>
          <a:bodyPr wrap="square" rtlCol="0">
            <a:spAutoFit/>
          </a:bodyPr>
          <a:lstStyle/>
          <a:p>
            <a:r>
              <a:rPr lang="en-US" altLang="zh-CN" sz="1600" dirty="0" err="1">
                <a:latin typeface="Arial" panose="020B0604020202020204" pitchFamily="34" charset="0"/>
                <a:cs typeface="Arial" panose="020B0604020202020204" pitchFamily="34" charset="0"/>
              </a:rPr>
              <a:t>d</a:t>
            </a:r>
            <a:r>
              <a:rPr lang="en-US" altLang="zh-CN" sz="1600" dirty="0" err="1" smtClean="0">
                <a:latin typeface="Arial" panose="020B0604020202020204" pitchFamily="34" charset="0"/>
                <a:cs typeface="Arial" panose="020B0604020202020204" pitchFamily="34" charset="0"/>
              </a:rPr>
              <a:t>etunig</a:t>
            </a:r>
            <a:r>
              <a:rPr lang="en-US" altLang="zh-CN" sz="1600" dirty="0" smtClean="0">
                <a:latin typeface="Arial" panose="020B0604020202020204" pitchFamily="34" charset="0"/>
                <a:cs typeface="Arial" panose="020B0604020202020204" pitchFamily="34" charset="0"/>
              </a:rPr>
              <a:t> angle &lt; 0</a:t>
            </a:r>
            <a:endParaRPr lang="zh-CN" altLang="en-US" sz="1600" dirty="0">
              <a:latin typeface="Arial" panose="020B0604020202020204" pitchFamily="34" charset="0"/>
              <a:cs typeface="Arial" panose="020B0604020202020204" pitchFamily="34" charset="0"/>
            </a:endParaRPr>
          </a:p>
        </p:txBody>
      </p:sp>
      <p:pic>
        <p:nvPicPr>
          <p:cNvPr id="49" name="图片 48"/>
          <p:cNvPicPr>
            <a:picLocks noChangeAspect="1"/>
          </p:cNvPicPr>
          <p:nvPr/>
        </p:nvPicPr>
        <p:blipFill>
          <a:blip r:embed="rId12"/>
          <a:stretch>
            <a:fillRect/>
          </a:stretch>
        </p:blipFill>
        <p:spPr>
          <a:xfrm>
            <a:off x="2868918" y="5208300"/>
            <a:ext cx="1943100" cy="724533"/>
          </a:xfrm>
          <a:prstGeom prst="rect">
            <a:avLst/>
          </a:prstGeom>
        </p:spPr>
      </p:pic>
      <p:cxnSp>
        <p:nvCxnSpPr>
          <p:cNvPr id="31" name="直接连接符 30"/>
          <p:cNvCxnSpPr/>
          <p:nvPr/>
        </p:nvCxnSpPr>
        <p:spPr>
          <a:xfrm flipH="1">
            <a:off x="1267556" y="4532878"/>
            <a:ext cx="73079" cy="21941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3602902" y="3754690"/>
            <a:ext cx="237566" cy="32028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32331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27864"/>
            <a:ext cx="10515600" cy="1325563"/>
          </a:xfrm>
        </p:spPr>
        <p:txBody>
          <a:bodyPr>
            <a:normAutofit/>
          </a:bodyPr>
          <a:lstStyle/>
          <a:p>
            <a:pPr algn="ctr"/>
            <a:r>
              <a:rPr lang="en-US" altLang="zh-CN" sz="4000" dirty="0">
                <a:latin typeface="Arial" panose="020B0604020202020204" pitchFamily="34" charset="0"/>
                <a:cs typeface="Arial" panose="020B0604020202020204" pitchFamily="34" charset="0"/>
              </a:rPr>
              <a:t>Robinson Stability (CEPC </a:t>
            </a:r>
            <a:r>
              <a:rPr lang="en-US" altLang="zh-CN" sz="4000" dirty="0" smtClean="0">
                <a:latin typeface="Arial" panose="020B0604020202020204" pitchFamily="34" charset="0"/>
                <a:cs typeface="Arial" panose="020B0604020202020204" pitchFamily="34" charset="0"/>
              </a:rPr>
              <a:t>Z </a:t>
            </a:r>
            <a:r>
              <a:rPr lang="en-US" altLang="zh-CN" sz="4000" dirty="0">
                <a:latin typeface="Arial" panose="020B0604020202020204" pitchFamily="34" charset="0"/>
                <a:cs typeface="Arial" panose="020B0604020202020204" pitchFamily="34" charset="0"/>
              </a:rPr>
              <a:t>mode)</a:t>
            </a:r>
            <a:endParaRPr lang="zh-CN" altLang="en-US" sz="4000" dirty="0">
              <a:latin typeface="Arial" panose="020B0604020202020204" pitchFamily="34" charset="0"/>
              <a:cs typeface="Arial" panose="020B0604020202020204" pitchFamily="34" charset="0"/>
            </a:endParaRPr>
          </a:p>
        </p:txBody>
      </p:sp>
      <p:pic>
        <p:nvPicPr>
          <p:cNvPr id="5" name="内容占位符 4"/>
          <p:cNvPicPr>
            <a:picLocks noGrp="1" noChangeAspect="1"/>
          </p:cNvPicPr>
          <p:nvPr>
            <p:ph idx="1"/>
          </p:nvPr>
        </p:nvPicPr>
        <p:blipFill rotWithShape="1">
          <a:blip r:embed="rId2"/>
          <a:srcRect l="6410" t="14894" r="44814" b="9898"/>
          <a:stretch/>
        </p:blipFill>
        <p:spPr>
          <a:xfrm>
            <a:off x="71022" y="1189792"/>
            <a:ext cx="5447902" cy="4725220"/>
          </a:xfrm>
          <a:prstGeom prst="rect">
            <a:avLst/>
          </a:prstGeom>
        </p:spPr>
      </p:pic>
      <p:sp>
        <p:nvSpPr>
          <p:cNvPr id="4" name="灯片编号占位符 3"/>
          <p:cNvSpPr>
            <a:spLocks noGrp="1"/>
          </p:cNvSpPr>
          <p:nvPr>
            <p:ph type="sldNum" sz="quarter" idx="12"/>
          </p:nvPr>
        </p:nvSpPr>
        <p:spPr/>
        <p:txBody>
          <a:bodyPr/>
          <a:lstStyle/>
          <a:p>
            <a:fld id="{BFDD5B1F-11BD-4256-B750-CF9380C3E0A4}" type="slidenum">
              <a:rPr lang="zh-CN" altLang="en-US" smtClean="0"/>
              <a:t>74</a:t>
            </a:fld>
            <a:endParaRPr lang="zh-CN" altLang="en-US"/>
          </a:p>
        </p:txBody>
      </p:sp>
      <p:sp>
        <p:nvSpPr>
          <p:cNvPr id="6" name="文本框 5"/>
          <p:cNvSpPr txBox="1"/>
          <p:nvPr/>
        </p:nvSpPr>
        <p:spPr>
          <a:xfrm>
            <a:off x="495847" y="5934012"/>
            <a:ext cx="11575986" cy="784830"/>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Fast direct feedback (group delay 2 us, loop gain 22).</a:t>
            </a:r>
          </a:p>
          <a:p>
            <a:pPr marL="342900" indent="-342900">
              <a:spcBef>
                <a:spcPts val="600"/>
              </a:spcBef>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 10 % more power to have Robinson stable operation of high current Z-pole.</a:t>
            </a:r>
            <a:endParaRPr lang="zh-CN" altLang="en-US" sz="2000" dirty="0">
              <a:latin typeface="Arial" panose="020B0604020202020204" pitchFamily="34" charset="0"/>
              <a:cs typeface="Arial" panose="020B0604020202020204" pitchFamily="34" charset="0"/>
            </a:endParaRPr>
          </a:p>
        </p:txBody>
      </p:sp>
      <p:pic>
        <p:nvPicPr>
          <p:cNvPr id="8" name="图片 7"/>
          <p:cNvPicPr>
            <a:picLocks noChangeAspect="1"/>
          </p:cNvPicPr>
          <p:nvPr/>
        </p:nvPicPr>
        <p:blipFill rotWithShape="1">
          <a:blip r:embed="rId3"/>
          <a:srcRect l="4421" t="16000" r="47974" b="8632"/>
          <a:stretch/>
        </p:blipFill>
        <p:spPr>
          <a:xfrm>
            <a:off x="5447902" y="1121418"/>
            <a:ext cx="5459529" cy="4861969"/>
          </a:xfrm>
          <a:prstGeom prst="rect">
            <a:avLst/>
          </a:prstGeom>
        </p:spPr>
      </p:pic>
      <p:sp>
        <p:nvSpPr>
          <p:cNvPr id="10" name="矩形 9"/>
          <p:cNvSpPr/>
          <p:nvPr/>
        </p:nvSpPr>
        <p:spPr>
          <a:xfrm>
            <a:off x="8023160" y="5601172"/>
            <a:ext cx="3685689" cy="369332"/>
          </a:xfrm>
          <a:prstGeom prst="rect">
            <a:avLst/>
          </a:prstGeom>
        </p:spPr>
        <p:txBody>
          <a:bodyPr wrap="none">
            <a:spAutoFit/>
          </a:bodyPr>
          <a:lstStyle/>
          <a:p>
            <a:r>
              <a:rPr lang="en-US" altLang="zh-CN" dirty="0">
                <a:latin typeface="Arial" panose="020B0604020202020204" pitchFamily="34" charset="0"/>
                <a:cs typeface="Arial" panose="020B0604020202020204" pitchFamily="34" charset="0"/>
              </a:rPr>
              <a:t>by </a:t>
            </a:r>
            <a:r>
              <a:rPr lang="en-US" altLang="zh-CN" dirty="0" err="1">
                <a:latin typeface="Arial" panose="020B0604020202020204" pitchFamily="34" charset="0"/>
                <a:cs typeface="Arial" panose="020B0604020202020204" pitchFamily="34" charset="0"/>
              </a:rPr>
              <a:t>Haipeng</a:t>
            </a:r>
            <a:r>
              <a:rPr lang="en-US" altLang="zh-CN" dirty="0">
                <a:latin typeface="Arial" panose="020B0604020202020204" pitchFamily="34" charset="0"/>
                <a:cs typeface="Arial" panose="020B0604020202020204" pitchFamily="34" charset="0"/>
              </a:rPr>
              <a:t> Wang’s Mathcad code</a:t>
            </a:r>
            <a:endParaRPr lang="zh-CN" altLang="en-US" dirty="0"/>
          </a:p>
        </p:txBody>
      </p:sp>
    </p:spTree>
    <p:extLst>
      <p:ext uri="{BB962C8B-B14F-4D97-AF65-F5344CB8AC3E}">
        <p14:creationId xmlns:p14="http://schemas.microsoft.com/office/powerpoint/2010/main" val="163034974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7937"/>
            <a:ext cx="10515600" cy="1325563"/>
          </a:xfrm>
        </p:spPr>
        <p:txBody>
          <a:bodyPr/>
          <a:lstStyle/>
          <a:p>
            <a:r>
              <a:rPr lang="en-US" altLang="zh-CN" b="1" dirty="0" smtClean="0"/>
              <a:t>6. Panofsky-Wenzel Theorem</a:t>
            </a:r>
            <a:endParaRPr lang="zh-CN" altLang="en-US" b="1" dirty="0"/>
          </a:p>
        </p:txBody>
      </p:sp>
      <p:sp>
        <p:nvSpPr>
          <p:cNvPr id="3" name="内容占位符 2"/>
          <p:cNvSpPr>
            <a:spLocks noGrp="1"/>
          </p:cNvSpPr>
          <p:nvPr>
            <p:ph idx="1"/>
          </p:nvPr>
        </p:nvSpPr>
        <p:spPr>
          <a:xfrm>
            <a:off x="3651085" y="1349571"/>
            <a:ext cx="7905916" cy="3060700"/>
          </a:xfrm>
        </p:spPr>
        <p:txBody>
          <a:bodyPr>
            <a:normAutofit fontScale="62500" lnSpcReduction="20000"/>
          </a:bodyPr>
          <a:lstStyle/>
          <a:p>
            <a:pPr marL="0" indent="0" algn="just">
              <a:buNone/>
            </a:pPr>
            <a:r>
              <a:rPr lang="en-US" altLang="zh-CN" sz="2600" dirty="0"/>
              <a:t>Collective instabilities. As the beam intensity is increased, the electromagnetic </a:t>
            </a:r>
            <a:r>
              <a:rPr lang="en-US" altLang="zh-CN" sz="2600" dirty="0" smtClean="0"/>
              <a:t> fields self-generated by </a:t>
            </a:r>
            <a:r>
              <a:rPr lang="en-US" altLang="zh-CN" sz="2600" dirty="0"/>
              <a:t>the beam, particularly the </a:t>
            </a:r>
            <a:r>
              <a:rPr lang="en-US" altLang="zh-CN" sz="2600" dirty="0" smtClean="0"/>
              <a:t>fields </a:t>
            </a:r>
            <a:r>
              <a:rPr lang="en-US" altLang="zh-CN" sz="2600" dirty="0"/>
              <a:t>generated by the beam </a:t>
            </a:r>
            <a:r>
              <a:rPr lang="en-US" altLang="zh-CN" sz="2600" dirty="0" smtClean="0"/>
              <a:t>interacting with </a:t>
            </a:r>
            <a:r>
              <a:rPr lang="en-US" altLang="zh-CN" sz="2600" dirty="0"/>
              <a:t>its immediate surroundings, will perturb the external </a:t>
            </a:r>
            <a:r>
              <a:rPr lang="en-US" altLang="zh-CN" sz="2600" dirty="0" smtClean="0"/>
              <a:t>prescribed field. When </a:t>
            </a:r>
            <a:r>
              <a:rPr lang="en-US" altLang="zh-CN" sz="2600" dirty="0"/>
              <a:t>the perturbation becomes </a:t>
            </a:r>
            <a:r>
              <a:rPr lang="en-US" altLang="zh-CN" sz="2600" dirty="0" smtClean="0"/>
              <a:t>sufficiently </a:t>
            </a:r>
            <a:r>
              <a:rPr lang="en-US" altLang="zh-CN" sz="2600" dirty="0"/>
              <a:t>strong, the beam </a:t>
            </a:r>
            <a:r>
              <a:rPr lang="en-US" altLang="zh-CN" sz="2600" dirty="0" smtClean="0"/>
              <a:t>becomes unstable</a:t>
            </a:r>
            <a:r>
              <a:rPr lang="en-US" altLang="zh-CN" sz="2600" dirty="0"/>
              <a:t>. To describe this aspect of the beam dynamics, the single-particle </a:t>
            </a:r>
            <a:r>
              <a:rPr lang="en-US" altLang="zh-CN" sz="2600" dirty="0" smtClean="0"/>
              <a:t>picture described </a:t>
            </a:r>
            <a:r>
              <a:rPr lang="en-US" altLang="zh-CN" sz="2600" dirty="0"/>
              <a:t>above does not </a:t>
            </a:r>
            <a:r>
              <a:rPr lang="en-US" altLang="zh-CN" sz="2600" dirty="0" smtClean="0"/>
              <a:t>suffice </a:t>
            </a:r>
            <a:r>
              <a:rPr lang="en-US" altLang="zh-CN" sz="2600" dirty="0"/>
              <a:t>and a </a:t>
            </a:r>
            <a:r>
              <a:rPr lang="en-US" altLang="zh-CN" sz="2600" dirty="0" smtClean="0"/>
              <a:t>multi-particle </a:t>
            </a:r>
            <a:r>
              <a:rPr lang="en-US" altLang="zh-CN" sz="2600" dirty="0"/>
              <a:t>picture is </a:t>
            </a:r>
            <a:r>
              <a:rPr lang="en-US" altLang="zh-CN" sz="2600" dirty="0" smtClean="0"/>
              <a:t>introduced. </a:t>
            </a:r>
          </a:p>
          <a:p>
            <a:pPr marL="0" indent="0" algn="just">
              <a:buNone/>
            </a:pPr>
            <a:r>
              <a:rPr lang="en-US" altLang="zh-CN" sz="2600" dirty="0"/>
              <a:t>The beam interacts electromagnetically </a:t>
            </a:r>
            <a:r>
              <a:rPr lang="en-US" altLang="zh-CN" sz="2600" dirty="0" smtClean="0"/>
              <a:t>with its </a:t>
            </a:r>
            <a:r>
              <a:rPr lang="en-US" altLang="zh-CN" sz="2600" dirty="0"/>
              <a:t>surroundings to generate an electromagnetic </a:t>
            </a:r>
            <a:r>
              <a:rPr lang="en-US" altLang="zh-CN" sz="2600" dirty="0" smtClean="0"/>
              <a:t>field</a:t>
            </a:r>
            <a:r>
              <a:rPr lang="en-US" altLang="zh-CN" sz="2600" dirty="0"/>
              <a:t>, known as the </a:t>
            </a:r>
            <a:r>
              <a:rPr lang="en-US" altLang="zh-CN" sz="2600" dirty="0" smtClean="0"/>
              <a:t>wake field. This field </a:t>
            </a:r>
            <a:r>
              <a:rPr lang="en-US" altLang="zh-CN" sz="2600" dirty="0"/>
              <a:t>then acts back on the beam, perturbing its motion. Under </a:t>
            </a:r>
            <a:r>
              <a:rPr lang="en-US" altLang="zh-CN" sz="2600" dirty="0" smtClean="0"/>
              <a:t>unfavorable conditions</a:t>
            </a:r>
            <a:r>
              <a:rPr lang="en-US" altLang="zh-CN" sz="2600" dirty="0"/>
              <a:t>, </a:t>
            </a:r>
            <a:r>
              <a:rPr lang="en-US" altLang="zh-CN" sz="2600" dirty="0" smtClean="0"/>
              <a:t>the perturbation </a:t>
            </a:r>
            <a:r>
              <a:rPr lang="en-US" altLang="zh-CN" sz="2600" dirty="0"/>
              <a:t>on the beam further enhances the </a:t>
            </a:r>
            <a:r>
              <a:rPr lang="en-US" altLang="zh-CN" sz="2600" dirty="0" smtClean="0"/>
              <a:t>wake field</a:t>
            </a:r>
            <a:r>
              <a:rPr lang="en-US" altLang="zh-CN" sz="2600" dirty="0"/>
              <a:t>; </a:t>
            </a:r>
            <a:r>
              <a:rPr lang="en-US" altLang="zh-CN" sz="2600" dirty="0" smtClean="0"/>
              <a:t>the beam-surroundings </a:t>
            </a:r>
            <a:r>
              <a:rPr lang="en-US" altLang="zh-CN" sz="2600" dirty="0"/>
              <a:t>interaction then leads to an instability, known as a </a:t>
            </a:r>
            <a:r>
              <a:rPr lang="en-US" altLang="zh-CN" sz="2600" dirty="0" smtClean="0"/>
              <a:t>collective instability</a:t>
            </a:r>
            <a:r>
              <a:rPr lang="en-US" altLang="zh-CN" sz="2600" dirty="0"/>
              <a:t>, and often a subsequent beam loss</a:t>
            </a:r>
            <a:r>
              <a:rPr lang="en-US" altLang="zh-CN" sz="2600" dirty="0" smtClean="0"/>
              <a:t>.</a:t>
            </a:r>
            <a:endParaRPr lang="en-US" altLang="zh-CN" sz="1800" dirty="0"/>
          </a:p>
          <a:p>
            <a:pPr marL="0" indent="0" algn="just">
              <a:buNone/>
            </a:pPr>
            <a:endParaRPr lang="en-US" altLang="zh-CN" sz="1800" dirty="0" smtClean="0"/>
          </a:p>
          <a:p>
            <a:pPr marL="0" indent="0" algn="just">
              <a:buNone/>
            </a:pPr>
            <a:endParaRPr lang="en-US" altLang="zh-CN" sz="1800" dirty="0"/>
          </a:p>
          <a:p>
            <a:pPr marL="0" indent="0" algn="just">
              <a:buNone/>
            </a:pPr>
            <a:endParaRPr lang="en-US" altLang="zh-CN" sz="1800" dirty="0"/>
          </a:p>
        </p:txBody>
      </p:sp>
      <p:sp>
        <p:nvSpPr>
          <p:cNvPr id="4" name="AutoShape 2" descr="Image result for W Panofsky SLA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5" name="图片 4"/>
          <p:cNvPicPr>
            <a:picLocks noChangeAspect="1"/>
          </p:cNvPicPr>
          <p:nvPr/>
        </p:nvPicPr>
        <p:blipFill rotWithShape="1">
          <a:blip r:embed="rId2"/>
          <a:srcRect l="11641"/>
          <a:stretch/>
        </p:blipFill>
        <p:spPr>
          <a:xfrm>
            <a:off x="838200" y="1825626"/>
            <a:ext cx="2482472" cy="2603499"/>
          </a:xfrm>
          <a:prstGeom prst="rect">
            <a:avLst/>
          </a:prstGeom>
        </p:spPr>
      </p:pic>
      <p:sp>
        <p:nvSpPr>
          <p:cNvPr id="6" name="文本框 5"/>
          <p:cNvSpPr txBox="1"/>
          <p:nvPr/>
        </p:nvSpPr>
        <p:spPr>
          <a:xfrm>
            <a:off x="429274" y="4498338"/>
            <a:ext cx="3300323" cy="707886"/>
          </a:xfrm>
          <a:prstGeom prst="rect">
            <a:avLst/>
          </a:prstGeom>
          <a:noFill/>
        </p:spPr>
        <p:txBody>
          <a:bodyPr wrap="square" rtlCol="0">
            <a:spAutoFit/>
          </a:bodyPr>
          <a:lstStyle/>
          <a:p>
            <a:pPr algn="ctr"/>
            <a:r>
              <a:rPr lang="en-US" altLang="zh-CN" sz="2000" dirty="0">
                <a:latin typeface="Arial" panose="020B0604020202020204" pitchFamily="34" charset="0"/>
                <a:cs typeface="Arial" panose="020B0604020202020204" pitchFamily="34" charset="0"/>
              </a:rPr>
              <a:t>Wolfgang K. </a:t>
            </a:r>
            <a:r>
              <a:rPr lang="en-US" altLang="zh-CN" sz="2000" dirty="0" smtClean="0">
                <a:latin typeface="Arial" panose="020B0604020202020204" pitchFamily="34" charset="0"/>
                <a:cs typeface="Arial" panose="020B0604020202020204" pitchFamily="34" charset="0"/>
              </a:rPr>
              <a:t>H. Panofsky</a:t>
            </a:r>
          </a:p>
          <a:p>
            <a:pPr algn="ctr"/>
            <a:r>
              <a:rPr lang="en-US" altLang="zh-CN" sz="2000" dirty="0" smtClean="0">
                <a:latin typeface="Arial" panose="020B0604020202020204" pitchFamily="34" charset="0"/>
                <a:cs typeface="Arial" panose="020B0604020202020204" pitchFamily="34" charset="0"/>
              </a:rPr>
              <a:t>(1919-2007)</a:t>
            </a:r>
            <a:endParaRPr lang="zh-CN" altLang="en-US" sz="2000" dirty="0">
              <a:latin typeface="Arial" panose="020B0604020202020204" pitchFamily="34" charset="0"/>
              <a:cs typeface="Arial" panose="020B0604020202020204" pitchFamily="34" charset="0"/>
            </a:endParaRPr>
          </a:p>
        </p:txBody>
      </p:sp>
      <p:sp>
        <p:nvSpPr>
          <p:cNvPr id="7" name="灯片编号占位符 6"/>
          <p:cNvSpPr>
            <a:spLocks noGrp="1"/>
          </p:cNvSpPr>
          <p:nvPr>
            <p:ph type="sldNum" sz="quarter" idx="12"/>
          </p:nvPr>
        </p:nvSpPr>
        <p:spPr/>
        <p:txBody>
          <a:bodyPr/>
          <a:lstStyle/>
          <a:p>
            <a:fld id="{97B00A8C-1BFE-45BD-976D-51C563E3769B}" type="slidenum">
              <a:rPr lang="zh-CN" altLang="en-US" smtClean="0"/>
              <a:t>75</a:t>
            </a:fld>
            <a:endParaRPr lang="zh-CN" altLang="en-US"/>
          </a:p>
        </p:txBody>
      </p:sp>
      <p:pic>
        <p:nvPicPr>
          <p:cNvPr id="8" name="图片 7"/>
          <p:cNvPicPr>
            <a:picLocks noChangeAspect="1"/>
          </p:cNvPicPr>
          <p:nvPr/>
        </p:nvPicPr>
        <p:blipFill>
          <a:blip r:embed="rId3"/>
          <a:stretch>
            <a:fillRect/>
          </a:stretch>
        </p:blipFill>
        <p:spPr>
          <a:xfrm>
            <a:off x="3855239" y="4238953"/>
            <a:ext cx="5560751" cy="717858"/>
          </a:xfrm>
          <a:prstGeom prst="rect">
            <a:avLst/>
          </a:prstGeom>
        </p:spPr>
      </p:pic>
      <p:pic>
        <p:nvPicPr>
          <p:cNvPr id="9" name="图片 8"/>
          <p:cNvPicPr>
            <a:picLocks noChangeAspect="1"/>
          </p:cNvPicPr>
          <p:nvPr/>
        </p:nvPicPr>
        <p:blipFill>
          <a:blip r:embed="rId4"/>
          <a:stretch>
            <a:fillRect/>
          </a:stretch>
        </p:blipFill>
        <p:spPr>
          <a:xfrm>
            <a:off x="3875471" y="4972882"/>
            <a:ext cx="6790799" cy="1053494"/>
          </a:xfrm>
          <a:prstGeom prst="rect">
            <a:avLst/>
          </a:prstGeom>
        </p:spPr>
      </p:pic>
    </p:spTree>
    <p:extLst>
      <p:ext uri="{BB962C8B-B14F-4D97-AF65-F5344CB8AC3E}">
        <p14:creationId xmlns:p14="http://schemas.microsoft.com/office/powerpoint/2010/main" val="195509369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Wake Field</a:t>
            </a:r>
            <a:endParaRPr lang="zh-CN" altLang="en-US" dirty="0"/>
          </a:p>
        </p:txBody>
      </p:sp>
      <p:sp>
        <p:nvSpPr>
          <p:cNvPr id="4" name="灯片编号占位符 3"/>
          <p:cNvSpPr>
            <a:spLocks noGrp="1"/>
          </p:cNvSpPr>
          <p:nvPr>
            <p:ph type="sldNum" sz="quarter" idx="12"/>
          </p:nvPr>
        </p:nvSpPr>
        <p:spPr/>
        <p:txBody>
          <a:bodyPr/>
          <a:lstStyle/>
          <a:p>
            <a:fld id="{97B00A8C-1BFE-45BD-976D-51C563E3769B}" type="slidenum">
              <a:rPr lang="zh-CN" altLang="en-US" smtClean="0"/>
              <a:t>76</a:t>
            </a:fld>
            <a:endParaRPr lang="zh-CN" altLang="en-US"/>
          </a:p>
        </p:txBody>
      </p:sp>
      <p:pic>
        <p:nvPicPr>
          <p:cNvPr id="5" name="Picture 6" descr="test50_1_fast"/>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6176" y="1885666"/>
            <a:ext cx="7272619" cy="4036304"/>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3"/>
          <a:stretch>
            <a:fillRect/>
          </a:stretch>
        </p:blipFill>
        <p:spPr>
          <a:xfrm>
            <a:off x="7898151" y="1885666"/>
            <a:ext cx="3837898" cy="3990385"/>
          </a:xfrm>
          <a:prstGeom prst="rect">
            <a:avLst/>
          </a:prstGeom>
        </p:spPr>
      </p:pic>
    </p:spTree>
    <p:extLst>
      <p:ext uri="{BB962C8B-B14F-4D97-AF65-F5344CB8AC3E}">
        <p14:creationId xmlns:p14="http://schemas.microsoft.com/office/powerpoint/2010/main" val="246009651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225978"/>
            <a:ext cx="10515600" cy="1325563"/>
          </a:xfrm>
        </p:spPr>
        <p:txBody>
          <a:bodyPr/>
          <a:lstStyle/>
          <a:p>
            <a:r>
              <a:rPr lang="en-US" altLang="zh-CN" dirty="0" smtClean="0"/>
              <a:t>Impulse Approximation</a:t>
            </a:r>
            <a:endParaRPr lang="zh-CN" altLang="en-US" dirty="0"/>
          </a:p>
        </p:txBody>
      </p:sp>
      <p:sp>
        <p:nvSpPr>
          <p:cNvPr id="4" name="灯片编号占位符 3"/>
          <p:cNvSpPr>
            <a:spLocks noGrp="1"/>
          </p:cNvSpPr>
          <p:nvPr>
            <p:ph type="sldNum" sz="quarter" idx="12"/>
          </p:nvPr>
        </p:nvSpPr>
        <p:spPr/>
        <p:txBody>
          <a:bodyPr/>
          <a:lstStyle/>
          <a:p>
            <a:fld id="{97B00A8C-1BFE-45BD-976D-51C563E3769B}" type="slidenum">
              <a:rPr lang="zh-CN" altLang="en-US" smtClean="0"/>
              <a:t>77</a:t>
            </a:fld>
            <a:endParaRPr lang="zh-CN" altLang="en-US"/>
          </a:p>
        </p:txBody>
      </p:sp>
      <p:pic>
        <p:nvPicPr>
          <p:cNvPr id="5" name="内容占位符 4"/>
          <p:cNvPicPr>
            <a:picLocks noGrp="1" noChangeAspect="1"/>
          </p:cNvPicPr>
          <p:nvPr>
            <p:ph idx="1"/>
          </p:nvPr>
        </p:nvPicPr>
        <p:blipFill>
          <a:blip r:embed="rId2"/>
          <a:stretch>
            <a:fillRect/>
          </a:stretch>
        </p:blipFill>
        <p:spPr>
          <a:xfrm>
            <a:off x="1484481" y="1551541"/>
            <a:ext cx="8497719" cy="2735820"/>
          </a:xfrm>
          <a:prstGeom prst="rect">
            <a:avLst/>
          </a:prstGeom>
        </p:spPr>
      </p:pic>
      <p:pic>
        <p:nvPicPr>
          <p:cNvPr id="6" name="图片 5"/>
          <p:cNvPicPr>
            <a:picLocks noChangeAspect="1"/>
          </p:cNvPicPr>
          <p:nvPr/>
        </p:nvPicPr>
        <p:blipFill>
          <a:blip r:embed="rId3"/>
          <a:stretch>
            <a:fillRect/>
          </a:stretch>
        </p:blipFill>
        <p:spPr>
          <a:xfrm>
            <a:off x="1832472" y="4468288"/>
            <a:ext cx="7907877" cy="1888062"/>
          </a:xfrm>
          <a:prstGeom prst="rect">
            <a:avLst/>
          </a:prstGeom>
        </p:spPr>
      </p:pic>
    </p:spTree>
    <p:extLst>
      <p:ext uri="{BB962C8B-B14F-4D97-AF65-F5344CB8AC3E}">
        <p14:creationId xmlns:p14="http://schemas.microsoft.com/office/powerpoint/2010/main" val="11264040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02088"/>
            <a:ext cx="10515600" cy="1325563"/>
          </a:xfrm>
        </p:spPr>
        <p:txBody>
          <a:bodyPr/>
          <a:lstStyle/>
          <a:p>
            <a:r>
              <a:rPr lang="en-US" altLang="zh-CN" dirty="0"/>
              <a:t>Panofsky-Wenzel Theorem</a:t>
            </a:r>
            <a:endParaRPr lang="zh-CN" altLang="en-US" dirty="0"/>
          </a:p>
        </p:txBody>
      </p:sp>
      <p:pic>
        <p:nvPicPr>
          <p:cNvPr id="8" name="内容占位符 7"/>
          <p:cNvPicPr>
            <a:picLocks noGrp="1" noChangeAspect="1"/>
          </p:cNvPicPr>
          <p:nvPr>
            <p:ph idx="1"/>
          </p:nvPr>
        </p:nvPicPr>
        <p:blipFill>
          <a:blip r:embed="rId2"/>
          <a:stretch>
            <a:fillRect/>
          </a:stretch>
        </p:blipFill>
        <p:spPr>
          <a:xfrm>
            <a:off x="28679" y="2363691"/>
            <a:ext cx="5154396" cy="984044"/>
          </a:xfrm>
          <a:prstGeom prst="rect">
            <a:avLst/>
          </a:prstGeom>
        </p:spPr>
      </p:pic>
      <p:sp>
        <p:nvSpPr>
          <p:cNvPr id="4" name="灯片编号占位符 3"/>
          <p:cNvSpPr>
            <a:spLocks noGrp="1"/>
          </p:cNvSpPr>
          <p:nvPr>
            <p:ph type="sldNum" sz="quarter" idx="12"/>
          </p:nvPr>
        </p:nvSpPr>
        <p:spPr/>
        <p:txBody>
          <a:bodyPr/>
          <a:lstStyle/>
          <a:p>
            <a:fld id="{97B00A8C-1BFE-45BD-976D-51C563E3769B}" type="slidenum">
              <a:rPr lang="zh-CN" altLang="en-US" smtClean="0"/>
              <a:t>78</a:t>
            </a:fld>
            <a:endParaRPr lang="zh-CN" altLang="en-US"/>
          </a:p>
        </p:txBody>
      </p:sp>
      <p:pic>
        <p:nvPicPr>
          <p:cNvPr id="5" name="图片 4"/>
          <p:cNvPicPr>
            <a:picLocks noChangeAspect="1"/>
          </p:cNvPicPr>
          <p:nvPr/>
        </p:nvPicPr>
        <p:blipFill>
          <a:blip r:embed="rId3"/>
          <a:stretch>
            <a:fillRect/>
          </a:stretch>
        </p:blipFill>
        <p:spPr>
          <a:xfrm>
            <a:off x="0" y="1353146"/>
            <a:ext cx="3654465" cy="1023014"/>
          </a:xfrm>
          <a:prstGeom prst="rect">
            <a:avLst/>
          </a:prstGeom>
        </p:spPr>
      </p:pic>
      <p:pic>
        <p:nvPicPr>
          <p:cNvPr id="6" name="图片 5"/>
          <p:cNvPicPr>
            <a:picLocks noChangeAspect="1"/>
          </p:cNvPicPr>
          <p:nvPr/>
        </p:nvPicPr>
        <p:blipFill>
          <a:blip r:embed="rId4"/>
          <a:stretch>
            <a:fillRect/>
          </a:stretch>
        </p:blipFill>
        <p:spPr>
          <a:xfrm>
            <a:off x="3755349" y="1641150"/>
            <a:ext cx="2600141" cy="696011"/>
          </a:xfrm>
          <a:prstGeom prst="rect">
            <a:avLst/>
          </a:prstGeom>
        </p:spPr>
      </p:pic>
      <p:pic>
        <p:nvPicPr>
          <p:cNvPr id="7" name="图片 6"/>
          <p:cNvPicPr>
            <a:picLocks noChangeAspect="1"/>
          </p:cNvPicPr>
          <p:nvPr/>
        </p:nvPicPr>
        <p:blipFill>
          <a:blip r:embed="rId5"/>
          <a:stretch>
            <a:fillRect/>
          </a:stretch>
        </p:blipFill>
        <p:spPr>
          <a:xfrm>
            <a:off x="6561766" y="1715959"/>
            <a:ext cx="5541457" cy="513517"/>
          </a:xfrm>
          <a:prstGeom prst="rect">
            <a:avLst/>
          </a:prstGeom>
        </p:spPr>
      </p:pic>
      <p:pic>
        <p:nvPicPr>
          <p:cNvPr id="9" name="图片 8"/>
          <p:cNvPicPr>
            <a:picLocks noChangeAspect="1"/>
          </p:cNvPicPr>
          <p:nvPr/>
        </p:nvPicPr>
        <p:blipFill>
          <a:blip r:embed="rId6"/>
          <a:stretch>
            <a:fillRect/>
          </a:stretch>
        </p:blipFill>
        <p:spPr>
          <a:xfrm>
            <a:off x="5379019" y="2492692"/>
            <a:ext cx="3231582" cy="770614"/>
          </a:xfrm>
          <a:prstGeom prst="rect">
            <a:avLst/>
          </a:prstGeom>
        </p:spPr>
      </p:pic>
      <p:pic>
        <p:nvPicPr>
          <p:cNvPr id="10" name="图片 9"/>
          <p:cNvPicPr>
            <a:picLocks noChangeAspect="1"/>
          </p:cNvPicPr>
          <p:nvPr/>
        </p:nvPicPr>
        <p:blipFill>
          <a:blip r:embed="rId7"/>
          <a:stretch>
            <a:fillRect/>
          </a:stretch>
        </p:blipFill>
        <p:spPr>
          <a:xfrm>
            <a:off x="62510" y="3664351"/>
            <a:ext cx="4212531" cy="811849"/>
          </a:xfrm>
          <a:prstGeom prst="rect">
            <a:avLst/>
          </a:prstGeom>
        </p:spPr>
      </p:pic>
      <p:pic>
        <p:nvPicPr>
          <p:cNvPr id="11" name="图片 10"/>
          <p:cNvPicPr>
            <a:picLocks noChangeAspect="1"/>
          </p:cNvPicPr>
          <p:nvPr/>
        </p:nvPicPr>
        <p:blipFill>
          <a:blip r:embed="rId8"/>
          <a:stretch>
            <a:fillRect/>
          </a:stretch>
        </p:blipFill>
        <p:spPr>
          <a:xfrm>
            <a:off x="5320205" y="3708067"/>
            <a:ext cx="4838408" cy="858369"/>
          </a:xfrm>
          <a:prstGeom prst="rect">
            <a:avLst/>
          </a:prstGeom>
        </p:spPr>
      </p:pic>
      <p:pic>
        <p:nvPicPr>
          <p:cNvPr id="12" name="图片 11"/>
          <p:cNvPicPr>
            <a:picLocks noChangeAspect="1"/>
          </p:cNvPicPr>
          <p:nvPr/>
        </p:nvPicPr>
        <p:blipFill>
          <a:blip r:embed="rId9"/>
          <a:stretch>
            <a:fillRect/>
          </a:stretch>
        </p:blipFill>
        <p:spPr>
          <a:xfrm>
            <a:off x="1012054" y="4693826"/>
            <a:ext cx="2544372" cy="840700"/>
          </a:xfrm>
          <a:prstGeom prst="rect">
            <a:avLst/>
          </a:prstGeom>
          <a:ln w="19050">
            <a:solidFill>
              <a:srgbClr val="0070C0"/>
            </a:solidFill>
          </a:ln>
        </p:spPr>
      </p:pic>
      <p:sp>
        <p:nvSpPr>
          <p:cNvPr id="14" name="矩形 13"/>
          <p:cNvSpPr/>
          <p:nvPr/>
        </p:nvSpPr>
        <p:spPr>
          <a:xfrm>
            <a:off x="5414626" y="4693826"/>
            <a:ext cx="6090834" cy="830997"/>
          </a:xfrm>
          <a:prstGeom prst="rect">
            <a:avLst/>
          </a:prstGeom>
        </p:spPr>
        <p:txBody>
          <a:bodyPr wrap="square">
            <a:spAutoFit/>
          </a:bodyPr>
          <a:lstStyle/>
          <a:p>
            <a:r>
              <a:rPr lang="en-US" altLang="zh-CN" sz="1600" dirty="0">
                <a:latin typeface="Arial" panose="020B0604020202020204" pitchFamily="34" charset="0"/>
                <a:cs typeface="Arial" panose="020B0604020202020204" pitchFamily="34" charset="0"/>
              </a:rPr>
              <a:t>vanishes for </a:t>
            </a:r>
            <a:r>
              <a:rPr lang="en-US" altLang="zh-CN" sz="1600" dirty="0" smtClean="0">
                <a:latin typeface="Arial" panose="020B0604020202020204" pitchFamily="34" charset="0"/>
                <a:cs typeface="Arial" panose="020B0604020202020204" pitchFamily="34" charset="0"/>
              </a:rPr>
              <a:t>cavity </a:t>
            </a:r>
            <a:r>
              <a:rPr lang="en-US" altLang="zh-CN" sz="1600" dirty="0">
                <a:latin typeface="Arial" panose="020B0604020202020204" pitchFamily="34" charset="0"/>
                <a:cs typeface="Arial" panose="020B0604020202020204" pitchFamily="34" charset="0"/>
              </a:rPr>
              <a:t>with a beam pipe at each end, if z = 0 and d are chosen </a:t>
            </a:r>
            <a:r>
              <a:rPr lang="en-US" altLang="zh-CN" sz="1600" dirty="0" smtClean="0">
                <a:latin typeface="Arial" panose="020B0604020202020204" pitchFamily="34" charset="0"/>
                <a:cs typeface="Arial" panose="020B0604020202020204" pitchFamily="34" charset="0"/>
              </a:rPr>
              <a:t>far enough </a:t>
            </a:r>
            <a:r>
              <a:rPr lang="en-US" altLang="zh-CN" sz="1600" dirty="0">
                <a:latin typeface="Arial" panose="020B0604020202020204" pitchFamily="34" charset="0"/>
                <a:cs typeface="Arial" panose="020B0604020202020204" pitchFamily="34" charset="0"/>
              </a:rPr>
              <a:t>beyond the cavity end walls that the fields have attenuated</a:t>
            </a:r>
            <a:endParaRPr lang="zh-CN" altLang="en-US" sz="1600" dirty="0">
              <a:latin typeface="Arial" panose="020B0604020202020204" pitchFamily="34" charset="0"/>
              <a:cs typeface="Arial" panose="020B0604020202020204" pitchFamily="34" charset="0"/>
            </a:endParaRPr>
          </a:p>
        </p:txBody>
      </p:sp>
      <p:sp>
        <p:nvSpPr>
          <p:cNvPr id="15" name="椭圆 14"/>
          <p:cNvSpPr/>
          <p:nvPr/>
        </p:nvSpPr>
        <p:spPr>
          <a:xfrm>
            <a:off x="2228295" y="2530375"/>
            <a:ext cx="594804" cy="6619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243013" y="3664350"/>
            <a:ext cx="2057400" cy="90208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3059661" y="2530375"/>
            <a:ext cx="594804" cy="6619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4044262" y="2530375"/>
            <a:ext cx="641508" cy="66190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2099377" y="3192279"/>
            <a:ext cx="1047565" cy="369332"/>
          </a:xfrm>
          <a:prstGeom prst="rect">
            <a:avLst/>
          </a:prstGeom>
          <a:noFill/>
        </p:spPr>
        <p:txBody>
          <a:bodyPr wrap="square" rtlCol="0">
            <a:spAutoFit/>
          </a:bodyPr>
          <a:lstStyle/>
          <a:p>
            <a:r>
              <a:rPr lang="en-US" altLang="zh-CN" dirty="0" smtClean="0">
                <a:latin typeface="Arial" panose="020B0604020202020204" pitchFamily="34" charset="0"/>
                <a:cs typeface="Arial" panose="020B0604020202020204" pitchFamily="34" charset="0"/>
              </a:rPr>
              <a:t>electric</a:t>
            </a:r>
            <a:endParaRPr lang="zh-CN" altLang="en-US" dirty="0">
              <a:latin typeface="Arial" panose="020B0604020202020204" pitchFamily="34" charset="0"/>
              <a:cs typeface="Arial" panose="020B0604020202020204" pitchFamily="34" charset="0"/>
            </a:endParaRPr>
          </a:p>
        </p:txBody>
      </p:sp>
      <p:sp>
        <p:nvSpPr>
          <p:cNvPr id="19" name="文本框 18"/>
          <p:cNvSpPr txBox="1"/>
          <p:nvPr/>
        </p:nvSpPr>
        <p:spPr>
          <a:xfrm>
            <a:off x="2996697" y="3192279"/>
            <a:ext cx="1244514" cy="369332"/>
          </a:xfrm>
          <a:prstGeom prst="rect">
            <a:avLst/>
          </a:prstGeom>
          <a:noFill/>
        </p:spPr>
        <p:txBody>
          <a:bodyPr wrap="square" rtlCol="0">
            <a:spAutoFit/>
          </a:bodyPr>
          <a:lstStyle/>
          <a:p>
            <a:r>
              <a:rPr lang="en-US" altLang="zh-CN" dirty="0" smtClean="0">
                <a:latin typeface="Arial" panose="020B0604020202020204" pitchFamily="34" charset="0"/>
                <a:cs typeface="Arial" panose="020B0604020202020204" pitchFamily="34" charset="0"/>
              </a:rPr>
              <a:t>magnetic</a:t>
            </a:r>
            <a:endParaRPr lang="zh-CN" altLang="en-US" dirty="0">
              <a:latin typeface="Arial" panose="020B0604020202020204" pitchFamily="34" charset="0"/>
              <a:cs typeface="Arial" panose="020B0604020202020204" pitchFamily="34" charset="0"/>
            </a:endParaRPr>
          </a:p>
        </p:txBody>
      </p:sp>
      <p:sp>
        <p:nvSpPr>
          <p:cNvPr id="20" name="文本框 19"/>
          <p:cNvSpPr txBox="1"/>
          <p:nvPr/>
        </p:nvSpPr>
        <p:spPr>
          <a:xfrm>
            <a:off x="4081849" y="3183205"/>
            <a:ext cx="1244514" cy="369332"/>
          </a:xfrm>
          <a:prstGeom prst="rect">
            <a:avLst/>
          </a:prstGeom>
          <a:noFill/>
        </p:spPr>
        <p:txBody>
          <a:bodyPr wrap="square" rtlCol="0">
            <a:spAutoFit/>
          </a:bodyPr>
          <a:lstStyle/>
          <a:p>
            <a:r>
              <a:rPr lang="en-US" altLang="zh-CN" dirty="0" smtClean="0">
                <a:latin typeface="Arial" panose="020B0604020202020204" pitchFamily="34" charset="0"/>
                <a:cs typeface="Arial" panose="020B0604020202020204" pitchFamily="34" charset="0"/>
              </a:rPr>
              <a:t>magnetic</a:t>
            </a:r>
            <a:endParaRPr lang="zh-CN" altLang="en-US" dirty="0">
              <a:latin typeface="Arial" panose="020B0604020202020204" pitchFamily="34" charset="0"/>
              <a:cs typeface="Arial" panose="020B0604020202020204" pitchFamily="34" charset="0"/>
            </a:endParaRPr>
          </a:p>
        </p:txBody>
      </p:sp>
      <p:sp>
        <p:nvSpPr>
          <p:cNvPr id="21" name="矩形 20"/>
          <p:cNvSpPr/>
          <p:nvPr/>
        </p:nvSpPr>
        <p:spPr>
          <a:xfrm>
            <a:off x="378600" y="5713169"/>
            <a:ext cx="4804475" cy="584775"/>
          </a:xfrm>
          <a:prstGeom prst="rect">
            <a:avLst/>
          </a:prstGeom>
        </p:spPr>
        <p:txBody>
          <a:bodyPr wrap="square">
            <a:spAutoFit/>
          </a:bodyPr>
          <a:lstStyle/>
          <a:p>
            <a:r>
              <a:rPr lang="en-US" altLang="zh-CN" sz="1600" dirty="0" smtClean="0">
                <a:latin typeface="Arial" panose="020B0604020202020204" pitchFamily="34" charset="0"/>
                <a:cs typeface="Arial" panose="020B0604020202020204" pitchFamily="34" charset="0"/>
              </a:rPr>
              <a:t>The total </a:t>
            </a:r>
            <a:r>
              <a:rPr lang="en-US" altLang="zh-CN" sz="1600" dirty="0">
                <a:latin typeface="Arial" panose="020B0604020202020204" pitchFamily="34" charset="0"/>
                <a:cs typeface="Arial" panose="020B0604020202020204" pitchFamily="34" charset="0"/>
              </a:rPr>
              <a:t>momentum impulse is proportional to </a:t>
            </a:r>
            <a:r>
              <a:rPr lang="en-US" altLang="zh-CN" sz="1600" dirty="0" smtClean="0">
                <a:latin typeface="Arial" panose="020B0604020202020204" pitchFamily="34" charset="0"/>
                <a:cs typeface="Arial" panose="020B0604020202020204" pitchFamily="34" charset="0"/>
              </a:rPr>
              <a:t>the transverse </a:t>
            </a:r>
            <a:r>
              <a:rPr lang="en-US" altLang="zh-CN" sz="1600" dirty="0">
                <a:latin typeface="Arial" panose="020B0604020202020204" pitchFamily="34" charset="0"/>
                <a:cs typeface="Arial" panose="020B0604020202020204" pitchFamily="34" charset="0"/>
              </a:rPr>
              <a:t>gradient of </a:t>
            </a:r>
            <a:r>
              <a:rPr lang="en-US" altLang="zh-CN" sz="1600" dirty="0" smtClean="0">
                <a:latin typeface="Arial" panose="020B0604020202020204" pitchFamily="34" charset="0"/>
                <a:cs typeface="Arial" panose="020B0604020202020204" pitchFamily="34" charset="0"/>
              </a:rPr>
              <a:t>the longitudinal </a:t>
            </a:r>
            <a:r>
              <a:rPr lang="en-US" altLang="zh-CN" sz="1600" dirty="0">
                <a:latin typeface="Arial" panose="020B0604020202020204" pitchFamily="34" charset="0"/>
                <a:cs typeface="Arial" panose="020B0604020202020204" pitchFamily="34" charset="0"/>
              </a:rPr>
              <a:t>electric field.</a:t>
            </a:r>
            <a:endParaRPr lang="zh-CN" altLang="en-US" sz="1600" dirty="0">
              <a:latin typeface="Arial" panose="020B0604020202020204" pitchFamily="34" charset="0"/>
              <a:cs typeface="Arial" panose="020B0604020202020204" pitchFamily="34" charset="0"/>
            </a:endParaRPr>
          </a:p>
        </p:txBody>
      </p:sp>
      <p:sp>
        <p:nvSpPr>
          <p:cNvPr id="22" name="矩形 21"/>
          <p:cNvSpPr/>
          <p:nvPr/>
        </p:nvSpPr>
        <p:spPr>
          <a:xfrm>
            <a:off x="5414626" y="5713168"/>
            <a:ext cx="6090834" cy="584775"/>
          </a:xfrm>
          <a:prstGeom prst="rect">
            <a:avLst/>
          </a:prstGeom>
        </p:spPr>
        <p:txBody>
          <a:bodyPr wrap="square">
            <a:spAutoFit/>
          </a:bodyPr>
          <a:lstStyle/>
          <a:p>
            <a:r>
              <a:rPr lang="en-US" altLang="zh-CN" sz="1600" dirty="0" smtClean="0">
                <a:latin typeface="Arial" panose="020B0604020202020204" pitchFamily="34" charset="0"/>
                <a:cs typeface="Arial" panose="020B0604020202020204" pitchFamily="34" charset="0"/>
              </a:rPr>
              <a:t>For </a:t>
            </a:r>
            <a:r>
              <a:rPr lang="en-US" altLang="zh-CN" sz="1600" dirty="0">
                <a:latin typeface="Arial" panose="020B0604020202020204" pitchFamily="34" charset="0"/>
                <a:cs typeface="Arial" panose="020B0604020202020204" pitchFamily="34" charset="0"/>
              </a:rPr>
              <a:t>a pure TE </a:t>
            </a:r>
            <a:r>
              <a:rPr lang="en-US" altLang="zh-CN" sz="1600" dirty="0" smtClean="0">
                <a:latin typeface="Arial" panose="020B0604020202020204" pitchFamily="34" charset="0"/>
                <a:cs typeface="Arial" panose="020B0604020202020204" pitchFamily="34" charset="0"/>
              </a:rPr>
              <a:t>mode (no </a:t>
            </a:r>
            <a:r>
              <a:rPr lang="en-US" altLang="zh-CN" sz="1600" dirty="0" err="1" smtClean="0">
                <a:latin typeface="Arial" panose="020B0604020202020204" pitchFamily="34" charset="0"/>
                <a:cs typeface="Arial" panose="020B0604020202020204" pitchFamily="34" charset="0"/>
              </a:rPr>
              <a:t>Ez</a:t>
            </a:r>
            <a:r>
              <a:rPr lang="en-US" altLang="zh-CN" sz="1600" dirty="0" smtClean="0">
                <a:latin typeface="Arial" panose="020B0604020202020204" pitchFamily="34" charset="0"/>
                <a:cs typeface="Arial" panose="020B0604020202020204" pitchFamily="34" charset="0"/>
              </a:rPr>
              <a:t>), impulse is zero. But in real cavity, usually there is no pure TE mode (hybrid TE and TM).</a:t>
            </a:r>
            <a:endParaRPr lang="zh-CN"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270891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257534"/>
            <a:ext cx="10515600" cy="1325563"/>
          </a:xfrm>
        </p:spPr>
        <p:txBody>
          <a:bodyPr/>
          <a:lstStyle/>
          <a:p>
            <a:r>
              <a:rPr lang="en-US" altLang="zh-CN" dirty="0"/>
              <a:t>Panofsky-Wenzel Theorem</a:t>
            </a:r>
            <a:endParaRPr lang="zh-CN" altLang="en-US" dirty="0"/>
          </a:p>
        </p:txBody>
      </p:sp>
      <p:sp>
        <p:nvSpPr>
          <p:cNvPr id="3" name="内容占位符 2"/>
          <p:cNvSpPr>
            <a:spLocks noGrp="1"/>
          </p:cNvSpPr>
          <p:nvPr>
            <p:ph idx="1"/>
          </p:nvPr>
        </p:nvSpPr>
        <p:spPr>
          <a:xfrm>
            <a:off x="541537" y="1678075"/>
            <a:ext cx="11310151" cy="4747658"/>
          </a:xfrm>
        </p:spPr>
        <p:txBody>
          <a:bodyPr>
            <a:normAutofit/>
          </a:bodyPr>
          <a:lstStyle/>
          <a:p>
            <a:pPr marL="0" indent="0">
              <a:buNone/>
            </a:pPr>
            <a:r>
              <a:rPr lang="en-US" altLang="zh-CN" sz="2000" dirty="0"/>
              <a:t>A </a:t>
            </a:r>
            <a:r>
              <a:rPr lang="en-US" altLang="zh-CN" sz="2000" dirty="0" smtClean="0"/>
              <a:t>TM </a:t>
            </a:r>
            <a:r>
              <a:rPr lang="en-US" altLang="zh-CN" sz="2000" dirty="0"/>
              <a:t>mode can give a nonzero ∇⊥</a:t>
            </a:r>
            <a:r>
              <a:rPr lang="en-US" altLang="zh-CN" sz="2000" dirty="0" err="1"/>
              <a:t>Ez</a:t>
            </a:r>
            <a:r>
              <a:rPr lang="en-US" altLang="zh-CN" sz="2000" dirty="0"/>
              <a:t>, and </a:t>
            </a:r>
            <a:r>
              <a:rPr lang="en-US" altLang="zh-CN" sz="2000" dirty="0" smtClean="0"/>
              <a:t>can give </a:t>
            </a:r>
            <a:r>
              <a:rPr lang="en-US" altLang="zh-CN" sz="2000" dirty="0"/>
              <a:t>a nonzero transverse deflection. For example, the </a:t>
            </a:r>
            <a:r>
              <a:rPr lang="en-US" altLang="zh-CN" sz="2000" dirty="0">
                <a:solidFill>
                  <a:srgbClr val="FF0000"/>
                </a:solidFill>
              </a:rPr>
              <a:t>TM010</a:t>
            </a:r>
            <a:r>
              <a:rPr lang="en-US" altLang="zh-CN" sz="2000" dirty="0"/>
              <a:t> mode </a:t>
            </a:r>
            <a:r>
              <a:rPr lang="en-US" altLang="zh-CN" sz="2000" dirty="0" smtClean="0"/>
              <a:t>produces a </a:t>
            </a:r>
            <a:r>
              <a:rPr lang="en-US" altLang="zh-CN" sz="2000" dirty="0">
                <a:solidFill>
                  <a:srgbClr val="FF0000"/>
                </a:solidFill>
              </a:rPr>
              <a:t>nonzero</a:t>
            </a:r>
            <a:r>
              <a:rPr lang="en-US" altLang="zh-CN" sz="2000" dirty="0"/>
              <a:t> ∇⊥</a:t>
            </a:r>
            <a:r>
              <a:rPr lang="en-US" altLang="zh-CN" sz="2000" dirty="0" err="1"/>
              <a:t>Ez</a:t>
            </a:r>
            <a:r>
              <a:rPr lang="en-US" altLang="zh-CN" sz="2000" dirty="0"/>
              <a:t> for an </a:t>
            </a:r>
            <a:r>
              <a:rPr lang="en-US" altLang="zh-CN" sz="2000" dirty="0">
                <a:solidFill>
                  <a:srgbClr val="FF0000"/>
                </a:solidFill>
              </a:rPr>
              <a:t>off-axis</a:t>
            </a:r>
            <a:r>
              <a:rPr lang="en-US" altLang="zh-CN" sz="2000" dirty="0"/>
              <a:t> particle, and the </a:t>
            </a:r>
            <a:r>
              <a:rPr lang="en-US" altLang="zh-CN" sz="2000" dirty="0">
                <a:solidFill>
                  <a:srgbClr val="FF0000"/>
                </a:solidFill>
              </a:rPr>
              <a:t>TM110</a:t>
            </a:r>
            <a:r>
              <a:rPr lang="en-US" altLang="zh-CN" sz="2000" dirty="0"/>
              <a:t> mode produces a </a:t>
            </a:r>
            <a:r>
              <a:rPr lang="en-US" altLang="zh-CN" sz="2000" dirty="0" smtClean="0"/>
              <a:t>large </a:t>
            </a:r>
            <a:r>
              <a:rPr lang="en-US" altLang="zh-CN" sz="2000" dirty="0" smtClean="0">
                <a:solidFill>
                  <a:srgbClr val="FF0000"/>
                </a:solidFill>
              </a:rPr>
              <a:t>nonzero</a:t>
            </a:r>
            <a:r>
              <a:rPr lang="en-US" altLang="zh-CN" sz="2000" dirty="0" smtClean="0"/>
              <a:t> </a:t>
            </a:r>
            <a:r>
              <a:rPr lang="en-US" altLang="zh-CN" sz="2000" dirty="0"/>
              <a:t>∇⊥</a:t>
            </a:r>
            <a:r>
              <a:rPr lang="en-US" altLang="zh-CN" sz="2000" dirty="0" err="1"/>
              <a:t>Ez</a:t>
            </a:r>
            <a:r>
              <a:rPr lang="en-US" altLang="zh-CN" sz="2000" dirty="0"/>
              <a:t> </a:t>
            </a:r>
            <a:r>
              <a:rPr lang="en-US" altLang="zh-CN" sz="2000" dirty="0">
                <a:solidFill>
                  <a:srgbClr val="FF0000"/>
                </a:solidFill>
              </a:rPr>
              <a:t>on axis</a:t>
            </a:r>
            <a:r>
              <a:rPr lang="en-US" altLang="zh-CN" sz="2000" dirty="0" smtClean="0"/>
              <a:t>.</a:t>
            </a:r>
          </a:p>
          <a:p>
            <a:pPr marL="0" indent="0">
              <a:buNone/>
            </a:pPr>
            <a:r>
              <a:rPr lang="en-US" altLang="zh-CN" sz="2000" dirty="0"/>
              <a:t>Generalized Panofsky-Wenzel </a:t>
            </a:r>
            <a:r>
              <a:rPr lang="en-US" altLang="zh-CN" sz="2000" dirty="0" smtClean="0"/>
              <a:t>Theorem:</a:t>
            </a:r>
          </a:p>
          <a:p>
            <a:pPr marL="0" indent="0">
              <a:buNone/>
            </a:pPr>
            <a:r>
              <a:rPr lang="en-US" altLang="zh-CN" sz="2000" dirty="0" smtClean="0"/>
              <a:t>For </a:t>
            </a:r>
            <a:r>
              <a:rPr lang="en-US" altLang="zh-CN" sz="2000" dirty="0"/>
              <a:t>a </a:t>
            </a:r>
            <a:r>
              <a:rPr lang="en-US" altLang="zh-CN" sz="2000" dirty="0" smtClean="0"/>
              <a:t>cylindrically symmetric system:</a:t>
            </a:r>
            <a:endParaRPr lang="zh-CN" altLang="en-US" sz="2000" dirty="0"/>
          </a:p>
        </p:txBody>
      </p:sp>
      <p:sp>
        <p:nvSpPr>
          <p:cNvPr id="4" name="灯片编号占位符 3"/>
          <p:cNvSpPr>
            <a:spLocks noGrp="1"/>
          </p:cNvSpPr>
          <p:nvPr>
            <p:ph type="sldNum" sz="quarter" idx="12"/>
          </p:nvPr>
        </p:nvSpPr>
        <p:spPr/>
        <p:txBody>
          <a:bodyPr/>
          <a:lstStyle/>
          <a:p>
            <a:fld id="{97B00A8C-1BFE-45BD-976D-51C563E3769B}" type="slidenum">
              <a:rPr lang="zh-CN" altLang="en-US" smtClean="0"/>
              <a:t>79</a:t>
            </a:fld>
            <a:endParaRPr lang="zh-CN" altLang="en-US"/>
          </a:p>
        </p:txBody>
      </p:sp>
      <p:pic>
        <p:nvPicPr>
          <p:cNvPr id="5" name="图片 4"/>
          <p:cNvPicPr>
            <a:picLocks noChangeAspect="1"/>
          </p:cNvPicPr>
          <p:nvPr/>
        </p:nvPicPr>
        <p:blipFill rotWithShape="1">
          <a:blip r:embed="rId2"/>
          <a:srcRect t="12299" b="2980"/>
          <a:stretch/>
        </p:blipFill>
        <p:spPr>
          <a:xfrm>
            <a:off x="5813486" y="2943274"/>
            <a:ext cx="1603159" cy="435006"/>
          </a:xfrm>
          <a:prstGeom prst="rect">
            <a:avLst/>
          </a:prstGeom>
        </p:spPr>
      </p:pic>
      <p:pic>
        <p:nvPicPr>
          <p:cNvPr id="6" name="图片 5"/>
          <p:cNvPicPr>
            <a:picLocks noChangeAspect="1"/>
          </p:cNvPicPr>
          <p:nvPr/>
        </p:nvPicPr>
        <p:blipFill rotWithShape="1">
          <a:blip r:embed="rId3"/>
          <a:srcRect b="11176"/>
          <a:stretch/>
        </p:blipFill>
        <p:spPr>
          <a:xfrm>
            <a:off x="8095276" y="2894654"/>
            <a:ext cx="2342402" cy="1064188"/>
          </a:xfrm>
          <a:prstGeom prst="rect">
            <a:avLst/>
          </a:prstGeom>
        </p:spPr>
      </p:pic>
      <p:sp>
        <p:nvSpPr>
          <p:cNvPr id="7" name="矩形 6"/>
          <p:cNvSpPr/>
          <p:nvPr/>
        </p:nvSpPr>
        <p:spPr>
          <a:xfrm>
            <a:off x="8155596" y="4049600"/>
            <a:ext cx="3653208" cy="738664"/>
          </a:xfrm>
          <a:prstGeom prst="rect">
            <a:avLst/>
          </a:prstGeom>
        </p:spPr>
        <p:txBody>
          <a:bodyPr wrap="square">
            <a:spAutoFit/>
          </a:bodyPr>
          <a:lstStyle/>
          <a:p>
            <a:r>
              <a:rPr lang="en-US" altLang="zh-CN" sz="1400" dirty="0">
                <a:latin typeface="Arial" panose="020B0604020202020204" pitchFamily="34" charset="0"/>
                <a:cs typeface="Arial" panose="020B0604020202020204" pitchFamily="34" charset="0"/>
              </a:rPr>
              <a:t>the transverse gradient of the longitudinal </a:t>
            </a:r>
            <a:r>
              <a:rPr lang="en-US" altLang="zh-CN" sz="1400" dirty="0" smtClean="0">
                <a:latin typeface="Arial" panose="020B0604020202020204" pitchFamily="34" charset="0"/>
                <a:cs typeface="Arial" panose="020B0604020202020204" pitchFamily="34" charset="0"/>
              </a:rPr>
              <a:t>wake potential </a:t>
            </a:r>
            <a:r>
              <a:rPr lang="en-US" altLang="zh-CN" sz="1400" dirty="0">
                <a:latin typeface="Arial" panose="020B0604020202020204" pitchFamily="34" charset="0"/>
                <a:cs typeface="Arial" panose="020B0604020202020204" pitchFamily="34" charset="0"/>
              </a:rPr>
              <a:t>is equal to the longitudinal gradient of the transverse wake potential.</a:t>
            </a:r>
            <a:endParaRPr lang="zh-CN" altLang="en-US" sz="1400" dirty="0">
              <a:latin typeface="Arial" panose="020B0604020202020204" pitchFamily="34" charset="0"/>
              <a:cs typeface="Arial" panose="020B0604020202020204" pitchFamily="34" charset="0"/>
            </a:endParaRPr>
          </a:p>
        </p:txBody>
      </p:sp>
      <p:pic>
        <p:nvPicPr>
          <p:cNvPr id="8" name="图片 7"/>
          <p:cNvPicPr>
            <a:picLocks noChangeAspect="1"/>
          </p:cNvPicPr>
          <p:nvPr/>
        </p:nvPicPr>
        <p:blipFill>
          <a:blip r:embed="rId4"/>
          <a:stretch>
            <a:fillRect/>
          </a:stretch>
        </p:blipFill>
        <p:spPr>
          <a:xfrm>
            <a:off x="644741" y="3958843"/>
            <a:ext cx="5386265" cy="802414"/>
          </a:xfrm>
          <a:prstGeom prst="rect">
            <a:avLst/>
          </a:prstGeom>
        </p:spPr>
      </p:pic>
      <p:pic>
        <p:nvPicPr>
          <p:cNvPr id="9" name="图片 8"/>
          <p:cNvPicPr>
            <a:picLocks noChangeAspect="1"/>
          </p:cNvPicPr>
          <p:nvPr/>
        </p:nvPicPr>
        <p:blipFill>
          <a:blip r:embed="rId5"/>
          <a:stretch>
            <a:fillRect/>
          </a:stretch>
        </p:blipFill>
        <p:spPr>
          <a:xfrm>
            <a:off x="691952" y="5000592"/>
            <a:ext cx="7026660" cy="982931"/>
          </a:xfrm>
          <a:prstGeom prst="rect">
            <a:avLst/>
          </a:prstGeom>
        </p:spPr>
      </p:pic>
    </p:spTree>
    <p:extLst>
      <p:ext uri="{BB962C8B-B14F-4D97-AF65-F5344CB8AC3E}">
        <p14:creationId xmlns:p14="http://schemas.microsoft.com/office/powerpoint/2010/main" val="29808571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1630" y="174010"/>
            <a:ext cx="7700964" cy="920750"/>
          </a:xfrm>
        </p:spPr>
        <p:txBody>
          <a:bodyPr/>
          <a:lstStyle/>
          <a:p>
            <a:pPr algn="l"/>
            <a:r>
              <a:rPr lang="en-US" altLang="zh-CN" dirty="0" smtClean="0"/>
              <a:t>Circular Cylindrical Cavity Modes</a:t>
            </a:r>
            <a:endParaRPr lang="zh-CN" altLang="en-US" dirty="0"/>
          </a:p>
        </p:txBody>
      </p:sp>
      <p:sp>
        <p:nvSpPr>
          <p:cNvPr id="4" name="灯片编号占位符 3"/>
          <p:cNvSpPr>
            <a:spLocks noGrp="1"/>
          </p:cNvSpPr>
          <p:nvPr>
            <p:ph type="sldNum" sz="quarter" idx="12"/>
          </p:nvPr>
        </p:nvSpPr>
        <p:spPr/>
        <p:txBody>
          <a:bodyPr/>
          <a:lstStyle/>
          <a:p>
            <a:fld id="{97B00A8C-1BFE-45BD-976D-51C563E3769B}" type="slidenum">
              <a:rPr lang="zh-CN" altLang="en-US" smtClean="0"/>
              <a:t>8</a:t>
            </a:fld>
            <a:endParaRPr lang="zh-CN" altLang="en-US"/>
          </a:p>
        </p:txBody>
      </p:sp>
      <p:pic>
        <p:nvPicPr>
          <p:cNvPr id="5" name="图片 4"/>
          <p:cNvPicPr>
            <a:picLocks noChangeAspect="1"/>
          </p:cNvPicPr>
          <p:nvPr/>
        </p:nvPicPr>
        <p:blipFill>
          <a:blip r:embed="rId2"/>
          <a:stretch>
            <a:fillRect/>
          </a:stretch>
        </p:blipFill>
        <p:spPr>
          <a:xfrm>
            <a:off x="65959" y="1998727"/>
            <a:ext cx="7772401" cy="4792281"/>
          </a:xfrm>
          <a:prstGeom prst="rect">
            <a:avLst/>
          </a:prstGeom>
        </p:spPr>
      </p:pic>
      <p:pic>
        <p:nvPicPr>
          <p:cNvPr id="6" name="图片 5"/>
          <p:cNvPicPr>
            <a:picLocks noChangeAspect="1"/>
          </p:cNvPicPr>
          <p:nvPr/>
        </p:nvPicPr>
        <p:blipFill>
          <a:blip r:embed="rId3"/>
          <a:stretch>
            <a:fillRect/>
          </a:stretch>
        </p:blipFill>
        <p:spPr>
          <a:xfrm>
            <a:off x="8062674" y="486576"/>
            <a:ext cx="3617600" cy="2313831"/>
          </a:xfrm>
          <a:prstGeom prst="rect">
            <a:avLst/>
          </a:prstGeom>
        </p:spPr>
      </p:pic>
      <p:pic>
        <p:nvPicPr>
          <p:cNvPr id="3" name="图片 2"/>
          <p:cNvPicPr>
            <a:picLocks noChangeAspect="1"/>
          </p:cNvPicPr>
          <p:nvPr/>
        </p:nvPicPr>
        <p:blipFill>
          <a:blip r:embed="rId4"/>
          <a:stretch>
            <a:fillRect/>
          </a:stretch>
        </p:blipFill>
        <p:spPr>
          <a:xfrm>
            <a:off x="8358900" y="2924726"/>
            <a:ext cx="927976" cy="314358"/>
          </a:xfrm>
          <a:prstGeom prst="rect">
            <a:avLst/>
          </a:prstGeom>
        </p:spPr>
      </p:pic>
      <p:sp>
        <p:nvSpPr>
          <p:cNvPr id="9" name="文本框 8"/>
          <p:cNvSpPr txBox="1"/>
          <p:nvPr/>
        </p:nvSpPr>
        <p:spPr>
          <a:xfrm>
            <a:off x="4915445" y="2941143"/>
            <a:ext cx="2897149" cy="461665"/>
          </a:xfrm>
          <a:prstGeom prst="rect">
            <a:avLst/>
          </a:prstGeom>
          <a:noFill/>
        </p:spPr>
        <p:txBody>
          <a:bodyPr wrap="square" rtlCol="0">
            <a:spAutoFit/>
          </a:bodyPr>
          <a:lstStyle/>
          <a:p>
            <a:r>
              <a:rPr lang="en-US" altLang="zh-CN" sz="1200" i="1" dirty="0" err="1" smtClean="0">
                <a:latin typeface="Arial" panose="020B0604020202020204" pitchFamily="34" charset="0"/>
                <a:cs typeface="Arial" panose="020B0604020202020204" pitchFamily="34" charset="0"/>
              </a:rPr>
              <a:t>p</a:t>
            </a:r>
            <a:r>
              <a:rPr lang="en-US" altLang="zh-CN" sz="1200" i="1" baseline="-25000" dirty="0" err="1" smtClean="0">
                <a:latin typeface="Arial" panose="020B0604020202020204" pitchFamily="34" charset="0"/>
                <a:cs typeface="Arial" panose="020B0604020202020204" pitchFamily="34" charset="0"/>
              </a:rPr>
              <a:t>ni</a:t>
            </a:r>
            <a:r>
              <a:rPr lang="en-US" altLang="zh-CN" sz="1200" dirty="0" smtClean="0">
                <a:latin typeface="Arial" panose="020B0604020202020204" pitchFamily="34" charset="0"/>
                <a:cs typeface="Arial" panose="020B0604020202020204" pitchFamily="34" charset="0"/>
              </a:rPr>
              <a:t> and </a:t>
            </a:r>
            <a:r>
              <a:rPr lang="en-US" altLang="zh-CN" sz="1200" i="1" dirty="0" err="1" smtClean="0">
                <a:latin typeface="Arial" panose="020B0604020202020204" pitchFamily="34" charset="0"/>
                <a:cs typeface="Arial" panose="020B0604020202020204" pitchFamily="34" charset="0"/>
              </a:rPr>
              <a:t>q</a:t>
            </a:r>
            <a:r>
              <a:rPr lang="en-US" altLang="zh-CN" sz="1200" i="1" baseline="-25000" dirty="0" err="1" smtClean="0">
                <a:latin typeface="Arial" panose="020B0604020202020204" pitchFamily="34" charset="0"/>
                <a:cs typeface="Arial" panose="020B0604020202020204" pitchFamily="34" charset="0"/>
              </a:rPr>
              <a:t>ni</a:t>
            </a:r>
            <a:r>
              <a:rPr lang="en-US" altLang="zh-CN" sz="1200" i="1" baseline="-25000" dirty="0" smtClean="0">
                <a:latin typeface="Arial" panose="020B0604020202020204" pitchFamily="34" charset="0"/>
                <a:cs typeface="Arial" panose="020B0604020202020204" pitchFamily="34" charset="0"/>
              </a:rPr>
              <a:t>  </a:t>
            </a:r>
            <a:r>
              <a:rPr lang="en-US" altLang="zh-CN" sz="1200" dirty="0" smtClean="0">
                <a:latin typeface="Arial" panose="020B0604020202020204" pitchFamily="34" charset="0"/>
                <a:cs typeface="Arial" panose="020B0604020202020204" pitchFamily="34" charset="0"/>
              </a:rPr>
              <a:t>is the </a:t>
            </a:r>
            <a:r>
              <a:rPr lang="en-US" altLang="zh-CN" sz="1200" i="1" dirty="0" smtClean="0">
                <a:latin typeface="Arial" panose="020B0604020202020204" pitchFamily="34" charset="0"/>
                <a:cs typeface="Arial" panose="020B0604020202020204" pitchFamily="34" charset="0"/>
              </a:rPr>
              <a:t>n</a:t>
            </a:r>
            <a:r>
              <a:rPr lang="en-US" altLang="zh-CN" sz="1200" baseline="30000" dirty="0" smtClean="0">
                <a:latin typeface="Arial" panose="020B0604020202020204" pitchFamily="34" charset="0"/>
                <a:cs typeface="Arial" panose="020B0604020202020204" pitchFamily="34" charset="0"/>
              </a:rPr>
              <a:t>th</a:t>
            </a:r>
            <a:r>
              <a:rPr lang="en-US" altLang="zh-CN" sz="1200" dirty="0" smtClean="0">
                <a:latin typeface="Arial" panose="020B0604020202020204" pitchFamily="34" charset="0"/>
                <a:cs typeface="Arial" panose="020B0604020202020204" pitchFamily="34" charset="0"/>
              </a:rPr>
              <a:t> root of </a:t>
            </a:r>
            <a:r>
              <a:rPr lang="en-US" altLang="zh-CN" sz="1200" i="1" dirty="0" err="1" smtClean="0">
                <a:latin typeface="Arial" panose="020B0604020202020204" pitchFamily="34" charset="0"/>
                <a:cs typeface="Arial" panose="020B0604020202020204" pitchFamily="34" charset="0"/>
              </a:rPr>
              <a:t>i</a:t>
            </a:r>
            <a:r>
              <a:rPr lang="en-US" altLang="zh-CN" sz="1200" baseline="30000" dirty="0" err="1" smtClean="0">
                <a:latin typeface="Arial" panose="020B0604020202020204" pitchFamily="34" charset="0"/>
                <a:cs typeface="Arial" panose="020B0604020202020204" pitchFamily="34" charset="0"/>
              </a:rPr>
              <a:t>th</a:t>
            </a:r>
            <a:r>
              <a:rPr lang="en-US" altLang="zh-CN" sz="1200" dirty="0" smtClean="0">
                <a:latin typeface="Arial" panose="020B0604020202020204" pitchFamily="34" charset="0"/>
                <a:cs typeface="Arial" panose="020B0604020202020204" pitchFamily="34" charset="0"/>
              </a:rPr>
              <a:t> Bessel function and its derivative respectively</a:t>
            </a:r>
            <a:endParaRPr lang="zh-CN" altLang="en-US" sz="1200" i="1" dirty="0">
              <a:latin typeface="Arial" panose="020B0604020202020204" pitchFamily="34" charset="0"/>
              <a:cs typeface="Arial" panose="020B0604020202020204" pitchFamily="34" charset="0"/>
            </a:endParaRPr>
          </a:p>
        </p:txBody>
      </p:sp>
      <p:cxnSp>
        <p:nvCxnSpPr>
          <p:cNvPr id="11" name="直接箭头连接符 10"/>
          <p:cNvCxnSpPr/>
          <p:nvPr/>
        </p:nvCxnSpPr>
        <p:spPr>
          <a:xfrm flipH="1" flipV="1">
            <a:off x="584826" y="2371632"/>
            <a:ext cx="152400" cy="3716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392300" y="2402290"/>
            <a:ext cx="219075" cy="369332"/>
          </a:xfrm>
          <a:prstGeom prst="rect">
            <a:avLst/>
          </a:prstGeom>
          <a:noFill/>
        </p:spPr>
        <p:txBody>
          <a:bodyPr wrap="square" rtlCol="0">
            <a:spAutoFit/>
          </a:bodyPr>
          <a:lstStyle/>
          <a:p>
            <a:r>
              <a:rPr lang="en-US" altLang="zh-CN" i="1" dirty="0" smtClean="0">
                <a:latin typeface="Arial" panose="020B0604020202020204" pitchFamily="34" charset="0"/>
                <a:cs typeface="Arial" panose="020B0604020202020204" pitchFamily="34" charset="0"/>
              </a:rPr>
              <a:t>a</a:t>
            </a:r>
            <a:endParaRPr lang="zh-CN" altLang="en-US" i="1" dirty="0">
              <a:latin typeface="Arial" panose="020B0604020202020204" pitchFamily="34" charset="0"/>
              <a:cs typeface="Arial" panose="020B0604020202020204" pitchFamily="34" charset="0"/>
            </a:endParaRPr>
          </a:p>
        </p:txBody>
      </p:sp>
      <p:pic>
        <p:nvPicPr>
          <p:cNvPr id="14" name="图片 13"/>
          <p:cNvPicPr>
            <a:picLocks noChangeAspect="1"/>
          </p:cNvPicPr>
          <p:nvPr/>
        </p:nvPicPr>
        <p:blipFill>
          <a:blip r:embed="rId5"/>
          <a:stretch>
            <a:fillRect/>
          </a:stretch>
        </p:blipFill>
        <p:spPr>
          <a:xfrm>
            <a:off x="9491424" y="2874626"/>
            <a:ext cx="967026" cy="310215"/>
          </a:xfrm>
          <a:prstGeom prst="rect">
            <a:avLst/>
          </a:prstGeom>
        </p:spPr>
      </p:pic>
      <p:cxnSp>
        <p:nvCxnSpPr>
          <p:cNvPr id="16" name="直接连接符 15"/>
          <p:cNvCxnSpPr/>
          <p:nvPr/>
        </p:nvCxnSpPr>
        <p:spPr>
          <a:xfrm>
            <a:off x="1543643" y="2161914"/>
            <a:ext cx="657225" cy="0"/>
          </a:xfrm>
          <a:prstGeom prst="line">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1762718" y="1839844"/>
            <a:ext cx="161926" cy="369332"/>
          </a:xfrm>
          <a:prstGeom prst="rect">
            <a:avLst/>
          </a:prstGeom>
          <a:noFill/>
        </p:spPr>
        <p:txBody>
          <a:bodyPr wrap="square" rtlCol="0">
            <a:spAutoFit/>
          </a:bodyPr>
          <a:lstStyle/>
          <a:p>
            <a:r>
              <a:rPr lang="en-US" altLang="zh-CN" i="1" dirty="0" smtClean="0">
                <a:latin typeface="Arial" panose="020B0604020202020204" pitchFamily="34" charset="0"/>
                <a:cs typeface="Arial" panose="020B0604020202020204" pitchFamily="34" charset="0"/>
              </a:rPr>
              <a:t>l</a:t>
            </a:r>
            <a:endParaRPr lang="zh-CN" altLang="en-US" i="1" dirty="0">
              <a:latin typeface="Arial" panose="020B0604020202020204" pitchFamily="34" charset="0"/>
              <a:cs typeface="Arial" panose="020B0604020202020204" pitchFamily="34" charset="0"/>
            </a:endParaRPr>
          </a:p>
        </p:txBody>
      </p:sp>
      <p:pic>
        <p:nvPicPr>
          <p:cNvPr id="18" name="图片 17"/>
          <p:cNvPicPr>
            <a:picLocks noChangeAspect="1"/>
          </p:cNvPicPr>
          <p:nvPr/>
        </p:nvPicPr>
        <p:blipFill>
          <a:blip r:embed="rId6"/>
          <a:stretch>
            <a:fillRect/>
          </a:stretch>
        </p:blipFill>
        <p:spPr>
          <a:xfrm>
            <a:off x="8186021" y="3775507"/>
            <a:ext cx="3592358" cy="2298260"/>
          </a:xfrm>
          <a:prstGeom prst="rect">
            <a:avLst/>
          </a:prstGeom>
        </p:spPr>
      </p:pic>
      <p:sp>
        <p:nvSpPr>
          <p:cNvPr id="19" name="文本框 18"/>
          <p:cNvSpPr txBox="1"/>
          <p:nvPr/>
        </p:nvSpPr>
        <p:spPr>
          <a:xfrm>
            <a:off x="8096011" y="148022"/>
            <a:ext cx="1514475" cy="338554"/>
          </a:xfrm>
          <a:prstGeom prst="rect">
            <a:avLst/>
          </a:prstGeom>
          <a:noFill/>
        </p:spPr>
        <p:txBody>
          <a:bodyPr wrap="square" rtlCol="0">
            <a:spAutoFit/>
          </a:bodyPr>
          <a:lstStyle/>
          <a:p>
            <a:r>
              <a:rPr lang="en-US" altLang="zh-CN" sz="1600" dirty="0" smtClean="0">
                <a:latin typeface="Arial" panose="020B0604020202020204" pitchFamily="34" charset="0"/>
                <a:cs typeface="Arial" panose="020B0604020202020204" pitchFamily="34" charset="0"/>
              </a:rPr>
              <a:t>TM mode</a:t>
            </a:r>
            <a:endParaRPr lang="zh-CN" altLang="en-US" sz="1600" dirty="0">
              <a:latin typeface="Arial" panose="020B0604020202020204" pitchFamily="34" charset="0"/>
              <a:cs typeface="Arial" panose="020B0604020202020204" pitchFamily="34" charset="0"/>
            </a:endParaRPr>
          </a:p>
        </p:txBody>
      </p:sp>
      <p:sp>
        <p:nvSpPr>
          <p:cNvPr id="20" name="文本框 19"/>
          <p:cNvSpPr txBox="1"/>
          <p:nvPr/>
        </p:nvSpPr>
        <p:spPr>
          <a:xfrm>
            <a:off x="8186021" y="3364488"/>
            <a:ext cx="1514475" cy="338554"/>
          </a:xfrm>
          <a:prstGeom prst="rect">
            <a:avLst/>
          </a:prstGeom>
          <a:noFill/>
        </p:spPr>
        <p:txBody>
          <a:bodyPr wrap="square" rtlCol="0">
            <a:spAutoFit/>
          </a:bodyPr>
          <a:lstStyle/>
          <a:p>
            <a:r>
              <a:rPr lang="en-US" altLang="zh-CN" sz="1600" dirty="0" smtClean="0">
                <a:latin typeface="Arial" panose="020B0604020202020204" pitchFamily="34" charset="0"/>
                <a:cs typeface="Arial" panose="020B0604020202020204" pitchFamily="34" charset="0"/>
              </a:rPr>
              <a:t>TE mode</a:t>
            </a:r>
            <a:endParaRPr lang="zh-CN" altLang="en-US" sz="1600" dirty="0">
              <a:latin typeface="Arial" panose="020B0604020202020204" pitchFamily="34" charset="0"/>
              <a:cs typeface="Arial" panose="020B0604020202020204" pitchFamily="34" charset="0"/>
            </a:endParaRPr>
          </a:p>
        </p:txBody>
      </p:sp>
      <p:pic>
        <p:nvPicPr>
          <p:cNvPr id="21" name="图片 20"/>
          <p:cNvPicPr>
            <a:picLocks noChangeAspect="1"/>
          </p:cNvPicPr>
          <p:nvPr/>
        </p:nvPicPr>
        <p:blipFill>
          <a:blip r:embed="rId7"/>
          <a:stretch>
            <a:fillRect/>
          </a:stretch>
        </p:blipFill>
        <p:spPr>
          <a:xfrm>
            <a:off x="8510349" y="6107712"/>
            <a:ext cx="1000125" cy="404250"/>
          </a:xfrm>
          <a:prstGeom prst="rect">
            <a:avLst/>
          </a:prstGeom>
        </p:spPr>
      </p:pic>
      <p:pic>
        <p:nvPicPr>
          <p:cNvPr id="23" name="图片 22"/>
          <p:cNvPicPr>
            <a:picLocks noChangeAspect="1"/>
          </p:cNvPicPr>
          <p:nvPr/>
        </p:nvPicPr>
        <p:blipFill>
          <a:blip r:embed="rId8"/>
          <a:stretch>
            <a:fillRect/>
          </a:stretch>
        </p:blipFill>
        <p:spPr>
          <a:xfrm>
            <a:off x="4883785" y="1429308"/>
            <a:ext cx="2895435" cy="1550667"/>
          </a:xfrm>
          <a:prstGeom prst="rect">
            <a:avLst/>
          </a:prstGeom>
        </p:spPr>
      </p:pic>
      <p:pic>
        <p:nvPicPr>
          <p:cNvPr id="7"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33985" y="1429308"/>
            <a:ext cx="2317464" cy="1809776"/>
          </a:xfrm>
          <a:prstGeom prst="rect">
            <a:avLst/>
          </a:prstGeom>
        </p:spPr>
      </p:pic>
    </p:spTree>
    <p:extLst>
      <p:ext uri="{BB962C8B-B14F-4D97-AF65-F5344CB8AC3E}">
        <p14:creationId xmlns:p14="http://schemas.microsoft.com/office/powerpoint/2010/main" val="414847472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2197099"/>
            <a:ext cx="10515600" cy="3979863"/>
          </a:xfrm>
        </p:spPr>
        <p:txBody>
          <a:bodyPr>
            <a:normAutofit/>
          </a:bodyPr>
          <a:lstStyle/>
          <a:p>
            <a:pPr marL="0" indent="0">
              <a:buNone/>
            </a:pPr>
            <a:r>
              <a:rPr lang="en-US" altLang="zh-CN" sz="1800" dirty="0"/>
              <a:t>If the </a:t>
            </a:r>
            <a:r>
              <a:rPr lang="en-US" altLang="zh-CN" sz="1800" dirty="0" smtClean="0"/>
              <a:t>radial displacements </a:t>
            </a:r>
            <a:r>
              <a:rPr lang="en-US" altLang="zh-CN" sz="1800" dirty="0"/>
              <a:t>are small compared to a, the dominant terms will be the m = </a:t>
            </a:r>
            <a:r>
              <a:rPr lang="en-US" altLang="zh-CN" sz="1800" dirty="0" smtClean="0"/>
              <a:t>0 monopole </a:t>
            </a:r>
            <a:r>
              <a:rPr lang="en-US" altLang="zh-CN" sz="1800" dirty="0"/>
              <a:t>term for the longitudinal wake potential, and the m = 1 dipole </a:t>
            </a:r>
            <a:r>
              <a:rPr lang="en-US" altLang="zh-CN" sz="1800" dirty="0" smtClean="0"/>
              <a:t>term for </a:t>
            </a:r>
            <a:r>
              <a:rPr lang="en-US" altLang="zh-CN" sz="1800" dirty="0"/>
              <a:t>the transverse wake potential.</a:t>
            </a:r>
            <a:endParaRPr lang="zh-CN" altLang="en-US" sz="1800" dirty="0"/>
          </a:p>
        </p:txBody>
      </p:sp>
      <p:sp>
        <p:nvSpPr>
          <p:cNvPr id="4" name="灯片编号占位符 3"/>
          <p:cNvSpPr>
            <a:spLocks noGrp="1"/>
          </p:cNvSpPr>
          <p:nvPr>
            <p:ph type="sldNum" sz="quarter" idx="12"/>
          </p:nvPr>
        </p:nvSpPr>
        <p:spPr/>
        <p:txBody>
          <a:bodyPr/>
          <a:lstStyle/>
          <a:p>
            <a:fld id="{97B00A8C-1BFE-45BD-976D-51C563E3769B}" type="slidenum">
              <a:rPr lang="zh-CN" altLang="en-US" smtClean="0"/>
              <a:t>80</a:t>
            </a:fld>
            <a:endParaRPr lang="zh-CN" altLang="en-US"/>
          </a:p>
        </p:txBody>
      </p:sp>
      <p:sp>
        <p:nvSpPr>
          <p:cNvPr id="7" name="矩形 6"/>
          <p:cNvSpPr/>
          <p:nvPr/>
        </p:nvSpPr>
        <p:spPr>
          <a:xfrm>
            <a:off x="838200" y="4976634"/>
            <a:ext cx="10515600" cy="1200329"/>
          </a:xfrm>
          <a:prstGeom prst="rect">
            <a:avLst/>
          </a:prstGeom>
        </p:spPr>
        <p:txBody>
          <a:bodyPr wrap="square">
            <a:spAutoFit/>
          </a:bodyPr>
          <a:lstStyle/>
          <a:p>
            <a:r>
              <a:rPr lang="en-US" altLang="zh-CN" dirty="0">
                <a:latin typeface="Arial" panose="020B0604020202020204" pitchFamily="34" charset="0"/>
                <a:cs typeface="Arial" panose="020B0604020202020204" pitchFamily="34" charset="0"/>
              </a:rPr>
              <a:t>the longitudinal wake potential is independent </a:t>
            </a:r>
            <a:r>
              <a:rPr lang="en-US" altLang="zh-CN" dirty="0" smtClean="0">
                <a:latin typeface="Arial" panose="020B0604020202020204" pitchFamily="34" charset="0"/>
                <a:cs typeface="Arial" panose="020B0604020202020204" pitchFamily="34" charset="0"/>
              </a:rPr>
              <a:t>of the </a:t>
            </a:r>
            <a:r>
              <a:rPr lang="en-US" altLang="zh-CN" dirty="0">
                <a:latin typeface="Arial" panose="020B0604020202020204" pitchFamily="34" charset="0"/>
                <a:cs typeface="Arial" panose="020B0604020202020204" pitchFamily="34" charset="0"/>
              </a:rPr>
              <a:t>transverse coordinates of both the source and test charges, and </a:t>
            </a:r>
            <a:r>
              <a:rPr lang="en-US" altLang="zh-CN" dirty="0" smtClean="0">
                <a:latin typeface="Arial" panose="020B0604020202020204" pitchFamily="34" charset="0"/>
                <a:cs typeface="Arial" panose="020B0604020202020204" pitchFamily="34" charset="0"/>
              </a:rPr>
              <a:t>the transverse </a:t>
            </a:r>
            <a:r>
              <a:rPr lang="en-US" altLang="zh-CN" dirty="0">
                <a:latin typeface="Arial" panose="020B0604020202020204" pitchFamily="34" charset="0"/>
                <a:cs typeface="Arial" panose="020B0604020202020204" pitchFamily="34" charset="0"/>
              </a:rPr>
              <a:t>wake potential is linearly proportional to the source-charge radius, </a:t>
            </a:r>
            <a:r>
              <a:rPr lang="en-US" altLang="zh-CN" dirty="0" smtClean="0">
                <a:latin typeface="Arial" panose="020B0604020202020204" pitchFamily="34" charset="0"/>
                <a:cs typeface="Arial" panose="020B0604020202020204" pitchFamily="34" charset="0"/>
              </a:rPr>
              <a:t>is independent </a:t>
            </a:r>
            <a:r>
              <a:rPr lang="en-US" altLang="zh-CN" dirty="0">
                <a:latin typeface="Arial" panose="020B0604020202020204" pitchFamily="34" charset="0"/>
                <a:cs typeface="Arial" panose="020B0604020202020204" pitchFamily="34" charset="0"/>
              </a:rPr>
              <a:t>of the transverse coordinates of the test charge, and is </a:t>
            </a:r>
            <a:r>
              <a:rPr lang="en-US" altLang="zh-CN" dirty="0" smtClean="0">
                <a:latin typeface="Arial" panose="020B0604020202020204" pitchFamily="34" charset="0"/>
                <a:cs typeface="Arial" panose="020B0604020202020204" pitchFamily="34" charset="0"/>
              </a:rPr>
              <a:t>everywhere directed </a:t>
            </a:r>
            <a:r>
              <a:rPr lang="en-US" altLang="zh-CN" dirty="0">
                <a:latin typeface="Arial" panose="020B0604020202020204" pitchFamily="34" charset="0"/>
                <a:cs typeface="Arial" panose="020B0604020202020204" pitchFamily="34" charset="0"/>
              </a:rPr>
              <a:t>along the x-axis, the direction of the source displacement.</a:t>
            </a:r>
            <a:endParaRPr lang="zh-CN" altLang="en-US" dirty="0">
              <a:latin typeface="Arial" panose="020B0604020202020204" pitchFamily="34" charset="0"/>
              <a:cs typeface="Arial" panose="020B0604020202020204" pitchFamily="34" charset="0"/>
            </a:endParaRPr>
          </a:p>
        </p:txBody>
      </p:sp>
      <p:pic>
        <p:nvPicPr>
          <p:cNvPr id="8" name="图片 7"/>
          <p:cNvPicPr>
            <a:picLocks noChangeAspect="1"/>
          </p:cNvPicPr>
          <p:nvPr/>
        </p:nvPicPr>
        <p:blipFill>
          <a:blip r:embed="rId2"/>
          <a:stretch>
            <a:fillRect/>
          </a:stretch>
        </p:blipFill>
        <p:spPr>
          <a:xfrm>
            <a:off x="1035050" y="3076847"/>
            <a:ext cx="4819650" cy="1720400"/>
          </a:xfrm>
          <a:prstGeom prst="rect">
            <a:avLst/>
          </a:prstGeom>
        </p:spPr>
      </p:pic>
      <p:pic>
        <p:nvPicPr>
          <p:cNvPr id="9" name="图片 8"/>
          <p:cNvPicPr>
            <a:picLocks noChangeAspect="1"/>
          </p:cNvPicPr>
          <p:nvPr/>
        </p:nvPicPr>
        <p:blipFill>
          <a:blip r:embed="rId3"/>
          <a:stretch>
            <a:fillRect/>
          </a:stretch>
        </p:blipFill>
        <p:spPr>
          <a:xfrm>
            <a:off x="6210300" y="3222283"/>
            <a:ext cx="3987800" cy="1522225"/>
          </a:xfrm>
          <a:prstGeom prst="rect">
            <a:avLst/>
          </a:prstGeom>
        </p:spPr>
      </p:pic>
      <p:pic>
        <p:nvPicPr>
          <p:cNvPr id="10" name="图片 9"/>
          <p:cNvPicPr>
            <a:picLocks noChangeAspect="1"/>
          </p:cNvPicPr>
          <p:nvPr/>
        </p:nvPicPr>
        <p:blipFill>
          <a:blip r:embed="rId4"/>
          <a:stretch>
            <a:fillRect/>
          </a:stretch>
        </p:blipFill>
        <p:spPr>
          <a:xfrm>
            <a:off x="3523026" y="595988"/>
            <a:ext cx="4006850" cy="1236527"/>
          </a:xfrm>
          <a:prstGeom prst="rect">
            <a:avLst/>
          </a:prstGeom>
        </p:spPr>
      </p:pic>
      <p:pic>
        <p:nvPicPr>
          <p:cNvPr id="11" name="图片 10"/>
          <p:cNvPicPr>
            <a:picLocks noChangeAspect="1"/>
          </p:cNvPicPr>
          <p:nvPr/>
        </p:nvPicPr>
        <p:blipFill>
          <a:blip r:embed="rId5"/>
          <a:stretch>
            <a:fillRect/>
          </a:stretch>
        </p:blipFill>
        <p:spPr>
          <a:xfrm>
            <a:off x="439208" y="352521"/>
            <a:ext cx="3083818" cy="1723459"/>
          </a:xfrm>
          <a:prstGeom prst="rect">
            <a:avLst/>
          </a:prstGeom>
        </p:spPr>
      </p:pic>
      <p:pic>
        <p:nvPicPr>
          <p:cNvPr id="12" name="图片 11"/>
          <p:cNvPicPr>
            <a:picLocks noChangeAspect="1"/>
          </p:cNvPicPr>
          <p:nvPr/>
        </p:nvPicPr>
        <p:blipFill>
          <a:blip r:embed="rId6"/>
          <a:stretch>
            <a:fillRect/>
          </a:stretch>
        </p:blipFill>
        <p:spPr>
          <a:xfrm>
            <a:off x="7529876" y="700619"/>
            <a:ext cx="4361558" cy="526322"/>
          </a:xfrm>
          <a:prstGeom prst="rect">
            <a:avLst/>
          </a:prstGeom>
        </p:spPr>
      </p:pic>
      <p:pic>
        <p:nvPicPr>
          <p:cNvPr id="13" name="图片 12"/>
          <p:cNvPicPr>
            <a:picLocks noChangeAspect="1"/>
          </p:cNvPicPr>
          <p:nvPr/>
        </p:nvPicPr>
        <p:blipFill>
          <a:blip r:embed="rId7"/>
          <a:stretch>
            <a:fillRect/>
          </a:stretch>
        </p:blipFill>
        <p:spPr>
          <a:xfrm>
            <a:off x="7529876" y="1258617"/>
            <a:ext cx="3104257" cy="400900"/>
          </a:xfrm>
          <a:prstGeom prst="rect">
            <a:avLst/>
          </a:prstGeom>
        </p:spPr>
      </p:pic>
    </p:spTree>
    <p:extLst>
      <p:ext uri="{BB962C8B-B14F-4D97-AF65-F5344CB8AC3E}">
        <p14:creationId xmlns:p14="http://schemas.microsoft.com/office/powerpoint/2010/main" val="134018229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2"/>
          <a:stretch>
            <a:fillRect/>
          </a:stretch>
        </p:blipFill>
        <p:spPr>
          <a:xfrm>
            <a:off x="2080012" y="1440808"/>
            <a:ext cx="8226963" cy="4216935"/>
          </a:xfrm>
          <a:prstGeom prst="rect">
            <a:avLst/>
          </a:prstGeom>
        </p:spPr>
      </p:pic>
      <p:sp>
        <p:nvSpPr>
          <p:cNvPr id="4" name="灯片编号占位符 3"/>
          <p:cNvSpPr>
            <a:spLocks noGrp="1"/>
          </p:cNvSpPr>
          <p:nvPr>
            <p:ph type="sldNum" sz="quarter" idx="12"/>
          </p:nvPr>
        </p:nvSpPr>
        <p:spPr/>
        <p:txBody>
          <a:bodyPr/>
          <a:lstStyle/>
          <a:p>
            <a:fld id="{97B00A8C-1BFE-45BD-976D-51C563E3769B}" type="slidenum">
              <a:rPr lang="zh-CN" altLang="en-US" smtClean="0"/>
              <a:t>81</a:t>
            </a:fld>
            <a:endParaRPr lang="zh-CN" altLang="en-US"/>
          </a:p>
        </p:txBody>
      </p:sp>
    </p:spTree>
    <p:extLst>
      <p:ext uri="{BB962C8B-B14F-4D97-AF65-F5344CB8AC3E}">
        <p14:creationId xmlns:p14="http://schemas.microsoft.com/office/powerpoint/2010/main" val="218044298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Impedance</a:t>
            </a:r>
            <a:endParaRPr lang="zh-CN" altLang="en-US" dirty="0"/>
          </a:p>
        </p:txBody>
      </p:sp>
      <p:sp>
        <p:nvSpPr>
          <p:cNvPr id="4" name="灯片编号占位符 3"/>
          <p:cNvSpPr>
            <a:spLocks noGrp="1"/>
          </p:cNvSpPr>
          <p:nvPr>
            <p:ph type="sldNum" sz="quarter" idx="12"/>
          </p:nvPr>
        </p:nvSpPr>
        <p:spPr/>
        <p:txBody>
          <a:bodyPr/>
          <a:lstStyle/>
          <a:p>
            <a:fld id="{97B00A8C-1BFE-45BD-976D-51C563E3769B}" type="slidenum">
              <a:rPr lang="zh-CN" altLang="en-US" smtClean="0"/>
              <a:t>82</a:t>
            </a:fld>
            <a:endParaRPr lang="zh-CN" altLang="en-US"/>
          </a:p>
        </p:txBody>
      </p:sp>
      <p:pic>
        <p:nvPicPr>
          <p:cNvPr id="5" name="图片 4"/>
          <p:cNvPicPr>
            <a:picLocks noChangeAspect="1"/>
          </p:cNvPicPr>
          <p:nvPr/>
        </p:nvPicPr>
        <p:blipFill>
          <a:blip r:embed="rId2"/>
          <a:stretch>
            <a:fillRect/>
          </a:stretch>
        </p:blipFill>
        <p:spPr>
          <a:xfrm>
            <a:off x="1539389" y="2138603"/>
            <a:ext cx="3395682" cy="1722929"/>
          </a:xfrm>
          <a:prstGeom prst="rect">
            <a:avLst/>
          </a:prstGeom>
        </p:spPr>
      </p:pic>
      <p:pic>
        <p:nvPicPr>
          <p:cNvPr id="6" name="图片 5"/>
          <p:cNvPicPr>
            <a:picLocks noChangeAspect="1"/>
          </p:cNvPicPr>
          <p:nvPr/>
        </p:nvPicPr>
        <p:blipFill>
          <a:blip r:embed="rId3"/>
          <a:stretch>
            <a:fillRect/>
          </a:stretch>
        </p:blipFill>
        <p:spPr>
          <a:xfrm>
            <a:off x="1638300" y="4235488"/>
            <a:ext cx="3007659" cy="1076957"/>
          </a:xfrm>
          <a:prstGeom prst="rect">
            <a:avLst/>
          </a:prstGeom>
        </p:spPr>
      </p:pic>
      <p:pic>
        <p:nvPicPr>
          <p:cNvPr id="3" name="图片 2"/>
          <p:cNvPicPr>
            <a:picLocks noChangeAspect="1"/>
          </p:cNvPicPr>
          <p:nvPr/>
        </p:nvPicPr>
        <p:blipFill>
          <a:blip r:embed="rId4"/>
          <a:stretch>
            <a:fillRect/>
          </a:stretch>
        </p:blipFill>
        <p:spPr>
          <a:xfrm>
            <a:off x="6217478" y="2226009"/>
            <a:ext cx="3975393" cy="2990020"/>
          </a:xfrm>
          <a:prstGeom prst="rect">
            <a:avLst/>
          </a:prstGeom>
        </p:spPr>
      </p:pic>
    </p:spTree>
    <p:extLst>
      <p:ext uri="{BB962C8B-B14F-4D97-AF65-F5344CB8AC3E}">
        <p14:creationId xmlns:p14="http://schemas.microsoft.com/office/powerpoint/2010/main" val="379919158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50" name="Picture 3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8600" y="3870100"/>
            <a:ext cx="3657600" cy="265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46" name="Picture 5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8600" y="1076051"/>
            <a:ext cx="3657600" cy="2655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8" name="Text Box 5"/>
          <p:cNvSpPr txBox="1">
            <a:spLocks noChangeArrowheads="1"/>
          </p:cNvSpPr>
          <p:nvPr/>
        </p:nvSpPr>
        <p:spPr bwMode="auto">
          <a:xfrm>
            <a:off x="118533" y="294271"/>
            <a:ext cx="11963400" cy="461665"/>
          </a:xfrm>
          <a:prstGeom prst="rect">
            <a:avLst/>
          </a:prstGeom>
          <a:noFill/>
          <a:ln w="9525">
            <a:noFill/>
            <a:miter lim="800000"/>
            <a:headEnd/>
            <a:tailEnd/>
          </a:ln>
        </p:spPr>
        <p:txBody>
          <a:bodyPr wrap="square">
            <a:spAutoFit/>
          </a:bodyPr>
          <a:lstStyle/>
          <a:p>
            <a:r>
              <a:rPr lang="en-US" sz="2400" dirty="0">
                <a:latin typeface="Arial" panose="020B0604020202020204" pitchFamily="34" charset="0"/>
                <a:cs typeface="Arial" panose="020B0604020202020204" pitchFamily="34" charset="0"/>
              </a:rPr>
              <a:t>Longitudinal Loss Factor Calculations and Normalization to Bunch Length and Aperture</a:t>
            </a:r>
          </a:p>
        </p:txBody>
      </p:sp>
      <p:graphicFrame>
        <p:nvGraphicFramePr>
          <p:cNvPr id="4" name="Object 3"/>
          <p:cNvGraphicFramePr>
            <a:graphicFrameLocks noChangeAspect="1"/>
          </p:cNvGraphicFramePr>
          <p:nvPr>
            <p:extLst>
              <p:ext uri="{D42A27DB-BD31-4B8C-83A1-F6EECF244321}">
                <p14:modId xmlns:p14="http://schemas.microsoft.com/office/powerpoint/2010/main" val="2613329547"/>
              </p:ext>
            </p:extLst>
          </p:nvPr>
        </p:nvGraphicFramePr>
        <p:xfrm>
          <a:off x="6578601" y="2154948"/>
          <a:ext cx="660231" cy="452405"/>
        </p:xfrm>
        <a:graphic>
          <a:graphicData uri="http://schemas.openxmlformats.org/presentationml/2006/ole">
            <mc:AlternateContent xmlns:mc="http://schemas.openxmlformats.org/markup-compatibility/2006">
              <mc:Choice xmlns:v="urn:schemas-microsoft-com:vml" Requires="v">
                <p:oleObj spid="_x0000_s15405" name="Equation" r:id="rId5" imgW="507960" imgH="393480" progId="Equation.3">
                  <p:embed/>
                </p:oleObj>
              </mc:Choice>
              <mc:Fallback>
                <p:oleObj name="Equation" r:id="rId5" imgW="507960" imgH="393480" progId="Equation.3">
                  <p:embed/>
                  <p:pic>
                    <p:nvPicPr>
                      <p:cNvPr id="4" name="Object 3"/>
                      <p:cNvPicPr>
                        <a:picLocks noChangeAspect="1" noChangeArrowheads="1"/>
                      </p:cNvPicPr>
                      <p:nvPr/>
                    </p:nvPicPr>
                    <p:blipFill>
                      <a:blip r:embed="rId6"/>
                      <a:srcRect/>
                      <a:stretch>
                        <a:fillRect/>
                      </a:stretch>
                    </p:blipFill>
                    <p:spPr bwMode="auto">
                      <a:xfrm>
                        <a:off x="6578601" y="2154948"/>
                        <a:ext cx="660231" cy="452405"/>
                      </a:xfrm>
                      <a:prstGeom prst="rect">
                        <a:avLst/>
                      </a:prstGeom>
                      <a:noFill/>
                      <a:ln>
                        <a:noFill/>
                      </a:ln>
                      <a:extLst/>
                    </p:spPr>
                  </p:pic>
                </p:oleObj>
              </mc:Fallback>
            </mc:AlternateContent>
          </a:graphicData>
        </a:graphic>
      </p:graphicFrame>
      <p:sp>
        <p:nvSpPr>
          <p:cNvPr id="8" name="TextBox 7"/>
          <p:cNvSpPr txBox="1"/>
          <p:nvPr/>
        </p:nvSpPr>
        <p:spPr>
          <a:xfrm>
            <a:off x="6435948" y="2610561"/>
            <a:ext cx="4181252" cy="954107"/>
          </a:xfrm>
          <a:prstGeom prst="rect">
            <a:avLst/>
          </a:prstGeom>
          <a:noFill/>
        </p:spPr>
        <p:txBody>
          <a:bodyPr wrap="square" rtlCol="0">
            <a:spAutoFit/>
          </a:bodyPr>
          <a:lstStyle/>
          <a:p>
            <a:r>
              <a:rPr lang="en-US" sz="1400" dirty="0"/>
              <a:t>Define the normalized loss factor </a:t>
            </a:r>
            <a:r>
              <a:rPr lang="en-US" sz="1400" i="1" dirty="0" err="1"/>
              <a:t>k</a:t>
            </a:r>
            <a:r>
              <a:rPr lang="en-US" sz="1400" i="1" baseline="-25000" dirty="0" err="1"/>
              <a:t>n</a:t>
            </a:r>
            <a:r>
              <a:rPr lang="en-US" sz="1400" i="1" baseline="-25000" dirty="0"/>
              <a:t>//</a:t>
            </a:r>
            <a:r>
              <a:rPr lang="en-US" sz="1400" i="1" dirty="0"/>
              <a:t> </a:t>
            </a:r>
            <a:r>
              <a:rPr lang="en-US" sz="1400" dirty="0"/>
              <a:t>which bunch length </a:t>
            </a:r>
            <a:r>
              <a:rPr lang="en-US" sz="1400" dirty="0">
                <a:sym typeface="Symbol"/>
              </a:rPr>
              <a:t> is normalized </a:t>
            </a:r>
            <a:r>
              <a:rPr lang="en-US" sz="1400" dirty="0"/>
              <a:t>to wavelength </a:t>
            </a:r>
            <a:r>
              <a:rPr lang="en-US" sz="1400" dirty="0">
                <a:sym typeface="Symbol"/>
              </a:rPr>
              <a:t> </a:t>
            </a:r>
            <a:r>
              <a:rPr lang="en-US" sz="1400" dirty="0"/>
              <a:t> and the beam pipe radius </a:t>
            </a:r>
            <a:r>
              <a:rPr lang="en-US" sz="1400" i="1" dirty="0"/>
              <a:t>a</a:t>
            </a:r>
            <a:r>
              <a:rPr lang="en-US" sz="1400" dirty="0"/>
              <a:t> and the </a:t>
            </a:r>
            <a:r>
              <a:rPr lang="en-US" sz="1400" i="1" dirty="0" err="1"/>
              <a:t>k</a:t>
            </a:r>
            <a:r>
              <a:rPr lang="en-US" sz="1400" i="1" baseline="-25000" dirty="0" err="1"/>
              <a:t>n</a:t>
            </a:r>
            <a:r>
              <a:rPr lang="en-US" sz="1400" i="1" baseline="-25000" dirty="0"/>
              <a:t>//</a:t>
            </a:r>
            <a:r>
              <a:rPr lang="en-US" sz="1400" dirty="0"/>
              <a:t> is inversely proportional to cavity iris radius </a:t>
            </a:r>
            <a:r>
              <a:rPr lang="en-US" sz="1400" b="1" i="1" dirty="0"/>
              <a:t>r</a:t>
            </a:r>
            <a:r>
              <a:rPr lang="en-US" sz="1400" dirty="0"/>
              <a:t>:</a:t>
            </a:r>
          </a:p>
        </p:txBody>
      </p:sp>
      <p:graphicFrame>
        <p:nvGraphicFramePr>
          <p:cNvPr id="11" name="Object 10"/>
          <p:cNvGraphicFramePr>
            <a:graphicFrameLocks noChangeAspect="1"/>
          </p:cNvGraphicFramePr>
          <p:nvPr>
            <p:extLst>
              <p:ext uri="{D42A27DB-BD31-4B8C-83A1-F6EECF244321}">
                <p14:modId xmlns:p14="http://schemas.microsoft.com/office/powerpoint/2010/main" val="539002792"/>
              </p:ext>
            </p:extLst>
          </p:nvPr>
        </p:nvGraphicFramePr>
        <p:xfrm>
          <a:off x="6542672" y="3574947"/>
          <a:ext cx="1709737" cy="1065213"/>
        </p:xfrm>
        <a:graphic>
          <a:graphicData uri="http://schemas.openxmlformats.org/presentationml/2006/ole">
            <mc:AlternateContent xmlns:mc="http://schemas.openxmlformats.org/markup-compatibility/2006">
              <mc:Choice xmlns:v="urn:schemas-microsoft-com:vml" Requires="v">
                <p:oleObj spid="_x0000_s15406" name="Equation" r:id="rId7" imgW="1434960" imgH="838080" progId="Equation.3">
                  <p:embed/>
                </p:oleObj>
              </mc:Choice>
              <mc:Fallback>
                <p:oleObj name="Equation" r:id="rId7" imgW="1434960" imgH="838080" progId="Equation.3">
                  <p:embed/>
                  <p:pic>
                    <p:nvPicPr>
                      <p:cNvPr id="11" name="Object 10"/>
                      <p:cNvPicPr>
                        <a:picLocks noChangeAspect="1" noChangeArrowheads="1"/>
                      </p:cNvPicPr>
                      <p:nvPr/>
                    </p:nvPicPr>
                    <p:blipFill>
                      <a:blip r:embed="rId8"/>
                      <a:srcRect/>
                      <a:stretch>
                        <a:fillRect/>
                      </a:stretch>
                    </p:blipFill>
                    <p:spPr bwMode="auto">
                      <a:xfrm>
                        <a:off x="6542672" y="3574947"/>
                        <a:ext cx="1709737" cy="1065213"/>
                      </a:xfrm>
                      <a:prstGeom prst="rect">
                        <a:avLst/>
                      </a:prstGeom>
                      <a:noFill/>
                      <a:ln w="19050">
                        <a:solidFill>
                          <a:srgbClr val="FF0000"/>
                        </a:solidFill>
                      </a:ln>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3438138879"/>
              </p:ext>
            </p:extLst>
          </p:nvPr>
        </p:nvGraphicFramePr>
        <p:xfrm>
          <a:off x="7569200" y="2307347"/>
          <a:ext cx="1173774" cy="228600"/>
        </p:xfrm>
        <a:graphic>
          <a:graphicData uri="http://schemas.openxmlformats.org/presentationml/2006/ole">
            <mc:AlternateContent xmlns:mc="http://schemas.openxmlformats.org/markup-compatibility/2006">
              <mc:Choice xmlns:v="urn:schemas-microsoft-com:vml" Requires="v">
                <p:oleObj spid="_x0000_s15407" name="Equation" r:id="rId9" imgW="977760" imgH="215640" progId="Equation.3">
                  <p:embed/>
                </p:oleObj>
              </mc:Choice>
              <mc:Fallback>
                <p:oleObj name="Equation" r:id="rId9" imgW="977760" imgH="215640" progId="Equation.3">
                  <p:embed/>
                  <p:pic>
                    <p:nvPicPr>
                      <p:cNvPr id="2" name="Object 1"/>
                      <p:cNvPicPr>
                        <a:picLocks noChangeAspect="1" noChangeArrowheads="1"/>
                      </p:cNvPicPr>
                      <p:nvPr/>
                    </p:nvPicPr>
                    <p:blipFill>
                      <a:blip r:embed="rId10"/>
                      <a:srcRect/>
                      <a:stretch>
                        <a:fillRect/>
                      </a:stretch>
                    </p:blipFill>
                    <p:spPr bwMode="auto">
                      <a:xfrm>
                        <a:off x="7569200" y="2307347"/>
                        <a:ext cx="1173774" cy="228600"/>
                      </a:xfrm>
                      <a:prstGeom prst="rect">
                        <a:avLst/>
                      </a:prstGeom>
                      <a:noFill/>
                      <a:ln>
                        <a:noFill/>
                      </a:ln>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022044312"/>
              </p:ext>
            </p:extLst>
          </p:nvPr>
        </p:nvGraphicFramePr>
        <p:xfrm>
          <a:off x="9093201" y="2231148"/>
          <a:ext cx="898525" cy="415925"/>
        </p:xfrm>
        <a:graphic>
          <a:graphicData uri="http://schemas.openxmlformats.org/presentationml/2006/ole">
            <mc:AlternateContent xmlns:mc="http://schemas.openxmlformats.org/markup-compatibility/2006">
              <mc:Choice xmlns:v="urn:schemas-microsoft-com:vml" Requires="v">
                <p:oleObj spid="_x0000_s15408" name="Equation" r:id="rId11" imgW="749160" imgH="393480" progId="Equation.3">
                  <p:embed/>
                </p:oleObj>
              </mc:Choice>
              <mc:Fallback>
                <p:oleObj name="Equation" r:id="rId11" imgW="749160" imgH="393480" progId="Equation.3">
                  <p:embed/>
                  <p:pic>
                    <p:nvPicPr>
                      <p:cNvPr id="3" name="Object 2"/>
                      <p:cNvPicPr>
                        <a:picLocks noChangeAspect="1" noChangeArrowheads="1"/>
                      </p:cNvPicPr>
                      <p:nvPr/>
                    </p:nvPicPr>
                    <p:blipFill>
                      <a:blip r:embed="rId12"/>
                      <a:srcRect/>
                      <a:stretch>
                        <a:fillRect/>
                      </a:stretch>
                    </p:blipFill>
                    <p:spPr bwMode="auto">
                      <a:xfrm>
                        <a:off x="9093201" y="2231148"/>
                        <a:ext cx="8985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extBox 4"/>
          <p:cNvSpPr txBox="1"/>
          <p:nvPr/>
        </p:nvSpPr>
        <p:spPr>
          <a:xfrm>
            <a:off x="8607508" y="3469191"/>
            <a:ext cx="1525516" cy="307777"/>
          </a:xfrm>
          <a:prstGeom prst="rect">
            <a:avLst/>
          </a:prstGeom>
          <a:noFill/>
        </p:spPr>
        <p:txBody>
          <a:bodyPr wrap="square" rtlCol="0">
            <a:spAutoFit/>
          </a:bodyPr>
          <a:lstStyle/>
          <a:p>
            <a:r>
              <a:rPr lang="en-US" sz="1400" dirty="0">
                <a:solidFill>
                  <a:srgbClr val="FF0000"/>
                </a:solidFill>
              </a:rPr>
              <a:t>for pill box cavity:</a:t>
            </a:r>
          </a:p>
        </p:txBody>
      </p:sp>
      <p:graphicFrame>
        <p:nvGraphicFramePr>
          <p:cNvPr id="9" name="Object 8"/>
          <p:cNvGraphicFramePr>
            <a:graphicFrameLocks noChangeAspect="1"/>
          </p:cNvGraphicFramePr>
          <p:nvPr>
            <p:extLst>
              <p:ext uri="{D42A27DB-BD31-4B8C-83A1-F6EECF244321}">
                <p14:modId xmlns:p14="http://schemas.microsoft.com/office/powerpoint/2010/main" val="3504548909"/>
              </p:ext>
            </p:extLst>
          </p:nvPr>
        </p:nvGraphicFramePr>
        <p:xfrm>
          <a:off x="8435108" y="3905960"/>
          <a:ext cx="2077459" cy="526024"/>
        </p:xfrm>
        <a:graphic>
          <a:graphicData uri="http://schemas.openxmlformats.org/presentationml/2006/ole">
            <mc:AlternateContent xmlns:mc="http://schemas.openxmlformats.org/markup-compatibility/2006">
              <mc:Choice xmlns:v="urn:schemas-microsoft-com:vml" Requires="v">
                <p:oleObj spid="_x0000_s15409" name="Equation" r:id="rId13" imgW="1244520" imgH="457200" progId="Equation.3">
                  <p:embed/>
                </p:oleObj>
              </mc:Choice>
              <mc:Fallback>
                <p:oleObj name="Equation" r:id="rId13" imgW="1244520" imgH="457200" progId="Equation.3">
                  <p:embed/>
                  <p:pic>
                    <p:nvPicPr>
                      <p:cNvPr id="9" name="Object 8"/>
                      <p:cNvPicPr>
                        <a:picLocks noChangeAspect="1" noChangeArrowheads="1"/>
                      </p:cNvPicPr>
                      <p:nvPr/>
                    </p:nvPicPr>
                    <p:blipFill>
                      <a:blip r:embed="rId14"/>
                      <a:srcRect/>
                      <a:stretch>
                        <a:fillRect/>
                      </a:stretch>
                    </p:blipFill>
                    <p:spPr bwMode="auto">
                      <a:xfrm>
                        <a:off x="8435108" y="3905960"/>
                        <a:ext cx="2077459" cy="526024"/>
                      </a:xfrm>
                      <a:prstGeom prst="rect">
                        <a:avLst/>
                      </a:prstGeom>
                      <a:noFill/>
                      <a:ln w="19050">
                        <a:solidFill>
                          <a:srgbClr val="FF0000"/>
                        </a:solidFill>
                        <a:miter lim="800000"/>
                        <a:headEnd/>
                        <a:tailEnd/>
                      </a:ln>
                    </p:spPr>
                  </p:pic>
                </p:oleObj>
              </mc:Fallback>
            </mc:AlternateContent>
          </a:graphicData>
        </a:graphic>
      </p:graphicFrame>
      <p:pic>
        <p:nvPicPr>
          <p:cNvPr id="20" name="chart"/>
          <p:cNvPicPr>
            <a:picLocks noChangeAspect="1"/>
          </p:cNvPicPr>
          <p:nvPr/>
        </p:nvPicPr>
        <p:blipFill rotWithShape="1">
          <a:blip r:embed="rId15"/>
          <a:srcRect t="22141" r="2901" b="-729"/>
          <a:stretch/>
        </p:blipFill>
        <p:spPr>
          <a:xfrm>
            <a:off x="6499475" y="1335335"/>
            <a:ext cx="5187451" cy="643178"/>
          </a:xfrm>
          <a:prstGeom prst="rect">
            <a:avLst/>
          </a:prstGeom>
          <a:solidFill>
            <a:schemeClr val="bg1"/>
          </a:solidFill>
          <a:ln w="15875">
            <a:solidFill>
              <a:schemeClr val="tx1"/>
            </a:solidFill>
          </a:ln>
        </p:spPr>
      </p:pic>
      <p:sp>
        <p:nvSpPr>
          <p:cNvPr id="15" name="TextBox 14"/>
          <p:cNvSpPr txBox="1"/>
          <p:nvPr/>
        </p:nvSpPr>
        <p:spPr>
          <a:xfrm>
            <a:off x="4881938" y="4396189"/>
            <a:ext cx="1353256" cy="276999"/>
          </a:xfrm>
          <a:prstGeom prst="rect">
            <a:avLst/>
          </a:prstGeom>
          <a:noFill/>
          <a:ln>
            <a:solidFill>
              <a:srgbClr val="FF0000"/>
            </a:solidFill>
          </a:ln>
        </p:spPr>
        <p:txBody>
          <a:bodyPr wrap="none" rtlCol="0">
            <a:spAutoFit/>
          </a:bodyPr>
          <a:lstStyle/>
          <a:p>
            <a:r>
              <a:rPr lang="en-US" sz="1200" dirty="0">
                <a:solidFill>
                  <a:srgbClr val="FF0000"/>
                </a:solidFill>
              </a:rPr>
              <a:t>power close to -1</a:t>
            </a:r>
          </a:p>
        </p:txBody>
      </p:sp>
      <p:cxnSp>
        <p:nvCxnSpPr>
          <p:cNvPr id="17" name="Straight Arrow Connector 16"/>
          <p:cNvCxnSpPr/>
          <p:nvPr/>
        </p:nvCxnSpPr>
        <p:spPr bwMode="auto">
          <a:xfrm flipH="1">
            <a:off x="4089401" y="4691044"/>
            <a:ext cx="793143" cy="507906"/>
          </a:xfrm>
          <a:prstGeom prst="straightConnector1">
            <a:avLst/>
          </a:prstGeom>
          <a:solidFill>
            <a:schemeClr val="accent1"/>
          </a:solidFill>
          <a:ln w="9525" cap="flat" cmpd="sng" algn="ctr">
            <a:solidFill>
              <a:srgbClr val="FF3300"/>
            </a:solidFill>
            <a:prstDash val="solid"/>
            <a:round/>
            <a:headEnd type="none" w="med" len="med"/>
            <a:tailEnd type="triangle"/>
          </a:ln>
          <a:effectLst/>
        </p:spPr>
      </p:cxnSp>
      <p:pic>
        <p:nvPicPr>
          <p:cNvPr id="44078" name="Picture 107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82005" y="5006208"/>
            <a:ext cx="5303520" cy="1521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837275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368800" y="104841"/>
            <a:ext cx="4749053" cy="1325563"/>
          </a:xfrm>
        </p:spPr>
        <p:txBody>
          <a:bodyPr/>
          <a:lstStyle/>
          <a:p>
            <a:pPr algn="l"/>
            <a:r>
              <a:rPr lang="en-US" altLang="zh-CN" dirty="0" smtClean="0"/>
              <a:t>Beam Spectrum</a:t>
            </a:r>
            <a:endParaRPr lang="zh-CN" altLang="en-US" dirty="0"/>
          </a:p>
        </p:txBody>
      </p:sp>
      <p:pic>
        <p:nvPicPr>
          <p:cNvPr id="5" name="内容占位符 4"/>
          <p:cNvPicPr>
            <a:picLocks noGrp="1" noChangeAspect="1"/>
          </p:cNvPicPr>
          <p:nvPr>
            <p:ph idx="1"/>
          </p:nvPr>
        </p:nvPicPr>
        <p:blipFill rotWithShape="1">
          <a:blip r:embed="rId2">
            <a:extLst>
              <a:ext uri="{28A0092B-C50C-407E-A947-70E740481C1C}">
                <a14:useLocalDpi xmlns:a14="http://schemas.microsoft.com/office/drawing/2010/main" val="0"/>
              </a:ext>
            </a:extLst>
          </a:blip>
          <a:srcRect b="48617"/>
          <a:stretch/>
        </p:blipFill>
        <p:spPr>
          <a:xfrm>
            <a:off x="5266267" y="1690688"/>
            <a:ext cx="6394325" cy="4405378"/>
          </a:xfrm>
        </p:spPr>
      </p:pic>
      <p:sp>
        <p:nvSpPr>
          <p:cNvPr id="4" name="灯片编号占位符 3"/>
          <p:cNvSpPr>
            <a:spLocks noGrp="1"/>
          </p:cNvSpPr>
          <p:nvPr>
            <p:ph type="sldNum" sz="quarter" idx="12"/>
          </p:nvPr>
        </p:nvSpPr>
        <p:spPr/>
        <p:txBody>
          <a:bodyPr/>
          <a:lstStyle/>
          <a:p>
            <a:fld id="{97B00A8C-1BFE-45BD-976D-51C563E3769B}" type="slidenum">
              <a:rPr lang="zh-CN" altLang="en-US" smtClean="0"/>
              <a:t>84</a:t>
            </a:fld>
            <a:endParaRPr lang="zh-CN" altLang="en-US"/>
          </a:p>
        </p:txBody>
      </p:sp>
      <p:pic>
        <p:nvPicPr>
          <p:cNvPr id="3" name="图片 2"/>
          <p:cNvPicPr>
            <a:picLocks noChangeAspect="1"/>
          </p:cNvPicPr>
          <p:nvPr/>
        </p:nvPicPr>
        <p:blipFill rotWithShape="1">
          <a:blip r:embed="rId3"/>
          <a:srcRect r="3401"/>
          <a:stretch/>
        </p:blipFill>
        <p:spPr>
          <a:xfrm>
            <a:off x="81981" y="3424088"/>
            <a:ext cx="4936240" cy="1046819"/>
          </a:xfrm>
          <a:prstGeom prst="rect">
            <a:avLst/>
          </a:prstGeom>
        </p:spPr>
      </p:pic>
      <p:pic>
        <p:nvPicPr>
          <p:cNvPr id="6" name="图片 5"/>
          <p:cNvPicPr>
            <a:picLocks noChangeAspect="1"/>
          </p:cNvPicPr>
          <p:nvPr/>
        </p:nvPicPr>
        <p:blipFill>
          <a:blip r:embed="rId4"/>
          <a:stretch>
            <a:fillRect/>
          </a:stretch>
        </p:blipFill>
        <p:spPr>
          <a:xfrm>
            <a:off x="159437" y="2709333"/>
            <a:ext cx="4858784" cy="714755"/>
          </a:xfrm>
          <a:prstGeom prst="rect">
            <a:avLst/>
          </a:prstGeom>
        </p:spPr>
      </p:pic>
    </p:spTree>
    <p:extLst>
      <p:ext uri="{BB962C8B-B14F-4D97-AF65-F5344CB8AC3E}">
        <p14:creationId xmlns:p14="http://schemas.microsoft.com/office/powerpoint/2010/main" val="113236564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Longitudinal Coupled Bunch Instabilities</a:t>
            </a:r>
            <a:endParaRPr lang="zh-CN" altLang="en-US" dirty="0"/>
          </a:p>
        </p:txBody>
      </p:sp>
      <p:sp>
        <p:nvSpPr>
          <p:cNvPr id="4" name="灯片编号占位符 3"/>
          <p:cNvSpPr>
            <a:spLocks noGrp="1"/>
          </p:cNvSpPr>
          <p:nvPr>
            <p:ph type="sldNum" sz="quarter" idx="12"/>
          </p:nvPr>
        </p:nvSpPr>
        <p:spPr/>
        <p:txBody>
          <a:bodyPr/>
          <a:lstStyle/>
          <a:p>
            <a:fld id="{97B00A8C-1BFE-45BD-976D-51C563E3769B}" type="slidenum">
              <a:rPr lang="zh-CN" altLang="en-US" smtClean="0"/>
              <a:t>85</a:t>
            </a:fld>
            <a:endParaRPr lang="zh-CN" altLang="en-US"/>
          </a:p>
        </p:txBody>
      </p:sp>
      <p:pic>
        <p:nvPicPr>
          <p:cNvPr id="7" name="图片 6"/>
          <p:cNvPicPr>
            <a:picLocks noChangeAspect="1"/>
          </p:cNvPicPr>
          <p:nvPr/>
        </p:nvPicPr>
        <p:blipFill>
          <a:blip r:embed="rId2"/>
          <a:stretch>
            <a:fillRect/>
          </a:stretch>
        </p:blipFill>
        <p:spPr>
          <a:xfrm>
            <a:off x="838200" y="1829768"/>
            <a:ext cx="3068171" cy="790305"/>
          </a:xfrm>
          <a:prstGeom prst="rect">
            <a:avLst/>
          </a:prstGeom>
        </p:spPr>
      </p:pic>
      <p:pic>
        <p:nvPicPr>
          <p:cNvPr id="8" name="图片 7"/>
          <p:cNvPicPr>
            <a:picLocks noChangeAspect="1"/>
          </p:cNvPicPr>
          <p:nvPr/>
        </p:nvPicPr>
        <p:blipFill>
          <a:blip r:embed="rId3"/>
          <a:stretch>
            <a:fillRect/>
          </a:stretch>
        </p:blipFill>
        <p:spPr>
          <a:xfrm>
            <a:off x="4143169" y="1901890"/>
            <a:ext cx="1725517" cy="493799"/>
          </a:xfrm>
          <a:prstGeom prst="rect">
            <a:avLst/>
          </a:prstGeom>
        </p:spPr>
      </p:pic>
      <p:pic>
        <p:nvPicPr>
          <p:cNvPr id="9" name="图片 8"/>
          <p:cNvPicPr>
            <a:picLocks noChangeAspect="1"/>
          </p:cNvPicPr>
          <p:nvPr/>
        </p:nvPicPr>
        <p:blipFill>
          <a:blip r:embed="rId4"/>
          <a:stretch>
            <a:fillRect/>
          </a:stretch>
        </p:blipFill>
        <p:spPr>
          <a:xfrm>
            <a:off x="10149359" y="1785649"/>
            <a:ext cx="1459368" cy="502304"/>
          </a:xfrm>
          <a:prstGeom prst="rect">
            <a:avLst/>
          </a:prstGeom>
        </p:spPr>
      </p:pic>
      <p:pic>
        <p:nvPicPr>
          <p:cNvPr id="10" name="图片 9"/>
          <p:cNvPicPr>
            <a:picLocks noChangeAspect="1"/>
          </p:cNvPicPr>
          <p:nvPr/>
        </p:nvPicPr>
        <p:blipFill>
          <a:blip r:embed="rId5"/>
          <a:stretch>
            <a:fillRect/>
          </a:stretch>
        </p:blipFill>
        <p:spPr>
          <a:xfrm>
            <a:off x="733494" y="2730372"/>
            <a:ext cx="7751600" cy="1262401"/>
          </a:xfrm>
          <a:prstGeom prst="rect">
            <a:avLst/>
          </a:prstGeom>
        </p:spPr>
      </p:pic>
      <p:pic>
        <p:nvPicPr>
          <p:cNvPr id="11" name="图片 10"/>
          <p:cNvPicPr>
            <a:picLocks noChangeAspect="1"/>
          </p:cNvPicPr>
          <p:nvPr/>
        </p:nvPicPr>
        <p:blipFill>
          <a:blip r:embed="rId6"/>
          <a:stretch>
            <a:fillRect/>
          </a:stretch>
        </p:blipFill>
        <p:spPr>
          <a:xfrm>
            <a:off x="838200" y="3992773"/>
            <a:ext cx="6998812" cy="878188"/>
          </a:xfrm>
          <a:prstGeom prst="rect">
            <a:avLst/>
          </a:prstGeom>
        </p:spPr>
      </p:pic>
      <p:sp>
        <p:nvSpPr>
          <p:cNvPr id="12" name="文本框 11"/>
          <p:cNvSpPr txBox="1"/>
          <p:nvPr/>
        </p:nvSpPr>
        <p:spPr>
          <a:xfrm>
            <a:off x="913026" y="5032457"/>
            <a:ext cx="10800701" cy="584775"/>
          </a:xfrm>
          <a:prstGeom prst="rect">
            <a:avLst/>
          </a:prstGeom>
          <a:noFill/>
        </p:spPr>
        <p:txBody>
          <a:bodyPr wrap="square" rtlCol="0">
            <a:spAutoFit/>
          </a:bodyPr>
          <a:lstStyle/>
          <a:p>
            <a:r>
              <a:rPr lang="en-US" altLang="zh-CN" sz="1600" dirty="0" smtClean="0">
                <a:solidFill>
                  <a:srgbClr val="0070C0"/>
                </a:solidFill>
                <a:latin typeface="Arial" panose="020B0604020202020204" pitchFamily="34" charset="0"/>
                <a:cs typeface="Arial" panose="020B0604020202020204" pitchFamily="34" charset="0"/>
              </a:rPr>
              <a:t>The instability growth rate should be lower than the radiation damping rate otherwise use beam feedback system to add another damping term.</a:t>
            </a:r>
            <a:endParaRPr lang="zh-CN" altLang="en-US" sz="1600" dirty="0">
              <a:solidFill>
                <a:srgbClr val="0070C0"/>
              </a:solidFill>
              <a:latin typeface="Arial" panose="020B0604020202020204" pitchFamily="34" charset="0"/>
              <a:cs typeface="Arial" panose="020B0604020202020204" pitchFamily="34" charset="0"/>
            </a:endParaRPr>
          </a:p>
        </p:txBody>
      </p:sp>
      <p:sp>
        <p:nvSpPr>
          <p:cNvPr id="13" name="矩形 12"/>
          <p:cNvSpPr/>
          <p:nvPr/>
        </p:nvSpPr>
        <p:spPr>
          <a:xfrm>
            <a:off x="8948575" y="4016368"/>
            <a:ext cx="2602387" cy="830997"/>
          </a:xfrm>
          <a:prstGeom prst="rect">
            <a:avLst/>
          </a:prstGeom>
        </p:spPr>
        <p:txBody>
          <a:bodyPr wrap="square">
            <a:spAutoFit/>
          </a:bodyPr>
          <a:lstStyle/>
          <a:p>
            <a:r>
              <a:rPr lang="en-US" altLang="zh-CN" sz="1600" dirty="0">
                <a:latin typeface="Arial" panose="020B0604020202020204" pitchFamily="34" charset="0"/>
                <a:cs typeface="Arial" panose="020B0604020202020204" pitchFamily="34" charset="0"/>
              </a:rPr>
              <a:t>determine the onset of an instability at arbitrarily</a:t>
            </a:r>
          </a:p>
          <a:p>
            <a:r>
              <a:rPr lang="en-US" altLang="zh-CN" sz="1600" dirty="0">
                <a:latin typeface="Arial" panose="020B0604020202020204" pitchFamily="34" charset="0"/>
                <a:cs typeface="Arial" panose="020B0604020202020204" pitchFamily="34" charset="0"/>
              </a:rPr>
              <a:t>small amplitudes</a:t>
            </a:r>
            <a:endParaRPr lang="zh-CN" altLang="en-US" sz="1600" dirty="0">
              <a:latin typeface="Arial" panose="020B0604020202020204" pitchFamily="34" charset="0"/>
              <a:cs typeface="Arial" panose="020B0604020202020204" pitchFamily="34" charset="0"/>
            </a:endParaRPr>
          </a:p>
        </p:txBody>
      </p:sp>
      <p:pic>
        <p:nvPicPr>
          <p:cNvPr id="14" name="Picture 2" descr="C:\Users\User\AppData\Local\Temp\enhtmlclip\Imag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3377" y="1979427"/>
            <a:ext cx="1176636" cy="35029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User\AppData\Local\Temp\enhtmlclip\Image(1).png"/>
          <p:cNvPicPr>
            <a:picLocks noChangeAspect="1" noChangeArrowheads="1"/>
          </p:cNvPicPr>
          <p:nvPr/>
        </p:nvPicPr>
        <p:blipFill rotWithShape="1">
          <a:blip r:embed="rId8">
            <a:extLst>
              <a:ext uri="{28A0092B-C50C-407E-A947-70E740481C1C}">
                <a14:useLocalDpi xmlns:a14="http://schemas.microsoft.com/office/drawing/2010/main" val="0"/>
              </a:ext>
            </a:extLst>
          </a:blip>
          <a:srcRect r="7543" b="2816"/>
          <a:stretch/>
        </p:blipFill>
        <p:spPr bwMode="auto">
          <a:xfrm>
            <a:off x="8031873" y="1963240"/>
            <a:ext cx="1308411" cy="301161"/>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15"/>
          <p:cNvSpPr/>
          <p:nvPr/>
        </p:nvSpPr>
        <p:spPr>
          <a:xfrm>
            <a:off x="7608035" y="2437984"/>
            <a:ext cx="2545615" cy="584775"/>
          </a:xfrm>
          <a:prstGeom prst="rect">
            <a:avLst/>
          </a:prstGeom>
        </p:spPr>
        <p:txBody>
          <a:bodyPr wrap="square">
            <a:spAutoFit/>
          </a:bodyPr>
          <a:lstStyle/>
          <a:p>
            <a:r>
              <a:rPr lang="el-GR" altLang="zh-CN" sz="1600" i="1" dirty="0" smtClean="0">
                <a:latin typeface="Times New Roman" panose="02020603050405020304" pitchFamily="18" charset="0"/>
                <a:cs typeface="Times New Roman" panose="02020603050405020304" pitchFamily="18" charset="0"/>
              </a:rPr>
              <a:t>τ</a:t>
            </a:r>
            <a:r>
              <a:rPr lang="en-US" altLang="zh-CN" sz="1600" i="1" dirty="0" smtClean="0">
                <a:latin typeface="Times New Roman" panose="02020603050405020304" pitchFamily="18" charset="0"/>
                <a:cs typeface="Times New Roman" panose="02020603050405020304" pitchFamily="18" charset="0"/>
              </a:rPr>
              <a:t> </a:t>
            </a:r>
            <a:r>
              <a:rPr lang="en-US" altLang="zh-CN" sz="1600" dirty="0" smtClean="0">
                <a:latin typeface="Arial" panose="020B0604020202020204" pitchFamily="34" charset="0"/>
                <a:cs typeface="Arial" panose="020B0604020202020204" pitchFamily="34" charset="0"/>
              </a:rPr>
              <a:t>&gt; 0   </a:t>
            </a:r>
            <a:r>
              <a:rPr lang="en-US" altLang="zh-CN" sz="1600" dirty="0">
                <a:latin typeface="Arial" panose="020B0604020202020204" pitchFamily="34" charset="0"/>
                <a:cs typeface="Arial" panose="020B0604020202020204" pitchFamily="34" charset="0"/>
              </a:rPr>
              <a:t>exciting instability</a:t>
            </a:r>
          </a:p>
          <a:p>
            <a:r>
              <a:rPr lang="el-GR" altLang="zh-CN" sz="1600" i="1" dirty="0">
                <a:latin typeface="Times New Roman" panose="02020603050405020304" pitchFamily="18" charset="0"/>
                <a:cs typeface="Times New Roman" panose="02020603050405020304" pitchFamily="18" charset="0"/>
              </a:rPr>
              <a:t>τ</a:t>
            </a:r>
            <a:r>
              <a:rPr lang="en-US" altLang="zh-CN" sz="1600" i="1" dirty="0">
                <a:latin typeface="Times New Roman" panose="02020603050405020304" pitchFamily="18" charset="0"/>
                <a:cs typeface="Times New Roman" panose="02020603050405020304" pitchFamily="18" charset="0"/>
              </a:rPr>
              <a:t> </a:t>
            </a:r>
            <a:r>
              <a:rPr lang="en-US" altLang="zh-CN" sz="1600" dirty="0" smtClean="0">
                <a:latin typeface="Arial" panose="020B0604020202020204" pitchFamily="34" charset="0"/>
                <a:cs typeface="Arial" panose="020B0604020202020204" pitchFamily="34" charset="0"/>
              </a:rPr>
              <a:t>&lt; 0   damping </a:t>
            </a:r>
            <a:r>
              <a:rPr lang="en-US" altLang="zh-CN" sz="1600" dirty="0">
                <a:latin typeface="Arial" panose="020B0604020202020204" pitchFamily="34" charset="0"/>
                <a:cs typeface="Arial" panose="020B0604020202020204" pitchFamily="34" charset="0"/>
              </a:rPr>
              <a:t>instability</a:t>
            </a:r>
          </a:p>
        </p:txBody>
      </p:sp>
      <p:sp>
        <p:nvSpPr>
          <p:cNvPr id="17" name="矩形 16"/>
          <p:cNvSpPr/>
          <p:nvPr/>
        </p:nvSpPr>
        <p:spPr>
          <a:xfrm>
            <a:off x="10043206" y="2426022"/>
            <a:ext cx="2231467" cy="338554"/>
          </a:xfrm>
          <a:prstGeom prst="rect">
            <a:avLst/>
          </a:prstGeom>
        </p:spPr>
        <p:txBody>
          <a:bodyPr wrap="square">
            <a:spAutoFit/>
          </a:bodyPr>
          <a:lstStyle/>
          <a:p>
            <a:r>
              <a:rPr lang="en-US" altLang="zh-CN" sz="1600" dirty="0" smtClean="0">
                <a:latin typeface="Arial" panose="020B0604020202020204" pitchFamily="34" charset="0"/>
                <a:cs typeface="Arial" panose="020B0604020202020204" pitchFamily="34" charset="0"/>
              </a:rPr>
              <a:t>coupled </a:t>
            </a:r>
            <a:r>
              <a:rPr lang="en-US" altLang="zh-CN" sz="1600" dirty="0" err="1" smtClean="0">
                <a:latin typeface="Arial" panose="020B0604020202020204" pitchFamily="34" charset="0"/>
                <a:cs typeface="Arial" panose="020B0604020202020204" pitchFamily="34" charset="0"/>
              </a:rPr>
              <a:t>eigen</a:t>
            </a:r>
            <a:r>
              <a:rPr lang="en-US" altLang="zh-CN" sz="1600" dirty="0" smtClean="0">
                <a:latin typeface="Arial" panose="020B0604020202020204" pitchFamily="34" charset="0"/>
                <a:cs typeface="Arial" panose="020B0604020202020204" pitchFamily="34" charset="0"/>
              </a:rPr>
              <a:t> modes</a:t>
            </a:r>
            <a:endParaRPr lang="en-US" altLang="zh-CN" sz="1600" dirty="0">
              <a:latin typeface="Arial" panose="020B0604020202020204" pitchFamily="34" charset="0"/>
              <a:cs typeface="Arial" panose="020B0604020202020204" pitchFamily="34" charset="0"/>
            </a:endParaRPr>
          </a:p>
        </p:txBody>
      </p:sp>
      <p:pic>
        <p:nvPicPr>
          <p:cNvPr id="18" name="图片 17"/>
          <p:cNvPicPr>
            <a:picLocks noChangeAspect="1"/>
          </p:cNvPicPr>
          <p:nvPr/>
        </p:nvPicPr>
        <p:blipFill>
          <a:blip r:embed="rId9"/>
          <a:stretch>
            <a:fillRect/>
          </a:stretch>
        </p:blipFill>
        <p:spPr>
          <a:xfrm>
            <a:off x="5139442" y="5519360"/>
            <a:ext cx="2158428" cy="391285"/>
          </a:xfrm>
          <a:prstGeom prst="rect">
            <a:avLst/>
          </a:prstGeom>
        </p:spPr>
      </p:pic>
      <p:pic>
        <p:nvPicPr>
          <p:cNvPr id="19" name="图片 18"/>
          <p:cNvPicPr>
            <a:picLocks noChangeAspect="1"/>
          </p:cNvPicPr>
          <p:nvPr/>
        </p:nvPicPr>
        <p:blipFill>
          <a:blip r:embed="rId10"/>
          <a:stretch>
            <a:fillRect/>
          </a:stretch>
        </p:blipFill>
        <p:spPr>
          <a:xfrm>
            <a:off x="8948575" y="3472281"/>
            <a:ext cx="2896363" cy="430622"/>
          </a:xfrm>
          <a:prstGeom prst="rect">
            <a:avLst/>
          </a:prstGeom>
        </p:spPr>
      </p:pic>
    </p:spTree>
    <p:extLst>
      <p:ext uri="{BB962C8B-B14F-4D97-AF65-F5344CB8AC3E}">
        <p14:creationId xmlns:p14="http://schemas.microsoft.com/office/powerpoint/2010/main" val="65809742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795867" y="1751178"/>
            <a:ext cx="11040533" cy="1354217"/>
          </a:xfrm>
          <a:prstGeom prst="rect">
            <a:avLst/>
          </a:prstGeom>
          <a:noFill/>
        </p:spPr>
        <p:txBody>
          <a:bodyPr wrap="square" rtlCol="0">
            <a:spAutoFit/>
          </a:bodyPr>
          <a:lstStyle/>
          <a:p>
            <a:r>
              <a:rPr lang="en-US" altLang="zh-CN" dirty="0">
                <a:solidFill>
                  <a:srgbClr val="FF0000"/>
                </a:solidFill>
                <a:latin typeface="Arial" panose="020B0604020202020204" pitchFamily="34" charset="0"/>
                <a:ea typeface="Arial Unicode MS" panose="020B0604020202020204" pitchFamily="34" charset="-122"/>
                <a:cs typeface="Arial" panose="020B0604020202020204" pitchFamily="34" charset="0"/>
              </a:rPr>
              <a:t>Fundamental mode CBI of </a:t>
            </a:r>
            <a:r>
              <a:rPr lang="en-US" altLang="zh-CN" dirty="0" smtClean="0">
                <a:solidFill>
                  <a:srgbClr val="FF0000"/>
                </a:solidFill>
                <a:latin typeface="Arial" panose="020B0604020202020204" pitchFamily="34" charset="0"/>
                <a:ea typeface="Arial Unicode MS" panose="020B0604020202020204" pitchFamily="34" charset="-122"/>
                <a:cs typeface="Arial" panose="020B0604020202020204" pitchFamily="34" charset="0"/>
              </a:rPr>
              <a:t>CEPC Z-pole </a:t>
            </a:r>
            <a:r>
              <a:rPr lang="en-US" altLang="zh-CN" dirty="0">
                <a:solidFill>
                  <a:srgbClr val="FF0000"/>
                </a:solidFill>
                <a:latin typeface="Arial" panose="020B0604020202020204" pitchFamily="34" charset="0"/>
                <a:ea typeface="Arial Unicode MS" panose="020B0604020202020204" pitchFamily="34" charset="-122"/>
                <a:cs typeface="Arial" panose="020B0604020202020204" pitchFamily="34" charset="0"/>
              </a:rPr>
              <a:t>due to large cavity bandwidth and </a:t>
            </a:r>
            <a:r>
              <a:rPr lang="en-US" altLang="zh-CN" dirty="0" smtClean="0">
                <a:solidFill>
                  <a:srgbClr val="FF0000"/>
                </a:solidFill>
                <a:latin typeface="Arial" panose="020B0604020202020204" pitchFamily="34" charset="0"/>
                <a:ea typeface="Arial Unicode MS" panose="020B0604020202020204" pitchFamily="34" charset="-122"/>
                <a:cs typeface="Arial" panose="020B0604020202020204" pitchFamily="34" charset="0"/>
              </a:rPr>
              <a:t>detuning and large circumference (small revolution frequency).</a:t>
            </a:r>
            <a:endParaRPr lang="en-US" altLang="zh-CN" dirty="0">
              <a:solidFill>
                <a:srgbClr val="FF0000"/>
              </a:solidFill>
              <a:latin typeface="Arial" panose="020B0604020202020204" pitchFamily="34" charset="0"/>
              <a:ea typeface="Arial Unicode MS" panose="020B0604020202020204" pitchFamily="34" charset="-122"/>
              <a:cs typeface="Arial" panose="020B0604020202020204" pitchFamily="34" charset="0"/>
            </a:endParaRPr>
          </a:p>
          <a:p>
            <a:pPr>
              <a:spcBef>
                <a:spcPts val="1200"/>
              </a:spcBef>
            </a:pPr>
            <a:r>
              <a:rPr lang="en-US" altLang="zh-CN" dirty="0">
                <a:latin typeface="Arial" panose="020B0604020202020204" pitchFamily="34" charset="0"/>
                <a:ea typeface="Arial Unicode MS" panose="020B0604020202020204" pitchFamily="34" charset="-122"/>
                <a:cs typeface="Arial" panose="020B0604020202020204" pitchFamily="34" charset="0"/>
              </a:rPr>
              <a:t>For M bunches, there are M coupled-bunch modes, the phase shift between adjacent bunches for mode number n:</a:t>
            </a:r>
            <a:endParaRPr lang="zh-CN" altLang="en-US" dirty="0">
              <a:latin typeface="Arial" panose="020B0604020202020204" pitchFamily="34" charset="0"/>
              <a:ea typeface="Arial Unicode MS" panose="020B0604020202020204" pitchFamily="34" charset="-122"/>
              <a:cs typeface="Arial" panose="020B0604020202020204" pitchFamily="34" charset="0"/>
            </a:endParaRPr>
          </a:p>
        </p:txBody>
      </p:sp>
      <p:pic>
        <p:nvPicPr>
          <p:cNvPr id="8" name="图片 7"/>
          <p:cNvPicPr>
            <a:picLocks noChangeAspect="1"/>
          </p:cNvPicPr>
          <p:nvPr/>
        </p:nvPicPr>
        <p:blipFill>
          <a:blip r:embed="rId3"/>
          <a:stretch>
            <a:fillRect/>
          </a:stretch>
        </p:blipFill>
        <p:spPr>
          <a:xfrm>
            <a:off x="4550214" y="2874772"/>
            <a:ext cx="1229597" cy="657198"/>
          </a:xfrm>
          <a:prstGeom prst="rect">
            <a:avLst/>
          </a:prstGeom>
        </p:spPr>
      </p:pic>
      <p:sp>
        <p:nvSpPr>
          <p:cNvPr id="2" name="文本框 1"/>
          <p:cNvSpPr txBox="1"/>
          <p:nvPr/>
        </p:nvSpPr>
        <p:spPr>
          <a:xfrm>
            <a:off x="866203" y="3780488"/>
            <a:ext cx="1980029"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CBI growth rate : </a:t>
            </a:r>
            <a:endParaRPr lang="zh-CN" altLang="en-US" dirty="0">
              <a:latin typeface="Arial" panose="020B0604020202020204" pitchFamily="34" charset="0"/>
              <a:cs typeface="Arial" panose="020B0604020202020204" pitchFamily="34" charset="0"/>
            </a:endParaRPr>
          </a:p>
        </p:txBody>
      </p:sp>
      <p:sp>
        <p:nvSpPr>
          <p:cNvPr id="3" name="矩形 2"/>
          <p:cNvSpPr/>
          <p:nvPr/>
        </p:nvSpPr>
        <p:spPr>
          <a:xfrm>
            <a:off x="6332553" y="2988598"/>
            <a:ext cx="1891865" cy="369332"/>
          </a:xfrm>
          <a:prstGeom prst="rect">
            <a:avLst/>
          </a:prstGeom>
        </p:spPr>
        <p:txBody>
          <a:bodyPr wrap="none">
            <a:spAutoFit/>
          </a:bodyPr>
          <a:lstStyle/>
          <a:p>
            <a:r>
              <a:rPr kumimoji="1" lang="en-US" altLang="zh-CN" i="1" dirty="0">
                <a:latin typeface="Times New Roman" panose="02020603050405020304" pitchFamily="18" charset="0"/>
                <a:cs typeface="Times New Roman" panose="02020603050405020304" pitchFamily="18" charset="0"/>
              </a:rPr>
              <a:t>n </a:t>
            </a:r>
            <a:r>
              <a:rPr kumimoji="1" lang="en-US" altLang="zh-CN" dirty="0">
                <a:latin typeface="Times New Roman" panose="02020603050405020304" pitchFamily="18" charset="0"/>
                <a:cs typeface="Times New Roman" panose="02020603050405020304" pitchFamily="18" charset="0"/>
              </a:rPr>
              <a:t>= 0, 1, 2, ... </a:t>
            </a:r>
            <a:r>
              <a:rPr kumimoji="1" lang="en-US" altLang="zh-CN" i="1" dirty="0">
                <a:latin typeface="Times New Roman" panose="02020603050405020304" pitchFamily="18" charset="0"/>
                <a:cs typeface="Times New Roman" panose="02020603050405020304" pitchFamily="18" charset="0"/>
              </a:rPr>
              <a:t>M</a:t>
            </a:r>
            <a:r>
              <a:rPr kumimoji="1" lang="en-US" altLang="zh-CN" dirty="0">
                <a:latin typeface="Times New Roman" panose="02020603050405020304" pitchFamily="18" charset="0"/>
                <a:cs typeface="Times New Roman" panose="02020603050405020304" pitchFamily="18" charset="0"/>
              </a:rPr>
              <a:t>-1</a:t>
            </a:r>
            <a:endParaRPr kumimoji="1" lang="zh-CN" altLang="en-US" dirty="0">
              <a:latin typeface="Times New Roman" panose="02020603050405020304" pitchFamily="18" charset="0"/>
              <a:cs typeface="Times New Roman" panose="02020603050405020304" pitchFamily="18" charset="0"/>
            </a:endParaRPr>
          </a:p>
        </p:txBody>
      </p:sp>
      <p:graphicFrame>
        <p:nvGraphicFramePr>
          <p:cNvPr id="9" name="对象 8"/>
          <p:cNvGraphicFramePr>
            <a:graphicFrameLocks noChangeAspect="1"/>
          </p:cNvGraphicFramePr>
          <p:nvPr>
            <p:extLst>
              <p:ext uri="{D42A27DB-BD31-4B8C-83A1-F6EECF244321}">
                <p14:modId xmlns:p14="http://schemas.microsoft.com/office/powerpoint/2010/main" val="1493834808"/>
              </p:ext>
            </p:extLst>
          </p:nvPr>
        </p:nvGraphicFramePr>
        <p:xfrm>
          <a:off x="3325042" y="4149820"/>
          <a:ext cx="5263443" cy="717049"/>
        </p:xfrm>
        <a:graphic>
          <a:graphicData uri="http://schemas.openxmlformats.org/presentationml/2006/ole">
            <mc:AlternateContent xmlns:mc="http://schemas.openxmlformats.org/markup-compatibility/2006">
              <mc:Choice xmlns:v="urn:schemas-microsoft-com:vml" Requires="v">
                <p:oleObj spid="_x0000_s10420" name="Equation" r:id="rId4" imgW="3288960" imgH="444240" progId="Equation.DSMT4">
                  <p:embed/>
                </p:oleObj>
              </mc:Choice>
              <mc:Fallback>
                <p:oleObj name="Equation" r:id="rId4" imgW="3288960" imgH="444240" progId="Equation.DSMT4">
                  <p:embed/>
                  <p:pic>
                    <p:nvPicPr>
                      <p:cNvPr id="9" name="对象 8"/>
                      <p:cNvPicPr>
                        <a:picLocks noChangeAspect="1" noChangeArrowheads="1"/>
                      </p:cNvPicPr>
                      <p:nvPr/>
                    </p:nvPicPr>
                    <p:blipFill>
                      <a:blip r:embed="rId5"/>
                      <a:srcRect/>
                      <a:stretch>
                        <a:fillRect/>
                      </a:stretch>
                    </p:blipFill>
                    <p:spPr bwMode="auto">
                      <a:xfrm>
                        <a:off x="3325042" y="4149820"/>
                        <a:ext cx="5263443" cy="717049"/>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14" name="矩形 13"/>
              <p:cNvSpPr/>
              <p:nvPr/>
            </p:nvSpPr>
            <p:spPr>
              <a:xfrm>
                <a:off x="4708761" y="4968469"/>
                <a:ext cx="2601803" cy="955583"/>
              </a:xfrm>
              <a:prstGeom prst="rect">
                <a:avLst/>
              </a:prstGeom>
            </p:spPr>
            <p:txBody>
              <a:bodyPr wrap="none">
                <a:spAutoFit/>
              </a:bodyPr>
              <a:lstStyle/>
              <a:p>
                <a:pPr>
                  <a:spcBef>
                    <a:spcPts val="600"/>
                  </a:spcBef>
                </a:pPr>
                <a14:m>
                  <m:oMathPara xmlns:m="http://schemas.openxmlformats.org/officeDocument/2006/math">
                    <m:oMathParaPr>
                      <m:jc m:val="left"/>
                    </m:oMathParaPr>
                    <m:oMath xmlns:m="http://schemas.openxmlformats.org/officeDocument/2006/math">
                      <m:m>
                        <m:mPr>
                          <m:mcs>
                            <m:mc>
                              <m:mcPr>
                                <m:count m:val="1"/>
                                <m:mcJc m:val="center"/>
                              </m:mcPr>
                            </m:mc>
                          </m:mcs>
                          <m:ctrlPr>
                            <a:rPr lang="zh-CN" altLang="en-US" i="1">
                              <a:latin typeface="Cambria Math" panose="02040503050406030204" pitchFamily="18" charset="0"/>
                            </a:rPr>
                          </m:ctrlPr>
                        </m:mPr>
                        <m:mr>
                          <m:e>
                            <m:sSubSup>
                              <m:sSubSupPr>
                                <m:ctrlPr>
                                  <a:rPr lang="zh-CN" altLang="en-US" i="1">
                                    <a:latin typeface="Cambria Math" panose="02040503050406030204" pitchFamily="18" charset="0"/>
                                  </a:rPr>
                                </m:ctrlPr>
                              </m:sSubSupPr>
                              <m:e>
                                <m:r>
                                  <m:rPr>
                                    <m:nor/>
                                  </m:rPr>
                                  <a:rPr lang="zh-CN" altLang="en-US" i="1">
                                    <a:latin typeface="Times New Roman" panose="02020603050405020304" pitchFamily="18" charset="0"/>
                                    <a:cs typeface="Times New Roman" panose="02020603050405020304" pitchFamily="18" charset="0"/>
                                  </a:rPr>
                                  <m:t>f</m:t>
                                </m:r>
                              </m:e>
                              <m:sub>
                                <m:r>
                                  <m:rPr>
                                    <m:nor/>
                                  </m:rPr>
                                  <a:rPr lang="en-US" altLang="zh-CN">
                                    <a:latin typeface="Cambria Math" panose="02040503050406030204" pitchFamily="18" charset="0"/>
                                  </a:rPr>
                                  <m:t> </m:t>
                                </m:r>
                                <m:r>
                                  <m:rPr>
                                    <m:nor/>
                                  </m:rPr>
                                  <a:rPr lang="zh-CN" altLang="en-US" i="1">
                                    <a:latin typeface="Times New Roman" panose="02020603050405020304" pitchFamily="18" charset="0"/>
                                    <a:cs typeface="Times New Roman" panose="02020603050405020304" pitchFamily="18" charset="0"/>
                                  </a:rPr>
                                  <m:t>p</m:t>
                                </m:r>
                              </m:sub>
                              <m:sup>
                                <m:r>
                                  <m:rPr>
                                    <m:nor/>
                                  </m:rPr>
                                  <a:rPr lang="en-US" altLang="zh-CN" i="1">
                                    <a:latin typeface="Cambria Math" panose="02040503050406030204" pitchFamily="18" charset="0"/>
                                  </a:rPr>
                                  <m:t>  </m:t>
                                </m:r>
                                <m:r>
                                  <m:rPr>
                                    <m:nor/>
                                  </m:rPr>
                                  <a:rPr lang="zh-CN" altLang="en-US" i="1">
                                    <a:latin typeface="Times New Roman" panose="02020603050405020304" pitchFamily="18" charset="0"/>
                                    <a:cs typeface="Times New Roman" panose="02020603050405020304" pitchFamily="18" charset="0"/>
                                  </a:rPr>
                                  <m:t>μ</m:t>
                                </m:r>
                                <m:r>
                                  <m:rPr>
                                    <m:nor/>
                                  </m:rPr>
                                  <a:rPr lang="zh-CN" altLang="en-US">
                                    <a:latin typeface="Times New Roman" panose="02020603050405020304" pitchFamily="18" charset="0"/>
                                    <a:cs typeface="Times New Roman" panose="02020603050405020304" pitchFamily="18" charset="0"/>
                                  </a:rPr>
                                  <m:t>+</m:t>
                                </m:r>
                              </m:sup>
                            </m:sSubSup>
                            <m:r>
                              <m:rPr>
                                <m:nor/>
                              </m:rPr>
                              <a:rPr lang="zh-CN" altLang="en-US">
                                <a:latin typeface="Times New Roman" panose="02020603050405020304" pitchFamily="18" charset="0"/>
                                <a:cs typeface="Times New Roman" panose="02020603050405020304" pitchFamily="18" charset="0"/>
                              </a:rPr>
                              <m:t>=</m:t>
                            </m:r>
                            <m:r>
                              <m:rPr>
                                <m:nor/>
                              </m:rPr>
                              <a:rPr lang="en-US" altLang="zh-CN">
                                <a:latin typeface="Times New Roman" panose="02020603050405020304" pitchFamily="18" charset="0"/>
                                <a:cs typeface="Times New Roman" panose="02020603050405020304" pitchFamily="18" charset="0"/>
                              </a:rPr>
                              <m:t> </m:t>
                            </m:r>
                            <m:r>
                              <m:rPr>
                                <m:nor/>
                              </m:rPr>
                              <a:rPr lang="zh-CN" altLang="en-US">
                                <a:latin typeface="Times New Roman" panose="02020603050405020304" pitchFamily="18" charset="0"/>
                                <a:cs typeface="Times New Roman" panose="02020603050405020304" pitchFamily="18" charset="0"/>
                              </a:rPr>
                              <m:t>(</m:t>
                            </m:r>
                            <m:r>
                              <m:rPr>
                                <m:nor/>
                              </m:rPr>
                              <a:rPr lang="zh-CN" altLang="en-US" i="1">
                                <a:latin typeface="Times New Roman" panose="02020603050405020304" pitchFamily="18" charset="0"/>
                                <a:cs typeface="Times New Roman" panose="02020603050405020304" pitchFamily="18" charset="0"/>
                              </a:rPr>
                              <m:t>pM</m:t>
                            </m:r>
                            <m:r>
                              <m:rPr>
                                <m:nor/>
                              </m:rPr>
                              <a:rPr lang="en-US" altLang="zh-CN">
                                <a:latin typeface="Times New Roman" panose="02020603050405020304" pitchFamily="18" charset="0"/>
                                <a:cs typeface="Times New Roman" panose="02020603050405020304" pitchFamily="18" charset="0"/>
                              </a:rPr>
                              <m:t> </m:t>
                            </m:r>
                            <m:r>
                              <m:rPr>
                                <m:nor/>
                              </m:rPr>
                              <a:rPr lang="zh-CN" altLang="en-US">
                                <a:latin typeface="Times New Roman" panose="02020603050405020304" pitchFamily="18" charset="0"/>
                                <a:cs typeface="Times New Roman" panose="02020603050405020304" pitchFamily="18" charset="0"/>
                              </a:rPr>
                              <m:t>+</m:t>
                            </m:r>
                            <m:r>
                              <m:rPr>
                                <m:nor/>
                              </m:rPr>
                              <a:rPr lang="en-US" altLang="zh-CN">
                                <a:latin typeface="Times New Roman" panose="02020603050405020304" pitchFamily="18" charset="0"/>
                                <a:cs typeface="Times New Roman" panose="02020603050405020304" pitchFamily="18" charset="0"/>
                              </a:rPr>
                              <m:t> </m:t>
                            </m:r>
                            <m:r>
                              <m:rPr>
                                <m:nor/>
                              </m:rPr>
                              <a:rPr lang="zh-CN" altLang="en-US" i="1">
                                <a:latin typeface="Times New Roman" panose="02020603050405020304" pitchFamily="18" charset="0"/>
                                <a:cs typeface="Times New Roman" panose="02020603050405020304" pitchFamily="18" charset="0"/>
                              </a:rPr>
                              <m:t>μ</m:t>
                            </m:r>
                            <m:r>
                              <m:rPr>
                                <m:nor/>
                              </m:rPr>
                              <a:rPr lang="zh-CN" altLang="en-US">
                                <a:latin typeface="Times New Roman" panose="02020603050405020304" pitchFamily="18" charset="0"/>
                                <a:cs typeface="Times New Roman" panose="02020603050405020304" pitchFamily="18" charset="0"/>
                              </a:rPr>
                              <m:t>)</m:t>
                            </m:r>
                            <m:r>
                              <m:rPr>
                                <m:nor/>
                              </m:rPr>
                              <a:rPr lang="en-US" altLang="zh-CN">
                                <a:latin typeface="Times New Roman" panose="02020603050405020304" pitchFamily="18" charset="0"/>
                                <a:cs typeface="Times New Roman" panose="02020603050405020304" pitchFamily="18" charset="0"/>
                              </a:rPr>
                              <m:t> </m:t>
                            </m:r>
                            <m:sSub>
                              <m:sSubPr>
                                <m:ctrlPr>
                                  <a:rPr lang="zh-CN" altLang="en-US" i="1">
                                    <a:latin typeface="Cambria Math" panose="02040503050406030204" pitchFamily="18" charset="0"/>
                                  </a:rPr>
                                </m:ctrlPr>
                              </m:sSubPr>
                              <m:e>
                                <m:r>
                                  <m:rPr>
                                    <m:nor/>
                                  </m:rPr>
                                  <a:rPr lang="zh-CN" altLang="en-US" i="1">
                                    <a:latin typeface="Times New Roman" panose="02020603050405020304" pitchFamily="18" charset="0"/>
                                    <a:cs typeface="Times New Roman" panose="02020603050405020304" pitchFamily="18" charset="0"/>
                                  </a:rPr>
                                  <m:t>f</m:t>
                                </m:r>
                              </m:e>
                              <m:sub>
                                <m:r>
                                  <m:rPr>
                                    <m:nor/>
                                  </m:rPr>
                                  <a:rPr lang="zh-CN" altLang="en-US" baseline="-25000">
                                    <a:latin typeface="Times New Roman" panose="02020603050405020304" pitchFamily="18" charset="0"/>
                                    <a:cs typeface="Times New Roman" panose="02020603050405020304" pitchFamily="18" charset="0"/>
                                  </a:rPr>
                                  <m:t>0</m:t>
                                </m:r>
                              </m:sub>
                            </m:sSub>
                            <m:r>
                              <m:rPr>
                                <m:nor/>
                              </m:rPr>
                              <a:rPr lang="en-US" altLang="zh-CN">
                                <a:latin typeface="Cambria Math" panose="02040503050406030204" pitchFamily="18" charset="0"/>
                              </a:rPr>
                              <m:t> </m:t>
                            </m:r>
                            <m:r>
                              <m:rPr>
                                <m:nor/>
                              </m:rPr>
                              <a:rPr lang="zh-CN" altLang="en-US">
                                <a:latin typeface="Times New Roman" panose="02020603050405020304" pitchFamily="18" charset="0"/>
                                <a:cs typeface="Times New Roman" panose="02020603050405020304" pitchFamily="18" charset="0"/>
                              </a:rPr>
                              <m:t>+</m:t>
                            </m:r>
                            <m:r>
                              <m:rPr>
                                <m:nor/>
                              </m:rPr>
                              <a:rPr lang="en-US" altLang="zh-CN">
                                <a:latin typeface="Times New Roman" panose="02020603050405020304" pitchFamily="18" charset="0"/>
                                <a:cs typeface="Times New Roman" panose="02020603050405020304" pitchFamily="18" charset="0"/>
                              </a:rPr>
                              <m:t> </m:t>
                            </m:r>
                            <m:sSub>
                              <m:sSubPr>
                                <m:ctrlPr>
                                  <a:rPr lang="zh-CN" altLang="en-US" i="1">
                                    <a:latin typeface="Cambria Math" panose="02040503050406030204" pitchFamily="18" charset="0"/>
                                  </a:rPr>
                                </m:ctrlPr>
                              </m:sSubPr>
                              <m:e>
                                <m:r>
                                  <m:rPr>
                                    <m:nor/>
                                  </m:rPr>
                                  <a:rPr lang="zh-CN" altLang="en-US" i="1">
                                    <a:latin typeface="Times New Roman" panose="02020603050405020304" pitchFamily="18" charset="0"/>
                                    <a:cs typeface="Times New Roman" panose="02020603050405020304" pitchFamily="18" charset="0"/>
                                  </a:rPr>
                                  <m:t>f</m:t>
                                </m:r>
                              </m:e>
                              <m:sub>
                                <m:r>
                                  <m:rPr>
                                    <m:nor/>
                                  </m:rPr>
                                  <a:rPr lang="zh-CN" altLang="en-US" baseline="-25000">
                                    <a:latin typeface="Times New Roman" panose="02020603050405020304" pitchFamily="18" charset="0"/>
                                    <a:cs typeface="Times New Roman" panose="02020603050405020304" pitchFamily="18" charset="0"/>
                                  </a:rPr>
                                  <m:t>s</m:t>
                                </m:r>
                              </m:sub>
                            </m:sSub>
                          </m:e>
                        </m:mr>
                        <m:mr>
                          <m:e>
                            <m:sSubSup>
                              <m:sSubSupPr>
                                <m:ctrlPr>
                                  <a:rPr lang="zh-CN" altLang="en-US" i="1">
                                    <a:latin typeface="Cambria Math" panose="02040503050406030204" pitchFamily="18" charset="0"/>
                                  </a:rPr>
                                </m:ctrlPr>
                              </m:sSubSupPr>
                              <m:e>
                                <m:r>
                                  <m:rPr>
                                    <m:nor/>
                                  </m:rPr>
                                  <a:rPr lang="zh-CN" altLang="en-US" i="1">
                                    <a:latin typeface="Times New Roman" panose="02020603050405020304" pitchFamily="18" charset="0"/>
                                    <a:cs typeface="Times New Roman" panose="02020603050405020304" pitchFamily="18" charset="0"/>
                                  </a:rPr>
                                  <m:t>f</m:t>
                                </m:r>
                              </m:e>
                              <m:sub>
                                <m:r>
                                  <m:rPr>
                                    <m:nor/>
                                  </m:rPr>
                                  <a:rPr lang="en-US" altLang="zh-CN">
                                    <a:latin typeface="Cambria Math" panose="02040503050406030204" pitchFamily="18" charset="0"/>
                                  </a:rPr>
                                  <m:t> </m:t>
                                </m:r>
                                <m:r>
                                  <m:rPr>
                                    <m:nor/>
                                  </m:rPr>
                                  <a:rPr lang="zh-CN" altLang="en-US" i="1">
                                    <a:latin typeface="Times New Roman" panose="02020603050405020304" pitchFamily="18" charset="0"/>
                                    <a:cs typeface="Times New Roman" panose="02020603050405020304" pitchFamily="18" charset="0"/>
                                  </a:rPr>
                                  <m:t>p</m:t>
                                </m:r>
                              </m:sub>
                              <m:sup>
                                <m:r>
                                  <m:rPr>
                                    <m:nor/>
                                  </m:rPr>
                                  <a:rPr lang="en-US" altLang="zh-CN">
                                    <a:latin typeface="Cambria Math" panose="02040503050406030204" pitchFamily="18" charset="0"/>
                                  </a:rPr>
                                  <m:t> </m:t>
                                </m:r>
                                <m:r>
                                  <m:rPr>
                                    <m:nor/>
                                  </m:rPr>
                                  <a:rPr lang="en-US" altLang="zh-CN" i="1">
                                    <a:latin typeface="Cambria Math" panose="02040503050406030204" pitchFamily="18" charset="0"/>
                                  </a:rPr>
                                  <m:t> </m:t>
                                </m:r>
                                <m:r>
                                  <m:rPr>
                                    <m:nor/>
                                  </m:rPr>
                                  <a:rPr lang="zh-CN" altLang="en-US" i="1">
                                    <a:latin typeface="Times New Roman" panose="02020603050405020304" pitchFamily="18" charset="0"/>
                                    <a:cs typeface="Times New Roman" panose="02020603050405020304" pitchFamily="18" charset="0"/>
                                  </a:rPr>
                                  <m:t>μ</m:t>
                                </m:r>
                                <m:r>
                                  <m:rPr>
                                    <m:nor/>
                                  </m:rPr>
                                  <a:rPr lang="zh-CN" altLang="en-US">
                                    <a:latin typeface="Times New Roman" panose="02020603050405020304" pitchFamily="18" charset="0"/>
                                    <a:cs typeface="Times New Roman" panose="02020603050405020304" pitchFamily="18" charset="0"/>
                                  </a:rPr>
                                  <m:t>−</m:t>
                                </m:r>
                              </m:sup>
                            </m:sSubSup>
                            <m:r>
                              <m:rPr>
                                <m:nor/>
                              </m:rPr>
                              <a:rPr lang="zh-CN" altLang="en-US">
                                <a:latin typeface="Times New Roman" panose="02020603050405020304" pitchFamily="18" charset="0"/>
                                <a:cs typeface="Times New Roman" panose="02020603050405020304" pitchFamily="18" charset="0"/>
                              </a:rPr>
                              <m:t>=</m:t>
                            </m:r>
                            <m:r>
                              <m:rPr>
                                <m:nor/>
                              </m:rPr>
                              <a:rPr lang="en-US" altLang="zh-CN">
                                <a:latin typeface="Times New Roman" panose="02020603050405020304" pitchFamily="18" charset="0"/>
                                <a:cs typeface="Times New Roman" panose="02020603050405020304" pitchFamily="18" charset="0"/>
                              </a:rPr>
                              <m:t> </m:t>
                            </m:r>
                            <m:r>
                              <m:rPr>
                                <m:nor/>
                              </m:rPr>
                              <a:rPr lang="zh-CN" altLang="en-US">
                                <a:latin typeface="Times New Roman" panose="02020603050405020304" pitchFamily="18" charset="0"/>
                                <a:cs typeface="Times New Roman" panose="02020603050405020304" pitchFamily="18" charset="0"/>
                              </a:rPr>
                              <m:t>[(</m:t>
                            </m:r>
                            <m:r>
                              <m:rPr>
                                <m:nor/>
                              </m:rPr>
                              <a:rPr lang="zh-CN" altLang="en-US" i="1">
                                <a:latin typeface="Times New Roman" panose="02020603050405020304" pitchFamily="18" charset="0"/>
                                <a:cs typeface="Times New Roman" panose="02020603050405020304" pitchFamily="18" charset="0"/>
                              </a:rPr>
                              <m:t>p</m:t>
                            </m:r>
                            <m:r>
                              <m:rPr>
                                <m:nor/>
                              </m:rPr>
                              <a:rPr lang="zh-CN" altLang="en-US">
                                <a:latin typeface="Times New Roman" panose="02020603050405020304" pitchFamily="18" charset="0"/>
                                <a:cs typeface="Times New Roman" panose="02020603050405020304" pitchFamily="18" charset="0"/>
                              </a:rPr>
                              <m:t>+1)</m:t>
                            </m:r>
                            <m:r>
                              <m:rPr>
                                <m:nor/>
                              </m:rPr>
                              <a:rPr lang="zh-CN" altLang="en-US" i="1">
                                <a:latin typeface="Times New Roman" panose="02020603050405020304" pitchFamily="18" charset="0"/>
                                <a:cs typeface="Times New Roman" panose="02020603050405020304" pitchFamily="18" charset="0"/>
                              </a:rPr>
                              <m:t>M</m:t>
                            </m:r>
                            <m:r>
                              <m:rPr>
                                <m:nor/>
                              </m:rPr>
                              <a:rPr lang="en-US" altLang="zh-CN">
                                <a:latin typeface="Times New Roman" panose="02020603050405020304" pitchFamily="18" charset="0"/>
                                <a:cs typeface="Times New Roman" panose="02020603050405020304" pitchFamily="18" charset="0"/>
                              </a:rPr>
                              <m:t> </m:t>
                            </m:r>
                            <m:r>
                              <m:rPr>
                                <m:nor/>
                              </m:rPr>
                              <a:rPr lang="zh-CN" altLang="en-US">
                                <a:latin typeface="Times New Roman" panose="02020603050405020304" pitchFamily="18" charset="0"/>
                                <a:cs typeface="Times New Roman" panose="02020603050405020304" pitchFamily="18" charset="0"/>
                              </a:rPr>
                              <m:t>−</m:t>
                            </m:r>
                            <m:r>
                              <m:rPr>
                                <m:nor/>
                              </m:rPr>
                              <a:rPr lang="en-US" altLang="zh-CN">
                                <a:latin typeface="Times New Roman" panose="02020603050405020304" pitchFamily="18" charset="0"/>
                                <a:cs typeface="Times New Roman" panose="02020603050405020304" pitchFamily="18" charset="0"/>
                              </a:rPr>
                              <m:t> </m:t>
                            </m:r>
                            <m:r>
                              <m:rPr>
                                <m:nor/>
                              </m:rPr>
                              <a:rPr lang="zh-CN" altLang="en-US" i="1">
                                <a:latin typeface="Times New Roman" panose="02020603050405020304" pitchFamily="18" charset="0"/>
                                <a:cs typeface="Times New Roman" panose="02020603050405020304" pitchFamily="18" charset="0"/>
                              </a:rPr>
                              <m:t>μ</m:t>
                            </m:r>
                            <m:r>
                              <m:rPr>
                                <m:nor/>
                              </m:rPr>
                              <a:rPr lang="zh-CN" altLang="en-US">
                                <a:latin typeface="Times New Roman" panose="02020603050405020304" pitchFamily="18" charset="0"/>
                                <a:cs typeface="Times New Roman" panose="02020603050405020304" pitchFamily="18" charset="0"/>
                              </a:rPr>
                              <m:t>]</m:t>
                            </m:r>
                            <m:r>
                              <m:rPr>
                                <m:nor/>
                              </m:rPr>
                              <a:rPr lang="en-US" altLang="zh-CN">
                                <a:latin typeface="Times New Roman" panose="02020603050405020304" pitchFamily="18" charset="0"/>
                                <a:cs typeface="Times New Roman" panose="02020603050405020304" pitchFamily="18" charset="0"/>
                              </a:rPr>
                              <m:t> </m:t>
                            </m:r>
                            <m:sSub>
                              <m:sSubPr>
                                <m:ctrlPr>
                                  <a:rPr lang="zh-CN" altLang="en-US" i="1">
                                    <a:latin typeface="Cambria Math" panose="02040503050406030204" pitchFamily="18" charset="0"/>
                                  </a:rPr>
                                </m:ctrlPr>
                              </m:sSubPr>
                              <m:e>
                                <m:r>
                                  <m:rPr>
                                    <m:nor/>
                                  </m:rPr>
                                  <a:rPr lang="zh-CN" altLang="en-US" i="1">
                                    <a:latin typeface="Times New Roman" panose="02020603050405020304" pitchFamily="18" charset="0"/>
                                    <a:cs typeface="Times New Roman" panose="02020603050405020304" pitchFamily="18" charset="0"/>
                                  </a:rPr>
                                  <m:t>f</m:t>
                                </m:r>
                              </m:e>
                              <m:sub>
                                <m:r>
                                  <m:rPr>
                                    <m:nor/>
                                  </m:rPr>
                                  <a:rPr lang="zh-CN" altLang="en-US" baseline="-25000">
                                    <a:latin typeface="Times New Roman" panose="02020603050405020304" pitchFamily="18" charset="0"/>
                                    <a:cs typeface="Times New Roman" panose="02020603050405020304" pitchFamily="18" charset="0"/>
                                  </a:rPr>
                                  <m:t>0</m:t>
                                </m:r>
                              </m:sub>
                            </m:sSub>
                            <m:r>
                              <m:rPr>
                                <m:nor/>
                              </m:rPr>
                              <a:rPr lang="zh-CN" altLang="en-US">
                                <a:latin typeface="Times New Roman" panose="02020603050405020304" pitchFamily="18" charset="0"/>
                                <a:cs typeface="Times New Roman" panose="02020603050405020304" pitchFamily="18" charset="0"/>
                              </a:rPr>
                              <m:t>+</m:t>
                            </m:r>
                            <m:r>
                              <m:rPr>
                                <m:nor/>
                              </m:rPr>
                              <a:rPr lang="en-US" altLang="zh-CN">
                                <a:latin typeface="Times New Roman" panose="02020603050405020304" pitchFamily="18" charset="0"/>
                                <a:cs typeface="Times New Roman" panose="02020603050405020304" pitchFamily="18" charset="0"/>
                              </a:rPr>
                              <m:t> </m:t>
                            </m:r>
                            <m:sSub>
                              <m:sSubPr>
                                <m:ctrlPr>
                                  <a:rPr lang="zh-CN" altLang="en-US" i="1">
                                    <a:latin typeface="Cambria Math" panose="02040503050406030204" pitchFamily="18" charset="0"/>
                                  </a:rPr>
                                </m:ctrlPr>
                              </m:sSubPr>
                              <m:e>
                                <m:r>
                                  <m:rPr>
                                    <m:nor/>
                                  </m:rPr>
                                  <a:rPr lang="zh-CN" altLang="en-US" i="1">
                                    <a:latin typeface="Times New Roman" panose="02020603050405020304" pitchFamily="18" charset="0"/>
                                    <a:cs typeface="Times New Roman" panose="02020603050405020304" pitchFamily="18" charset="0"/>
                                  </a:rPr>
                                  <m:t>f</m:t>
                                </m:r>
                              </m:e>
                              <m:sub>
                                <m:r>
                                  <m:rPr>
                                    <m:nor/>
                                  </m:rPr>
                                  <a:rPr lang="zh-CN" altLang="en-US" baseline="-25000">
                                    <a:latin typeface="Times New Roman" panose="02020603050405020304" pitchFamily="18" charset="0"/>
                                    <a:cs typeface="Times New Roman" panose="02020603050405020304" pitchFamily="18" charset="0"/>
                                  </a:rPr>
                                  <m:t>s</m:t>
                                </m:r>
                              </m:sub>
                            </m:sSub>
                          </m:e>
                        </m:mr>
                      </m:m>
                    </m:oMath>
                  </m:oMathPara>
                </a14:m>
                <a:endParaRPr lang="zh-CN" altLang="en-US" dirty="0">
                  <a:latin typeface="Times New Roman" panose="02020603050405020304" pitchFamily="18" charset="0"/>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4708761" y="4968469"/>
                <a:ext cx="2601803" cy="955583"/>
              </a:xfrm>
              <a:prstGeom prst="rect">
                <a:avLst/>
              </a:prstGeom>
              <a:blipFill>
                <a:blip r:embed="rId6"/>
                <a:stretch>
                  <a:fillRect/>
                </a:stretch>
              </a:blipFill>
            </p:spPr>
            <p:txBody>
              <a:bodyPr/>
              <a:lstStyle/>
              <a:p>
                <a:r>
                  <a:rPr lang="zh-CN" altLang="en-US">
                    <a:noFill/>
                  </a:rPr>
                  <a:t> </a:t>
                </a:r>
              </a:p>
            </p:txBody>
          </p:sp>
        </mc:Fallback>
      </mc:AlternateContent>
      <p:sp>
        <p:nvSpPr>
          <p:cNvPr id="12" name="标题 1"/>
          <p:cNvSpPr txBox="1">
            <a:spLocks/>
          </p:cNvSpPr>
          <p:nvPr/>
        </p:nvSpPr>
        <p:spPr>
          <a:xfrm>
            <a:off x="208430" y="508000"/>
            <a:ext cx="11739282" cy="73949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altLang="zh-CN" sz="3600" dirty="0">
                <a:latin typeface="Arial" panose="020B0604020202020204" pitchFamily="34" charset="0"/>
                <a:cs typeface="Arial" panose="020B0604020202020204" pitchFamily="34" charset="0"/>
              </a:rPr>
              <a:t>Fundamental Mode </a:t>
            </a:r>
            <a:r>
              <a:rPr lang="en-US" altLang="zh-CN" sz="3600" dirty="0" smtClean="0">
                <a:latin typeface="Arial" panose="020B0604020202020204" pitchFamily="34" charset="0"/>
                <a:cs typeface="Arial" panose="020B0604020202020204" pitchFamily="34" charset="0"/>
              </a:rPr>
              <a:t>Coupled Bunch Instability</a:t>
            </a:r>
            <a:endParaRPr lang="zh-CN" alt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453401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Fundamental Mode Instability</a:t>
            </a:r>
            <a:endParaRPr lang="zh-CN" altLang="en-US" dirty="0"/>
          </a:p>
        </p:txBody>
      </p:sp>
      <p:pic>
        <p:nvPicPr>
          <p:cNvPr id="5" name="内容占位符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980242"/>
            <a:ext cx="5194964" cy="4197689"/>
          </a:xfrm>
        </p:spPr>
      </p:pic>
      <p:sp>
        <p:nvSpPr>
          <p:cNvPr id="4" name="灯片编号占位符 3"/>
          <p:cNvSpPr>
            <a:spLocks noGrp="1"/>
          </p:cNvSpPr>
          <p:nvPr>
            <p:ph type="sldNum" sz="quarter" idx="12"/>
          </p:nvPr>
        </p:nvSpPr>
        <p:spPr/>
        <p:txBody>
          <a:bodyPr/>
          <a:lstStyle/>
          <a:p>
            <a:fld id="{97B00A8C-1BFE-45BD-976D-51C563E3769B}" type="slidenum">
              <a:rPr lang="zh-CN" altLang="en-US" smtClean="0"/>
              <a:t>87</a:t>
            </a:fld>
            <a:endParaRPr lang="zh-CN" altLang="en-US"/>
          </a:p>
        </p:txBody>
      </p:sp>
      <p:sp>
        <p:nvSpPr>
          <p:cNvPr id="7" name="AutoShape 3" descr="data:image/png;base64,iVBORw0KGgoAAAANSUhEUgAAAKcAAAAyCAIAAAC231xLAAAAAXNSR0IArs4c6QAAAARnQU1BAACxjwv8YQUAAAAJcEhZcwAAE/4AABP+AQeUOYQAAAkJSURBVHhe7ZrvTxppHsDnD5g3vvRFExNCwosmhhhf1DQbeKFZQyKmDSFaQ3TTRkyzQXcjaCNqFNxsuWwX0obu7k28Eu9K7yTmlk0615MaMZH2pFdMIS67py50ZRVXW0INyODjPjMMyu9f/jplPu9mBmdwPs/z/X6f7wOyz1B+MNbLEcZ6OcJYPwX2Qj73km8H0IdnD2P9pAGRZWMHG0WbDct79Kkzh7F+0kDrk11XGrsnfwzRZ2iAf2aIX9tiWIrQJ04PxvpZsesxfoIil6XmX08/8jPWzwiwYmxhIRUy8wZBnzlFGOtnA9gwSysQtMXoOYsaj7F+YhDr9gm1fKC3s334ies9JRfsuiZuSyBtIh4bQSprBK3kkeTWEP42bj8adP6tb8zizzoawj7Ll001Yo1ts+QBw1g/GcA7h06pc7wD+5sWeQ3a8NC5m+jonU3FQxCB1hGkTxyw80rbcIP6w2z8blVeReCQkVsC9JmiYayfBCDiHr/RN70F1UVcmLAKqdM5Eq3v/WRorkI4w9ZAymIu4jPLm7WvdujDzIDAC039Jcb6/xuwPh/WkfMY7DofNqAVddrXu/QlklhSr5CaN1JmNBwiN0YsW1H6kAIE3y55g8kfDDq0ohbjSvZ4kAfGenZiM7JwUKnJl1KQZ4zkewHrMAepbMCWUmb63vKERD2fNNHBhkVRlzY+Qm5MniE7FAxjPQfRoPeNvXDcmynOwda0goOiQswdSZQGZ6oAQXgq2zv6BA2xYe6/nbJ835lXXa5MCRXkqu/mF2nZoQgY6ycHtCirQKqEmCup+xYLIYkrdSIcIqBrOIM75ZZN+iQFmQsqWzF34vwHO47712JFQ5zo8uMbbG6n+Vf6mDzzj5tXBKr5Lfo4mbO1Ht50zZgwnUbzld5gwl/8kpK+MkD4Xc//adB/pdHcG7et5/34WUL3YbpMa1A6HAGqMWpyp63UAw5d30PnByodCJKzdXjN3MtJ6eSEXIaODq0jsZKLeI0dCHJVZXtPn9jfcemFMJxo7JmzQF7rgNh+Y9bJRTWVaO1NrWU1lPimQ4sP+ydL6jMAwv8Sk15F6ZRIAx/xNf5zZvfEmg1TCFgogtYI2qTyUeWdJ+6ksqdo9kKbS7PGB4PyHllnu6T9lrT3C8OcJ+kfPALAY2xBUY4iXsnTZRrYsY1dRg7qO0B4pno+M/vIh5I92gr+6LQvTF4IrTsm7/DZ3BpWVb16ei0E4znpYlIhrFfPbSd9yXVcVo1UfI4flIFg1SiuQqrUtnDmfya3dUD4ng3yL9FOIGjj4PRbeuARb6fH1E+Wc68yMkOtPapYAgWGv/IGoyDosePfynixB1WLNTM+MuIdAoKLWDsXYQkVUEvwaK4pQMgzh/XwOK1qk91HvlDqZNA9JW/pwdcyv6oiAf6n3exLVMkGp6y63+yJvTdqNMRKOWjxFdannfXTVyJuTAjnATmsr/Pg+Ga36RY8P2Kt5Nxg8UQiHgtB2e1/caa8gbBNBYtOiclHH+/vb+EwtVTI8MzxPY914DV3fSxWPXpqfUmVKws2i+nPKnm3Uq3RjMiaxEOzv5XygoDfOlif4dvDYTTYSM3+S/zBZwfiY8pRXq+R7nAdETiU53QSLsK+hTlTbwhWDMIGzF16nZRI2Df7oKtdNqC4ozEvJQSwsM/2SCntVo72KzQ/uJNeAnVJwmex+BIl9nwlQP4R2eMblvA4LF67EptZSRv0hF3DSloRgLBNDWe62Lia7XXlsg68k/0plUgMsvHUO3Qw6YuDGtGXFXjGXQfCiyvgUgfCbTe4yK1J4LP08RB2p8Fd+kIlkViLA0GFmoXEeiiOzyThah3HEE1ODVgDipJTeMCuqUcQEeYORV16XqYZX3w1B947x0fGSlQOgesWYepSJAHaCoQUs7GBKzjIleOKulSY4cNb0+k2legWrvhI859SktaZ4TVJWMjBji0ILJuH+DBgkkkd6r+ecSe3SOuk8v7PJn8u/YcAe0tYw3W9K8eLjQYW7tVTgR7lXbteU8nu+p4qdo4O2LH/6Qp542t6F6yZU4hsO7AO4Vg8y54TAhZ5JVLBa/yYXStoaxPxGzv1c784/36bx+VdbxYPHSbKRIqxftRZTgG/JavfkrvDALYWNGRZQ4KmrFaPAr1vgRxmbkAEf/etOF9MG7XdrSLFX+1+sn4+R1BJPVcKz0jB1o9FOQQmTpbGnu8uCXFerHceT0bf/2BVkresqJHc0cTRYo9NU7jV7lrdPq4l22mSntQLojDr5CJt+JuF9WOIfYVZh4+kGluU96ZvnMdhhKzPyfsldjPOO1RSr8wXO9MowDqpfGQ8bZFTIjAksT81+/NVycBj6uBQ0iFVTfrFlJ8algAVDOEgKuDp5wXitbaGxVPNpTT085LPeg7lwP9m8beiV7ZQZ3uD0pqtfxAjumUZ4CB18scTylpqwh9HnI86tFx4q4IizQUnp/VcsxzWw1+3pe0VFkBkzXSbq0reT0wCEL6nitpKttTkIRLq+fp7C4GjzVG/uRPeKo91QPhd9tX0Cv9Ckd06VD7Um+WnPFSntnkgc6clH+T+Y7XU6Mkcs+lOHF8dX0EF3YZONuWdGgdHyDP0dkhCvzoN+PTxwxbphSWLdXLt1MwWfKqCZe7dYaX62ye4dYHqytptz4zaHgGrrjveWC4eYgNXVIu/e5PaXISDaUYjrkbjOxA0cPmA3aLFSx7MJ14qjui2dbQW4XbjGRvJkW3n5FCPbrb0+58bMloPeaZGeh79d5ueWOGN2S9jYZYGvSo1LObfFc0BJZLD69abX5K7KSDotf/78d1PatEsXkFg+Qd1EysW62tFvaNwNN63eIqvKqjn8kdwz4fDr08EvI5/YcrPBydeHOzEXGwyWAdr3w/ftydLDfvmv5Px2QiLL1HophzH8st9cqdhQFQbH05sfqf60fP/ZR9MMOO+nqL2fKnPoyX2y8GOzz6l65NJewfvwjA2OKpSP5jA7Z7gBY/qieSs5hguKIz1coSxXo4w1ssRxno5wlgvRxjr5QhjvRxhrJcjjPVyhLFejjDWyxHGejnCWC9HGOvlCGO9HGGslx/7+38AvLu2YPh47uQAAAAASUVORK5CYII="/>
          <p:cNvSpPr>
            <a:spLocks noChangeAspect="1" noChangeArrowheads="1"/>
          </p:cNvSpPr>
          <p:nvPr/>
        </p:nvSpPr>
        <p:spPr bwMode="auto">
          <a:xfrm>
            <a:off x="6154738" y="2140407"/>
            <a:ext cx="1247775" cy="12477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矩形 9"/>
          <p:cNvSpPr/>
          <p:nvPr/>
        </p:nvSpPr>
        <p:spPr>
          <a:xfrm>
            <a:off x="5400181" y="2258189"/>
            <a:ext cx="6586909" cy="3293209"/>
          </a:xfrm>
          <a:prstGeom prst="rect">
            <a:avLst/>
          </a:prstGeom>
        </p:spPr>
        <p:txBody>
          <a:bodyPr wrap="square">
            <a:spAutoFit/>
          </a:bodyPr>
          <a:lstStyle/>
          <a:p>
            <a:endParaRPr lang="en-US" altLang="zh-CN" sz="1600" dirty="0">
              <a:latin typeface="Arial" panose="020B0604020202020204" pitchFamily="34" charset="0"/>
              <a:cs typeface="Arial" panose="020B0604020202020204" pitchFamily="34" charset="0"/>
            </a:endParaRPr>
          </a:p>
          <a:p>
            <a:r>
              <a:rPr lang="en-US" altLang="zh-CN" sz="1600" b="1" dirty="0">
                <a:latin typeface="Arial" panose="020B0604020202020204" pitchFamily="34" charset="0"/>
                <a:cs typeface="Arial" panose="020B0604020202020204" pitchFamily="34" charset="0"/>
              </a:rPr>
              <a:t>u</a:t>
            </a:r>
            <a:r>
              <a:rPr lang="en-US" altLang="zh-CN" sz="1600" b="1" dirty="0" smtClean="0">
                <a:latin typeface="Arial" panose="020B0604020202020204" pitchFamily="34" charset="0"/>
                <a:cs typeface="Arial" panose="020B0604020202020204" pitchFamily="34" charset="0"/>
              </a:rPr>
              <a:t>pper 0</a:t>
            </a:r>
            <a:r>
              <a:rPr lang="en-US" altLang="zh-CN" sz="1600" dirty="0" smtClean="0">
                <a:latin typeface="Arial" panose="020B0604020202020204" pitchFamily="34" charset="0"/>
                <a:cs typeface="Arial" panose="020B0604020202020204" pitchFamily="34" charset="0"/>
              </a:rPr>
              <a:t>: exciting, </a:t>
            </a:r>
            <a:r>
              <a:rPr lang="en-US" altLang="zh-CN" sz="1600" b="1" dirty="0" smtClean="0">
                <a:latin typeface="Arial" panose="020B0604020202020204" pitchFamily="34" charset="0"/>
                <a:cs typeface="Arial" panose="020B0604020202020204" pitchFamily="34" charset="0"/>
              </a:rPr>
              <a:t>lower 0</a:t>
            </a:r>
            <a:r>
              <a:rPr lang="en-US" altLang="zh-CN" sz="1600" dirty="0" smtClean="0">
                <a:latin typeface="Arial" panose="020B0604020202020204" pitchFamily="34" charset="0"/>
                <a:cs typeface="Arial" panose="020B0604020202020204" pitchFamily="34" charset="0"/>
              </a:rPr>
              <a:t>: damping      (</a:t>
            </a:r>
            <a:r>
              <a:rPr lang="en-US" altLang="zh-CN" sz="1600" dirty="0" smtClean="0">
                <a:solidFill>
                  <a:srgbClr val="FF0000"/>
                </a:solidFill>
                <a:latin typeface="Arial" panose="020B0604020202020204" pitchFamily="34" charset="0"/>
                <a:cs typeface="Arial" panose="020B0604020202020204" pitchFamily="34" charset="0"/>
              </a:rPr>
              <a:t>first</a:t>
            </a:r>
            <a:r>
              <a:rPr lang="en-US" altLang="zh-CN" sz="1600" dirty="0" smtClean="0">
                <a:latin typeface="Arial" panose="020B0604020202020204" pitchFamily="34" charset="0"/>
                <a:cs typeface="Arial" panose="020B0604020202020204" pitchFamily="34" charset="0"/>
              </a:rPr>
              <a:t>) </a:t>
            </a:r>
            <a:r>
              <a:rPr lang="en-US" altLang="zh-CN" sz="1600" dirty="0" smtClean="0">
                <a:solidFill>
                  <a:srgbClr val="FF0000"/>
                </a:solidFill>
                <a:latin typeface="Arial" panose="020B0604020202020204" pitchFamily="34" charset="0"/>
                <a:cs typeface="Arial" panose="020B0604020202020204" pitchFamily="34" charset="0"/>
              </a:rPr>
              <a:t>Robinson instability</a:t>
            </a:r>
          </a:p>
          <a:p>
            <a:endParaRPr lang="en-US" altLang="zh-CN" sz="1600" dirty="0">
              <a:latin typeface="Arial" panose="020B0604020202020204" pitchFamily="34" charset="0"/>
              <a:cs typeface="Arial" panose="020B0604020202020204" pitchFamily="34" charset="0"/>
            </a:endParaRPr>
          </a:p>
          <a:p>
            <a:r>
              <a:rPr lang="en-US" altLang="zh-CN" sz="1600" b="1" dirty="0" smtClean="0">
                <a:latin typeface="Arial" panose="020B0604020202020204" pitchFamily="34" charset="0"/>
                <a:cs typeface="Arial" panose="020B0604020202020204" pitchFamily="34" charset="0"/>
              </a:rPr>
              <a:t>upper </a:t>
            </a:r>
            <a:r>
              <a:rPr lang="en-US" altLang="zh-CN" sz="1600" b="1" dirty="0">
                <a:latin typeface="Arial" panose="020B0604020202020204" pitchFamily="34" charset="0"/>
                <a:cs typeface="Arial" panose="020B0604020202020204" pitchFamily="34" charset="0"/>
              </a:rPr>
              <a:t>+</a:t>
            </a:r>
            <a:r>
              <a:rPr lang="en-US" altLang="zh-CN" sz="1600" b="1" dirty="0" smtClean="0">
                <a:latin typeface="Arial" panose="020B0604020202020204" pitchFamily="34" charset="0"/>
                <a:cs typeface="Arial" panose="020B0604020202020204" pitchFamily="34" charset="0"/>
              </a:rPr>
              <a:t>1</a:t>
            </a:r>
            <a:r>
              <a:rPr lang="en-US" altLang="zh-CN" sz="1600" dirty="0" smtClean="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p=h/M, f0*</a:t>
            </a:r>
            <a:r>
              <a:rPr lang="en-US" altLang="zh-CN" sz="1600" dirty="0" err="1">
                <a:latin typeface="Arial" panose="020B0604020202020204" pitchFamily="34" charset="0"/>
                <a:cs typeface="Arial" panose="020B0604020202020204" pitchFamily="34" charset="0"/>
              </a:rPr>
              <a:t>pM</a:t>
            </a:r>
            <a:r>
              <a:rPr lang="en-US" altLang="zh-CN" sz="1600" dirty="0">
                <a:latin typeface="Arial" panose="020B0604020202020204" pitchFamily="34" charset="0"/>
                <a:cs typeface="Arial" panose="020B0604020202020204" pitchFamily="34" charset="0"/>
              </a:rPr>
              <a:t>=</a:t>
            </a:r>
            <a:r>
              <a:rPr lang="en-US" altLang="zh-CN" sz="1600" dirty="0" err="1">
                <a:latin typeface="Arial" panose="020B0604020202020204" pitchFamily="34" charset="0"/>
                <a:cs typeface="Arial" panose="020B0604020202020204" pitchFamily="34" charset="0"/>
              </a:rPr>
              <a:t>frf</a:t>
            </a:r>
            <a:r>
              <a:rPr lang="en-US" altLang="zh-CN" sz="1600" dirty="0">
                <a:latin typeface="Arial" panose="020B0604020202020204" pitchFamily="34" charset="0"/>
                <a:cs typeface="Arial" panose="020B0604020202020204" pitchFamily="34" charset="0"/>
              </a:rPr>
              <a:t>, </a:t>
            </a:r>
            <a:r>
              <a:rPr lang="en-US" altLang="zh-CN" sz="1600" dirty="0" err="1">
                <a:latin typeface="Arial" panose="020B0604020202020204" pitchFamily="34" charset="0"/>
                <a:cs typeface="Arial" panose="020B0604020202020204" pitchFamily="34" charset="0"/>
              </a:rPr>
              <a:t>f_upper</a:t>
            </a:r>
            <a:r>
              <a:rPr lang="en-US" altLang="zh-CN" sz="1600" dirty="0">
                <a:latin typeface="Arial" panose="020B0604020202020204" pitchFamily="34" charset="0"/>
                <a:cs typeface="Arial" panose="020B0604020202020204" pitchFamily="34" charset="0"/>
              </a:rPr>
              <a:t>=frf+1*f0+fs (right +1 in the plot), exciting</a:t>
            </a:r>
          </a:p>
          <a:p>
            <a:r>
              <a:rPr lang="en-US" altLang="zh-CN" sz="1600" b="1" dirty="0">
                <a:latin typeface="Arial" panose="020B0604020202020204" pitchFamily="34" charset="0"/>
                <a:cs typeface="Arial" panose="020B0604020202020204" pitchFamily="34" charset="0"/>
              </a:rPr>
              <a:t>lower +1</a:t>
            </a:r>
            <a:r>
              <a:rPr lang="en-US" altLang="zh-CN" sz="1600" dirty="0">
                <a:latin typeface="Arial" panose="020B0604020202020204" pitchFamily="34" charset="0"/>
                <a:cs typeface="Arial" panose="020B0604020202020204" pitchFamily="34" charset="0"/>
              </a:rPr>
              <a:t>:  p=-h/M, f0*</a:t>
            </a:r>
            <a:r>
              <a:rPr lang="en-US" altLang="zh-CN" sz="1600" dirty="0" err="1">
                <a:latin typeface="Arial" panose="020B0604020202020204" pitchFamily="34" charset="0"/>
                <a:cs typeface="Arial" panose="020B0604020202020204" pitchFamily="34" charset="0"/>
              </a:rPr>
              <a:t>pM</a:t>
            </a:r>
            <a:r>
              <a:rPr lang="en-US" altLang="zh-CN" sz="1600" dirty="0">
                <a:latin typeface="Arial" panose="020B0604020202020204" pitchFamily="34" charset="0"/>
                <a:cs typeface="Arial" panose="020B0604020202020204" pitchFamily="34" charset="0"/>
              </a:rPr>
              <a:t>=-</a:t>
            </a:r>
            <a:r>
              <a:rPr lang="en-US" altLang="zh-CN" sz="1600" dirty="0" err="1">
                <a:latin typeface="Arial" panose="020B0604020202020204" pitchFamily="34" charset="0"/>
                <a:cs typeface="Arial" panose="020B0604020202020204" pitchFamily="34" charset="0"/>
              </a:rPr>
              <a:t>frf</a:t>
            </a:r>
            <a:r>
              <a:rPr lang="en-US" altLang="zh-CN" sz="1600" dirty="0">
                <a:latin typeface="Arial" panose="020B0604020202020204" pitchFamily="34" charset="0"/>
                <a:cs typeface="Arial" panose="020B0604020202020204" pitchFamily="34" charset="0"/>
              </a:rPr>
              <a:t>, </a:t>
            </a:r>
            <a:r>
              <a:rPr lang="en-US" altLang="zh-CN" sz="1600" dirty="0" err="1">
                <a:latin typeface="Arial" panose="020B0604020202020204" pitchFamily="34" charset="0"/>
                <a:cs typeface="Arial" panose="020B0604020202020204" pitchFamily="34" charset="0"/>
              </a:rPr>
              <a:t>f_lower</a:t>
            </a:r>
            <a:r>
              <a:rPr lang="en-US" altLang="zh-CN" sz="1600" dirty="0">
                <a:latin typeface="Arial" panose="020B0604020202020204" pitchFamily="34" charset="0"/>
                <a:cs typeface="Arial" panose="020B0604020202020204" pitchFamily="34" charset="0"/>
              </a:rPr>
              <a:t>=-frf+1*f0+fs, and then symmetry to the positive axis </a:t>
            </a:r>
            <a:r>
              <a:rPr lang="en-US" altLang="zh-CN" sz="1600" dirty="0" err="1">
                <a:latin typeface="Arial" panose="020B0604020202020204" pitchFamily="34" charset="0"/>
                <a:cs typeface="Arial" panose="020B0604020202020204" pitchFamily="34" charset="0"/>
              </a:rPr>
              <a:t>f_lower</a:t>
            </a:r>
            <a:r>
              <a:rPr lang="en-US" altLang="zh-CN" sz="1600" dirty="0">
                <a:latin typeface="Arial" panose="020B0604020202020204" pitchFamily="34" charset="0"/>
                <a:cs typeface="Arial" panose="020B0604020202020204" pitchFamily="34" charset="0"/>
              </a:rPr>
              <a:t>=frf-1*f0-fs (left +1 in the plot), damping</a:t>
            </a:r>
          </a:p>
          <a:p>
            <a:endParaRPr lang="en-US" altLang="zh-CN" sz="1600" dirty="0">
              <a:latin typeface="Arial" panose="020B0604020202020204" pitchFamily="34" charset="0"/>
              <a:cs typeface="Arial" panose="020B0604020202020204" pitchFamily="34" charset="0"/>
            </a:endParaRPr>
          </a:p>
          <a:p>
            <a:r>
              <a:rPr lang="en-US" altLang="zh-CN" sz="1600" b="1" dirty="0">
                <a:latin typeface="Arial" panose="020B0604020202020204" pitchFamily="34" charset="0"/>
                <a:cs typeface="Arial" panose="020B0604020202020204" pitchFamily="34" charset="0"/>
              </a:rPr>
              <a:t>upper -</a:t>
            </a:r>
            <a:r>
              <a:rPr lang="en-US" altLang="zh-CN" sz="1600" b="1" dirty="0" smtClean="0">
                <a:latin typeface="Arial" panose="020B0604020202020204" pitchFamily="34" charset="0"/>
                <a:cs typeface="Arial" panose="020B0604020202020204" pitchFamily="34" charset="0"/>
              </a:rPr>
              <a:t>1</a:t>
            </a:r>
            <a:r>
              <a:rPr lang="en-US" altLang="zh-CN" sz="1600" dirty="0" smtClean="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p=-2h/M, f0*</a:t>
            </a:r>
            <a:r>
              <a:rPr lang="en-US" altLang="zh-CN" sz="1600" dirty="0" err="1">
                <a:latin typeface="Arial" panose="020B0604020202020204" pitchFamily="34" charset="0"/>
                <a:cs typeface="Arial" panose="020B0604020202020204" pitchFamily="34" charset="0"/>
              </a:rPr>
              <a:t>pM</a:t>
            </a:r>
            <a:r>
              <a:rPr lang="en-US" altLang="zh-CN" sz="1600" dirty="0">
                <a:latin typeface="Arial" panose="020B0604020202020204" pitchFamily="34" charset="0"/>
                <a:cs typeface="Arial" panose="020B0604020202020204" pitchFamily="34" charset="0"/>
              </a:rPr>
              <a:t>=-2frf, </a:t>
            </a:r>
            <a:r>
              <a:rPr lang="en-US" altLang="zh-CN" sz="1600" dirty="0" err="1">
                <a:latin typeface="Arial" panose="020B0604020202020204" pitchFamily="34" charset="0"/>
                <a:cs typeface="Arial" panose="020B0604020202020204" pitchFamily="34" charset="0"/>
              </a:rPr>
              <a:t>f_upper</a:t>
            </a:r>
            <a:r>
              <a:rPr lang="en-US" altLang="zh-CN" sz="1600" dirty="0">
                <a:latin typeface="Arial" panose="020B0604020202020204" pitchFamily="34" charset="0"/>
                <a:cs typeface="Arial" panose="020B0604020202020204" pitchFamily="34" charset="0"/>
              </a:rPr>
              <a:t>=-2frf+(M/h-1)*f0+fs, and then symmetry to the positive axis </a:t>
            </a:r>
            <a:r>
              <a:rPr lang="en-US" altLang="zh-CN" sz="1600" dirty="0" err="1">
                <a:latin typeface="Arial" panose="020B0604020202020204" pitchFamily="34" charset="0"/>
                <a:cs typeface="Arial" panose="020B0604020202020204" pitchFamily="34" charset="0"/>
              </a:rPr>
              <a:t>f_upper</a:t>
            </a:r>
            <a:r>
              <a:rPr lang="en-US" altLang="zh-CN" sz="1600" dirty="0">
                <a:latin typeface="Arial" panose="020B0604020202020204" pitchFamily="34" charset="0"/>
                <a:cs typeface="Arial" panose="020B0604020202020204" pitchFamily="34" charset="0"/>
              </a:rPr>
              <a:t>=frf+1*f0-fs (right -1 in the plot), damping</a:t>
            </a:r>
          </a:p>
          <a:p>
            <a:r>
              <a:rPr lang="en-US" altLang="zh-CN" sz="1600" b="1" dirty="0">
                <a:latin typeface="Arial" panose="020B0604020202020204" pitchFamily="34" charset="0"/>
                <a:cs typeface="Arial" panose="020B0604020202020204" pitchFamily="34" charset="0"/>
              </a:rPr>
              <a:t>lower -1</a:t>
            </a:r>
            <a:r>
              <a:rPr lang="en-US" altLang="zh-CN" sz="1600" dirty="0">
                <a:latin typeface="Arial" panose="020B0604020202020204" pitchFamily="34" charset="0"/>
                <a:cs typeface="Arial" panose="020B0604020202020204" pitchFamily="34" charset="0"/>
              </a:rPr>
              <a:t>:  p=0, f0*</a:t>
            </a:r>
            <a:r>
              <a:rPr lang="en-US" altLang="zh-CN" sz="1600" dirty="0" err="1">
                <a:latin typeface="Arial" panose="020B0604020202020204" pitchFamily="34" charset="0"/>
                <a:cs typeface="Arial" panose="020B0604020202020204" pitchFamily="34" charset="0"/>
              </a:rPr>
              <a:t>pM</a:t>
            </a:r>
            <a:r>
              <a:rPr lang="en-US" altLang="zh-CN" sz="1600" dirty="0">
                <a:latin typeface="Arial" panose="020B0604020202020204" pitchFamily="34" charset="0"/>
                <a:cs typeface="Arial" panose="020B0604020202020204" pitchFamily="34" charset="0"/>
              </a:rPr>
              <a:t>=0, </a:t>
            </a:r>
            <a:r>
              <a:rPr lang="en-US" altLang="zh-CN" sz="1600" dirty="0" err="1">
                <a:latin typeface="Arial" panose="020B0604020202020204" pitchFamily="34" charset="0"/>
                <a:cs typeface="Arial" panose="020B0604020202020204" pitchFamily="34" charset="0"/>
              </a:rPr>
              <a:t>f_lower</a:t>
            </a:r>
            <a:r>
              <a:rPr lang="en-US" altLang="zh-CN" sz="1600" dirty="0">
                <a:latin typeface="Arial" panose="020B0604020202020204" pitchFamily="34" charset="0"/>
                <a:cs typeface="Arial" panose="020B0604020202020204" pitchFamily="34" charset="0"/>
              </a:rPr>
              <a:t>=0+(M/h-1)*f0+fs=frf-1*f0+fs (left -1 in the plot), exciting</a:t>
            </a:r>
            <a:endParaRPr lang="zh-CN"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843070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F65F33-9E41-42E8-BB4C-0DE5CFF97F6B}"/>
              </a:ext>
            </a:extLst>
          </p:cNvPr>
          <p:cNvSpPr>
            <a:spLocks noGrp="1"/>
          </p:cNvSpPr>
          <p:nvPr>
            <p:ph type="title"/>
          </p:nvPr>
        </p:nvSpPr>
        <p:spPr>
          <a:xfrm>
            <a:off x="311085" y="136523"/>
            <a:ext cx="11626609" cy="1006477"/>
          </a:xfrm>
        </p:spPr>
        <p:txBody>
          <a:bodyPr>
            <a:normAutofit/>
          </a:bodyPr>
          <a:lstStyle/>
          <a:p>
            <a:pPr algn="ctr"/>
            <a:r>
              <a:rPr lang="en-US" altLang="zh-CN" sz="4000" dirty="0">
                <a:latin typeface="Arial" panose="020B0604020202020204" pitchFamily="34" charset="0"/>
                <a:cs typeface="Arial" panose="020B0604020202020204" pitchFamily="34" charset="0"/>
              </a:rPr>
              <a:t>Fundamental Mode CBI of </a:t>
            </a:r>
            <a:r>
              <a:rPr lang="en-US" altLang="zh-CN" sz="4000" dirty="0" smtClean="0">
                <a:latin typeface="Arial" panose="020B0604020202020204" pitchFamily="34" charset="0"/>
                <a:cs typeface="Arial" panose="020B0604020202020204" pitchFamily="34" charset="0"/>
              </a:rPr>
              <a:t>CEPC Z</a:t>
            </a:r>
            <a:endParaRPr lang="zh-CN" altLang="en-US" sz="4000" dirty="0">
              <a:latin typeface="Arial" panose="020B0604020202020204" pitchFamily="34" charset="0"/>
              <a:cs typeface="Arial" panose="020B0604020202020204" pitchFamily="34" charset="0"/>
            </a:endParaRPr>
          </a:p>
        </p:txBody>
      </p:sp>
      <p:sp>
        <p:nvSpPr>
          <p:cNvPr id="4" name="灯片编号占位符 3">
            <a:extLst>
              <a:ext uri="{FF2B5EF4-FFF2-40B4-BE49-F238E27FC236}">
                <a16:creationId xmlns:a16="http://schemas.microsoft.com/office/drawing/2014/main" id="{1EB2BCB5-9FCE-4BFE-94B8-E5E0D10946BC}"/>
              </a:ext>
            </a:extLst>
          </p:cNvPr>
          <p:cNvSpPr>
            <a:spLocks noGrp="1"/>
          </p:cNvSpPr>
          <p:nvPr>
            <p:ph type="sldNum" sz="quarter" idx="12"/>
          </p:nvPr>
        </p:nvSpPr>
        <p:spPr/>
        <p:txBody>
          <a:bodyPr/>
          <a:lstStyle/>
          <a:p>
            <a:fld id="{BFDD5B1F-11BD-4256-B750-CF9380C3E0A4}" type="slidenum">
              <a:rPr lang="zh-CN" altLang="en-US" smtClean="0"/>
              <a:t>88</a:t>
            </a:fld>
            <a:endParaRPr lang="zh-CN" altLang="en-US"/>
          </a:p>
        </p:txBody>
      </p:sp>
      <p:pic>
        <p:nvPicPr>
          <p:cNvPr id="6" name="图片 5">
            <a:extLst>
              <a:ext uri="{FF2B5EF4-FFF2-40B4-BE49-F238E27FC236}">
                <a16:creationId xmlns:a16="http://schemas.microsoft.com/office/drawing/2014/main" id="{9ED00C1B-0B73-4157-88C0-4F03D2CFB6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6548" y="1290048"/>
            <a:ext cx="5165777" cy="2528040"/>
          </a:xfrm>
          <a:prstGeom prst="rect">
            <a:avLst/>
          </a:prstGeom>
        </p:spPr>
      </p:pic>
      <p:pic>
        <p:nvPicPr>
          <p:cNvPr id="7" name="图片 6">
            <a:extLst>
              <a:ext uri="{FF2B5EF4-FFF2-40B4-BE49-F238E27FC236}">
                <a16:creationId xmlns:a16="http://schemas.microsoft.com/office/drawing/2014/main" id="{4A990BB3-9F86-4800-8FB5-D713B552EC62}"/>
              </a:ext>
            </a:extLst>
          </p:cNvPr>
          <p:cNvPicPr>
            <a:picLocks noChangeAspect="1"/>
          </p:cNvPicPr>
          <p:nvPr/>
        </p:nvPicPr>
        <p:blipFill>
          <a:blip r:embed="rId4"/>
          <a:stretch>
            <a:fillRect/>
          </a:stretch>
        </p:blipFill>
        <p:spPr>
          <a:xfrm>
            <a:off x="8989437" y="5534441"/>
            <a:ext cx="2368753" cy="1067008"/>
          </a:xfrm>
          <a:prstGeom prst="rect">
            <a:avLst/>
          </a:prstGeom>
        </p:spPr>
      </p:pic>
      <p:graphicFrame>
        <p:nvGraphicFramePr>
          <p:cNvPr id="8" name="对象 7">
            <a:extLst>
              <a:ext uri="{FF2B5EF4-FFF2-40B4-BE49-F238E27FC236}">
                <a16:creationId xmlns:a16="http://schemas.microsoft.com/office/drawing/2014/main" id="{97937E5A-F32D-4270-A634-3F21398B824E}"/>
              </a:ext>
            </a:extLst>
          </p:cNvPr>
          <p:cNvGraphicFramePr>
            <a:graphicFrameLocks noChangeAspect="1"/>
          </p:cNvGraphicFramePr>
          <p:nvPr>
            <p:extLst/>
          </p:nvPr>
        </p:nvGraphicFramePr>
        <p:xfrm>
          <a:off x="6765937" y="5975419"/>
          <a:ext cx="1658864" cy="445931"/>
        </p:xfrm>
        <a:graphic>
          <a:graphicData uri="http://schemas.openxmlformats.org/presentationml/2006/ole">
            <mc:AlternateContent xmlns:mc="http://schemas.openxmlformats.org/markup-compatibility/2006">
              <mc:Choice xmlns:v="urn:schemas-microsoft-com:vml" Requires="v">
                <p:oleObj spid="_x0000_s9393" name="Equation" r:id="rId5" imgW="888614" imgH="241195" progId="Equation.DSMT4">
                  <p:embed/>
                </p:oleObj>
              </mc:Choice>
              <mc:Fallback>
                <p:oleObj name="Equation" r:id="rId5" imgW="888614" imgH="241195" progId="Equation.DSMT4">
                  <p:embed/>
                  <p:pic>
                    <p:nvPicPr>
                      <p:cNvPr id="8" name="对象 7">
                        <a:extLst>
                          <a:ext uri="{FF2B5EF4-FFF2-40B4-BE49-F238E27FC236}">
                            <a16:creationId xmlns:a16="http://schemas.microsoft.com/office/drawing/2014/main" id="{97937E5A-F32D-4270-A634-3F21398B82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5937" y="5975419"/>
                        <a:ext cx="1658864" cy="445931"/>
                      </a:xfrm>
                      <a:prstGeom prst="rect">
                        <a:avLst/>
                      </a:prstGeom>
                      <a:noFill/>
                    </p:spPr>
                  </p:pic>
                </p:oleObj>
              </mc:Fallback>
            </mc:AlternateContent>
          </a:graphicData>
        </a:graphic>
      </p:graphicFrame>
      <p:sp>
        <p:nvSpPr>
          <p:cNvPr id="9" name="文本框 8">
            <a:extLst>
              <a:ext uri="{FF2B5EF4-FFF2-40B4-BE49-F238E27FC236}">
                <a16:creationId xmlns:a16="http://schemas.microsoft.com/office/drawing/2014/main" id="{A0238715-315D-4CB5-9C4D-414C97E25507}"/>
              </a:ext>
            </a:extLst>
          </p:cNvPr>
          <p:cNvSpPr txBox="1"/>
          <p:nvPr/>
        </p:nvSpPr>
        <p:spPr>
          <a:xfrm>
            <a:off x="6633591" y="5285205"/>
            <a:ext cx="3361818" cy="400110"/>
          </a:xfrm>
          <a:prstGeom prst="rect">
            <a:avLst/>
          </a:prstGeom>
          <a:noFill/>
        </p:spPr>
        <p:txBody>
          <a:bodyPr wrap="none" rtlCol="0">
            <a:spAutoFit/>
          </a:bodyPr>
          <a:lstStyle/>
          <a:p>
            <a:r>
              <a:rPr lang="en-US" altLang="zh-CN" sz="2000" dirty="0">
                <a:latin typeface="Arial" panose="020B0604020202020204" pitchFamily="34" charset="0"/>
                <a:cs typeface="Arial" panose="020B0604020202020204" pitchFamily="34" charset="0"/>
              </a:rPr>
              <a:t>Cavity resonance frequency</a:t>
            </a:r>
            <a:endParaRPr lang="zh-CN" altLang="en-US" sz="2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01FE496B-EF58-4481-9AC9-051DE6C38967}"/>
                  </a:ext>
                </a:extLst>
              </p:cNvPr>
              <p:cNvSpPr/>
              <p:nvPr/>
            </p:nvSpPr>
            <p:spPr>
              <a:xfrm>
                <a:off x="6876310" y="4351905"/>
                <a:ext cx="3412344" cy="91198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zh-CN" altLang="en-US" i="1">
                              <a:latin typeface="Cambria Math" panose="02040503050406030204" pitchFamily="18" charset="0"/>
                            </a:rPr>
                          </m:ctrlPr>
                        </m:sSupPr>
                        <m:e>
                          <m:r>
                            <a:rPr lang="zh-CN" altLang="en-US" i="1">
                              <a:latin typeface="Cambria Math" panose="02040503050406030204" pitchFamily="18" charset="0"/>
                            </a:rPr>
                            <m:t>𝑍</m:t>
                          </m:r>
                        </m:e>
                        <m:sup>
                          <m:r>
                            <a:rPr lang="zh-CN" altLang="en-US">
                              <a:latin typeface="Cambria Math" panose="02040503050406030204" pitchFamily="18" charset="0"/>
                            </a:rPr>
                            <m:t>||</m:t>
                          </m:r>
                        </m:sup>
                      </m:sSup>
                      <m:r>
                        <a:rPr lang="zh-CN" altLang="en-US">
                          <a:latin typeface="Cambria Math" panose="02040503050406030204" pitchFamily="18" charset="0"/>
                        </a:rPr>
                        <m:t>(</m:t>
                      </m:r>
                      <m:r>
                        <a:rPr lang="zh-CN" altLang="en-US" i="1">
                          <a:latin typeface="Cambria Math" panose="02040503050406030204" pitchFamily="18" charset="0"/>
                        </a:rPr>
                        <m:t>𝑓</m:t>
                      </m:r>
                      <m:r>
                        <a:rPr lang="zh-CN" altLang="en-US">
                          <a:latin typeface="Cambria Math" panose="02040503050406030204" pitchFamily="18" charset="0"/>
                        </a:rPr>
                        <m:t>)=</m:t>
                      </m:r>
                      <m:f>
                        <m:fPr>
                          <m:ctrlPr>
                            <a:rPr lang="zh-CN" altLang="en-US" i="1">
                              <a:latin typeface="Cambria Math" panose="02040503050406030204" pitchFamily="18" charset="0"/>
                            </a:rPr>
                          </m:ctrlPr>
                        </m:fPr>
                        <m:num>
                          <m:r>
                            <a:rPr lang="zh-CN" altLang="en-US">
                              <a:latin typeface="Cambria Math" panose="02040503050406030204" pitchFamily="18" charset="0"/>
                            </a:rPr>
                            <m:t>1</m:t>
                          </m:r>
                        </m:num>
                        <m:den>
                          <m:r>
                            <a:rPr lang="zh-CN" altLang="en-US" i="1">
                              <a:latin typeface="Cambria Math" panose="02040503050406030204" pitchFamily="18" charset="0"/>
                            </a:rPr>
                            <m:t>𝛽</m:t>
                          </m:r>
                        </m:den>
                      </m:f>
                      <m:f>
                        <m:fPr>
                          <m:ctrlPr>
                            <a:rPr lang="zh-CN" altLang="en-US" i="1">
                              <a:latin typeface="Cambria Math" panose="02040503050406030204" pitchFamily="18" charset="0"/>
                            </a:rPr>
                          </m:ctrlPr>
                        </m:fPr>
                        <m:num>
                          <m:f>
                            <m:fPr>
                              <m:type m:val="lin"/>
                              <m:ctrlPr>
                                <a:rPr lang="zh-CN" altLang="en-US" i="1">
                                  <a:latin typeface="Cambria Math" panose="02040503050406030204" pitchFamily="18" charset="0"/>
                                </a:rPr>
                              </m:ctrlPr>
                            </m:fPr>
                            <m:num>
                              <m:sSub>
                                <m:sSubPr>
                                  <m:ctrlPr>
                                    <a:rPr lang="zh-CN" altLang="en-US" i="1">
                                      <a:latin typeface="Cambria Math" panose="02040503050406030204" pitchFamily="18" charset="0"/>
                                    </a:rPr>
                                  </m:ctrlPr>
                                </m:sSubPr>
                                <m:e>
                                  <m:r>
                                    <a:rPr lang="zh-CN" altLang="en-US" i="1">
                                      <a:latin typeface="Cambria Math" panose="02040503050406030204" pitchFamily="18" charset="0"/>
                                    </a:rPr>
                                    <m:t>𝑅</m:t>
                                  </m:r>
                                </m:e>
                                <m:sub>
                                  <m:r>
                                    <a:rPr lang="zh-CN" altLang="en-US" i="1">
                                      <a:latin typeface="Cambria Math" panose="02040503050406030204" pitchFamily="18" charset="0"/>
                                    </a:rPr>
                                    <m:t>𝑠h</m:t>
                                  </m:r>
                                </m:sub>
                              </m:sSub>
                            </m:num>
                            <m:den>
                              <m:r>
                                <a:rPr lang="zh-CN" altLang="en-US">
                                  <a:latin typeface="Cambria Math" panose="02040503050406030204" pitchFamily="18" charset="0"/>
                                </a:rPr>
                                <m:t>2</m:t>
                              </m:r>
                            </m:den>
                          </m:f>
                        </m:num>
                        <m:den>
                          <m:d>
                            <m:dPr>
                              <m:begChr m:val=""/>
                              <m:ctrlPr>
                                <a:rPr lang="zh-CN" altLang="en-US" i="1">
                                  <a:latin typeface="Cambria Math" panose="02040503050406030204" pitchFamily="18" charset="0"/>
                                </a:rPr>
                              </m:ctrlPr>
                            </m:dPr>
                            <m:e>
                              <m:r>
                                <a:rPr lang="zh-CN" altLang="en-US">
                                  <a:latin typeface="Cambria Math" panose="02040503050406030204" pitchFamily="18" charset="0"/>
                                </a:rPr>
                                <m:t>1+</m:t>
                              </m:r>
                              <m:r>
                                <a:rPr lang="zh-CN" altLang="en-US" i="1">
                                  <a:latin typeface="Cambria Math" panose="02040503050406030204" pitchFamily="18" charset="0"/>
                                </a:rPr>
                                <m:t>𝑖</m:t>
                              </m:r>
                              <m:sSub>
                                <m:sSubPr>
                                  <m:ctrlPr>
                                    <a:rPr lang="zh-CN" altLang="en-US" i="1">
                                      <a:latin typeface="Cambria Math" panose="02040503050406030204" pitchFamily="18" charset="0"/>
                                    </a:rPr>
                                  </m:ctrlPr>
                                </m:sSubPr>
                                <m:e>
                                  <m:r>
                                    <a:rPr lang="zh-CN" altLang="en-US" i="1">
                                      <a:latin typeface="Cambria Math" panose="02040503050406030204" pitchFamily="18" charset="0"/>
                                    </a:rPr>
                                    <m:t>𝑄</m:t>
                                  </m:r>
                                </m:e>
                                <m:sub>
                                  <m:r>
                                    <a:rPr lang="zh-CN" altLang="en-US" i="1">
                                      <a:latin typeface="Cambria Math" panose="02040503050406030204" pitchFamily="18" charset="0"/>
                                    </a:rPr>
                                    <m:t>𝐿</m:t>
                                  </m:r>
                                </m:sub>
                              </m:sSub>
                              <m:r>
                                <a:rPr lang="zh-CN" altLang="en-US">
                                  <a:latin typeface="Cambria Math" panose="02040503050406030204" pitchFamily="18" charset="0"/>
                                </a:rPr>
                                <m:t>(</m:t>
                              </m:r>
                              <m:f>
                                <m:fPr>
                                  <m:ctrlPr>
                                    <a:rPr lang="zh-CN" altLang="en-US" i="1">
                                      <a:latin typeface="Cambria Math" panose="02040503050406030204" pitchFamily="18" charset="0"/>
                                    </a:rPr>
                                  </m:ctrlPr>
                                </m:fPr>
                                <m:num>
                                  <m:r>
                                    <a:rPr lang="zh-CN" altLang="en-US" i="1">
                                      <a:latin typeface="Cambria Math" panose="02040503050406030204" pitchFamily="18" charset="0"/>
                                    </a:rPr>
                                    <m:t>𝑓</m:t>
                                  </m:r>
                                </m:num>
                                <m:den>
                                  <m:sSub>
                                    <m:sSubPr>
                                      <m:ctrlPr>
                                        <a:rPr lang="zh-CN" altLang="en-US" i="1">
                                          <a:latin typeface="Cambria Math" panose="02040503050406030204" pitchFamily="18" charset="0"/>
                                        </a:rPr>
                                      </m:ctrlPr>
                                    </m:sSubPr>
                                    <m:e>
                                      <m:r>
                                        <a:rPr lang="zh-CN" altLang="en-US" i="1">
                                          <a:latin typeface="Cambria Math" panose="02040503050406030204" pitchFamily="18" charset="0"/>
                                        </a:rPr>
                                        <m:t>𝑓</m:t>
                                      </m:r>
                                    </m:e>
                                    <m:sub>
                                      <m:r>
                                        <a:rPr lang="zh-CN" altLang="en-US" i="1">
                                          <a:latin typeface="Cambria Math" panose="02040503050406030204" pitchFamily="18" charset="0"/>
                                        </a:rPr>
                                        <m:t>𝑟𝑒𝑠</m:t>
                                      </m:r>
                                    </m:sub>
                                  </m:sSub>
                                </m:den>
                              </m:f>
                              <m:r>
                                <a:rPr lang="zh-CN" altLang="en-US">
                                  <a:latin typeface="Cambria Math" panose="02040503050406030204" pitchFamily="18" charset="0"/>
                                </a:rPr>
                                <m:t>−</m:t>
                              </m:r>
                              <m:f>
                                <m:fPr>
                                  <m:ctrlPr>
                                    <a:rPr lang="zh-CN" altLang="en-US" i="1">
                                      <a:latin typeface="Cambria Math" panose="02040503050406030204" pitchFamily="18" charset="0"/>
                                    </a:rPr>
                                  </m:ctrlPr>
                                </m:fPr>
                                <m:num>
                                  <m:sSub>
                                    <m:sSubPr>
                                      <m:ctrlPr>
                                        <a:rPr lang="zh-CN" altLang="en-US" i="1">
                                          <a:latin typeface="Cambria Math" panose="02040503050406030204" pitchFamily="18" charset="0"/>
                                        </a:rPr>
                                      </m:ctrlPr>
                                    </m:sSubPr>
                                    <m:e>
                                      <m:r>
                                        <a:rPr lang="zh-CN" altLang="en-US" i="1">
                                          <a:latin typeface="Cambria Math" panose="02040503050406030204" pitchFamily="18" charset="0"/>
                                        </a:rPr>
                                        <m:t>𝑓</m:t>
                                      </m:r>
                                    </m:e>
                                    <m:sub>
                                      <m:r>
                                        <a:rPr lang="zh-CN" altLang="en-US" i="1">
                                          <a:latin typeface="Cambria Math" panose="02040503050406030204" pitchFamily="18" charset="0"/>
                                        </a:rPr>
                                        <m:t>𝑟𝑒𝑠</m:t>
                                      </m:r>
                                    </m:sub>
                                  </m:sSub>
                                </m:num>
                                <m:den>
                                  <m:r>
                                    <a:rPr lang="zh-CN" altLang="en-US" i="1">
                                      <a:latin typeface="Cambria Math" panose="02040503050406030204" pitchFamily="18" charset="0"/>
                                    </a:rPr>
                                    <m:t>𝑓</m:t>
                                  </m:r>
                                </m:den>
                              </m:f>
                            </m:e>
                          </m:d>
                        </m:den>
                      </m:f>
                    </m:oMath>
                  </m:oMathPara>
                </a14:m>
                <a:endParaRPr lang="zh-CN" altLang="en-US" dirty="0">
                  <a:latin typeface="Arial" panose="020B0604020202020204" pitchFamily="34" charset="0"/>
                  <a:ea typeface="Arial Unicode MS" panose="020B0604020202020204" pitchFamily="34" charset="-122"/>
                  <a:cs typeface="Arial" panose="020B0604020202020204" pitchFamily="34" charset="0"/>
                </a:endParaRPr>
              </a:p>
            </p:txBody>
          </p:sp>
        </mc:Choice>
        <mc:Fallback xmlns="">
          <p:sp>
            <p:nvSpPr>
              <p:cNvPr id="10" name="矩形 9">
                <a:extLst>
                  <a:ext uri="{FF2B5EF4-FFF2-40B4-BE49-F238E27FC236}">
                    <a16:creationId xmlns:a16="http://schemas.microsoft.com/office/drawing/2014/main" id="{01FE496B-EF58-4481-9AC9-051DE6C38967}"/>
                  </a:ext>
                </a:extLst>
              </p:cNvPr>
              <p:cNvSpPr>
                <a:spLocks noRot="1" noChangeAspect="1" noMove="1" noResize="1" noEditPoints="1" noAdjustHandles="1" noChangeArrowheads="1" noChangeShapeType="1" noTextEdit="1"/>
              </p:cNvSpPr>
              <p:nvPr/>
            </p:nvSpPr>
            <p:spPr>
              <a:xfrm>
                <a:off x="6876310" y="4351905"/>
                <a:ext cx="3412344" cy="911981"/>
              </a:xfrm>
              <a:prstGeom prst="rect">
                <a:avLst/>
              </a:prstGeom>
              <a:blipFill>
                <a:blip r:embed="rId7"/>
                <a:stretch>
                  <a:fillRect/>
                </a:stretch>
              </a:blipFill>
            </p:spPr>
            <p:txBody>
              <a:bodyPr/>
              <a:lstStyle/>
              <a:p>
                <a:r>
                  <a:rPr lang="zh-CN" altLang="en-US">
                    <a:noFill/>
                  </a:rPr>
                  <a:t> </a:t>
                </a:r>
              </a:p>
            </p:txBody>
          </p:sp>
        </mc:Fallback>
      </mc:AlternateContent>
      <p:sp>
        <p:nvSpPr>
          <p:cNvPr id="11" name="文本框 10">
            <a:extLst>
              <a:ext uri="{FF2B5EF4-FFF2-40B4-BE49-F238E27FC236}">
                <a16:creationId xmlns:a16="http://schemas.microsoft.com/office/drawing/2014/main" id="{35CEA074-F582-42E9-BD55-9FD88B66B290}"/>
              </a:ext>
            </a:extLst>
          </p:cNvPr>
          <p:cNvSpPr txBox="1"/>
          <p:nvPr/>
        </p:nvSpPr>
        <p:spPr>
          <a:xfrm>
            <a:off x="6633591" y="3839407"/>
            <a:ext cx="3937296" cy="400110"/>
          </a:xfrm>
          <a:prstGeom prst="rect">
            <a:avLst/>
          </a:prstGeom>
          <a:noFill/>
        </p:spPr>
        <p:txBody>
          <a:bodyPr wrap="none" rtlCol="0">
            <a:spAutoFit/>
          </a:bodyPr>
          <a:lstStyle/>
          <a:p>
            <a:r>
              <a:rPr lang="en-US" altLang="zh-CN" sz="2000" dirty="0">
                <a:latin typeface="Arial" panose="020B0604020202020204" pitchFamily="34" charset="0"/>
                <a:ea typeface="Arial Unicode MS" panose="020B0604020202020204" pitchFamily="34" charset="-122"/>
                <a:cs typeface="Arial" panose="020B0604020202020204" pitchFamily="34" charset="0"/>
              </a:rPr>
              <a:t>Longitudinal coupling-impedance</a:t>
            </a:r>
            <a:endParaRPr lang="zh-CN" altLang="en-US" sz="2000" dirty="0">
              <a:latin typeface="Arial" panose="020B0604020202020204" pitchFamily="34" charset="0"/>
              <a:ea typeface="Arial Unicode MS" panose="020B0604020202020204" pitchFamily="34" charset="-122"/>
              <a:cs typeface="Arial" panose="020B0604020202020204" pitchFamily="34" charset="0"/>
            </a:endParaRPr>
          </a:p>
        </p:txBody>
      </p:sp>
      <p:pic>
        <p:nvPicPr>
          <p:cNvPr id="3" name="图片 2">
            <a:extLst>
              <a:ext uri="{FF2B5EF4-FFF2-40B4-BE49-F238E27FC236}">
                <a16:creationId xmlns:a16="http://schemas.microsoft.com/office/drawing/2014/main" id="{CDDA5A63-001D-4914-AFE8-53F4EB4FB1C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6297" y="1143001"/>
            <a:ext cx="5577351" cy="5715000"/>
          </a:xfrm>
          <a:prstGeom prst="rect">
            <a:avLst/>
          </a:prstGeom>
        </p:spPr>
      </p:pic>
    </p:spTree>
    <p:extLst>
      <p:ext uri="{BB962C8B-B14F-4D97-AF65-F5344CB8AC3E}">
        <p14:creationId xmlns:p14="http://schemas.microsoft.com/office/powerpoint/2010/main" val="188196422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E866D9A6-E2B9-462B-86BE-4594A80B84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3859" y="1299161"/>
            <a:ext cx="4125150" cy="5127201"/>
          </a:xfrm>
          <a:prstGeom prst="rect">
            <a:avLst/>
          </a:prstGeom>
        </p:spPr>
      </p:pic>
      <p:sp>
        <p:nvSpPr>
          <p:cNvPr id="4" name="灯片编号占位符 3">
            <a:extLst>
              <a:ext uri="{FF2B5EF4-FFF2-40B4-BE49-F238E27FC236}">
                <a16:creationId xmlns:a16="http://schemas.microsoft.com/office/drawing/2014/main" id="{87D791F4-CE5B-40DA-9083-6B4438F41B54}"/>
              </a:ext>
            </a:extLst>
          </p:cNvPr>
          <p:cNvSpPr>
            <a:spLocks noGrp="1"/>
          </p:cNvSpPr>
          <p:nvPr>
            <p:ph type="sldNum" sz="quarter" idx="12"/>
          </p:nvPr>
        </p:nvSpPr>
        <p:spPr/>
        <p:txBody>
          <a:bodyPr/>
          <a:lstStyle/>
          <a:p>
            <a:fld id="{BFDD5B1F-11BD-4256-B750-CF9380C3E0A4}" type="slidenum">
              <a:rPr lang="zh-CN" altLang="en-US" smtClean="0"/>
              <a:t>89</a:t>
            </a:fld>
            <a:endParaRPr lang="zh-CN" altLang="en-US"/>
          </a:p>
        </p:txBody>
      </p:sp>
      <p:sp>
        <p:nvSpPr>
          <p:cNvPr id="7" name="Rectangle 1">
            <a:extLst>
              <a:ext uri="{FF2B5EF4-FFF2-40B4-BE49-F238E27FC236}">
                <a16:creationId xmlns:a16="http://schemas.microsoft.com/office/drawing/2014/main" id="{A4BBDBEE-48EB-49C7-999A-530A9B2F040F}"/>
              </a:ext>
            </a:extLst>
          </p:cNvPr>
          <p:cNvSpPr>
            <a:spLocks noChangeArrowheads="1"/>
          </p:cNvSpPr>
          <p:nvPr/>
        </p:nvSpPr>
        <p:spPr bwMode="auto">
          <a:xfrm>
            <a:off x="2550575" y="1717309"/>
            <a:ext cx="212802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6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3 ms growth time (1/4 synchrotron period)</a:t>
            </a:r>
            <a:r>
              <a:rPr kumimoji="0" lang="zh-CN" altLang="zh-CN"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p>
        </p:txBody>
      </p:sp>
      <p:sp>
        <p:nvSpPr>
          <p:cNvPr id="8" name="矩形 7">
            <a:extLst>
              <a:ext uri="{FF2B5EF4-FFF2-40B4-BE49-F238E27FC236}">
                <a16:creationId xmlns:a16="http://schemas.microsoft.com/office/drawing/2014/main" id="{AAFEE971-3EFC-40AC-B439-35ED4D4C4B8B}"/>
              </a:ext>
            </a:extLst>
          </p:cNvPr>
          <p:cNvSpPr/>
          <p:nvPr/>
        </p:nvSpPr>
        <p:spPr>
          <a:xfrm>
            <a:off x="8610600" y="4275346"/>
            <a:ext cx="3275181" cy="2062103"/>
          </a:xfrm>
          <a:prstGeom prst="rect">
            <a:avLst/>
          </a:prstGeom>
        </p:spPr>
        <p:txBody>
          <a:bodyPr wrap="square">
            <a:spAutoFit/>
          </a:bodyPr>
          <a:lstStyle/>
          <a:p>
            <a:r>
              <a:rPr lang="en-US" altLang="zh-CN" sz="1600" dirty="0">
                <a:latin typeface="Arial" panose="020B0604020202020204" pitchFamily="34" charset="0"/>
                <a:cs typeface="Arial" panose="020B0604020202020204" pitchFamily="34" charset="0"/>
              </a:rPr>
              <a:t>Optimal direct loop gain of 14 the growth rates are reduced to a very reasonable 7.2 1/s (139 </a:t>
            </a:r>
            <a:r>
              <a:rPr lang="en-US" altLang="zh-CN" sz="1600" dirty="0" err="1">
                <a:latin typeface="Arial" panose="020B0604020202020204" pitchFamily="34" charset="0"/>
                <a:cs typeface="Arial" panose="020B0604020202020204" pitchFamily="34" charset="0"/>
              </a:rPr>
              <a:t>ms</a:t>
            </a:r>
            <a:r>
              <a:rPr lang="en-US" altLang="zh-CN" sz="1600" dirty="0">
                <a:latin typeface="Arial" panose="020B0604020202020204" pitchFamily="34" charset="0"/>
                <a:cs typeface="Arial" panose="020B0604020202020204" pitchFamily="34" charset="0"/>
              </a:rPr>
              <a:t> growth time, 11.6 synchrotron periods). That residual growth rate should be easy to control with standard bunch-by-bunch feedback.</a:t>
            </a:r>
            <a:endParaRPr lang="zh-CN" altLang="en-US" sz="1600" dirty="0">
              <a:latin typeface="Arial" panose="020B0604020202020204" pitchFamily="34" charset="0"/>
              <a:cs typeface="Arial" panose="020B0604020202020204" pitchFamily="34" charset="0"/>
            </a:endParaRPr>
          </a:p>
        </p:txBody>
      </p:sp>
      <p:sp>
        <p:nvSpPr>
          <p:cNvPr id="12" name="标题 1">
            <a:extLst>
              <a:ext uri="{FF2B5EF4-FFF2-40B4-BE49-F238E27FC236}">
                <a16:creationId xmlns:a16="http://schemas.microsoft.com/office/drawing/2014/main" id="{7733B4ED-AD00-4C08-9EE6-776F15D5EA8D}"/>
              </a:ext>
            </a:extLst>
          </p:cNvPr>
          <p:cNvSpPr>
            <a:spLocks noGrp="1"/>
          </p:cNvSpPr>
          <p:nvPr>
            <p:ph type="title"/>
          </p:nvPr>
        </p:nvSpPr>
        <p:spPr>
          <a:xfrm>
            <a:off x="7219" y="0"/>
            <a:ext cx="12184781" cy="1325563"/>
          </a:xfrm>
        </p:spPr>
        <p:txBody>
          <a:bodyPr>
            <a:normAutofit/>
          </a:bodyPr>
          <a:lstStyle/>
          <a:p>
            <a:pPr algn="ctr"/>
            <a:r>
              <a:rPr lang="en-US" altLang="zh-CN" sz="4000" dirty="0">
                <a:latin typeface="Arial" panose="020B0604020202020204" pitchFamily="34" charset="0"/>
                <a:cs typeface="Arial" panose="020B0604020202020204" pitchFamily="34" charset="0"/>
                <a:sym typeface="Arial" panose="020B0604020202020204" pitchFamily="34" charset="0"/>
              </a:rPr>
              <a:t>Simulation of Growth Rate and Direct RF Feedback</a:t>
            </a:r>
            <a:endParaRPr lang="zh-CN" altLang="en-US" sz="4000" dirty="0">
              <a:latin typeface="Arial" panose="020B0604020202020204" pitchFamily="34" charset="0"/>
              <a:cs typeface="Arial" panose="020B0604020202020204" pitchFamily="34" charset="0"/>
              <a:sym typeface="Arial" panose="020B0604020202020204" pitchFamily="34" charset="0"/>
            </a:endParaRPr>
          </a:p>
        </p:txBody>
      </p:sp>
      <p:pic>
        <p:nvPicPr>
          <p:cNvPr id="13" name="图片 12">
            <a:extLst>
              <a:ext uri="{FF2B5EF4-FFF2-40B4-BE49-F238E27FC236}">
                <a16:creationId xmlns:a16="http://schemas.microsoft.com/office/drawing/2014/main" id="{5C981D75-14A6-4ACC-BF21-3E1343BE9A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37199" y="1476439"/>
            <a:ext cx="3404109" cy="2608899"/>
          </a:xfrm>
          <a:prstGeom prst="rect">
            <a:avLst/>
          </a:prstGeom>
        </p:spPr>
      </p:pic>
      <p:pic>
        <p:nvPicPr>
          <p:cNvPr id="17" name="图片 16">
            <a:extLst>
              <a:ext uri="{FF2B5EF4-FFF2-40B4-BE49-F238E27FC236}">
                <a16:creationId xmlns:a16="http://schemas.microsoft.com/office/drawing/2014/main" id="{382272F8-C0BA-4665-B303-5ABDC461D0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13137" y="1299160"/>
            <a:ext cx="4078800" cy="5127201"/>
          </a:xfrm>
          <a:prstGeom prst="rect">
            <a:avLst/>
          </a:prstGeom>
        </p:spPr>
      </p:pic>
    </p:spTree>
    <p:extLst>
      <p:ext uri="{BB962C8B-B14F-4D97-AF65-F5344CB8AC3E}">
        <p14:creationId xmlns:p14="http://schemas.microsoft.com/office/powerpoint/2010/main" val="14651875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dirty="0" smtClean="0">
                <a:solidFill>
                  <a:srgbClr val="0070C0"/>
                </a:solidFill>
              </a:rPr>
              <a:t>Field Patterns Exercise</a:t>
            </a:r>
            <a:endParaRPr lang="zh-CN" altLang="en-US" sz="3200" dirty="0">
              <a:solidFill>
                <a:srgbClr val="0070C0"/>
              </a:solidFill>
            </a:endParaRPr>
          </a:p>
        </p:txBody>
      </p:sp>
      <p:sp>
        <p:nvSpPr>
          <p:cNvPr id="4" name="灯片编号占位符 3"/>
          <p:cNvSpPr>
            <a:spLocks noGrp="1"/>
          </p:cNvSpPr>
          <p:nvPr>
            <p:ph type="sldNum" sz="quarter" idx="12"/>
          </p:nvPr>
        </p:nvSpPr>
        <p:spPr/>
        <p:txBody>
          <a:bodyPr/>
          <a:lstStyle/>
          <a:p>
            <a:fld id="{97B00A8C-1BFE-45BD-976D-51C563E3769B}" type="slidenum">
              <a:rPr lang="zh-CN" altLang="en-US" smtClean="0"/>
              <a:t>9</a:t>
            </a:fld>
            <a:endParaRPr lang="zh-CN" altLang="en-US"/>
          </a:p>
        </p:txBody>
      </p:sp>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63015" y="1820174"/>
            <a:ext cx="6874570" cy="4356789"/>
          </a:xfrm>
        </p:spPr>
      </p:pic>
    </p:spTree>
    <p:extLst>
      <p:ext uri="{BB962C8B-B14F-4D97-AF65-F5344CB8AC3E}">
        <p14:creationId xmlns:p14="http://schemas.microsoft.com/office/powerpoint/2010/main" val="103304649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66645" y="175270"/>
            <a:ext cx="10515600" cy="1325563"/>
          </a:xfrm>
        </p:spPr>
        <p:txBody>
          <a:bodyPr/>
          <a:lstStyle/>
          <a:p>
            <a:r>
              <a:rPr lang="en-US" altLang="zh-CN" dirty="0" smtClean="0"/>
              <a:t>HOM Coupled Bunch Instability </a:t>
            </a:r>
            <a:endParaRPr lang="zh-CN" altLang="en-US" dirty="0"/>
          </a:p>
        </p:txBody>
      </p:sp>
      <p:sp>
        <p:nvSpPr>
          <p:cNvPr id="4" name="灯片编号占位符 3"/>
          <p:cNvSpPr>
            <a:spLocks noGrp="1"/>
          </p:cNvSpPr>
          <p:nvPr>
            <p:ph type="sldNum" sz="quarter" idx="12"/>
          </p:nvPr>
        </p:nvSpPr>
        <p:spPr/>
        <p:txBody>
          <a:bodyPr/>
          <a:lstStyle/>
          <a:p>
            <a:fld id="{97B00A8C-1BFE-45BD-976D-51C563E3769B}" type="slidenum">
              <a:rPr lang="zh-CN" altLang="en-US" smtClean="0"/>
              <a:t>90</a:t>
            </a:fld>
            <a:endParaRPr lang="zh-CN" altLang="en-US"/>
          </a:p>
        </p:txBody>
      </p:sp>
      <p:sp>
        <p:nvSpPr>
          <p:cNvPr id="5" name="内容占位符 2"/>
          <p:cNvSpPr txBox="1">
            <a:spLocks/>
          </p:cNvSpPr>
          <p:nvPr/>
        </p:nvSpPr>
        <p:spPr>
          <a:xfrm>
            <a:off x="447545" y="1452707"/>
            <a:ext cx="11353800" cy="4972572"/>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en-US" altLang="zh-CN" sz="2000" dirty="0" smtClean="0"/>
              <a:t>Higher order modes excited by the intense beam bunches must be damped to avoid additional cryogenic loss and multi-bunch instabilities.</a:t>
            </a:r>
          </a:p>
          <a:p>
            <a:pPr marL="540000" indent="-284400">
              <a:lnSpc>
                <a:spcPct val="110000"/>
              </a:lnSpc>
              <a:spcBef>
                <a:spcPts val="0"/>
              </a:spcBef>
            </a:pPr>
            <a:r>
              <a:rPr lang="en-US" altLang="zh-CN" sz="1600" dirty="0" smtClean="0"/>
              <a:t>Monopole HOMs can lead to energy spread, timing/phase errors, causes longitudinal emittance growth or instability</a:t>
            </a:r>
          </a:p>
          <a:p>
            <a:pPr marL="540000" indent="-284400">
              <a:lnSpc>
                <a:spcPct val="110000"/>
              </a:lnSpc>
              <a:spcBef>
                <a:spcPts val="0"/>
              </a:spcBef>
            </a:pPr>
            <a:r>
              <a:rPr lang="en-US" altLang="zh-CN" sz="1600" dirty="0" smtClean="0"/>
              <a:t>Transverse modes can deflect the beam from its reference orbit, causes instable beam motion, transverse emittance growth or even beam loss</a:t>
            </a:r>
          </a:p>
          <a:p>
            <a:pPr marL="540000" indent="-284400">
              <a:lnSpc>
                <a:spcPct val="110000"/>
              </a:lnSpc>
              <a:spcBef>
                <a:spcPts val="0"/>
              </a:spcBef>
            </a:pPr>
            <a:r>
              <a:rPr lang="en-US" altLang="zh-CN" sz="1600" dirty="0" smtClean="0"/>
              <a:t>HOMs (dominantly monopole modes) also cause extra losses in cavity walls </a:t>
            </a:r>
          </a:p>
          <a:p>
            <a:pPr marL="0" indent="0">
              <a:lnSpc>
                <a:spcPct val="110000"/>
              </a:lnSpc>
              <a:spcBef>
                <a:spcPts val="1200"/>
              </a:spcBef>
              <a:buNone/>
            </a:pPr>
            <a:r>
              <a:rPr lang="en-US" altLang="zh-CN" sz="2000" dirty="0" smtClean="0"/>
              <a:t>Impedance budget</a:t>
            </a:r>
          </a:p>
          <a:p>
            <a:pPr marL="540000" indent="-285750">
              <a:lnSpc>
                <a:spcPct val="110000"/>
              </a:lnSpc>
              <a:spcBef>
                <a:spcPts val="0"/>
              </a:spcBef>
            </a:pPr>
            <a:r>
              <a:rPr lang="en-US" altLang="zh-CN" sz="1600" dirty="0" smtClean="0"/>
              <a:t>To keep the beam stable, the radiation damping time should be less than the rise time of any of the oscillation modes.</a:t>
            </a:r>
          </a:p>
          <a:p>
            <a:pPr marL="540000" indent="-285750">
              <a:lnSpc>
                <a:spcPct val="110000"/>
              </a:lnSpc>
              <a:spcBef>
                <a:spcPts val="0"/>
              </a:spcBef>
            </a:pPr>
            <a:r>
              <a:rPr lang="en-US" altLang="zh-CN" sz="1600" dirty="0" smtClean="0"/>
              <a:t>If the beam spectrum coincide with the cavity impedance spectrum(~resonant case), the beam maybe unstable, and the HOM power loss will be huge (~hundred kilo watts).</a:t>
            </a:r>
          </a:p>
          <a:p>
            <a:pPr marL="540000" indent="-285750">
              <a:lnSpc>
                <a:spcPct val="110000"/>
              </a:lnSpc>
              <a:spcBef>
                <a:spcPts val="0"/>
              </a:spcBef>
            </a:pPr>
            <a:r>
              <a:rPr lang="en-US" altLang="zh-CN" sz="1600" dirty="0" smtClean="0"/>
              <a:t>In the resonant condition, the threshold shunt impedances are</a:t>
            </a:r>
          </a:p>
          <a:p>
            <a:pPr>
              <a:lnSpc>
                <a:spcPct val="100000"/>
              </a:lnSpc>
              <a:spcBef>
                <a:spcPts val="0"/>
              </a:spcBef>
            </a:pPr>
            <a:endParaRPr lang="zh-CN" altLang="en-US" sz="2400" dirty="0"/>
          </a:p>
        </p:txBody>
      </p:sp>
      <p:graphicFrame>
        <p:nvGraphicFramePr>
          <p:cNvPr id="6" name="对象 5"/>
          <p:cNvGraphicFramePr>
            <a:graphicFrameLocks noChangeAspect="1"/>
          </p:cNvGraphicFramePr>
          <p:nvPr>
            <p:extLst>
              <p:ext uri="{D42A27DB-BD31-4B8C-83A1-F6EECF244321}">
                <p14:modId xmlns:p14="http://schemas.microsoft.com/office/powerpoint/2010/main" val="847216326"/>
              </p:ext>
            </p:extLst>
          </p:nvPr>
        </p:nvGraphicFramePr>
        <p:xfrm>
          <a:off x="1003806" y="5102349"/>
          <a:ext cx="1858266" cy="730135"/>
        </p:xfrm>
        <a:graphic>
          <a:graphicData uri="http://schemas.openxmlformats.org/presentationml/2006/ole">
            <mc:AlternateContent xmlns:mc="http://schemas.openxmlformats.org/markup-compatibility/2006">
              <mc:Choice xmlns:v="urn:schemas-microsoft-com:vml" Requires="v">
                <p:oleObj spid="_x0000_s12395" name="公式" r:id="rId3" imgW="1130040" imgH="444240" progId="Equation.3">
                  <p:embed/>
                </p:oleObj>
              </mc:Choice>
              <mc:Fallback>
                <p:oleObj name="公式" r:id="rId3" imgW="1130040" imgH="444240" progId="Equation.3">
                  <p:embed/>
                  <p:pic>
                    <p:nvPicPr>
                      <p:cNvPr id="6" name="对象 5"/>
                      <p:cNvPicPr/>
                      <p:nvPr/>
                    </p:nvPicPr>
                    <p:blipFill>
                      <a:blip r:embed="rId4"/>
                      <a:stretch>
                        <a:fillRect/>
                      </a:stretch>
                    </p:blipFill>
                    <p:spPr>
                      <a:xfrm>
                        <a:off x="1003806" y="5102349"/>
                        <a:ext cx="1858266" cy="730135"/>
                      </a:xfrm>
                      <a:prstGeom prst="rect">
                        <a:avLst/>
                      </a:prstGeom>
                    </p:spPr>
                  </p:pic>
                </p:oleObj>
              </mc:Fallback>
            </mc:AlternateContent>
          </a:graphicData>
        </a:graphic>
      </p:graphicFrame>
      <p:graphicFrame>
        <p:nvGraphicFramePr>
          <p:cNvPr id="7" name="对象 6"/>
          <p:cNvGraphicFramePr>
            <a:graphicFrameLocks noChangeAspect="1"/>
          </p:cNvGraphicFramePr>
          <p:nvPr>
            <p:extLst>
              <p:ext uri="{D42A27DB-BD31-4B8C-83A1-F6EECF244321}">
                <p14:modId xmlns:p14="http://schemas.microsoft.com/office/powerpoint/2010/main" val="226448431"/>
              </p:ext>
            </p:extLst>
          </p:nvPr>
        </p:nvGraphicFramePr>
        <p:xfrm>
          <a:off x="3545777" y="5129951"/>
          <a:ext cx="2240958" cy="739939"/>
        </p:xfrm>
        <a:graphic>
          <a:graphicData uri="http://schemas.openxmlformats.org/presentationml/2006/ole">
            <mc:AlternateContent xmlns:mc="http://schemas.openxmlformats.org/markup-compatibility/2006">
              <mc:Choice xmlns:v="urn:schemas-microsoft-com:vml" Requires="v">
                <p:oleObj spid="_x0000_s12396" name="公式" r:id="rId5" imgW="1346040" imgH="444240" progId="Equation.3">
                  <p:embed/>
                </p:oleObj>
              </mc:Choice>
              <mc:Fallback>
                <p:oleObj name="公式" r:id="rId5" imgW="1346040" imgH="444240" progId="Equation.3">
                  <p:embed/>
                  <p:pic>
                    <p:nvPicPr>
                      <p:cNvPr id="7" name="对象 6"/>
                      <p:cNvPicPr/>
                      <p:nvPr/>
                    </p:nvPicPr>
                    <p:blipFill>
                      <a:blip r:embed="rId6"/>
                      <a:stretch>
                        <a:fillRect/>
                      </a:stretch>
                    </p:blipFill>
                    <p:spPr>
                      <a:xfrm>
                        <a:off x="3545777" y="5129951"/>
                        <a:ext cx="2240958" cy="739939"/>
                      </a:xfrm>
                      <a:prstGeom prst="rect">
                        <a:avLst/>
                      </a:prstGeom>
                    </p:spPr>
                  </p:pic>
                </p:oleObj>
              </mc:Fallback>
            </mc:AlternateContent>
          </a:graphicData>
        </a:graphic>
      </p:graphicFrame>
      <p:graphicFrame>
        <p:nvGraphicFramePr>
          <p:cNvPr id="11" name="对象 10"/>
          <p:cNvGraphicFramePr>
            <a:graphicFrameLocks noChangeAspect="1"/>
          </p:cNvGraphicFramePr>
          <p:nvPr>
            <p:extLst>
              <p:ext uri="{D42A27DB-BD31-4B8C-83A1-F6EECF244321}">
                <p14:modId xmlns:p14="http://schemas.microsoft.com/office/powerpoint/2010/main" val="2899618136"/>
              </p:ext>
            </p:extLst>
          </p:nvPr>
        </p:nvGraphicFramePr>
        <p:xfrm>
          <a:off x="6470440" y="5129951"/>
          <a:ext cx="1999962" cy="729153"/>
        </p:xfrm>
        <a:graphic>
          <a:graphicData uri="http://schemas.openxmlformats.org/presentationml/2006/ole">
            <mc:AlternateContent xmlns:mc="http://schemas.openxmlformats.org/markup-compatibility/2006">
              <mc:Choice xmlns:v="urn:schemas-microsoft-com:vml" Requires="v">
                <p:oleObj spid="_x0000_s12397" name="Equation" r:id="rId7" imgW="1218671" imgH="444307" progId="Equation.DSMT4">
                  <p:embed/>
                </p:oleObj>
              </mc:Choice>
              <mc:Fallback>
                <p:oleObj name="Equation" r:id="rId7" imgW="1218671" imgH="444307" progId="Equation.DSMT4">
                  <p:embed/>
                  <p:pic>
                    <p:nvPicPr>
                      <p:cNvPr id="0" name="Object 4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0440" y="5129951"/>
                        <a:ext cx="1999962" cy="729153"/>
                      </a:xfrm>
                      <a:prstGeom prst="rect">
                        <a:avLst/>
                      </a:prstGeom>
                      <a:noFill/>
                    </p:spPr>
                  </p:pic>
                </p:oleObj>
              </mc:Fallback>
            </mc:AlternateContent>
          </a:graphicData>
        </a:graphic>
      </p:graphicFrame>
      <p:pic>
        <p:nvPicPr>
          <p:cNvPr id="14"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66207" y="4251549"/>
            <a:ext cx="3044282" cy="840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5"/>
          <p:cNvPicPr>
            <a:picLocks noChangeAspect="1"/>
          </p:cNvPicPr>
          <p:nvPr/>
        </p:nvPicPr>
        <p:blipFill rotWithShape="1">
          <a:blip r:embed="rId10"/>
          <a:srcRect t="1397" r="13655" b="1"/>
          <a:stretch/>
        </p:blipFill>
        <p:spPr>
          <a:xfrm>
            <a:off x="8895786" y="5140738"/>
            <a:ext cx="1985574" cy="729153"/>
          </a:xfrm>
          <a:prstGeom prst="rect">
            <a:avLst/>
          </a:prstGeom>
        </p:spPr>
      </p:pic>
    </p:spTree>
    <p:extLst>
      <p:ext uri="{BB962C8B-B14F-4D97-AF65-F5344CB8AC3E}">
        <p14:creationId xmlns:p14="http://schemas.microsoft.com/office/powerpoint/2010/main" val="211014560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1981200" y="274638"/>
            <a:ext cx="8229600" cy="634082"/>
          </a:xfrm>
        </p:spPr>
        <p:txBody>
          <a:bodyPr>
            <a:noAutofit/>
          </a:bodyPr>
          <a:lstStyle/>
          <a:p>
            <a:r>
              <a:rPr lang="en-US" altLang="zh-CN" sz="4000" dirty="0"/>
              <a:t>HOM CBI</a:t>
            </a:r>
            <a:endParaRPr lang="zh-CN" altLang="en-US" sz="4000" dirty="0"/>
          </a:p>
        </p:txBody>
      </p:sp>
      <p:sp>
        <p:nvSpPr>
          <p:cNvPr id="5" name="内容占位符 4"/>
          <p:cNvSpPr>
            <a:spLocks noGrp="1"/>
          </p:cNvSpPr>
          <p:nvPr>
            <p:ph idx="1"/>
          </p:nvPr>
        </p:nvSpPr>
        <p:spPr>
          <a:xfrm>
            <a:off x="182880" y="1124744"/>
            <a:ext cx="11858324" cy="5472608"/>
          </a:xfrm>
        </p:spPr>
        <p:txBody>
          <a:bodyPr>
            <a:normAutofit/>
          </a:bodyPr>
          <a:lstStyle/>
          <a:p>
            <a:pPr algn="just"/>
            <a:r>
              <a:rPr lang="en-US" altLang="zh-CN" sz="1800" dirty="0"/>
              <a:t>When consider the whole RF system, HOM frequency spread due to the actual tolerances of the cavity construction can further relax the instability.</a:t>
            </a:r>
          </a:p>
          <a:p>
            <a:pPr algn="just"/>
            <a:r>
              <a:rPr lang="en-US" altLang="zh-CN" sz="1800" dirty="0"/>
              <a:t>With feedback damping of 5 turns in transverse and one synchrotron period in longitudinal, the beam could be stable with HOM frequency spread &gt; 1 </a:t>
            </a:r>
            <a:r>
              <a:rPr lang="en-US" altLang="zh-CN" sz="1800" dirty="0" err="1"/>
              <a:t>MHz.</a:t>
            </a:r>
            <a:endParaRPr lang="en-US" altLang="zh-CN" sz="1800" dirty="0"/>
          </a:p>
          <a:p>
            <a:pPr algn="just"/>
            <a:endParaRPr kumimoji="1" lang="en-US" altLang="zh-CN" sz="2000" dirty="0">
              <a:solidFill>
                <a:srgbClr val="3366FF"/>
              </a:solidFill>
            </a:endParaRPr>
          </a:p>
          <a:p>
            <a:pPr algn="just"/>
            <a:endParaRPr kumimoji="1" lang="en-US" altLang="zh-CN" sz="2000" dirty="0">
              <a:solidFill>
                <a:srgbClr val="3366FF"/>
              </a:solidFill>
            </a:endParaRPr>
          </a:p>
        </p:txBody>
      </p:sp>
      <p:sp>
        <p:nvSpPr>
          <p:cNvPr id="2" name="矩形 1"/>
          <p:cNvSpPr/>
          <p:nvPr/>
        </p:nvSpPr>
        <p:spPr>
          <a:xfrm>
            <a:off x="1785864" y="5941153"/>
            <a:ext cx="8424936" cy="584776"/>
          </a:xfrm>
          <a:prstGeom prst="rect">
            <a:avLst/>
          </a:prstGeom>
        </p:spPr>
        <p:txBody>
          <a:bodyPr wrap="square">
            <a:spAutoFit/>
          </a:bodyPr>
          <a:lstStyle/>
          <a:p>
            <a:pPr algn="just"/>
            <a:r>
              <a:rPr lang="en-US" altLang="zh-CN" sz="1600" dirty="0">
                <a:solidFill>
                  <a:srgbClr val="0066FF"/>
                </a:solidFill>
              </a:rPr>
              <a:t>Impedance spectrum of the RF HOMs compared to the threshold determined by radiation damping and feedback damping (Left: longitudinal HOMs, Right: transverse HOMs</a:t>
            </a:r>
            <a:r>
              <a:rPr lang="zh-CN" altLang="zh-CN" sz="1600" dirty="0">
                <a:solidFill>
                  <a:srgbClr val="0066FF"/>
                </a:solidFill>
              </a:rPr>
              <a:t> </a:t>
            </a:r>
            <a:r>
              <a:rPr lang="en-US" altLang="zh-CN" sz="1600" dirty="0">
                <a:solidFill>
                  <a:srgbClr val="0066FF"/>
                </a:solidFill>
              </a:rPr>
              <a:t>)</a:t>
            </a:r>
            <a:endParaRPr lang="zh-CN" altLang="en-US" sz="1600" dirty="0">
              <a:solidFill>
                <a:srgbClr val="0066FF"/>
              </a:solidFill>
            </a:endParaRPr>
          </a:p>
        </p:txBody>
      </p:sp>
      <p:sp>
        <p:nvSpPr>
          <p:cNvPr id="3" name="灯片编号占位符 2"/>
          <p:cNvSpPr>
            <a:spLocks noGrp="1"/>
          </p:cNvSpPr>
          <p:nvPr>
            <p:ph type="sldNum" sz="quarter" idx="12"/>
          </p:nvPr>
        </p:nvSpPr>
        <p:spPr/>
        <p:txBody>
          <a:bodyPr/>
          <a:lstStyle/>
          <a:p>
            <a:fld id="{66F6D955-AF91-43E2-B862-D8129F86EF23}" type="slidenum">
              <a:rPr lang="zh-CN" altLang="en-US" smtClean="0"/>
              <a:t>91</a:t>
            </a:fld>
            <a:endParaRPr lang="zh-CN" altLang="en-US"/>
          </a:p>
        </p:txBody>
      </p:sp>
      <p:sp>
        <p:nvSpPr>
          <p:cNvPr id="12" name="文本框 4"/>
          <p:cNvSpPr txBox="1"/>
          <p:nvPr/>
        </p:nvSpPr>
        <p:spPr>
          <a:xfrm>
            <a:off x="1711389" y="3029703"/>
            <a:ext cx="377026" cy="369332"/>
          </a:xfrm>
          <a:prstGeom prst="rect">
            <a:avLst/>
          </a:prstGeom>
          <a:noFill/>
        </p:spPr>
        <p:txBody>
          <a:bodyPr wrap="none" rtlCol="0">
            <a:spAutoFit/>
          </a:bodyPr>
          <a:lstStyle/>
          <a:p>
            <a:r>
              <a:rPr kumimoji="1" lang="en-US" altLang="zh-CN" b="1" dirty="0">
                <a:solidFill>
                  <a:srgbClr val="FF0000"/>
                </a:solidFill>
              </a:rPr>
              <a:t>Z:</a:t>
            </a:r>
            <a:endParaRPr kumimoji="1" lang="zh-CN" altLang="en-US" b="1" dirty="0">
              <a:solidFill>
                <a:srgbClr val="FF0000"/>
              </a:solidFill>
            </a:endParaRPr>
          </a:p>
        </p:txBody>
      </p:sp>
      <p:pic>
        <p:nvPicPr>
          <p:cNvPr id="13" name="图片 12" descr="ZLcompar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1888" y="2709505"/>
            <a:ext cx="4123876" cy="3096344"/>
          </a:xfrm>
          <a:prstGeom prst="rect">
            <a:avLst/>
          </a:prstGeom>
        </p:spPr>
      </p:pic>
      <p:pic>
        <p:nvPicPr>
          <p:cNvPr id="14" name="图片 13" descr="Zycompar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6730" y="2709505"/>
            <a:ext cx="4123876" cy="3096344"/>
          </a:xfrm>
          <a:prstGeom prst="rect">
            <a:avLst/>
          </a:prstGeom>
        </p:spPr>
      </p:pic>
    </p:spTree>
    <p:extLst>
      <p:ext uri="{BB962C8B-B14F-4D97-AF65-F5344CB8AC3E}">
        <p14:creationId xmlns:p14="http://schemas.microsoft.com/office/powerpoint/2010/main" val="176110171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322729"/>
            <a:ext cx="12192000" cy="980587"/>
          </a:xfrm>
        </p:spPr>
        <p:txBody>
          <a:bodyPr>
            <a:noAutofit/>
          </a:bodyPr>
          <a:lstStyle/>
          <a:p>
            <a:pPr algn="ctr">
              <a:lnSpc>
                <a:spcPct val="100000"/>
              </a:lnSpc>
            </a:pPr>
            <a:r>
              <a:rPr lang="en-US" altLang="zh-CN" dirty="0" smtClean="0">
                <a:latin typeface="Arial" panose="020B0604020202020204" pitchFamily="34" charset="0"/>
                <a:cs typeface="Arial" panose="020B0604020202020204" pitchFamily="34" charset="0"/>
              </a:rPr>
              <a:t>CEPC Collider </a:t>
            </a:r>
            <a:r>
              <a:rPr lang="en-US" altLang="zh-CN" dirty="0">
                <a:latin typeface="Arial" panose="020B0604020202020204" pitchFamily="34" charset="0"/>
                <a:cs typeface="Arial" panose="020B0604020202020204" pitchFamily="34" charset="0"/>
              </a:rPr>
              <a:t>HOM CBI </a:t>
            </a:r>
            <a:r>
              <a:rPr lang="en-US" altLang="zh-CN" dirty="0" err="1">
                <a:latin typeface="Arial" panose="020B0604020202020204" pitchFamily="34" charset="0"/>
                <a:cs typeface="Arial" panose="020B0604020202020204" pitchFamily="34" charset="0"/>
              </a:rPr>
              <a:t>Q</a:t>
            </a:r>
            <a:r>
              <a:rPr lang="en-US" altLang="zh-CN" baseline="-25000" dirty="0" err="1">
                <a:latin typeface="Arial" panose="020B0604020202020204" pitchFamily="34" charset="0"/>
                <a:cs typeface="Arial" panose="020B0604020202020204" pitchFamily="34" charset="0"/>
              </a:rPr>
              <a:t>ext</a:t>
            </a:r>
            <a:r>
              <a:rPr lang="en-US" altLang="zh-CN" dirty="0">
                <a:latin typeface="Arial" panose="020B0604020202020204" pitchFamily="34" charset="0"/>
                <a:cs typeface="Arial" panose="020B0604020202020204" pitchFamily="34" charset="0"/>
              </a:rPr>
              <a:t> Threshold</a:t>
            </a:r>
            <a:endParaRPr lang="zh-CN" altLang="en-US" dirty="0">
              <a:latin typeface="Arial" panose="020B0604020202020204" pitchFamily="34" charset="0"/>
              <a:cs typeface="Arial" panose="020B0604020202020204" pitchFamily="34" charset="0"/>
            </a:endParaRPr>
          </a:p>
        </p:txBody>
      </p:sp>
      <p:sp>
        <p:nvSpPr>
          <p:cNvPr id="6" name="矩形 5"/>
          <p:cNvSpPr/>
          <p:nvPr/>
        </p:nvSpPr>
        <p:spPr>
          <a:xfrm>
            <a:off x="7071507" y="6284147"/>
            <a:ext cx="3329793" cy="350865"/>
          </a:xfrm>
          <a:prstGeom prst="rect">
            <a:avLst/>
          </a:prstGeom>
        </p:spPr>
        <p:txBody>
          <a:bodyPr wrap="square">
            <a:spAutoFit/>
          </a:bodyPr>
          <a:lstStyle/>
          <a:p>
            <a:pPr>
              <a:lnSpc>
                <a:spcPct val="120000"/>
              </a:lnSpc>
              <a:spcBef>
                <a:spcPts val="1200"/>
              </a:spcBef>
            </a:pPr>
            <a:r>
              <a:rPr lang="en-US" altLang="zh-CN" sz="1400" dirty="0">
                <a:latin typeface="Arial" panose="020B0604020202020204" pitchFamily="34" charset="0"/>
                <a:ea typeface="微软雅黑" panose="020B0503020204020204" pitchFamily="34" charset="-122"/>
                <a:cs typeface="+mn-ea"/>
                <a:sym typeface="Arial" panose="020B0604020202020204" pitchFamily="34" charset="0"/>
              </a:rPr>
              <a:t>Average </a:t>
            </a:r>
            <a:r>
              <a:rPr lang="en-US" altLang="zh-CN" sz="1400" dirty="0" err="1">
                <a:latin typeface="Arial" panose="020B0604020202020204" pitchFamily="34" charset="0"/>
                <a:ea typeface="微软雅黑" panose="020B0503020204020204" pitchFamily="34" charset="-122"/>
                <a:cs typeface="+mn-ea"/>
                <a:sym typeface="Arial" panose="020B0604020202020204" pitchFamily="34" charset="0"/>
              </a:rPr>
              <a:t>beta_x,y</a:t>
            </a:r>
            <a:r>
              <a:rPr lang="en-US" altLang="zh-CN" sz="1400" dirty="0">
                <a:latin typeface="Arial" panose="020B0604020202020204" pitchFamily="34" charset="0"/>
                <a:ea typeface="微软雅黑" panose="020B0503020204020204" pitchFamily="34" charset="-122"/>
                <a:cs typeface="+mn-ea"/>
                <a:sym typeface="Arial" panose="020B0604020202020204" pitchFamily="34" charset="0"/>
              </a:rPr>
              <a:t> in RF cavity ~ 30 m</a:t>
            </a:r>
          </a:p>
        </p:txBody>
      </p:sp>
      <p:sp>
        <p:nvSpPr>
          <p:cNvPr id="3" name="灯片编号占位符 2"/>
          <p:cNvSpPr>
            <a:spLocks noGrp="1"/>
          </p:cNvSpPr>
          <p:nvPr>
            <p:ph type="sldNum" sz="quarter" idx="12"/>
          </p:nvPr>
        </p:nvSpPr>
        <p:spPr/>
        <p:txBody>
          <a:bodyPr/>
          <a:lstStyle/>
          <a:p>
            <a:fld id="{672E488A-81DB-4A5F-B4BA-D0957D335647}" type="slidenum">
              <a:rPr lang="zh-CN" altLang="en-US" smtClean="0"/>
              <a:t>92</a:t>
            </a:fld>
            <a:endParaRPr lang="zh-CN" altLang="en-US"/>
          </a:p>
        </p:txBody>
      </p:sp>
      <p:sp>
        <p:nvSpPr>
          <p:cNvPr id="5" name="文本框 4"/>
          <p:cNvSpPr txBox="1"/>
          <p:nvPr/>
        </p:nvSpPr>
        <p:spPr>
          <a:xfrm>
            <a:off x="1033742" y="1535479"/>
            <a:ext cx="10757647" cy="338554"/>
          </a:xfrm>
          <a:prstGeom prst="rect">
            <a:avLst/>
          </a:prstGeom>
          <a:noFill/>
        </p:spPr>
        <p:txBody>
          <a:bodyPr wrap="square" rtlCol="0">
            <a:spAutoFit/>
          </a:bodyPr>
          <a:lstStyle/>
          <a:p>
            <a:r>
              <a:rPr lang="en-US" altLang="zh-CN" sz="1600" dirty="0">
                <a:latin typeface="Arial" panose="020B0604020202020204" pitchFamily="34" charset="0"/>
                <a:cs typeface="Arial" panose="020B0604020202020204" pitchFamily="34" charset="0"/>
              </a:rPr>
              <a:t>3 kHz beam spectrum lines, impossible to detune the HOMs (or just no damping? </a:t>
            </a:r>
            <a:r>
              <a:rPr lang="en-US" altLang="zh-CN" sz="1600" i="1" dirty="0">
                <a:latin typeface="Arial" panose="020B0604020202020204" pitchFamily="34" charset="0"/>
                <a:cs typeface="Arial" panose="020B0604020202020204" pitchFamily="34" charset="0"/>
              </a:rPr>
              <a:t>Q</a:t>
            </a:r>
            <a:r>
              <a:rPr lang="en-US" altLang="zh-CN" sz="1600" baseline="-25000" dirty="0">
                <a:latin typeface="Arial" panose="020B0604020202020204" pitchFamily="34" charset="0"/>
                <a:cs typeface="Arial" panose="020B0604020202020204" pitchFamily="34" charset="0"/>
              </a:rPr>
              <a:t>0</a:t>
            </a:r>
            <a:r>
              <a:rPr lang="en-US" altLang="zh-CN" sz="1600" dirty="0">
                <a:latin typeface="Arial" panose="020B0604020202020204" pitchFamily="34" charset="0"/>
                <a:cs typeface="Arial" panose="020B0604020202020204" pitchFamily="34" charset="0"/>
              </a:rPr>
              <a:t>_</a:t>
            </a:r>
            <a:r>
              <a:rPr lang="en-US" altLang="zh-CN" sz="1600" baseline="-25000" dirty="0">
                <a:latin typeface="Arial" panose="020B0604020202020204" pitchFamily="34" charset="0"/>
                <a:cs typeface="Arial" panose="020B0604020202020204" pitchFamily="34" charset="0"/>
              </a:rPr>
              <a:t>TM0mp</a:t>
            </a:r>
            <a:r>
              <a:rPr lang="en-US" altLang="zh-CN" sz="1600" dirty="0">
                <a:latin typeface="Arial" panose="020B0604020202020204" pitchFamily="34" charset="0"/>
                <a:cs typeface="Arial" panose="020B0604020202020204" pitchFamily="34" charset="0"/>
              </a:rPr>
              <a:t> = Q</a:t>
            </a:r>
            <a:r>
              <a:rPr lang="en-US" altLang="zh-CN" sz="1600" baseline="-25000" dirty="0">
                <a:latin typeface="Arial" panose="020B0604020202020204" pitchFamily="34" charset="0"/>
                <a:cs typeface="Arial" panose="020B0604020202020204" pitchFamily="34" charset="0"/>
              </a:rPr>
              <a:t>0_TM010</a:t>
            </a:r>
            <a:r>
              <a:rPr lang="en-US" altLang="zh-CN" sz="1600" dirty="0">
                <a:latin typeface="Arial" panose="020B0604020202020204" pitchFamily="34" charset="0"/>
                <a:cs typeface="Arial" panose="020B0604020202020204" pitchFamily="34" charset="0"/>
              </a:rPr>
              <a:t>* </a:t>
            </a:r>
            <a:r>
              <a:rPr lang="en-US" altLang="zh-CN" sz="1600" i="1" dirty="0" err="1">
                <a:latin typeface="Arial" panose="020B0604020202020204" pitchFamily="34" charset="0"/>
                <a:cs typeface="Arial" panose="020B0604020202020204" pitchFamily="34" charset="0"/>
              </a:rPr>
              <a:t>f</a:t>
            </a:r>
            <a:r>
              <a:rPr lang="en-US" altLang="zh-CN" sz="1600" baseline="-25000" dirty="0" err="1">
                <a:latin typeface="Arial" panose="020B0604020202020204" pitchFamily="34" charset="0"/>
                <a:cs typeface="Arial" panose="020B0604020202020204" pitchFamily="34" charset="0"/>
              </a:rPr>
              <a:t>rf</a:t>
            </a:r>
            <a:r>
              <a:rPr lang="en-US" altLang="zh-CN" sz="1600" baseline="-250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 </a:t>
            </a:r>
            <a:r>
              <a:rPr lang="en-US" altLang="zh-CN" sz="1600" i="1" dirty="0" err="1">
                <a:latin typeface="Arial" panose="020B0604020202020204" pitchFamily="34" charset="0"/>
                <a:cs typeface="Arial" panose="020B0604020202020204" pitchFamily="34" charset="0"/>
              </a:rPr>
              <a:t>f</a:t>
            </a:r>
            <a:r>
              <a:rPr lang="en-US" altLang="zh-CN" sz="1600" baseline="-25000" dirty="0" err="1">
                <a:latin typeface="Arial" panose="020B0604020202020204" pitchFamily="34" charset="0"/>
                <a:cs typeface="Arial" panose="020B0604020202020204" pitchFamily="34" charset="0"/>
              </a:rPr>
              <a:t>HOM</a:t>
            </a:r>
            <a:r>
              <a:rPr lang="en-US" altLang="zh-CN" sz="1600" dirty="0">
                <a:latin typeface="Arial" panose="020B0604020202020204" pitchFamily="34" charset="0"/>
                <a:cs typeface="Arial" panose="020B0604020202020204" pitchFamily="34" charset="0"/>
              </a:rPr>
              <a:t>)</a:t>
            </a:r>
            <a:endParaRPr lang="zh-CN" altLang="en-US" sz="1600" dirty="0">
              <a:latin typeface="Arial" panose="020B0604020202020204" pitchFamily="34" charset="0"/>
              <a:cs typeface="Arial" panose="020B0604020202020204" pitchFamily="34" charset="0"/>
            </a:endParaRPr>
          </a:p>
        </p:txBody>
      </p:sp>
      <p:pic>
        <p:nvPicPr>
          <p:cNvPr id="9" name="图片 8">
            <a:extLst>
              <a:ext uri="{FF2B5EF4-FFF2-40B4-BE49-F238E27FC236}">
                <a16:creationId xmlns:a16="http://schemas.microsoft.com/office/drawing/2014/main" id="{5C81B46C-1FA1-421B-BD7D-56265B53787D}"/>
              </a:ext>
            </a:extLst>
          </p:cNvPr>
          <p:cNvPicPr>
            <a:picLocks noChangeAspect="1"/>
          </p:cNvPicPr>
          <p:nvPr/>
        </p:nvPicPr>
        <p:blipFill>
          <a:blip r:embed="rId2"/>
          <a:stretch>
            <a:fillRect/>
          </a:stretch>
        </p:blipFill>
        <p:spPr>
          <a:xfrm>
            <a:off x="1531143" y="1956252"/>
            <a:ext cx="9129713" cy="4327895"/>
          </a:xfrm>
          <a:prstGeom prst="rect">
            <a:avLst/>
          </a:prstGeom>
        </p:spPr>
      </p:pic>
      <p:sp>
        <p:nvSpPr>
          <p:cNvPr id="7" name="椭圆 6">
            <a:extLst>
              <a:ext uri="{FF2B5EF4-FFF2-40B4-BE49-F238E27FC236}">
                <a16:creationId xmlns:a16="http://schemas.microsoft.com/office/drawing/2014/main" id="{9E0A855F-A057-4102-9F67-A62F539CBABD}"/>
              </a:ext>
            </a:extLst>
          </p:cNvPr>
          <p:cNvSpPr/>
          <p:nvPr/>
        </p:nvSpPr>
        <p:spPr>
          <a:xfrm>
            <a:off x="8212528" y="2695574"/>
            <a:ext cx="931472" cy="35086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Tree>
    <p:extLst>
      <p:ext uri="{BB962C8B-B14F-4D97-AF65-F5344CB8AC3E}">
        <p14:creationId xmlns:p14="http://schemas.microsoft.com/office/powerpoint/2010/main" val="121263019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2290" y="455612"/>
            <a:ext cx="11353800" cy="1325563"/>
          </a:xfrm>
        </p:spPr>
        <p:txBody>
          <a:bodyPr/>
          <a:lstStyle/>
          <a:p>
            <a:pPr algn="ctr"/>
            <a:r>
              <a:rPr lang="en-US" altLang="zh-CN" dirty="0">
                <a:latin typeface="Arial" panose="020B0604020202020204" pitchFamily="34" charset="0"/>
                <a:cs typeface="Arial" panose="020B0604020202020204" pitchFamily="34" charset="0"/>
              </a:rPr>
              <a:t>Collider HOM CBI with all Effective </a:t>
            </a:r>
            <a:r>
              <a:rPr lang="en-US" altLang="zh-CN" dirty="0" err="1">
                <a:latin typeface="Arial" panose="020B0604020202020204" pitchFamily="34" charset="0"/>
                <a:cs typeface="Arial" panose="020B0604020202020204" pitchFamily="34" charset="0"/>
              </a:rPr>
              <a:t>Q</a:t>
            </a:r>
            <a:r>
              <a:rPr lang="en-US" altLang="zh-CN" baseline="-25000" dirty="0" err="1">
                <a:latin typeface="Arial" panose="020B0604020202020204" pitchFamily="34" charset="0"/>
                <a:cs typeface="Arial" panose="020B0604020202020204" pitchFamily="34" charset="0"/>
              </a:rPr>
              <a:t>ext</a:t>
            </a:r>
            <a:r>
              <a:rPr lang="en-US" altLang="zh-CN" baseline="-25000"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 2E3 </a:t>
            </a:r>
            <a:endParaRPr lang="zh-CN" altLang="en-US" dirty="0"/>
          </a:p>
        </p:txBody>
      </p:sp>
      <p:sp>
        <p:nvSpPr>
          <p:cNvPr id="4" name="灯片编号占位符 3"/>
          <p:cNvSpPr>
            <a:spLocks noGrp="1"/>
          </p:cNvSpPr>
          <p:nvPr>
            <p:ph type="sldNum" sz="quarter" idx="12"/>
          </p:nvPr>
        </p:nvSpPr>
        <p:spPr/>
        <p:txBody>
          <a:bodyPr/>
          <a:lstStyle/>
          <a:p>
            <a:fld id="{672E488A-81DB-4A5F-B4BA-D0957D335647}" type="slidenum">
              <a:rPr lang="zh-CN" altLang="en-US" smtClean="0"/>
              <a:t>93</a:t>
            </a:fld>
            <a:endParaRPr lang="zh-CN" altLang="en-US"/>
          </a:p>
        </p:txBody>
      </p:sp>
      <p:pic>
        <p:nvPicPr>
          <p:cNvPr id="7" name="内容占位符 6">
            <a:extLst>
              <a:ext uri="{FF2B5EF4-FFF2-40B4-BE49-F238E27FC236}">
                <a16:creationId xmlns:a16="http://schemas.microsoft.com/office/drawing/2014/main" id="{E5778E74-DC05-4BF8-A0B6-F1ADB54892F1}"/>
              </a:ext>
            </a:extLst>
          </p:cNvPr>
          <p:cNvPicPr>
            <a:picLocks noGrp="1" noChangeAspect="1"/>
          </p:cNvPicPr>
          <p:nvPr>
            <p:ph idx="1"/>
          </p:nvPr>
        </p:nvPicPr>
        <p:blipFill rotWithShape="1">
          <a:blip r:embed="rId2"/>
          <a:srcRect t="531"/>
          <a:stretch/>
        </p:blipFill>
        <p:spPr>
          <a:xfrm>
            <a:off x="1600372" y="1781175"/>
            <a:ext cx="8957637" cy="4575175"/>
          </a:xfrm>
          <a:prstGeom prst="rect">
            <a:avLst/>
          </a:prstGeom>
        </p:spPr>
      </p:pic>
      <p:sp>
        <p:nvSpPr>
          <p:cNvPr id="5" name="椭圆 4">
            <a:extLst>
              <a:ext uri="{FF2B5EF4-FFF2-40B4-BE49-F238E27FC236}">
                <a16:creationId xmlns:a16="http://schemas.microsoft.com/office/drawing/2014/main" id="{C82E1E09-BE69-4C69-85D3-4F2FAA0DF591}"/>
              </a:ext>
            </a:extLst>
          </p:cNvPr>
          <p:cNvSpPr/>
          <p:nvPr/>
        </p:nvSpPr>
        <p:spPr>
          <a:xfrm>
            <a:off x="9324975" y="2657475"/>
            <a:ext cx="1047750" cy="61277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6" name="椭圆 5">
            <a:extLst>
              <a:ext uri="{FF2B5EF4-FFF2-40B4-BE49-F238E27FC236}">
                <a16:creationId xmlns:a16="http://schemas.microsoft.com/office/drawing/2014/main" id="{A4322647-D050-4EC4-9CCA-F8CA6EC1304B}"/>
              </a:ext>
            </a:extLst>
          </p:cNvPr>
          <p:cNvSpPr/>
          <p:nvPr/>
        </p:nvSpPr>
        <p:spPr>
          <a:xfrm>
            <a:off x="9324975" y="4630738"/>
            <a:ext cx="1047750" cy="3651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Tree>
    <p:extLst>
      <p:ext uri="{BB962C8B-B14F-4D97-AF65-F5344CB8AC3E}">
        <p14:creationId xmlns:p14="http://schemas.microsoft.com/office/powerpoint/2010/main" val="19437979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
            <a:ext cx="10515600" cy="1147042"/>
          </a:xfrm>
        </p:spPr>
        <p:txBody>
          <a:bodyPr>
            <a:normAutofit/>
          </a:bodyPr>
          <a:lstStyle/>
          <a:p>
            <a:pPr algn="ctr"/>
            <a:r>
              <a:rPr lang="en-US" altLang="zh-CN" sz="4000" dirty="0">
                <a:latin typeface="Arial" panose="020B0604020202020204" pitchFamily="34" charset="0"/>
                <a:cs typeface="Arial" panose="020B0604020202020204" pitchFamily="34" charset="0"/>
              </a:rPr>
              <a:t>HOM </a:t>
            </a:r>
            <a:r>
              <a:rPr lang="en-US" altLang="zh-CN" dirty="0">
                <a:latin typeface="Arial" panose="020B0604020202020204" pitchFamily="34" charset="0"/>
                <a:cs typeface="Arial" panose="020B0604020202020204" pitchFamily="34" charset="0"/>
              </a:rPr>
              <a:t>Coupler Damping Design</a:t>
            </a:r>
            <a:endParaRPr lang="zh-CN" altLang="en-US" sz="4000" dirty="0">
              <a:latin typeface="Arial" panose="020B0604020202020204" pitchFamily="34" charset="0"/>
              <a:cs typeface="Arial" panose="020B0604020202020204" pitchFamily="34" charset="0"/>
            </a:endParaRPr>
          </a:p>
        </p:txBody>
      </p:sp>
      <p:sp>
        <p:nvSpPr>
          <p:cNvPr id="3" name="灯片编号占位符 2"/>
          <p:cNvSpPr>
            <a:spLocks noGrp="1"/>
          </p:cNvSpPr>
          <p:nvPr>
            <p:ph type="sldNum" sz="quarter" idx="12"/>
          </p:nvPr>
        </p:nvSpPr>
        <p:spPr/>
        <p:txBody>
          <a:bodyPr/>
          <a:lstStyle/>
          <a:p>
            <a:pPr marL="0" marR="0" lvl="0" indent="0" algn="r" defTabSz="685783" rtl="0" eaLnBrk="1" fontAlgn="base" latinLnBrk="0" hangingPunct="1">
              <a:lnSpc>
                <a:spcPct val="100000"/>
              </a:lnSpc>
              <a:spcBef>
                <a:spcPct val="0"/>
              </a:spcBef>
              <a:spcAft>
                <a:spcPct val="0"/>
              </a:spcAft>
              <a:buClrTx/>
              <a:buSzTx/>
              <a:buFontTx/>
              <a:buNone/>
              <a:tabLst/>
              <a:defRPr/>
            </a:pPr>
            <a:fld id="{B72D8821-53A1-4D77-B236-5903F3BB02E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r" defTabSz="685783" rtl="0" eaLnBrk="1" fontAlgn="base" latinLnBrk="0" hangingPunct="1">
                <a:lnSpc>
                  <a:spcPct val="100000"/>
                </a:lnSpc>
                <a:spcBef>
                  <a:spcPct val="0"/>
                </a:spcBef>
                <a:spcAft>
                  <a:spcPct val="0"/>
                </a:spcAft>
                <a:buClrTx/>
                <a:buSzTx/>
                <a:buFontTx/>
                <a:buNone/>
                <a:tabLst/>
                <a:defRPr/>
              </a:pPr>
              <a:t>94</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
        <p:nvSpPr>
          <p:cNvPr id="5" name="TextBox 22"/>
          <p:cNvSpPr txBox="1"/>
          <p:nvPr/>
        </p:nvSpPr>
        <p:spPr>
          <a:xfrm>
            <a:off x="382536" y="1149831"/>
            <a:ext cx="8764458" cy="683264"/>
          </a:xfrm>
          <a:prstGeom prst="rect">
            <a:avLst/>
          </a:prstGeom>
          <a:noFill/>
        </p:spPr>
        <p:txBody>
          <a:bodyPr wrap="square" rtlCol="0">
            <a:spAutoFit/>
          </a:bodyPr>
          <a:lstStyle/>
          <a:p>
            <a:pPr defTabSz="457200">
              <a:lnSpc>
                <a:spcPct val="120000"/>
              </a:lnSpc>
            </a:pPr>
            <a:r>
              <a:rPr lang="en-US" altLang="zh-CN" sz="1600" dirty="0">
                <a:solidFill>
                  <a:prstClr val="black"/>
                </a:solidFill>
                <a:latin typeface="Arial" panose="020B0604020202020204" pitchFamily="34" charset="0"/>
                <a:cs typeface="Arial" panose="020B0604020202020204" pitchFamily="34" charset="0"/>
              </a:rPr>
              <a:t>equivalent circuit (transmission line model) </a:t>
            </a:r>
            <a:r>
              <a:rPr lang="en-US" altLang="zh-CN" sz="1600" dirty="0">
                <a:solidFill>
                  <a:prstClr val="black"/>
                </a:solidFill>
                <a:latin typeface="Arial" panose="020B0604020202020204" pitchFamily="34" charset="0"/>
                <a:cs typeface="Arial" panose="020B0604020202020204" pitchFamily="34" charset="0"/>
                <a:sym typeface="Wingdings" panose="05000000000000000000" pitchFamily="2" charset="2"/>
              </a:rPr>
              <a:t> </a:t>
            </a:r>
            <a:r>
              <a:rPr lang="en-US" altLang="zh-CN" sz="1600" dirty="0">
                <a:solidFill>
                  <a:prstClr val="black"/>
                </a:solidFill>
                <a:latin typeface="Arial" panose="020B0604020202020204" pitchFamily="34" charset="0"/>
                <a:cs typeface="Arial" panose="020B0604020202020204" pitchFamily="34" charset="0"/>
              </a:rPr>
              <a:t>optimize each part according to </a:t>
            </a:r>
            <a:r>
              <a:rPr lang="en-US" altLang="zh-CN" sz="1600" i="1" dirty="0">
                <a:solidFill>
                  <a:prstClr val="black"/>
                </a:solidFill>
                <a:latin typeface="Arial" panose="020B0604020202020204" pitchFamily="34" charset="0"/>
                <a:cs typeface="Arial" panose="020B0604020202020204" pitchFamily="34" charset="0"/>
              </a:rPr>
              <a:t>S</a:t>
            </a:r>
            <a:r>
              <a:rPr lang="en-US" altLang="zh-CN" sz="1600" dirty="0">
                <a:solidFill>
                  <a:prstClr val="black"/>
                </a:solidFill>
                <a:latin typeface="Arial" panose="020B0604020202020204" pitchFamily="34" charset="0"/>
                <a:cs typeface="Arial" panose="020B0604020202020204" pitchFamily="34" charset="0"/>
              </a:rPr>
              <a:t>21 curve</a:t>
            </a:r>
          </a:p>
          <a:p>
            <a:pPr defTabSz="457200">
              <a:lnSpc>
                <a:spcPct val="120000"/>
              </a:lnSpc>
            </a:pPr>
            <a:r>
              <a:rPr lang="en-US" altLang="zh-CN" sz="1600" dirty="0">
                <a:solidFill>
                  <a:prstClr val="black"/>
                </a:solidFill>
                <a:latin typeface="Arial" panose="020B0604020202020204" pitchFamily="34" charset="0"/>
                <a:cs typeface="Arial" panose="020B0604020202020204" pitchFamily="34" charset="0"/>
                <a:sym typeface="Wingdings" panose="05000000000000000000" pitchFamily="2" charset="2"/>
              </a:rPr>
              <a:t> </a:t>
            </a:r>
            <a:r>
              <a:rPr lang="en-US" altLang="zh-CN" sz="1600" dirty="0">
                <a:solidFill>
                  <a:prstClr val="black"/>
                </a:solidFill>
                <a:latin typeface="Arial" panose="020B0604020202020204" pitchFamily="34" charset="0"/>
                <a:cs typeface="Arial" panose="020B0604020202020204" pitchFamily="34" charset="0"/>
              </a:rPr>
              <a:t>change to 3D</a:t>
            </a:r>
            <a:r>
              <a:rPr lang="zh-CN" altLang="en-US" sz="1600" dirty="0">
                <a:solidFill>
                  <a:prstClr val="black"/>
                </a:solidFill>
                <a:latin typeface="Arial" panose="020B0604020202020204" pitchFamily="34" charset="0"/>
                <a:cs typeface="Arial" panose="020B0604020202020204" pitchFamily="34" charset="0"/>
              </a:rPr>
              <a:t> </a:t>
            </a:r>
            <a:r>
              <a:rPr lang="en-US" altLang="zh-CN" sz="1600" dirty="0">
                <a:solidFill>
                  <a:prstClr val="black"/>
                </a:solidFill>
                <a:latin typeface="Arial" panose="020B0604020202020204" pitchFamily="34" charset="0"/>
                <a:cs typeface="Arial" panose="020B0604020202020204" pitchFamily="34" charset="0"/>
              </a:rPr>
              <a:t>model </a:t>
            </a:r>
            <a:r>
              <a:rPr lang="en-US" altLang="zh-CN" sz="1600" dirty="0">
                <a:solidFill>
                  <a:prstClr val="black"/>
                </a:solidFill>
                <a:latin typeface="Arial" panose="020B0604020202020204" pitchFamily="34" charset="0"/>
                <a:cs typeface="Arial" panose="020B0604020202020204" pitchFamily="34" charset="0"/>
                <a:sym typeface="Wingdings" panose="05000000000000000000" pitchFamily="2" charset="2"/>
              </a:rPr>
              <a:t> </a:t>
            </a:r>
            <a:r>
              <a:rPr lang="en-US" altLang="zh-CN" sz="1600" dirty="0">
                <a:solidFill>
                  <a:prstClr val="black"/>
                </a:solidFill>
                <a:latin typeface="Arial" panose="020B0604020202020204" pitchFamily="34" charset="0"/>
                <a:cs typeface="Arial" panose="020B0604020202020204" pitchFamily="34" charset="0"/>
              </a:rPr>
              <a:t>electromagnetic optimization</a:t>
            </a:r>
            <a:endParaRPr lang="zh-CN" altLang="en-US" sz="1600" dirty="0">
              <a:solidFill>
                <a:prstClr val="black"/>
              </a:solidFill>
              <a:latin typeface="Arial" panose="020B0604020202020204" pitchFamily="34" charset="0"/>
              <a:cs typeface="Arial" panose="020B0604020202020204" pitchFamily="34" charset="0"/>
            </a:endParaRPr>
          </a:p>
        </p:txBody>
      </p:sp>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7943" y="2043135"/>
            <a:ext cx="2647097" cy="1987303"/>
          </a:xfrm>
          <a:prstGeom prst="rect">
            <a:avLst/>
          </a:prstGeom>
        </p:spPr>
      </p:pic>
      <p:pic>
        <p:nvPicPr>
          <p:cNvPr id="23" name="图片 22"/>
          <p:cNvPicPr>
            <a:picLocks noChangeAspect="1"/>
          </p:cNvPicPr>
          <p:nvPr/>
        </p:nvPicPr>
        <p:blipFill>
          <a:blip r:embed="rId4"/>
          <a:stretch>
            <a:fillRect/>
          </a:stretch>
        </p:blipFill>
        <p:spPr>
          <a:xfrm>
            <a:off x="1767625" y="2443392"/>
            <a:ext cx="2621495" cy="1495776"/>
          </a:xfrm>
          <a:prstGeom prst="rect">
            <a:avLst/>
          </a:prstGeom>
        </p:spPr>
      </p:pic>
      <p:pic>
        <p:nvPicPr>
          <p:cNvPr id="24" name="图片 23"/>
          <p:cNvPicPr>
            <a:picLocks noChangeAspect="1"/>
          </p:cNvPicPr>
          <p:nvPr/>
        </p:nvPicPr>
        <p:blipFill>
          <a:blip r:embed="rId5"/>
          <a:stretch>
            <a:fillRect/>
          </a:stretch>
        </p:blipFill>
        <p:spPr>
          <a:xfrm>
            <a:off x="672578" y="2113710"/>
            <a:ext cx="903469" cy="1782684"/>
          </a:xfrm>
          <a:prstGeom prst="rect">
            <a:avLst/>
          </a:prstGeom>
        </p:spPr>
      </p:pic>
      <p:pic>
        <p:nvPicPr>
          <p:cNvPr id="25" name="图片 24" descr="QQ截图2017050612580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25271" y="4378959"/>
            <a:ext cx="3090176" cy="1906272"/>
          </a:xfrm>
          <a:prstGeom prst="rect">
            <a:avLst/>
          </a:prstGeom>
          <a:noFill/>
          <a:ln>
            <a:noFill/>
          </a:ln>
        </p:spPr>
      </p:pic>
      <p:pic>
        <p:nvPicPr>
          <p:cNvPr id="26" name="图片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3863" y="2043867"/>
            <a:ext cx="1057328" cy="1856648"/>
          </a:xfrm>
          <a:prstGeom prst="rect">
            <a:avLst/>
          </a:prstGeom>
        </p:spPr>
      </p:pic>
      <p:graphicFrame>
        <p:nvGraphicFramePr>
          <p:cNvPr id="27" name="对象 26"/>
          <p:cNvGraphicFramePr>
            <a:graphicFrameLocks noChangeAspect="1"/>
          </p:cNvGraphicFramePr>
          <p:nvPr>
            <p:extLst/>
          </p:nvPr>
        </p:nvGraphicFramePr>
        <p:xfrm>
          <a:off x="265982" y="4177009"/>
          <a:ext cx="3184458" cy="2441894"/>
        </p:xfrm>
        <a:graphic>
          <a:graphicData uri="http://schemas.openxmlformats.org/presentationml/2006/ole">
            <mc:AlternateContent xmlns:mc="http://schemas.openxmlformats.org/markup-compatibility/2006">
              <mc:Choice xmlns:v="urn:schemas-microsoft-com:vml" Requires="v">
                <p:oleObj spid="_x0000_s11305" name="Graph" r:id="rId8" imgW="2938917" imgH="2253255" progId="Origin50.Graph">
                  <p:embed/>
                </p:oleObj>
              </mc:Choice>
              <mc:Fallback>
                <p:oleObj name="Graph" r:id="rId8" imgW="2938917" imgH="2253255" progId="Origin50.Graph">
                  <p:embed/>
                  <p:pic>
                    <p:nvPicPr>
                      <p:cNvPr id="27" name="对象 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5982" y="4177009"/>
                        <a:ext cx="3184458" cy="2441894"/>
                      </a:xfrm>
                      <a:prstGeom prst="rect">
                        <a:avLst/>
                      </a:prstGeom>
                      <a:noFill/>
                    </p:spPr>
                  </p:pic>
                </p:oleObj>
              </mc:Fallback>
            </mc:AlternateContent>
          </a:graphicData>
        </a:graphic>
      </p:graphicFrame>
      <p:grpSp>
        <p:nvGrpSpPr>
          <p:cNvPr id="28" name="组合 27"/>
          <p:cNvGrpSpPr/>
          <p:nvPr/>
        </p:nvGrpSpPr>
        <p:grpSpPr>
          <a:xfrm>
            <a:off x="9065506" y="2043135"/>
            <a:ext cx="2445774" cy="1853259"/>
            <a:chOff x="5618376" y="5016933"/>
            <a:chExt cx="2167699" cy="1719216"/>
          </a:xfrm>
        </p:grpSpPr>
        <p:pic>
          <p:nvPicPr>
            <p:cNvPr id="29" name="图片 28"/>
            <p:cNvPicPr>
              <a:picLocks noChangeAspect="1"/>
            </p:cNvPicPr>
            <p:nvPr/>
          </p:nvPicPr>
          <p:blipFill rotWithShape="1">
            <a:blip r:embed="rId10" cstate="print">
              <a:extLst>
                <a:ext uri="{28A0092B-C50C-407E-A947-70E740481C1C}">
                  <a14:useLocalDpi xmlns:a14="http://schemas.microsoft.com/office/drawing/2010/main" val="0"/>
                </a:ext>
              </a:extLst>
            </a:blip>
            <a:srcRect l="12312" r="18057"/>
            <a:stretch/>
          </p:blipFill>
          <p:spPr>
            <a:xfrm>
              <a:off x="5690599" y="5016933"/>
              <a:ext cx="1903898" cy="1719216"/>
            </a:xfrm>
            <a:prstGeom prst="rect">
              <a:avLst/>
            </a:prstGeom>
          </p:spPr>
        </p:pic>
        <p:sp>
          <p:nvSpPr>
            <p:cNvPr id="30" name="文本框 29"/>
            <p:cNvSpPr txBox="1"/>
            <p:nvPr/>
          </p:nvSpPr>
          <p:spPr>
            <a:xfrm>
              <a:off x="5618376" y="6146276"/>
              <a:ext cx="688157" cy="338554"/>
            </a:xfrm>
            <a:prstGeom prst="rect">
              <a:avLst/>
            </a:prstGeom>
            <a:noFill/>
          </p:spPr>
          <p:txBody>
            <a:bodyPr wrap="square" rtlCol="0">
              <a:spAutoFit/>
            </a:bodyPr>
            <a:lstStyle/>
            <a:p>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Port1</a:t>
              </a:r>
              <a:endParaRPr lang="zh-CN" altLang="en-US"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1" name="文本框 30"/>
            <p:cNvSpPr txBox="1"/>
            <p:nvPr/>
          </p:nvSpPr>
          <p:spPr>
            <a:xfrm>
              <a:off x="7097918" y="6146276"/>
              <a:ext cx="688157" cy="338554"/>
            </a:xfrm>
            <a:prstGeom prst="rect">
              <a:avLst/>
            </a:prstGeom>
            <a:noFill/>
          </p:spPr>
          <p:txBody>
            <a:bodyPr wrap="square" rtlCol="0">
              <a:spAutoFit/>
            </a:bodyPr>
            <a:lstStyle/>
            <a:p>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Port3</a:t>
              </a:r>
              <a:endParaRPr lang="zh-CN" altLang="en-US"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2" name="文本框 31"/>
            <p:cNvSpPr txBox="1"/>
            <p:nvPr/>
          </p:nvSpPr>
          <p:spPr>
            <a:xfrm>
              <a:off x="6863819" y="5016933"/>
              <a:ext cx="688157" cy="338554"/>
            </a:xfrm>
            <a:prstGeom prst="rect">
              <a:avLst/>
            </a:prstGeom>
            <a:noFill/>
          </p:spPr>
          <p:txBody>
            <a:bodyPr wrap="square" rtlCol="0">
              <a:spAutoFit/>
            </a:bodyPr>
            <a:lstStyle/>
            <a:p>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Port2</a:t>
              </a:r>
              <a:endParaRPr lang="zh-CN" altLang="en-US"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aphicFrame>
        <p:nvGraphicFramePr>
          <p:cNvPr id="33" name="表格 32"/>
          <p:cNvGraphicFramePr>
            <a:graphicFrameLocks noGrp="1"/>
          </p:cNvGraphicFramePr>
          <p:nvPr>
            <p:extLst/>
          </p:nvPr>
        </p:nvGraphicFramePr>
        <p:xfrm>
          <a:off x="6890278" y="4240478"/>
          <a:ext cx="4621002" cy="2044753"/>
        </p:xfrm>
        <a:graphic>
          <a:graphicData uri="http://schemas.openxmlformats.org/drawingml/2006/table">
            <a:tbl>
              <a:tblPr>
                <a:tableStyleId>{5C22544A-7EE6-4342-B048-85BDC9FD1C3A}</a:tableStyleId>
              </a:tblPr>
              <a:tblGrid>
                <a:gridCol w="879454">
                  <a:extLst>
                    <a:ext uri="{9D8B030D-6E8A-4147-A177-3AD203B41FA5}">
                      <a16:colId xmlns:a16="http://schemas.microsoft.com/office/drawing/2014/main" val="3924196679"/>
                    </a:ext>
                  </a:extLst>
                </a:gridCol>
                <a:gridCol w="1097500">
                  <a:extLst>
                    <a:ext uri="{9D8B030D-6E8A-4147-A177-3AD203B41FA5}">
                      <a16:colId xmlns:a16="http://schemas.microsoft.com/office/drawing/2014/main" val="1219257444"/>
                    </a:ext>
                  </a:extLst>
                </a:gridCol>
                <a:gridCol w="1415721">
                  <a:extLst>
                    <a:ext uri="{9D8B030D-6E8A-4147-A177-3AD203B41FA5}">
                      <a16:colId xmlns:a16="http://schemas.microsoft.com/office/drawing/2014/main" val="1222034429"/>
                    </a:ext>
                  </a:extLst>
                </a:gridCol>
                <a:gridCol w="1228327">
                  <a:extLst>
                    <a:ext uri="{9D8B030D-6E8A-4147-A177-3AD203B41FA5}">
                      <a16:colId xmlns:a16="http://schemas.microsoft.com/office/drawing/2014/main" val="3621267847"/>
                    </a:ext>
                  </a:extLst>
                </a:gridCol>
              </a:tblGrid>
              <a:tr h="846053">
                <a:tc>
                  <a:txBody>
                    <a:bodyPr/>
                    <a:lstStyle/>
                    <a:p>
                      <a:pPr algn="ctr">
                        <a:spcAft>
                          <a:spcPts val="0"/>
                        </a:spcAft>
                      </a:pPr>
                      <a:r>
                        <a:rPr lang="en-GB" sz="1400" dirty="0">
                          <a:effectLst/>
                          <a:latin typeface="Arial" panose="020B0604020202020204" pitchFamily="34" charset="0"/>
                          <a:cs typeface="Arial" panose="020B0604020202020204" pitchFamily="34" charset="0"/>
                        </a:rPr>
                        <a:t>Modes</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dirty="0">
                          <a:effectLst/>
                          <a:latin typeface="Arial" panose="020B0604020202020204" pitchFamily="34" charset="0"/>
                          <a:cs typeface="Arial" panose="020B0604020202020204" pitchFamily="34" charset="0"/>
                        </a:rPr>
                        <a:t>f (GHz)</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dirty="0">
                          <a:effectLst/>
                          <a:latin typeface="Arial" panose="020B0604020202020204" pitchFamily="34" charset="0"/>
                          <a:cs typeface="Arial" panose="020B0604020202020204" pitchFamily="34" charset="0"/>
                        </a:rPr>
                        <a:t>R/Q</a:t>
                      </a:r>
                      <a:endParaRPr lang="zh-CN" sz="1400" dirty="0">
                        <a:effectLst/>
                        <a:latin typeface="Arial" panose="020B0604020202020204" pitchFamily="34" charset="0"/>
                        <a:cs typeface="Arial" panose="020B0604020202020204" pitchFamily="34" charset="0"/>
                      </a:endParaRPr>
                    </a:p>
                    <a:p>
                      <a:pPr algn="ctr">
                        <a:spcAft>
                          <a:spcPts val="0"/>
                        </a:spcAft>
                      </a:pPr>
                      <a:r>
                        <a:rPr lang="en-GB" sz="1400" dirty="0">
                          <a:effectLst/>
                          <a:latin typeface="Arial" panose="020B0604020202020204" pitchFamily="34" charset="0"/>
                          <a:cs typeface="Arial" panose="020B0604020202020204" pitchFamily="34" charset="0"/>
                        </a:rPr>
                        <a:t> (monopole Ω, </a:t>
                      </a:r>
                      <a:endParaRPr lang="zh-CN" sz="1400" dirty="0">
                        <a:effectLst/>
                        <a:latin typeface="Arial" panose="020B0604020202020204" pitchFamily="34" charset="0"/>
                        <a:cs typeface="Arial" panose="020B0604020202020204" pitchFamily="34" charset="0"/>
                      </a:endParaRPr>
                    </a:p>
                    <a:p>
                      <a:pPr algn="ctr">
                        <a:spcAft>
                          <a:spcPts val="0"/>
                        </a:spcAft>
                      </a:pPr>
                      <a:r>
                        <a:rPr lang="en-GB" sz="1400" dirty="0">
                          <a:effectLst/>
                          <a:latin typeface="Arial" panose="020B0604020202020204" pitchFamily="34" charset="0"/>
                          <a:cs typeface="Arial" panose="020B0604020202020204" pitchFamily="34" charset="0"/>
                        </a:rPr>
                        <a:t>dipole Ω/m)</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dirty="0" err="1">
                          <a:effectLst/>
                          <a:latin typeface="Arial" panose="020B0604020202020204" pitchFamily="34" charset="0"/>
                          <a:cs typeface="Arial" panose="020B0604020202020204" pitchFamily="34" charset="0"/>
                        </a:rPr>
                        <a:t>Q</a:t>
                      </a:r>
                      <a:r>
                        <a:rPr lang="en-GB" sz="1400" baseline="-25000" dirty="0" err="1">
                          <a:effectLst/>
                          <a:latin typeface="Arial" panose="020B0604020202020204" pitchFamily="34" charset="0"/>
                          <a:cs typeface="Arial" panose="020B0604020202020204" pitchFamily="34" charset="0"/>
                        </a:rPr>
                        <a:t>e</a:t>
                      </a:r>
                      <a:r>
                        <a:rPr lang="en-GB" sz="1400" dirty="0">
                          <a:effectLst/>
                          <a:latin typeface="Arial" panose="020B0604020202020204" pitchFamily="34" charset="0"/>
                          <a:cs typeface="Arial" panose="020B0604020202020204" pitchFamily="34" charset="0"/>
                        </a:rPr>
                        <a:t> </a:t>
                      </a:r>
                      <a:endParaRPr lang="zh-CN" sz="1400" dirty="0">
                        <a:effectLst/>
                        <a:latin typeface="Arial" panose="020B0604020202020204" pitchFamily="34" charset="0"/>
                        <a:cs typeface="Arial" panose="020B0604020202020204" pitchFamily="34" charset="0"/>
                      </a:endParaRPr>
                    </a:p>
                    <a:p>
                      <a:pPr algn="ctr">
                        <a:spcAft>
                          <a:spcPts val="0"/>
                        </a:spcAft>
                      </a:pPr>
                      <a:r>
                        <a:rPr lang="en-GB" sz="1400" dirty="0">
                          <a:effectLst/>
                          <a:latin typeface="Arial" panose="020B0604020202020204" pitchFamily="34" charset="0"/>
                          <a:cs typeface="Arial" panose="020B0604020202020204" pitchFamily="34" charset="0"/>
                        </a:rPr>
                        <a:t>simulation</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1071215132"/>
                  </a:ext>
                </a:extLst>
              </a:tr>
              <a:tr h="299675">
                <a:tc>
                  <a:txBody>
                    <a:bodyPr/>
                    <a:lstStyle/>
                    <a:p>
                      <a:pPr algn="ctr">
                        <a:spcAft>
                          <a:spcPts val="0"/>
                        </a:spcAft>
                      </a:pPr>
                      <a:r>
                        <a:rPr lang="en-GB" sz="1400">
                          <a:effectLst/>
                          <a:latin typeface="Arial" panose="020B0604020202020204" pitchFamily="34" charset="0"/>
                          <a:cs typeface="Arial" panose="020B0604020202020204" pitchFamily="34" charset="0"/>
                        </a:rPr>
                        <a:t>TM011</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a:effectLst/>
                          <a:latin typeface="Arial" panose="020B0604020202020204" pitchFamily="34" charset="0"/>
                          <a:cs typeface="Arial" panose="020B0604020202020204" pitchFamily="34" charset="0"/>
                        </a:rPr>
                        <a:t>1165.574</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dirty="0">
                          <a:effectLst/>
                          <a:latin typeface="Arial" panose="020B0604020202020204" pitchFamily="34" charset="0"/>
                          <a:cs typeface="Arial" panose="020B0604020202020204" pitchFamily="34" charset="0"/>
                        </a:rPr>
                        <a:t>65.2</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dirty="0">
                          <a:solidFill>
                            <a:srgbClr val="FF0000"/>
                          </a:solidFill>
                          <a:effectLst/>
                          <a:latin typeface="Arial" panose="020B0604020202020204" pitchFamily="34" charset="0"/>
                          <a:cs typeface="Arial" panose="020B0604020202020204" pitchFamily="34" charset="0"/>
                        </a:rPr>
                        <a:t>2.46E+05</a:t>
                      </a:r>
                      <a:endParaRPr lang="zh-CN" sz="1400" dirty="0">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3762153865"/>
                  </a:ext>
                </a:extLst>
              </a:tr>
              <a:tr h="299675">
                <a:tc>
                  <a:txBody>
                    <a:bodyPr/>
                    <a:lstStyle/>
                    <a:p>
                      <a:pPr algn="ctr">
                        <a:spcAft>
                          <a:spcPts val="0"/>
                        </a:spcAft>
                      </a:pPr>
                      <a:r>
                        <a:rPr lang="en-GB" sz="1400">
                          <a:effectLst/>
                          <a:latin typeface="Arial" panose="020B0604020202020204" pitchFamily="34" charset="0"/>
                          <a:cs typeface="Arial" panose="020B0604020202020204" pitchFamily="34" charset="0"/>
                        </a:rPr>
                        <a:t>TM020</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a:effectLst/>
                          <a:latin typeface="Arial" panose="020B0604020202020204" pitchFamily="34" charset="0"/>
                          <a:cs typeface="Arial" panose="020B0604020202020204" pitchFamily="34" charset="0"/>
                        </a:rPr>
                        <a:t>1383.898</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dirty="0">
                          <a:effectLst/>
                          <a:latin typeface="Arial" panose="020B0604020202020204" pitchFamily="34" charset="0"/>
                          <a:cs typeface="Arial" panose="020B0604020202020204" pitchFamily="34" charset="0"/>
                        </a:rPr>
                        <a:t>1.3</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dirty="0">
                          <a:effectLst/>
                          <a:latin typeface="Arial" panose="020B0604020202020204" pitchFamily="34" charset="0"/>
                          <a:cs typeface="Arial" panose="020B0604020202020204" pitchFamily="34" charset="0"/>
                        </a:rPr>
                        <a:t>1.55E+05</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3960535979"/>
                  </a:ext>
                </a:extLst>
              </a:tr>
              <a:tr h="299675">
                <a:tc>
                  <a:txBody>
                    <a:bodyPr/>
                    <a:lstStyle/>
                    <a:p>
                      <a:pPr algn="ctr">
                        <a:spcAft>
                          <a:spcPts val="0"/>
                        </a:spcAft>
                      </a:pPr>
                      <a:r>
                        <a:rPr lang="en-GB" sz="1400">
                          <a:effectLst/>
                          <a:latin typeface="Arial" panose="020B0604020202020204" pitchFamily="34" charset="0"/>
                          <a:cs typeface="Arial" panose="020B0604020202020204" pitchFamily="34" charset="0"/>
                        </a:rPr>
                        <a:t>TE111</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a:effectLst/>
                          <a:latin typeface="Arial" panose="020B0604020202020204" pitchFamily="34" charset="0"/>
                          <a:cs typeface="Arial" panose="020B0604020202020204" pitchFamily="34" charset="0"/>
                        </a:rPr>
                        <a:t>844.738</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dirty="0">
                          <a:effectLst/>
                          <a:latin typeface="Arial" panose="020B0604020202020204" pitchFamily="34" charset="0"/>
                          <a:cs typeface="Arial" panose="020B0604020202020204" pitchFamily="34" charset="0"/>
                        </a:rPr>
                        <a:t>279.8</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dirty="0">
                          <a:effectLst/>
                          <a:latin typeface="Arial" panose="020B0604020202020204" pitchFamily="34" charset="0"/>
                          <a:cs typeface="Arial" panose="020B0604020202020204" pitchFamily="34" charset="0"/>
                        </a:rPr>
                        <a:t>1.50E+04</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2642321809"/>
                  </a:ext>
                </a:extLst>
              </a:tr>
              <a:tr h="299675">
                <a:tc>
                  <a:txBody>
                    <a:bodyPr/>
                    <a:lstStyle/>
                    <a:p>
                      <a:pPr algn="ctr">
                        <a:spcAft>
                          <a:spcPts val="0"/>
                        </a:spcAft>
                      </a:pPr>
                      <a:r>
                        <a:rPr lang="en-GB" sz="1400">
                          <a:effectLst/>
                          <a:latin typeface="Arial" panose="020B0604020202020204" pitchFamily="34" charset="0"/>
                          <a:cs typeface="Arial" panose="020B0604020202020204" pitchFamily="34" charset="0"/>
                        </a:rPr>
                        <a:t>TM110</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a:effectLst/>
                          <a:latin typeface="Arial" panose="020B0604020202020204" pitchFamily="34" charset="0"/>
                          <a:cs typeface="Arial" panose="020B0604020202020204" pitchFamily="34" charset="0"/>
                        </a:rPr>
                        <a:t>907.592</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dirty="0">
                          <a:effectLst/>
                          <a:latin typeface="Arial" panose="020B0604020202020204" pitchFamily="34" charset="0"/>
                          <a:cs typeface="Arial" panose="020B0604020202020204" pitchFamily="34" charset="0"/>
                        </a:rPr>
                        <a:t>420.1</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dirty="0">
                          <a:effectLst/>
                          <a:latin typeface="Arial" panose="020B0604020202020204" pitchFamily="34" charset="0"/>
                          <a:cs typeface="Arial" panose="020B0604020202020204" pitchFamily="34" charset="0"/>
                        </a:rPr>
                        <a:t>4.58E+02</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877871528"/>
                  </a:ext>
                </a:extLst>
              </a:tr>
            </a:tbl>
          </a:graphicData>
        </a:graphic>
      </p:graphicFrame>
    </p:spTree>
    <p:extLst>
      <p:ext uri="{BB962C8B-B14F-4D97-AF65-F5344CB8AC3E}">
        <p14:creationId xmlns:p14="http://schemas.microsoft.com/office/powerpoint/2010/main" val="55490911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07923" y="189344"/>
            <a:ext cx="5290309" cy="1325563"/>
          </a:xfrm>
        </p:spPr>
        <p:txBody>
          <a:bodyPr/>
          <a:lstStyle/>
          <a:p>
            <a:pPr algn="ctr"/>
            <a:r>
              <a:rPr lang="en-US" altLang="zh-CN" dirty="0">
                <a:latin typeface="Arial" panose="020B0604020202020204" pitchFamily="34" charset="0"/>
                <a:cs typeface="Arial" panose="020B0604020202020204" pitchFamily="34" charset="0"/>
              </a:rPr>
              <a:t>Fill Pattern and Beam Power Spectrum</a:t>
            </a:r>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672E488A-81DB-4A5F-B4BA-D0957D335647}" type="slidenum">
              <a:rPr lang="zh-CN" altLang="en-US" smtClean="0"/>
              <a:t>95</a:t>
            </a:fld>
            <a:endParaRPr lang="zh-CN" altLang="en-US" dirty="0"/>
          </a:p>
        </p:txBody>
      </p:sp>
      <p:sp>
        <p:nvSpPr>
          <p:cNvPr id="10" name="文本框 9"/>
          <p:cNvSpPr txBox="1"/>
          <p:nvPr/>
        </p:nvSpPr>
        <p:spPr>
          <a:xfrm>
            <a:off x="615067" y="1653407"/>
            <a:ext cx="6700133" cy="738664"/>
          </a:xfrm>
          <a:prstGeom prst="rect">
            <a:avLst/>
          </a:prstGeom>
          <a:noFill/>
        </p:spPr>
        <p:txBody>
          <a:bodyPr wrap="square" rtlCol="0">
            <a:spAutoFit/>
          </a:bodyPr>
          <a:lstStyle/>
          <a:p>
            <a:r>
              <a:rPr lang="en-US" altLang="zh-CN" sz="1400" b="1" dirty="0">
                <a:latin typeface="Arial" panose="020B0604020202020204" pitchFamily="34" charset="0"/>
                <a:cs typeface="Arial" panose="020B0604020202020204" pitchFamily="34" charset="0"/>
              </a:rPr>
              <a:t>Normalized beam power spectrum in terms of the fill pattern parameters:</a:t>
            </a:r>
          </a:p>
          <a:p>
            <a:r>
              <a:rPr lang="en-US" altLang="zh-CN" sz="1400" b="1" i="1" dirty="0">
                <a:latin typeface="Arial" panose="020B0604020202020204" pitchFamily="34" charset="0"/>
                <a:cs typeface="Arial" panose="020B0604020202020204" pitchFamily="34" charset="0"/>
              </a:rPr>
              <a:t>h </a:t>
            </a:r>
            <a:r>
              <a:rPr lang="en-US" altLang="zh-CN" sz="1400" dirty="0">
                <a:latin typeface="Arial" panose="020B0604020202020204" pitchFamily="34" charset="0"/>
                <a:cs typeface="Arial" panose="020B0604020202020204" pitchFamily="34" charset="0"/>
              </a:rPr>
              <a:t>(</a:t>
            </a:r>
            <a:r>
              <a:rPr lang="en-US" altLang="zh-CN" sz="1400" i="1" dirty="0">
                <a:latin typeface="Arial" panose="020B0604020202020204" pitchFamily="34" charset="0"/>
                <a:cs typeface="Arial" panose="020B0604020202020204" pitchFamily="34" charset="0"/>
              </a:rPr>
              <a:t>f </a:t>
            </a:r>
            <a:r>
              <a:rPr lang="en-US" altLang="zh-CN" sz="1400" dirty="0">
                <a:latin typeface="Arial" panose="020B0604020202020204" pitchFamily="34" charset="0"/>
                <a:cs typeface="Arial" panose="020B0604020202020204" pitchFamily="34" charset="0"/>
              </a:rPr>
              <a:t>[frequency], </a:t>
            </a:r>
            <a:r>
              <a:rPr lang="en-US" altLang="zh-CN" sz="1400" i="1" dirty="0" err="1">
                <a:solidFill>
                  <a:srgbClr val="FF0000"/>
                </a:solidFill>
                <a:latin typeface="Arial" panose="020B0604020202020204" pitchFamily="34" charset="0"/>
                <a:cs typeface="Arial" panose="020B0604020202020204" pitchFamily="34" charset="0"/>
              </a:rPr>
              <a:t>n</a:t>
            </a:r>
            <a:r>
              <a:rPr lang="en-US" altLang="zh-CN" sz="1400" baseline="-25000" dirty="0" err="1">
                <a:solidFill>
                  <a:srgbClr val="FF0000"/>
                </a:solidFill>
                <a:latin typeface="Arial" panose="020B0604020202020204" pitchFamily="34" charset="0"/>
                <a:cs typeface="Arial" panose="020B0604020202020204" pitchFamily="34" charset="0"/>
              </a:rPr>
              <a:t>t</a:t>
            </a:r>
            <a:r>
              <a:rPr lang="en-US" altLang="zh-CN" sz="1400" baseline="-25000" dirty="0">
                <a:latin typeface="Arial" panose="020B0604020202020204" pitchFamily="34" charset="0"/>
                <a:cs typeface="Arial" panose="020B0604020202020204" pitchFamily="34" charset="0"/>
              </a:rPr>
              <a:t> </a:t>
            </a:r>
            <a:r>
              <a:rPr lang="en-US" altLang="zh-CN" sz="1400" dirty="0">
                <a:latin typeface="Arial" panose="020B0604020202020204" pitchFamily="34" charset="0"/>
                <a:cs typeface="Arial" panose="020B0604020202020204" pitchFamily="34" charset="0"/>
              </a:rPr>
              <a:t>[number of bunch trains], </a:t>
            </a:r>
            <a:r>
              <a:rPr lang="en-US" altLang="zh-CN" sz="1400" i="1" dirty="0" err="1">
                <a:solidFill>
                  <a:srgbClr val="FF0000"/>
                </a:solidFill>
                <a:latin typeface="Arial" panose="020B0604020202020204" pitchFamily="34" charset="0"/>
                <a:cs typeface="Arial" panose="020B0604020202020204" pitchFamily="34" charset="0"/>
              </a:rPr>
              <a:t>n</a:t>
            </a:r>
            <a:r>
              <a:rPr lang="en-US" altLang="zh-CN" sz="1400" baseline="-25000" dirty="0" err="1">
                <a:solidFill>
                  <a:srgbClr val="FF0000"/>
                </a:solidFill>
                <a:latin typeface="Arial" panose="020B0604020202020204" pitchFamily="34" charset="0"/>
                <a:cs typeface="Arial" panose="020B0604020202020204" pitchFamily="34" charset="0"/>
              </a:rPr>
              <a:t>b</a:t>
            </a:r>
            <a:r>
              <a:rPr lang="en-US" altLang="zh-CN" sz="1400" baseline="-25000" dirty="0">
                <a:latin typeface="Arial" panose="020B0604020202020204" pitchFamily="34" charset="0"/>
                <a:cs typeface="Arial" panose="020B0604020202020204" pitchFamily="34" charset="0"/>
              </a:rPr>
              <a:t> </a:t>
            </a:r>
            <a:r>
              <a:rPr lang="en-US" altLang="zh-CN" sz="1400" dirty="0">
                <a:latin typeface="Arial" panose="020B0604020202020204" pitchFamily="34" charset="0"/>
                <a:cs typeface="Arial" panose="020B0604020202020204" pitchFamily="34" charset="0"/>
              </a:rPr>
              <a:t>[bucket number between bunches], </a:t>
            </a:r>
            <a:r>
              <a:rPr lang="en-US" altLang="zh-CN" sz="1400" i="1" dirty="0">
                <a:solidFill>
                  <a:srgbClr val="FF0000"/>
                </a:solidFill>
                <a:latin typeface="Arial" panose="020B0604020202020204" pitchFamily="34" charset="0"/>
                <a:cs typeface="Arial" panose="020B0604020202020204" pitchFamily="34" charset="0"/>
              </a:rPr>
              <a:t>M</a:t>
            </a:r>
            <a:r>
              <a:rPr lang="en-US" altLang="zh-CN" sz="1400" baseline="-25000" dirty="0">
                <a:solidFill>
                  <a:srgbClr val="FF0000"/>
                </a:solidFill>
                <a:latin typeface="Arial" panose="020B0604020202020204" pitchFamily="34" charset="0"/>
                <a:cs typeface="Arial" panose="020B0604020202020204" pitchFamily="34" charset="0"/>
              </a:rPr>
              <a:t>b</a:t>
            </a:r>
            <a:r>
              <a:rPr lang="en-US" altLang="zh-CN" sz="1400" baseline="-25000" dirty="0">
                <a:latin typeface="Arial" panose="020B0604020202020204" pitchFamily="34" charset="0"/>
                <a:cs typeface="Arial" panose="020B0604020202020204" pitchFamily="34" charset="0"/>
              </a:rPr>
              <a:t> </a:t>
            </a:r>
            <a:r>
              <a:rPr lang="en-US" altLang="zh-CN" sz="1400" dirty="0">
                <a:latin typeface="Arial" panose="020B0604020202020204" pitchFamily="34" charset="0"/>
                <a:cs typeface="Arial" panose="020B0604020202020204" pitchFamily="34" charset="0"/>
              </a:rPr>
              <a:t>[number of bunches in one train])  </a:t>
            </a:r>
            <a:endParaRPr lang="zh-CN" altLang="en-US" sz="1400" dirty="0">
              <a:latin typeface="Arial" panose="020B0604020202020204" pitchFamily="34" charset="0"/>
              <a:cs typeface="Arial" panose="020B0604020202020204" pitchFamily="34" charset="0"/>
            </a:endParaRPr>
          </a:p>
        </p:txBody>
      </p:sp>
      <p:sp>
        <p:nvSpPr>
          <p:cNvPr id="11" name="矩形 10"/>
          <p:cNvSpPr/>
          <p:nvPr/>
        </p:nvSpPr>
        <p:spPr>
          <a:xfrm>
            <a:off x="8448756" y="1887599"/>
            <a:ext cx="3557081" cy="4113947"/>
          </a:xfrm>
          <a:prstGeom prst="rect">
            <a:avLst/>
          </a:prstGeom>
        </p:spPr>
        <p:txBody>
          <a:bodyPr wrap="square">
            <a:spAutoFit/>
          </a:bodyPr>
          <a:lstStyle/>
          <a:p>
            <a:r>
              <a:rPr lang="en-US" altLang="zh-CN" sz="1400" dirty="0">
                <a:latin typeface="Arial" panose="020B0604020202020204" pitchFamily="34" charset="0"/>
                <a:cs typeface="Arial" panose="020B0604020202020204" pitchFamily="34" charset="0"/>
              </a:rPr>
              <a:t>Train repetition: </a:t>
            </a:r>
            <a:r>
              <a:rPr lang="en-US" altLang="zh-CN" sz="1400" i="1" dirty="0" err="1">
                <a:latin typeface="Arial" panose="020B0604020202020204" pitchFamily="34" charset="0"/>
                <a:cs typeface="Arial" panose="020B0604020202020204" pitchFamily="34" charset="0"/>
              </a:rPr>
              <a:t>n</a:t>
            </a:r>
            <a:r>
              <a:rPr lang="en-US" altLang="zh-CN" sz="1400" baseline="-25000" dirty="0" err="1">
                <a:latin typeface="Arial" panose="020B0604020202020204" pitchFamily="34" charset="0"/>
                <a:cs typeface="Arial" panose="020B0604020202020204" pitchFamily="34" charset="0"/>
              </a:rPr>
              <a:t>t</a:t>
            </a:r>
            <a:r>
              <a:rPr lang="en-US" altLang="zh-CN" sz="1400" baseline="-25000" dirty="0">
                <a:latin typeface="Arial" panose="020B0604020202020204" pitchFamily="34" charset="0"/>
                <a:cs typeface="Arial" panose="020B0604020202020204" pitchFamily="34" charset="0"/>
              </a:rPr>
              <a:t> </a:t>
            </a:r>
            <a:r>
              <a:rPr lang="en-US" altLang="zh-CN" sz="1400" i="1" dirty="0">
                <a:latin typeface="Arial" panose="020B0604020202020204" pitchFamily="34" charset="0"/>
                <a:cs typeface="Arial" panose="020B0604020202020204" pitchFamily="34" charset="0"/>
              </a:rPr>
              <a:t>f</a:t>
            </a:r>
            <a:r>
              <a:rPr lang="en-US" altLang="zh-CN" sz="1400" baseline="-25000" dirty="0">
                <a:latin typeface="Arial" panose="020B0604020202020204" pitchFamily="34" charset="0"/>
                <a:cs typeface="Arial" panose="020B0604020202020204" pitchFamily="34" charset="0"/>
              </a:rPr>
              <a:t>0</a:t>
            </a:r>
          </a:p>
          <a:p>
            <a:r>
              <a:rPr lang="en-US" altLang="zh-CN" sz="1400" dirty="0">
                <a:latin typeface="Arial" panose="020B0604020202020204" pitchFamily="34" charset="0"/>
                <a:cs typeface="Arial" panose="020B0604020202020204" pitchFamily="34" charset="0"/>
              </a:rPr>
              <a:t>Fine structure repetition: </a:t>
            </a:r>
            <a:r>
              <a:rPr lang="en-US" altLang="zh-CN" sz="1400" i="1" dirty="0">
                <a:latin typeface="Arial" panose="020B0604020202020204" pitchFamily="34" charset="0"/>
                <a:cs typeface="Arial" panose="020B0604020202020204" pitchFamily="34" charset="0"/>
              </a:rPr>
              <a:t>f</a:t>
            </a:r>
            <a:r>
              <a:rPr lang="en-US" altLang="zh-CN" sz="1400" baseline="-25000" dirty="0">
                <a:latin typeface="Arial" panose="020B0604020202020204" pitchFamily="34" charset="0"/>
                <a:cs typeface="Arial" panose="020B0604020202020204" pitchFamily="34" charset="0"/>
              </a:rPr>
              <a:t>0</a:t>
            </a:r>
            <a:endParaRPr lang="en-US" altLang="zh-CN" sz="1400" dirty="0">
              <a:latin typeface="Arial" panose="020B0604020202020204" pitchFamily="34" charset="0"/>
              <a:cs typeface="Arial" panose="020B0604020202020204" pitchFamily="34" charset="0"/>
            </a:endParaRPr>
          </a:p>
          <a:p>
            <a:r>
              <a:rPr lang="en-US" altLang="zh-CN" sz="1400" dirty="0">
                <a:latin typeface="Arial" panose="020B0604020202020204" pitchFamily="34" charset="0"/>
                <a:cs typeface="Arial" panose="020B0604020202020204" pitchFamily="34" charset="0"/>
              </a:rPr>
              <a:t>Bunch repetition: </a:t>
            </a:r>
            <a:r>
              <a:rPr lang="en-US" altLang="zh-CN" sz="1400" i="1" dirty="0" err="1">
                <a:latin typeface="Arial" panose="020B0604020202020204" pitchFamily="34" charset="0"/>
                <a:cs typeface="Arial" panose="020B0604020202020204" pitchFamily="34" charset="0"/>
              </a:rPr>
              <a:t>f</a:t>
            </a:r>
            <a:r>
              <a:rPr lang="en-US" altLang="zh-CN" sz="1400" baseline="-25000" dirty="0" err="1">
                <a:latin typeface="Arial" panose="020B0604020202020204" pitchFamily="34" charset="0"/>
                <a:cs typeface="Arial" panose="020B0604020202020204" pitchFamily="34" charset="0"/>
              </a:rPr>
              <a:t>rf</a:t>
            </a:r>
            <a:r>
              <a:rPr lang="en-US" altLang="zh-CN" sz="1400" baseline="-25000" dirty="0">
                <a:latin typeface="Arial" panose="020B0604020202020204" pitchFamily="34" charset="0"/>
                <a:cs typeface="Arial" panose="020B0604020202020204" pitchFamily="34" charset="0"/>
              </a:rPr>
              <a:t>  </a:t>
            </a:r>
            <a:r>
              <a:rPr lang="en-US" altLang="zh-CN" sz="1400" dirty="0">
                <a:latin typeface="Arial" panose="020B0604020202020204" pitchFamily="34" charset="0"/>
                <a:cs typeface="Arial" panose="020B0604020202020204" pitchFamily="34" charset="0"/>
              </a:rPr>
              <a:t>/ </a:t>
            </a:r>
            <a:r>
              <a:rPr lang="en-US" altLang="zh-CN" sz="1400" i="1" dirty="0" err="1">
                <a:latin typeface="Arial" panose="020B0604020202020204" pitchFamily="34" charset="0"/>
                <a:cs typeface="Arial" panose="020B0604020202020204" pitchFamily="34" charset="0"/>
              </a:rPr>
              <a:t>n</a:t>
            </a:r>
            <a:r>
              <a:rPr lang="en-US" altLang="zh-CN" sz="1400" baseline="-25000" dirty="0" err="1">
                <a:latin typeface="Arial" panose="020B0604020202020204" pitchFamily="34" charset="0"/>
                <a:cs typeface="Arial" panose="020B0604020202020204" pitchFamily="34" charset="0"/>
              </a:rPr>
              <a:t>b</a:t>
            </a:r>
            <a:endParaRPr lang="en-US" altLang="zh-CN" sz="1400" baseline="-25000" dirty="0">
              <a:latin typeface="Arial" panose="020B0604020202020204" pitchFamily="34" charset="0"/>
              <a:cs typeface="Arial" panose="020B0604020202020204" pitchFamily="34" charset="0"/>
            </a:endParaRPr>
          </a:p>
          <a:p>
            <a:r>
              <a:rPr lang="en-US" altLang="zh-CN" sz="1400" dirty="0">
                <a:latin typeface="Arial" panose="020B0604020202020204" pitchFamily="34" charset="0"/>
                <a:cs typeface="Arial" panose="020B0604020202020204" pitchFamily="34" charset="0"/>
              </a:rPr>
              <a:t>Fine structure repetition: </a:t>
            </a:r>
            <a:r>
              <a:rPr lang="en-US" altLang="zh-CN" sz="1400" i="1" dirty="0" err="1">
                <a:latin typeface="Arial" panose="020B0604020202020204" pitchFamily="34" charset="0"/>
                <a:cs typeface="Arial" panose="020B0604020202020204" pitchFamily="34" charset="0"/>
              </a:rPr>
              <a:t>f</a:t>
            </a:r>
            <a:r>
              <a:rPr lang="en-US" altLang="zh-CN" sz="1400" baseline="-25000" dirty="0" err="1">
                <a:latin typeface="Arial" panose="020B0604020202020204" pitchFamily="34" charset="0"/>
                <a:cs typeface="Arial" panose="020B0604020202020204" pitchFamily="34" charset="0"/>
              </a:rPr>
              <a:t>rf</a:t>
            </a:r>
            <a:r>
              <a:rPr lang="en-US" altLang="zh-CN" sz="1400" baseline="-25000" dirty="0">
                <a:latin typeface="Arial" panose="020B0604020202020204" pitchFamily="34" charset="0"/>
                <a:cs typeface="Arial" panose="020B0604020202020204" pitchFamily="34" charset="0"/>
              </a:rPr>
              <a:t> </a:t>
            </a:r>
            <a:r>
              <a:rPr lang="en-US" altLang="zh-CN" sz="1400" dirty="0">
                <a:latin typeface="Arial" panose="020B0604020202020204" pitchFamily="34" charset="0"/>
                <a:cs typeface="Arial" panose="020B0604020202020204" pitchFamily="34" charset="0"/>
              </a:rPr>
              <a:t>/ </a:t>
            </a:r>
            <a:r>
              <a:rPr lang="en-US" altLang="zh-CN" sz="1400" i="1" dirty="0" err="1">
                <a:latin typeface="Arial" panose="020B0604020202020204" pitchFamily="34" charset="0"/>
                <a:cs typeface="Arial" panose="020B0604020202020204" pitchFamily="34" charset="0"/>
              </a:rPr>
              <a:t>n</a:t>
            </a:r>
            <a:r>
              <a:rPr lang="en-US" altLang="zh-CN" sz="1400" baseline="-25000" dirty="0" err="1">
                <a:latin typeface="Arial" panose="020B0604020202020204" pitchFamily="34" charset="0"/>
                <a:cs typeface="Arial" panose="020B0604020202020204" pitchFamily="34" charset="0"/>
              </a:rPr>
              <a:t>b</a:t>
            </a:r>
            <a:r>
              <a:rPr lang="en-US" altLang="zh-CN" sz="1400" baseline="-25000" dirty="0">
                <a:latin typeface="Arial" panose="020B0604020202020204" pitchFamily="34" charset="0"/>
                <a:cs typeface="Arial" panose="020B0604020202020204" pitchFamily="34" charset="0"/>
              </a:rPr>
              <a:t> </a:t>
            </a:r>
            <a:r>
              <a:rPr lang="en-US" altLang="zh-CN" sz="1400" dirty="0">
                <a:latin typeface="Arial" panose="020B0604020202020204" pitchFamily="34" charset="0"/>
                <a:cs typeface="Arial" panose="020B0604020202020204" pitchFamily="34" charset="0"/>
              </a:rPr>
              <a:t>/ </a:t>
            </a:r>
            <a:r>
              <a:rPr lang="en-US" altLang="zh-CN" sz="1400" i="1" dirty="0">
                <a:latin typeface="Arial" panose="020B0604020202020204" pitchFamily="34" charset="0"/>
                <a:cs typeface="Arial" panose="020B0604020202020204" pitchFamily="34" charset="0"/>
              </a:rPr>
              <a:t>M</a:t>
            </a:r>
            <a:r>
              <a:rPr lang="en-US" altLang="zh-CN" sz="1400" baseline="-25000" dirty="0">
                <a:latin typeface="Arial" panose="020B0604020202020204" pitchFamily="34" charset="0"/>
                <a:cs typeface="Arial" panose="020B0604020202020204" pitchFamily="34" charset="0"/>
              </a:rPr>
              <a:t>b</a:t>
            </a:r>
            <a:endParaRPr lang="en-US" altLang="zh-CN" sz="1400" dirty="0">
              <a:latin typeface="Arial" panose="020B0604020202020204" pitchFamily="34" charset="0"/>
              <a:cs typeface="Arial" panose="020B0604020202020204" pitchFamily="34" charset="0"/>
            </a:endParaRPr>
          </a:p>
          <a:p>
            <a:r>
              <a:rPr lang="en-US" altLang="zh-CN" sz="1400" dirty="0">
                <a:latin typeface="Arial" panose="020B0604020202020204" pitchFamily="34" charset="0"/>
                <a:cs typeface="Arial" panose="020B0604020202020204" pitchFamily="34" charset="0"/>
              </a:rPr>
              <a:t>Amplitude ~ 1 / (</a:t>
            </a:r>
            <a:r>
              <a:rPr lang="en-US" altLang="zh-CN" sz="1400" i="1" dirty="0">
                <a:latin typeface="Arial" panose="020B0604020202020204" pitchFamily="34" charset="0"/>
                <a:cs typeface="Arial" panose="020B0604020202020204" pitchFamily="34" charset="0"/>
              </a:rPr>
              <a:t>M</a:t>
            </a:r>
            <a:r>
              <a:rPr lang="en-US" altLang="zh-CN" sz="1400" baseline="-25000" dirty="0">
                <a:latin typeface="Arial" panose="020B0604020202020204" pitchFamily="34" charset="0"/>
                <a:cs typeface="Arial" panose="020B0604020202020204" pitchFamily="34" charset="0"/>
              </a:rPr>
              <a:t>b </a:t>
            </a:r>
            <a:r>
              <a:rPr lang="en-US" altLang="zh-CN" sz="1400" i="1" dirty="0" err="1">
                <a:latin typeface="Arial" panose="020B0604020202020204" pitchFamily="34" charset="0"/>
                <a:cs typeface="Arial" panose="020B0604020202020204" pitchFamily="34" charset="0"/>
              </a:rPr>
              <a:t>n</a:t>
            </a:r>
            <a:r>
              <a:rPr lang="en-US" altLang="zh-CN" sz="1400" baseline="-25000" dirty="0" err="1">
                <a:latin typeface="Arial" panose="020B0604020202020204" pitchFamily="34" charset="0"/>
                <a:cs typeface="Arial" panose="020B0604020202020204" pitchFamily="34" charset="0"/>
              </a:rPr>
              <a:t>t</a:t>
            </a:r>
            <a:r>
              <a:rPr lang="en-US" altLang="zh-CN" sz="1400" dirty="0">
                <a:latin typeface="Arial" panose="020B0604020202020204" pitchFamily="34" charset="0"/>
                <a:cs typeface="Arial" panose="020B0604020202020204" pitchFamily="34" charset="0"/>
              </a:rPr>
              <a:t>)</a:t>
            </a:r>
            <a:r>
              <a:rPr lang="en-US" altLang="zh-CN" sz="1400" baseline="30000" dirty="0">
                <a:latin typeface="Arial" panose="020B0604020202020204" pitchFamily="34" charset="0"/>
                <a:cs typeface="Arial" panose="020B0604020202020204" pitchFamily="34" charset="0"/>
              </a:rPr>
              <a:t>2</a:t>
            </a:r>
          </a:p>
          <a:p>
            <a:r>
              <a:rPr lang="en-US" altLang="zh-CN" sz="1400" dirty="0">
                <a:latin typeface="Arial" panose="020B0604020202020204" pitchFamily="34" charset="0"/>
                <a:cs typeface="Arial" panose="020B0604020202020204" pitchFamily="34" charset="0"/>
              </a:rPr>
              <a:t>Bunch structure dominates when </a:t>
            </a:r>
            <a:r>
              <a:rPr lang="en-US" altLang="zh-CN" sz="1400" i="1" dirty="0">
                <a:latin typeface="Arial" panose="020B0604020202020204" pitchFamily="34" charset="0"/>
                <a:cs typeface="Arial" panose="020B0604020202020204" pitchFamily="34" charset="0"/>
              </a:rPr>
              <a:t>M</a:t>
            </a:r>
            <a:r>
              <a:rPr lang="en-US" altLang="zh-CN" sz="1400" baseline="-25000" dirty="0">
                <a:latin typeface="Arial" panose="020B0604020202020204" pitchFamily="34" charset="0"/>
                <a:cs typeface="Arial" panose="020B0604020202020204" pitchFamily="34" charset="0"/>
              </a:rPr>
              <a:t>b </a:t>
            </a:r>
            <a:r>
              <a:rPr lang="en-US" altLang="zh-CN" sz="1400" dirty="0">
                <a:latin typeface="Arial" panose="020B0604020202020204" pitchFamily="34" charset="0"/>
                <a:cs typeface="Arial" panose="020B0604020202020204" pitchFamily="34" charset="0"/>
              </a:rPr>
              <a:t>&gt;&gt;</a:t>
            </a:r>
            <a:r>
              <a:rPr lang="en-US" altLang="zh-CN" sz="1400" i="1" dirty="0">
                <a:latin typeface="Arial" panose="020B0604020202020204" pitchFamily="34" charset="0"/>
                <a:cs typeface="Arial" panose="020B0604020202020204" pitchFamily="34" charset="0"/>
              </a:rPr>
              <a:t> </a:t>
            </a:r>
            <a:r>
              <a:rPr lang="en-US" altLang="zh-CN" sz="1400" i="1" dirty="0" err="1">
                <a:latin typeface="Arial" panose="020B0604020202020204" pitchFamily="34" charset="0"/>
                <a:cs typeface="Arial" panose="020B0604020202020204" pitchFamily="34" charset="0"/>
              </a:rPr>
              <a:t>n</a:t>
            </a:r>
            <a:r>
              <a:rPr lang="en-US" altLang="zh-CN" sz="1400" baseline="-25000" dirty="0" err="1">
                <a:latin typeface="Arial" panose="020B0604020202020204" pitchFamily="34" charset="0"/>
                <a:cs typeface="Arial" panose="020B0604020202020204" pitchFamily="34" charset="0"/>
              </a:rPr>
              <a:t>t</a:t>
            </a:r>
            <a:r>
              <a:rPr lang="en-US" altLang="zh-CN" sz="1400" dirty="0">
                <a:latin typeface="Arial" panose="020B0604020202020204" pitchFamily="34" charset="0"/>
                <a:cs typeface="Arial" panose="020B0604020202020204" pitchFamily="34" charset="0"/>
              </a:rPr>
              <a:t> </a:t>
            </a:r>
            <a:endParaRPr lang="en-US" altLang="zh-CN" sz="1400" baseline="-25000" dirty="0">
              <a:latin typeface="Arial" panose="020B0604020202020204" pitchFamily="34" charset="0"/>
              <a:cs typeface="Arial" panose="020B0604020202020204" pitchFamily="34" charset="0"/>
            </a:endParaRPr>
          </a:p>
          <a:p>
            <a:r>
              <a:rPr lang="en-US" altLang="zh-CN" sz="1400" dirty="0">
                <a:latin typeface="Arial" panose="020B0604020202020204" pitchFamily="34" charset="0"/>
                <a:cs typeface="Arial" panose="020B0604020202020204" pitchFamily="34" charset="0"/>
              </a:rPr>
              <a:t>Train structure dominates when </a:t>
            </a:r>
            <a:r>
              <a:rPr lang="en-US" altLang="zh-CN" sz="1400" i="1" dirty="0" err="1">
                <a:latin typeface="Arial" panose="020B0604020202020204" pitchFamily="34" charset="0"/>
                <a:cs typeface="Arial" panose="020B0604020202020204" pitchFamily="34" charset="0"/>
              </a:rPr>
              <a:t>n</a:t>
            </a:r>
            <a:r>
              <a:rPr lang="en-US" altLang="zh-CN" sz="1400" baseline="-25000" dirty="0" err="1">
                <a:latin typeface="Arial" panose="020B0604020202020204" pitchFamily="34" charset="0"/>
                <a:cs typeface="Arial" panose="020B0604020202020204" pitchFamily="34" charset="0"/>
              </a:rPr>
              <a:t>t</a:t>
            </a:r>
            <a:r>
              <a:rPr lang="en-US" altLang="zh-CN" sz="1400" dirty="0">
                <a:latin typeface="Arial" panose="020B0604020202020204" pitchFamily="34" charset="0"/>
                <a:cs typeface="Arial" panose="020B0604020202020204" pitchFamily="34" charset="0"/>
              </a:rPr>
              <a:t> &gt;&gt;</a:t>
            </a:r>
            <a:r>
              <a:rPr lang="en-US" altLang="zh-CN" sz="1400" i="1" dirty="0">
                <a:latin typeface="Arial" panose="020B0604020202020204" pitchFamily="34" charset="0"/>
                <a:cs typeface="Arial" panose="020B0604020202020204" pitchFamily="34" charset="0"/>
              </a:rPr>
              <a:t> M</a:t>
            </a:r>
            <a:r>
              <a:rPr lang="en-US" altLang="zh-CN" sz="1400" baseline="-25000" dirty="0">
                <a:latin typeface="Arial" panose="020B0604020202020204" pitchFamily="34" charset="0"/>
                <a:cs typeface="Arial" panose="020B0604020202020204" pitchFamily="34" charset="0"/>
              </a:rPr>
              <a:t>b</a:t>
            </a:r>
          </a:p>
          <a:p>
            <a:endParaRPr lang="en-US" altLang="zh-CN" sz="1400" baseline="-25000" dirty="0">
              <a:latin typeface="Arial" panose="020B0604020202020204" pitchFamily="34" charset="0"/>
              <a:cs typeface="Arial" panose="020B0604020202020204" pitchFamily="34" charset="0"/>
            </a:endParaRPr>
          </a:p>
          <a:p>
            <a:r>
              <a:rPr lang="en-US" altLang="zh-CN" sz="1400" dirty="0">
                <a:solidFill>
                  <a:srgbClr val="FF0000"/>
                </a:solidFill>
                <a:latin typeface="Arial" panose="020B0604020202020204" pitchFamily="34" charset="0"/>
                <a:cs typeface="Arial" panose="020B0604020202020204" pitchFamily="34" charset="0"/>
              </a:rPr>
              <a:t>Red: h (1, 1, 10900)</a:t>
            </a:r>
          </a:p>
          <a:p>
            <a:r>
              <a:rPr lang="en-US" altLang="zh-CN" sz="1400" dirty="0">
                <a:solidFill>
                  <a:srgbClr val="0000FF"/>
                </a:solidFill>
                <a:latin typeface="Arial" panose="020B0604020202020204" pitchFamily="34" charset="0"/>
                <a:cs typeface="Arial" panose="020B0604020202020204" pitchFamily="34" charset="0"/>
              </a:rPr>
              <a:t>Blue: h (10, 19, 1090)</a:t>
            </a:r>
          </a:p>
          <a:p>
            <a:r>
              <a:rPr lang="en-US" altLang="zh-CN" sz="1400" dirty="0">
                <a:solidFill>
                  <a:srgbClr val="00FF00"/>
                </a:solidFill>
                <a:latin typeface="Arial" panose="020B0604020202020204" pitchFamily="34" charset="0"/>
                <a:cs typeface="Arial" panose="020B0604020202020204" pitchFamily="34" charset="0"/>
              </a:rPr>
              <a:t>Green: h (1, 19, 10900)</a:t>
            </a:r>
          </a:p>
          <a:p>
            <a:r>
              <a:rPr lang="en-US" altLang="zh-CN" sz="1400" dirty="0">
                <a:solidFill>
                  <a:srgbClr val="FF01FF"/>
                </a:solidFill>
                <a:latin typeface="Arial" panose="020B0604020202020204" pitchFamily="34" charset="0"/>
                <a:cs typeface="Arial" panose="020B0604020202020204" pitchFamily="34" charset="0"/>
              </a:rPr>
              <a:t>Pink: h (1090, 4, 10)</a:t>
            </a:r>
          </a:p>
          <a:p>
            <a:endParaRPr lang="en-US" altLang="zh-CN" sz="1400" dirty="0">
              <a:latin typeface="Arial" panose="020B0604020202020204" pitchFamily="34" charset="0"/>
              <a:cs typeface="Arial" panose="020B0604020202020204" pitchFamily="34" charset="0"/>
            </a:endParaRPr>
          </a:p>
          <a:p>
            <a:r>
              <a:rPr lang="en-US" altLang="zh-CN" sz="1400" b="1" dirty="0">
                <a:latin typeface="Arial" panose="020B0604020202020204" pitchFamily="34" charset="0"/>
                <a:cs typeface="Arial" panose="020B0604020202020204" pitchFamily="34" charset="0"/>
              </a:rPr>
              <a:t>Detuned cavities are not always safe. Different fill pattern will move the beam spectrum peaks to generate large power. Slightly change the detune of each cavity to avoid resonance. Same attention should be paid to HOMs. </a:t>
            </a:r>
          </a:p>
        </p:txBody>
      </p:sp>
      <p:pic>
        <p:nvPicPr>
          <p:cNvPr id="15" name="内容占位符 14"/>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7703"/>
          <a:stretch/>
        </p:blipFill>
        <p:spPr>
          <a:xfrm>
            <a:off x="492109" y="2461015"/>
            <a:ext cx="7727041" cy="3721930"/>
          </a:xfrm>
          <a:prstGeom prst="rect">
            <a:avLst/>
          </a:prstGeom>
        </p:spPr>
      </p:pic>
      <p:cxnSp>
        <p:nvCxnSpPr>
          <p:cNvPr id="18" name="直接箭头连接符 17"/>
          <p:cNvCxnSpPr/>
          <p:nvPr/>
        </p:nvCxnSpPr>
        <p:spPr>
          <a:xfrm>
            <a:off x="2943141" y="5742743"/>
            <a:ext cx="612000" cy="11813"/>
          </a:xfrm>
          <a:prstGeom prst="straightConnector1">
            <a:avLst/>
          </a:prstGeom>
          <a:ln w="19050">
            <a:solidFill>
              <a:srgbClr val="FF01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a:off x="2603739" y="3292093"/>
            <a:ext cx="178329" cy="6345"/>
          </a:xfrm>
          <a:prstGeom prst="straightConnector1">
            <a:avLst/>
          </a:prstGeom>
          <a:ln w="19050">
            <a:solidFill>
              <a:srgbClr val="FF01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2343286" y="2991909"/>
            <a:ext cx="839856" cy="276999"/>
          </a:xfrm>
          <a:prstGeom prst="rect">
            <a:avLst/>
          </a:prstGeom>
          <a:noFill/>
          <a:ln>
            <a:noFill/>
          </a:ln>
        </p:spPr>
        <p:txBody>
          <a:bodyPr wrap="square" rtlCol="0">
            <a:spAutoFit/>
          </a:bodyPr>
          <a:lstStyle/>
          <a:p>
            <a:r>
              <a:rPr lang="en-US" altLang="zh-CN" sz="1200" dirty="0">
                <a:solidFill>
                  <a:srgbClr val="FF00FF"/>
                </a:solidFill>
                <a:latin typeface="Arial" panose="020B0604020202020204" pitchFamily="34" charset="0"/>
                <a:cs typeface="Arial" panose="020B0604020202020204" pitchFamily="34" charset="0"/>
              </a:rPr>
              <a:t>3.3 MHz</a:t>
            </a:r>
            <a:endParaRPr lang="zh-CN" altLang="en-US" sz="1200" dirty="0">
              <a:solidFill>
                <a:srgbClr val="FF00FF"/>
              </a:solidFill>
              <a:latin typeface="Arial" panose="020B0604020202020204" pitchFamily="34" charset="0"/>
              <a:cs typeface="Arial" panose="020B0604020202020204" pitchFamily="34" charset="0"/>
            </a:endParaRPr>
          </a:p>
        </p:txBody>
      </p:sp>
      <p:sp>
        <p:nvSpPr>
          <p:cNvPr id="23" name="文本框 22"/>
          <p:cNvSpPr txBox="1"/>
          <p:nvPr/>
        </p:nvSpPr>
        <p:spPr>
          <a:xfrm>
            <a:off x="2782068" y="5465744"/>
            <a:ext cx="1078292" cy="276999"/>
          </a:xfrm>
          <a:prstGeom prst="rect">
            <a:avLst/>
          </a:prstGeom>
          <a:noFill/>
          <a:ln>
            <a:noFill/>
          </a:ln>
        </p:spPr>
        <p:txBody>
          <a:bodyPr wrap="square" rtlCol="0">
            <a:spAutoFit/>
          </a:bodyPr>
          <a:lstStyle/>
          <a:p>
            <a:r>
              <a:rPr lang="en-US" altLang="zh-CN" sz="1200" dirty="0">
                <a:solidFill>
                  <a:srgbClr val="FF00FF"/>
                </a:solidFill>
                <a:latin typeface="Arial" panose="020B0604020202020204" pitchFamily="34" charset="0"/>
                <a:cs typeface="Arial" panose="020B0604020202020204" pitchFamily="34" charset="0"/>
              </a:rPr>
              <a:t>16.25 MHz</a:t>
            </a:r>
            <a:endParaRPr lang="zh-CN" altLang="en-US" sz="1200" dirty="0">
              <a:solidFill>
                <a:srgbClr val="FF00FF"/>
              </a:solidFill>
              <a:latin typeface="Arial" panose="020B0604020202020204" pitchFamily="34" charset="0"/>
              <a:cs typeface="Arial" panose="020B0604020202020204" pitchFamily="34" charset="0"/>
            </a:endParaRPr>
          </a:p>
        </p:txBody>
      </p:sp>
      <p:cxnSp>
        <p:nvCxnSpPr>
          <p:cNvPr id="24" name="直接箭头连接符 23"/>
          <p:cNvCxnSpPr/>
          <p:nvPr/>
        </p:nvCxnSpPr>
        <p:spPr>
          <a:xfrm flipV="1">
            <a:off x="1083297" y="2804872"/>
            <a:ext cx="6131906" cy="4170"/>
          </a:xfrm>
          <a:prstGeom prst="straightConnector1">
            <a:avLst/>
          </a:prstGeom>
          <a:ln w="19050">
            <a:solidFill>
              <a:srgbClr val="FF01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4003974" y="2434354"/>
            <a:ext cx="1077073" cy="276999"/>
          </a:xfrm>
          <a:prstGeom prst="rect">
            <a:avLst/>
          </a:prstGeom>
          <a:noFill/>
          <a:ln>
            <a:noFill/>
          </a:ln>
        </p:spPr>
        <p:txBody>
          <a:bodyPr wrap="square" rtlCol="0">
            <a:spAutoFit/>
          </a:bodyPr>
          <a:lstStyle/>
          <a:p>
            <a:r>
              <a:rPr lang="en-US" altLang="zh-CN" sz="1200" dirty="0">
                <a:solidFill>
                  <a:srgbClr val="FF00FF"/>
                </a:solidFill>
                <a:latin typeface="Arial" panose="020B0604020202020204" pitchFamily="34" charset="0"/>
                <a:cs typeface="Arial" panose="020B0604020202020204" pitchFamily="34" charset="0"/>
              </a:rPr>
              <a:t>162.5 MHz</a:t>
            </a:r>
            <a:endParaRPr lang="zh-CN" altLang="en-US" sz="1200" dirty="0">
              <a:solidFill>
                <a:srgbClr val="FF00FF"/>
              </a:solidFill>
              <a:latin typeface="Arial" panose="020B0604020202020204" pitchFamily="34" charset="0"/>
              <a:cs typeface="Arial" panose="020B0604020202020204" pitchFamily="34" charset="0"/>
            </a:endParaRPr>
          </a:p>
        </p:txBody>
      </p:sp>
      <p:sp>
        <p:nvSpPr>
          <p:cNvPr id="29" name="文本框 28"/>
          <p:cNvSpPr txBox="1"/>
          <p:nvPr/>
        </p:nvSpPr>
        <p:spPr>
          <a:xfrm>
            <a:off x="3832079" y="6048573"/>
            <a:ext cx="2101518" cy="307777"/>
          </a:xfrm>
          <a:prstGeom prst="rect">
            <a:avLst/>
          </a:prstGeom>
          <a:noFill/>
        </p:spPr>
        <p:txBody>
          <a:bodyPr wrap="square" rtlCol="0">
            <a:spAutoFit/>
          </a:bodyPr>
          <a:lstStyle/>
          <a:p>
            <a:r>
              <a:rPr lang="en-US" altLang="zh-CN" sz="1400" b="1" dirty="0">
                <a:latin typeface="Arial" panose="020B0604020202020204" pitchFamily="34" charset="0"/>
                <a:cs typeface="Arial" panose="020B0604020202020204" pitchFamily="34" charset="0"/>
              </a:rPr>
              <a:t>Frequency (MHz)</a:t>
            </a:r>
            <a:endParaRPr lang="zh-CN" altLang="en-US" sz="1400" b="1" dirty="0">
              <a:latin typeface="Arial" panose="020B0604020202020204" pitchFamily="34" charset="0"/>
              <a:cs typeface="Arial" panose="020B0604020202020204" pitchFamily="34" charset="0"/>
            </a:endParaRPr>
          </a:p>
        </p:txBody>
      </p:sp>
      <p:sp>
        <p:nvSpPr>
          <p:cNvPr id="30" name="文本框 29"/>
          <p:cNvSpPr txBox="1"/>
          <p:nvPr/>
        </p:nvSpPr>
        <p:spPr>
          <a:xfrm>
            <a:off x="241768" y="3944572"/>
            <a:ext cx="2101518" cy="307777"/>
          </a:xfrm>
          <a:prstGeom prst="rect">
            <a:avLst/>
          </a:prstGeom>
          <a:noFill/>
        </p:spPr>
        <p:txBody>
          <a:bodyPr wrap="square" rtlCol="0">
            <a:spAutoFit/>
          </a:bodyPr>
          <a:lstStyle/>
          <a:p>
            <a:r>
              <a:rPr lang="en-US" altLang="zh-CN" sz="1400" b="1" i="1" dirty="0">
                <a:latin typeface="Arial" panose="020B0604020202020204" pitchFamily="34" charset="0"/>
                <a:cs typeface="Arial" panose="020B0604020202020204" pitchFamily="34" charset="0"/>
              </a:rPr>
              <a:t>h</a:t>
            </a:r>
            <a:endParaRPr lang="zh-CN" altLang="en-US" sz="1400" b="1" i="1" dirty="0">
              <a:latin typeface="Arial" panose="020B0604020202020204" pitchFamily="34" charset="0"/>
              <a:cs typeface="Arial" panose="020B0604020202020204" pitchFamily="34" charset="0"/>
            </a:endParaRPr>
          </a:p>
        </p:txBody>
      </p:sp>
      <p:pic>
        <p:nvPicPr>
          <p:cNvPr id="3" name="图片 2"/>
          <p:cNvPicPr>
            <a:picLocks noChangeAspect="1"/>
          </p:cNvPicPr>
          <p:nvPr/>
        </p:nvPicPr>
        <p:blipFill rotWithShape="1">
          <a:blip r:embed="rId3" cstate="print">
            <a:extLst>
              <a:ext uri="{28A0092B-C50C-407E-A947-70E740481C1C}">
                <a14:useLocalDpi xmlns:a14="http://schemas.microsoft.com/office/drawing/2010/main"/>
              </a:ext>
            </a:extLst>
          </a:blip>
          <a:srcRect l="20186" t="4144" b="9350"/>
          <a:stretch/>
        </p:blipFill>
        <p:spPr>
          <a:xfrm>
            <a:off x="6098232" y="3869196"/>
            <a:ext cx="1950565" cy="1783770"/>
          </a:xfrm>
          <a:prstGeom prst="rect">
            <a:avLst/>
          </a:prstGeom>
          <a:solidFill>
            <a:schemeClr val="bg1"/>
          </a:solidFill>
          <a:ln w="19050">
            <a:solidFill>
              <a:schemeClr val="tx1"/>
            </a:solidFill>
          </a:ln>
        </p:spPr>
      </p:pic>
      <p:cxnSp>
        <p:nvCxnSpPr>
          <p:cNvPr id="16" name="直接箭头连接符 15"/>
          <p:cNvCxnSpPr/>
          <p:nvPr/>
        </p:nvCxnSpPr>
        <p:spPr>
          <a:xfrm>
            <a:off x="6128509" y="5465744"/>
            <a:ext cx="1910861" cy="0"/>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6713737" y="5525283"/>
            <a:ext cx="689913" cy="27699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altLang="zh-CN" sz="1200" dirty="0">
                <a:latin typeface="Arial" panose="020B0604020202020204" pitchFamily="34" charset="0"/>
                <a:cs typeface="Arial" panose="020B0604020202020204" pitchFamily="34" charset="0"/>
              </a:rPr>
              <a:t>60 kHz</a:t>
            </a:r>
            <a:endParaRPr lang="zh-CN" altLang="en-US" sz="1200" dirty="0">
              <a:latin typeface="Arial" panose="020B0604020202020204" pitchFamily="34" charset="0"/>
              <a:cs typeface="Arial" panose="020B0604020202020204" pitchFamily="34" charset="0"/>
            </a:endParaRPr>
          </a:p>
        </p:txBody>
      </p:sp>
      <p:sp>
        <p:nvSpPr>
          <p:cNvPr id="6" name="椭圆 5"/>
          <p:cNvSpPr/>
          <p:nvPr/>
        </p:nvSpPr>
        <p:spPr>
          <a:xfrm>
            <a:off x="876693" y="2665824"/>
            <a:ext cx="541005" cy="279992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1" name="图片 20"/>
          <p:cNvPicPr>
            <a:picLocks noChangeAspect="1"/>
          </p:cNvPicPr>
          <p:nvPr/>
        </p:nvPicPr>
        <p:blipFill>
          <a:blip r:embed="rId4"/>
          <a:stretch>
            <a:fillRect/>
          </a:stretch>
        </p:blipFill>
        <p:spPr>
          <a:xfrm>
            <a:off x="7058693" y="123021"/>
            <a:ext cx="4752513" cy="1591173"/>
          </a:xfrm>
          <a:prstGeom prst="rect">
            <a:avLst/>
          </a:prstGeom>
        </p:spPr>
      </p:pic>
    </p:spTree>
    <p:extLst>
      <p:ext uri="{BB962C8B-B14F-4D97-AF65-F5344CB8AC3E}">
        <p14:creationId xmlns:p14="http://schemas.microsoft.com/office/powerpoint/2010/main" val="410664403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219591"/>
            <a:ext cx="10515600" cy="1096693"/>
          </a:xfrm>
        </p:spPr>
        <p:txBody>
          <a:bodyPr vert="horz" lIns="91440" tIns="45720" rIns="91440" bIns="45720" rtlCol="0" anchor="ctr">
            <a:normAutofit/>
          </a:bodyPr>
          <a:lstStyle/>
          <a:p>
            <a:pPr algn="ctr"/>
            <a:r>
              <a:rPr lang="en-US" altLang="zh-CN" sz="4000" dirty="0">
                <a:latin typeface="Arial" panose="020B0604020202020204" pitchFamily="34" charset="0"/>
                <a:cs typeface="Arial" panose="020B0604020202020204" pitchFamily="34" charset="0"/>
              </a:rPr>
              <a:t>Cavity HOM Power of Z (48 trains) </a:t>
            </a:r>
            <a:endParaRPr lang="zh-CN" altLang="en-US" sz="4000"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672E488A-81DB-4A5F-B4BA-D0957D335647}" type="slidenum">
              <a:rPr lang="zh-CN" altLang="en-US" smtClean="0"/>
              <a:t>96</a:t>
            </a:fld>
            <a:endParaRPr lang="zh-CN" altLang="en-US"/>
          </a:p>
        </p:txBody>
      </p:sp>
      <p:sp>
        <p:nvSpPr>
          <p:cNvPr id="20" name="矩形 19"/>
          <p:cNvSpPr/>
          <p:nvPr/>
        </p:nvSpPr>
        <p:spPr>
          <a:xfrm>
            <a:off x="7800214" y="4971213"/>
            <a:ext cx="4112409" cy="1277273"/>
          </a:xfrm>
          <a:prstGeom prst="rect">
            <a:avLst/>
          </a:prstGeom>
        </p:spPr>
        <p:txBody>
          <a:bodyPr wrap="square">
            <a:spAutoFit/>
          </a:bodyPr>
          <a:lstStyle/>
          <a:p>
            <a:pPr marL="285750" indent="-285750" algn="just">
              <a:spcBef>
                <a:spcPts val="600"/>
              </a:spcBef>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Total HOM power lower than single pass assumption: </a:t>
            </a:r>
            <a:r>
              <a:rPr lang="en-US" altLang="zh-CN" sz="1200" u="sng" dirty="0">
                <a:solidFill>
                  <a:srgbClr val="FF0000"/>
                </a:solidFill>
                <a:latin typeface="Arial" panose="020B0604020202020204" pitchFamily="34" charset="0"/>
                <a:cs typeface="Arial" panose="020B0604020202020204" pitchFamily="34" charset="0"/>
              </a:rPr>
              <a:t>Safe pattern for the ideal cavity</a:t>
            </a:r>
            <a:r>
              <a:rPr lang="en-US" altLang="zh-CN" sz="1200" dirty="0">
                <a:latin typeface="Arial" panose="020B0604020202020204" pitchFamily="34" charset="0"/>
                <a:cs typeface="Arial" panose="020B0604020202020204" pitchFamily="34" charset="0"/>
              </a:rPr>
              <a:t>.</a:t>
            </a:r>
          </a:p>
          <a:p>
            <a:pPr marL="285750" indent="-285750" algn="just">
              <a:spcBef>
                <a:spcPts val="600"/>
              </a:spcBef>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With HOM frequency spread and fill pattern change, HOM power could  be very large in some cavities. </a:t>
            </a:r>
            <a:r>
              <a:rPr lang="en-US" altLang="zh-CN" sz="1200" dirty="0">
                <a:solidFill>
                  <a:srgbClr val="FF0000"/>
                </a:solidFill>
                <a:latin typeface="Arial" panose="020B0604020202020204" pitchFamily="34" charset="0"/>
                <a:cs typeface="Arial" panose="020B0604020202020204" pitchFamily="34" charset="0"/>
              </a:rPr>
              <a:t>Slightly detune the cavity will reduce the HOM power drastically </a:t>
            </a:r>
            <a:r>
              <a:rPr lang="en-US" altLang="zh-CN" sz="1200" dirty="0">
                <a:latin typeface="Arial" panose="020B0604020202020204" pitchFamily="34" charset="0"/>
                <a:cs typeface="Arial" panose="020B0604020202020204" pitchFamily="34" charset="0"/>
              </a:rPr>
              <a:t>while not affecting the accelerating mode.</a:t>
            </a:r>
          </a:p>
        </p:txBody>
      </p:sp>
      <p:pic>
        <p:nvPicPr>
          <p:cNvPr id="6" name="图片 5"/>
          <p:cNvPicPr>
            <a:picLocks noChangeAspect="1"/>
          </p:cNvPicPr>
          <p:nvPr/>
        </p:nvPicPr>
        <p:blipFill>
          <a:blip r:embed="rId2"/>
          <a:stretch>
            <a:fillRect/>
          </a:stretch>
        </p:blipFill>
        <p:spPr>
          <a:xfrm>
            <a:off x="475964" y="3726041"/>
            <a:ext cx="3014781" cy="2456617"/>
          </a:xfrm>
          <a:prstGeom prst="rect">
            <a:avLst/>
          </a:prstGeom>
        </p:spPr>
      </p:pic>
      <p:pic>
        <p:nvPicPr>
          <p:cNvPr id="16" name="图片 15"/>
          <p:cNvPicPr>
            <a:picLocks noChangeAspect="1"/>
          </p:cNvPicPr>
          <p:nvPr/>
        </p:nvPicPr>
        <p:blipFill>
          <a:blip r:embed="rId3"/>
          <a:stretch>
            <a:fillRect/>
          </a:stretch>
        </p:blipFill>
        <p:spPr>
          <a:xfrm>
            <a:off x="248765" y="1492240"/>
            <a:ext cx="3241980" cy="1974766"/>
          </a:xfrm>
          <a:prstGeom prst="rect">
            <a:avLst/>
          </a:prstGeom>
        </p:spPr>
      </p:pic>
      <p:sp>
        <p:nvSpPr>
          <p:cNvPr id="17" name="矩形 16"/>
          <p:cNvSpPr/>
          <p:nvPr/>
        </p:nvSpPr>
        <p:spPr>
          <a:xfrm>
            <a:off x="684535" y="2903488"/>
            <a:ext cx="2139175" cy="276999"/>
          </a:xfrm>
          <a:prstGeom prst="rect">
            <a:avLst/>
          </a:prstGeom>
          <a:ln>
            <a:noFill/>
          </a:ln>
        </p:spPr>
        <p:txBody>
          <a:bodyPr wrap="none">
            <a:spAutoFit/>
          </a:bodyPr>
          <a:lstStyle/>
          <a:p>
            <a:r>
              <a:rPr lang="en-US" altLang="zh-CN" sz="1200" dirty="0">
                <a:latin typeface="Arial" panose="020B0604020202020204" pitchFamily="34" charset="0"/>
                <a:cs typeface="Arial" panose="020B0604020202020204" pitchFamily="34" charset="0"/>
              </a:rPr>
              <a:t>Cut-off frequency: 1.47 GHz </a:t>
            </a:r>
          </a:p>
        </p:txBody>
      </p:sp>
      <p:graphicFrame>
        <p:nvGraphicFramePr>
          <p:cNvPr id="13" name="表格 12"/>
          <p:cNvGraphicFramePr>
            <a:graphicFrameLocks noGrp="1"/>
          </p:cNvGraphicFramePr>
          <p:nvPr>
            <p:extLst/>
          </p:nvPr>
        </p:nvGraphicFramePr>
        <p:xfrm>
          <a:off x="8205235" y="3735590"/>
          <a:ext cx="3302368" cy="1127760"/>
        </p:xfrm>
        <a:graphic>
          <a:graphicData uri="http://schemas.openxmlformats.org/drawingml/2006/table">
            <a:tbl>
              <a:tblPr firstRow="1" bandRow="1">
                <a:tableStyleId>{5940675A-B579-460E-94D1-54222C63F5DA}</a:tableStyleId>
              </a:tblPr>
              <a:tblGrid>
                <a:gridCol w="1226390">
                  <a:extLst>
                    <a:ext uri="{9D8B030D-6E8A-4147-A177-3AD203B41FA5}">
                      <a16:colId xmlns:a16="http://schemas.microsoft.com/office/drawing/2014/main" val="1395699795"/>
                    </a:ext>
                  </a:extLst>
                </a:gridCol>
                <a:gridCol w="1037989">
                  <a:extLst>
                    <a:ext uri="{9D8B030D-6E8A-4147-A177-3AD203B41FA5}">
                      <a16:colId xmlns:a16="http://schemas.microsoft.com/office/drawing/2014/main" val="221243356"/>
                    </a:ext>
                  </a:extLst>
                </a:gridCol>
                <a:gridCol w="1037989">
                  <a:extLst>
                    <a:ext uri="{9D8B030D-6E8A-4147-A177-3AD203B41FA5}">
                      <a16:colId xmlns:a16="http://schemas.microsoft.com/office/drawing/2014/main" val="367035713"/>
                    </a:ext>
                  </a:extLst>
                </a:gridCol>
              </a:tblGrid>
              <a:tr h="232550">
                <a:tc>
                  <a:txBody>
                    <a:bodyPr/>
                    <a:lstStyle/>
                    <a:p>
                      <a:pPr algn="ctr"/>
                      <a:r>
                        <a:rPr lang="en-US" altLang="zh-CN" sz="1000" b="1" i="0" dirty="0">
                          <a:latin typeface="Arial" panose="020B0604020202020204" pitchFamily="34" charset="0"/>
                          <a:cs typeface="Arial" panose="020B0604020202020204" pitchFamily="34" charset="0"/>
                        </a:rPr>
                        <a:t>HOM Power (W)</a:t>
                      </a:r>
                      <a:endParaRPr lang="zh-CN" altLang="en-US" sz="1000" b="1" i="0" dirty="0">
                        <a:latin typeface="Arial" panose="020B0604020202020204" pitchFamily="34" charset="0"/>
                        <a:cs typeface="Arial" panose="020B0604020202020204" pitchFamily="34" charset="0"/>
                      </a:endParaRPr>
                    </a:p>
                  </a:txBody>
                  <a:tcPr anchor="ctr"/>
                </a:tc>
                <a:tc>
                  <a:txBody>
                    <a:bodyPr/>
                    <a:lstStyle/>
                    <a:p>
                      <a:pPr algn="ctr"/>
                      <a:r>
                        <a:rPr lang="en-US" altLang="zh-CN" sz="1000" b="1" i="0" dirty="0">
                          <a:latin typeface="Arial" panose="020B0604020202020204" pitchFamily="34" charset="0"/>
                          <a:cs typeface="Arial" panose="020B0604020202020204" pitchFamily="34" charset="0"/>
                        </a:rPr>
                        <a:t>Average</a:t>
                      </a:r>
                    </a:p>
                    <a:p>
                      <a:pPr algn="ctr"/>
                      <a:r>
                        <a:rPr lang="en-US" altLang="zh-CN" sz="1000" b="1" i="0" dirty="0">
                          <a:latin typeface="Arial" panose="020B0604020202020204" pitchFamily="34" charset="0"/>
                          <a:cs typeface="Arial" panose="020B0604020202020204" pitchFamily="34" charset="0"/>
                        </a:rPr>
                        <a:t>calculation</a:t>
                      </a:r>
                      <a:endParaRPr lang="zh-CN" altLang="en-US" sz="1000" b="1" i="0" dirty="0">
                        <a:latin typeface="Arial" panose="020B0604020202020204" pitchFamily="34" charset="0"/>
                        <a:cs typeface="Arial" panose="020B0604020202020204" pitchFamily="34" charset="0"/>
                      </a:endParaRPr>
                    </a:p>
                  </a:txBody>
                  <a:tcPr anchor="ctr"/>
                </a:tc>
                <a:tc>
                  <a:txBody>
                    <a:bodyPr/>
                    <a:lstStyle/>
                    <a:p>
                      <a:pPr algn="ctr"/>
                      <a:r>
                        <a:rPr lang="en-US" altLang="zh-CN" sz="1000" b="1" i="0" dirty="0">
                          <a:latin typeface="Arial" panose="020B0604020202020204" pitchFamily="34" charset="0"/>
                          <a:cs typeface="Arial" panose="020B0604020202020204" pitchFamily="34" charset="0"/>
                        </a:rPr>
                        <a:t>Spectrum</a:t>
                      </a:r>
                    </a:p>
                    <a:p>
                      <a:pPr algn="ctr"/>
                      <a:r>
                        <a:rPr lang="en-US" altLang="zh-CN" sz="1000" b="1" i="0" dirty="0">
                          <a:latin typeface="Arial" panose="020B0604020202020204" pitchFamily="34" charset="0"/>
                          <a:cs typeface="Arial" panose="020B0604020202020204" pitchFamily="34" charset="0"/>
                        </a:rPr>
                        <a:t>calculation</a:t>
                      </a:r>
                      <a:endParaRPr lang="zh-CN" altLang="en-US" sz="10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73723526"/>
                  </a:ext>
                </a:extLst>
              </a:tr>
              <a:tr h="217642">
                <a:tc>
                  <a:txBody>
                    <a:bodyPr/>
                    <a:lstStyle/>
                    <a:p>
                      <a:pPr algn="l"/>
                      <a:r>
                        <a:rPr lang="en-US" altLang="zh-CN" sz="1000" dirty="0">
                          <a:latin typeface="Arial" panose="020B0604020202020204" pitchFamily="34" charset="0"/>
                          <a:cs typeface="Arial" panose="020B0604020202020204" pitchFamily="34" charset="0"/>
                        </a:rPr>
                        <a:t>&lt;</a:t>
                      </a:r>
                      <a:r>
                        <a:rPr lang="en-US" altLang="zh-CN" sz="1000" baseline="0" dirty="0">
                          <a:latin typeface="Arial" panose="020B0604020202020204" pitchFamily="34" charset="0"/>
                          <a:cs typeface="Arial" panose="020B0604020202020204" pitchFamily="34" charset="0"/>
                        </a:rPr>
                        <a:t> 1.85 GHz</a:t>
                      </a:r>
                      <a:endParaRPr lang="zh-CN" altLang="en-US" sz="1000" dirty="0">
                        <a:latin typeface="Arial" panose="020B0604020202020204" pitchFamily="34" charset="0"/>
                        <a:cs typeface="Arial" panose="020B0604020202020204" pitchFamily="34" charset="0"/>
                      </a:endParaRPr>
                    </a:p>
                  </a:txBody>
                  <a:tcPr anchor="ctr"/>
                </a:tc>
                <a:tc>
                  <a:txBody>
                    <a:bodyPr/>
                    <a:lstStyle/>
                    <a:p>
                      <a:pPr algn="ctr"/>
                      <a:r>
                        <a:rPr lang="en-US" altLang="zh-CN" sz="1000" dirty="0">
                          <a:latin typeface="Arial" panose="020B0604020202020204" pitchFamily="34" charset="0"/>
                          <a:cs typeface="Arial" panose="020B0604020202020204" pitchFamily="34" charset="0"/>
                        </a:rPr>
                        <a:t>970</a:t>
                      </a:r>
                      <a:endParaRPr lang="zh-CN" altLang="en-US" sz="1000" dirty="0">
                        <a:latin typeface="Arial" panose="020B0604020202020204" pitchFamily="34" charset="0"/>
                        <a:cs typeface="Arial" panose="020B0604020202020204" pitchFamily="34" charset="0"/>
                      </a:endParaRPr>
                    </a:p>
                  </a:txBody>
                  <a:tcPr anchor="ctr"/>
                </a:tc>
                <a:tc>
                  <a:txBody>
                    <a:bodyPr/>
                    <a:lstStyle/>
                    <a:p>
                      <a:pPr algn="ctr"/>
                      <a:r>
                        <a:rPr lang="en-US" altLang="zh-CN" sz="1000" dirty="0">
                          <a:latin typeface="Arial" panose="020B0604020202020204" pitchFamily="34" charset="0"/>
                          <a:cs typeface="Arial" panose="020B0604020202020204" pitchFamily="34" charset="0"/>
                        </a:rPr>
                        <a:t>50</a:t>
                      </a:r>
                      <a:endParaRPr lang="zh-CN" altLang="en-US" sz="10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625257733"/>
                  </a:ext>
                </a:extLst>
              </a:tr>
              <a:tr h="217642">
                <a:tc>
                  <a:txBody>
                    <a:bodyPr/>
                    <a:lstStyle/>
                    <a:p>
                      <a:pPr algn="l"/>
                      <a:r>
                        <a:rPr lang="en-US" altLang="zh-CN" sz="1000" dirty="0">
                          <a:latin typeface="Arial" panose="020B0604020202020204" pitchFamily="34" charset="0"/>
                          <a:cs typeface="Arial" panose="020B0604020202020204" pitchFamily="34" charset="0"/>
                        </a:rPr>
                        <a:t>1.85 ~</a:t>
                      </a:r>
                      <a:r>
                        <a:rPr lang="en-US" altLang="zh-CN" sz="1000" baseline="0" dirty="0">
                          <a:latin typeface="Arial" panose="020B0604020202020204" pitchFamily="34" charset="0"/>
                          <a:cs typeface="Arial" panose="020B0604020202020204" pitchFamily="34" charset="0"/>
                        </a:rPr>
                        <a:t> 14 GHz </a:t>
                      </a:r>
                      <a:endParaRPr lang="zh-CN" altLang="en-US" sz="1000" dirty="0">
                        <a:latin typeface="Arial" panose="020B0604020202020204" pitchFamily="34" charset="0"/>
                        <a:cs typeface="Arial" panose="020B0604020202020204" pitchFamily="34" charset="0"/>
                      </a:endParaRPr>
                    </a:p>
                  </a:txBody>
                  <a:tcPr anchor="ctr"/>
                </a:tc>
                <a:tc>
                  <a:txBody>
                    <a:bodyPr/>
                    <a:lstStyle/>
                    <a:p>
                      <a:pPr algn="ctr"/>
                      <a:r>
                        <a:rPr lang="en-US" altLang="zh-CN" sz="1000" dirty="0">
                          <a:latin typeface="Arial" panose="020B0604020202020204" pitchFamily="34" charset="0"/>
                          <a:cs typeface="Arial" panose="020B0604020202020204" pitchFamily="34" charset="0"/>
                        </a:rPr>
                        <a:t>966</a:t>
                      </a:r>
                      <a:endParaRPr lang="zh-CN" altLang="en-US" sz="1000" dirty="0">
                        <a:latin typeface="Arial" panose="020B0604020202020204" pitchFamily="34" charset="0"/>
                        <a:cs typeface="Arial" panose="020B0604020202020204" pitchFamily="34" charset="0"/>
                      </a:endParaRPr>
                    </a:p>
                  </a:txBody>
                  <a:tcPr anchor="ctr"/>
                </a:tc>
                <a:tc>
                  <a:txBody>
                    <a:bodyPr/>
                    <a:lstStyle/>
                    <a:p>
                      <a:pPr algn="ctr"/>
                      <a:r>
                        <a:rPr lang="en-US" altLang="zh-CN" sz="1000" dirty="0">
                          <a:latin typeface="Arial" panose="020B0604020202020204" pitchFamily="34" charset="0"/>
                          <a:cs typeface="Arial" panose="020B0604020202020204" pitchFamily="34" charset="0"/>
                        </a:rPr>
                        <a:t>976</a:t>
                      </a:r>
                      <a:endParaRPr lang="zh-CN" altLang="en-US" sz="10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95841883"/>
                  </a:ext>
                </a:extLst>
              </a:tr>
              <a:tr h="217642">
                <a:tc>
                  <a:txBody>
                    <a:bodyPr/>
                    <a:lstStyle/>
                    <a:p>
                      <a:pPr algn="l"/>
                      <a:r>
                        <a:rPr lang="en-US" altLang="zh-CN" sz="1000" dirty="0">
                          <a:latin typeface="Arial" panose="020B0604020202020204" pitchFamily="34" charset="0"/>
                          <a:cs typeface="Arial" panose="020B0604020202020204" pitchFamily="34" charset="0"/>
                        </a:rPr>
                        <a:t>Total</a:t>
                      </a:r>
                      <a:endParaRPr lang="zh-CN" altLang="en-US" sz="1000" dirty="0">
                        <a:latin typeface="Arial" panose="020B0604020202020204" pitchFamily="34" charset="0"/>
                        <a:cs typeface="Arial" panose="020B0604020202020204" pitchFamily="34" charset="0"/>
                      </a:endParaRPr>
                    </a:p>
                  </a:txBody>
                  <a:tcPr anchor="ctr"/>
                </a:tc>
                <a:tc>
                  <a:txBody>
                    <a:bodyPr/>
                    <a:lstStyle/>
                    <a:p>
                      <a:pPr algn="ctr"/>
                      <a:r>
                        <a:rPr lang="en-US" altLang="zh-CN" sz="1000" b="1" dirty="0">
                          <a:latin typeface="Arial" panose="020B0604020202020204" pitchFamily="34" charset="0"/>
                          <a:cs typeface="Arial" panose="020B0604020202020204" pitchFamily="34" charset="0"/>
                        </a:rPr>
                        <a:t>1936</a:t>
                      </a:r>
                      <a:endParaRPr lang="zh-CN" altLang="en-US" sz="1000" b="1" dirty="0">
                        <a:latin typeface="Arial" panose="020B0604020202020204" pitchFamily="34" charset="0"/>
                        <a:cs typeface="Arial" panose="020B0604020202020204" pitchFamily="34" charset="0"/>
                      </a:endParaRPr>
                    </a:p>
                  </a:txBody>
                  <a:tcPr anchor="ctr"/>
                </a:tc>
                <a:tc>
                  <a:txBody>
                    <a:bodyPr/>
                    <a:lstStyle/>
                    <a:p>
                      <a:pPr algn="ctr"/>
                      <a:r>
                        <a:rPr lang="en-US" altLang="zh-CN" sz="1000" b="1" dirty="0">
                          <a:latin typeface="Arial" panose="020B0604020202020204" pitchFamily="34" charset="0"/>
                          <a:cs typeface="Arial" panose="020B0604020202020204" pitchFamily="34" charset="0"/>
                        </a:rPr>
                        <a:t>1026</a:t>
                      </a:r>
                      <a:endParaRPr lang="zh-CN" altLang="en-US" sz="10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380593022"/>
                  </a:ext>
                </a:extLst>
              </a:tr>
            </a:tbl>
          </a:graphicData>
        </a:graphic>
      </p:graphicFrame>
      <p:pic>
        <p:nvPicPr>
          <p:cNvPr id="22" name="图片 21"/>
          <p:cNvPicPr>
            <a:picLocks noChangeAspect="1"/>
          </p:cNvPicPr>
          <p:nvPr/>
        </p:nvPicPr>
        <p:blipFill>
          <a:blip r:embed="rId4"/>
          <a:stretch>
            <a:fillRect/>
          </a:stretch>
        </p:blipFill>
        <p:spPr>
          <a:xfrm>
            <a:off x="8042920" y="1464790"/>
            <a:ext cx="3464683" cy="2002216"/>
          </a:xfrm>
          <a:prstGeom prst="rect">
            <a:avLst/>
          </a:prstGeom>
        </p:spPr>
      </p:pic>
      <p:pic>
        <p:nvPicPr>
          <p:cNvPr id="26" name="图片 25"/>
          <p:cNvPicPr>
            <a:picLocks noChangeAspect="1"/>
          </p:cNvPicPr>
          <p:nvPr/>
        </p:nvPicPr>
        <p:blipFill>
          <a:blip r:embed="rId5"/>
          <a:stretch>
            <a:fillRect/>
          </a:stretch>
        </p:blipFill>
        <p:spPr>
          <a:xfrm>
            <a:off x="3940357" y="1492240"/>
            <a:ext cx="3673560" cy="1974766"/>
          </a:xfrm>
          <a:prstGeom prst="rect">
            <a:avLst/>
          </a:prstGeom>
        </p:spPr>
      </p:pic>
      <p:sp>
        <p:nvSpPr>
          <p:cNvPr id="27" name="矩形 26"/>
          <p:cNvSpPr/>
          <p:nvPr/>
        </p:nvSpPr>
        <p:spPr>
          <a:xfrm>
            <a:off x="4093807" y="1578265"/>
            <a:ext cx="3257623" cy="461665"/>
          </a:xfrm>
          <a:prstGeom prst="rect">
            <a:avLst/>
          </a:prstGeom>
        </p:spPr>
        <p:txBody>
          <a:bodyPr wrap="none">
            <a:spAutoFit/>
          </a:bodyPr>
          <a:lstStyle/>
          <a:p>
            <a:pPr algn="ctr"/>
            <a:r>
              <a:rPr lang="en-US" altLang="zh-CN" sz="1200" b="1" dirty="0">
                <a:latin typeface="Arial" panose="020B0604020202020204" pitchFamily="34" charset="0"/>
                <a:cs typeface="Arial" panose="020B0604020202020204" pitchFamily="34" charset="0"/>
              </a:rPr>
              <a:t>Beam spectrum and cavity impedance</a:t>
            </a:r>
          </a:p>
          <a:p>
            <a:pPr algn="ctr"/>
            <a:r>
              <a:rPr lang="en-US" altLang="zh-CN" sz="1200" b="1" dirty="0">
                <a:latin typeface="Arial" panose="020B0604020202020204" pitchFamily="34" charset="0"/>
                <a:cs typeface="Arial" panose="020B0604020202020204" pitchFamily="34" charset="0"/>
              </a:rPr>
              <a:t>(bunch repetition rate </a:t>
            </a:r>
            <a:r>
              <a:rPr lang="en-US" altLang="zh-CN" sz="1200" b="1" dirty="0">
                <a:solidFill>
                  <a:srgbClr val="FF0000"/>
                </a:solidFill>
                <a:latin typeface="Arial" panose="020B0604020202020204" pitchFamily="34" charset="0"/>
                <a:cs typeface="Arial" panose="020B0604020202020204" pitchFamily="34" charset="0"/>
              </a:rPr>
              <a:t>40 MHz </a:t>
            </a:r>
            <a:r>
              <a:rPr lang="en-US" altLang="zh-CN" sz="1200" b="1" dirty="0">
                <a:latin typeface="Arial" panose="020B0604020202020204" pitchFamily="34" charset="0"/>
                <a:cs typeface="Arial" panose="020B0604020202020204" pitchFamily="34" charset="0"/>
              </a:rPr>
              <a:t>dominated) </a:t>
            </a:r>
            <a:endParaRPr lang="zh-CN" altLang="en-US" sz="1200" b="1" dirty="0"/>
          </a:p>
        </p:txBody>
      </p:sp>
      <p:sp>
        <p:nvSpPr>
          <p:cNvPr id="28" name="矩形 27"/>
          <p:cNvSpPr/>
          <p:nvPr/>
        </p:nvSpPr>
        <p:spPr>
          <a:xfrm>
            <a:off x="7419819" y="1532099"/>
            <a:ext cx="3130733" cy="276999"/>
          </a:xfrm>
          <a:prstGeom prst="rect">
            <a:avLst/>
          </a:prstGeom>
        </p:spPr>
        <p:txBody>
          <a:bodyPr wrap="square">
            <a:spAutoFit/>
          </a:bodyPr>
          <a:lstStyle/>
          <a:p>
            <a:pPr algn="ctr"/>
            <a:r>
              <a:rPr lang="en-US" altLang="zh-CN" sz="1200" dirty="0">
                <a:latin typeface="Arial" panose="020B0604020202020204" pitchFamily="34" charset="0"/>
                <a:cs typeface="Arial" panose="020B0604020202020204" pitchFamily="34" charset="0"/>
              </a:rPr>
              <a:t>Power spectrum </a:t>
            </a:r>
            <a:endParaRPr lang="zh-CN" altLang="en-US" sz="1200" dirty="0"/>
          </a:p>
        </p:txBody>
      </p:sp>
      <p:sp>
        <p:nvSpPr>
          <p:cNvPr id="29" name="矩形 28"/>
          <p:cNvSpPr/>
          <p:nvPr/>
        </p:nvSpPr>
        <p:spPr>
          <a:xfrm>
            <a:off x="798797" y="1590324"/>
            <a:ext cx="2066591" cy="276999"/>
          </a:xfrm>
          <a:prstGeom prst="rect">
            <a:avLst/>
          </a:prstGeom>
        </p:spPr>
        <p:txBody>
          <a:bodyPr wrap="none">
            <a:spAutoFit/>
          </a:bodyPr>
          <a:lstStyle/>
          <a:p>
            <a:r>
              <a:rPr lang="en-US" altLang="zh-CN" sz="1200" dirty="0">
                <a:latin typeface="Arial" panose="020B0604020202020204" pitchFamily="34" charset="0"/>
                <a:cs typeface="Arial" panose="020B0604020202020204" pitchFamily="34" charset="0"/>
              </a:rPr>
              <a:t>cavity wideband impedance</a:t>
            </a:r>
            <a:endParaRPr lang="zh-CN" altLang="en-US" sz="1200" dirty="0"/>
          </a:p>
        </p:txBody>
      </p:sp>
      <p:pic>
        <p:nvPicPr>
          <p:cNvPr id="30" name="图片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40358" y="3648456"/>
            <a:ext cx="3493938" cy="2534202"/>
          </a:xfrm>
          <a:prstGeom prst="rect">
            <a:avLst/>
          </a:prstGeom>
        </p:spPr>
      </p:pic>
      <p:sp>
        <p:nvSpPr>
          <p:cNvPr id="32" name="文本框 31"/>
          <p:cNvSpPr txBox="1"/>
          <p:nvPr/>
        </p:nvSpPr>
        <p:spPr>
          <a:xfrm>
            <a:off x="6075816" y="5096696"/>
            <a:ext cx="1425419" cy="276999"/>
          </a:xfrm>
          <a:prstGeom prst="rect">
            <a:avLst/>
          </a:prstGeom>
          <a:noFill/>
        </p:spPr>
        <p:txBody>
          <a:bodyPr wrap="square" rtlCol="0">
            <a:spAutoFit/>
          </a:bodyPr>
          <a:lstStyle/>
          <a:p>
            <a:r>
              <a:rPr lang="en-US" altLang="zh-CN" sz="1200" dirty="0">
                <a:solidFill>
                  <a:srgbClr val="FF0000"/>
                </a:solidFill>
                <a:latin typeface="Arial" panose="020B0604020202020204" pitchFamily="34" charset="0"/>
                <a:cs typeface="Arial" panose="020B0604020202020204" pitchFamily="34" charset="0"/>
              </a:rPr>
              <a:t>~ kHz bandwidth</a:t>
            </a:r>
            <a:endParaRPr lang="zh-CN" altLang="en-US" sz="1200" dirty="0">
              <a:solidFill>
                <a:srgbClr val="FF0000"/>
              </a:solidFill>
              <a:latin typeface="Arial" panose="020B0604020202020204" pitchFamily="34" charset="0"/>
              <a:cs typeface="Arial" panose="020B0604020202020204" pitchFamily="34" charset="0"/>
            </a:endParaRPr>
          </a:p>
        </p:txBody>
      </p:sp>
      <p:sp>
        <p:nvSpPr>
          <p:cNvPr id="33" name="矩形 32"/>
          <p:cNvSpPr/>
          <p:nvPr/>
        </p:nvSpPr>
        <p:spPr>
          <a:xfrm>
            <a:off x="3597051" y="6272678"/>
            <a:ext cx="4957529" cy="461665"/>
          </a:xfrm>
          <a:prstGeom prst="rect">
            <a:avLst/>
          </a:prstGeom>
        </p:spPr>
        <p:txBody>
          <a:bodyPr wrap="square">
            <a:spAutoFit/>
          </a:bodyPr>
          <a:lstStyle/>
          <a:p>
            <a:pPr algn="just">
              <a:spcBef>
                <a:spcPts val="600"/>
              </a:spcBef>
            </a:pPr>
            <a:r>
              <a:rPr lang="en-US" altLang="zh-CN" sz="1200" b="1" dirty="0">
                <a:latin typeface="Arial" panose="020B0604020202020204" pitchFamily="34" charset="0"/>
                <a:cs typeface="Arial" panose="020B0604020202020204" pitchFamily="34" charset="0"/>
              </a:rPr>
              <a:t>Note that the CBI related frequency is revolution frequency 3 kHz, much smaller than HOM power related bunch frequency (~ MHz).</a:t>
            </a:r>
          </a:p>
        </p:txBody>
      </p:sp>
      <p:pic>
        <p:nvPicPr>
          <p:cNvPr id="3" name="图片 2"/>
          <p:cNvPicPr>
            <a:picLocks noChangeAspect="1"/>
          </p:cNvPicPr>
          <p:nvPr/>
        </p:nvPicPr>
        <p:blipFill rotWithShape="1">
          <a:blip r:embed="rId7" cstate="print">
            <a:extLst>
              <a:ext uri="{28A0092B-C50C-407E-A947-70E740481C1C}">
                <a14:useLocalDpi xmlns:a14="http://schemas.microsoft.com/office/drawing/2010/main" val="0"/>
              </a:ext>
            </a:extLst>
          </a:blip>
          <a:srcRect t="2726"/>
          <a:stretch/>
        </p:blipFill>
        <p:spPr>
          <a:xfrm>
            <a:off x="4632959" y="3822079"/>
            <a:ext cx="2179321" cy="1227313"/>
          </a:xfrm>
          <a:prstGeom prst="rect">
            <a:avLst/>
          </a:prstGeom>
        </p:spPr>
      </p:pic>
    </p:spTree>
    <p:extLst>
      <p:ext uri="{BB962C8B-B14F-4D97-AF65-F5344CB8AC3E}">
        <p14:creationId xmlns:p14="http://schemas.microsoft.com/office/powerpoint/2010/main" val="107547771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3825" y="26381"/>
            <a:ext cx="8734425" cy="1216983"/>
          </a:xfrm>
        </p:spPr>
        <p:txBody>
          <a:bodyPr vert="horz" lIns="91440" tIns="45720" rIns="91440" bIns="45720" rtlCol="0" anchor="ctr">
            <a:normAutofit/>
          </a:bodyPr>
          <a:lstStyle/>
          <a:p>
            <a:pPr algn="ctr"/>
            <a:r>
              <a:rPr lang="en-US" altLang="zh-CN" sz="3600" dirty="0">
                <a:latin typeface="Arial" panose="020B0604020202020204" pitchFamily="34" charset="0"/>
                <a:cs typeface="Arial" panose="020B0604020202020204" pitchFamily="34" charset="0"/>
              </a:rPr>
              <a:t>HOM </a:t>
            </a:r>
            <a:r>
              <a:rPr lang="en-US" altLang="zh-CN" sz="3600" dirty="0" smtClean="0">
                <a:latin typeface="Arial" panose="020B0604020202020204" pitchFamily="34" charset="0"/>
                <a:cs typeface="Arial" panose="020B0604020202020204" pitchFamily="34" charset="0"/>
              </a:rPr>
              <a:t>Power of Different Fill Patterns</a:t>
            </a:r>
            <a:endParaRPr lang="zh-CN" altLang="en-US" sz="3600"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672E488A-81DB-4A5F-B4BA-D0957D335647}" type="slidenum">
              <a:rPr lang="zh-CN" altLang="en-US" smtClean="0"/>
              <a:t>97</a:t>
            </a:fld>
            <a:endParaRPr lang="zh-CN" altLang="en-US"/>
          </a:p>
        </p:txBody>
      </p:sp>
      <p:pic>
        <p:nvPicPr>
          <p:cNvPr id="3" name="内容占位符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344505" y="1364622"/>
            <a:ext cx="5037035" cy="2555814"/>
          </a:xfrm>
        </p:spPr>
      </p:pic>
      <p:pic>
        <p:nvPicPr>
          <p:cNvPr id="7" name="图片 6"/>
          <p:cNvPicPr>
            <a:picLocks noChangeAspect="1"/>
          </p:cNvPicPr>
          <p:nvPr/>
        </p:nvPicPr>
        <p:blipFill rotWithShape="1">
          <a:blip r:embed="rId3"/>
          <a:srcRect l="5996" r="7388"/>
          <a:stretch/>
        </p:blipFill>
        <p:spPr>
          <a:xfrm>
            <a:off x="6344505" y="3951729"/>
            <a:ext cx="5041987" cy="2601804"/>
          </a:xfrm>
          <a:prstGeom prst="rect">
            <a:avLst/>
          </a:prstGeom>
        </p:spPr>
      </p:pic>
      <p:pic>
        <p:nvPicPr>
          <p:cNvPr id="8" name="图片 7"/>
          <p:cNvPicPr>
            <a:picLocks noChangeAspect="1"/>
          </p:cNvPicPr>
          <p:nvPr/>
        </p:nvPicPr>
        <p:blipFill rotWithShape="1">
          <a:blip r:embed="rId4"/>
          <a:srcRect l="6706" r="6792"/>
          <a:stretch/>
        </p:blipFill>
        <p:spPr>
          <a:xfrm>
            <a:off x="819898" y="3960173"/>
            <a:ext cx="5002741" cy="2584916"/>
          </a:xfrm>
          <a:prstGeom prst="rect">
            <a:avLst/>
          </a:prstGeom>
        </p:spPr>
      </p:pic>
      <p:pic>
        <p:nvPicPr>
          <p:cNvPr id="10" name="图片 4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592" y="1365428"/>
            <a:ext cx="5185047" cy="2537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9982200" y="3252483"/>
            <a:ext cx="1526893" cy="369332"/>
          </a:xfrm>
          <a:prstGeom prst="rect">
            <a:avLst/>
          </a:prstGeom>
        </p:spPr>
        <p:txBody>
          <a:bodyPr wrap="none">
            <a:spAutoFit/>
          </a:bodyPr>
          <a:lstStyle/>
          <a:p>
            <a:r>
              <a:rPr lang="en-US" altLang="zh-CN" dirty="0">
                <a:latin typeface="Arial" panose="020B0604020202020204" pitchFamily="34" charset="0"/>
                <a:cs typeface="Arial" panose="020B0604020202020204" pitchFamily="34" charset="0"/>
              </a:rPr>
              <a:t>TM011 Mode</a:t>
            </a:r>
            <a:endParaRPr lang="zh-CN" altLang="en-US" dirty="0"/>
          </a:p>
        </p:txBody>
      </p:sp>
      <p:sp>
        <p:nvSpPr>
          <p:cNvPr id="11" name="矩形 10"/>
          <p:cNvSpPr/>
          <p:nvPr/>
        </p:nvSpPr>
        <p:spPr>
          <a:xfrm>
            <a:off x="3863972" y="5854287"/>
            <a:ext cx="1526893" cy="369332"/>
          </a:xfrm>
          <a:prstGeom prst="rect">
            <a:avLst/>
          </a:prstGeom>
        </p:spPr>
        <p:txBody>
          <a:bodyPr wrap="none">
            <a:spAutoFit/>
          </a:bodyPr>
          <a:lstStyle/>
          <a:p>
            <a:r>
              <a:rPr lang="en-US" altLang="zh-CN" dirty="0">
                <a:latin typeface="Arial" panose="020B0604020202020204" pitchFamily="34" charset="0"/>
                <a:cs typeface="Arial" panose="020B0604020202020204" pitchFamily="34" charset="0"/>
              </a:rPr>
              <a:t>TM011 Mode</a:t>
            </a:r>
            <a:endParaRPr lang="zh-CN" altLang="en-US" dirty="0"/>
          </a:p>
        </p:txBody>
      </p:sp>
      <p:sp>
        <p:nvSpPr>
          <p:cNvPr id="12" name="矩形 11"/>
          <p:cNvSpPr/>
          <p:nvPr/>
        </p:nvSpPr>
        <p:spPr>
          <a:xfrm>
            <a:off x="9421783" y="5869676"/>
            <a:ext cx="1526893" cy="369332"/>
          </a:xfrm>
          <a:prstGeom prst="rect">
            <a:avLst/>
          </a:prstGeom>
        </p:spPr>
        <p:txBody>
          <a:bodyPr wrap="none">
            <a:spAutoFit/>
          </a:bodyPr>
          <a:lstStyle/>
          <a:p>
            <a:r>
              <a:rPr lang="en-US" altLang="zh-CN" dirty="0">
                <a:latin typeface="Arial" panose="020B0604020202020204" pitchFamily="34" charset="0"/>
                <a:cs typeface="Arial" panose="020B0604020202020204" pitchFamily="34" charset="0"/>
              </a:rPr>
              <a:t>TM011 Mode</a:t>
            </a:r>
            <a:endParaRPr lang="zh-CN" altLang="en-US" dirty="0"/>
          </a:p>
        </p:txBody>
      </p:sp>
      <p:cxnSp>
        <p:nvCxnSpPr>
          <p:cNvPr id="14" name="直接连接符 13"/>
          <p:cNvCxnSpPr/>
          <p:nvPr/>
        </p:nvCxnSpPr>
        <p:spPr>
          <a:xfrm flipV="1">
            <a:off x="9379529" y="4181305"/>
            <a:ext cx="0" cy="2073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7810383" y="5885065"/>
            <a:ext cx="1579506" cy="338554"/>
          </a:xfrm>
          <a:prstGeom prst="rect">
            <a:avLst/>
          </a:prstGeom>
          <a:noFill/>
        </p:spPr>
        <p:txBody>
          <a:bodyPr wrap="square" rtlCol="0">
            <a:spAutoFit/>
          </a:bodyPr>
          <a:lstStyle/>
          <a:p>
            <a:r>
              <a:rPr lang="en-US" altLang="zh-CN" sz="1600" dirty="0" smtClean="0">
                <a:solidFill>
                  <a:srgbClr val="FF0000"/>
                </a:solidFill>
                <a:latin typeface="Arial" panose="020B0604020202020204" pitchFamily="34" charset="0"/>
                <a:cs typeface="Arial" panose="020B0604020202020204" pitchFamily="34" charset="0"/>
              </a:rPr>
              <a:t>48 trains (CDR)</a:t>
            </a:r>
            <a:endParaRPr lang="zh-CN" altLang="en-US" sz="1600" dirty="0">
              <a:solidFill>
                <a:srgbClr val="FF0000"/>
              </a:solidFill>
              <a:latin typeface="Arial" panose="020B0604020202020204" pitchFamily="34" charset="0"/>
              <a:cs typeface="Arial" panose="020B0604020202020204" pitchFamily="34" charset="0"/>
            </a:endParaRPr>
          </a:p>
        </p:txBody>
      </p:sp>
      <p:cxnSp>
        <p:nvCxnSpPr>
          <p:cNvPr id="18" name="直接连接符 17"/>
          <p:cNvCxnSpPr/>
          <p:nvPr/>
        </p:nvCxnSpPr>
        <p:spPr>
          <a:xfrm flipV="1">
            <a:off x="9922628" y="1571188"/>
            <a:ext cx="0" cy="2073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8353482" y="3283261"/>
            <a:ext cx="1579506" cy="338554"/>
          </a:xfrm>
          <a:prstGeom prst="rect">
            <a:avLst/>
          </a:prstGeom>
          <a:noFill/>
        </p:spPr>
        <p:txBody>
          <a:bodyPr wrap="square" rtlCol="0">
            <a:spAutoFit/>
          </a:bodyPr>
          <a:lstStyle/>
          <a:p>
            <a:r>
              <a:rPr lang="en-US" altLang="zh-CN" sz="1600" dirty="0" smtClean="0">
                <a:solidFill>
                  <a:srgbClr val="FF0000"/>
                </a:solidFill>
                <a:latin typeface="Arial" panose="020B0604020202020204" pitchFamily="34" charset="0"/>
                <a:cs typeface="Arial" panose="020B0604020202020204" pitchFamily="34" charset="0"/>
              </a:rPr>
              <a:t>48 trains (CDR)</a:t>
            </a:r>
            <a:endParaRPr lang="zh-CN" altLang="en-US" sz="1600" dirty="0">
              <a:solidFill>
                <a:srgbClr val="FF0000"/>
              </a:solidFill>
              <a:latin typeface="Arial" panose="020B0604020202020204" pitchFamily="34" charset="0"/>
              <a:cs typeface="Arial" panose="020B0604020202020204" pitchFamily="34" charset="0"/>
            </a:endParaRPr>
          </a:p>
        </p:txBody>
      </p:sp>
      <p:cxnSp>
        <p:nvCxnSpPr>
          <p:cNvPr id="20" name="直接连接符 19"/>
          <p:cNvCxnSpPr/>
          <p:nvPr/>
        </p:nvCxnSpPr>
        <p:spPr>
          <a:xfrm flipV="1">
            <a:off x="5228709" y="1564834"/>
            <a:ext cx="0" cy="2073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3659563" y="3268594"/>
            <a:ext cx="1579506" cy="338554"/>
          </a:xfrm>
          <a:prstGeom prst="rect">
            <a:avLst/>
          </a:prstGeom>
          <a:noFill/>
        </p:spPr>
        <p:txBody>
          <a:bodyPr wrap="square" rtlCol="0">
            <a:spAutoFit/>
          </a:bodyPr>
          <a:lstStyle/>
          <a:p>
            <a:r>
              <a:rPr lang="en-US" altLang="zh-CN" sz="1600" dirty="0" smtClean="0">
                <a:solidFill>
                  <a:srgbClr val="FF0000"/>
                </a:solidFill>
                <a:latin typeface="Arial" panose="020B0604020202020204" pitchFamily="34" charset="0"/>
                <a:cs typeface="Arial" panose="020B0604020202020204" pitchFamily="34" charset="0"/>
              </a:rPr>
              <a:t>48 trains (CDR)</a:t>
            </a:r>
            <a:endParaRPr lang="zh-CN" altLang="en-US" sz="1600" dirty="0">
              <a:solidFill>
                <a:srgbClr val="FF0000"/>
              </a:solidFill>
              <a:latin typeface="Arial" panose="020B0604020202020204" pitchFamily="34" charset="0"/>
              <a:cs typeface="Arial" panose="020B0604020202020204" pitchFamily="34" charset="0"/>
            </a:endParaRPr>
          </a:p>
        </p:txBody>
      </p:sp>
      <p:sp>
        <p:nvSpPr>
          <p:cNvPr id="22" name="文本框 21"/>
          <p:cNvSpPr txBox="1"/>
          <p:nvPr/>
        </p:nvSpPr>
        <p:spPr>
          <a:xfrm>
            <a:off x="7546207" y="948569"/>
            <a:ext cx="4507381" cy="338554"/>
          </a:xfrm>
          <a:prstGeom prst="rect">
            <a:avLst/>
          </a:prstGeom>
          <a:noFill/>
        </p:spPr>
        <p:txBody>
          <a:bodyPr wrap="square" rtlCol="0">
            <a:spAutoFit/>
          </a:bodyPr>
          <a:lstStyle/>
          <a:p>
            <a:r>
              <a:rPr lang="en-US" altLang="zh-CN" sz="1600" dirty="0" smtClean="0">
                <a:latin typeface="Arial" panose="020B0604020202020204" pitchFamily="34" charset="0"/>
                <a:cs typeface="Arial" panose="020B0604020202020204" pitchFamily="34" charset="0"/>
              </a:rPr>
              <a:t>CEPC Z-pole, bunch spacing 16 buckets (25 ns) </a:t>
            </a:r>
            <a:endParaRPr lang="zh-CN" altLang="en-US" sz="1600" dirty="0">
              <a:latin typeface="Arial" panose="020B0604020202020204" pitchFamily="34" charset="0"/>
              <a:cs typeface="Arial" panose="020B0604020202020204" pitchFamily="34" charset="0"/>
            </a:endParaRPr>
          </a:p>
        </p:txBody>
      </p:sp>
      <p:sp>
        <p:nvSpPr>
          <p:cNvPr id="6" name="矩形 5"/>
          <p:cNvSpPr/>
          <p:nvPr/>
        </p:nvSpPr>
        <p:spPr>
          <a:xfrm>
            <a:off x="6650065" y="1490774"/>
            <a:ext cx="3406834" cy="577081"/>
          </a:xfrm>
          <a:prstGeom prst="rect">
            <a:avLst/>
          </a:prstGeom>
        </p:spPr>
        <p:txBody>
          <a:bodyPr wrap="square">
            <a:spAutoFit/>
          </a:bodyPr>
          <a:lstStyle/>
          <a:p>
            <a:r>
              <a:rPr lang="en-US" altLang="zh-CN" sz="1050" dirty="0">
                <a:latin typeface="Arial" panose="020B0604020202020204" pitchFamily="34" charset="0"/>
                <a:cs typeface="Arial" panose="020B0604020202020204" pitchFamily="34" charset="0"/>
              </a:rPr>
              <a:t>The HOM resonance shift is varied from -1 MHz to 1 MHz, the scanning step is 3 kHz and the maximum HOM power is chosen for every filling pattern. </a:t>
            </a:r>
            <a:endParaRPr lang="zh-CN" alt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81332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42400" y="3060221"/>
            <a:ext cx="10515600" cy="690113"/>
          </a:xfrm>
        </p:spPr>
        <p:txBody>
          <a:bodyPr>
            <a:noAutofit/>
          </a:bodyPr>
          <a:lstStyle/>
          <a:p>
            <a:r>
              <a:rPr lang="en-US" altLang="zh-CN" sz="5400" dirty="0" smtClean="0"/>
              <a:t>Thank you</a:t>
            </a:r>
            <a:endParaRPr lang="zh-CN" altLang="en-US" sz="5400" dirty="0"/>
          </a:p>
        </p:txBody>
      </p:sp>
      <p:sp>
        <p:nvSpPr>
          <p:cNvPr id="6" name="灯片编号占位符 5"/>
          <p:cNvSpPr>
            <a:spLocks noGrp="1"/>
          </p:cNvSpPr>
          <p:nvPr>
            <p:ph type="sldNum" sz="quarter" idx="12"/>
          </p:nvPr>
        </p:nvSpPr>
        <p:spPr/>
        <p:txBody>
          <a:bodyPr/>
          <a:lstStyle/>
          <a:p>
            <a:fld id="{97B00A8C-1BFE-45BD-976D-51C563E3769B}" type="slidenum">
              <a:rPr lang="zh-CN" altLang="en-US" smtClean="0"/>
              <a:t>98</a:t>
            </a:fld>
            <a:endParaRPr lang="zh-CN" altLang="en-US"/>
          </a:p>
        </p:txBody>
      </p:sp>
    </p:spTree>
    <p:extLst>
      <p:ext uri="{BB962C8B-B14F-4D97-AF65-F5344CB8AC3E}">
        <p14:creationId xmlns:p14="http://schemas.microsoft.com/office/powerpoint/2010/main" val="17738129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8405</TotalTime>
  <Words>5321</Words>
  <Application>Microsoft Office PowerPoint</Application>
  <PresentationFormat>宽屏</PresentationFormat>
  <Paragraphs>628</Paragraphs>
  <Slides>98</Slides>
  <Notes>2</Notes>
  <HiddenSlides>0</HiddenSlides>
  <MMClips>0</MMClips>
  <ScaleCrop>false</ScaleCrop>
  <HeadingPairs>
    <vt:vector size="8" baseType="variant">
      <vt:variant>
        <vt:lpstr>已用的字体</vt:lpstr>
      </vt:variant>
      <vt:variant>
        <vt:i4>14</vt:i4>
      </vt:variant>
      <vt:variant>
        <vt:lpstr>主题</vt:lpstr>
      </vt:variant>
      <vt:variant>
        <vt:i4>4</vt:i4>
      </vt:variant>
      <vt:variant>
        <vt:lpstr>嵌入 OLE 服务器</vt:lpstr>
      </vt:variant>
      <vt:variant>
        <vt:i4>3</vt:i4>
      </vt:variant>
      <vt:variant>
        <vt:lpstr>幻灯片标题</vt:lpstr>
      </vt:variant>
      <vt:variant>
        <vt:i4>98</vt:i4>
      </vt:variant>
    </vt:vector>
  </HeadingPairs>
  <TitlesOfParts>
    <vt:vector size="119" baseType="lpstr">
      <vt:lpstr>Arial Unicode MS</vt:lpstr>
      <vt:lpstr>MS Mincho</vt:lpstr>
      <vt:lpstr>等线</vt:lpstr>
      <vt:lpstr>等线 Light</vt:lpstr>
      <vt:lpstr>楷体_GB2312</vt:lpstr>
      <vt:lpstr>宋体</vt:lpstr>
      <vt:lpstr>微软雅黑</vt:lpstr>
      <vt:lpstr>Arial</vt:lpstr>
      <vt:lpstr>Calibri</vt:lpstr>
      <vt:lpstr>Cambria Math</vt:lpstr>
      <vt:lpstr>Symbol</vt:lpstr>
      <vt:lpstr>Times New Roman</vt:lpstr>
      <vt:lpstr>Wingdings</vt:lpstr>
      <vt:lpstr>Wingdings 2</vt:lpstr>
      <vt:lpstr>Office 主题​​</vt:lpstr>
      <vt:lpstr>HDOfficeLightV0</vt:lpstr>
      <vt:lpstr>3_Office 主题​​</vt:lpstr>
      <vt:lpstr>1_Office 主题​​</vt:lpstr>
      <vt:lpstr>Equation</vt:lpstr>
      <vt:lpstr>公式</vt:lpstr>
      <vt:lpstr>Graph</vt:lpstr>
      <vt:lpstr>RF &amp; Beam-Cavity Interaction  Jiyuan Zhai (IHEP, China)   Third Asian School on Superconductivity &amp; Cryogenics for Accelerators IHEP, Beijing, China, December 12, 2018</vt:lpstr>
      <vt:lpstr>About this Lecture</vt:lpstr>
      <vt:lpstr>Simplify Maxwell</vt:lpstr>
      <vt:lpstr>Outline</vt:lpstr>
      <vt:lpstr>1. Maxwell Equation</vt:lpstr>
      <vt:lpstr>Local Gauge Principle</vt:lpstr>
      <vt:lpstr>Solving Maxwell Equation with Perfect Conducting Boundary</vt:lpstr>
      <vt:lpstr>Circular Cylindrical Cavity Modes</vt:lpstr>
      <vt:lpstr>Field Patterns Exercise</vt:lpstr>
      <vt:lpstr>Intrinsic Quality Factor</vt:lpstr>
      <vt:lpstr>TM010 Accelerating Mode</vt:lpstr>
      <vt:lpstr>Accelerating Voltage (1)</vt:lpstr>
      <vt:lpstr>Accelerating Voltage (2)</vt:lpstr>
      <vt:lpstr>Accelerating Voltage (3)</vt:lpstr>
      <vt:lpstr>TM110 Dipole Mode</vt:lpstr>
      <vt:lpstr>Frequency Correction for Measurement Conditions </vt:lpstr>
      <vt:lpstr>2. Slater Perturbation Theorem</vt:lpstr>
      <vt:lpstr>Boltzmann-Ehrenfest Principle</vt:lpstr>
      <vt:lpstr>Cavity Parameter Scaling</vt:lpstr>
      <vt:lpstr>Cavity Boundary Perturbation</vt:lpstr>
      <vt:lpstr>Cavity Field Measurement</vt:lpstr>
      <vt:lpstr>3.  Bethe Theory</vt:lpstr>
      <vt:lpstr>Asymmetric Coupled Oscillators</vt:lpstr>
      <vt:lpstr>Dumbbell Frequency Tuning</vt:lpstr>
      <vt:lpstr>Cavity Chain (Periodic Structure)</vt:lpstr>
      <vt:lpstr>Dispersion Diagram of Slow Wave Structure</vt:lpstr>
      <vt:lpstr>3. RF Circuit Theory</vt:lpstr>
      <vt:lpstr>PowerPoint 演示文稿</vt:lpstr>
      <vt:lpstr>PowerPoint 演示文稿</vt:lpstr>
      <vt:lpstr>RF Circuit Model of  One Port Cavity </vt:lpstr>
      <vt:lpstr>Cavity Parameters</vt:lpstr>
      <vt:lpstr>Cavity Impedance/Admittance in Smith Chart</vt:lpstr>
      <vt:lpstr>Cavity RF Measurement Phenomenology</vt:lpstr>
      <vt:lpstr>Q Circles</vt:lpstr>
      <vt:lpstr>How to measure QL with s11?</vt:lpstr>
      <vt:lpstr>Vector Diagram</vt:lpstr>
      <vt:lpstr>Generator Power</vt:lpstr>
      <vt:lpstr>Booster Voltage Ramp</vt:lpstr>
      <vt:lpstr>Booster Voltage Ramp</vt:lpstr>
      <vt:lpstr>On-resonance Transient</vt:lpstr>
      <vt:lpstr>Off-resonance Transient</vt:lpstr>
      <vt:lpstr>PowerPoint 演示文稿</vt:lpstr>
      <vt:lpstr>RF Measurement of Weak Coupling at RT and Vertical Test at 2 K  </vt:lpstr>
      <vt:lpstr>Measurement Uncertainty of Network Analyzer</vt:lpstr>
      <vt:lpstr>PowerPoint 演示文稿</vt:lpstr>
      <vt:lpstr>PowerPoint 演示文稿</vt:lpstr>
      <vt:lpstr>RF Measurement of Near Critical Coupling at RT</vt:lpstr>
      <vt:lpstr>RF Measurement of Accelerating Mode at 2 K</vt:lpstr>
      <vt:lpstr>RF Measurement of HOM at 2 K</vt:lpstr>
      <vt:lpstr>Field Flatness Calculation and Tuning</vt:lpstr>
      <vt:lpstr>PowerPoint 演示文稿</vt:lpstr>
      <vt:lpstr>PowerPoint 演示文稿</vt:lpstr>
      <vt:lpstr>PowerPoint 演示文稿</vt:lpstr>
      <vt:lpstr>PowerPoint 演示文稿</vt:lpstr>
      <vt:lpstr>9-cell Cavity Field Flatness Tuning Calculation</vt:lpstr>
      <vt:lpstr>PowerPoint 演示文稿</vt:lpstr>
      <vt:lpstr>5. Beam Loading Theorem</vt:lpstr>
      <vt:lpstr>PowerPoint 演示文稿</vt:lpstr>
      <vt:lpstr>The Fundamental Theorem of Beam Loading</vt:lpstr>
      <vt:lpstr>Explanation?</vt:lpstr>
      <vt:lpstr>Single Pass Build-up of the Beam-induced Voltage</vt:lpstr>
      <vt:lpstr>Multiple-pass Build-up of the Beam-induced Voltage</vt:lpstr>
      <vt:lpstr>Steady State Phasor Diagram</vt:lpstr>
      <vt:lpstr>Steady State Beam Loading of CEPC</vt:lpstr>
      <vt:lpstr>Machine Beam Time Structures</vt:lpstr>
      <vt:lpstr>Transient Phasor Diagram for a Beam with a Gap</vt:lpstr>
      <vt:lpstr>Transient Beam Loading</vt:lpstr>
      <vt:lpstr>PowerPoint 演示文稿</vt:lpstr>
      <vt:lpstr>Phase Shift of Z with Bunch Trains</vt:lpstr>
      <vt:lpstr>Transient Beam Loading Compensation</vt:lpstr>
      <vt:lpstr>Transient Beam Loading Compensation</vt:lpstr>
      <vt:lpstr>Longitudinal Dynamics and Phase Stability</vt:lpstr>
      <vt:lpstr>Robinson Stability</vt:lpstr>
      <vt:lpstr>Robinson Stability (CEPC Z mode)</vt:lpstr>
      <vt:lpstr>6. Panofsky-Wenzel Theorem</vt:lpstr>
      <vt:lpstr>Wake Field</vt:lpstr>
      <vt:lpstr>Impulse Approximation</vt:lpstr>
      <vt:lpstr>Panofsky-Wenzel Theorem</vt:lpstr>
      <vt:lpstr>Panofsky-Wenzel Theorem</vt:lpstr>
      <vt:lpstr>PowerPoint 演示文稿</vt:lpstr>
      <vt:lpstr>PowerPoint 演示文稿</vt:lpstr>
      <vt:lpstr>Impedance</vt:lpstr>
      <vt:lpstr>PowerPoint 演示文稿</vt:lpstr>
      <vt:lpstr>Beam Spectrum</vt:lpstr>
      <vt:lpstr>Longitudinal Coupled Bunch Instabilities</vt:lpstr>
      <vt:lpstr>PowerPoint 演示文稿</vt:lpstr>
      <vt:lpstr>Fundamental Mode Instability</vt:lpstr>
      <vt:lpstr>Fundamental Mode CBI of CEPC Z</vt:lpstr>
      <vt:lpstr>Simulation of Growth Rate and Direct RF Feedback</vt:lpstr>
      <vt:lpstr>HOM Coupled Bunch Instability </vt:lpstr>
      <vt:lpstr>HOM CBI</vt:lpstr>
      <vt:lpstr>CEPC Collider HOM CBI Qext Threshold</vt:lpstr>
      <vt:lpstr>Collider HOM CBI with all Effective Qext = 2E3 </vt:lpstr>
      <vt:lpstr>HOM Coupler Damping Design</vt:lpstr>
      <vt:lpstr>Fill Pattern and Beam Power Spectrum</vt:lpstr>
      <vt:lpstr>Cavity HOM Power of Z (48 trains) </vt:lpstr>
      <vt:lpstr>HOM Power of Different Fill Patterns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Zhai Jiyuan</dc:creator>
  <cp:lastModifiedBy>Zhai Jiyuan</cp:lastModifiedBy>
  <cp:revision>1578</cp:revision>
  <dcterms:created xsi:type="dcterms:W3CDTF">2018-12-02T08:17:16Z</dcterms:created>
  <dcterms:modified xsi:type="dcterms:W3CDTF">2018-12-13T14:26:46Z</dcterms:modified>
</cp:coreProperties>
</file>