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68" r:id="rId4"/>
    <p:sldId id="269" r:id="rId5"/>
    <p:sldId id="27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53826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408246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58881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63290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162197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3560748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260273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17712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30529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1127129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B326E4-C7F4-4AC4-A750-D773E46A5483}" type="datetimeFigureOut">
              <a:rPr kumimoji="1" lang="ja-JP" altLang="en-US" smtClean="0"/>
              <a:t>2018/12/10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246199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326E4-C7F4-4AC4-A750-D773E46A5483}" type="datetimeFigureOut">
              <a:rPr kumimoji="1" lang="ja-JP" altLang="en-US" smtClean="0"/>
              <a:t>2018/12/10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B72A2-5290-4EBB-8D08-81CE2A38DECE}" type="slidenum">
              <a:rPr kumimoji="1" lang="ja-JP" altLang="en-US" smtClean="0"/>
              <a:t>‹#›</a:t>
            </a:fld>
            <a:endParaRPr kumimoji="1" lang="ja-JP" altLang="en-US"/>
          </a:p>
        </p:txBody>
      </p:sp>
    </p:spTree>
    <p:extLst>
      <p:ext uri="{BB962C8B-B14F-4D97-AF65-F5344CB8AC3E}">
        <p14:creationId xmlns:p14="http://schemas.microsoft.com/office/powerpoint/2010/main" val="4016217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0.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0.png"/><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0.png"/><Relationship Id="rId10" Type="http://schemas.openxmlformats.org/officeDocument/2006/relationships/image" Target="../media/image18.png"/><Relationship Id="rId4" Type="http://schemas.openxmlformats.org/officeDocument/2006/relationships/image" Target="../media/image120.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78082995-6E0A-4A96-913B-ACD2EC48093D}"/>
              </a:ext>
            </a:extLst>
          </p:cNvPr>
          <p:cNvSpPr/>
          <p:nvPr/>
        </p:nvSpPr>
        <p:spPr>
          <a:xfrm>
            <a:off x="-12096" y="3453418"/>
            <a:ext cx="9156096" cy="769441"/>
          </a:xfrm>
          <a:prstGeom prst="rect">
            <a:avLst/>
          </a:prstGeom>
        </p:spPr>
        <p:txBody>
          <a:bodyPr wrap="square">
            <a:spAutoFit/>
          </a:bodyPr>
          <a:lstStyle/>
          <a:p>
            <a:pPr algn="ctr"/>
            <a:r>
              <a:rPr kumimoji="1" lang="en-US" altLang="ja-JP" sz="4400" dirty="0">
                <a:latin typeface="MV Boli" panose="02000500030200090000" pitchFamily="2" charset="0"/>
                <a:cs typeface="MV Boli" panose="02000500030200090000" pitchFamily="2" charset="0"/>
              </a:rPr>
              <a:t>Homework solutions</a:t>
            </a:r>
            <a:endParaRPr kumimoji="1" lang="ja-JP" altLang="en-US" sz="4400" dirty="0">
              <a:latin typeface="MV Boli" panose="02000500030200090000" pitchFamily="2" charset="0"/>
              <a:cs typeface="MV Boli" panose="02000500030200090000" pitchFamily="2" charset="0"/>
            </a:endParaRPr>
          </a:p>
        </p:txBody>
      </p:sp>
      <p:sp>
        <p:nvSpPr>
          <p:cNvPr id="3" name="テキスト ボックス 2">
            <a:extLst>
              <a:ext uri="{FF2B5EF4-FFF2-40B4-BE49-F238E27FC236}">
                <a16:creationId xmlns:a16="http://schemas.microsoft.com/office/drawing/2014/main" id="{5EEDB183-3F14-43AA-BD8F-F5395C7E3B86}"/>
              </a:ext>
            </a:extLst>
          </p:cNvPr>
          <p:cNvSpPr txBox="1"/>
          <p:nvPr/>
        </p:nvSpPr>
        <p:spPr>
          <a:xfrm>
            <a:off x="-12096" y="2210545"/>
            <a:ext cx="9156096" cy="954107"/>
          </a:xfrm>
          <a:prstGeom prst="rect">
            <a:avLst/>
          </a:prstGeom>
          <a:noFill/>
        </p:spPr>
        <p:txBody>
          <a:bodyPr wrap="square" rtlCol="0">
            <a:spAutoFit/>
          </a:bodyPr>
          <a:lstStyle/>
          <a:p>
            <a:pPr algn="ctr"/>
            <a:r>
              <a:rPr kumimoji="1" lang="en-US" altLang="ja-JP" sz="2800" dirty="0">
                <a:latin typeface="MV Boli" panose="02000500030200090000" pitchFamily="2" charset="0"/>
                <a:cs typeface="MV Boli" panose="02000500030200090000" pitchFamily="2" charset="0"/>
              </a:rPr>
              <a:t>Theory of RF Superconductivity: primer</a:t>
            </a:r>
          </a:p>
          <a:p>
            <a:pPr algn="ctr"/>
            <a:r>
              <a:rPr kumimoji="1" lang="en-US" altLang="ja-JP" sz="2800" dirty="0">
                <a:latin typeface="MV Boli" panose="02000500030200090000" pitchFamily="2" charset="0"/>
                <a:cs typeface="MV Boli" panose="02000500030200090000" pitchFamily="2" charset="0"/>
              </a:rPr>
              <a:t>(Takayuki Kubo)</a:t>
            </a:r>
            <a:endParaRPr kumimoji="1" lang="ja-JP" altLang="en-US" sz="2800"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5729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6A4E0746-9025-42F7-B13D-F449705FEA7D}"/>
              </a:ext>
            </a:extLst>
          </p:cNvPr>
          <p:cNvSpPr/>
          <p:nvPr/>
        </p:nvSpPr>
        <p:spPr>
          <a:xfrm>
            <a:off x="-12096" y="8872"/>
            <a:ext cx="9156096" cy="646331"/>
          </a:xfrm>
          <a:prstGeom prst="rect">
            <a:avLst/>
          </a:prstGeom>
        </p:spPr>
        <p:txBody>
          <a:bodyPr wrap="square">
            <a:spAutoFit/>
          </a:bodyPr>
          <a:lstStyle/>
          <a:p>
            <a:pPr algn="ctr"/>
            <a:r>
              <a:rPr kumimoji="1" lang="en-US" altLang="ja-JP" sz="3600" dirty="0">
                <a:latin typeface="MV Boli" panose="02000500030200090000" pitchFamily="2" charset="0"/>
                <a:cs typeface="MV Boli" panose="02000500030200090000" pitchFamily="2" charset="0"/>
              </a:rPr>
              <a:t>Homework #1</a:t>
            </a:r>
            <a:endParaRPr kumimoji="1" lang="ja-JP" altLang="en-US" sz="3600" dirty="0">
              <a:latin typeface="MV Boli" panose="02000500030200090000" pitchFamily="2" charset="0"/>
              <a:cs typeface="MV Boli" panose="02000500030200090000" pitchFamily="2" charset="0"/>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2521D40-6237-438F-8852-67796032D712}"/>
                  </a:ext>
                </a:extLst>
              </p:cNvPr>
              <p:cNvSpPr txBox="1"/>
              <p:nvPr/>
            </p:nvSpPr>
            <p:spPr>
              <a:xfrm>
                <a:off x="1473693" y="1177764"/>
                <a:ext cx="1274644" cy="77181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1" i="1" smtClean="0">
                          <a:latin typeface="Cambria Math" panose="02040503050406030204" pitchFamily="18" charset="0"/>
                        </a:rPr>
                        <m:t>𝑩</m:t>
                      </m:r>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m>
                            <m:mPr>
                              <m:mcs>
                                <m:mc>
                                  <m:mcPr>
                                    <m:count m:val="1"/>
                                    <m:mcJc m:val="center"/>
                                  </m:mcPr>
                                </m:mc>
                              </m:mcs>
                              <m:ctrlPr>
                                <a:rPr kumimoji="1" lang="en-US" altLang="ja-JP" b="0"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e>
                            </m:mr>
                            <m:mr>
                              <m:e>
                                <m:r>
                                  <a:rPr kumimoji="1" lang="en-US" altLang="ja-JP" b="0" i="1" smtClean="0">
                                    <a:latin typeface="Cambria Math" panose="02040503050406030204" pitchFamily="18" charset="0"/>
                                  </a:rPr>
                                  <m:t>0</m:t>
                                </m:r>
                              </m:e>
                            </m:mr>
                            <m:mr>
                              <m:e>
                                <m:r>
                                  <a:rPr kumimoji="1" lang="en-US" altLang="ja-JP" b="0" i="1" smtClean="0">
                                    <a:latin typeface="Cambria Math" panose="02040503050406030204" pitchFamily="18" charset="0"/>
                                  </a:rPr>
                                  <m:t>𝐵</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e>
                                </m:d>
                              </m:e>
                            </m:mr>
                          </m:m>
                        </m:e>
                      </m:d>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92521D40-6237-438F-8852-67796032D712}"/>
                  </a:ext>
                </a:extLst>
              </p:cNvPr>
              <p:cNvSpPr txBox="1">
                <a:spLocks noRot="1" noChangeAspect="1" noMove="1" noResize="1" noEditPoints="1" noAdjustHandles="1" noChangeArrowheads="1" noChangeShapeType="1" noTextEdit="1"/>
              </p:cNvSpPr>
              <p:nvPr/>
            </p:nvSpPr>
            <p:spPr>
              <a:xfrm>
                <a:off x="1473693" y="1177764"/>
                <a:ext cx="1274644" cy="77181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F942C7AE-8D6F-4D39-8302-60C9C2E8C0EE}"/>
                  </a:ext>
                </a:extLst>
              </p:cNvPr>
              <p:cNvSpPr txBox="1"/>
              <p:nvPr/>
            </p:nvSpPr>
            <p:spPr>
              <a:xfrm>
                <a:off x="0" y="2088112"/>
                <a:ext cx="4622869" cy="661720"/>
              </a:xfrm>
              <a:prstGeom prst="rect">
                <a:avLst/>
              </a:prstGeom>
              <a:noFill/>
            </p:spPr>
            <p:txBody>
              <a:bodyPr wrap="none" rtlCol="0">
                <a:spAutoFit/>
              </a:bodyPr>
              <a:lstStyle/>
              <a:p>
                <a:r>
                  <a:rPr kumimoji="1" lang="en-US" altLang="ja-JP" sz="2400" dirty="0"/>
                  <a:t>Calculate </a:t>
                </a:r>
                <a14:m>
                  <m:oMath xmlns:m="http://schemas.openxmlformats.org/officeDocument/2006/math">
                    <m:r>
                      <a:rPr kumimoji="1" lang="en-US" altLang="ja-JP" sz="2400" b="1" i="1" smtClean="0">
                        <a:latin typeface="Cambria Math" panose="02040503050406030204" pitchFamily="18" charset="0"/>
                      </a:rPr>
                      <m:t>𝒋</m:t>
                    </m:r>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1</m:t>
                        </m:r>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𝜇</m:t>
                            </m:r>
                          </m:e>
                          <m:sub>
                            <m:r>
                              <a:rPr kumimoji="1" lang="en-US" altLang="ja-JP" sz="2400" b="0" i="1" smtClean="0">
                                <a:latin typeface="Cambria Math" panose="02040503050406030204" pitchFamily="18" charset="0"/>
                              </a:rPr>
                              <m:t>0</m:t>
                            </m:r>
                          </m:sub>
                        </m:sSub>
                      </m:den>
                    </m:f>
                    <m:r>
                      <m:rPr>
                        <m:sty m:val="p"/>
                      </m:rPr>
                      <a:rPr kumimoji="1" lang="en-US" altLang="ja-JP" sz="2400" b="0" i="0" smtClean="0">
                        <a:latin typeface="Cambria Math" panose="02040503050406030204" pitchFamily="18" charset="0"/>
                      </a:rPr>
                      <m:t>rot</m:t>
                    </m:r>
                    <m:r>
                      <a:rPr kumimoji="1" lang="en-US" altLang="ja-JP" sz="2400" b="1" i="1" smtClean="0">
                        <a:latin typeface="Cambria Math" panose="02040503050406030204" pitchFamily="18" charset="0"/>
                      </a:rPr>
                      <m:t>𝑩</m:t>
                    </m:r>
                  </m:oMath>
                </a14:m>
                <a:r>
                  <a:rPr kumimoji="1" lang="en-US" altLang="ja-JP" sz="2400" b="1" dirty="0"/>
                  <a:t>. </a:t>
                </a:r>
                <a:r>
                  <a:rPr kumimoji="1" lang="en-US" altLang="ja-JP" sz="2400" dirty="0"/>
                  <a:t>Then you get</a:t>
                </a:r>
                <a:endParaRPr kumimoji="1" lang="ja-JP" altLang="en-US" sz="2400" dirty="0"/>
              </a:p>
            </p:txBody>
          </p:sp>
        </mc:Choice>
        <mc:Fallback xmlns="">
          <p:sp>
            <p:nvSpPr>
              <p:cNvPr id="4" name="テキスト ボックス 3">
                <a:extLst>
                  <a:ext uri="{FF2B5EF4-FFF2-40B4-BE49-F238E27FC236}">
                    <a16:creationId xmlns:a16="http://schemas.microsoft.com/office/drawing/2014/main" id="{F942C7AE-8D6F-4D39-8302-60C9C2E8C0EE}"/>
                  </a:ext>
                </a:extLst>
              </p:cNvPr>
              <p:cNvSpPr txBox="1">
                <a:spLocks noRot="1" noChangeAspect="1" noMove="1" noResize="1" noEditPoints="1" noAdjustHandles="1" noChangeArrowheads="1" noChangeShapeType="1" noTextEdit="1"/>
              </p:cNvSpPr>
              <p:nvPr/>
            </p:nvSpPr>
            <p:spPr>
              <a:xfrm>
                <a:off x="0" y="2088112"/>
                <a:ext cx="4622869" cy="661720"/>
              </a:xfrm>
              <a:prstGeom prst="rect">
                <a:avLst/>
              </a:prstGeom>
              <a:blipFill>
                <a:blip r:embed="rId3"/>
                <a:stretch>
                  <a:fillRect l="-1979" r="-1187" b="-2778"/>
                </a:stretch>
              </a:blipFill>
            </p:spPr>
            <p:txBody>
              <a:bodyPr/>
              <a:lstStyle/>
              <a:p>
                <a:r>
                  <a:rPr lang="ja-JP" altLang="en-US">
                    <a:noFill/>
                  </a:rPr>
                  <a:t> </a:t>
                </a:r>
              </a:p>
            </p:txBody>
          </p:sp>
        </mc:Fallback>
      </mc:AlternateContent>
      <p:sp>
        <p:nvSpPr>
          <p:cNvPr id="5" name="テキスト ボックス 4">
            <a:extLst>
              <a:ext uri="{FF2B5EF4-FFF2-40B4-BE49-F238E27FC236}">
                <a16:creationId xmlns:a16="http://schemas.microsoft.com/office/drawing/2014/main" id="{CC48672A-F954-4B8F-8796-D513F3643033}"/>
              </a:ext>
            </a:extLst>
          </p:cNvPr>
          <p:cNvSpPr txBox="1"/>
          <p:nvPr/>
        </p:nvSpPr>
        <p:spPr>
          <a:xfrm>
            <a:off x="-12096" y="584699"/>
            <a:ext cx="6354047" cy="461665"/>
          </a:xfrm>
          <a:prstGeom prst="rect">
            <a:avLst/>
          </a:prstGeom>
          <a:noFill/>
        </p:spPr>
        <p:txBody>
          <a:bodyPr wrap="none" rtlCol="0">
            <a:spAutoFit/>
          </a:bodyPr>
          <a:lstStyle/>
          <a:p>
            <a:r>
              <a:rPr kumimoji="1" lang="en-US" altLang="ja-JP" sz="2400" dirty="0"/>
              <a:t>Remind the magnetic field distribution is given by</a:t>
            </a:r>
            <a:endParaRPr kumimoji="1" lang="ja-JP" altLang="en-US" sz="2400" dirty="0"/>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C6B6B329-7BC0-4170-82BB-9C9BEF8365F0}"/>
                  </a:ext>
                </a:extLst>
              </p:cNvPr>
              <p:cNvSpPr txBox="1"/>
              <p:nvPr/>
            </p:nvSpPr>
            <p:spPr>
              <a:xfrm>
                <a:off x="3608772" y="1418695"/>
                <a:ext cx="1629742" cy="28995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𝐵</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e>
                      </m:d>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𝐵</m:t>
                          </m:r>
                        </m:e>
                        <m:sub>
                          <m:r>
                            <a:rPr kumimoji="1" lang="en-US" altLang="ja-JP" b="0" i="1" smtClean="0">
                              <a:latin typeface="Cambria Math" panose="02040503050406030204" pitchFamily="18" charset="0"/>
                            </a:rPr>
                            <m:t>0</m:t>
                          </m:r>
                        </m:sub>
                      </m:sSub>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𝑒</m:t>
                          </m:r>
                        </m:e>
                        <m: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𝜆</m:t>
                          </m:r>
                        </m:sup>
                      </m:sSup>
                    </m:oMath>
                  </m:oMathPara>
                </a14:m>
                <a:endParaRPr kumimoji="1" lang="ja-JP" altLang="en-US" dirty="0"/>
              </a:p>
            </p:txBody>
          </p:sp>
        </mc:Choice>
        <mc:Fallback xmlns="">
          <p:sp>
            <p:nvSpPr>
              <p:cNvPr id="6" name="テキスト ボックス 5">
                <a:extLst>
                  <a:ext uri="{FF2B5EF4-FFF2-40B4-BE49-F238E27FC236}">
                    <a16:creationId xmlns:a16="http://schemas.microsoft.com/office/drawing/2014/main" id="{C6B6B329-7BC0-4170-82BB-9C9BEF8365F0}"/>
                  </a:ext>
                </a:extLst>
              </p:cNvPr>
              <p:cNvSpPr txBox="1">
                <a:spLocks noRot="1" noChangeAspect="1" noMove="1" noResize="1" noEditPoints="1" noAdjustHandles="1" noChangeArrowheads="1" noChangeShapeType="1" noTextEdit="1"/>
              </p:cNvSpPr>
              <p:nvPr/>
            </p:nvSpPr>
            <p:spPr>
              <a:xfrm>
                <a:off x="3608772" y="1418695"/>
                <a:ext cx="1629742" cy="289951"/>
              </a:xfrm>
              <a:prstGeom prst="rect">
                <a:avLst/>
              </a:prstGeom>
              <a:blipFill>
                <a:blip r:embed="rId4"/>
                <a:stretch>
                  <a:fillRect l="-2996" t="-6383" r="-1498" b="-1702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A7184DC7-F12C-442B-B8E5-9E6D49350664}"/>
                  </a:ext>
                </a:extLst>
              </p:cNvPr>
              <p:cNvSpPr txBox="1"/>
              <p:nvPr/>
            </p:nvSpPr>
            <p:spPr>
              <a:xfrm>
                <a:off x="1537172" y="2991326"/>
                <a:ext cx="1135504" cy="74219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1" i="1" smtClean="0">
                          <a:latin typeface="Cambria Math" panose="02040503050406030204" pitchFamily="18" charset="0"/>
                        </a:rPr>
                        <m:t>𝒋</m:t>
                      </m:r>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m>
                            <m:mPr>
                              <m:mcs>
                                <m:mc>
                                  <m:mcPr>
                                    <m:count m:val="1"/>
                                    <m:mcJc m:val="center"/>
                                  </m:mcPr>
                                </m:mc>
                              </m:mcs>
                              <m:ctrlPr>
                                <a:rPr kumimoji="1" lang="en-US" altLang="ja-JP" b="0" i="1" smtClean="0">
                                  <a:latin typeface="Cambria Math" panose="02040503050406030204" pitchFamily="18" charset="0"/>
                                </a:rPr>
                              </m:ctrlPr>
                            </m:mPr>
                            <m:mr>
                              <m:e>
                                <m:r>
                                  <m:rPr>
                                    <m:brk m:alnAt="7"/>
                                  </m:rPr>
                                  <a:rPr kumimoji="1" lang="en-US" altLang="ja-JP" b="0" i="1" smtClean="0">
                                    <a:latin typeface="Cambria Math" panose="02040503050406030204" pitchFamily="18" charset="0"/>
                                  </a:rPr>
                                  <m:t>0</m:t>
                                </m:r>
                              </m:e>
                            </m:mr>
                            <m:mr>
                              <m:e>
                                <m:r>
                                  <a:rPr kumimoji="1" lang="en-US" altLang="ja-JP" b="0" i="1" smtClean="0">
                                    <a:latin typeface="Cambria Math" panose="02040503050406030204" pitchFamily="18" charset="0"/>
                                  </a:rPr>
                                  <m:t>𝑗</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e>
                            </m:mr>
                            <m:mr>
                              <m:e>
                                <m:r>
                                  <a:rPr kumimoji="1" lang="en-US" altLang="ja-JP" b="0" i="1" smtClean="0">
                                    <a:latin typeface="Cambria Math" panose="02040503050406030204" pitchFamily="18" charset="0"/>
                                  </a:rPr>
                                  <m:t>0</m:t>
                                </m:r>
                              </m:e>
                            </m:mr>
                          </m:m>
                        </m:e>
                      </m:d>
                    </m:oMath>
                  </m:oMathPara>
                </a14:m>
                <a:endParaRPr kumimoji="1" lang="ja-JP" altLang="en-US" dirty="0"/>
              </a:p>
            </p:txBody>
          </p:sp>
        </mc:Choice>
        <mc:Fallback xmlns="">
          <p:sp>
            <p:nvSpPr>
              <p:cNvPr id="7" name="テキスト ボックス 6">
                <a:extLst>
                  <a:ext uri="{FF2B5EF4-FFF2-40B4-BE49-F238E27FC236}">
                    <a16:creationId xmlns:a16="http://schemas.microsoft.com/office/drawing/2014/main" id="{A7184DC7-F12C-442B-B8E5-9E6D49350664}"/>
                  </a:ext>
                </a:extLst>
              </p:cNvPr>
              <p:cNvSpPr txBox="1">
                <a:spLocks noRot="1" noChangeAspect="1" noMove="1" noResize="1" noEditPoints="1" noAdjustHandles="1" noChangeArrowheads="1" noChangeShapeType="1" noTextEdit="1"/>
              </p:cNvSpPr>
              <p:nvPr/>
            </p:nvSpPr>
            <p:spPr>
              <a:xfrm>
                <a:off x="1537172" y="2991326"/>
                <a:ext cx="1135504" cy="742191"/>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9E994340-EA92-4857-BC57-80906D8CDD00}"/>
                  </a:ext>
                </a:extLst>
              </p:cNvPr>
              <p:cNvSpPr txBox="1"/>
              <p:nvPr/>
            </p:nvSpPr>
            <p:spPr>
              <a:xfrm>
                <a:off x="3469462" y="3079619"/>
                <a:ext cx="1705723" cy="565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𝑗</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𝑥</m:t>
                          </m:r>
                        </m:e>
                      </m:d>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𝐵</m:t>
                              </m:r>
                            </m:e>
                            <m:sub>
                              <m:r>
                                <a:rPr kumimoji="1" lang="en-US" altLang="ja-JP" b="0" i="1" smtClean="0">
                                  <a:latin typeface="Cambria Math" panose="02040503050406030204" pitchFamily="18" charset="0"/>
                                </a:rPr>
                                <m:t>0</m:t>
                              </m:r>
                            </m:sub>
                          </m:sSub>
                        </m:num>
                        <m:den>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𝜇</m:t>
                              </m:r>
                            </m:e>
                            <m:sub>
                              <m:r>
                                <a:rPr kumimoji="1" lang="en-US" altLang="ja-JP" b="0" i="1" smtClean="0">
                                  <a:latin typeface="Cambria Math" panose="02040503050406030204" pitchFamily="18" charset="0"/>
                                </a:rPr>
                                <m:t>0</m:t>
                              </m:r>
                            </m:sub>
                          </m:sSub>
                          <m:r>
                            <a:rPr kumimoji="1" lang="en-US" altLang="ja-JP" b="0" i="1" smtClean="0">
                              <a:latin typeface="Cambria Math" panose="02040503050406030204" pitchFamily="18" charset="0"/>
                            </a:rPr>
                            <m:t>𝜆</m:t>
                          </m:r>
                        </m:den>
                      </m:f>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𝑒</m:t>
                          </m:r>
                        </m:e>
                        <m: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𝑥</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𝜆</m:t>
                          </m:r>
                        </m:sup>
                      </m:sSup>
                    </m:oMath>
                  </m:oMathPara>
                </a14:m>
                <a:endParaRPr kumimoji="1" lang="ja-JP" altLang="en-US" dirty="0"/>
              </a:p>
            </p:txBody>
          </p:sp>
        </mc:Choice>
        <mc:Fallback xmlns="">
          <p:sp>
            <p:nvSpPr>
              <p:cNvPr id="8" name="テキスト ボックス 7">
                <a:extLst>
                  <a:ext uri="{FF2B5EF4-FFF2-40B4-BE49-F238E27FC236}">
                    <a16:creationId xmlns:a16="http://schemas.microsoft.com/office/drawing/2014/main" id="{9E994340-EA92-4857-BC57-80906D8CDD00}"/>
                  </a:ext>
                </a:extLst>
              </p:cNvPr>
              <p:cNvSpPr txBox="1">
                <a:spLocks noRot="1" noChangeAspect="1" noMove="1" noResize="1" noEditPoints="1" noAdjustHandles="1" noChangeArrowheads="1" noChangeShapeType="1" noTextEdit="1"/>
              </p:cNvSpPr>
              <p:nvPr/>
            </p:nvSpPr>
            <p:spPr>
              <a:xfrm>
                <a:off x="3469462" y="3079619"/>
                <a:ext cx="1705723" cy="565604"/>
              </a:xfrm>
              <a:prstGeom prst="rect">
                <a:avLst/>
              </a:prstGeom>
              <a:blipFill>
                <a:blip r:embed="rId6"/>
                <a:stretch>
                  <a:fillRect/>
                </a:stretch>
              </a:blipFill>
            </p:spPr>
            <p:txBody>
              <a:bodyPr/>
              <a:lstStyle/>
              <a:p>
                <a:r>
                  <a:rPr lang="ja-JP" altLang="en-US">
                    <a:noFill/>
                  </a:rPr>
                  <a:t> </a:t>
                </a:r>
              </a:p>
            </p:txBody>
          </p:sp>
        </mc:Fallback>
      </mc:AlternateContent>
      <p:sp>
        <p:nvSpPr>
          <p:cNvPr id="10" name="正方形/長方形 9">
            <a:extLst>
              <a:ext uri="{FF2B5EF4-FFF2-40B4-BE49-F238E27FC236}">
                <a16:creationId xmlns:a16="http://schemas.microsoft.com/office/drawing/2014/main" id="{E2B6D0D2-D0EC-437F-92B9-48966487CA84}"/>
              </a:ext>
            </a:extLst>
          </p:cNvPr>
          <p:cNvSpPr/>
          <p:nvPr/>
        </p:nvSpPr>
        <p:spPr>
          <a:xfrm>
            <a:off x="6608447" y="1568974"/>
            <a:ext cx="2304662" cy="201522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矢印コネクタ 10">
            <a:extLst>
              <a:ext uri="{FF2B5EF4-FFF2-40B4-BE49-F238E27FC236}">
                <a16:creationId xmlns:a16="http://schemas.microsoft.com/office/drawing/2014/main" id="{76FB74FC-BCE6-4711-9EC3-DD9243CE1CD7}"/>
              </a:ext>
            </a:extLst>
          </p:cNvPr>
          <p:cNvCxnSpPr/>
          <p:nvPr/>
        </p:nvCxnSpPr>
        <p:spPr>
          <a:xfrm>
            <a:off x="6524477" y="3432579"/>
            <a:ext cx="259391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0E5D8902-5C7E-4385-8DCF-1BF9C381E140}"/>
              </a:ext>
            </a:extLst>
          </p:cNvPr>
          <p:cNvCxnSpPr/>
          <p:nvPr/>
        </p:nvCxnSpPr>
        <p:spPr>
          <a:xfrm flipV="1">
            <a:off x="6599125" y="1274874"/>
            <a:ext cx="0" cy="230932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01B32F45-6AAC-418E-BBDA-4761C7B432EF}"/>
              </a:ext>
            </a:extLst>
          </p:cNvPr>
          <p:cNvSpPr txBox="1"/>
          <p:nvPr/>
        </p:nvSpPr>
        <p:spPr>
          <a:xfrm>
            <a:off x="8913109" y="3500223"/>
            <a:ext cx="45719" cy="369332"/>
          </a:xfrm>
          <a:prstGeom prst="rect">
            <a:avLst/>
          </a:prstGeom>
          <a:noFill/>
        </p:spPr>
        <p:txBody>
          <a:bodyPr wrap="square" rtlCol="0">
            <a:spAutoFit/>
          </a:bodyPr>
          <a:lstStyle/>
          <a:p>
            <a:r>
              <a:rPr kumimoji="1" lang="en-US" altLang="ja-JP" i="1" dirty="0"/>
              <a:t>x</a:t>
            </a:r>
            <a:endParaRPr kumimoji="1" lang="ja-JP" altLang="en-US" i="1" dirty="0"/>
          </a:p>
        </p:txBody>
      </p:sp>
      <p:sp>
        <p:nvSpPr>
          <p:cNvPr id="14" name="テキスト ボックス 13">
            <a:extLst>
              <a:ext uri="{FF2B5EF4-FFF2-40B4-BE49-F238E27FC236}">
                <a16:creationId xmlns:a16="http://schemas.microsoft.com/office/drawing/2014/main" id="{0A6698C1-DF3D-4C88-93D4-D5E60FB7D3D4}"/>
              </a:ext>
            </a:extLst>
          </p:cNvPr>
          <p:cNvSpPr txBox="1"/>
          <p:nvPr/>
        </p:nvSpPr>
        <p:spPr>
          <a:xfrm>
            <a:off x="6328534" y="1274874"/>
            <a:ext cx="288862" cy="369332"/>
          </a:xfrm>
          <a:prstGeom prst="rect">
            <a:avLst/>
          </a:prstGeom>
          <a:noFill/>
        </p:spPr>
        <p:txBody>
          <a:bodyPr wrap="none" rtlCol="0">
            <a:spAutoFit/>
          </a:bodyPr>
          <a:lstStyle/>
          <a:p>
            <a:r>
              <a:rPr kumimoji="1" lang="en-US" altLang="ja-JP" dirty="0"/>
              <a:t>y</a:t>
            </a:r>
            <a:endParaRPr kumimoji="1" lang="ja-JP" altLang="en-US" dirty="0"/>
          </a:p>
        </p:txBody>
      </p:sp>
      <p:sp>
        <p:nvSpPr>
          <p:cNvPr id="15" name="テキスト ボックス 14">
            <a:extLst>
              <a:ext uri="{FF2B5EF4-FFF2-40B4-BE49-F238E27FC236}">
                <a16:creationId xmlns:a16="http://schemas.microsoft.com/office/drawing/2014/main" id="{233DE4A3-CDF8-4FA7-B5E9-5818E47F2399}"/>
              </a:ext>
            </a:extLst>
          </p:cNvPr>
          <p:cNvSpPr txBox="1"/>
          <p:nvPr/>
        </p:nvSpPr>
        <p:spPr>
          <a:xfrm>
            <a:off x="7219169" y="1566557"/>
            <a:ext cx="1683923" cy="369332"/>
          </a:xfrm>
          <a:prstGeom prst="rect">
            <a:avLst/>
          </a:prstGeom>
          <a:noFill/>
        </p:spPr>
        <p:txBody>
          <a:bodyPr wrap="none" rtlCol="0">
            <a:spAutoFit/>
          </a:bodyPr>
          <a:lstStyle/>
          <a:p>
            <a:r>
              <a:rPr kumimoji="1" lang="en-US" altLang="ja-JP" dirty="0"/>
              <a:t>Superconductor</a:t>
            </a:r>
            <a:endParaRPr kumimoji="1" lang="ja-JP" altLang="en-US" dirty="0"/>
          </a:p>
        </p:txBody>
      </p:sp>
      <p:sp>
        <p:nvSpPr>
          <p:cNvPr id="16" name="楕円 15">
            <a:extLst>
              <a:ext uri="{FF2B5EF4-FFF2-40B4-BE49-F238E27FC236}">
                <a16:creationId xmlns:a16="http://schemas.microsoft.com/office/drawing/2014/main" id="{5B35721E-4F4D-4AB5-A384-FF71CDA98777}"/>
              </a:ext>
            </a:extLst>
          </p:cNvPr>
          <p:cNvSpPr>
            <a:spLocks noChangeAspect="1"/>
          </p:cNvSpPr>
          <p:nvPr/>
        </p:nvSpPr>
        <p:spPr>
          <a:xfrm>
            <a:off x="5923816" y="2191913"/>
            <a:ext cx="221685" cy="221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F8A810FD-05D2-48FD-A38C-6B307053539F}"/>
              </a:ext>
            </a:extLst>
          </p:cNvPr>
          <p:cNvSpPr>
            <a:spLocks noChangeAspect="1"/>
          </p:cNvSpPr>
          <p:nvPr/>
        </p:nvSpPr>
        <p:spPr>
          <a:xfrm>
            <a:off x="5831974" y="2106392"/>
            <a:ext cx="392727" cy="39272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正方形/長方形 17">
                <a:extLst>
                  <a:ext uri="{FF2B5EF4-FFF2-40B4-BE49-F238E27FC236}">
                    <a16:creationId xmlns:a16="http://schemas.microsoft.com/office/drawing/2014/main" id="{9AB24001-93C3-4A57-ACA7-3FA4C2C2E718}"/>
                  </a:ext>
                </a:extLst>
              </p:cNvPr>
              <p:cNvSpPr/>
              <p:nvPr/>
            </p:nvSpPr>
            <p:spPr>
              <a:xfrm>
                <a:off x="5805496" y="2552251"/>
                <a:ext cx="40427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kumimoji="1" lang="en-US" altLang="ja-JP" b="1" i="1">
                          <a:latin typeface="Cambria Math" panose="02040503050406030204" pitchFamily="18" charset="0"/>
                        </a:rPr>
                        <m:t>𝑩</m:t>
                      </m:r>
                    </m:oMath>
                  </m:oMathPara>
                </a14:m>
                <a:endParaRPr lang="ja-JP" altLang="en-US" dirty="0"/>
              </a:p>
            </p:txBody>
          </p:sp>
        </mc:Choice>
        <mc:Fallback xmlns="">
          <p:sp>
            <p:nvSpPr>
              <p:cNvPr id="18" name="正方形/長方形 17">
                <a:extLst>
                  <a:ext uri="{FF2B5EF4-FFF2-40B4-BE49-F238E27FC236}">
                    <a16:creationId xmlns:a16="http://schemas.microsoft.com/office/drawing/2014/main" id="{9AB24001-93C3-4A57-ACA7-3FA4C2C2E718}"/>
                  </a:ext>
                </a:extLst>
              </p:cNvPr>
              <p:cNvSpPr>
                <a:spLocks noRot="1" noChangeAspect="1" noMove="1" noResize="1" noEditPoints="1" noAdjustHandles="1" noChangeArrowheads="1" noChangeShapeType="1" noTextEdit="1"/>
              </p:cNvSpPr>
              <p:nvPr/>
            </p:nvSpPr>
            <p:spPr>
              <a:xfrm>
                <a:off x="5805496" y="2552251"/>
                <a:ext cx="404278" cy="369332"/>
              </a:xfrm>
              <a:prstGeom prst="rect">
                <a:avLst/>
              </a:prstGeom>
              <a:blipFill>
                <a:blip r:embed="rId7"/>
                <a:stretch>
                  <a:fillRect/>
                </a:stretch>
              </a:blipFill>
            </p:spPr>
            <p:txBody>
              <a:bodyPr/>
              <a:lstStyle/>
              <a:p>
                <a:r>
                  <a:rPr lang="ja-JP" altLang="en-US">
                    <a:noFill/>
                  </a:rPr>
                  <a:t> </a:t>
                </a:r>
              </a:p>
            </p:txBody>
          </p:sp>
        </mc:Fallback>
      </mc:AlternateContent>
      <p:cxnSp>
        <p:nvCxnSpPr>
          <p:cNvPr id="19" name="直線矢印コネクタ 18">
            <a:extLst>
              <a:ext uri="{FF2B5EF4-FFF2-40B4-BE49-F238E27FC236}">
                <a16:creationId xmlns:a16="http://schemas.microsoft.com/office/drawing/2014/main" id="{21F604EA-5676-46EF-BB35-14F416E264F6}"/>
              </a:ext>
            </a:extLst>
          </p:cNvPr>
          <p:cNvCxnSpPr>
            <a:cxnSpLocks/>
          </p:cNvCxnSpPr>
          <p:nvPr/>
        </p:nvCxnSpPr>
        <p:spPr>
          <a:xfrm flipV="1">
            <a:off x="6726560" y="1694212"/>
            <a:ext cx="0" cy="1710392"/>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BC296BC-6C6F-4E74-AFE1-C344FA08CF0A}"/>
              </a:ext>
            </a:extLst>
          </p:cNvPr>
          <p:cNvCxnSpPr>
            <a:cxnSpLocks/>
          </p:cNvCxnSpPr>
          <p:nvPr/>
        </p:nvCxnSpPr>
        <p:spPr>
          <a:xfrm flipV="1">
            <a:off x="6878960" y="1943876"/>
            <a:ext cx="0" cy="1285043"/>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77B45E93-4CB9-481A-BDFB-A63AD649E228}"/>
              </a:ext>
            </a:extLst>
          </p:cNvPr>
          <p:cNvCxnSpPr>
            <a:cxnSpLocks/>
          </p:cNvCxnSpPr>
          <p:nvPr/>
        </p:nvCxnSpPr>
        <p:spPr>
          <a:xfrm flipV="1">
            <a:off x="7031360" y="2122893"/>
            <a:ext cx="0" cy="965472"/>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409E8EA2-71FD-49A1-8536-73C6C95DED06}"/>
              </a:ext>
            </a:extLst>
          </p:cNvPr>
          <p:cNvCxnSpPr>
            <a:cxnSpLocks/>
          </p:cNvCxnSpPr>
          <p:nvPr/>
        </p:nvCxnSpPr>
        <p:spPr>
          <a:xfrm flipV="1">
            <a:off x="7183760" y="2235542"/>
            <a:ext cx="0" cy="725374"/>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94EBE486-7AA4-46E8-9DA0-D69A1A82A6C7}"/>
              </a:ext>
            </a:extLst>
          </p:cNvPr>
          <p:cNvCxnSpPr>
            <a:cxnSpLocks/>
          </p:cNvCxnSpPr>
          <p:nvPr/>
        </p:nvCxnSpPr>
        <p:spPr>
          <a:xfrm flipV="1">
            <a:off x="7336160" y="2351984"/>
            <a:ext cx="0" cy="495441"/>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EFABB17B-36E1-44E8-898B-B0D8A3D37C3E}"/>
              </a:ext>
            </a:extLst>
          </p:cNvPr>
          <p:cNvCxnSpPr>
            <a:cxnSpLocks/>
          </p:cNvCxnSpPr>
          <p:nvPr/>
        </p:nvCxnSpPr>
        <p:spPr>
          <a:xfrm flipV="1">
            <a:off x="7488560" y="2465123"/>
            <a:ext cx="0" cy="307630"/>
          </a:xfrm>
          <a:prstGeom prst="straightConnector1">
            <a:avLst/>
          </a:prstGeom>
          <a:ln w="38100">
            <a:solidFill>
              <a:srgbClr val="00B050"/>
            </a:solidFill>
            <a:headEnd type="none"/>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テキスト ボックス 24">
                <a:extLst>
                  <a:ext uri="{FF2B5EF4-FFF2-40B4-BE49-F238E27FC236}">
                    <a16:creationId xmlns:a16="http://schemas.microsoft.com/office/drawing/2014/main" id="{383ABCF7-A41B-4A82-969A-36BEAA9915FD}"/>
                  </a:ext>
                </a:extLst>
              </p:cNvPr>
              <p:cNvSpPr txBox="1"/>
              <p:nvPr/>
            </p:nvSpPr>
            <p:spPr>
              <a:xfrm>
                <a:off x="8875" y="4100374"/>
                <a:ext cx="9135125" cy="2554545"/>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400" dirty="0"/>
                  <a:t> </a:t>
                </a:r>
                <a:r>
                  <a:rPr kumimoji="1" lang="en-US" altLang="ja-JP" sz="2400" dirty="0">
                    <a:solidFill>
                      <a:srgbClr val="FF0000"/>
                    </a:solidFill>
                  </a:rPr>
                  <a:t>Current is also confined in the thin layer </a:t>
                </a:r>
                <a14:m>
                  <m:oMath xmlns:m="http://schemas.openxmlformats.org/officeDocument/2006/math">
                    <m:r>
                      <a:rPr kumimoji="1" lang="en-US" altLang="ja-JP" sz="2400" b="0" i="1" smtClean="0">
                        <a:solidFill>
                          <a:srgbClr val="FF0000"/>
                        </a:solidFill>
                        <a:latin typeface="Cambria Math" panose="02040503050406030204" pitchFamily="18" charset="0"/>
                      </a:rPr>
                      <m:t>(∼</m:t>
                    </m:r>
                    <m:r>
                      <a:rPr kumimoji="1" lang="en-US" altLang="ja-JP" sz="2400" b="0" i="1" smtClean="0">
                        <a:solidFill>
                          <a:srgbClr val="FF0000"/>
                        </a:solidFill>
                        <a:latin typeface="Cambria Math" panose="02040503050406030204" pitchFamily="18" charset="0"/>
                      </a:rPr>
                      <m:t>𝜆</m:t>
                    </m:r>
                    <m:r>
                      <a:rPr kumimoji="1" lang="en-US" altLang="ja-JP" sz="2400" b="0" i="1" smtClean="0">
                        <a:solidFill>
                          <a:srgbClr val="FF0000"/>
                        </a:solidFill>
                        <a:latin typeface="Cambria Math" panose="02040503050406030204" pitchFamily="18" charset="0"/>
                      </a:rPr>
                      <m:t>)</m:t>
                    </m:r>
                  </m:oMath>
                </a14:m>
                <a:r>
                  <a:rPr kumimoji="1" lang="en-US" altLang="ja-JP" sz="2400" dirty="0">
                    <a:solidFill>
                      <a:srgbClr val="FF0000"/>
                    </a:solidFill>
                  </a:rPr>
                  <a:t> on the surface</a:t>
                </a:r>
                <a:r>
                  <a:rPr kumimoji="1" lang="en-US" altLang="ja-JP" sz="2400" dirty="0"/>
                  <a:t>. Here the typical scale of </a:t>
                </a:r>
                <a14:m>
                  <m:oMath xmlns:m="http://schemas.openxmlformats.org/officeDocument/2006/math">
                    <m:r>
                      <a:rPr kumimoji="1" lang="en-US" altLang="ja-JP" sz="2400" i="1">
                        <a:latin typeface="Cambria Math" panose="02040503050406030204" pitchFamily="18" charset="0"/>
                      </a:rPr>
                      <m:t>𝜆</m:t>
                    </m:r>
                  </m:oMath>
                </a14:m>
                <a:r>
                  <a:rPr kumimoji="1" lang="ja-JP" altLang="en-US" sz="2400" dirty="0"/>
                  <a:t> </a:t>
                </a:r>
                <a:r>
                  <a:rPr kumimoji="1" lang="en-US" altLang="ja-JP" sz="2400" dirty="0"/>
                  <a:t>for SRF materials (</a:t>
                </a:r>
                <a:r>
                  <a:rPr kumimoji="1" lang="en-US" altLang="ja-JP" sz="2400" dirty="0" err="1"/>
                  <a:t>Nb</a:t>
                </a:r>
                <a:r>
                  <a:rPr kumimoji="1" lang="en-US" altLang="ja-JP" sz="2400" dirty="0"/>
                  <a:t>, Nb</a:t>
                </a:r>
                <a:r>
                  <a:rPr kumimoji="1" lang="en-US" altLang="ja-JP" sz="2400" baseline="-25000" dirty="0"/>
                  <a:t>3</a:t>
                </a:r>
                <a:r>
                  <a:rPr kumimoji="1" lang="en-US" altLang="ja-JP" sz="2400" dirty="0"/>
                  <a:t>Sn, etc.)</a:t>
                </a:r>
                <a:r>
                  <a:rPr kumimoji="1" lang="ja-JP" altLang="en-US" sz="2400" dirty="0"/>
                  <a:t> </a:t>
                </a:r>
                <a:r>
                  <a:rPr kumimoji="1" lang="en-US" altLang="ja-JP" sz="2400" dirty="0"/>
                  <a:t>is &lt; 500nm. </a:t>
                </a:r>
              </a:p>
              <a:p>
                <a:pPr marL="342900" indent="-342900">
                  <a:buFont typeface="Wingdings" panose="05000000000000000000" pitchFamily="2" charset="2"/>
                  <a:buChar char="l"/>
                </a:pPr>
                <a:r>
                  <a:rPr kumimoji="1" lang="en-US" altLang="ja-JP" sz="2400" dirty="0"/>
                  <a:t> </a:t>
                </a:r>
                <a:r>
                  <a:rPr kumimoji="1" lang="en-US" altLang="ja-JP" sz="2400" dirty="0">
                    <a:solidFill>
                      <a:srgbClr val="FF0000"/>
                    </a:solidFill>
                  </a:rPr>
                  <a:t>Performances of your cavities are almost defined by the surface &lt;500nm</a:t>
                </a:r>
                <a:r>
                  <a:rPr kumimoji="1" lang="en-US" altLang="ja-JP" sz="2400" dirty="0"/>
                  <a:t>. (</a:t>
                </a:r>
                <a:r>
                  <a:rPr kumimoji="1" lang="en-US" altLang="ja-JP" sz="2000" dirty="0"/>
                  <a:t>It should be noted that the thermal conductivity is also important factor for the cavity performance, which is defined by the whole thickness of the cavity wall. That’s the reason we use ultra pure </a:t>
                </a:r>
                <a:r>
                  <a:rPr kumimoji="1" lang="en-US" altLang="ja-JP" sz="2000" dirty="0" err="1"/>
                  <a:t>Nb</a:t>
                </a:r>
                <a:r>
                  <a:rPr kumimoji="1" lang="en-US" altLang="ja-JP" sz="2000" dirty="0"/>
                  <a:t> with RRR&gt;300. This topic cannot be touched in the lecture due to the limitation of time.</a:t>
                </a:r>
                <a:r>
                  <a:rPr kumimoji="1" lang="en-US" altLang="ja-JP" sz="2400" dirty="0"/>
                  <a:t>) </a:t>
                </a:r>
                <a:endParaRPr kumimoji="1" lang="ja-JP" altLang="en-US" sz="2400" dirty="0"/>
              </a:p>
            </p:txBody>
          </p:sp>
        </mc:Choice>
        <mc:Fallback xmlns="">
          <p:sp>
            <p:nvSpPr>
              <p:cNvPr id="25" name="テキスト ボックス 24">
                <a:extLst>
                  <a:ext uri="{FF2B5EF4-FFF2-40B4-BE49-F238E27FC236}">
                    <a16:creationId xmlns:a16="http://schemas.microsoft.com/office/drawing/2014/main" id="{383ABCF7-A41B-4A82-969A-36BEAA9915FD}"/>
                  </a:ext>
                </a:extLst>
              </p:cNvPr>
              <p:cNvSpPr txBox="1">
                <a:spLocks noRot="1" noChangeAspect="1" noMove="1" noResize="1" noEditPoints="1" noAdjustHandles="1" noChangeArrowheads="1" noChangeShapeType="1" noTextEdit="1"/>
              </p:cNvSpPr>
              <p:nvPr/>
            </p:nvSpPr>
            <p:spPr>
              <a:xfrm>
                <a:off x="8875" y="4100374"/>
                <a:ext cx="9135125" cy="2554545"/>
              </a:xfrm>
              <a:prstGeom prst="rect">
                <a:avLst/>
              </a:prstGeom>
              <a:blipFill>
                <a:blip r:embed="rId8"/>
                <a:stretch>
                  <a:fillRect l="-867" t="-1909" r="-867" b="-453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正方形/長方形 8">
                <a:extLst>
                  <a:ext uri="{FF2B5EF4-FFF2-40B4-BE49-F238E27FC236}">
                    <a16:creationId xmlns:a16="http://schemas.microsoft.com/office/drawing/2014/main" id="{5E067139-BE3E-494C-B609-EE20684519DF}"/>
                  </a:ext>
                </a:extLst>
              </p:cNvPr>
              <p:cNvSpPr/>
              <p:nvPr/>
            </p:nvSpPr>
            <p:spPr>
              <a:xfrm>
                <a:off x="7302996" y="3386379"/>
                <a:ext cx="361766"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kumimoji="1" lang="en-US" altLang="ja-JP" i="1">
                          <a:latin typeface="Cambria Math" panose="02040503050406030204" pitchFamily="18" charset="0"/>
                        </a:rPr>
                        <m:t>𝜆</m:t>
                      </m:r>
                    </m:oMath>
                  </m:oMathPara>
                </a14:m>
                <a:endParaRPr lang="ja-JP" altLang="en-US" dirty="0"/>
              </a:p>
            </p:txBody>
          </p:sp>
        </mc:Choice>
        <mc:Fallback xmlns="">
          <p:sp>
            <p:nvSpPr>
              <p:cNvPr id="9" name="正方形/長方形 8">
                <a:extLst>
                  <a:ext uri="{FF2B5EF4-FFF2-40B4-BE49-F238E27FC236}">
                    <a16:creationId xmlns:a16="http://schemas.microsoft.com/office/drawing/2014/main" id="{5E067139-BE3E-494C-B609-EE20684519DF}"/>
                  </a:ext>
                </a:extLst>
              </p:cNvPr>
              <p:cNvSpPr>
                <a:spLocks noRot="1" noChangeAspect="1" noMove="1" noResize="1" noEditPoints="1" noAdjustHandles="1" noChangeArrowheads="1" noChangeShapeType="1" noTextEdit="1"/>
              </p:cNvSpPr>
              <p:nvPr/>
            </p:nvSpPr>
            <p:spPr>
              <a:xfrm>
                <a:off x="7302996" y="3386379"/>
                <a:ext cx="361766" cy="369332"/>
              </a:xfrm>
              <a:prstGeom prst="rect">
                <a:avLst/>
              </a:prstGeom>
              <a:blipFill>
                <a:blip r:embed="rId9"/>
                <a:stretch>
                  <a:fillRect/>
                </a:stretch>
              </a:blipFill>
            </p:spPr>
            <p:txBody>
              <a:bodyPr/>
              <a:lstStyle/>
              <a:p>
                <a:r>
                  <a:rPr lang="ja-JP" altLang="en-US">
                    <a:noFill/>
                  </a:rPr>
                  <a:t> </a:t>
                </a:r>
              </a:p>
            </p:txBody>
          </p:sp>
        </mc:Fallback>
      </mc:AlternateContent>
      <p:sp>
        <p:nvSpPr>
          <p:cNvPr id="26" name="テキスト ボックス 25">
            <a:extLst>
              <a:ext uri="{FF2B5EF4-FFF2-40B4-BE49-F238E27FC236}">
                <a16:creationId xmlns:a16="http://schemas.microsoft.com/office/drawing/2014/main" id="{16270347-7718-4E19-A3EF-ECA2FF04A07E}"/>
              </a:ext>
            </a:extLst>
          </p:cNvPr>
          <p:cNvSpPr txBox="1"/>
          <p:nvPr/>
        </p:nvSpPr>
        <p:spPr>
          <a:xfrm>
            <a:off x="6340059" y="3368535"/>
            <a:ext cx="361762" cy="369332"/>
          </a:xfrm>
          <a:prstGeom prst="rect">
            <a:avLst/>
          </a:prstGeom>
          <a:noFill/>
        </p:spPr>
        <p:txBody>
          <a:bodyPr wrap="square" rtlCol="0">
            <a:spAutoFit/>
          </a:bodyPr>
          <a:lstStyle/>
          <a:p>
            <a:r>
              <a:rPr kumimoji="1" lang="en-US" altLang="ja-JP" i="1" dirty="0"/>
              <a:t>0</a:t>
            </a:r>
            <a:endParaRPr kumimoji="1" lang="ja-JP" altLang="en-US" i="1" dirty="0"/>
          </a:p>
        </p:txBody>
      </p:sp>
    </p:spTree>
    <p:extLst>
      <p:ext uri="{BB962C8B-B14F-4D97-AF65-F5344CB8AC3E}">
        <p14:creationId xmlns:p14="http://schemas.microsoft.com/office/powerpoint/2010/main" val="404069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FDCDBA98-8D86-4CC2-94E4-5F3897A10228}"/>
              </a:ext>
            </a:extLst>
          </p:cNvPr>
          <p:cNvSpPr/>
          <p:nvPr/>
        </p:nvSpPr>
        <p:spPr>
          <a:xfrm>
            <a:off x="-12096" y="8872"/>
            <a:ext cx="9156096" cy="646331"/>
          </a:xfrm>
          <a:prstGeom prst="rect">
            <a:avLst/>
          </a:prstGeom>
        </p:spPr>
        <p:txBody>
          <a:bodyPr wrap="square">
            <a:spAutoFit/>
          </a:bodyPr>
          <a:lstStyle/>
          <a:p>
            <a:pPr algn="ctr"/>
            <a:r>
              <a:rPr kumimoji="1" lang="en-US" altLang="ja-JP" sz="3600" dirty="0">
                <a:latin typeface="MV Boli" panose="02000500030200090000" pitchFamily="2" charset="0"/>
                <a:cs typeface="MV Boli" panose="02000500030200090000" pitchFamily="2" charset="0"/>
              </a:rPr>
              <a:t>Homework #2</a:t>
            </a:r>
            <a:endParaRPr kumimoji="1" lang="ja-JP" altLang="en-US" sz="3600" dirty="0">
              <a:latin typeface="MV Boli" panose="02000500030200090000" pitchFamily="2" charset="0"/>
              <a:cs typeface="MV Boli" panose="02000500030200090000" pitchFamily="2" charset="0"/>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455CA099-2D10-477D-992D-F087BF3B2759}"/>
                  </a:ext>
                </a:extLst>
              </p:cNvPr>
              <p:cNvSpPr txBox="1"/>
              <p:nvPr/>
            </p:nvSpPr>
            <p:spPr>
              <a:xfrm>
                <a:off x="0" y="900015"/>
                <a:ext cx="8521885" cy="631455"/>
              </a:xfrm>
              <a:prstGeom prst="rect">
                <a:avLst/>
              </a:prstGeom>
              <a:noFill/>
            </p:spPr>
            <p:txBody>
              <a:bodyPr wrap="none" rtlCol="0">
                <a:spAutoFit/>
              </a:bodyPr>
              <a:lstStyle/>
              <a:p>
                <a:r>
                  <a:rPr kumimoji="1" lang="en-US" altLang="ja-JP" sz="2400" dirty="0"/>
                  <a:t>(1) Calculate </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𝜙</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r>
                          <a:rPr kumimoji="1" lang="en-US" altLang="ja-JP" sz="2400" b="0" i="1" smtClean="0">
                            <a:latin typeface="Cambria Math" panose="02040503050406030204" pitchFamily="18" charset="0"/>
                          </a:rPr>
                          <m:t>𝜋</m:t>
                        </m:r>
                        <m:r>
                          <a:rPr kumimoji="1" lang="en-US" altLang="ja-JP" sz="2400" b="0" i="1" smtClean="0">
                            <a:latin typeface="Cambria Math" panose="02040503050406030204" pitchFamily="18" charset="0"/>
                          </a:rPr>
                          <m:t>ℏ</m:t>
                        </m:r>
                      </m:num>
                      <m:den>
                        <m:r>
                          <a:rPr kumimoji="1" lang="en-US" altLang="ja-JP" sz="2400" b="0" i="1" smtClean="0">
                            <a:latin typeface="Cambria Math" panose="02040503050406030204" pitchFamily="18" charset="0"/>
                          </a:rPr>
                          <m:t>𝑒</m:t>
                        </m:r>
                      </m:den>
                    </m:f>
                  </m:oMath>
                </a14:m>
                <a:r>
                  <a:rPr kumimoji="1" lang="ja-JP" altLang="en-US" sz="2400" dirty="0"/>
                  <a:t> </a:t>
                </a:r>
                <a:r>
                  <a:rPr kumimoji="1" lang="en-US" altLang="ja-JP" sz="2400" dirty="0"/>
                  <a:t>. Then you find </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𝜙</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=2.07×</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10</m:t>
                        </m:r>
                      </m:e>
                      <m:sup>
                        <m:r>
                          <a:rPr kumimoji="1" lang="en-US" altLang="ja-JP" sz="2400" b="0" i="1" smtClean="0">
                            <a:latin typeface="Cambria Math" panose="02040503050406030204" pitchFamily="18" charset="0"/>
                          </a:rPr>
                          <m:t>−15</m:t>
                        </m:r>
                      </m:sup>
                    </m:sSup>
                    <m:r>
                      <a:rPr kumimoji="1" lang="en-US" altLang="ja-JP" sz="2400" b="0" i="1" smtClean="0">
                        <a:latin typeface="Cambria Math" panose="02040503050406030204" pitchFamily="18" charset="0"/>
                      </a:rPr>
                      <m:t> </m:t>
                    </m:r>
                    <m:r>
                      <m:rPr>
                        <m:sty m:val="p"/>
                      </m:rPr>
                      <a:rPr kumimoji="1" lang="en-US" altLang="ja-JP" sz="2400" b="0" i="0" smtClean="0">
                        <a:latin typeface="Cambria Math" panose="02040503050406030204" pitchFamily="18" charset="0"/>
                      </a:rPr>
                      <m:t>J</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m:rPr>
                            <m:sty m:val="p"/>
                          </m:rPr>
                          <a:rPr kumimoji="1" lang="en-US" altLang="ja-JP" sz="2400" b="0" i="0" smtClean="0">
                            <a:latin typeface="Cambria Math" panose="02040503050406030204" pitchFamily="18" charset="0"/>
                          </a:rPr>
                          <m:t>C</m:t>
                        </m:r>
                      </m:e>
                      <m:sup>
                        <m:r>
                          <a:rPr kumimoji="1" lang="en-US" altLang="ja-JP" sz="2400" b="0" i="0" smtClean="0">
                            <a:latin typeface="Cambria Math" panose="02040503050406030204" pitchFamily="18" charset="0"/>
                          </a:rPr>
                          <m:t>−1</m:t>
                        </m:r>
                      </m:sup>
                    </m:sSup>
                  </m:oMath>
                </a14:m>
                <a:endParaRPr kumimoji="1" lang="ja-JP" altLang="en-US" sz="2400" dirty="0"/>
              </a:p>
            </p:txBody>
          </p:sp>
        </mc:Choice>
        <mc:Fallback xmlns="">
          <p:sp>
            <p:nvSpPr>
              <p:cNvPr id="3" name="テキスト ボックス 2">
                <a:extLst>
                  <a:ext uri="{FF2B5EF4-FFF2-40B4-BE49-F238E27FC236}">
                    <a16:creationId xmlns:a16="http://schemas.microsoft.com/office/drawing/2014/main" id="{455CA099-2D10-477D-992D-F087BF3B2759}"/>
                  </a:ext>
                </a:extLst>
              </p:cNvPr>
              <p:cNvSpPr txBox="1">
                <a:spLocks noRot="1" noChangeAspect="1" noMove="1" noResize="1" noEditPoints="1" noAdjustHandles="1" noChangeArrowheads="1" noChangeShapeType="1" noTextEdit="1"/>
              </p:cNvSpPr>
              <p:nvPr/>
            </p:nvSpPr>
            <p:spPr>
              <a:xfrm>
                <a:off x="0" y="900015"/>
                <a:ext cx="8521885" cy="631455"/>
              </a:xfrm>
              <a:prstGeom prst="rect">
                <a:avLst/>
              </a:prstGeom>
              <a:blipFill>
                <a:blip r:embed="rId2"/>
                <a:stretch>
                  <a:fillRect l="-1073" b="-970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4665B275-A8CE-4B8D-9D57-FF99071059D1}"/>
                  </a:ext>
                </a:extLst>
              </p:cNvPr>
              <p:cNvSpPr txBox="1"/>
              <p:nvPr/>
            </p:nvSpPr>
            <p:spPr>
              <a:xfrm>
                <a:off x="0" y="2139518"/>
                <a:ext cx="5673604" cy="461665"/>
              </a:xfrm>
              <a:prstGeom prst="rect">
                <a:avLst/>
              </a:prstGeom>
              <a:noFill/>
            </p:spPr>
            <p:txBody>
              <a:bodyPr wrap="none" rtlCol="0">
                <a:spAutoFit/>
              </a:bodyPr>
              <a:lstStyle/>
              <a:p>
                <a:r>
                  <a:rPr kumimoji="1" lang="en-US" altLang="ja-JP" sz="2400" dirty="0"/>
                  <a:t>(2) </a:t>
                </a:r>
                <a14:m>
                  <m:oMath xmlns:m="http://schemas.openxmlformats.org/officeDocument/2006/math">
                    <m:r>
                      <m:rPr>
                        <m:sty m:val="p"/>
                      </m:rPr>
                      <a:rPr kumimoji="1" lang="en-US" altLang="ja-JP" sz="2400">
                        <a:latin typeface="Cambria Math" panose="02040503050406030204" pitchFamily="18" charset="0"/>
                      </a:rPr>
                      <m:t>J</m:t>
                    </m:r>
                    <m:r>
                      <a:rPr kumimoji="1" lang="en-US" altLang="ja-JP" sz="2400">
                        <a:latin typeface="Cambria Math" panose="02040503050406030204" pitchFamily="18" charset="0"/>
                      </a:rPr>
                      <m:t>⋅</m:t>
                    </m:r>
                    <m:r>
                      <m:rPr>
                        <m:sty m:val="p"/>
                      </m:rPr>
                      <a:rPr kumimoji="1" lang="en-US" altLang="ja-JP" sz="2400">
                        <a:latin typeface="Cambria Math" panose="02040503050406030204" pitchFamily="18" charset="0"/>
                      </a:rPr>
                      <m:t>s</m:t>
                    </m:r>
                    <m:r>
                      <a:rPr kumimoji="1" lang="en-US" altLang="ja-JP" sz="2400">
                        <a:latin typeface="Cambria Math" panose="02040503050406030204" pitchFamily="18" charset="0"/>
                      </a:rPr>
                      <m:t>⋅</m:t>
                    </m:r>
                    <m:sSup>
                      <m:sSupPr>
                        <m:ctrlPr>
                          <a:rPr kumimoji="1" lang="en-US" altLang="ja-JP" sz="2400" i="1">
                            <a:latin typeface="Cambria Math" panose="02040503050406030204" pitchFamily="18" charset="0"/>
                          </a:rPr>
                        </m:ctrlPr>
                      </m:sSupPr>
                      <m:e>
                        <m:r>
                          <m:rPr>
                            <m:sty m:val="p"/>
                          </m:rPr>
                          <a:rPr kumimoji="1" lang="en-US" altLang="ja-JP" sz="2400">
                            <a:latin typeface="Cambria Math" panose="02040503050406030204" pitchFamily="18" charset="0"/>
                          </a:rPr>
                          <m:t>C</m:t>
                        </m:r>
                      </m:e>
                      <m:sup>
                        <m:r>
                          <a:rPr kumimoji="1" lang="en-US" altLang="ja-JP" sz="2400">
                            <a:latin typeface="Cambria Math" panose="02040503050406030204" pitchFamily="18" charset="0"/>
                          </a:rPr>
                          <m:t>−1</m:t>
                        </m:r>
                      </m:sup>
                    </m:sSup>
                    <m:r>
                      <a:rPr kumimoji="1" lang="en-US" altLang="ja-JP" sz="2400" b="0" i="1" smtClean="0">
                        <a:latin typeface="Cambria Math" panose="02040503050406030204" pitchFamily="18" charset="0"/>
                      </a:rPr>
                      <m:t>=</m:t>
                    </m:r>
                    <m:r>
                      <m:rPr>
                        <m:sty m:val="p"/>
                      </m:rPr>
                      <a:rPr kumimoji="1" lang="en-US" altLang="ja-JP" sz="2400" b="0" i="0" smtClean="0">
                        <a:latin typeface="Cambria Math" panose="02040503050406030204" pitchFamily="18" charset="0"/>
                      </a:rPr>
                      <m:t>V</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C</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m:rPr>
                            <m:sty m:val="p"/>
                          </m:rPr>
                          <a:rPr kumimoji="1" lang="en-US" altLang="ja-JP" sz="2400" b="0" i="0" smtClean="0">
                            <a:latin typeface="Cambria Math" panose="02040503050406030204" pitchFamily="18" charset="0"/>
                          </a:rPr>
                          <m:t>C</m:t>
                        </m:r>
                      </m:e>
                      <m:sup>
                        <m:r>
                          <a:rPr kumimoji="1" lang="en-US" altLang="ja-JP" sz="2400" b="0" i="0" smtClean="0">
                            <a:latin typeface="Cambria Math" panose="02040503050406030204" pitchFamily="18" charset="0"/>
                          </a:rPr>
                          <m:t>−1</m:t>
                        </m:r>
                      </m:sup>
                    </m:sSup>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V</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s</m:t>
                    </m:r>
                    <m:r>
                      <a:rPr kumimoji="1" lang="en-US" altLang="ja-JP" sz="2400" b="0" i="0" smtClean="0">
                        <a:latin typeface="Cambria Math" panose="02040503050406030204" pitchFamily="18" charset="0"/>
                      </a:rPr>
                      <m:t>=</m:t>
                    </m:r>
                    <m:r>
                      <m:rPr>
                        <m:sty m:val="p"/>
                      </m:rPr>
                      <a:rPr kumimoji="1" lang="en-US" altLang="ja-JP" sz="2400" b="0" i="0" smtClean="0">
                        <a:latin typeface="Cambria Math" panose="02040503050406030204" pitchFamily="18" charset="0"/>
                      </a:rPr>
                      <m:t>Wb</m:t>
                    </m:r>
                  </m:oMath>
                </a14:m>
                <a:r>
                  <a:rPr kumimoji="1" lang="en-US" altLang="ja-JP" sz="2400" dirty="0"/>
                  <a:t> </a:t>
                </a:r>
                <a:endParaRPr kumimoji="1" lang="ja-JP" altLang="en-US" sz="2400" dirty="0"/>
              </a:p>
            </p:txBody>
          </p:sp>
        </mc:Choice>
        <mc:Fallback xmlns="">
          <p:sp>
            <p:nvSpPr>
              <p:cNvPr id="4" name="テキスト ボックス 3">
                <a:extLst>
                  <a:ext uri="{FF2B5EF4-FFF2-40B4-BE49-F238E27FC236}">
                    <a16:creationId xmlns:a16="http://schemas.microsoft.com/office/drawing/2014/main" id="{4665B275-A8CE-4B8D-9D57-FF99071059D1}"/>
                  </a:ext>
                </a:extLst>
              </p:cNvPr>
              <p:cNvSpPr txBox="1">
                <a:spLocks noRot="1" noChangeAspect="1" noMove="1" noResize="1" noEditPoints="1" noAdjustHandles="1" noChangeArrowheads="1" noChangeShapeType="1" noTextEdit="1"/>
              </p:cNvSpPr>
              <p:nvPr/>
            </p:nvSpPr>
            <p:spPr>
              <a:xfrm>
                <a:off x="0" y="2139518"/>
                <a:ext cx="5673604" cy="461665"/>
              </a:xfrm>
              <a:prstGeom prst="rect">
                <a:avLst/>
              </a:prstGeom>
              <a:blipFill>
                <a:blip r:embed="rId3"/>
                <a:stretch>
                  <a:fillRect l="-1611" t="-10526" b="-2894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048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2582912-5351-435A-9D92-B9103C5509D9}"/>
              </a:ext>
            </a:extLst>
          </p:cNvPr>
          <p:cNvSpPr/>
          <p:nvPr/>
        </p:nvSpPr>
        <p:spPr>
          <a:xfrm>
            <a:off x="-12096" y="8872"/>
            <a:ext cx="9156096" cy="646331"/>
          </a:xfrm>
          <a:prstGeom prst="rect">
            <a:avLst/>
          </a:prstGeom>
        </p:spPr>
        <p:txBody>
          <a:bodyPr wrap="square">
            <a:spAutoFit/>
          </a:bodyPr>
          <a:lstStyle/>
          <a:p>
            <a:pPr algn="ctr"/>
            <a:r>
              <a:rPr kumimoji="1" lang="en-US" altLang="ja-JP" sz="3600" dirty="0">
                <a:latin typeface="MV Boli" panose="02000500030200090000" pitchFamily="2" charset="0"/>
                <a:cs typeface="MV Boli" panose="02000500030200090000" pitchFamily="2" charset="0"/>
              </a:rPr>
              <a:t>Homework #3</a:t>
            </a:r>
            <a:endParaRPr kumimoji="1" lang="ja-JP" altLang="en-US" sz="3600" dirty="0">
              <a:latin typeface="MV Boli" panose="02000500030200090000" pitchFamily="2" charset="0"/>
              <a:cs typeface="MV Boli" panose="02000500030200090000" pitchFamily="2" charset="0"/>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98A74F87-9559-404B-B5E6-153B9EB96C0B}"/>
                  </a:ext>
                </a:extLst>
              </p:cNvPr>
              <p:cNvSpPr txBox="1"/>
              <p:nvPr/>
            </p:nvSpPr>
            <p:spPr>
              <a:xfrm>
                <a:off x="0" y="896644"/>
                <a:ext cx="9156096" cy="1569660"/>
              </a:xfrm>
              <a:prstGeom prst="rect">
                <a:avLst/>
              </a:prstGeom>
              <a:noFill/>
            </p:spPr>
            <p:txBody>
              <a:bodyPr wrap="square" rtlCol="0">
                <a:spAutoFit/>
              </a:bodyPr>
              <a:lstStyle/>
              <a:p>
                <a:pPr marL="457200" indent="-457200">
                  <a:buAutoNum type="arabicParenBoth"/>
                </a:pPr>
                <a:r>
                  <a:rPr kumimoji="1" lang="en-US" altLang="ja-JP" sz="2400" dirty="0"/>
                  <a:t>Substitute </a:t>
                </a:r>
                <a14:m>
                  <m:oMath xmlns:m="http://schemas.openxmlformats.org/officeDocument/2006/math">
                    <m:sSub>
                      <m:sSubPr>
                        <m:ctrlPr>
                          <a:rPr lang="en-US" altLang="ja-JP" sz="2400" i="1">
                            <a:latin typeface="Cambria Math" panose="02040503050406030204" pitchFamily="18" charset="0"/>
                          </a:rPr>
                        </m:ctrlPr>
                      </m:sSub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𝜇</m:t>
                            </m:r>
                          </m:e>
                          <m:sub>
                            <m:r>
                              <a:rPr lang="en-US" altLang="ja-JP" sz="2400" b="0" i="1" smtClean="0">
                                <a:latin typeface="Cambria Math" panose="02040503050406030204" pitchFamily="18" charset="0"/>
                              </a:rPr>
                              <m:t>0</m:t>
                            </m:r>
                          </m:sub>
                        </m:sSub>
                        <m:r>
                          <a:rPr lang="en-US" altLang="ja-JP" sz="2400" b="0" i="1" smtClean="0">
                            <a:latin typeface="Cambria Math" panose="02040503050406030204" pitchFamily="18" charset="0"/>
                          </a:rPr>
                          <m:t>𝐻</m:t>
                        </m:r>
                      </m:e>
                      <m:sub>
                        <m:r>
                          <a:rPr lang="en-US" altLang="ja-JP" sz="2400" i="1">
                            <a:latin typeface="Cambria Math" panose="02040503050406030204" pitchFamily="18" charset="0"/>
                          </a:rPr>
                          <m:t>𝑐</m:t>
                        </m:r>
                      </m:sub>
                    </m:sSub>
                    <m:r>
                      <a:rPr lang="en-US" altLang="ja-JP" sz="2400" i="1">
                        <a:latin typeface="Cambria Math" panose="02040503050406030204" pitchFamily="18" charset="0"/>
                      </a:rPr>
                      <m:t>=540</m:t>
                    </m:r>
                  </m:oMath>
                </a14:m>
                <a:r>
                  <a:rPr kumimoji="1" lang="ja-JP" altLang="en-US" sz="2400" dirty="0"/>
                  <a:t> </a:t>
                </a:r>
                <a:r>
                  <a:rPr kumimoji="1" lang="en-US" altLang="ja-JP" sz="2400" dirty="0" err="1"/>
                  <a:t>mT</a:t>
                </a:r>
                <a:r>
                  <a:rPr kumimoji="1" lang="en-US" altLang="ja-JP" sz="2400" dirty="0"/>
                  <a:t> into the formula </a:t>
                </a:r>
                <a14:m>
                  <m:oMath xmlns:m="http://schemas.openxmlformats.org/officeDocument/2006/math">
                    <m:sSub>
                      <m:sSubPr>
                        <m:ctrlPr>
                          <a:rPr kumimoji="1" lang="en-US" altLang="ja-JP" sz="2400" b="0" i="1" smtClean="0">
                            <a:latin typeface="Cambria Math" panose="02040503050406030204" pitchFamily="18" charset="0"/>
                          </a:rPr>
                        </m:ctrlPr>
                      </m:sSub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𝜇</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𝐻</m:t>
                        </m:r>
                      </m:e>
                      <m:sub>
                        <m:r>
                          <a:rPr kumimoji="1" lang="en-US" altLang="ja-JP" sz="2400" b="0" i="1" smtClean="0">
                            <a:latin typeface="Cambria Math" panose="02040503050406030204" pitchFamily="18" charset="0"/>
                          </a:rPr>
                          <m:t>𝑠h</m:t>
                        </m:r>
                      </m:sub>
                    </m:sSub>
                    <m:r>
                      <a:rPr kumimoji="1" lang="en-US" altLang="ja-JP" sz="2400" b="0" i="1" smtClean="0">
                        <a:latin typeface="Cambria Math" panose="02040503050406030204" pitchFamily="18" charset="0"/>
                      </a:rPr>
                      <m:t>=0.84</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𝜇</m:t>
                        </m:r>
                      </m:e>
                      <m:sub>
                        <m:r>
                          <a:rPr kumimoji="1" lang="en-US" altLang="ja-JP" sz="2400" b="0" i="1" smtClean="0">
                            <a:latin typeface="Cambria Math" panose="02040503050406030204" pitchFamily="18" charset="0"/>
                          </a:rPr>
                          <m:t>0</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𝐻</m:t>
                        </m:r>
                      </m:e>
                      <m:sub>
                        <m:r>
                          <a:rPr kumimoji="1" lang="en-US" altLang="ja-JP" sz="2400" b="0" i="1" smtClean="0">
                            <a:latin typeface="Cambria Math" panose="02040503050406030204" pitchFamily="18" charset="0"/>
                          </a:rPr>
                          <m:t>𝑐</m:t>
                        </m:r>
                      </m:sub>
                    </m:sSub>
                  </m:oMath>
                </a14:m>
                <a:r>
                  <a:rPr kumimoji="1" lang="en-US" altLang="ja-JP" sz="2400" dirty="0"/>
                  <a:t>. Then you obtain </a:t>
                </a:r>
                <a14:m>
                  <m:oMath xmlns:m="http://schemas.openxmlformats.org/officeDocument/2006/math">
                    <m:sSub>
                      <m:sSubPr>
                        <m:ctrlPr>
                          <a:rPr kumimoji="1" lang="en-US" altLang="ja-JP" sz="2400" i="1">
                            <a:latin typeface="Cambria Math" panose="02040503050406030204" pitchFamily="18" charset="0"/>
                          </a:rPr>
                        </m:ctrlPr>
                      </m:sSub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𝜇</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𝐻</m:t>
                        </m:r>
                      </m:e>
                      <m:sub>
                        <m:r>
                          <a:rPr kumimoji="1" lang="en-US" altLang="ja-JP" sz="2400" i="1">
                            <a:latin typeface="Cambria Math" panose="02040503050406030204" pitchFamily="18" charset="0"/>
                          </a:rPr>
                          <m:t>𝑠h</m:t>
                        </m:r>
                      </m:sub>
                    </m:sSub>
                    <m:r>
                      <a:rPr kumimoji="1" lang="en-US" altLang="ja-JP" sz="2400" b="0" i="1" smtClean="0">
                        <a:latin typeface="Cambria Math" panose="02040503050406030204" pitchFamily="18" charset="0"/>
                      </a:rPr>
                      <m:t>≃450</m:t>
                    </m:r>
                  </m:oMath>
                </a14:m>
                <a:r>
                  <a:rPr kumimoji="1" lang="en-US" altLang="ja-JP" sz="2400" dirty="0" err="1"/>
                  <a:t>mT.</a:t>
                </a:r>
                <a:r>
                  <a:rPr kumimoji="1" lang="en-US" altLang="ja-JP" sz="2400" dirty="0"/>
                  <a:t> </a:t>
                </a:r>
              </a:p>
              <a:p>
                <a:r>
                  <a:rPr kumimoji="1" lang="en-US" altLang="ja-JP" sz="2400" dirty="0">
                    <a:solidFill>
                      <a:srgbClr val="FF0000"/>
                    </a:solidFill>
                  </a:rPr>
                  <a:t>Note</a:t>
                </a:r>
                <a:r>
                  <a:rPr kumimoji="1" lang="en-US" altLang="ja-JP" sz="2400" dirty="0"/>
                  <a:t>: This formula is applicable only to materials with </a:t>
                </a:r>
                <a14:m>
                  <m:oMath xmlns:m="http://schemas.openxmlformats.org/officeDocument/2006/math">
                    <m:r>
                      <a:rPr kumimoji="1" lang="en-US" altLang="ja-JP" sz="2400" b="0" i="1" smtClean="0">
                        <a:latin typeface="Cambria Math" panose="02040503050406030204" pitchFamily="18" charset="0"/>
                      </a:rPr>
                      <m:t>𝜆</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𝜉</m:t>
                    </m:r>
                  </m:oMath>
                </a14:m>
                <a:r>
                  <a:rPr kumimoji="1" lang="en-US" altLang="ja-JP" sz="2400" dirty="0"/>
                  <a:t> and cannot be applied to Nb. </a:t>
                </a:r>
                <a:endParaRPr kumimoji="1" lang="ja-JP" altLang="en-US" sz="2400" dirty="0"/>
              </a:p>
            </p:txBody>
          </p:sp>
        </mc:Choice>
        <mc:Fallback xmlns="">
          <p:sp>
            <p:nvSpPr>
              <p:cNvPr id="3" name="テキスト ボックス 2">
                <a:extLst>
                  <a:ext uri="{FF2B5EF4-FFF2-40B4-BE49-F238E27FC236}">
                    <a16:creationId xmlns:a16="http://schemas.microsoft.com/office/drawing/2014/main" id="{98A74F87-9559-404B-B5E6-153B9EB96C0B}"/>
                  </a:ext>
                </a:extLst>
              </p:cNvPr>
              <p:cNvSpPr txBox="1">
                <a:spLocks noRot="1" noChangeAspect="1" noMove="1" noResize="1" noEditPoints="1" noAdjustHandles="1" noChangeArrowheads="1" noChangeShapeType="1" noTextEdit="1"/>
              </p:cNvSpPr>
              <p:nvPr/>
            </p:nvSpPr>
            <p:spPr>
              <a:xfrm>
                <a:off x="0" y="896644"/>
                <a:ext cx="9156096" cy="1569660"/>
              </a:xfrm>
              <a:prstGeom prst="rect">
                <a:avLst/>
              </a:prstGeom>
              <a:blipFill>
                <a:blip r:embed="rId2"/>
                <a:stretch>
                  <a:fillRect l="-1065" t="-3488" r="-1265" b="-775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正方形/長方形 3">
                <a:extLst>
                  <a:ext uri="{FF2B5EF4-FFF2-40B4-BE49-F238E27FC236}">
                    <a16:creationId xmlns:a16="http://schemas.microsoft.com/office/drawing/2014/main" id="{206815B2-BD7F-4FA9-BBED-AC2FB8AEB287}"/>
                  </a:ext>
                </a:extLst>
              </p:cNvPr>
              <p:cNvSpPr/>
              <p:nvPr/>
            </p:nvSpPr>
            <p:spPr>
              <a:xfrm>
                <a:off x="1" y="2723685"/>
                <a:ext cx="9156096" cy="1569660"/>
              </a:xfrm>
              <a:prstGeom prst="rect">
                <a:avLst/>
              </a:prstGeom>
            </p:spPr>
            <p:txBody>
              <a:bodyPr wrap="square">
                <a:spAutoFit/>
              </a:bodyPr>
              <a:lstStyle/>
              <a:p>
                <a:r>
                  <a:rPr lang="en-US" altLang="ja-JP" sz="2400" dirty="0"/>
                  <a:t>(2) Since the relation between the surface magnetic field and the gradient is given by </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𝜇</m:t>
                        </m:r>
                      </m:e>
                      <m:sub>
                        <m:r>
                          <a:rPr lang="en-US" altLang="ja-JP" sz="2400" i="1">
                            <a:latin typeface="Cambria Math" panose="02040503050406030204" pitchFamily="18" charset="0"/>
                          </a:rPr>
                          <m:t>0</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𝐻</m:t>
                        </m:r>
                      </m:e>
                      <m:sub>
                        <m:r>
                          <a:rPr lang="en-US" altLang="ja-JP" sz="2400" i="1">
                            <a:latin typeface="Cambria Math" panose="02040503050406030204" pitchFamily="18" charset="0"/>
                          </a:rPr>
                          <m:t>0</m:t>
                        </m:r>
                      </m:sub>
                    </m:sSub>
                    <m:r>
                      <a:rPr kumimoji="1" lang="en-US" altLang="ja-JP" sz="2400" b="1" i="1">
                        <a:latin typeface="Cambria Math" panose="02040503050406030204" pitchFamily="18" charset="0"/>
                      </a:rPr>
                      <m:t>=</m:t>
                    </m:r>
                    <m:r>
                      <a:rPr kumimoji="1" lang="en-US" altLang="ja-JP" sz="2400" i="1">
                        <a:latin typeface="Cambria Math" panose="02040503050406030204" pitchFamily="18" charset="0"/>
                      </a:rPr>
                      <m:t>𝑔</m:t>
                    </m:r>
                    <m:sSub>
                      <m:sSubPr>
                        <m:ctrlPr>
                          <a:rPr kumimoji="1" lang="en-US" altLang="ja-JP" sz="2400" i="1">
                            <a:latin typeface="Cambria Math" panose="02040503050406030204" pitchFamily="18" charset="0"/>
                          </a:rPr>
                        </m:ctrlPr>
                      </m:sSubPr>
                      <m:e>
                        <m:r>
                          <a:rPr kumimoji="1" lang="en-US" altLang="ja-JP" sz="2400" i="1">
                            <a:latin typeface="Cambria Math" panose="02040503050406030204" pitchFamily="18" charset="0"/>
                          </a:rPr>
                          <m:t>𝐸</m:t>
                        </m:r>
                      </m:e>
                      <m:sub>
                        <m:r>
                          <a:rPr kumimoji="1" lang="en-US" altLang="ja-JP" sz="2400" i="1">
                            <a:latin typeface="Cambria Math" panose="02040503050406030204" pitchFamily="18" charset="0"/>
                          </a:rPr>
                          <m:t>𝑎𝑐𝑐</m:t>
                        </m:r>
                      </m:sub>
                    </m:sSub>
                  </m:oMath>
                </a14:m>
                <a:r>
                  <a:rPr kumimoji="1" lang="en-US" altLang="ja-JP" sz="2400" dirty="0"/>
                  <a:t> and </a:t>
                </a:r>
                <a14:m>
                  <m:oMath xmlns:m="http://schemas.openxmlformats.org/officeDocument/2006/math">
                    <m:r>
                      <a:rPr kumimoji="1" lang="en-US" altLang="ja-JP" sz="2400" i="1">
                        <a:latin typeface="Cambria Math" panose="02040503050406030204" pitchFamily="18" charset="0"/>
                      </a:rPr>
                      <m:t>𝑔</m:t>
                    </m:r>
                    <m:r>
                      <a:rPr kumimoji="1" lang="en-US" altLang="ja-JP" sz="2400" i="1">
                        <a:latin typeface="Cambria Math" panose="02040503050406030204" pitchFamily="18" charset="0"/>
                      </a:rPr>
                      <m:t>=4.26</m:t>
                    </m:r>
                  </m:oMath>
                </a14:m>
                <a:r>
                  <a:rPr kumimoji="1" lang="en-US" altLang="ja-JP" sz="2400" dirty="0"/>
                  <a:t>mT/(MV/m), the superheating field of Nb</a:t>
                </a:r>
                <a:r>
                  <a:rPr kumimoji="1" lang="en-US" altLang="ja-JP" sz="2400" baseline="-25000" dirty="0"/>
                  <a:t>3</a:t>
                </a:r>
                <a:r>
                  <a:rPr kumimoji="1" lang="en-US" altLang="ja-JP" sz="2400" dirty="0"/>
                  <a:t>Sncorresponds to </a:t>
                </a:r>
                <a14:m>
                  <m:oMath xmlns:m="http://schemas.openxmlformats.org/officeDocument/2006/math">
                    <m:sSub>
                      <m:sSubPr>
                        <m:ctrlPr>
                          <a:rPr kumimoji="1" lang="en-US" altLang="ja-JP" sz="2400" i="1">
                            <a:latin typeface="Cambria Math" panose="02040503050406030204" pitchFamily="18" charset="0"/>
                          </a:rPr>
                        </m:ctrlPr>
                      </m:sSubPr>
                      <m:e>
                        <m:r>
                          <a:rPr kumimoji="1" lang="en-US" altLang="ja-JP" sz="2400" i="1">
                            <a:latin typeface="Cambria Math" panose="02040503050406030204" pitchFamily="18" charset="0"/>
                          </a:rPr>
                          <m:t>𝐸</m:t>
                        </m:r>
                      </m:e>
                      <m:sub>
                        <m:r>
                          <a:rPr kumimoji="1" lang="en-US" altLang="ja-JP" sz="2400" i="1">
                            <a:latin typeface="Cambria Math" panose="02040503050406030204" pitchFamily="18" charset="0"/>
                          </a:rPr>
                          <m:t>𝑎𝑐𝑐</m:t>
                        </m:r>
                      </m:sub>
                    </m:sSub>
                    <m:r>
                      <a:rPr kumimoji="1" lang="en-US" altLang="ja-JP" sz="2400" b="0" i="1" smtClean="0">
                        <a:latin typeface="Cambria Math" panose="02040503050406030204" pitchFamily="18" charset="0"/>
                      </a:rPr>
                      <m:t>=</m:t>
                    </m:r>
                    <m:sSup>
                      <m:sSupPr>
                        <m:ctrlPr>
                          <a:rPr kumimoji="1" lang="en-US" altLang="ja-JP" sz="2400" b="0" i="1" smtClean="0">
                            <a:latin typeface="Cambria Math" panose="02040503050406030204" pitchFamily="18" charset="0"/>
                          </a:rPr>
                        </m:ctrlPr>
                      </m:sSupPr>
                      <m:e>
                        <m:r>
                          <a:rPr kumimoji="1" lang="en-US" altLang="ja-JP" sz="2400" b="0" i="1" smtClean="0">
                            <a:latin typeface="Cambria Math" panose="02040503050406030204" pitchFamily="18" charset="0"/>
                          </a:rPr>
                          <m:t>𝑔</m:t>
                        </m:r>
                      </m:e>
                      <m:sup>
                        <m:r>
                          <a:rPr kumimoji="1" lang="en-US" altLang="ja-JP" sz="2400" b="0" i="1" smtClean="0">
                            <a:latin typeface="Cambria Math" panose="02040503050406030204" pitchFamily="18" charset="0"/>
                          </a:rPr>
                          <m:t>−1</m:t>
                        </m:r>
                      </m:sup>
                    </m:sSup>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𝜇</m:t>
                        </m:r>
                      </m:e>
                      <m:sub>
                        <m:r>
                          <a:rPr lang="en-US" altLang="ja-JP" sz="2400" i="1">
                            <a:latin typeface="Cambria Math" panose="02040503050406030204" pitchFamily="18" charset="0"/>
                          </a:rPr>
                          <m:t>0</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𝐻</m:t>
                        </m:r>
                      </m:e>
                      <m:sub>
                        <m:r>
                          <a:rPr lang="en-US" altLang="ja-JP" sz="2400" b="0" i="1" smtClean="0">
                            <a:latin typeface="Cambria Math" panose="02040503050406030204" pitchFamily="18" charset="0"/>
                          </a:rPr>
                          <m:t>𝑠h</m:t>
                        </m:r>
                      </m:sub>
                    </m:sSub>
                    <m:r>
                      <a:rPr lang="en-US" altLang="ja-JP" sz="2400" b="0" i="1" smtClean="0">
                        <a:latin typeface="Cambria Math" panose="02040503050406030204" pitchFamily="18" charset="0"/>
                      </a:rPr>
                      <m:t>≃100</m:t>
                    </m:r>
                  </m:oMath>
                </a14:m>
                <a:r>
                  <a:rPr kumimoji="1" lang="en-US" altLang="ja-JP" sz="2400" dirty="0"/>
                  <a:t>MV/m. </a:t>
                </a:r>
              </a:p>
            </p:txBody>
          </p:sp>
        </mc:Choice>
        <mc:Fallback xmlns="">
          <p:sp>
            <p:nvSpPr>
              <p:cNvPr id="4" name="正方形/長方形 3">
                <a:extLst>
                  <a:ext uri="{FF2B5EF4-FFF2-40B4-BE49-F238E27FC236}">
                    <a16:creationId xmlns:a16="http://schemas.microsoft.com/office/drawing/2014/main" id="{206815B2-BD7F-4FA9-BBED-AC2FB8AEB287}"/>
                  </a:ext>
                </a:extLst>
              </p:cNvPr>
              <p:cNvSpPr>
                <a:spLocks noRot="1" noChangeAspect="1" noMove="1" noResize="1" noEditPoints="1" noAdjustHandles="1" noChangeArrowheads="1" noChangeShapeType="1" noTextEdit="1"/>
              </p:cNvSpPr>
              <p:nvPr/>
            </p:nvSpPr>
            <p:spPr>
              <a:xfrm>
                <a:off x="1" y="2723685"/>
                <a:ext cx="9156096" cy="1569660"/>
              </a:xfrm>
              <a:prstGeom prst="rect">
                <a:avLst/>
              </a:prstGeom>
              <a:blipFill>
                <a:blip r:embed="rId3"/>
                <a:stretch>
                  <a:fillRect l="-999" t="-3113" b="-817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8BC6798B-7ADA-4742-9806-1E7AB3D7FFEA}"/>
                  </a:ext>
                </a:extLst>
              </p:cNvPr>
              <p:cNvSpPr txBox="1"/>
              <p:nvPr/>
            </p:nvSpPr>
            <p:spPr>
              <a:xfrm>
                <a:off x="-12096" y="4331907"/>
                <a:ext cx="9168192" cy="1938992"/>
              </a:xfrm>
              <a:prstGeom prst="rect">
                <a:avLst/>
              </a:prstGeom>
              <a:noFill/>
            </p:spPr>
            <p:txBody>
              <a:bodyPr wrap="square" rtlCol="0">
                <a:spAutoFit/>
              </a:bodyPr>
              <a:lstStyle/>
              <a:p>
                <a:r>
                  <a:rPr kumimoji="1" lang="en-US" altLang="ja-JP" sz="2400" dirty="0"/>
                  <a:t>(3) Larger by a factor 2! </a:t>
                </a:r>
              </a:p>
              <a:p>
                <a:r>
                  <a:rPr kumimoji="1" lang="en-US" altLang="ja-JP" sz="2400" dirty="0">
                    <a:solidFill>
                      <a:srgbClr val="FF0000"/>
                    </a:solidFill>
                  </a:rPr>
                  <a:t>Note</a:t>
                </a:r>
                <a:r>
                  <a:rPr kumimoji="1" lang="en-US" altLang="ja-JP" sz="2400" dirty="0"/>
                  <a:t>: However, it seems to be difficult to achieve </a:t>
                </a:r>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𝐻</m:t>
                        </m:r>
                      </m:e>
                      <m:sub>
                        <m:r>
                          <a:rPr kumimoji="1" lang="en-US" altLang="ja-JP" sz="2400" b="0" i="1" smtClean="0">
                            <a:latin typeface="Cambria Math" panose="02040503050406030204" pitchFamily="18" charset="0"/>
                          </a:rPr>
                          <m:t>0</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𝐻</m:t>
                        </m:r>
                      </m:e>
                      <m:sub>
                        <m:r>
                          <a:rPr kumimoji="1" lang="en-US" altLang="ja-JP" sz="2400" b="0" i="1" smtClean="0">
                            <a:latin typeface="Cambria Math" panose="02040503050406030204" pitchFamily="18" charset="0"/>
                          </a:rPr>
                          <m:t>𝑠h</m:t>
                        </m:r>
                      </m:sub>
                    </m:sSub>
                  </m:oMath>
                </a14:m>
                <a:r>
                  <a:rPr kumimoji="1" lang="en-US" altLang="ja-JP" sz="2400" dirty="0"/>
                  <a:t> with a simple bulk superconductor due to the vortex penetration at </a:t>
                </a:r>
                <a14:m>
                  <m:oMath xmlns:m="http://schemas.openxmlformats.org/officeDocument/2006/math">
                    <m:sSub>
                      <m:sSubPr>
                        <m:ctrlPr>
                          <a:rPr kumimoji="1" lang="en-US" altLang="ja-JP" sz="2400" i="1">
                            <a:latin typeface="Cambria Math" panose="02040503050406030204" pitchFamily="18" charset="0"/>
                          </a:rPr>
                        </m:ctrlPr>
                      </m:sSubPr>
                      <m:e>
                        <m:r>
                          <a:rPr kumimoji="1" lang="en-US" altLang="ja-JP" sz="2400" i="1">
                            <a:latin typeface="Cambria Math" panose="02040503050406030204" pitchFamily="18" charset="0"/>
                          </a:rPr>
                          <m:t>𝐻</m:t>
                        </m:r>
                      </m:e>
                      <m:sub>
                        <m:r>
                          <a:rPr kumimoji="1" lang="en-US" altLang="ja-JP" sz="2400" i="1">
                            <a:latin typeface="Cambria Math" panose="02040503050406030204" pitchFamily="18" charset="0"/>
                          </a:rPr>
                          <m:t>0</m:t>
                        </m:r>
                      </m:sub>
                    </m:sSub>
                    <m:r>
                      <a:rPr kumimoji="1" lang="en-US" altLang="ja-JP" sz="2400" i="1">
                        <a:latin typeface="Cambria Math" panose="02040503050406030204" pitchFamily="18" charset="0"/>
                      </a:rPr>
                      <m:t>∼</m:t>
                    </m:r>
                    <m:sSub>
                      <m:sSubPr>
                        <m:ctrlPr>
                          <a:rPr kumimoji="1" lang="en-US" altLang="ja-JP" sz="2400" i="1">
                            <a:latin typeface="Cambria Math" panose="02040503050406030204" pitchFamily="18" charset="0"/>
                          </a:rPr>
                        </m:ctrlPr>
                      </m:sSubPr>
                      <m:e>
                        <m:r>
                          <a:rPr kumimoji="1" lang="en-US" altLang="ja-JP" sz="2400" i="1">
                            <a:latin typeface="Cambria Math" panose="02040503050406030204" pitchFamily="18" charset="0"/>
                          </a:rPr>
                          <m:t>𝐻</m:t>
                        </m:r>
                      </m:e>
                      <m:sub>
                        <m:r>
                          <a:rPr kumimoji="1" lang="en-US" altLang="ja-JP" sz="2400" b="0" i="1" smtClean="0">
                            <a:latin typeface="Cambria Math" panose="02040503050406030204" pitchFamily="18" charset="0"/>
                          </a:rPr>
                          <m:t>𝑐</m:t>
                        </m:r>
                        <m:r>
                          <a:rPr kumimoji="1" lang="en-US" altLang="ja-JP" sz="2400" b="0" i="1" smtClean="0">
                            <a:latin typeface="Cambria Math" panose="02040503050406030204" pitchFamily="18" charset="0"/>
                          </a:rPr>
                          <m:t>1</m:t>
                        </m:r>
                      </m:sub>
                    </m:sSub>
                  </m:oMath>
                </a14:m>
                <a:r>
                  <a:rPr kumimoji="1" lang="en-US" altLang="ja-JP" sz="2400" dirty="0"/>
                  <a:t>. The multilayer structure is proposed as a method to arrive at around </a:t>
                </a:r>
                <a14:m>
                  <m:oMath xmlns:m="http://schemas.openxmlformats.org/officeDocument/2006/math">
                    <m:sSub>
                      <m:sSubPr>
                        <m:ctrlPr>
                          <a:rPr kumimoji="1" lang="en-US" altLang="ja-JP" sz="2400" i="1">
                            <a:latin typeface="Cambria Math" panose="02040503050406030204" pitchFamily="18" charset="0"/>
                          </a:rPr>
                        </m:ctrlPr>
                      </m:sSubPr>
                      <m:e>
                        <m:r>
                          <a:rPr kumimoji="1" lang="en-US" altLang="ja-JP" sz="2400" i="1">
                            <a:latin typeface="Cambria Math" panose="02040503050406030204" pitchFamily="18" charset="0"/>
                          </a:rPr>
                          <m:t>𝐻</m:t>
                        </m:r>
                      </m:e>
                      <m:sub>
                        <m:r>
                          <a:rPr kumimoji="1" lang="en-US" altLang="ja-JP" sz="2400" i="1">
                            <a:latin typeface="Cambria Math" panose="02040503050406030204" pitchFamily="18" charset="0"/>
                          </a:rPr>
                          <m:t>𝑠h</m:t>
                        </m:r>
                      </m:sub>
                    </m:sSub>
                  </m:oMath>
                </a14:m>
                <a:r>
                  <a:rPr kumimoji="1" lang="en-US" altLang="ja-JP" sz="2400" dirty="0"/>
                  <a:t>. </a:t>
                </a:r>
                <a:endParaRPr kumimoji="1" lang="ja-JP" altLang="en-US" sz="2400" dirty="0"/>
              </a:p>
            </p:txBody>
          </p:sp>
        </mc:Choice>
        <mc:Fallback>
          <p:sp>
            <p:nvSpPr>
              <p:cNvPr id="5" name="テキスト ボックス 4">
                <a:extLst>
                  <a:ext uri="{FF2B5EF4-FFF2-40B4-BE49-F238E27FC236}">
                    <a16:creationId xmlns:a16="http://schemas.microsoft.com/office/drawing/2014/main" id="{8BC6798B-7ADA-4742-9806-1E7AB3D7FFEA}"/>
                  </a:ext>
                </a:extLst>
              </p:cNvPr>
              <p:cNvSpPr txBox="1">
                <a:spLocks noRot="1" noChangeAspect="1" noMove="1" noResize="1" noEditPoints="1" noAdjustHandles="1" noChangeArrowheads="1" noChangeShapeType="1" noTextEdit="1"/>
              </p:cNvSpPr>
              <p:nvPr/>
            </p:nvSpPr>
            <p:spPr>
              <a:xfrm>
                <a:off x="-12096" y="4331907"/>
                <a:ext cx="9168192" cy="1938992"/>
              </a:xfrm>
              <a:prstGeom prst="rect">
                <a:avLst/>
              </a:prstGeom>
              <a:blipFill>
                <a:blip r:embed="rId4"/>
                <a:stretch>
                  <a:fillRect l="-997" t="-2516" b="-628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4542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695B846F-4D0F-40D0-ADFF-859FE03446F0}"/>
              </a:ext>
            </a:extLst>
          </p:cNvPr>
          <p:cNvSpPr/>
          <p:nvPr/>
        </p:nvSpPr>
        <p:spPr>
          <a:xfrm>
            <a:off x="-12096" y="8872"/>
            <a:ext cx="9156096" cy="646331"/>
          </a:xfrm>
          <a:prstGeom prst="rect">
            <a:avLst/>
          </a:prstGeom>
        </p:spPr>
        <p:txBody>
          <a:bodyPr wrap="square">
            <a:spAutoFit/>
          </a:bodyPr>
          <a:lstStyle/>
          <a:p>
            <a:pPr algn="ctr"/>
            <a:r>
              <a:rPr kumimoji="1" lang="en-US" altLang="ja-JP" sz="3600" dirty="0">
                <a:latin typeface="MV Boli" panose="02000500030200090000" pitchFamily="2" charset="0"/>
                <a:cs typeface="MV Boli" panose="02000500030200090000" pitchFamily="2" charset="0"/>
              </a:rPr>
              <a:t>Homework #4</a:t>
            </a:r>
            <a:endParaRPr kumimoji="1" lang="ja-JP" altLang="en-US" sz="3600" dirty="0">
              <a:latin typeface="MV Boli" panose="02000500030200090000" pitchFamily="2" charset="0"/>
              <a:cs typeface="MV Boli" panose="02000500030200090000" pitchFamily="2" charset="0"/>
            </a:endParaRPr>
          </a:p>
        </p:txBody>
      </p:sp>
      <mc:AlternateContent xmlns:mc="http://schemas.openxmlformats.org/markup-compatibility/2006" xmlns:a14="http://schemas.microsoft.com/office/drawing/2010/main">
        <mc:Choice Requires="a14">
          <p:sp>
            <p:nvSpPr>
              <p:cNvPr id="3" name="テキスト ボックス 2">
                <a:extLst>
                  <a:ext uri="{FF2B5EF4-FFF2-40B4-BE49-F238E27FC236}">
                    <a16:creationId xmlns:a16="http://schemas.microsoft.com/office/drawing/2014/main" id="{49E5EE05-9265-4CE2-A05D-642C9926B6D4}"/>
                  </a:ext>
                </a:extLst>
              </p:cNvPr>
              <p:cNvSpPr txBox="1"/>
              <p:nvPr/>
            </p:nvSpPr>
            <p:spPr>
              <a:xfrm>
                <a:off x="949911" y="1171477"/>
                <a:ext cx="690137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𝑠</m:t>
                              </m:r>
                            </m:sub>
                          </m:sSub>
                        </m:e>
                      </m:d>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𝜇</m:t>
                                  </m:r>
                                </m:e>
                                <m:sub>
                                  <m:r>
                                    <a:rPr kumimoji="1" lang="en-US" altLang="ja-JP" b="0" i="1" smtClean="0">
                                      <a:latin typeface="Cambria Math" panose="02040503050406030204" pitchFamily="18" charset="0"/>
                                    </a:rPr>
                                    <m:t>0</m:t>
                                  </m:r>
                                </m:sub>
                              </m:sSub>
                            </m:e>
                          </m:d>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𝜔</m:t>
                              </m:r>
                            </m:e>
                          </m:d>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𝜆</m:t>
                              </m:r>
                            </m:e>
                          </m:d>
                        </m:e>
                        <m:sup>
                          <m:r>
                            <a:rPr kumimoji="1" lang="en-US" altLang="ja-JP" b="0" i="1" smtClean="0">
                              <a:latin typeface="Cambria Math" panose="02040503050406030204" pitchFamily="18" charset="0"/>
                            </a:rPr>
                            <m:t>3</m:t>
                          </m:r>
                        </m:sup>
                      </m:sSup>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𝜎</m:t>
                              </m:r>
                            </m:e>
                            <m:sub>
                              <m:r>
                                <a:rPr kumimoji="1" lang="en-US" altLang="ja-JP" b="0" i="1" smtClean="0">
                                  <a:latin typeface="Cambria Math" panose="02040503050406030204" pitchFamily="18" charset="0"/>
                                </a:rPr>
                                <m:t>1</m:t>
                              </m:r>
                            </m:sub>
                          </m:sSub>
                        </m:e>
                      </m:d>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r>
                                <m:rPr>
                                  <m:sty m:val="p"/>
                                </m:rPr>
                                <a:rPr kumimoji="1" lang="en-US" altLang="ja-JP">
                                  <a:latin typeface="Cambria Math" panose="02040503050406030204" pitchFamily="18" charset="0"/>
                                </a:rPr>
                                <m:t>V</m:t>
                              </m:r>
                              <m:r>
                                <a:rPr kumimoji="1" lang="en-US" altLang="ja-JP">
                                  <a:latin typeface="Cambria Math" panose="02040503050406030204" pitchFamily="18" charset="0"/>
                                </a:rPr>
                                <m:t>⋅</m:t>
                              </m:r>
                              <m:sSup>
                                <m:sSupPr>
                                  <m:ctrlPr>
                                    <a:rPr kumimoji="1" lang="en-US" altLang="ja-JP" i="1">
                                      <a:latin typeface="Cambria Math" panose="02040503050406030204" pitchFamily="18" charset="0"/>
                                    </a:rPr>
                                  </m:ctrlPr>
                                </m:sSupPr>
                                <m:e>
                                  <m:r>
                                    <m:rPr>
                                      <m:sty m:val="p"/>
                                    </m:rPr>
                                    <a:rPr kumimoji="1" lang="en-US" altLang="ja-JP">
                                      <a:latin typeface="Cambria Math" panose="02040503050406030204" pitchFamily="18" charset="0"/>
                                    </a:rPr>
                                    <m:t>s</m:t>
                                  </m:r>
                                </m:e>
                                <m:sup>
                                  <m:r>
                                    <a:rPr kumimoji="1" lang="en-US" altLang="ja-JP">
                                      <a:latin typeface="Cambria Math" panose="02040503050406030204" pitchFamily="18" charset="0"/>
                                    </a:rPr>
                                    <m:t>2</m:t>
                                  </m:r>
                                </m:sup>
                              </m:sSup>
                              <m:r>
                                <a:rPr kumimoji="1" lang="en-US" altLang="ja-JP">
                                  <a:latin typeface="Cambria Math" panose="02040503050406030204" pitchFamily="18" charset="0"/>
                                </a:rPr>
                                <m:t> </m:t>
                              </m:r>
                              <m:sSup>
                                <m:sSupPr>
                                  <m:ctrlPr>
                                    <a:rPr kumimoji="1" lang="en-US" altLang="ja-JP" i="1">
                                      <a:latin typeface="Cambria Math" panose="02040503050406030204" pitchFamily="18" charset="0"/>
                                    </a:rPr>
                                  </m:ctrlPr>
                                </m:sSupPr>
                                <m:e>
                                  <m:r>
                                    <m:rPr>
                                      <m:sty m:val="p"/>
                                    </m:rPr>
                                    <a:rPr kumimoji="1" lang="en-US" altLang="ja-JP">
                                      <a:latin typeface="Cambria Math" panose="02040503050406030204" pitchFamily="18" charset="0"/>
                                    </a:rPr>
                                    <m:t>C</m:t>
                                  </m:r>
                                </m:e>
                                <m:sup>
                                  <m:r>
                                    <a:rPr kumimoji="1" lang="en-US" altLang="ja-JP">
                                      <a:latin typeface="Cambria Math" panose="02040503050406030204" pitchFamily="18" charset="0"/>
                                    </a:rPr>
                                    <m:t>−1</m:t>
                                  </m:r>
                                </m:sup>
                              </m:sSup>
                              <m:r>
                                <a:rPr kumimoji="1" lang="en-US" altLang="ja-JP">
                                  <a:latin typeface="Cambria Math" panose="02040503050406030204" pitchFamily="18" charset="0"/>
                                </a:rPr>
                                <m:t> </m:t>
                              </m:r>
                              <m:sSup>
                                <m:sSupPr>
                                  <m:ctrlPr>
                                    <a:rPr kumimoji="1" lang="en-US" altLang="ja-JP" i="1">
                                      <a:latin typeface="Cambria Math" panose="02040503050406030204" pitchFamily="18" charset="0"/>
                                    </a:rPr>
                                  </m:ctrlPr>
                                </m:sSupPr>
                                <m:e>
                                  <m:r>
                                    <m:rPr>
                                      <m:sty m:val="p"/>
                                    </m:rPr>
                                    <a:rPr kumimoji="1" lang="en-US" altLang="ja-JP">
                                      <a:latin typeface="Cambria Math" panose="02040503050406030204" pitchFamily="18" charset="0"/>
                                    </a:rPr>
                                    <m:t>m</m:t>
                                  </m:r>
                                </m:e>
                                <m:sup>
                                  <m:r>
                                    <a:rPr kumimoji="1" lang="en-US" altLang="ja-JP">
                                      <a:latin typeface="Cambria Math" panose="02040503050406030204" pitchFamily="18" charset="0"/>
                                    </a:rPr>
                                    <m:t>−1</m:t>
                                  </m:r>
                                </m:sup>
                              </m:sSup>
                            </m:e>
                          </m:d>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s</m:t>
                                  </m:r>
                                </m:e>
                                <m:sup>
                                  <m:r>
                                    <a:rPr kumimoji="1" lang="en-US" altLang="ja-JP" b="0" i="0" smtClean="0">
                                      <a:latin typeface="Cambria Math" panose="02040503050406030204" pitchFamily="18" charset="0"/>
                                    </a:rPr>
                                    <m:t>−1</m:t>
                                  </m:r>
                                </m:sup>
                              </m:sSup>
                            </m:e>
                          </m:d>
                        </m:e>
                        <m:sup>
                          <m:r>
                            <a:rPr kumimoji="1" lang="en-US" altLang="ja-JP" b="0" i="0" smtClean="0">
                              <a:latin typeface="Cambria Math" panose="02040503050406030204" pitchFamily="18" charset="0"/>
                            </a:rPr>
                            <m:t>2</m:t>
                          </m:r>
                        </m:sup>
                      </m:sSup>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m</m:t>
                          </m:r>
                        </m:e>
                        <m:sup>
                          <m:r>
                            <a:rPr kumimoji="1" lang="en-US" altLang="ja-JP" b="0" i="0" smtClean="0">
                              <a:latin typeface="Cambria Math" panose="02040503050406030204" pitchFamily="18" charset="0"/>
                            </a:rPr>
                            <m:t>3</m:t>
                          </m:r>
                        </m:sup>
                      </m:sSup>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Ω</m:t>
                          </m:r>
                        </m:e>
                        <m:sup>
                          <m:r>
                            <a:rPr kumimoji="1" lang="en-US" altLang="ja-JP" b="0" i="1" smtClean="0">
                              <a:latin typeface="Cambria Math" panose="02040503050406030204" pitchFamily="18" charset="0"/>
                            </a:rPr>
                            <m:t>−1</m:t>
                          </m:r>
                        </m:sup>
                      </m:sSup>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m</m:t>
                          </m:r>
                        </m:e>
                        <m:sup>
                          <m:r>
                            <a:rPr kumimoji="1" lang="en-US" altLang="ja-JP" b="0" i="0" smtClean="0">
                              <a:latin typeface="Cambria Math" panose="02040503050406030204" pitchFamily="18" charset="0"/>
                            </a:rPr>
                            <m:t>−1</m:t>
                          </m:r>
                        </m:sup>
                      </m:sSup>
                    </m:oMath>
                  </m:oMathPara>
                </a14:m>
                <a:endParaRPr kumimoji="1" lang="ja-JP" altLang="en-US" dirty="0"/>
              </a:p>
            </p:txBody>
          </p:sp>
        </mc:Choice>
        <mc:Fallback xmlns="">
          <p:sp>
            <p:nvSpPr>
              <p:cNvPr id="3" name="テキスト ボックス 2">
                <a:extLst>
                  <a:ext uri="{FF2B5EF4-FFF2-40B4-BE49-F238E27FC236}">
                    <a16:creationId xmlns:a16="http://schemas.microsoft.com/office/drawing/2014/main" id="{49E5EE05-9265-4CE2-A05D-642C9926B6D4}"/>
                  </a:ext>
                </a:extLst>
              </p:cNvPr>
              <p:cNvSpPr txBox="1">
                <a:spLocks noRot="1" noChangeAspect="1" noMove="1" noResize="1" noEditPoints="1" noAdjustHandles="1" noChangeArrowheads="1" noChangeShapeType="1" noTextEdit="1"/>
              </p:cNvSpPr>
              <p:nvPr/>
            </p:nvSpPr>
            <p:spPr>
              <a:xfrm>
                <a:off x="949911" y="1171477"/>
                <a:ext cx="6901376" cy="276999"/>
              </a:xfrm>
              <a:prstGeom prst="rect">
                <a:avLst/>
              </a:prstGeom>
              <a:blipFill>
                <a:blip r:embed="rId2"/>
                <a:stretch>
                  <a:fillRect t="-4348" b="-217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Rectangle 7">
                <a:extLst>
                  <a:ext uri="{FF2B5EF4-FFF2-40B4-BE49-F238E27FC236}">
                    <a16:creationId xmlns:a16="http://schemas.microsoft.com/office/drawing/2014/main" id="{AD1DB605-7556-477C-A084-DB55CB304701}"/>
                  </a:ext>
                </a:extLst>
              </p:cNvPr>
              <p:cNvSpPr/>
              <p:nvPr/>
            </p:nvSpPr>
            <p:spPr>
              <a:xfrm>
                <a:off x="1050412" y="2341526"/>
                <a:ext cx="6056080" cy="6217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m:t>
                          </m:r>
                          <m:r>
                            <a:rPr kumimoji="1" lang="en-US" altLang="ja-JP" sz="1600" i="1">
                              <a:latin typeface="Cambria Math" panose="02040503050406030204" pitchFamily="18" charset="0"/>
                            </a:rPr>
                            <m:t>𝜇</m:t>
                          </m:r>
                        </m:e>
                        <m:sub>
                          <m:r>
                            <a:rPr kumimoji="1" lang="en-US" altLang="ja-JP" sz="1600" i="1">
                              <a:latin typeface="Cambria Math" panose="02040503050406030204" pitchFamily="18" charset="0"/>
                            </a:rPr>
                            <m:t>0</m:t>
                          </m:r>
                        </m:sub>
                      </m:sSub>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d>
                            <m:dPr>
                              <m:begChr m:val="["/>
                              <m:endChr m:val="]"/>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𝐵</m:t>
                              </m:r>
                            </m:e>
                          </m:d>
                        </m:num>
                        <m:den>
                          <m:d>
                            <m:dPr>
                              <m:begChr m:val="["/>
                              <m:endChr m:val="]"/>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𝐻</m:t>
                              </m:r>
                            </m:e>
                          </m:d>
                        </m:den>
                      </m:f>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r>
                            <m:rPr>
                              <m:sty m:val="p"/>
                            </m:rPr>
                            <a:rPr kumimoji="1" lang="en-US" altLang="ja-JP" sz="1600" b="0" i="0" smtClean="0">
                              <a:latin typeface="Cambria Math" panose="02040503050406030204" pitchFamily="18" charset="0"/>
                            </a:rPr>
                            <m:t>Wb</m:t>
                          </m:r>
                          <m:r>
                            <a:rPr kumimoji="1" lang="en-US" altLang="ja-JP" sz="1600" b="0" i="1" smtClean="0">
                              <a:latin typeface="Cambria Math" panose="02040503050406030204" pitchFamily="18" charset="0"/>
                            </a:rPr>
                            <m:t>⋅</m:t>
                          </m:r>
                          <m:sSup>
                            <m:sSupPr>
                              <m:ctrlPr>
                                <a:rPr kumimoji="1" lang="en-US" altLang="ja-JP" sz="1600" b="0" i="1" smtClean="0">
                                  <a:latin typeface="Cambria Math" panose="02040503050406030204" pitchFamily="18" charset="0"/>
                                </a:rPr>
                              </m:ctrlPr>
                            </m:sSupPr>
                            <m:e>
                              <m:r>
                                <m:rPr>
                                  <m:sty m:val="p"/>
                                </m:rPr>
                                <a:rPr kumimoji="1" lang="en-US" altLang="ja-JP" sz="1600" b="0" i="0" smtClean="0">
                                  <a:latin typeface="Cambria Math" panose="02040503050406030204" pitchFamily="18" charset="0"/>
                                </a:rPr>
                                <m:t>m</m:t>
                              </m:r>
                            </m:e>
                            <m:sup>
                              <m:r>
                                <a:rPr kumimoji="1" lang="en-US" altLang="ja-JP" sz="1600" b="0" i="0" smtClean="0">
                                  <a:latin typeface="Cambria Math" panose="02040503050406030204" pitchFamily="18" charset="0"/>
                                </a:rPr>
                                <m:t>−2</m:t>
                              </m:r>
                            </m:sup>
                          </m:sSup>
                        </m:num>
                        <m:den>
                          <m:r>
                            <m:rPr>
                              <m:sty m:val="p"/>
                            </m:rPr>
                            <a:rPr kumimoji="1" lang="en-US" altLang="ja-JP" sz="1600" b="0" i="0" smtClean="0">
                              <a:latin typeface="Cambria Math" panose="02040503050406030204" pitchFamily="18" charset="0"/>
                            </a:rPr>
                            <m:t>A</m:t>
                          </m:r>
                          <m:r>
                            <a:rPr kumimoji="1" lang="en-US" altLang="ja-JP" sz="1600" b="0" i="1" smtClean="0">
                              <a:latin typeface="Cambria Math" panose="02040503050406030204" pitchFamily="18" charset="0"/>
                            </a:rPr>
                            <m:t>⋅</m:t>
                          </m:r>
                          <m:sSup>
                            <m:sSupPr>
                              <m:ctrlPr>
                                <a:rPr kumimoji="1" lang="en-US" altLang="ja-JP" sz="1600" b="0" i="1" smtClean="0">
                                  <a:latin typeface="Cambria Math" panose="02040503050406030204" pitchFamily="18" charset="0"/>
                                </a:rPr>
                              </m:ctrlPr>
                            </m:sSupPr>
                            <m:e>
                              <m:r>
                                <m:rPr>
                                  <m:sty m:val="p"/>
                                </m:rPr>
                                <a:rPr kumimoji="1" lang="en-US" altLang="ja-JP" sz="1600" b="0" i="0" smtClean="0">
                                  <a:latin typeface="Cambria Math" panose="02040503050406030204" pitchFamily="18" charset="0"/>
                                </a:rPr>
                                <m:t>m</m:t>
                              </m:r>
                            </m:e>
                            <m:sup>
                              <m:r>
                                <a:rPr kumimoji="1" lang="en-US" altLang="ja-JP" sz="1600" b="0" i="0" smtClean="0">
                                  <a:latin typeface="Cambria Math" panose="02040503050406030204" pitchFamily="18" charset="0"/>
                                </a:rPr>
                                <m:t>−1</m:t>
                              </m:r>
                            </m:sup>
                          </m:sSup>
                        </m:den>
                      </m:f>
                      <m:r>
                        <a:rPr kumimoji="1" lang="en-US" altLang="ja-JP" sz="1600" b="0" i="0" smtClean="0">
                          <a:latin typeface="Cambria Math" panose="02040503050406030204" pitchFamily="18" charset="0"/>
                        </a:rPr>
                        <m:t>=</m:t>
                      </m:r>
                      <m:f>
                        <m:fPr>
                          <m:ctrlPr>
                            <a:rPr kumimoji="1" lang="en-US" altLang="ja-JP" sz="1600" i="1">
                              <a:latin typeface="Cambria Math" panose="02040503050406030204" pitchFamily="18" charset="0"/>
                            </a:rPr>
                          </m:ctrlPr>
                        </m:fPr>
                        <m:num>
                          <m:r>
                            <m:rPr>
                              <m:sty m:val="p"/>
                            </m:rPr>
                            <a:rPr kumimoji="1" lang="en-US" altLang="ja-JP" sz="1600">
                              <a:latin typeface="Cambria Math" panose="02040503050406030204" pitchFamily="18" charset="0"/>
                            </a:rPr>
                            <m:t>Wb</m:t>
                          </m:r>
                          <m:r>
                            <a:rPr kumimoji="1" lang="en-US" altLang="ja-JP" sz="1600" b="0" i="1" smtClean="0">
                              <a:latin typeface="Cambria Math" panose="02040503050406030204" pitchFamily="18" charset="0"/>
                            </a:rPr>
                            <m:t>⋅</m:t>
                          </m:r>
                          <m:sSup>
                            <m:sSupPr>
                              <m:ctrlPr>
                                <a:rPr kumimoji="1" lang="en-US" altLang="ja-JP" sz="1600" i="1">
                                  <a:latin typeface="Cambria Math" panose="02040503050406030204" pitchFamily="18" charset="0"/>
                                </a:rPr>
                              </m:ctrlPr>
                            </m:sSupPr>
                            <m:e>
                              <m:r>
                                <m:rPr>
                                  <m:sty m:val="p"/>
                                </m:rPr>
                                <a:rPr kumimoji="1" lang="en-US" altLang="ja-JP" sz="1600">
                                  <a:latin typeface="Cambria Math" panose="02040503050406030204" pitchFamily="18" charset="0"/>
                                </a:rPr>
                                <m:t>m</m:t>
                              </m:r>
                            </m:e>
                            <m:sup>
                              <m:r>
                                <a:rPr kumimoji="1" lang="en-US" altLang="ja-JP" sz="1600">
                                  <a:latin typeface="Cambria Math" panose="02040503050406030204" pitchFamily="18" charset="0"/>
                                </a:rPr>
                                <m:t>−</m:t>
                              </m:r>
                              <m:r>
                                <a:rPr kumimoji="1" lang="en-US" altLang="ja-JP" sz="1600" b="0" i="1" smtClean="0">
                                  <a:latin typeface="Cambria Math" panose="02040503050406030204" pitchFamily="18" charset="0"/>
                                </a:rPr>
                                <m:t>1</m:t>
                              </m:r>
                            </m:sup>
                          </m:sSup>
                        </m:num>
                        <m:den>
                          <m:r>
                            <m:rPr>
                              <m:sty m:val="p"/>
                            </m:rPr>
                            <a:rPr kumimoji="1" lang="en-US" altLang="ja-JP" sz="1600">
                              <a:latin typeface="Cambria Math" panose="02040503050406030204" pitchFamily="18" charset="0"/>
                            </a:rPr>
                            <m:t>A</m:t>
                          </m:r>
                          <m:r>
                            <a:rPr kumimoji="1" lang="en-US" altLang="ja-JP" sz="1600">
                              <a:latin typeface="Cambria Math" panose="02040503050406030204" pitchFamily="18" charset="0"/>
                            </a:rPr>
                            <m:t> </m:t>
                          </m:r>
                        </m:den>
                      </m:f>
                      <m:r>
                        <a:rPr kumimoji="1" lang="en-US" altLang="ja-JP" sz="1600" b="0" i="0" smtClean="0">
                          <a:latin typeface="Cambria Math" panose="02040503050406030204" pitchFamily="18" charset="0"/>
                        </a:rPr>
                        <m:t>=</m:t>
                      </m:r>
                      <m:f>
                        <m:fPr>
                          <m:ctrlPr>
                            <a:rPr kumimoji="1" lang="en-US" altLang="ja-JP" sz="1600" i="1">
                              <a:latin typeface="Cambria Math" panose="02040503050406030204" pitchFamily="18" charset="0"/>
                            </a:rPr>
                          </m:ctrlPr>
                        </m:fPr>
                        <m:num>
                          <m:r>
                            <m:rPr>
                              <m:sty m:val="p"/>
                            </m:rPr>
                            <a:rPr kumimoji="1" lang="en-US" altLang="ja-JP" sz="1600" b="0" i="0" smtClean="0">
                              <a:latin typeface="Cambria Math" panose="02040503050406030204" pitchFamily="18" charset="0"/>
                            </a:rPr>
                            <m:t>V</m:t>
                          </m:r>
                          <m:r>
                            <a:rPr kumimoji="1" lang="en-US" altLang="ja-JP" sz="1600" b="0" i="0" smtClean="0">
                              <a:latin typeface="Cambria Math" panose="02040503050406030204" pitchFamily="18" charset="0"/>
                            </a:rPr>
                            <m:t>⋅</m:t>
                          </m:r>
                          <m:r>
                            <m:rPr>
                              <m:sty m:val="p"/>
                            </m:rPr>
                            <a:rPr kumimoji="1" lang="en-US" altLang="ja-JP" sz="1600" b="0" i="0" smtClean="0">
                              <a:latin typeface="Cambria Math" panose="02040503050406030204" pitchFamily="18" charset="0"/>
                            </a:rPr>
                            <m:t>s</m:t>
                          </m:r>
                          <m:r>
                            <a:rPr kumimoji="1" lang="en-US" altLang="ja-JP" sz="1600" b="0" i="1" smtClean="0">
                              <a:latin typeface="Cambria Math" panose="02040503050406030204" pitchFamily="18" charset="0"/>
                            </a:rPr>
                            <m:t>⋅</m:t>
                          </m:r>
                          <m:r>
                            <a:rPr kumimoji="1" lang="en-US" altLang="ja-JP" sz="1600">
                              <a:latin typeface="Cambria Math" panose="02040503050406030204" pitchFamily="18" charset="0"/>
                            </a:rPr>
                            <m:t> </m:t>
                          </m:r>
                          <m:sSup>
                            <m:sSupPr>
                              <m:ctrlPr>
                                <a:rPr kumimoji="1" lang="en-US" altLang="ja-JP" sz="1600" i="1">
                                  <a:latin typeface="Cambria Math" panose="02040503050406030204" pitchFamily="18" charset="0"/>
                                </a:rPr>
                              </m:ctrlPr>
                            </m:sSupPr>
                            <m:e>
                              <m:r>
                                <m:rPr>
                                  <m:sty m:val="p"/>
                                </m:rPr>
                                <a:rPr kumimoji="1" lang="en-US" altLang="ja-JP" sz="1600">
                                  <a:latin typeface="Cambria Math" panose="02040503050406030204" pitchFamily="18" charset="0"/>
                                </a:rPr>
                                <m:t>m</m:t>
                              </m:r>
                            </m:e>
                            <m:sup>
                              <m:r>
                                <a:rPr kumimoji="1" lang="en-US" altLang="ja-JP" sz="1600">
                                  <a:latin typeface="Cambria Math" panose="02040503050406030204" pitchFamily="18" charset="0"/>
                                </a:rPr>
                                <m:t>−</m:t>
                              </m:r>
                              <m:r>
                                <a:rPr kumimoji="1" lang="en-US" altLang="ja-JP" sz="1600" b="0" i="1" smtClean="0">
                                  <a:latin typeface="Cambria Math" panose="02040503050406030204" pitchFamily="18" charset="0"/>
                                </a:rPr>
                                <m:t>1</m:t>
                              </m:r>
                            </m:sup>
                          </m:sSup>
                        </m:num>
                        <m:den>
                          <m:r>
                            <m:rPr>
                              <m:sty m:val="p"/>
                            </m:rPr>
                            <a:rPr kumimoji="1" lang="en-US" altLang="ja-JP" sz="1600" b="0" i="0" smtClean="0">
                              <a:latin typeface="Cambria Math" panose="02040503050406030204" pitchFamily="18" charset="0"/>
                            </a:rPr>
                            <m:t>C</m:t>
                          </m:r>
                          <m:r>
                            <a:rPr kumimoji="1" lang="en-US" altLang="ja-JP" sz="1600" b="0" i="1" smtClean="0">
                              <a:latin typeface="Cambria Math" panose="02040503050406030204" pitchFamily="18" charset="0"/>
                            </a:rPr>
                            <m:t>⋅</m:t>
                          </m:r>
                          <m:sSup>
                            <m:sSupPr>
                              <m:ctrlPr>
                                <a:rPr kumimoji="1" lang="en-US" altLang="ja-JP" sz="1600" b="0" i="1" smtClean="0">
                                  <a:latin typeface="Cambria Math" panose="02040503050406030204" pitchFamily="18" charset="0"/>
                                </a:rPr>
                              </m:ctrlPr>
                            </m:sSupPr>
                            <m:e>
                              <m:r>
                                <m:rPr>
                                  <m:sty m:val="p"/>
                                </m:rPr>
                                <a:rPr kumimoji="1" lang="en-US" altLang="ja-JP" sz="1600" b="0" i="0" smtClean="0">
                                  <a:latin typeface="Cambria Math" panose="02040503050406030204" pitchFamily="18" charset="0"/>
                                </a:rPr>
                                <m:t>s</m:t>
                              </m:r>
                            </m:e>
                            <m:sup>
                              <m:r>
                                <a:rPr kumimoji="1" lang="en-US" altLang="ja-JP" sz="1600" b="0" i="0" smtClean="0">
                                  <a:latin typeface="Cambria Math" panose="02040503050406030204" pitchFamily="18" charset="0"/>
                                </a:rPr>
                                <m:t>−1</m:t>
                              </m:r>
                            </m:sup>
                          </m:sSup>
                          <m:r>
                            <a:rPr kumimoji="1" lang="en-US" altLang="ja-JP" sz="1600">
                              <a:latin typeface="Cambria Math" panose="02040503050406030204" pitchFamily="18" charset="0"/>
                            </a:rPr>
                            <m:t> </m:t>
                          </m:r>
                        </m:den>
                      </m:f>
                      <m:r>
                        <a:rPr kumimoji="1" lang="en-US" altLang="ja-JP" sz="1600" b="0" i="1" smtClean="0">
                          <a:latin typeface="Cambria Math" panose="02040503050406030204" pitchFamily="18" charset="0"/>
                        </a:rPr>
                        <m:t>=</m:t>
                      </m:r>
                      <m:r>
                        <m:rPr>
                          <m:sty m:val="p"/>
                        </m:rPr>
                        <a:rPr kumimoji="1" lang="en-US" altLang="ja-JP" sz="1600" i="0" smtClean="0">
                          <a:latin typeface="Cambria Math" panose="02040503050406030204" pitchFamily="18" charset="0"/>
                        </a:rPr>
                        <m:t>V</m:t>
                      </m:r>
                      <m:r>
                        <a:rPr kumimoji="1" lang="en-US" altLang="ja-JP" sz="1600" b="0" i="0" smtClean="0">
                          <a:latin typeface="Cambria Math" panose="02040503050406030204" pitchFamily="18" charset="0"/>
                        </a:rPr>
                        <m:t>⋅</m:t>
                      </m:r>
                      <m:sSup>
                        <m:sSupPr>
                          <m:ctrlPr>
                            <a:rPr kumimoji="1" lang="en-US" altLang="ja-JP" sz="1600" b="0" i="1" smtClean="0">
                              <a:latin typeface="Cambria Math" panose="02040503050406030204" pitchFamily="18" charset="0"/>
                            </a:rPr>
                          </m:ctrlPr>
                        </m:sSupPr>
                        <m:e>
                          <m:r>
                            <m:rPr>
                              <m:sty m:val="p"/>
                            </m:rPr>
                            <a:rPr kumimoji="1" lang="en-US" altLang="ja-JP" sz="1600" b="0" i="0" smtClean="0">
                              <a:latin typeface="Cambria Math" panose="02040503050406030204" pitchFamily="18" charset="0"/>
                            </a:rPr>
                            <m:t>s</m:t>
                          </m:r>
                        </m:e>
                        <m:sup>
                          <m:r>
                            <a:rPr kumimoji="1" lang="en-US" altLang="ja-JP" sz="1600" b="0" i="0" smtClean="0">
                              <a:latin typeface="Cambria Math" panose="02040503050406030204" pitchFamily="18" charset="0"/>
                            </a:rPr>
                            <m:t>2</m:t>
                          </m:r>
                        </m:sup>
                      </m:sSup>
                      <m:r>
                        <a:rPr kumimoji="1" lang="en-US" altLang="ja-JP" sz="1600" b="0" i="0" smtClean="0">
                          <a:latin typeface="Cambria Math" panose="02040503050406030204" pitchFamily="18" charset="0"/>
                        </a:rPr>
                        <m:t> </m:t>
                      </m:r>
                      <m:sSup>
                        <m:sSupPr>
                          <m:ctrlPr>
                            <a:rPr kumimoji="1" lang="en-US" altLang="ja-JP" sz="1600" b="0" i="1" smtClean="0">
                              <a:latin typeface="Cambria Math" panose="02040503050406030204" pitchFamily="18" charset="0"/>
                            </a:rPr>
                          </m:ctrlPr>
                        </m:sSupPr>
                        <m:e>
                          <m:r>
                            <m:rPr>
                              <m:sty m:val="p"/>
                            </m:rPr>
                            <a:rPr kumimoji="1" lang="en-US" altLang="ja-JP" sz="1600" b="0" i="0" smtClean="0">
                              <a:latin typeface="Cambria Math" panose="02040503050406030204" pitchFamily="18" charset="0"/>
                            </a:rPr>
                            <m:t>C</m:t>
                          </m:r>
                        </m:e>
                        <m:sup>
                          <m:r>
                            <a:rPr kumimoji="1" lang="en-US" altLang="ja-JP" sz="1600" b="0" i="0" smtClean="0">
                              <a:latin typeface="Cambria Math" panose="02040503050406030204" pitchFamily="18" charset="0"/>
                            </a:rPr>
                            <m:t>−1</m:t>
                          </m:r>
                        </m:sup>
                      </m:sSup>
                      <m:r>
                        <a:rPr kumimoji="1" lang="en-US" altLang="ja-JP" sz="1600" b="0" i="0" smtClean="0">
                          <a:latin typeface="Cambria Math" panose="02040503050406030204" pitchFamily="18" charset="0"/>
                        </a:rPr>
                        <m:t> </m:t>
                      </m:r>
                      <m:sSup>
                        <m:sSupPr>
                          <m:ctrlPr>
                            <a:rPr kumimoji="1" lang="en-US" altLang="ja-JP" sz="1600" i="1">
                              <a:latin typeface="Cambria Math" panose="02040503050406030204" pitchFamily="18" charset="0"/>
                            </a:rPr>
                          </m:ctrlPr>
                        </m:sSupPr>
                        <m:e>
                          <m:r>
                            <m:rPr>
                              <m:sty m:val="p"/>
                            </m:rPr>
                            <a:rPr kumimoji="1" lang="en-US" altLang="ja-JP" sz="1600" i="0">
                              <a:latin typeface="Cambria Math" panose="02040503050406030204" pitchFamily="18" charset="0"/>
                            </a:rPr>
                            <m:t>m</m:t>
                          </m:r>
                        </m:e>
                        <m:sup>
                          <m:r>
                            <a:rPr kumimoji="1" lang="en-US" altLang="ja-JP" sz="1600" i="0">
                              <a:latin typeface="Cambria Math" panose="02040503050406030204" pitchFamily="18" charset="0"/>
                            </a:rPr>
                            <m:t>−1</m:t>
                          </m:r>
                        </m:sup>
                      </m:sSup>
                    </m:oMath>
                  </m:oMathPara>
                </a14:m>
                <a:endParaRPr lang="en-US" sz="1600" dirty="0"/>
              </a:p>
            </p:txBody>
          </p:sp>
        </mc:Choice>
        <mc:Fallback xmlns="">
          <p:sp>
            <p:nvSpPr>
              <p:cNvPr id="4" name="Rectangle 7">
                <a:extLst>
                  <a:ext uri="{FF2B5EF4-FFF2-40B4-BE49-F238E27FC236}">
                    <a16:creationId xmlns:a16="http://schemas.microsoft.com/office/drawing/2014/main" id="{AD1DB605-7556-477C-A084-DB55CB304701}"/>
                  </a:ext>
                </a:extLst>
              </p:cNvPr>
              <p:cNvSpPr>
                <a:spLocks noRot="1" noChangeAspect="1" noMove="1" noResize="1" noEditPoints="1" noAdjustHandles="1" noChangeArrowheads="1" noChangeShapeType="1" noTextEdit="1"/>
              </p:cNvSpPr>
              <p:nvPr/>
            </p:nvSpPr>
            <p:spPr>
              <a:xfrm>
                <a:off x="1050412" y="2341526"/>
                <a:ext cx="6056080" cy="62177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79EF8CEC-186E-4035-AA61-D468B9BEB38A}"/>
                  </a:ext>
                </a:extLst>
              </p:cNvPr>
              <p:cNvSpPr txBox="1"/>
              <p:nvPr/>
            </p:nvSpPr>
            <p:spPr>
              <a:xfrm>
                <a:off x="8875" y="655203"/>
                <a:ext cx="6764993" cy="400110"/>
              </a:xfrm>
              <a:prstGeom prst="rect">
                <a:avLst/>
              </a:prstGeom>
              <a:noFill/>
            </p:spPr>
            <p:txBody>
              <a:bodyPr wrap="none" rtlCol="0">
                <a:spAutoFit/>
              </a:bodyPr>
              <a:lstStyle/>
              <a:p>
                <a:r>
                  <a:rPr kumimoji="1" lang="en-US" altLang="ja-JP" sz="2000" dirty="0"/>
                  <a:t>(1) Since the dimension of </a:t>
                </a:r>
                <a14:m>
                  <m:oMath xmlns:m="http://schemas.openxmlformats.org/officeDocument/2006/math">
                    <m:sSub>
                      <m:sSubPr>
                        <m:ctrlPr>
                          <a:rPr kumimoji="1" lang="en-US" altLang="ja-JP" sz="2000" i="1">
                            <a:latin typeface="Cambria Math" panose="02040503050406030204" pitchFamily="18" charset="0"/>
                          </a:rPr>
                        </m:ctrlPr>
                      </m:sSubPr>
                      <m:e>
                        <m:r>
                          <a:rPr kumimoji="1" lang="en-US" altLang="ja-JP" sz="2000" i="1">
                            <a:latin typeface="Cambria Math" panose="02040503050406030204" pitchFamily="18" charset="0"/>
                          </a:rPr>
                          <m:t>𝜇</m:t>
                        </m:r>
                      </m:e>
                      <m:sub>
                        <m:r>
                          <a:rPr kumimoji="1" lang="en-US" altLang="ja-JP" sz="2000" i="1">
                            <a:latin typeface="Cambria Math" panose="02040503050406030204" pitchFamily="18" charset="0"/>
                          </a:rPr>
                          <m:t>0</m:t>
                        </m:r>
                      </m:sub>
                    </m:sSub>
                  </m:oMath>
                </a14:m>
                <a:r>
                  <a:rPr kumimoji="1" lang="ja-JP" altLang="en-US" sz="2000" dirty="0"/>
                  <a:t> </a:t>
                </a:r>
                <a:r>
                  <a:rPr kumimoji="1" lang="en-US" altLang="ja-JP" sz="2000" dirty="0"/>
                  <a:t>is given by </a:t>
                </a:r>
                <a14:m>
                  <m:oMath xmlns:m="http://schemas.openxmlformats.org/officeDocument/2006/math">
                    <m:d>
                      <m:dPr>
                        <m:begChr m:val="["/>
                        <m:endChr m:val="]"/>
                        <m:ctrlPr>
                          <a:rPr kumimoji="1" lang="en-US" altLang="ja-JP" sz="2000" b="0" i="1" smtClean="0">
                            <a:latin typeface="Cambria Math" panose="02040503050406030204" pitchFamily="18" charset="0"/>
                          </a:rPr>
                        </m:ctrlPr>
                      </m:dPr>
                      <m:e>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𝜇</m:t>
                            </m:r>
                          </m:e>
                          <m:sub>
                            <m:r>
                              <a:rPr kumimoji="1" lang="en-US" altLang="ja-JP" sz="2000" b="0" i="1" smtClean="0">
                                <a:latin typeface="Cambria Math" panose="02040503050406030204" pitchFamily="18" charset="0"/>
                              </a:rPr>
                              <m:t>0</m:t>
                            </m:r>
                          </m:sub>
                        </m:sSub>
                      </m:e>
                    </m:d>
                    <m:r>
                      <a:rPr kumimoji="1" lang="en-US" altLang="ja-JP" sz="2000" b="0" i="0" smtClean="0">
                        <a:latin typeface="Cambria Math" panose="02040503050406030204" pitchFamily="18" charset="0"/>
                      </a:rPr>
                      <m:t>=</m:t>
                    </m:r>
                    <m:r>
                      <m:rPr>
                        <m:sty m:val="p"/>
                      </m:rPr>
                      <a:rPr kumimoji="1" lang="en-US" altLang="ja-JP" sz="2000">
                        <a:latin typeface="Cambria Math" panose="02040503050406030204" pitchFamily="18" charset="0"/>
                      </a:rPr>
                      <m:t>V</m:t>
                    </m:r>
                    <m:r>
                      <a:rPr kumimoji="1" lang="en-US" altLang="ja-JP" sz="2000">
                        <a:latin typeface="Cambria Math" panose="02040503050406030204" pitchFamily="18" charset="0"/>
                      </a:rPr>
                      <m:t>⋅</m:t>
                    </m:r>
                    <m:sSup>
                      <m:sSupPr>
                        <m:ctrlPr>
                          <a:rPr kumimoji="1" lang="en-US" altLang="ja-JP" sz="2000" i="1">
                            <a:latin typeface="Cambria Math" panose="02040503050406030204" pitchFamily="18" charset="0"/>
                          </a:rPr>
                        </m:ctrlPr>
                      </m:sSupPr>
                      <m:e>
                        <m:r>
                          <m:rPr>
                            <m:sty m:val="p"/>
                          </m:rPr>
                          <a:rPr kumimoji="1" lang="en-US" altLang="ja-JP" sz="2000">
                            <a:latin typeface="Cambria Math" panose="02040503050406030204" pitchFamily="18" charset="0"/>
                          </a:rPr>
                          <m:t>s</m:t>
                        </m:r>
                      </m:e>
                      <m:sup>
                        <m:r>
                          <a:rPr kumimoji="1" lang="en-US" altLang="ja-JP" sz="2000">
                            <a:latin typeface="Cambria Math" panose="02040503050406030204" pitchFamily="18" charset="0"/>
                          </a:rPr>
                          <m:t>2</m:t>
                        </m:r>
                      </m:sup>
                    </m:sSup>
                    <m:r>
                      <a:rPr kumimoji="1" lang="en-US" altLang="ja-JP" sz="2000">
                        <a:latin typeface="Cambria Math" panose="02040503050406030204" pitchFamily="18" charset="0"/>
                      </a:rPr>
                      <m:t> </m:t>
                    </m:r>
                    <m:sSup>
                      <m:sSupPr>
                        <m:ctrlPr>
                          <a:rPr kumimoji="1" lang="en-US" altLang="ja-JP" sz="2000" i="1">
                            <a:latin typeface="Cambria Math" panose="02040503050406030204" pitchFamily="18" charset="0"/>
                          </a:rPr>
                        </m:ctrlPr>
                      </m:sSupPr>
                      <m:e>
                        <m:r>
                          <m:rPr>
                            <m:sty m:val="p"/>
                          </m:rPr>
                          <a:rPr kumimoji="1" lang="en-US" altLang="ja-JP" sz="2000">
                            <a:latin typeface="Cambria Math" panose="02040503050406030204" pitchFamily="18" charset="0"/>
                          </a:rPr>
                          <m:t>C</m:t>
                        </m:r>
                      </m:e>
                      <m:sup>
                        <m:r>
                          <a:rPr kumimoji="1" lang="en-US" altLang="ja-JP" sz="2000">
                            <a:latin typeface="Cambria Math" panose="02040503050406030204" pitchFamily="18" charset="0"/>
                          </a:rPr>
                          <m:t>−1</m:t>
                        </m:r>
                      </m:sup>
                    </m:sSup>
                    <m:r>
                      <a:rPr kumimoji="1" lang="en-US" altLang="ja-JP" sz="2000">
                        <a:latin typeface="Cambria Math" panose="02040503050406030204" pitchFamily="18" charset="0"/>
                      </a:rPr>
                      <m:t> </m:t>
                    </m:r>
                    <m:sSup>
                      <m:sSupPr>
                        <m:ctrlPr>
                          <a:rPr kumimoji="1" lang="en-US" altLang="ja-JP" sz="2000" i="1">
                            <a:latin typeface="Cambria Math" panose="02040503050406030204" pitchFamily="18" charset="0"/>
                          </a:rPr>
                        </m:ctrlPr>
                      </m:sSupPr>
                      <m:e>
                        <m:r>
                          <m:rPr>
                            <m:sty m:val="p"/>
                          </m:rPr>
                          <a:rPr kumimoji="1" lang="en-US" altLang="ja-JP" sz="2000">
                            <a:latin typeface="Cambria Math" panose="02040503050406030204" pitchFamily="18" charset="0"/>
                          </a:rPr>
                          <m:t>m</m:t>
                        </m:r>
                      </m:e>
                      <m:sup>
                        <m:r>
                          <a:rPr kumimoji="1" lang="en-US" altLang="ja-JP" sz="2000">
                            <a:latin typeface="Cambria Math" panose="02040503050406030204" pitchFamily="18" charset="0"/>
                          </a:rPr>
                          <m:t>−1</m:t>
                        </m:r>
                      </m:sup>
                    </m:sSup>
                  </m:oMath>
                </a14:m>
                <a:endParaRPr kumimoji="1" lang="ja-JP" altLang="en-US" sz="2000" dirty="0"/>
              </a:p>
            </p:txBody>
          </p:sp>
        </mc:Choice>
        <mc:Fallback xmlns="">
          <p:sp>
            <p:nvSpPr>
              <p:cNvPr id="5" name="テキスト ボックス 4">
                <a:extLst>
                  <a:ext uri="{FF2B5EF4-FFF2-40B4-BE49-F238E27FC236}">
                    <a16:creationId xmlns:a16="http://schemas.microsoft.com/office/drawing/2014/main" id="{79EF8CEC-186E-4035-AA61-D468B9BEB38A}"/>
                  </a:ext>
                </a:extLst>
              </p:cNvPr>
              <p:cNvSpPr txBox="1">
                <a:spLocks noRot="1" noChangeAspect="1" noMove="1" noResize="1" noEditPoints="1" noAdjustHandles="1" noChangeArrowheads="1" noChangeShapeType="1" noTextEdit="1"/>
              </p:cNvSpPr>
              <p:nvPr/>
            </p:nvSpPr>
            <p:spPr>
              <a:xfrm>
                <a:off x="8875" y="655203"/>
                <a:ext cx="6764993" cy="400110"/>
              </a:xfrm>
              <a:prstGeom prst="rect">
                <a:avLst/>
              </a:prstGeom>
              <a:blipFill>
                <a:blip r:embed="rId4"/>
                <a:stretch>
                  <a:fillRect l="-901" t="-7576" b="-2575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AD21CDF5-9B44-4296-B3BA-3704CD55A4CC}"/>
                  </a:ext>
                </a:extLst>
              </p:cNvPr>
              <p:cNvSpPr txBox="1"/>
              <p:nvPr/>
            </p:nvSpPr>
            <p:spPr>
              <a:xfrm>
                <a:off x="1429305" y="1626603"/>
                <a:ext cx="327948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V</m:t>
                          </m:r>
                        </m:e>
                        <m:sup>
                          <m:r>
                            <a:rPr kumimoji="1" lang="en-US" altLang="ja-JP" b="0" i="0"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s</m:t>
                          </m:r>
                        </m:e>
                        <m:sup>
                          <m:r>
                            <a:rPr kumimoji="1" lang="en-US" altLang="ja-JP" b="0" i="0"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C</m:t>
                          </m:r>
                        </m:e>
                        <m:sup>
                          <m:r>
                            <a:rPr kumimoji="1" lang="en-US" altLang="ja-JP" b="0" i="0"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Ω</m:t>
                          </m:r>
                        </m:e>
                        <m:sup>
                          <m:r>
                            <a:rPr kumimoji="1" lang="en-US" altLang="ja-JP" b="0" i="0" smtClean="0">
                              <a:latin typeface="Cambria Math" panose="02040503050406030204" pitchFamily="18" charset="0"/>
                            </a:rPr>
                            <m:t>−1</m:t>
                          </m:r>
                        </m:sup>
                      </m:sSup>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V</m:t>
                          </m:r>
                        </m:e>
                        <m:sup>
                          <m:r>
                            <a:rPr kumimoji="1" lang="en-US" altLang="ja-JP" b="0" i="0"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A</m:t>
                          </m:r>
                        </m:e>
                        <m:sup>
                          <m:r>
                            <a:rPr kumimoji="1" lang="en-US" altLang="ja-JP" b="0" i="0"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Ω</m:t>
                          </m:r>
                        </m:e>
                        <m:sup>
                          <m:r>
                            <a:rPr kumimoji="1" lang="en-US" altLang="ja-JP" b="0" i="1" smtClean="0">
                              <a:latin typeface="Cambria Math" panose="02040503050406030204" pitchFamily="18" charset="0"/>
                            </a:rPr>
                            <m:t>−1</m:t>
                          </m:r>
                        </m:sup>
                      </m:sSup>
                      <m:r>
                        <a:rPr kumimoji="1" lang="en-US" altLang="ja-JP" b="0" i="1" smtClean="0">
                          <a:latin typeface="Cambria Math" panose="02040503050406030204" pitchFamily="18" charset="0"/>
                        </a:rPr>
                        <m:t>=</m:t>
                      </m:r>
                      <m:r>
                        <m:rPr>
                          <m:sty m:val="p"/>
                        </m:rPr>
                        <a:rPr kumimoji="1" lang="en-US" altLang="ja-JP" b="0" i="0" smtClean="0">
                          <a:latin typeface="Cambria Math" panose="02040503050406030204" pitchFamily="18" charset="0"/>
                        </a:rPr>
                        <m:t>Ω</m:t>
                      </m:r>
                    </m:oMath>
                  </m:oMathPara>
                </a14:m>
                <a:endParaRPr kumimoji="1" lang="ja-JP" altLang="en-US" dirty="0"/>
              </a:p>
            </p:txBody>
          </p:sp>
        </mc:Choice>
        <mc:Fallback xmlns="">
          <p:sp>
            <p:nvSpPr>
              <p:cNvPr id="6" name="テキスト ボックス 5">
                <a:extLst>
                  <a:ext uri="{FF2B5EF4-FFF2-40B4-BE49-F238E27FC236}">
                    <a16:creationId xmlns:a16="http://schemas.microsoft.com/office/drawing/2014/main" id="{AD21CDF5-9B44-4296-B3BA-3704CD55A4CC}"/>
                  </a:ext>
                </a:extLst>
              </p:cNvPr>
              <p:cNvSpPr txBox="1">
                <a:spLocks noRot="1" noChangeAspect="1" noMove="1" noResize="1" noEditPoints="1" noAdjustHandles="1" noChangeArrowheads="1" noChangeShapeType="1" noTextEdit="1"/>
              </p:cNvSpPr>
              <p:nvPr/>
            </p:nvSpPr>
            <p:spPr>
              <a:xfrm>
                <a:off x="1429305" y="1626603"/>
                <a:ext cx="3279488" cy="276999"/>
              </a:xfrm>
              <a:prstGeom prst="rect">
                <a:avLst/>
              </a:prstGeom>
              <a:blipFill>
                <a:blip r:embed="rId5"/>
                <a:stretch>
                  <a:fillRect l="-186" t="-4444" r="-1301"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324F976-47E8-43E3-8F3C-5199B1A2DA6E}"/>
                  </a:ext>
                </a:extLst>
              </p:cNvPr>
              <p:cNvSpPr txBox="1"/>
              <p:nvPr/>
            </p:nvSpPr>
            <p:spPr>
              <a:xfrm>
                <a:off x="310718" y="2049836"/>
                <a:ext cx="6422912" cy="369332"/>
              </a:xfrm>
              <a:prstGeom prst="rect">
                <a:avLst/>
              </a:prstGeom>
              <a:noFill/>
            </p:spPr>
            <p:txBody>
              <a:bodyPr wrap="none" rtlCol="0">
                <a:spAutoFit/>
              </a:bodyPr>
              <a:lstStyle/>
              <a:p>
                <a:r>
                  <a:rPr kumimoji="1" lang="en-US" altLang="ja-JP" dirty="0"/>
                  <a:t>If you cannot remind the dimension of </a:t>
                </a:r>
                <a14:m>
                  <m:oMath xmlns:m="http://schemas.openxmlformats.org/officeDocument/2006/math">
                    <m:sSub>
                      <m:sSubPr>
                        <m:ctrlPr>
                          <a:rPr kumimoji="1" lang="en-US" altLang="ja-JP" i="1">
                            <a:latin typeface="Cambria Math" panose="02040503050406030204" pitchFamily="18" charset="0"/>
                          </a:rPr>
                        </m:ctrlPr>
                      </m:sSubPr>
                      <m:e>
                        <m:r>
                          <a:rPr kumimoji="1" lang="en-US" altLang="ja-JP" i="1">
                            <a:latin typeface="Cambria Math" panose="02040503050406030204" pitchFamily="18" charset="0"/>
                          </a:rPr>
                          <m:t>𝜇</m:t>
                        </m:r>
                      </m:e>
                      <m:sub>
                        <m:r>
                          <a:rPr kumimoji="1" lang="en-US" altLang="ja-JP" i="1">
                            <a:latin typeface="Cambria Math" panose="02040503050406030204" pitchFamily="18" charset="0"/>
                          </a:rPr>
                          <m:t>0</m:t>
                        </m:r>
                      </m:sub>
                    </m:sSub>
                  </m:oMath>
                </a14:m>
                <a:r>
                  <a:rPr kumimoji="1" lang="en-US" altLang="ja-JP" dirty="0"/>
                  <a:t>, you can easily find it by </a:t>
                </a:r>
                <a:endParaRPr kumimoji="1" lang="ja-JP" altLang="en-US" dirty="0"/>
              </a:p>
            </p:txBody>
          </p:sp>
        </mc:Choice>
        <mc:Fallback xmlns="">
          <p:sp>
            <p:nvSpPr>
              <p:cNvPr id="7" name="テキスト ボックス 6">
                <a:extLst>
                  <a:ext uri="{FF2B5EF4-FFF2-40B4-BE49-F238E27FC236}">
                    <a16:creationId xmlns:a16="http://schemas.microsoft.com/office/drawing/2014/main" id="{1324F976-47E8-43E3-8F3C-5199B1A2DA6E}"/>
                  </a:ext>
                </a:extLst>
              </p:cNvPr>
              <p:cNvSpPr txBox="1">
                <a:spLocks noRot="1" noChangeAspect="1" noMove="1" noResize="1" noEditPoints="1" noAdjustHandles="1" noChangeArrowheads="1" noChangeShapeType="1" noTextEdit="1"/>
              </p:cNvSpPr>
              <p:nvPr/>
            </p:nvSpPr>
            <p:spPr>
              <a:xfrm>
                <a:off x="310718" y="2049836"/>
                <a:ext cx="6422912" cy="369332"/>
              </a:xfrm>
              <a:prstGeom prst="rect">
                <a:avLst/>
              </a:prstGeom>
              <a:blipFill>
                <a:blip r:embed="rId6"/>
                <a:stretch>
                  <a:fillRect l="-854" t="-8197" b="-24590"/>
                </a:stretch>
              </a:blipFill>
            </p:spPr>
            <p:txBody>
              <a:bodyPr/>
              <a:lstStyle/>
              <a:p>
                <a:r>
                  <a:rPr lang="ja-JP" altLang="en-US">
                    <a:noFill/>
                  </a:rPr>
                  <a:t> </a:t>
                </a:r>
              </a:p>
            </p:txBody>
          </p:sp>
        </mc:Fallback>
      </mc:AlternateContent>
      <p:sp>
        <p:nvSpPr>
          <p:cNvPr id="8" name="テキスト ボックス 7">
            <a:extLst>
              <a:ext uri="{FF2B5EF4-FFF2-40B4-BE49-F238E27FC236}">
                <a16:creationId xmlns:a16="http://schemas.microsoft.com/office/drawing/2014/main" id="{BA0DED9F-1603-4D5E-A659-8E2735F98C9E}"/>
              </a:ext>
            </a:extLst>
          </p:cNvPr>
          <p:cNvSpPr txBox="1"/>
          <p:nvPr/>
        </p:nvSpPr>
        <p:spPr>
          <a:xfrm>
            <a:off x="-12096" y="3213636"/>
            <a:ext cx="529312" cy="400110"/>
          </a:xfrm>
          <a:prstGeom prst="rect">
            <a:avLst/>
          </a:prstGeom>
          <a:noFill/>
        </p:spPr>
        <p:txBody>
          <a:bodyPr wrap="none" rtlCol="0">
            <a:spAutoFit/>
          </a:bodyPr>
          <a:lstStyle/>
          <a:p>
            <a:r>
              <a:rPr kumimoji="1" lang="en-US" altLang="ja-JP" sz="2000" dirty="0"/>
              <a:t>(2) </a:t>
            </a:r>
            <a:endParaRPr kumimoji="1" lang="ja-JP" altLang="en-US" sz="2000" dirty="0"/>
          </a:p>
        </p:txBody>
      </p:sp>
      <mc:AlternateContent xmlns:mc="http://schemas.openxmlformats.org/markup-compatibility/2006" xmlns:a14="http://schemas.microsoft.com/office/drawing/2010/main">
        <mc:Choice Requires="a14">
          <p:sp>
            <p:nvSpPr>
              <p:cNvPr id="9" name="テキスト ボックス 8">
                <a:extLst>
                  <a:ext uri="{FF2B5EF4-FFF2-40B4-BE49-F238E27FC236}">
                    <a16:creationId xmlns:a16="http://schemas.microsoft.com/office/drawing/2014/main" id="{6477E892-3363-4FB1-B22F-D819C5BFEDF2}"/>
                  </a:ext>
                </a:extLst>
              </p:cNvPr>
              <p:cNvSpPr txBox="1"/>
              <p:nvPr/>
            </p:nvSpPr>
            <p:spPr>
              <a:xfrm>
                <a:off x="486374" y="3282469"/>
                <a:ext cx="41923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𝑃</m:t>
                          </m:r>
                        </m:e>
                      </m:d>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𝑠</m:t>
                          </m:r>
                        </m:sub>
                      </m:sSub>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𝐻</m:t>
                                  </m:r>
                                </m:e>
                                <m:sub>
                                  <m:r>
                                    <a:rPr kumimoji="1" lang="en-US" altLang="ja-JP" b="0" i="1" smtClean="0">
                                      <a:latin typeface="Cambria Math" panose="02040503050406030204" pitchFamily="18" charset="0"/>
                                    </a:rPr>
                                    <m:t>0</m:t>
                                  </m:r>
                                </m:sub>
                              </m:sSub>
                            </m:e>
                          </m:d>
                        </m:e>
                        <m:sup>
                          <m:r>
                            <a:rPr kumimoji="1" lang="en-US" altLang="ja-JP" b="0" i="1" smtClean="0">
                              <a:latin typeface="Cambria Math" panose="02040503050406030204" pitchFamily="18" charset="0"/>
                            </a:rPr>
                            <m:t>2</m:t>
                          </m:r>
                        </m:sup>
                      </m:sSup>
                      <m:r>
                        <a:rPr kumimoji="1" lang="en-US" altLang="ja-JP" b="0" i="1" smtClean="0">
                          <a:latin typeface="Cambria Math" panose="02040503050406030204" pitchFamily="18" charset="0"/>
                        </a:rPr>
                        <m:t>=</m:t>
                      </m:r>
                      <m:r>
                        <m:rPr>
                          <m:sty m:val="p"/>
                        </m:rPr>
                        <a:rPr kumimoji="1" lang="en-US" altLang="ja-JP" b="0" i="0" smtClean="0">
                          <a:latin typeface="Cambria Math" panose="02040503050406030204" pitchFamily="18" charset="0"/>
                        </a:rPr>
                        <m:t>Ω</m:t>
                      </m:r>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i="0">
                              <a:latin typeface="Cambria Math" panose="02040503050406030204" pitchFamily="18" charset="0"/>
                            </a:rPr>
                            <m:t>A</m:t>
                          </m:r>
                        </m:e>
                        <m:sup>
                          <m:r>
                            <a:rPr kumimoji="1" lang="en-US" altLang="ja-JP" b="0" i="0" smtClean="0">
                              <a:latin typeface="Cambria Math" panose="02040503050406030204" pitchFamily="18" charset="0"/>
                            </a:rPr>
                            <m:t>2</m:t>
                          </m:r>
                        </m:sup>
                      </m:sSup>
                      <m:r>
                        <a:rPr kumimoji="1" lang="en-US" altLang="ja-JP" i="0">
                          <a:latin typeface="Cambria Math" panose="02040503050406030204" pitchFamily="18" charset="0"/>
                        </a:rPr>
                        <m:t>⋅</m:t>
                      </m:r>
                      <m:sSup>
                        <m:sSupPr>
                          <m:ctrlPr>
                            <a:rPr kumimoji="1" lang="en-US" altLang="ja-JP" i="1">
                              <a:latin typeface="Cambria Math" panose="02040503050406030204" pitchFamily="18" charset="0"/>
                            </a:rPr>
                          </m:ctrlPr>
                        </m:sSupPr>
                        <m:e>
                          <m:r>
                            <m:rPr>
                              <m:sty m:val="p"/>
                            </m:rPr>
                            <a:rPr kumimoji="1" lang="en-US" altLang="ja-JP" i="0">
                              <a:latin typeface="Cambria Math" panose="02040503050406030204" pitchFamily="18" charset="0"/>
                            </a:rPr>
                            <m:t>m</m:t>
                          </m:r>
                        </m:e>
                        <m:sup>
                          <m:r>
                            <a:rPr kumimoji="1" lang="en-US" altLang="ja-JP" i="0">
                              <a:latin typeface="Cambria Math" panose="02040503050406030204" pitchFamily="18" charset="0"/>
                            </a:rPr>
                            <m:t>−</m:t>
                          </m:r>
                          <m:r>
                            <a:rPr kumimoji="1" lang="en-US" altLang="ja-JP" b="0" i="0" smtClean="0">
                              <a:latin typeface="Cambria Math" panose="02040503050406030204" pitchFamily="18" charset="0"/>
                            </a:rPr>
                            <m:t>2</m:t>
                          </m:r>
                        </m:sup>
                      </m:sSup>
                      <m:r>
                        <a:rPr kumimoji="1" lang="en-US" altLang="ja-JP" b="0" i="0" smtClean="0">
                          <a:latin typeface="Cambria Math" panose="02040503050406030204" pitchFamily="18" charset="0"/>
                        </a:rPr>
                        <m:t>=</m:t>
                      </m:r>
                      <m:r>
                        <m:rPr>
                          <m:sty m:val="p"/>
                        </m:rPr>
                        <a:rPr kumimoji="1" lang="en-US" altLang="ja-JP" b="0" i="0" smtClean="0">
                          <a:latin typeface="Cambria Math" panose="02040503050406030204" pitchFamily="18" charset="0"/>
                        </a:rPr>
                        <m:t>W</m:t>
                      </m:r>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m</m:t>
                          </m:r>
                        </m:e>
                        <m:sup>
                          <m:r>
                            <a:rPr kumimoji="1" lang="en-US" altLang="ja-JP" b="0" i="0" smtClean="0">
                              <a:latin typeface="Cambria Math" panose="02040503050406030204" pitchFamily="18" charset="0"/>
                            </a:rPr>
                            <m:t>−2</m:t>
                          </m:r>
                        </m:sup>
                      </m:sSup>
                    </m:oMath>
                  </m:oMathPara>
                </a14:m>
                <a:endParaRPr kumimoji="1" lang="ja-JP" altLang="en-US" dirty="0"/>
              </a:p>
            </p:txBody>
          </p:sp>
        </mc:Choice>
        <mc:Fallback xmlns="">
          <p:sp>
            <p:nvSpPr>
              <p:cNvPr id="9" name="テキスト ボックス 8">
                <a:extLst>
                  <a:ext uri="{FF2B5EF4-FFF2-40B4-BE49-F238E27FC236}">
                    <a16:creationId xmlns:a16="http://schemas.microsoft.com/office/drawing/2014/main" id="{6477E892-3363-4FB1-B22F-D819C5BFEDF2}"/>
                  </a:ext>
                </a:extLst>
              </p:cNvPr>
              <p:cNvSpPr txBox="1">
                <a:spLocks noRot="1" noChangeAspect="1" noMove="1" noResize="1" noEditPoints="1" noAdjustHandles="1" noChangeArrowheads="1" noChangeShapeType="1" noTextEdit="1"/>
              </p:cNvSpPr>
              <p:nvPr/>
            </p:nvSpPr>
            <p:spPr>
              <a:xfrm>
                <a:off x="486374" y="3282469"/>
                <a:ext cx="4192366" cy="276999"/>
              </a:xfrm>
              <a:prstGeom prst="rect">
                <a:avLst/>
              </a:prstGeom>
              <a:blipFill>
                <a:blip r:embed="rId7"/>
                <a:stretch>
                  <a:fillRect t="-4348" b="-3695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CB9E3E2C-97EA-439B-8841-B8A29184B8D2}"/>
                  </a:ext>
                </a:extLst>
              </p:cNvPr>
              <p:cNvSpPr txBox="1"/>
              <p:nvPr/>
            </p:nvSpPr>
            <p:spPr>
              <a:xfrm>
                <a:off x="5154098" y="3276719"/>
                <a:ext cx="39047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𝑡𝑜𝑡</m:t>
                              </m:r>
                            </m:sub>
                          </m:sSub>
                        </m:e>
                      </m:d>
                      <m:r>
                        <a:rPr kumimoji="1" lang="en-US" altLang="ja-JP" b="0" i="1" smtClean="0">
                          <a:latin typeface="Cambria Math" panose="02040503050406030204" pitchFamily="18" charset="0"/>
                        </a:rPr>
                        <m:t>=</m:t>
                      </m:r>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𝑑𝑆</m:t>
                          </m:r>
                        </m:e>
                      </m:d>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𝑃</m:t>
                          </m:r>
                        </m:e>
                      </m:d>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m</m:t>
                          </m:r>
                        </m:e>
                        <m:sup>
                          <m:r>
                            <a:rPr kumimoji="1" lang="en-US" altLang="ja-JP" b="0" i="0" smtClean="0">
                              <a:latin typeface="Cambria Math" panose="02040503050406030204" pitchFamily="18" charset="0"/>
                            </a:rPr>
                            <m:t>2</m:t>
                          </m:r>
                        </m:sup>
                      </m:sSup>
                      <m:r>
                        <a:rPr kumimoji="1" lang="en-US" altLang="ja-JP" b="0" i="0" smtClean="0">
                          <a:latin typeface="Cambria Math" panose="02040503050406030204" pitchFamily="18" charset="0"/>
                        </a:rPr>
                        <m:t>⋅(</m:t>
                      </m:r>
                      <m:r>
                        <m:rPr>
                          <m:sty m:val="p"/>
                        </m:rPr>
                        <a:rPr kumimoji="1" lang="en-US" altLang="ja-JP" b="0" i="0" smtClean="0">
                          <a:latin typeface="Cambria Math" panose="02040503050406030204" pitchFamily="18" charset="0"/>
                        </a:rPr>
                        <m:t>W</m:t>
                      </m:r>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m</m:t>
                          </m:r>
                        </m:e>
                        <m:sup>
                          <m:r>
                            <a:rPr kumimoji="1" lang="en-US" altLang="ja-JP" b="0" i="0" smtClean="0">
                              <a:latin typeface="Cambria Math" panose="02040503050406030204" pitchFamily="18" charset="0"/>
                            </a:rPr>
                            <m:t>−2</m:t>
                          </m:r>
                        </m:sup>
                      </m:sSup>
                      <m:r>
                        <a:rPr kumimoji="1" lang="en-US" altLang="ja-JP" b="0" i="0" smtClean="0">
                          <a:latin typeface="Cambria Math" panose="02040503050406030204" pitchFamily="18" charset="0"/>
                        </a:rPr>
                        <m:t>)=</m:t>
                      </m:r>
                      <m:r>
                        <m:rPr>
                          <m:sty m:val="p"/>
                        </m:rPr>
                        <a:rPr kumimoji="1" lang="en-US" altLang="ja-JP" b="0" i="0" smtClean="0">
                          <a:latin typeface="Cambria Math" panose="02040503050406030204" pitchFamily="18" charset="0"/>
                        </a:rPr>
                        <m:t>W</m:t>
                      </m:r>
                    </m:oMath>
                  </m:oMathPara>
                </a14:m>
                <a:endParaRPr kumimoji="1" lang="ja-JP" altLang="en-US" dirty="0"/>
              </a:p>
            </p:txBody>
          </p:sp>
        </mc:Choice>
        <mc:Fallback xmlns="">
          <p:sp>
            <p:nvSpPr>
              <p:cNvPr id="10" name="テキスト ボックス 9">
                <a:extLst>
                  <a:ext uri="{FF2B5EF4-FFF2-40B4-BE49-F238E27FC236}">
                    <a16:creationId xmlns:a16="http://schemas.microsoft.com/office/drawing/2014/main" id="{CB9E3E2C-97EA-439B-8841-B8A29184B8D2}"/>
                  </a:ext>
                </a:extLst>
              </p:cNvPr>
              <p:cNvSpPr txBox="1">
                <a:spLocks noRot="1" noChangeAspect="1" noMove="1" noResize="1" noEditPoints="1" noAdjustHandles="1" noChangeArrowheads="1" noChangeShapeType="1" noTextEdit="1"/>
              </p:cNvSpPr>
              <p:nvPr/>
            </p:nvSpPr>
            <p:spPr>
              <a:xfrm>
                <a:off x="5154098" y="3276719"/>
                <a:ext cx="3904787" cy="276999"/>
              </a:xfrm>
              <a:prstGeom prst="rect">
                <a:avLst/>
              </a:prstGeom>
              <a:blipFill>
                <a:blip r:embed="rId8"/>
                <a:stretch>
                  <a:fillRect t="-4444" r="-936" b="-35556"/>
                </a:stretch>
              </a:blipFill>
            </p:spPr>
            <p:txBody>
              <a:bodyPr/>
              <a:lstStyle/>
              <a:p>
                <a:r>
                  <a:rPr lang="ja-JP" altLang="en-US">
                    <a:noFill/>
                  </a:rPr>
                  <a:t> </a:t>
                </a:r>
              </a:p>
            </p:txBody>
          </p:sp>
        </mc:Fallback>
      </mc:AlternateContent>
      <p:sp>
        <p:nvSpPr>
          <p:cNvPr id="11" name="テキスト ボックス 10">
            <a:extLst>
              <a:ext uri="{FF2B5EF4-FFF2-40B4-BE49-F238E27FC236}">
                <a16:creationId xmlns:a16="http://schemas.microsoft.com/office/drawing/2014/main" id="{FE372030-92FC-442C-95C1-447A4BCF0143}"/>
              </a:ext>
            </a:extLst>
          </p:cNvPr>
          <p:cNvSpPr txBox="1"/>
          <p:nvPr/>
        </p:nvSpPr>
        <p:spPr>
          <a:xfrm>
            <a:off x="0" y="3816603"/>
            <a:ext cx="495649" cy="369332"/>
          </a:xfrm>
          <a:prstGeom prst="rect">
            <a:avLst/>
          </a:prstGeom>
          <a:noFill/>
        </p:spPr>
        <p:txBody>
          <a:bodyPr wrap="none" rtlCol="0">
            <a:spAutoFit/>
          </a:bodyPr>
          <a:lstStyle/>
          <a:p>
            <a:r>
              <a:rPr kumimoji="1" lang="en-US" altLang="ja-JP" dirty="0"/>
              <a:t>(3) </a:t>
            </a:r>
            <a:endParaRPr kumimoji="1" lang="ja-JP" altLang="en-US" dirty="0"/>
          </a:p>
        </p:txBody>
      </p:sp>
      <mc:AlternateContent xmlns:mc="http://schemas.openxmlformats.org/markup-compatibility/2006" xmlns:a14="http://schemas.microsoft.com/office/drawing/2010/main">
        <mc:Choice Requires="a14">
          <p:sp>
            <p:nvSpPr>
              <p:cNvPr id="12" name="テキスト ボックス 11">
                <a:extLst>
                  <a:ext uri="{FF2B5EF4-FFF2-40B4-BE49-F238E27FC236}">
                    <a16:creationId xmlns:a16="http://schemas.microsoft.com/office/drawing/2014/main" id="{6EB605EF-DC28-4C0A-9756-70BD62B7F4C0}"/>
                  </a:ext>
                </a:extLst>
              </p:cNvPr>
              <p:cNvSpPr txBox="1"/>
              <p:nvPr/>
            </p:nvSpPr>
            <p:spPr>
              <a:xfrm>
                <a:off x="486374" y="3878638"/>
                <a:ext cx="653807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𝐺</m:t>
                          </m:r>
                        </m:e>
                      </m:d>
                      <m:r>
                        <a:rPr kumimoji="1" lang="en-US" altLang="ja-JP" b="0" i="1" smtClean="0">
                          <a:latin typeface="Cambria Math" panose="02040503050406030204" pitchFamily="18" charset="0"/>
                        </a:rPr>
                        <m:t>=</m:t>
                      </m:r>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𝜇</m:t>
                              </m:r>
                            </m:e>
                            <m:sub>
                              <m:r>
                                <a:rPr kumimoji="1" lang="en-US" altLang="ja-JP" b="0" i="1" smtClean="0">
                                  <a:latin typeface="Cambria Math" panose="02040503050406030204" pitchFamily="18" charset="0"/>
                                </a:rPr>
                                <m:t>0</m:t>
                              </m:r>
                            </m:sub>
                          </m:sSub>
                        </m:e>
                      </m:d>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𝜔</m:t>
                          </m:r>
                        </m:e>
                      </m:d>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𝑑𝑉</m:t>
                          </m:r>
                        </m:e>
                      </m:d>
                      <m:sSup>
                        <m:sSupPr>
                          <m:ctrlPr>
                            <a:rPr kumimoji="1" lang="en-US" altLang="ja-JP" b="0" i="1" smtClean="0">
                              <a:latin typeface="Cambria Math" panose="02040503050406030204" pitchFamily="18" charset="0"/>
                            </a:rPr>
                          </m:ctrlPr>
                        </m:sSupPr>
                        <m:e>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𝐻</m:t>
                                  </m:r>
                                </m:e>
                                <m:sub>
                                  <m:r>
                                    <a:rPr kumimoji="1" lang="en-US" altLang="ja-JP" b="0" i="1" smtClean="0">
                                      <a:latin typeface="Cambria Math" panose="02040503050406030204" pitchFamily="18" charset="0"/>
                                    </a:rPr>
                                    <m:t>0</m:t>
                                  </m:r>
                                </m:sub>
                              </m:sSub>
                            </m:e>
                          </m:d>
                        </m:e>
                        <m:sup>
                          <m:r>
                            <a:rPr kumimoji="1" lang="en-US" altLang="ja-JP" b="0" i="1" smtClean="0">
                              <a:latin typeface="Cambria Math" panose="02040503050406030204" pitchFamily="18" charset="0"/>
                            </a:rPr>
                            <m:t>2</m:t>
                          </m:r>
                        </m:sup>
                      </m:sSup>
                      <m:sSup>
                        <m:sSupPr>
                          <m:ctrlPr>
                            <a:rPr kumimoji="1" lang="en-US" altLang="ja-JP" b="0" i="1" smtClean="0">
                              <a:latin typeface="Cambria Math" panose="02040503050406030204" pitchFamily="18" charset="0"/>
                            </a:rPr>
                          </m:ctrlPr>
                        </m:sSupPr>
                        <m:e>
                          <m:d>
                            <m:dPr>
                              <m:ctrlPr>
                                <a:rPr kumimoji="1" lang="en-US" altLang="ja-JP" b="0" i="1" smtClean="0">
                                  <a:latin typeface="Cambria Math" panose="02040503050406030204" pitchFamily="18" charset="0"/>
                                </a:rPr>
                              </m:ctrlPr>
                            </m:dPr>
                            <m:e>
                              <m:d>
                                <m:dPr>
                                  <m:begChr m:val="["/>
                                  <m:endChr m:val="]"/>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𝑑𝑆</m:t>
                                  </m:r>
                                </m:e>
                              </m:d>
                              <m:sSup>
                                <m:sSupPr>
                                  <m:ctrlPr>
                                    <a:rPr kumimoji="1" lang="en-US" altLang="ja-JP" i="1">
                                      <a:latin typeface="Cambria Math" panose="02040503050406030204" pitchFamily="18" charset="0"/>
                                    </a:rPr>
                                  </m:ctrlPr>
                                </m:sSupPr>
                                <m:e>
                                  <m:d>
                                    <m:dPr>
                                      <m:begChr m:val="["/>
                                      <m:endChr m:val="]"/>
                                      <m:ctrlPr>
                                        <a:rPr kumimoji="1" lang="en-US" altLang="ja-JP" i="1">
                                          <a:latin typeface="Cambria Math" panose="02040503050406030204" pitchFamily="18" charset="0"/>
                                        </a:rPr>
                                      </m:ctrlPr>
                                    </m:dPr>
                                    <m:e>
                                      <m:sSub>
                                        <m:sSubPr>
                                          <m:ctrlPr>
                                            <a:rPr kumimoji="1" lang="en-US" altLang="ja-JP" i="1">
                                              <a:latin typeface="Cambria Math" panose="02040503050406030204" pitchFamily="18" charset="0"/>
                                            </a:rPr>
                                          </m:ctrlPr>
                                        </m:sSubPr>
                                        <m:e>
                                          <m:r>
                                            <a:rPr kumimoji="1" lang="en-US" altLang="ja-JP" i="1">
                                              <a:latin typeface="Cambria Math" panose="02040503050406030204" pitchFamily="18" charset="0"/>
                                            </a:rPr>
                                            <m:t>𝐻</m:t>
                                          </m:r>
                                        </m:e>
                                        <m:sub>
                                          <m:r>
                                            <a:rPr kumimoji="1" lang="en-US" altLang="ja-JP" i="1">
                                              <a:latin typeface="Cambria Math" panose="02040503050406030204" pitchFamily="18" charset="0"/>
                                            </a:rPr>
                                            <m:t>0</m:t>
                                          </m:r>
                                        </m:sub>
                                      </m:sSub>
                                    </m:e>
                                  </m:d>
                                </m:e>
                                <m:sup>
                                  <m:r>
                                    <a:rPr kumimoji="1" lang="en-US" altLang="ja-JP" i="1">
                                      <a:latin typeface="Cambria Math" panose="02040503050406030204" pitchFamily="18" charset="0"/>
                                    </a:rPr>
                                    <m:t>2</m:t>
                                  </m:r>
                                </m:sup>
                              </m:sSup>
                            </m:e>
                          </m:d>
                        </m:e>
                        <m:sup>
                          <m:r>
                            <a:rPr kumimoji="1" lang="en-US" altLang="ja-JP" b="0" i="1" smtClean="0">
                              <a:latin typeface="Cambria Math" panose="02040503050406030204" pitchFamily="18" charset="0"/>
                            </a:rPr>
                            <m:t>−1</m:t>
                          </m:r>
                        </m:sup>
                      </m:sSup>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r>
                            <m:rPr>
                              <m:sty m:val="p"/>
                            </m:rPr>
                            <a:rPr kumimoji="1" lang="en-US" altLang="ja-JP" i="0">
                              <a:latin typeface="Cambria Math" panose="02040503050406030204" pitchFamily="18" charset="0"/>
                            </a:rPr>
                            <m:t>V</m:t>
                          </m:r>
                          <m:r>
                            <a:rPr kumimoji="1" lang="en-US" altLang="ja-JP" i="0">
                              <a:latin typeface="Cambria Math" panose="02040503050406030204" pitchFamily="18" charset="0"/>
                            </a:rPr>
                            <m:t>⋅</m:t>
                          </m:r>
                          <m:sSup>
                            <m:sSupPr>
                              <m:ctrlPr>
                                <a:rPr kumimoji="1" lang="en-US" altLang="ja-JP" i="1">
                                  <a:latin typeface="Cambria Math" panose="02040503050406030204" pitchFamily="18" charset="0"/>
                                </a:rPr>
                              </m:ctrlPr>
                            </m:sSupPr>
                            <m:e>
                              <m:r>
                                <m:rPr>
                                  <m:sty m:val="p"/>
                                </m:rPr>
                                <a:rPr kumimoji="1" lang="en-US" altLang="ja-JP" i="0">
                                  <a:latin typeface="Cambria Math" panose="02040503050406030204" pitchFamily="18" charset="0"/>
                                </a:rPr>
                                <m:t>s</m:t>
                              </m:r>
                            </m:e>
                            <m:sup>
                              <m:r>
                                <a:rPr kumimoji="1" lang="en-US" altLang="ja-JP" i="0">
                                  <a:latin typeface="Cambria Math" panose="02040503050406030204" pitchFamily="18" charset="0"/>
                                </a:rPr>
                                <m:t>2</m:t>
                              </m:r>
                            </m:sup>
                          </m:sSup>
                          <m:r>
                            <a:rPr kumimoji="1" lang="en-US" altLang="ja-JP" i="0">
                              <a:latin typeface="Cambria Math" panose="02040503050406030204" pitchFamily="18" charset="0"/>
                            </a:rPr>
                            <m:t> </m:t>
                          </m:r>
                          <m:sSup>
                            <m:sSupPr>
                              <m:ctrlPr>
                                <a:rPr kumimoji="1" lang="en-US" altLang="ja-JP" i="1">
                                  <a:latin typeface="Cambria Math" panose="02040503050406030204" pitchFamily="18" charset="0"/>
                                </a:rPr>
                              </m:ctrlPr>
                            </m:sSupPr>
                            <m:e>
                              <m:r>
                                <m:rPr>
                                  <m:sty m:val="p"/>
                                </m:rPr>
                                <a:rPr kumimoji="1" lang="en-US" altLang="ja-JP" i="0">
                                  <a:latin typeface="Cambria Math" panose="02040503050406030204" pitchFamily="18" charset="0"/>
                                </a:rPr>
                                <m:t>C</m:t>
                              </m:r>
                            </m:e>
                            <m:sup>
                              <m:r>
                                <a:rPr kumimoji="1" lang="en-US" altLang="ja-JP" i="0">
                                  <a:latin typeface="Cambria Math" panose="02040503050406030204" pitchFamily="18" charset="0"/>
                                </a:rPr>
                                <m:t>−1</m:t>
                              </m:r>
                            </m:sup>
                          </m:sSup>
                          <m:r>
                            <a:rPr kumimoji="1" lang="en-US" altLang="ja-JP" i="0">
                              <a:latin typeface="Cambria Math" panose="02040503050406030204" pitchFamily="18" charset="0"/>
                            </a:rPr>
                            <m:t> </m:t>
                          </m:r>
                          <m:sSup>
                            <m:sSupPr>
                              <m:ctrlPr>
                                <a:rPr kumimoji="1" lang="en-US" altLang="ja-JP" i="1">
                                  <a:latin typeface="Cambria Math" panose="02040503050406030204" pitchFamily="18" charset="0"/>
                                </a:rPr>
                              </m:ctrlPr>
                            </m:sSupPr>
                            <m:e>
                              <m:r>
                                <m:rPr>
                                  <m:sty m:val="p"/>
                                </m:rPr>
                                <a:rPr kumimoji="1" lang="en-US" altLang="ja-JP" i="0">
                                  <a:latin typeface="Cambria Math" panose="02040503050406030204" pitchFamily="18" charset="0"/>
                                </a:rPr>
                                <m:t>m</m:t>
                              </m:r>
                            </m:e>
                            <m:sup>
                              <m:r>
                                <a:rPr kumimoji="1" lang="en-US" altLang="ja-JP" i="0">
                                  <a:latin typeface="Cambria Math" panose="02040503050406030204" pitchFamily="18" charset="0"/>
                                </a:rPr>
                                <m:t>−1</m:t>
                              </m:r>
                            </m:sup>
                          </m:sSup>
                        </m:e>
                      </m:d>
                      <m:r>
                        <a:rPr kumimoji="1" lang="en-US" altLang="ja-JP" b="0" i="0"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m:rPr>
                              <m:sty m:val="p"/>
                            </m:rPr>
                            <a:rPr kumimoji="1" lang="en-US" altLang="ja-JP" b="0" i="0" smtClean="0">
                              <a:latin typeface="Cambria Math" panose="02040503050406030204" pitchFamily="18" charset="0"/>
                            </a:rPr>
                            <m:t>s</m:t>
                          </m:r>
                        </m:e>
                        <m:sup>
                          <m:r>
                            <a:rPr kumimoji="1" lang="en-US" altLang="ja-JP" b="0" i="0" smtClean="0">
                              <a:latin typeface="Cambria Math" panose="02040503050406030204" pitchFamily="18" charset="0"/>
                            </a:rPr>
                            <m:t>−1</m:t>
                          </m:r>
                        </m:sup>
                      </m:sSup>
                      <m:r>
                        <a:rPr kumimoji="1" lang="en-US" altLang="ja-JP" b="0" i="0" smtClean="0">
                          <a:latin typeface="Cambria Math" panose="02040503050406030204" pitchFamily="18" charset="0"/>
                        </a:rPr>
                        <m:t>⋅</m:t>
                      </m:r>
                      <m:r>
                        <m:rPr>
                          <m:sty m:val="p"/>
                        </m:rPr>
                        <a:rPr kumimoji="1" lang="en-US" altLang="ja-JP" b="0" i="0" smtClean="0">
                          <a:latin typeface="Cambria Math" panose="02040503050406030204" pitchFamily="18" charset="0"/>
                        </a:rPr>
                        <m:t>m</m:t>
                      </m:r>
                    </m:oMath>
                  </m:oMathPara>
                </a14:m>
                <a:endParaRPr kumimoji="1" lang="ja-JP" altLang="en-US" dirty="0"/>
              </a:p>
            </p:txBody>
          </p:sp>
        </mc:Choice>
        <mc:Fallback xmlns="">
          <p:sp>
            <p:nvSpPr>
              <p:cNvPr id="12" name="テキスト ボックス 11">
                <a:extLst>
                  <a:ext uri="{FF2B5EF4-FFF2-40B4-BE49-F238E27FC236}">
                    <a16:creationId xmlns:a16="http://schemas.microsoft.com/office/drawing/2014/main" id="{6EB605EF-DC28-4C0A-9756-70BD62B7F4C0}"/>
                  </a:ext>
                </a:extLst>
              </p:cNvPr>
              <p:cNvSpPr txBox="1">
                <a:spLocks noRot="1" noChangeAspect="1" noMove="1" noResize="1" noEditPoints="1" noAdjustHandles="1" noChangeArrowheads="1" noChangeShapeType="1" noTextEdit="1"/>
              </p:cNvSpPr>
              <p:nvPr/>
            </p:nvSpPr>
            <p:spPr>
              <a:xfrm>
                <a:off x="486374" y="3878638"/>
                <a:ext cx="6538072" cy="276999"/>
              </a:xfrm>
              <a:prstGeom prst="rect">
                <a:avLst/>
              </a:prstGeom>
              <a:blipFill>
                <a:blip r:embed="rId9"/>
                <a:stretch>
                  <a:fillRect t="-4348" b="-2173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a:extLst>
                  <a:ext uri="{FF2B5EF4-FFF2-40B4-BE49-F238E27FC236}">
                    <a16:creationId xmlns:a16="http://schemas.microsoft.com/office/drawing/2014/main" id="{EE9B988F-ADCB-4984-BCFB-490AD5EBAB20}"/>
                  </a:ext>
                </a:extLst>
              </p:cNvPr>
              <p:cNvSpPr txBox="1"/>
              <p:nvPr/>
            </p:nvSpPr>
            <p:spPr>
              <a:xfrm>
                <a:off x="923277" y="4282029"/>
                <a:ext cx="27235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𝑠</m:t>
                      </m:r>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𝐶</m:t>
                          </m:r>
                        </m:e>
                        <m:sup>
                          <m:r>
                            <a:rPr kumimoji="1" lang="en-US" altLang="ja-JP" b="0" i="1" smtClean="0">
                              <a:latin typeface="Cambria Math" panose="02040503050406030204" pitchFamily="18" charset="0"/>
                            </a:rPr>
                            <m:t>−1</m:t>
                          </m:r>
                        </m:sup>
                      </m:s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𝐴</m:t>
                          </m:r>
                        </m:e>
                        <m:sup>
                          <m:r>
                            <a:rPr kumimoji="1" lang="en-US" altLang="ja-JP" b="0" i="1" smtClean="0">
                              <a:latin typeface="Cambria Math" panose="02040503050406030204" pitchFamily="18" charset="0"/>
                            </a:rPr>
                            <m:t>−1</m:t>
                          </m:r>
                        </m:sup>
                      </m:sSup>
                      <m:r>
                        <a:rPr kumimoji="1" lang="en-US" altLang="ja-JP" b="0" i="1" smtClean="0">
                          <a:latin typeface="Cambria Math" panose="02040503050406030204" pitchFamily="18" charset="0"/>
                        </a:rPr>
                        <m:t>=</m:t>
                      </m:r>
                      <m:r>
                        <m:rPr>
                          <m:sty m:val="p"/>
                        </m:rPr>
                        <a:rPr kumimoji="1" lang="en-US" altLang="ja-JP" b="0" i="0" smtClean="0">
                          <a:latin typeface="Cambria Math" panose="02040503050406030204" pitchFamily="18" charset="0"/>
                        </a:rPr>
                        <m:t>Ω</m:t>
                      </m:r>
                    </m:oMath>
                  </m:oMathPara>
                </a14:m>
                <a:endParaRPr kumimoji="1" lang="ja-JP" altLang="en-US" dirty="0"/>
              </a:p>
            </p:txBody>
          </p:sp>
        </mc:Choice>
        <mc:Fallback xmlns="">
          <p:sp>
            <p:nvSpPr>
              <p:cNvPr id="13" name="テキスト ボックス 12">
                <a:extLst>
                  <a:ext uri="{FF2B5EF4-FFF2-40B4-BE49-F238E27FC236}">
                    <a16:creationId xmlns:a16="http://schemas.microsoft.com/office/drawing/2014/main" id="{EE9B988F-ADCB-4984-BCFB-490AD5EBAB20}"/>
                  </a:ext>
                </a:extLst>
              </p:cNvPr>
              <p:cNvSpPr txBox="1">
                <a:spLocks noRot="1" noChangeAspect="1" noMove="1" noResize="1" noEditPoints="1" noAdjustHandles="1" noChangeArrowheads="1" noChangeShapeType="1" noTextEdit="1"/>
              </p:cNvSpPr>
              <p:nvPr/>
            </p:nvSpPr>
            <p:spPr>
              <a:xfrm>
                <a:off x="923277" y="4282029"/>
                <a:ext cx="2723566" cy="276999"/>
              </a:xfrm>
              <a:prstGeom prst="rect">
                <a:avLst/>
              </a:prstGeom>
              <a:blipFill>
                <a:blip r:embed="rId10"/>
                <a:stretch>
                  <a:fillRect l="-447" t="-4348" r="-1790" b="-652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a:extLst>
                  <a:ext uri="{FF2B5EF4-FFF2-40B4-BE49-F238E27FC236}">
                    <a16:creationId xmlns:a16="http://schemas.microsoft.com/office/drawing/2014/main" id="{48689B20-0BED-4909-86A0-8B3258124637}"/>
                  </a:ext>
                </a:extLst>
              </p:cNvPr>
              <p:cNvSpPr txBox="1"/>
              <p:nvPr/>
            </p:nvSpPr>
            <p:spPr>
              <a:xfrm>
                <a:off x="-12096" y="4792935"/>
                <a:ext cx="7391382" cy="369332"/>
              </a:xfrm>
              <a:prstGeom prst="rect">
                <a:avLst/>
              </a:prstGeom>
              <a:noFill/>
            </p:spPr>
            <p:txBody>
              <a:bodyPr wrap="none" rtlCol="0">
                <a:spAutoFit/>
              </a:bodyPr>
              <a:lstStyle/>
              <a:p>
                <a:r>
                  <a:rPr kumimoji="1" lang="en-US" altLang="ja-JP" dirty="0"/>
                  <a:t>(4) Because the relation between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𝑄</m:t>
                        </m:r>
                      </m:e>
                      <m:sub>
                        <m:r>
                          <a:rPr kumimoji="1" lang="en-US" altLang="ja-JP" b="0" i="1" smtClean="0">
                            <a:latin typeface="Cambria Math" panose="02040503050406030204" pitchFamily="18" charset="0"/>
                          </a:rPr>
                          <m:t>0</m:t>
                        </m:r>
                      </m:sub>
                    </m:sSub>
                  </m:oMath>
                </a14:m>
                <a:r>
                  <a:rPr kumimoji="1" lang="ja-JP" altLang="en-US" dirty="0"/>
                  <a:t> </a:t>
                </a:r>
                <a:r>
                  <a:rPr kumimoji="1" lang="en-US" altLang="ja-JP" dirty="0"/>
                  <a:t>and </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𝑠</m:t>
                        </m:r>
                      </m:sub>
                    </m:sSub>
                  </m:oMath>
                </a14:m>
                <a:r>
                  <a:rPr kumimoji="1" lang="ja-JP" altLang="en-US" dirty="0"/>
                  <a:t> </a:t>
                </a:r>
                <a:r>
                  <a:rPr kumimoji="1" lang="en-US" altLang="ja-JP" dirty="0"/>
                  <a:t>is given by </a:t>
                </a:r>
                <a14:m>
                  <m:oMath xmlns:m="http://schemas.openxmlformats.org/officeDocument/2006/math">
                    <m:sSub>
                      <m:sSubPr>
                        <m:ctrlPr>
                          <a:rPr kumimoji="1" lang="en-US" altLang="ja-JP" i="1">
                            <a:latin typeface="Cambria Math" panose="02040503050406030204" pitchFamily="18" charset="0"/>
                          </a:rPr>
                        </m:ctrlPr>
                      </m:sSubPr>
                      <m:e>
                        <m:r>
                          <a:rPr kumimoji="1" lang="en-US" altLang="ja-JP" i="1">
                            <a:latin typeface="Cambria Math" panose="02040503050406030204" pitchFamily="18" charset="0"/>
                          </a:rPr>
                          <m:t>𝑄</m:t>
                        </m:r>
                      </m:e>
                      <m:sub>
                        <m:r>
                          <a:rPr kumimoji="1" lang="en-US" altLang="ja-JP" i="1">
                            <a:latin typeface="Cambria Math" panose="02040503050406030204" pitchFamily="18" charset="0"/>
                          </a:rPr>
                          <m:t>0</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𝐺</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𝑠</m:t>
                        </m:r>
                      </m:sub>
                    </m:sSub>
                  </m:oMath>
                </a14:m>
                <a:r>
                  <a:rPr kumimoji="1" lang="en-US" altLang="ja-JP" dirty="0"/>
                  <a:t>, we have</a:t>
                </a:r>
                <a:r>
                  <a:rPr kumimoji="1" lang="ja-JP" altLang="en-US" dirty="0"/>
                  <a:t> </a:t>
                </a:r>
              </a:p>
            </p:txBody>
          </p:sp>
        </mc:Choice>
        <mc:Fallback xmlns="">
          <p:sp>
            <p:nvSpPr>
              <p:cNvPr id="14" name="テキスト ボックス 13">
                <a:extLst>
                  <a:ext uri="{FF2B5EF4-FFF2-40B4-BE49-F238E27FC236}">
                    <a16:creationId xmlns:a16="http://schemas.microsoft.com/office/drawing/2014/main" id="{48689B20-0BED-4909-86A0-8B3258124637}"/>
                  </a:ext>
                </a:extLst>
              </p:cNvPr>
              <p:cNvSpPr txBox="1">
                <a:spLocks noRot="1" noChangeAspect="1" noMove="1" noResize="1" noEditPoints="1" noAdjustHandles="1" noChangeArrowheads="1" noChangeShapeType="1" noTextEdit="1"/>
              </p:cNvSpPr>
              <p:nvPr/>
            </p:nvSpPr>
            <p:spPr>
              <a:xfrm>
                <a:off x="-12096" y="4792935"/>
                <a:ext cx="7391382" cy="369332"/>
              </a:xfrm>
              <a:prstGeom prst="rect">
                <a:avLst/>
              </a:prstGeom>
              <a:blipFill>
                <a:blip r:embed="rId11"/>
                <a:stretch>
                  <a:fillRect l="-660" t="-8197" b="-2459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a:extLst>
                  <a:ext uri="{FF2B5EF4-FFF2-40B4-BE49-F238E27FC236}">
                    <a16:creationId xmlns:a16="http://schemas.microsoft.com/office/drawing/2014/main" id="{40565B6F-869A-4635-9A4C-BB080C888528}"/>
                  </a:ext>
                </a:extLst>
              </p:cNvPr>
              <p:cNvSpPr txBox="1"/>
              <p:nvPr/>
            </p:nvSpPr>
            <p:spPr>
              <a:xfrm>
                <a:off x="750922" y="5334826"/>
                <a:ext cx="5501314" cy="567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𝑅</m:t>
                          </m:r>
                        </m:e>
                        <m:sub>
                          <m:r>
                            <a:rPr kumimoji="1" lang="en-US" altLang="ja-JP" b="0" i="1" smtClean="0">
                              <a:latin typeface="Cambria Math" panose="02040503050406030204" pitchFamily="18" charset="0"/>
                            </a:rPr>
                            <m:t>𝑠</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𝐺</m:t>
                          </m:r>
                        </m:num>
                        <m:den>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𝑄</m:t>
                              </m:r>
                            </m:e>
                            <m:sub>
                              <m:r>
                                <a:rPr kumimoji="1" lang="en-US" altLang="ja-JP" b="0" i="1" smtClean="0">
                                  <a:latin typeface="Cambria Math" panose="02040503050406030204" pitchFamily="18" charset="0"/>
                                </a:rPr>
                                <m:t>0</m:t>
                              </m:r>
                            </m:sub>
                          </m:sSub>
                        </m:den>
                      </m:f>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270</m:t>
                          </m:r>
                          <m:r>
                            <m:rPr>
                              <m:sty m:val="p"/>
                            </m:rPr>
                            <a:rPr kumimoji="1" lang="en-US" altLang="ja-JP" b="0" i="0" smtClean="0">
                              <a:latin typeface="Cambria Math" panose="02040503050406030204" pitchFamily="18" charset="0"/>
                            </a:rPr>
                            <m:t>Ω</m:t>
                          </m:r>
                        </m:num>
                        <m:den>
                          <m:r>
                            <a:rPr kumimoji="1" lang="en-US" altLang="ja-JP" b="0" i="1" smtClean="0">
                              <a:latin typeface="Cambria Math" panose="02040503050406030204" pitchFamily="18" charset="0"/>
                            </a:rPr>
                            <m:t>2×</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10</m:t>
                              </m:r>
                            </m:e>
                            <m:sup>
                              <m:r>
                                <a:rPr kumimoji="1" lang="en-US" altLang="ja-JP" b="0" i="1" smtClean="0">
                                  <a:latin typeface="Cambria Math" panose="02040503050406030204" pitchFamily="18" charset="0"/>
                                </a:rPr>
                                <m:t>10</m:t>
                              </m:r>
                            </m:sup>
                          </m:sSup>
                        </m:den>
                      </m:f>
                      <m:r>
                        <a:rPr kumimoji="1" lang="en-US" altLang="ja-JP" b="0" i="1" smtClean="0">
                          <a:latin typeface="Cambria Math" panose="02040503050406030204" pitchFamily="18" charset="0"/>
                        </a:rPr>
                        <m:t>=13.5×</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10</m:t>
                          </m:r>
                        </m:e>
                        <m:sup>
                          <m:r>
                            <a:rPr kumimoji="1" lang="en-US" altLang="ja-JP" b="0" i="1" smtClean="0">
                              <a:latin typeface="Cambria Math" panose="02040503050406030204" pitchFamily="18" charset="0"/>
                            </a:rPr>
                            <m:t>−9</m:t>
                          </m:r>
                        </m:sup>
                      </m:sSup>
                      <m:r>
                        <m:rPr>
                          <m:sty m:val="p"/>
                        </m:rPr>
                        <a:rPr kumimoji="1" lang="en-US" altLang="ja-JP" b="0" i="0" smtClean="0">
                          <a:latin typeface="Cambria Math" panose="02040503050406030204" pitchFamily="18" charset="0"/>
                        </a:rPr>
                        <m:t>Ω</m:t>
                      </m:r>
                      <m:r>
                        <a:rPr kumimoji="1" lang="en-US" altLang="ja-JP" b="0" i="1" smtClean="0">
                          <a:latin typeface="Cambria Math" panose="02040503050406030204" pitchFamily="18" charset="0"/>
                        </a:rPr>
                        <m:t>=13.5</m:t>
                      </m:r>
                      <m:r>
                        <m:rPr>
                          <m:sty m:val="p"/>
                        </m:rPr>
                        <a:rPr kumimoji="1" lang="en-US" altLang="ja-JP" b="0" i="0" smtClean="0">
                          <a:latin typeface="Cambria Math" panose="02040503050406030204" pitchFamily="18" charset="0"/>
                        </a:rPr>
                        <m:t>nΩ</m:t>
                      </m:r>
                      <m:r>
                        <a:rPr kumimoji="1" lang="en-US" altLang="ja-JP" b="0" i="1" smtClean="0">
                          <a:latin typeface="Cambria Math" panose="02040503050406030204" pitchFamily="18" charset="0"/>
                        </a:rPr>
                        <m:t>∼10</m:t>
                      </m:r>
                      <m:r>
                        <m:rPr>
                          <m:sty m:val="p"/>
                        </m:rPr>
                        <a:rPr kumimoji="1" lang="en-US" altLang="ja-JP" b="0" i="0" smtClean="0">
                          <a:latin typeface="Cambria Math" panose="02040503050406030204" pitchFamily="18" charset="0"/>
                        </a:rPr>
                        <m:t>nΩ</m:t>
                      </m:r>
                    </m:oMath>
                  </m:oMathPara>
                </a14:m>
                <a:endParaRPr kumimoji="1" lang="ja-JP" altLang="en-US" dirty="0"/>
              </a:p>
            </p:txBody>
          </p:sp>
        </mc:Choice>
        <mc:Fallback xmlns="">
          <p:sp>
            <p:nvSpPr>
              <p:cNvPr id="15" name="テキスト ボックス 14">
                <a:extLst>
                  <a:ext uri="{FF2B5EF4-FFF2-40B4-BE49-F238E27FC236}">
                    <a16:creationId xmlns:a16="http://schemas.microsoft.com/office/drawing/2014/main" id="{40565B6F-869A-4635-9A4C-BB080C888528}"/>
                  </a:ext>
                </a:extLst>
              </p:cNvPr>
              <p:cNvSpPr txBox="1">
                <a:spLocks noRot="1" noChangeAspect="1" noMove="1" noResize="1" noEditPoints="1" noAdjustHandles="1" noChangeArrowheads="1" noChangeShapeType="1" noTextEdit="1"/>
              </p:cNvSpPr>
              <p:nvPr/>
            </p:nvSpPr>
            <p:spPr>
              <a:xfrm>
                <a:off x="750922" y="5334826"/>
                <a:ext cx="5501314" cy="567463"/>
              </a:xfrm>
              <a:prstGeom prst="rect">
                <a:avLst/>
              </a:prstGeom>
              <a:blipFill>
                <a:blip r:embed="rId1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743602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525</Words>
  <Application>Microsoft Office PowerPoint</Application>
  <PresentationFormat>画面に合わせる (4:3)</PresentationFormat>
  <Paragraphs>41</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Arial</vt:lpstr>
      <vt:lpstr>Calibri</vt:lpstr>
      <vt:lpstr>Calibri Light</vt:lpstr>
      <vt:lpstr>Cambria Math</vt:lpstr>
      <vt:lpstr>MV Boli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kubotaka</dc:creator>
  <cp:lastModifiedBy>kubotaka</cp:lastModifiedBy>
  <cp:revision>40</cp:revision>
  <dcterms:created xsi:type="dcterms:W3CDTF">2018-12-04T01:02:44Z</dcterms:created>
  <dcterms:modified xsi:type="dcterms:W3CDTF">2018-12-09T22:28:22Z</dcterms:modified>
</cp:coreProperties>
</file>