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0"/>
  </p:notesMasterIdLst>
  <p:sldIdLst>
    <p:sldId id="257" r:id="rId2"/>
    <p:sldId id="270" r:id="rId3"/>
    <p:sldId id="276" r:id="rId4"/>
    <p:sldId id="300" r:id="rId5"/>
    <p:sldId id="301" r:id="rId6"/>
    <p:sldId id="302" r:id="rId7"/>
    <p:sldId id="303" r:id="rId8"/>
    <p:sldId id="304" r:id="rId9"/>
    <p:sldId id="299" r:id="rId10"/>
    <p:sldId id="330" r:id="rId11"/>
    <p:sldId id="306" r:id="rId12"/>
    <p:sldId id="323" r:id="rId13"/>
    <p:sldId id="324" r:id="rId14"/>
    <p:sldId id="322" r:id="rId15"/>
    <p:sldId id="287" r:id="rId16"/>
    <p:sldId id="378" r:id="rId17"/>
    <p:sldId id="379" r:id="rId18"/>
    <p:sldId id="384" r:id="rId19"/>
    <p:sldId id="385" r:id="rId20"/>
    <p:sldId id="380" r:id="rId21"/>
    <p:sldId id="271" r:id="rId22"/>
    <p:sldId id="260" r:id="rId23"/>
    <p:sldId id="348" r:id="rId24"/>
    <p:sldId id="353" r:id="rId25"/>
    <p:sldId id="352" r:id="rId26"/>
    <p:sldId id="351" r:id="rId27"/>
    <p:sldId id="350" r:id="rId28"/>
    <p:sldId id="356" r:id="rId29"/>
    <p:sldId id="355" r:id="rId30"/>
    <p:sldId id="331" r:id="rId31"/>
    <p:sldId id="357" r:id="rId32"/>
    <p:sldId id="294" r:id="rId33"/>
    <p:sldId id="345" r:id="rId34"/>
    <p:sldId id="349" r:id="rId35"/>
    <p:sldId id="359" r:id="rId36"/>
    <p:sldId id="274" r:id="rId37"/>
    <p:sldId id="388" r:id="rId38"/>
    <p:sldId id="275" r:id="rId39"/>
    <p:sldId id="279" r:id="rId40"/>
    <p:sldId id="280" r:id="rId41"/>
    <p:sldId id="397" r:id="rId42"/>
    <p:sldId id="278" r:id="rId43"/>
    <p:sldId id="269" r:id="rId44"/>
    <p:sldId id="261" r:id="rId45"/>
    <p:sldId id="363" r:id="rId46"/>
    <p:sldId id="364" r:id="rId47"/>
    <p:sldId id="262" r:id="rId48"/>
    <p:sldId id="365" r:id="rId49"/>
    <p:sldId id="366" r:id="rId50"/>
    <p:sldId id="263" r:id="rId51"/>
    <p:sldId id="394" r:id="rId52"/>
    <p:sldId id="268" r:id="rId53"/>
    <p:sldId id="367" r:id="rId54"/>
    <p:sldId id="369" r:id="rId55"/>
    <p:sldId id="368" r:id="rId56"/>
    <p:sldId id="370" r:id="rId57"/>
    <p:sldId id="314" r:id="rId58"/>
    <p:sldId id="290" r:id="rId59"/>
    <p:sldId id="289" r:id="rId60"/>
    <p:sldId id="360" r:id="rId61"/>
    <p:sldId id="361" r:id="rId62"/>
    <p:sldId id="362" r:id="rId63"/>
    <p:sldId id="295" r:id="rId64"/>
    <p:sldId id="371" r:id="rId65"/>
    <p:sldId id="372" r:id="rId66"/>
    <p:sldId id="272" r:id="rId67"/>
    <p:sldId id="373" r:id="rId68"/>
    <p:sldId id="374" r:id="rId69"/>
    <p:sldId id="375" r:id="rId70"/>
    <p:sldId id="309" r:id="rId71"/>
    <p:sldId id="266" r:id="rId72"/>
    <p:sldId id="312" r:id="rId73"/>
    <p:sldId id="316" r:id="rId74"/>
    <p:sldId id="296" r:id="rId75"/>
    <p:sldId id="317" r:id="rId76"/>
    <p:sldId id="318" r:id="rId77"/>
    <p:sldId id="319" r:id="rId78"/>
    <p:sldId id="1114" r:id="rId79"/>
    <p:sldId id="393" r:id="rId80"/>
    <p:sldId id="320" r:id="rId81"/>
    <p:sldId id="398" r:id="rId82"/>
    <p:sldId id="281" r:id="rId83"/>
    <p:sldId id="265" r:id="rId84"/>
    <p:sldId id="283" r:id="rId85"/>
    <p:sldId id="1115" r:id="rId86"/>
    <p:sldId id="1116" r:id="rId87"/>
    <p:sldId id="284" r:id="rId88"/>
    <p:sldId id="1117" r:id="rId89"/>
    <p:sldId id="1118" r:id="rId90"/>
    <p:sldId id="1119" r:id="rId91"/>
    <p:sldId id="297" r:id="rId92"/>
    <p:sldId id="1120" r:id="rId93"/>
    <p:sldId id="386" r:id="rId94"/>
    <p:sldId id="1121" r:id="rId95"/>
    <p:sldId id="389" r:id="rId96"/>
    <p:sldId id="390" r:id="rId97"/>
    <p:sldId id="1123" r:id="rId98"/>
    <p:sldId id="1124" r:id="rId99"/>
    <p:sldId id="1122" r:id="rId100"/>
    <p:sldId id="391" r:id="rId101"/>
    <p:sldId id="392" r:id="rId102"/>
    <p:sldId id="1113" r:id="rId103"/>
    <p:sldId id="1077" r:id="rId104"/>
    <p:sldId id="1078" r:id="rId105"/>
    <p:sldId id="1079" r:id="rId106"/>
    <p:sldId id="1037" r:id="rId107"/>
    <p:sldId id="1038" r:id="rId108"/>
    <p:sldId id="1108" r:id="rId109"/>
    <p:sldId id="1109" r:id="rId110"/>
    <p:sldId id="1039" r:id="rId111"/>
    <p:sldId id="1040" r:id="rId112"/>
    <p:sldId id="1041" r:id="rId113"/>
    <p:sldId id="1042" r:id="rId114"/>
    <p:sldId id="1043" r:id="rId115"/>
    <p:sldId id="1044" r:id="rId116"/>
    <p:sldId id="1045" r:id="rId117"/>
    <p:sldId id="1111" r:id="rId118"/>
    <p:sldId id="1046" r:id="rId119"/>
    <p:sldId id="1047" r:id="rId120"/>
    <p:sldId id="1048" r:id="rId121"/>
    <p:sldId id="1049" r:id="rId122"/>
    <p:sldId id="1050" r:id="rId123"/>
    <p:sldId id="1112" r:id="rId124"/>
    <p:sldId id="395" r:id="rId125"/>
    <p:sldId id="1110" r:id="rId126"/>
    <p:sldId id="310" r:id="rId127"/>
    <p:sldId id="325" r:id="rId128"/>
    <p:sldId id="326" r:id="rId1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botaka" initials="k" lastIdx="1" clrIdx="0">
    <p:extLst>
      <p:ext uri="{19B8F6BF-5375-455C-9EA6-DF929625EA0E}">
        <p15:presenceInfo xmlns:p15="http://schemas.microsoft.com/office/powerpoint/2012/main" userId="kubota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6384F-3BF2-4F7B-B5FD-0D8E50CF2F8C}" type="datetimeFigureOut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D9FA9-279B-4870-918A-1F0F691F62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34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6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1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6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6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5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01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5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148-F02C-43E8-ADB5-FA7B755DEF3B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77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3926-0DE1-4E25-8E64-FEB497159A86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2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C0D1-08AE-4382-B426-DED66AABCB59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14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3F58-A462-40BA-8272-A9CAC9550F81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68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D94A-5BF9-4FBF-BCA2-8D80FE287A8C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44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9FF1-90CC-41B6-AABD-112373E48147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93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E5C9-A9AC-48EF-B179-EFE65D1EBCB9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98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DE0A-D91A-435A-B2D1-7A6928786B91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34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2E1A-6F16-4953-AF41-344B8BD95B51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93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F017-64E0-41B2-A69D-9DEAB95F452E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61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ED05-FC3F-444A-814E-07D6D4756056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97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62DF-E689-4E5D-AAF3-3D42016DE295}" type="datetime1">
              <a:rPr kumimoji="1" lang="ja-JP" altLang="en-US" smtClean="0"/>
              <a:t>2018/12/11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9C8D-F842-49A6-A00D-0295EA5A1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63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map.jp/kubotaka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emf"/><Relationship Id="rId5" Type="http://schemas.openxmlformats.org/officeDocument/2006/relationships/image" Target="../media/image204.emf"/><Relationship Id="rId4" Type="http://schemas.openxmlformats.org/officeDocument/2006/relationships/image" Target="../media/image203.em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0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4.png"/><Relationship Id="rId4" Type="http://schemas.openxmlformats.org/officeDocument/2006/relationships/image" Target="../media/image241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image" Target="../media/image208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5" Type="http://schemas.openxmlformats.org/officeDocument/2006/relationships/image" Target="../media/image250.png"/><Relationship Id="rId4" Type="http://schemas.openxmlformats.org/officeDocument/2006/relationships/image" Target="../media/image241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8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5" Type="http://schemas.openxmlformats.org/officeDocument/2006/relationships/image" Target="../media/image250.png"/><Relationship Id="rId4" Type="http://schemas.openxmlformats.org/officeDocument/2006/relationships/image" Target="../media/image241.png"/><Relationship Id="rId9" Type="http://schemas.openxmlformats.org/officeDocument/2006/relationships/image" Target="../media/image1010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gif"/><Relationship Id="rId3" Type="http://schemas.openxmlformats.org/officeDocument/2006/relationships/image" Target="../media/image208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5" Type="http://schemas.openxmlformats.org/officeDocument/2006/relationships/image" Target="../media/image250.png"/><Relationship Id="rId4" Type="http://schemas.openxmlformats.org/officeDocument/2006/relationships/image" Target="../media/image241.png"/><Relationship Id="rId9" Type="http://schemas.openxmlformats.org/officeDocument/2006/relationships/image" Target="../media/image1010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gif"/><Relationship Id="rId3" Type="http://schemas.openxmlformats.org/officeDocument/2006/relationships/image" Target="../media/image208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5" Type="http://schemas.openxmlformats.org/officeDocument/2006/relationships/image" Target="../media/image250.png"/><Relationship Id="rId10" Type="http://schemas.openxmlformats.org/officeDocument/2006/relationships/image" Target="../media/image1010.png"/><Relationship Id="rId4" Type="http://schemas.openxmlformats.org/officeDocument/2006/relationships/image" Target="../media/image241.png"/><Relationship Id="rId9" Type="http://schemas.openxmlformats.org/officeDocument/2006/relationships/image" Target="../media/image281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gif"/><Relationship Id="rId3" Type="http://schemas.openxmlformats.org/officeDocument/2006/relationships/image" Target="../media/image208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11" Type="http://schemas.openxmlformats.org/officeDocument/2006/relationships/image" Target="../media/image1010.png"/><Relationship Id="rId5" Type="http://schemas.openxmlformats.org/officeDocument/2006/relationships/image" Target="../media/image250.png"/><Relationship Id="rId10" Type="http://schemas.openxmlformats.org/officeDocument/2006/relationships/image" Target="../media/image300.png"/><Relationship Id="rId4" Type="http://schemas.openxmlformats.org/officeDocument/2006/relationships/image" Target="../media/image241.png"/><Relationship Id="rId9" Type="http://schemas.openxmlformats.org/officeDocument/2006/relationships/image" Target="../media/image29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3" Type="http://schemas.openxmlformats.org/officeDocument/2006/relationships/image" Target="../media/image1431.png"/><Relationship Id="rId7" Type="http://schemas.openxmlformats.org/officeDocument/2006/relationships/image" Target="../media/image1640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1.png"/><Relationship Id="rId11" Type="http://schemas.openxmlformats.org/officeDocument/2006/relationships/image" Target="../media/image1680.png"/><Relationship Id="rId5" Type="http://schemas.openxmlformats.org/officeDocument/2006/relationships/image" Target="../media/image1540.png"/><Relationship Id="rId10" Type="http://schemas.openxmlformats.org/officeDocument/2006/relationships/image" Target="../media/image1670.png"/><Relationship Id="rId4" Type="http://schemas.openxmlformats.org/officeDocument/2006/relationships/image" Target="../media/image1471.png"/><Relationship Id="rId9" Type="http://schemas.openxmlformats.org/officeDocument/2006/relationships/image" Target="../media/image1660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0.png"/><Relationship Id="rId13" Type="http://schemas.openxmlformats.org/officeDocument/2006/relationships/image" Target="../media/image1820.png"/><Relationship Id="rId3" Type="http://schemas.openxmlformats.org/officeDocument/2006/relationships/image" Target="../media/image1712.png"/><Relationship Id="rId7" Type="http://schemas.openxmlformats.org/officeDocument/2006/relationships/image" Target="../media/image1750.png"/><Relationship Id="rId12" Type="http://schemas.openxmlformats.org/officeDocument/2006/relationships/image" Target="../media/image1813.png"/><Relationship Id="rId2" Type="http://schemas.openxmlformats.org/officeDocument/2006/relationships/image" Target="../media/image1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0.png"/><Relationship Id="rId11" Type="http://schemas.openxmlformats.org/officeDocument/2006/relationships/image" Target="../media/image1790.png"/><Relationship Id="rId5" Type="http://schemas.openxmlformats.org/officeDocument/2006/relationships/image" Target="../media/image1730.png"/><Relationship Id="rId10" Type="http://schemas.openxmlformats.org/officeDocument/2006/relationships/image" Target="../media/image1780.png"/><Relationship Id="rId4" Type="http://schemas.openxmlformats.org/officeDocument/2006/relationships/image" Target="../media/image1720.png"/><Relationship Id="rId9" Type="http://schemas.openxmlformats.org/officeDocument/2006/relationships/image" Target="../media/image1770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0.png"/><Relationship Id="rId13" Type="http://schemas.openxmlformats.org/officeDocument/2006/relationships/image" Target="../media/image2070.png"/><Relationship Id="rId3" Type="http://schemas.openxmlformats.org/officeDocument/2006/relationships/image" Target="../media/image1730.png"/><Relationship Id="rId7" Type="http://schemas.openxmlformats.org/officeDocument/2006/relationships/image" Target="../media/image1860.png"/><Relationship Id="rId12" Type="http://schemas.openxmlformats.org/officeDocument/2006/relationships/image" Target="../media/image2060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0.png"/><Relationship Id="rId11" Type="http://schemas.openxmlformats.org/officeDocument/2006/relationships/image" Target="../media/image203.png"/><Relationship Id="rId5" Type="http://schemas.openxmlformats.org/officeDocument/2006/relationships/image" Target="../media/image1060.png"/><Relationship Id="rId10" Type="http://schemas.openxmlformats.org/officeDocument/2006/relationships/image" Target="../media/image2020.png"/><Relationship Id="rId4" Type="http://schemas.openxmlformats.org/officeDocument/2006/relationships/image" Target="../media/image1830.png"/><Relationship Id="rId9" Type="http://schemas.openxmlformats.org/officeDocument/2006/relationships/image" Target="../media/image20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4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4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5" Type="http://schemas.openxmlformats.org/officeDocument/2006/relationships/image" Target="../media/image1110.png"/><Relationship Id="rId4" Type="http://schemas.openxmlformats.org/officeDocument/2006/relationships/image" Target="../media/image10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1.png"/><Relationship Id="rId3" Type="http://schemas.openxmlformats.org/officeDocument/2006/relationships/image" Target="../media/image914.png"/><Relationship Id="rId7" Type="http://schemas.openxmlformats.org/officeDocument/2006/relationships/image" Target="../media/image1411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0.png"/><Relationship Id="rId5" Type="http://schemas.openxmlformats.org/officeDocument/2006/relationships/image" Target="../media/image1110.png"/><Relationship Id="rId4" Type="http://schemas.openxmlformats.org/officeDocument/2006/relationships/image" Target="../media/image10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1.png"/><Relationship Id="rId3" Type="http://schemas.openxmlformats.org/officeDocument/2006/relationships/image" Target="../media/image914.png"/><Relationship Id="rId7" Type="http://schemas.openxmlformats.org/officeDocument/2006/relationships/image" Target="../media/image1411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0.png"/><Relationship Id="rId5" Type="http://schemas.openxmlformats.org/officeDocument/2006/relationships/image" Target="../media/image1110.png"/><Relationship Id="rId4" Type="http://schemas.openxmlformats.org/officeDocument/2006/relationships/image" Target="../media/image10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1.png"/><Relationship Id="rId2" Type="http://schemas.openxmlformats.org/officeDocument/2006/relationships/image" Target="../media/image15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1.png"/><Relationship Id="rId2" Type="http://schemas.openxmlformats.org/officeDocument/2006/relationships/image" Target="../media/image15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12.png"/><Relationship Id="rId4" Type="http://schemas.openxmlformats.org/officeDocument/2006/relationships/image" Target="../media/image17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1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2.png"/><Relationship Id="rId12" Type="http://schemas.openxmlformats.org/officeDocument/2006/relationships/image" Target="../media/image51.png"/><Relationship Id="rId17" Type="http://schemas.openxmlformats.org/officeDocument/2006/relationships/image" Target="../media/image6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0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4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3.png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56.png"/><Relationship Id="rId3" Type="http://schemas.openxmlformats.org/officeDocument/2006/relationships/image" Target="../media/image45.png"/><Relationship Id="rId17" Type="http://schemas.openxmlformats.org/officeDocument/2006/relationships/image" Target="../media/image53.png"/><Relationship Id="rId2" Type="http://schemas.openxmlformats.org/officeDocument/2006/relationships/image" Target="../media/image442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15" Type="http://schemas.openxmlformats.org/officeDocument/2006/relationships/image" Target="../media/image87.png"/><Relationship Id="rId19" Type="http://schemas.openxmlformats.org/officeDocument/2006/relationships/image" Target="../media/image57.png"/><Relationship Id="rId4" Type="http://schemas.openxmlformats.org/officeDocument/2006/relationships/image" Target="../media/image46.png"/><Relationship Id="rId1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53.png"/><Relationship Id="rId7" Type="http://schemas.openxmlformats.org/officeDocument/2006/relationships/image" Target="../media/image65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372.png"/><Relationship Id="rId10" Type="http://schemas.openxmlformats.org/officeDocument/2006/relationships/image" Target="../media/image68.png"/><Relationship Id="rId4" Type="http://schemas.openxmlformats.org/officeDocument/2006/relationships/image" Target="../media/image362.png"/><Relationship Id="rId9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3" Type="http://schemas.openxmlformats.org/officeDocument/2006/relationships/image" Target="../media/image71.png"/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1.png"/><Relationship Id="rId10" Type="http://schemas.openxmlformats.org/officeDocument/2006/relationships/image" Target="../media/image204.png"/><Relationship Id="rId4" Type="http://schemas.openxmlformats.org/officeDocument/2006/relationships/image" Target="../media/image1011.png"/><Relationship Id="rId9" Type="http://schemas.openxmlformats.org/officeDocument/2006/relationships/image" Target="../media/image19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3" Type="http://schemas.openxmlformats.org/officeDocument/2006/relationships/image" Target="../media/image71.png"/><Relationship Id="rId7" Type="http://schemas.openxmlformats.org/officeDocument/2006/relationships/image" Target="../media/image1710.png"/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0.png"/><Relationship Id="rId11" Type="http://schemas.openxmlformats.org/officeDocument/2006/relationships/image" Target="../media/image211.png"/><Relationship Id="rId5" Type="http://schemas.openxmlformats.org/officeDocument/2006/relationships/image" Target="../media/image1511.png"/><Relationship Id="rId10" Type="http://schemas.openxmlformats.org/officeDocument/2006/relationships/image" Target="../media/image204.png"/><Relationship Id="rId4" Type="http://schemas.openxmlformats.org/officeDocument/2006/relationships/image" Target="../media/image1011.png"/><Relationship Id="rId9" Type="http://schemas.openxmlformats.org/officeDocument/2006/relationships/image" Target="../media/image19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5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5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1.png"/><Relationship Id="rId4" Type="http://schemas.openxmlformats.org/officeDocument/2006/relationships/image" Target="../media/image360.png"/><Relationship Id="rId9" Type="http://schemas.openxmlformats.org/officeDocument/2006/relationships/image" Target="../media/image41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50.png"/><Relationship Id="rId7" Type="http://schemas.openxmlformats.org/officeDocument/2006/relationships/image" Target="../media/image39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1.png"/><Relationship Id="rId5" Type="http://schemas.openxmlformats.org/officeDocument/2006/relationships/image" Target="../media/image371.png"/><Relationship Id="rId10" Type="http://schemas.openxmlformats.org/officeDocument/2006/relationships/image" Target="../media/image422.png"/><Relationship Id="rId4" Type="http://schemas.openxmlformats.org/officeDocument/2006/relationships/image" Target="../media/image360.png"/><Relationship Id="rId9" Type="http://schemas.openxmlformats.org/officeDocument/2006/relationships/image" Target="../media/image4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1.png"/><Relationship Id="rId4" Type="http://schemas.openxmlformats.org/officeDocument/2006/relationships/image" Target="../media/image45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670.png"/><Relationship Id="rId3" Type="http://schemas.openxmlformats.org/officeDocument/2006/relationships/image" Target="../media/image441.png"/><Relationship Id="rId7" Type="http://schemas.openxmlformats.org/officeDocument/2006/relationships/image" Target="../media/image520.png"/><Relationship Id="rId12" Type="http://schemas.openxmlformats.org/officeDocument/2006/relationships/image" Target="../media/image590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80.png"/><Relationship Id="rId5" Type="http://schemas.openxmlformats.org/officeDocument/2006/relationships/image" Target="../media/image461.png"/><Relationship Id="rId10" Type="http://schemas.openxmlformats.org/officeDocument/2006/relationships/image" Target="../media/image570.png"/><Relationship Id="rId4" Type="http://schemas.openxmlformats.org/officeDocument/2006/relationships/image" Target="../media/image451.png"/><Relationship Id="rId9" Type="http://schemas.openxmlformats.org/officeDocument/2006/relationships/image" Target="../media/image560.png"/><Relationship Id="rId14" Type="http://schemas.openxmlformats.org/officeDocument/2006/relationships/image" Target="../media/image7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670.png"/><Relationship Id="rId3" Type="http://schemas.openxmlformats.org/officeDocument/2006/relationships/image" Target="../media/image441.png"/><Relationship Id="rId7" Type="http://schemas.openxmlformats.org/officeDocument/2006/relationships/image" Target="../media/image520.png"/><Relationship Id="rId12" Type="http://schemas.openxmlformats.org/officeDocument/2006/relationships/image" Target="../media/image590.png"/><Relationship Id="rId2" Type="http://schemas.openxmlformats.org/officeDocument/2006/relationships/image" Target="../media/image43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11" Type="http://schemas.openxmlformats.org/officeDocument/2006/relationships/image" Target="../media/image580.png"/><Relationship Id="rId5" Type="http://schemas.openxmlformats.org/officeDocument/2006/relationships/image" Target="../media/image461.png"/><Relationship Id="rId15" Type="http://schemas.openxmlformats.org/officeDocument/2006/relationships/image" Target="../media/image720.png"/><Relationship Id="rId10" Type="http://schemas.openxmlformats.org/officeDocument/2006/relationships/image" Target="../media/image570.png"/><Relationship Id="rId4" Type="http://schemas.openxmlformats.org/officeDocument/2006/relationships/image" Target="../media/image451.png"/><Relationship Id="rId9" Type="http://schemas.openxmlformats.org/officeDocument/2006/relationships/image" Target="../media/image560.png"/><Relationship Id="rId14" Type="http://schemas.openxmlformats.org/officeDocument/2006/relationships/image" Target="../media/image7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12" Type="http://schemas.openxmlformats.org/officeDocument/2006/relationships/image" Target="../media/image77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3.png"/><Relationship Id="rId11" Type="http://schemas.openxmlformats.org/officeDocument/2006/relationships/image" Target="../media/image75.png"/><Relationship Id="rId5" Type="http://schemas.openxmlformats.org/officeDocument/2006/relationships/image" Target="../media/image393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1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8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14" Type="http://schemas.openxmlformats.org/officeDocument/2006/relationships/image" Target="../media/image9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90.png"/><Relationship Id="rId7" Type="http://schemas.openxmlformats.org/officeDocument/2006/relationships/image" Target="../media/image90.png"/><Relationship Id="rId12" Type="http://schemas.openxmlformats.org/officeDocument/2006/relationships/image" Target="../media/image9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10" Type="http://schemas.openxmlformats.org/officeDocument/2006/relationships/image" Target="../media/image95.png"/><Relationship Id="rId4" Type="http://schemas.openxmlformats.org/officeDocument/2006/relationships/image" Target="../media/image80.png"/><Relationship Id="rId14" Type="http://schemas.openxmlformats.org/officeDocument/2006/relationships/image" Target="../media/image9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8.png"/><Relationship Id="rId3" Type="http://schemas.openxmlformats.org/officeDocument/2006/relationships/image" Target="../media/image790.png"/><Relationship Id="rId7" Type="http://schemas.openxmlformats.org/officeDocument/2006/relationships/image" Target="../media/image90.png"/><Relationship Id="rId12" Type="http://schemas.openxmlformats.org/officeDocument/2006/relationships/image" Target="../media/image9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96.png"/><Relationship Id="rId5" Type="http://schemas.openxmlformats.org/officeDocument/2006/relationships/image" Target="../media/image81.png"/><Relationship Id="rId10" Type="http://schemas.openxmlformats.org/officeDocument/2006/relationships/image" Target="../media/image95.png"/><Relationship Id="rId4" Type="http://schemas.openxmlformats.org/officeDocument/2006/relationships/image" Target="../media/image80.png"/><Relationship Id="rId14" Type="http://schemas.openxmlformats.org/officeDocument/2006/relationships/image" Target="../media/image9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101.png"/><Relationship Id="rId7" Type="http://schemas.openxmlformats.org/officeDocument/2006/relationships/image" Target="../media/image630.png"/><Relationship Id="rId12" Type="http://schemas.openxmlformats.org/officeDocument/2006/relationships/image" Target="../media/image69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680.png"/><Relationship Id="rId5" Type="http://schemas.openxmlformats.org/officeDocument/2006/relationships/image" Target="../media/image103.png"/><Relationship Id="rId10" Type="http://schemas.openxmlformats.org/officeDocument/2006/relationships/image" Target="../media/image660.png"/><Relationship Id="rId4" Type="http://schemas.openxmlformats.org/officeDocument/2006/relationships/image" Target="../media/image102.png"/><Relationship Id="rId9" Type="http://schemas.openxmlformats.org/officeDocument/2006/relationships/image" Target="../media/image6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1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4.png"/><Relationship Id="rId4" Type="http://schemas.openxmlformats.org/officeDocument/2006/relationships/image" Target="../media/image11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4.png"/><Relationship Id="rId7" Type="http://schemas.openxmlformats.org/officeDocument/2006/relationships/image" Target="../media/image115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4.png"/><Relationship Id="rId4" Type="http://schemas.openxmlformats.org/officeDocument/2006/relationships/image" Target="../media/image11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8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78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0.png"/><Relationship Id="rId3" Type="http://schemas.openxmlformats.org/officeDocument/2006/relationships/image" Target="../media/image1170.png"/><Relationship Id="rId7" Type="http://schemas.openxmlformats.org/officeDocument/2006/relationships/image" Target="../media/image1261.png"/><Relationship Id="rId12" Type="http://schemas.openxmlformats.org/officeDocument/2006/relationships/image" Target="../media/image127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11" Type="http://schemas.openxmlformats.org/officeDocument/2006/relationships/image" Target="../media/image1260.png"/><Relationship Id="rId5" Type="http://schemas.openxmlformats.org/officeDocument/2006/relationships/image" Target="../media/image1190.png"/><Relationship Id="rId10" Type="http://schemas.openxmlformats.org/officeDocument/2006/relationships/image" Target="../media/image1250.png"/><Relationship Id="rId4" Type="http://schemas.openxmlformats.org/officeDocument/2006/relationships/image" Target="../media/image1212.png"/><Relationship Id="rId9" Type="http://schemas.openxmlformats.org/officeDocument/2006/relationships/image" Target="../media/image124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9.png"/><Relationship Id="rId7" Type="http://schemas.openxmlformats.org/officeDocument/2006/relationships/image" Target="../media/image13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760.png"/><Relationship Id="rId4" Type="http://schemas.openxmlformats.org/officeDocument/2006/relationships/image" Target="../media/image13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openxmlformats.org/officeDocument/2006/relationships/image" Target="../media/image13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83.png"/><Relationship Id="rId7" Type="http://schemas.openxmlformats.org/officeDocument/2006/relationships/image" Target="../media/image13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openxmlformats.org/officeDocument/2006/relationships/image" Target="../media/image14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openxmlformats.org/officeDocument/2006/relationships/image" Target="../media/image14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91.png"/><Relationship Id="rId4" Type="http://schemas.openxmlformats.org/officeDocument/2006/relationships/image" Target="../media/image153.png"/><Relationship Id="rId9" Type="http://schemas.openxmlformats.org/officeDocument/2006/relationships/image" Target="../media/image91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20.png"/><Relationship Id="rId4" Type="http://schemas.openxmlformats.org/officeDocument/2006/relationships/image" Target="../media/image106.png"/><Relationship Id="rId9" Type="http://schemas.openxmlformats.org/officeDocument/2006/relationships/image" Target="../media/image11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3.png"/><Relationship Id="rId4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3" Type="http://schemas.openxmlformats.org/officeDocument/2006/relationships/image" Target="../media/image143.png"/><Relationship Id="rId7" Type="http://schemas.openxmlformats.org/officeDocument/2006/relationships/image" Target="../media/image107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240.png"/><Relationship Id="rId10" Type="http://schemas.openxmlformats.org/officeDocument/2006/relationships/image" Target="../media/image40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59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7" Type="http://schemas.openxmlformats.org/officeDocument/2006/relationships/image" Target="../media/image135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7" Type="http://schemas.openxmlformats.org/officeDocument/2006/relationships/image" Target="../media/image1350.png"/><Relationship Id="rId12" Type="http://schemas.openxmlformats.org/officeDocument/2006/relationships/image" Target="../media/image1420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90.png"/><Relationship Id="rId10" Type="http://schemas.openxmlformats.org/officeDocument/2006/relationships/image" Target="../media/image1380.png"/><Relationship Id="rId4" Type="http://schemas.openxmlformats.org/officeDocument/2006/relationships/image" Target="../media/image132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290.png"/><Relationship Id="rId7" Type="http://schemas.openxmlformats.org/officeDocument/2006/relationships/image" Target="../media/image1350.png"/><Relationship Id="rId12" Type="http://schemas.openxmlformats.org/officeDocument/2006/relationships/image" Target="../media/image1420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11" Type="http://schemas.openxmlformats.org/officeDocument/2006/relationships/image" Target="../media/image1390.png"/><Relationship Id="rId5" Type="http://schemas.openxmlformats.org/officeDocument/2006/relationships/image" Target="../media/image192.png"/><Relationship Id="rId10" Type="http://schemas.openxmlformats.org/officeDocument/2006/relationships/image" Target="../media/image1380.png"/><Relationship Id="rId4" Type="http://schemas.openxmlformats.org/officeDocument/2006/relationships/image" Target="../media/image13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63.png"/><Relationship Id="rId3" Type="http://schemas.openxmlformats.org/officeDocument/2006/relationships/image" Target="../media/image1290.png"/><Relationship Id="rId7" Type="http://schemas.openxmlformats.org/officeDocument/2006/relationships/image" Target="../media/image1350.png"/><Relationship Id="rId12" Type="http://schemas.openxmlformats.org/officeDocument/2006/relationships/image" Target="../media/image1420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11" Type="http://schemas.openxmlformats.org/officeDocument/2006/relationships/image" Target="../media/image1390.png"/><Relationship Id="rId5" Type="http://schemas.openxmlformats.org/officeDocument/2006/relationships/image" Target="../media/image192.png"/><Relationship Id="rId10" Type="http://schemas.openxmlformats.org/officeDocument/2006/relationships/image" Target="../media/image1380.png"/><Relationship Id="rId4" Type="http://schemas.openxmlformats.org/officeDocument/2006/relationships/image" Target="../media/image1320.png"/><Relationship Id="rId9" Type="http://schemas.openxmlformats.org/officeDocument/2006/relationships/image" Target="../media/image137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3" Type="http://schemas.openxmlformats.org/officeDocument/2006/relationships/image" Target="../media/image1450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0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3" Type="http://schemas.openxmlformats.org/officeDocument/2006/relationships/image" Target="../media/image1450.png"/><Relationship Id="rId7" Type="http://schemas.openxmlformats.org/officeDocument/2006/relationships/image" Target="../media/image1490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0.png"/><Relationship Id="rId5" Type="http://schemas.openxmlformats.org/officeDocument/2006/relationships/image" Target="../media/image1470.png"/><Relationship Id="rId4" Type="http://schemas.openxmlformats.org/officeDocument/2006/relationships/image" Target="../media/image1460.png"/><Relationship Id="rId9" Type="http://schemas.openxmlformats.org/officeDocument/2006/relationships/image" Target="../media/image1630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4" Type="http://schemas.openxmlformats.org/officeDocument/2006/relationships/image" Target="../media/image166.png"/><Relationship Id="rId9" Type="http://schemas.openxmlformats.org/officeDocument/2006/relationships/image" Target="../media/image172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5.png"/><Relationship Id="rId2" Type="http://schemas.openxmlformats.org/officeDocument/2006/relationships/image" Target="../media/image16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4.png"/><Relationship Id="rId5" Type="http://schemas.openxmlformats.org/officeDocument/2006/relationships/image" Target="../media/image167.png"/><Relationship Id="rId10" Type="http://schemas.openxmlformats.org/officeDocument/2006/relationships/image" Target="../media/image173.png"/><Relationship Id="rId4" Type="http://schemas.openxmlformats.org/officeDocument/2006/relationships/image" Target="../media/image166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7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39F941-B6D0-43D9-A7CD-872A250858E2}"/>
              </a:ext>
            </a:extLst>
          </p:cNvPr>
          <p:cNvSpPr txBox="1"/>
          <p:nvPr/>
        </p:nvSpPr>
        <p:spPr>
          <a:xfrm>
            <a:off x="0" y="20620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MV Boli" panose="02000500030200090000" pitchFamily="2" charset="0"/>
                <a:cs typeface="MV Boli" panose="02000500030200090000" pitchFamily="2" charset="0"/>
              </a:rPr>
              <a:t>Theory of RF Superconductivity: Primer</a:t>
            </a:r>
            <a:endParaRPr kumimoji="1" lang="ja-JP" altLang="en-US" sz="3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E7D56F-F18E-43FA-A6DB-A29D15A79E12}"/>
              </a:ext>
            </a:extLst>
          </p:cNvPr>
          <p:cNvSpPr txBox="1"/>
          <p:nvPr/>
        </p:nvSpPr>
        <p:spPr>
          <a:xfrm>
            <a:off x="0" y="357843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Takayuki Kubo (KEK &amp; ODU)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3C93D9-1098-4D76-9E60-C722BB69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0A0EE3-9A8B-4DE0-B747-82B8CA49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E34557-B706-4A97-8BBC-C04A68914FCB}"/>
              </a:ext>
            </a:extLst>
          </p:cNvPr>
          <p:cNvSpPr txBox="1"/>
          <p:nvPr/>
        </p:nvSpPr>
        <p:spPr>
          <a:xfrm>
            <a:off x="0" y="5903893"/>
            <a:ext cx="2095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Version 2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</a:rPr>
              <a:t>Dec.11, 2018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F9CF48C-2415-46A1-BFDE-F1C7D4CDF65A}"/>
              </a:ext>
            </a:extLst>
          </p:cNvPr>
          <p:cNvSpPr/>
          <p:nvPr/>
        </p:nvSpPr>
        <p:spPr>
          <a:xfrm>
            <a:off x="3028950" y="4667072"/>
            <a:ext cx="4471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hlinkClick r:id="rId2"/>
              </a:rPr>
              <a:t>https://researchmap.jp/kubotaka/</a:t>
            </a:r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41C4D3-9BBF-4D20-A9DB-696E388F0E68}"/>
              </a:ext>
            </a:extLst>
          </p:cNvPr>
          <p:cNvSpPr txBox="1"/>
          <p:nvPr/>
        </p:nvSpPr>
        <p:spPr>
          <a:xfrm>
            <a:off x="981254" y="4633134"/>
            <a:ext cx="164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Web page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2723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EFD8B8E-43BB-40C3-A2AB-874DB715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E71AC48-9D58-46E5-95EC-099F2196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C0CD4D-0227-49E2-A850-F0C16CE09E5E}"/>
              </a:ext>
            </a:extLst>
          </p:cNvPr>
          <p:cNvSpPr txBox="1"/>
          <p:nvPr/>
        </p:nvSpPr>
        <p:spPr>
          <a:xfrm>
            <a:off x="0" y="0"/>
            <a:ext cx="1379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Note that</a:t>
            </a:r>
            <a:endParaRPr kumimoji="1" lang="ja-JP" altLang="en-US" sz="2400" dirty="0"/>
          </a:p>
        </p:txBody>
      </p:sp>
      <p:cxnSp>
        <p:nvCxnSpPr>
          <p:cNvPr id="6" name="Straight Arrow Connector 25">
            <a:extLst>
              <a:ext uri="{FF2B5EF4-FFF2-40B4-BE49-F238E27FC236}">
                <a16:creationId xmlns:a16="http://schemas.microsoft.com/office/drawing/2014/main" id="{439ADD76-3009-4DE8-A938-719A0AECBE06}"/>
              </a:ext>
            </a:extLst>
          </p:cNvPr>
          <p:cNvCxnSpPr/>
          <p:nvPr/>
        </p:nvCxnSpPr>
        <p:spPr>
          <a:xfrm flipV="1">
            <a:off x="1470175" y="2332052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6">
            <a:extLst>
              <a:ext uri="{FF2B5EF4-FFF2-40B4-BE49-F238E27FC236}">
                <a16:creationId xmlns:a16="http://schemas.microsoft.com/office/drawing/2014/main" id="{CC235AD3-6BF0-48AA-B2F5-585C01197339}"/>
              </a:ext>
            </a:extLst>
          </p:cNvPr>
          <p:cNvSpPr/>
          <p:nvPr/>
        </p:nvSpPr>
        <p:spPr>
          <a:xfrm>
            <a:off x="1780549" y="2514616"/>
            <a:ext cx="128016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38">
            <a:extLst>
              <a:ext uri="{FF2B5EF4-FFF2-40B4-BE49-F238E27FC236}">
                <a16:creationId xmlns:a16="http://schemas.microsoft.com/office/drawing/2014/main" id="{6718317B-1256-43B9-BE33-8DDD93CD47B8}"/>
              </a:ext>
            </a:extLst>
          </p:cNvPr>
          <p:cNvCxnSpPr/>
          <p:nvPr/>
        </p:nvCxnSpPr>
        <p:spPr>
          <a:xfrm flipV="1">
            <a:off x="2061488" y="2332052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40">
            <a:extLst>
              <a:ext uri="{FF2B5EF4-FFF2-40B4-BE49-F238E27FC236}">
                <a16:creationId xmlns:a16="http://schemas.microsoft.com/office/drawing/2014/main" id="{E2A1BE06-BAA2-4FB1-A786-74666B613E08}"/>
              </a:ext>
            </a:extLst>
          </p:cNvPr>
          <p:cNvCxnSpPr/>
          <p:nvPr/>
        </p:nvCxnSpPr>
        <p:spPr>
          <a:xfrm flipV="1">
            <a:off x="2755909" y="2332052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1">
            <a:extLst>
              <a:ext uri="{FF2B5EF4-FFF2-40B4-BE49-F238E27FC236}">
                <a16:creationId xmlns:a16="http://schemas.microsoft.com/office/drawing/2014/main" id="{E3EDF933-72E9-486B-A676-244B71588418}"/>
              </a:ext>
            </a:extLst>
          </p:cNvPr>
          <p:cNvCxnSpPr/>
          <p:nvPr/>
        </p:nvCxnSpPr>
        <p:spPr>
          <a:xfrm flipV="1">
            <a:off x="3398427" y="2332052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7">
            <a:extLst>
              <a:ext uri="{FF2B5EF4-FFF2-40B4-BE49-F238E27FC236}">
                <a16:creationId xmlns:a16="http://schemas.microsoft.com/office/drawing/2014/main" id="{83B20A0C-3FAD-4BC2-8417-0CDA6373ADEB}"/>
              </a:ext>
            </a:extLst>
          </p:cNvPr>
          <p:cNvSpPr txBox="1"/>
          <p:nvPr/>
        </p:nvSpPr>
        <p:spPr>
          <a:xfrm>
            <a:off x="2157161" y="2970030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T&gt;T</a:t>
            </a:r>
            <a:r>
              <a:rPr lang="en-US" baseline="-25000" dirty="0"/>
              <a:t>c</a:t>
            </a:r>
          </a:p>
        </p:txBody>
      </p:sp>
      <p:sp>
        <p:nvSpPr>
          <p:cNvPr id="12" name="Oval 42">
            <a:extLst>
              <a:ext uri="{FF2B5EF4-FFF2-40B4-BE49-F238E27FC236}">
                <a16:creationId xmlns:a16="http://schemas.microsoft.com/office/drawing/2014/main" id="{73382851-C6F5-4B6F-B9C1-D5C0BB0F6222}"/>
              </a:ext>
            </a:extLst>
          </p:cNvPr>
          <p:cNvSpPr/>
          <p:nvPr/>
        </p:nvSpPr>
        <p:spPr>
          <a:xfrm>
            <a:off x="5777703" y="2580798"/>
            <a:ext cx="1280160" cy="128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8">
            <a:extLst>
              <a:ext uri="{FF2B5EF4-FFF2-40B4-BE49-F238E27FC236}">
                <a16:creationId xmlns:a16="http://schemas.microsoft.com/office/drawing/2014/main" id="{55B30AB5-AF81-4664-A59B-D87581D8509E}"/>
              </a:ext>
            </a:extLst>
          </p:cNvPr>
          <p:cNvSpPr/>
          <p:nvPr/>
        </p:nvSpPr>
        <p:spPr>
          <a:xfrm>
            <a:off x="7271734" y="1969979"/>
            <a:ext cx="59782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9">
            <a:extLst>
              <a:ext uri="{FF2B5EF4-FFF2-40B4-BE49-F238E27FC236}">
                <a16:creationId xmlns:a16="http://schemas.microsoft.com/office/drawing/2014/main" id="{49DD9D4B-EFA0-43DB-BB90-F21EA70BD063}"/>
              </a:ext>
            </a:extLst>
          </p:cNvPr>
          <p:cNvSpPr/>
          <p:nvPr/>
        </p:nvSpPr>
        <p:spPr>
          <a:xfrm>
            <a:off x="6725355" y="1969979"/>
            <a:ext cx="377125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5">
            <a:extLst>
              <a:ext uri="{FF2B5EF4-FFF2-40B4-BE49-F238E27FC236}">
                <a16:creationId xmlns:a16="http://schemas.microsoft.com/office/drawing/2014/main" id="{03E576F1-8867-4E3D-BFF2-151B82770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35378" y="1922317"/>
            <a:ext cx="725487" cy="2597121"/>
          </a:xfrm>
          <a:prstGeom prst="rect">
            <a:avLst/>
          </a:prstGeom>
        </p:spPr>
      </p:pic>
      <p:sp>
        <p:nvSpPr>
          <p:cNvPr id="16" name="TextBox 68">
            <a:extLst>
              <a:ext uri="{FF2B5EF4-FFF2-40B4-BE49-F238E27FC236}">
                <a16:creationId xmlns:a16="http://schemas.microsoft.com/office/drawing/2014/main" id="{359AD0F7-5E81-4107-9768-64501BD6D856}"/>
              </a:ext>
            </a:extLst>
          </p:cNvPr>
          <p:cNvSpPr txBox="1"/>
          <p:nvPr/>
        </p:nvSpPr>
        <p:spPr>
          <a:xfrm>
            <a:off x="6132641" y="3023666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T&lt;T</a:t>
            </a:r>
            <a:r>
              <a:rPr lang="en-US" baseline="-25000" dirty="0"/>
              <a:t>c</a:t>
            </a:r>
          </a:p>
        </p:txBody>
      </p:sp>
      <p:sp>
        <p:nvSpPr>
          <p:cNvPr id="17" name="Freeform 58">
            <a:extLst>
              <a:ext uri="{FF2B5EF4-FFF2-40B4-BE49-F238E27FC236}">
                <a16:creationId xmlns:a16="http://schemas.microsoft.com/office/drawing/2014/main" id="{7C0F6B24-4332-40AA-96BF-4DCE814DEF12}"/>
              </a:ext>
            </a:extLst>
          </p:cNvPr>
          <p:cNvSpPr/>
          <p:nvPr/>
        </p:nvSpPr>
        <p:spPr>
          <a:xfrm>
            <a:off x="7269732" y="1969979"/>
            <a:ext cx="59782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9">
            <a:extLst>
              <a:ext uri="{FF2B5EF4-FFF2-40B4-BE49-F238E27FC236}">
                <a16:creationId xmlns:a16="http://schemas.microsoft.com/office/drawing/2014/main" id="{5E32C5D1-080D-4B5B-87C7-65F2CD63E51F}"/>
              </a:ext>
            </a:extLst>
          </p:cNvPr>
          <p:cNvSpPr/>
          <p:nvPr/>
        </p:nvSpPr>
        <p:spPr>
          <a:xfrm>
            <a:off x="6723353" y="1969979"/>
            <a:ext cx="377125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5">
            <a:extLst>
              <a:ext uri="{FF2B5EF4-FFF2-40B4-BE49-F238E27FC236}">
                <a16:creationId xmlns:a16="http://schemas.microsoft.com/office/drawing/2014/main" id="{F3886094-2124-4137-AC8F-9A528882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33376" y="1922317"/>
            <a:ext cx="725487" cy="2597121"/>
          </a:xfrm>
          <a:prstGeom prst="rect">
            <a:avLst/>
          </a:prstGeom>
        </p:spPr>
      </p:pic>
      <p:sp>
        <p:nvSpPr>
          <p:cNvPr id="20" name="矢印: 右 19">
            <a:extLst>
              <a:ext uri="{FF2B5EF4-FFF2-40B4-BE49-F238E27FC236}">
                <a16:creationId xmlns:a16="http://schemas.microsoft.com/office/drawing/2014/main" id="{60569E23-189D-4A6B-AA3D-ABEAE778B2BD}"/>
              </a:ext>
            </a:extLst>
          </p:cNvPr>
          <p:cNvSpPr/>
          <p:nvPr/>
        </p:nvSpPr>
        <p:spPr>
          <a:xfrm>
            <a:off x="3963452" y="2716109"/>
            <a:ext cx="979282" cy="100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7564294-4B60-46F6-A07D-3679D716C689}"/>
              </a:ext>
            </a:extLst>
          </p:cNvPr>
          <p:cNvSpPr/>
          <p:nvPr/>
        </p:nvSpPr>
        <p:spPr>
          <a:xfrm>
            <a:off x="1065322" y="1721938"/>
            <a:ext cx="6679527" cy="29624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8F9F156-1E61-4330-86C6-45EBD7E20844}"/>
              </a:ext>
            </a:extLst>
          </p:cNvPr>
          <p:cNvSpPr txBox="1"/>
          <p:nvPr/>
        </p:nvSpPr>
        <p:spPr>
          <a:xfrm>
            <a:off x="3440251" y="1739146"/>
            <a:ext cx="195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Flux expulsion</a:t>
            </a:r>
            <a:endParaRPr kumimoji="1" lang="ja-JP" altLang="en-US" sz="2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9A08E57-0C9A-4E2E-ACDF-DAB3775289CA}"/>
              </a:ext>
            </a:extLst>
          </p:cNvPr>
          <p:cNvSpPr txBox="1"/>
          <p:nvPr/>
        </p:nvSpPr>
        <p:spPr>
          <a:xfrm flipH="1">
            <a:off x="-8089" y="50497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This is a separate physical phenomenon associated with superconductivity. 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539A24A-3F79-4533-8403-D337DD3FC116}"/>
              </a:ext>
            </a:extLst>
          </p:cNvPr>
          <p:cNvSpPr/>
          <p:nvPr/>
        </p:nvSpPr>
        <p:spPr>
          <a:xfrm>
            <a:off x="-8089" y="566427"/>
            <a:ext cx="9152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The perfect conductivity (zero DC resistance) </a:t>
            </a:r>
            <a:r>
              <a:rPr kumimoji="1" lang="en-US" altLang="ja-JP" sz="2400" dirty="0"/>
              <a:t>can explain the phenomenon shown in Path 1 (Lenz’s law), but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cannot explain Path 2</a:t>
            </a:r>
            <a:r>
              <a:rPr kumimoji="1" lang="en-US" altLang="ja-JP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11253003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EDEEF3B-3F7C-406A-999A-0AE70188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B81198-25B8-4D60-A715-493A0BF0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100</a:t>
            </a:fld>
            <a:endParaRPr kumimoji="1" lang="ja-JP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39EE2DF-FFFE-471A-A6B5-FA9E71C01F96}"/>
              </a:ext>
            </a:extLst>
          </p:cNvPr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Homework #4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F389A11-03AD-43ED-912E-532B77648642}"/>
                  </a:ext>
                </a:extLst>
              </p:cNvPr>
              <p:cNvSpPr txBox="1"/>
              <p:nvPr/>
            </p:nvSpPr>
            <p:spPr>
              <a:xfrm>
                <a:off x="0" y="702978"/>
                <a:ext cx="9144000" cy="5870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3200" dirty="0"/>
                  <a:t>Confirm the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kumimoji="1" lang="en-US" altLang="ja-JP" sz="32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3200" dirty="0"/>
                  <a:t>Confirm the dimension of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ja-JP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 are given by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32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e>
                    </m:d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kumimoji="1" lang="en-US" altLang="ja-JP" sz="3200" dirty="0"/>
                  <a:t>.</a:t>
                </a:r>
                <a:endParaRPr kumimoji="1" lang="ja-JP" altLang="en-US" sz="32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3200" dirty="0"/>
                  <a:t>Confirm the dimension of </a:t>
                </a:r>
                <a14:m>
                  <m:oMath xmlns:m="http://schemas.openxmlformats.org/officeDocument/2006/math"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/>
                          </m:rP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brk/>
                          </m:rP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brk/>
                      </m:rPr>
                      <a:rPr kumimoji="1" lang="en-US" altLang="ja-JP" sz="3200" i="1">
                        <a:latin typeface="Cambria Math" panose="02040503050406030204" pitchFamily="18" charset="0"/>
                      </a:rPr>
                      <m:t>𝜔</m:t>
                    </m:r>
                    <m:f>
                      <m:f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  <m:t>𝑑𝑉</m:t>
                            </m:r>
                          </m:e>
                        </m:nary>
                        <m:sSubSup>
                          <m:sSubSupPr>
                            <m:ctrlP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32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  <m:t>𝑑𝑆</m:t>
                            </m:r>
                          </m:e>
                        </m:nary>
                        <m:sSubSup>
                          <m:sSubSupPr>
                            <m:ctrlP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kumimoji="1" lang="en-US" altLang="ja-JP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en-US" altLang="ja-JP" sz="3200" dirty="0"/>
                  <a:t> is given by </a:t>
                </a:r>
                <a14:m>
                  <m:oMath xmlns:m="http://schemas.openxmlformats.org/officeDocument/2006/math">
                    <m:r>
                      <a:rPr kumimoji="1" lang="en-US" altLang="ja-JP" sz="32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kumimoji="1" lang="en-US" altLang="ja-JP" sz="32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3200" dirty="0"/>
                  <a:t>Suppose you 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3200" dirty="0"/>
                  <a:t> </a:t>
                </a:r>
                <a:r>
                  <a:rPr kumimoji="1" lang="en-US" altLang="ja-JP" sz="3200" dirty="0"/>
                  <a:t>of Tesla shape cavity at T=2K and obtained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=2×</m:t>
                    </m:r>
                    <m:sSup>
                      <m:s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kumimoji="1" lang="en-US" altLang="ja-JP" sz="3200" dirty="0"/>
                  <a:t>.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 of your cavity surface? You can use the geometrical constant of Tesla shape cavity G=270</a:t>
                </a:r>
                <a:r>
                  <a:rPr kumimoji="1" lang="el-GR" altLang="ja-JP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kumimoji="1" lang="en-US" altLang="ja-JP" sz="3200" dirty="0"/>
                  <a:t>.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F389A11-03AD-43ED-912E-532B77648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2978"/>
                <a:ext cx="9144000" cy="5870518"/>
              </a:xfrm>
              <a:prstGeom prst="rect">
                <a:avLst/>
              </a:prstGeom>
              <a:blipFill>
                <a:blip r:embed="rId2"/>
                <a:stretch>
                  <a:fillRect l="-1467" r="-1133" b="-24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9144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54E78CD-6422-4B26-9B84-8AD96B07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907E41-67E5-49E0-9BB1-540E75CB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101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0FDD79-9F6F-43CE-8E0D-070A11B73F20}"/>
              </a:ext>
            </a:extLst>
          </p:cNvPr>
          <p:cNvSpPr txBox="1"/>
          <p:nvPr/>
        </p:nvSpPr>
        <p:spPr>
          <a:xfrm>
            <a:off x="0" y="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Q-E curve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0A3F8B6-0D5A-4D67-A541-6DCD76DE7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28" r="3003" b="4497"/>
          <a:stretch/>
        </p:blipFill>
        <p:spPr bwMode="auto">
          <a:xfrm>
            <a:off x="1863060" y="692286"/>
            <a:ext cx="5338031" cy="31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06109F4-964D-4DFD-9140-4AE6AEE1CC6E}"/>
                  </a:ext>
                </a:extLst>
              </p:cNvPr>
              <p:cNvSpPr/>
              <p:nvPr/>
            </p:nvSpPr>
            <p:spPr>
              <a:xfrm>
                <a:off x="470034" y="1669140"/>
                <a:ext cx="1114023" cy="722442"/>
              </a:xfrm>
              <a:prstGeom prst="rect">
                <a:avLst/>
              </a:prstGeom>
              <a:ln w="2222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06109F4-964D-4DFD-9140-4AE6AEE1C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4" y="1669140"/>
                <a:ext cx="1114023" cy="722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6ACBFE0-2023-4C4E-9F06-26947D1AD74E}"/>
              </a:ext>
            </a:extLst>
          </p:cNvPr>
          <p:cNvCxnSpPr/>
          <p:nvPr/>
        </p:nvCxnSpPr>
        <p:spPr>
          <a:xfrm>
            <a:off x="2579009" y="4048218"/>
            <a:ext cx="5575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1FAF357-7EE3-41D7-A885-5464C915CAC3}"/>
              </a:ext>
            </a:extLst>
          </p:cNvPr>
          <p:cNvSpPr txBox="1"/>
          <p:nvPr/>
        </p:nvSpPr>
        <p:spPr>
          <a:xfrm>
            <a:off x="5852049" y="4081044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170mT</a:t>
            </a:r>
            <a:endParaRPr kumimoji="1" lang="ja-JP" altLang="en-US" sz="1600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7182D75-F0D0-465D-AA58-59066B2E1883}"/>
              </a:ext>
            </a:extLst>
          </p:cNvPr>
          <p:cNvCxnSpPr/>
          <p:nvPr/>
        </p:nvCxnSpPr>
        <p:spPr>
          <a:xfrm>
            <a:off x="6223798" y="3848551"/>
            <a:ext cx="0" cy="29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21A5628-DDC9-40C2-AF43-E2B3CF53D93F}"/>
              </a:ext>
            </a:extLst>
          </p:cNvPr>
          <p:cNvCxnSpPr/>
          <p:nvPr/>
        </p:nvCxnSpPr>
        <p:spPr>
          <a:xfrm>
            <a:off x="4440866" y="3857637"/>
            <a:ext cx="0" cy="29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C06301-561B-4463-AE56-EA283C012671}"/>
              </a:ext>
            </a:extLst>
          </p:cNvPr>
          <p:cNvSpPr txBox="1"/>
          <p:nvPr/>
        </p:nvSpPr>
        <p:spPr>
          <a:xfrm>
            <a:off x="2441251" y="4078302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0mT</a:t>
            </a:r>
            <a:endParaRPr kumimoji="1" lang="ja-JP" altLang="en-US" sz="1600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108B134-7630-49C0-94FC-B82A5C979230}"/>
              </a:ext>
            </a:extLst>
          </p:cNvPr>
          <p:cNvCxnSpPr/>
          <p:nvPr/>
        </p:nvCxnSpPr>
        <p:spPr>
          <a:xfrm>
            <a:off x="2681056" y="3859112"/>
            <a:ext cx="0" cy="29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6C8BA3E-7297-43CC-B1DA-1B7179E77AF7}"/>
              </a:ext>
            </a:extLst>
          </p:cNvPr>
          <p:cNvSpPr txBox="1"/>
          <p:nvPr/>
        </p:nvSpPr>
        <p:spPr>
          <a:xfrm>
            <a:off x="4141745" y="4078302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85mT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31DA6F0-3940-4B52-A976-C998519CF225}"/>
                  </a:ext>
                </a:extLst>
              </p:cNvPr>
              <p:cNvSpPr txBox="1"/>
              <p:nvPr/>
            </p:nvSpPr>
            <p:spPr>
              <a:xfrm>
                <a:off x="5878683" y="4368136"/>
                <a:ext cx="8712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endParaRPr kumimoji="1" lang="en-US" altLang="ja-JP" dirty="0"/>
              </a:p>
              <a:p>
                <a:r>
                  <a:rPr kumimoji="1" lang="en-US" altLang="ja-JP" dirty="0"/>
                  <a:t>of </a:t>
                </a:r>
                <a:r>
                  <a:rPr kumimoji="1" lang="en-US" altLang="ja-JP" dirty="0" err="1"/>
                  <a:t>Nb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31DA6F0-3940-4B52-A976-C998519CF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683" y="4368136"/>
                <a:ext cx="871201" cy="553998"/>
              </a:xfrm>
              <a:prstGeom prst="rect">
                <a:avLst/>
              </a:prstGeom>
              <a:blipFill>
                <a:blip r:embed="rId4"/>
                <a:stretch>
                  <a:fillRect l="-16084" b="-2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1B2B6B32-9C59-40C4-927C-7F9F34CAF6AD}"/>
                  </a:ext>
                </a:extLst>
              </p:cNvPr>
              <p:cNvSpPr/>
              <p:nvPr/>
            </p:nvSpPr>
            <p:spPr>
              <a:xfrm>
                <a:off x="8126026" y="3838677"/>
                <a:ext cx="7336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1B2B6B32-9C59-40C4-927C-7F9F34CAF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026" y="3838677"/>
                <a:ext cx="733662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BBBDE01-BB90-4CB3-8FEF-EE3ADA95FE95}"/>
              </a:ext>
            </a:extLst>
          </p:cNvPr>
          <p:cNvCxnSpPr/>
          <p:nvPr/>
        </p:nvCxnSpPr>
        <p:spPr>
          <a:xfrm>
            <a:off x="7610195" y="3839881"/>
            <a:ext cx="0" cy="29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6584DA46-BDAB-4CB0-BB23-EAAC524669AC}"/>
                  </a:ext>
                </a:extLst>
              </p:cNvPr>
              <p:cNvSpPr/>
              <p:nvPr/>
            </p:nvSpPr>
            <p:spPr>
              <a:xfrm>
                <a:off x="7392542" y="4061957"/>
                <a:ext cx="8716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6584DA46-BDAB-4CB0-BB23-EAAC52466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42" y="4061957"/>
                <a:ext cx="871649" cy="646331"/>
              </a:xfrm>
              <a:prstGeom prst="rect">
                <a:avLst/>
              </a:prstGeom>
              <a:blipFill>
                <a:blip r:embed="rId6"/>
                <a:stretch>
                  <a:fillRect l="-629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12F679F-A0F0-4C1D-A54A-3EEA695654EB}"/>
              </a:ext>
            </a:extLst>
          </p:cNvPr>
          <p:cNvCxnSpPr/>
          <p:nvPr/>
        </p:nvCxnSpPr>
        <p:spPr>
          <a:xfrm>
            <a:off x="7104168" y="3848551"/>
            <a:ext cx="0" cy="29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D90C12B-0B49-4EC1-8E22-13BF0A4F1708}"/>
              </a:ext>
            </a:extLst>
          </p:cNvPr>
          <p:cNvSpPr txBox="1"/>
          <p:nvPr/>
        </p:nvSpPr>
        <p:spPr>
          <a:xfrm>
            <a:off x="6763671" y="4100395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210mT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11D923B-3A6D-4E60-B92B-8768018637AA}"/>
                  </a:ext>
                </a:extLst>
              </p:cNvPr>
              <p:cNvSpPr txBox="1"/>
              <p:nvPr/>
            </p:nvSpPr>
            <p:spPr>
              <a:xfrm>
                <a:off x="1" y="4950783"/>
                <a:ext cx="9144000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sz="2400" b="0" dirty="0"/>
                  <a:t>You can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depends on the surface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 The field dependent surface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 is generally seen in SRF cavities. Moreover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 curve is drastically changed by materials processing. 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Physics behind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is one of the important research topics in SRF.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11D923B-3A6D-4E60-B92B-87680186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950783"/>
                <a:ext cx="9144000" cy="1477328"/>
              </a:xfrm>
              <a:prstGeom prst="rect">
                <a:avLst/>
              </a:prstGeom>
              <a:blipFill>
                <a:blip r:embed="rId7"/>
                <a:stretch>
                  <a:fillRect l="-2000" t="-6198" r="-3600" b="-119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9855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187C2BE-E17C-4B1B-BED3-C227DEF0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0012CAD-C9D3-4067-BD09-54943F7F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102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92ED28-AC61-47FB-BBF7-DA0AE93CB662}"/>
              </a:ext>
            </a:extLst>
          </p:cNvPr>
          <p:cNvSpPr txBox="1"/>
          <p:nvPr/>
        </p:nvSpPr>
        <p:spPr>
          <a:xfrm>
            <a:off x="0" y="265442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/>
              <a:t>“Flavor” of modern discussion </a:t>
            </a:r>
          </a:p>
          <a:p>
            <a:pPr algn="ctr"/>
            <a:r>
              <a:rPr kumimoji="1" lang="en-US" altLang="ja-JP" sz="3600" dirty="0"/>
              <a:t>on the surface resistance of SRF cavities </a:t>
            </a:r>
            <a:endParaRPr kumimoji="1" lang="ja-JP" altLang="en-US" sz="36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4D38B9-AD02-4F92-A59C-D615E7D5A185}"/>
              </a:ext>
            </a:extLst>
          </p:cNvPr>
          <p:cNvSpPr/>
          <p:nvPr/>
        </p:nvSpPr>
        <p:spPr>
          <a:xfrm>
            <a:off x="914401" y="4073462"/>
            <a:ext cx="7696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T. Kubo and A. </a:t>
            </a:r>
            <a:r>
              <a:rPr kumimoji="1" lang="en-US" altLang="ja-JP" dirty="0" err="1">
                <a:solidFill>
                  <a:srgbClr val="0070C0"/>
                </a:solidFill>
              </a:rPr>
              <a:t>Gurevich</a:t>
            </a:r>
            <a:r>
              <a:rPr kumimoji="1" lang="en-US" altLang="ja-JP" dirty="0">
                <a:solidFill>
                  <a:srgbClr val="0070C0"/>
                </a:solidFill>
              </a:rPr>
              <a:t>, “Field-dependent surface resistance and engineering optimal surface </a:t>
            </a:r>
            <a:r>
              <a:rPr kumimoji="1" lang="en-US" altLang="ja-JP" dirty="0" err="1">
                <a:solidFill>
                  <a:srgbClr val="0070C0"/>
                </a:solidFill>
              </a:rPr>
              <a:t>nano</a:t>
            </a:r>
            <a:r>
              <a:rPr kumimoji="1" lang="en-US" altLang="ja-JP" dirty="0">
                <a:solidFill>
                  <a:srgbClr val="0070C0"/>
                </a:solidFill>
              </a:rPr>
              <a:t>-structuring of SRF cavities”, The 8th International Workshop on Thin Films and New Ideas for Pushing the Limits of RF Superconductivity, INFN, Italy (2018)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9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9401" y="3725630"/>
            <a:ext cx="3855557" cy="3119867"/>
          </a:xfrm>
          <a:prstGeom prst="rect">
            <a:avLst/>
          </a:prstGeom>
        </p:spPr>
      </p:pic>
      <p:pic>
        <p:nvPicPr>
          <p:cNvPr id="12" name="図 4">
            <a:extLst>
              <a:ext uri="{FF2B5EF4-FFF2-40B4-BE49-F238E27FC236}">
                <a16:creationId xmlns:a16="http://schemas.microsoft.com/office/drawing/2014/main" id="{D24F6260-8826-4CD8-8260-00A617AB5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50" t="3744" r="22036" b="3073"/>
          <a:stretch/>
        </p:blipFill>
        <p:spPr>
          <a:xfrm>
            <a:off x="5018041" y="1047597"/>
            <a:ext cx="4087237" cy="3239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7594" y="44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the origin of many different Q-E curves?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7" y="503499"/>
            <a:ext cx="3455925" cy="27900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7035" y="1771406"/>
            <a:ext cx="226696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25" dirty="0">
                <a:latin typeface="AdvOT82c4f4c4"/>
              </a:rPr>
              <a:t>A. Grassellino, et al.,</a:t>
            </a:r>
          </a:p>
          <a:p>
            <a:r>
              <a:rPr lang="fr-FR" sz="825" dirty="0">
                <a:latin typeface="AdvOT82c4f4c4"/>
              </a:rPr>
              <a:t>Supercond. </a:t>
            </a:r>
            <a:r>
              <a:rPr lang="fr-FR" sz="825" dirty="0" err="1">
                <a:latin typeface="AdvOT82c4f4c4"/>
              </a:rPr>
              <a:t>Sci</a:t>
            </a:r>
            <a:r>
              <a:rPr lang="fr-FR" sz="825" dirty="0">
                <a:latin typeface="AdvOT82c4f4c4"/>
              </a:rPr>
              <a:t>. Technol. </a:t>
            </a:r>
            <a:r>
              <a:rPr lang="fr-FR" sz="825" b="1" dirty="0">
                <a:latin typeface="AdvOT5bf56204.B"/>
              </a:rPr>
              <a:t>30</a:t>
            </a:r>
            <a:r>
              <a:rPr lang="fr-FR" sz="825" dirty="0">
                <a:latin typeface="AdvOT5bf56204.B"/>
              </a:rPr>
              <a:t>, </a:t>
            </a:r>
            <a:r>
              <a:rPr lang="fr-FR" sz="825" dirty="0">
                <a:latin typeface="AdvOT82c4f4c4"/>
              </a:rPr>
              <a:t>094004 (2017)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2"/>
          <a:stretch/>
        </p:blipFill>
        <p:spPr>
          <a:xfrm>
            <a:off x="15904" y="2191040"/>
            <a:ext cx="3157406" cy="3057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387035" y="4201076"/>
            <a:ext cx="1928733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dirty="0"/>
              <a:t>G. </a:t>
            </a:r>
            <a:r>
              <a:rPr lang="en-US" sz="825" dirty="0" err="1"/>
              <a:t>Ciovati</a:t>
            </a:r>
            <a:r>
              <a:rPr lang="en-US" sz="825" dirty="0"/>
              <a:t>, J. Appl. Phys. </a:t>
            </a:r>
            <a:r>
              <a:rPr lang="en-US" sz="825" b="1" dirty="0"/>
              <a:t>96</a:t>
            </a:r>
            <a:r>
              <a:rPr lang="en-US" sz="825" dirty="0"/>
              <a:t>, 1591 (2004);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856" y="677087"/>
            <a:ext cx="3876041" cy="2708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247379" y="1910480"/>
            <a:ext cx="2377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dvP6F00"/>
              </a:rPr>
              <a:t>P. </a:t>
            </a:r>
            <a:r>
              <a:rPr lang="en-US" sz="800" dirty="0" err="1">
                <a:latin typeface="AdvP6F00"/>
              </a:rPr>
              <a:t>Dhakal</a:t>
            </a:r>
            <a:r>
              <a:rPr lang="en-US" sz="800" dirty="0">
                <a:latin typeface="AdvP6F00"/>
              </a:rPr>
              <a:t>, et al., </a:t>
            </a:r>
          </a:p>
          <a:p>
            <a:r>
              <a:rPr lang="en-US" sz="800" dirty="0">
                <a:latin typeface="AdvP6F00"/>
              </a:rPr>
              <a:t>Phys. Rev. ST </a:t>
            </a:r>
            <a:r>
              <a:rPr lang="en-US" sz="800" dirty="0" err="1">
                <a:latin typeface="AdvP6F00"/>
              </a:rPr>
              <a:t>Accel</a:t>
            </a:r>
            <a:r>
              <a:rPr lang="en-US" sz="800" dirty="0">
                <a:latin typeface="AdvP6F00"/>
              </a:rPr>
              <a:t>. Beams </a:t>
            </a:r>
            <a:r>
              <a:rPr lang="en-US" sz="800" dirty="0">
                <a:latin typeface="AdvP6F01"/>
              </a:rPr>
              <a:t>16, </a:t>
            </a:r>
            <a:r>
              <a:rPr lang="en-US" sz="800" dirty="0">
                <a:latin typeface="AdvP6F00"/>
              </a:rPr>
              <a:t>042001 (2013)</a:t>
            </a:r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3489757" y="5241658"/>
            <a:ext cx="2238113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25" dirty="0">
                <a:latin typeface="NimbusRomNo9L-Regu"/>
              </a:rPr>
              <a:t>A. Grassellino et al., </a:t>
            </a:r>
          </a:p>
          <a:p>
            <a:r>
              <a:rPr lang="fr-FR" sz="825" dirty="0">
                <a:latin typeface="NimbusRomNo9L-Regu"/>
              </a:rPr>
              <a:t>Supercond. </a:t>
            </a:r>
            <a:r>
              <a:rPr lang="fr-FR" sz="825" dirty="0" err="1">
                <a:latin typeface="NimbusRomNo9L-Regu"/>
              </a:rPr>
              <a:t>Sci</a:t>
            </a:r>
            <a:r>
              <a:rPr lang="fr-FR" sz="825" dirty="0">
                <a:latin typeface="NimbusRomNo9L-Regu"/>
              </a:rPr>
              <a:t>. </a:t>
            </a:r>
            <a:r>
              <a:rPr lang="fr-FR" sz="825" dirty="0" err="1">
                <a:latin typeface="NimbusRomNo9L-Regu"/>
              </a:rPr>
              <a:t>Technol</a:t>
            </a:r>
            <a:r>
              <a:rPr lang="fr-FR" sz="825" dirty="0">
                <a:latin typeface="NimbusRomNo9L-Regu"/>
              </a:rPr>
              <a:t>. </a:t>
            </a:r>
            <a:r>
              <a:rPr lang="fr-FR" sz="825" b="1" dirty="0">
                <a:latin typeface="NimbusRomNo9L-Medi"/>
              </a:rPr>
              <a:t>26</a:t>
            </a:r>
            <a:r>
              <a:rPr lang="fr-FR" sz="825" dirty="0">
                <a:latin typeface="NimbusRomNo9L-Medi"/>
              </a:rPr>
              <a:t> </a:t>
            </a:r>
            <a:r>
              <a:rPr lang="fr-FR" sz="825" dirty="0">
                <a:latin typeface="NimbusRomNo9L-Regu"/>
              </a:rPr>
              <a:t>(2013) 102001</a:t>
            </a:r>
            <a:endParaRPr lang="en-US" sz="825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953" y="4937317"/>
            <a:ext cx="2937325" cy="1756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860613" y="2854881"/>
            <a:ext cx="76609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longstanding mystery in SRF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137" y="4394120"/>
            <a:ext cx="3017615" cy="2455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528" y="6099275"/>
            <a:ext cx="2528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C. </a:t>
            </a:r>
            <a:r>
              <a:rPr lang="en-US" sz="1000" dirty="0" err="1"/>
              <a:t>Benvenuti</a:t>
            </a:r>
            <a:r>
              <a:rPr lang="en-US" sz="1000" dirty="0"/>
              <a:t> et al., </a:t>
            </a:r>
            <a:r>
              <a:rPr lang="en-US" sz="1000" dirty="0" err="1"/>
              <a:t>Physica</a:t>
            </a:r>
            <a:r>
              <a:rPr lang="en-US" sz="1000" dirty="0"/>
              <a:t> C 351, 421 (2001)</a:t>
            </a:r>
          </a:p>
        </p:txBody>
      </p:sp>
      <p:sp>
        <p:nvSpPr>
          <p:cNvPr id="5" name="Rectangle 4"/>
          <p:cNvSpPr/>
          <p:nvPr/>
        </p:nvSpPr>
        <p:spPr>
          <a:xfrm>
            <a:off x="6167953" y="4893283"/>
            <a:ext cx="30284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T. Kubo </a:t>
            </a:r>
            <a:r>
              <a:rPr lang="en-US" sz="800" dirty="0" err="1"/>
              <a:t>etal</a:t>
            </a:r>
            <a:r>
              <a:rPr lang="en-US" sz="800" dirty="0"/>
              <a:t>., IPAC14, Dresden, Germany (2014), p. 2519, WEPRI022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27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809" y="1841440"/>
            <a:ext cx="6122382" cy="4942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Unfortunately, the </a:t>
            </a:r>
            <a:r>
              <a:rPr lang="en-US" sz="24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Mattis</a:t>
            </a:r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-Bardeen’s formula for the weak-field </a:t>
            </a:r>
            <a:r>
              <a:rPr lang="en-US" sz="24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tells you nothing about the shape of Q-E curve. </a:t>
            </a:r>
            <a:endParaRPr lang="en-US" sz="21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3344" y="1007032"/>
            <a:ext cx="2395207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200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DBCF8BA-6AA2-4952-B24B-7D108D7BD281}"/>
              </a:ext>
            </a:extLst>
          </p:cNvPr>
          <p:cNvSpPr/>
          <p:nvPr/>
        </p:nvSpPr>
        <p:spPr>
          <a:xfrm>
            <a:off x="5667288" y="5706834"/>
            <a:ext cx="188224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75" dirty="0">
                <a:latin typeface="AdvOT82c4f4c4"/>
              </a:rPr>
              <a:t>A. Grassellino, et al.,</a:t>
            </a:r>
          </a:p>
          <a:p>
            <a:r>
              <a:rPr lang="fr-FR" sz="675" dirty="0">
                <a:latin typeface="AdvOT82c4f4c4"/>
              </a:rPr>
              <a:t>Supercond. </a:t>
            </a:r>
            <a:r>
              <a:rPr lang="fr-FR" sz="675" dirty="0" err="1">
                <a:latin typeface="AdvOT82c4f4c4"/>
              </a:rPr>
              <a:t>Sci</a:t>
            </a:r>
            <a:r>
              <a:rPr lang="fr-FR" sz="675" dirty="0">
                <a:latin typeface="AdvOT82c4f4c4"/>
              </a:rPr>
              <a:t>. Technol. </a:t>
            </a:r>
            <a:r>
              <a:rPr lang="fr-FR" sz="675" b="1" dirty="0">
                <a:latin typeface="AdvOT5bf56204.B"/>
              </a:rPr>
              <a:t>30</a:t>
            </a:r>
            <a:r>
              <a:rPr lang="fr-FR" sz="675" dirty="0">
                <a:latin typeface="AdvOT5bf56204.B"/>
              </a:rPr>
              <a:t>, </a:t>
            </a:r>
            <a:r>
              <a:rPr lang="fr-FR" sz="675" dirty="0">
                <a:latin typeface="AdvOT82c4f4c4"/>
              </a:rPr>
              <a:t>094004 (2017)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747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59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Unfortunately, the </a:t>
            </a:r>
            <a:r>
              <a:rPr lang="en-US" sz="24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Mattis</a:t>
            </a:r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-Bardeen’s formula for the weak-field </a:t>
            </a:r>
            <a:r>
              <a:rPr lang="en-US" sz="24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tells you nothing about the shape of Q-E curve</a:t>
            </a:r>
            <a:r>
              <a:rPr lang="en-US" sz="2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sz="2100" dirty="0"/>
              <a:t>It is valid only at the weak-field limit: the left end of Q-E curve.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809" y="1841440"/>
            <a:ext cx="6122382" cy="4942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9579" y="1873798"/>
            <a:ext cx="4879194" cy="4104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2339956" y="2931310"/>
            <a:ext cx="552244" cy="55224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360062" y="2065329"/>
            <a:ext cx="552244" cy="55224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63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59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Unfortunately, the </a:t>
            </a:r>
            <a:r>
              <a:rPr lang="en-US" sz="24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Mattis</a:t>
            </a:r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-Bardeen’s formula for the weak-field </a:t>
            </a:r>
            <a:r>
              <a:rPr lang="en-US" sz="24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tells you nothing about the shape of Q-E curve</a:t>
            </a:r>
            <a:r>
              <a:rPr lang="en-US" sz="2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sz="2100" dirty="0"/>
              <a:t>It is valid only at the weak-field limit: the left end of Q-E curve. 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sz="2100" dirty="0"/>
              <a:t>Moreover, effects of material features other than </a:t>
            </a:r>
            <a:r>
              <a:rPr lang="en-US" sz="2100" dirty="0" err="1"/>
              <a:t>mfp</a:t>
            </a:r>
            <a:r>
              <a:rPr lang="en-US" sz="2100" dirty="0"/>
              <a:t> are not taken into account: thus may not be valid even at the weak-field limit.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809" y="1841440"/>
            <a:ext cx="6122382" cy="4942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9579" y="1873798"/>
            <a:ext cx="4879194" cy="4104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2339956" y="2931310"/>
            <a:ext cx="552244" cy="55224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360062" y="2065329"/>
            <a:ext cx="552244" cy="55224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641300" y="1787143"/>
            <a:ext cx="698656" cy="1340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1300" y="2635349"/>
            <a:ext cx="698656" cy="1340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38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59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Unfortunately, the </a:t>
            </a:r>
            <a:r>
              <a:rPr lang="en-US" sz="24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Mattis</a:t>
            </a:r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-Bardeen’s formula for the weak-field </a:t>
            </a:r>
            <a:r>
              <a:rPr lang="en-US" sz="24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tells you nothing about the shape of Q-E curve</a:t>
            </a:r>
            <a:r>
              <a:rPr lang="en-US" sz="2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sz="2100" dirty="0"/>
              <a:t>It is valid only at the weak-field limit: the left end of Q-E curve. 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sz="2100" dirty="0"/>
              <a:t>Moreover, effects of material features other than </a:t>
            </a:r>
            <a:r>
              <a:rPr lang="en-US" sz="2100" dirty="0" err="1"/>
              <a:t>mfp</a:t>
            </a:r>
            <a:r>
              <a:rPr lang="en-US" sz="2100" dirty="0"/>
              <a:t> are not taken into account: thus may not be valid even at the weak-field limit.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809" y="1841440"/>
            <a:ext cx="6122382" cy="4942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9579" y="1873798"/>
            <a:ext cx="4879194" cy="4104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2339956" y="2931310"/>
            <a:ext cx="552244" cy="55224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360062" y="2065329"/>
            <a:ext cx="552244" cy="55224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641300" y="1787143"/>
            <a:ext cx="698656" cy="1340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1300" y="2635349"/>
            <a:ext cx="698656" cy="1340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1493" y="2580632"/>
            <a:ext cx="46153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Need to develop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theory of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field dependent </a:t>
            </a:r>
            <a:r>
              <a:rPr lang="en-US" sz="32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sz="3200" b="1" baseline="-25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including realistic material features.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087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27"/>
            <a:ext cx="64379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1)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2012" y="1312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solidFill>
                  <a:srgbClr val="0070C0"/>
                </a:solidFill>
              </a:rPr>
              <a:t>A. </a:t>
            </a:r>
            <a:r>
              <a:rPr lang="en-US" altLang="ja-JP" sz="1050" dirty="0" err="1">
                <a:solidFill>
                  <a:srgbClr val="0070C0"/>
                </a:solidFill>
              </a:rPr>
              <a:t>Gurevich</a:t>
            </a:r>
            <a:r>
              <a:rPr lang="en-US" altLang="ja-JP" sz="1050" dirty="0">
                <a:solidFill>
                  <a:srgbClr val="0070C0"/>
                </a:solidFill>
              </a:rPr>
              <a:t>, Phys. Rev. Lett. </a:t>
            </a:r>
            <a:r>
              <a:rPr lang="en-US" altLang="ja-JP" sz="1050" b="1" dirty="0">
                <a:solidFill>
                  <a:srgbClr val="0070C0"/>
                </a:solidFill>
              </a:rPr>
              <a:t>113</a:t>
            </a:r>
            <a:r>
              <a:rPr lang="en-US" altLang="ja-JP" sz="1050" dirty="0">
                <a:solidFill>
                  <a:srgbClr val="0070C0"/>
                </a:solidFill>
              </a:rPr>
              <a:t>, 087001 (2014)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652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4327"/>
            <a:ext cx="64379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5"/>
              <p:cNvSpPr txBox="1"/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/>
                          <a:ea typeface="Cambria Math"/>
                        </a:rPr>
                        <m:t>~ </m:t>
                      </m:r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6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(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kumimoji="1" lang="en-US" altLang="ja-JP" sz="1600" i="1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kumimoji="1" lang="en-US" altLang="ja-JP" sz="1600" i="1">
                              <a:latin typeface="Cambria Math"/>
                            </a:rPr>
                            <m:t>𝑑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8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4"/>
              <p:cNvSpPr txBox="1"/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2"/>
          <p:cNvSpPr/>
          <p:nvPr/>
        </p:nvSpPr>
        <p:spPr>
          <a:xfrm>
            <a:off x="1375693" y="1857062"/>
            <a:ext cx="446331" cy="492916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306149" y="229955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64" y="745047"/>
            <a:ext cx="329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surface resistance is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is roughly (when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ja-JP" altLang="en-US" sz="1600" dirty="0"/>
                  <a:t> </a:t>
                </a:r>
                <a:r>
                  <a:rPr lang="en-US" altLang="ja-JP" sz="16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dirty="0"/>
                  <a:t>)</a:t>
                </a:r>
                <a:r>
                  <a:rPr lang="ja-JP" altLang="en-US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blipFill>
                <a:blip r:embed="rId5"/>
                <a:stretch>
                  <a:fillRect l="-916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332012" y="1312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solidFill>
                  <a:srgbClr val="0070C0"/>
                </a:solidFill>
              </a:rPr>
              <a:t>A. </a:t>
            </a:r>
            <a:r>
              <a:rPr lang="en-US" altLang="ja-JP" sz="1050" dirty="0" err="1">
                <a:solidFill>
                  <a:srgbClr val="0070C0"/>
                </a:solidFill>
              </a:rPr>
              <a:t>Gurevich</a:t>
            </a:r>
            <a:r>
              <a:rPr lang="en-US" altLang="ja-JP" sz="1050" dirty="0">
                <a:solidFill>
                  <a:srgbClr val="0070C0"/>
                </a:solidFill>
              </a:rPr>
              <a:t>, Phys. Rev. Lett. </a:t>
            </a:r>
            <a:r>
              <a:rPr lang="en-US" altLang="ja-JP" sz="1050" b="1" dirty="0">
                <a:solidFill>
                  <a:srgbClr val="0070C0"/>
                </a:solidFill>
              </a:rPr>
              <a:t>113</a:t>
            </a:r>
            <a:r>
              <a:rPr lang="en-US" altLang="ja-JP" sz="1050" dirty="0">
                <a:solidFill>
                  <a:srgbClr val="0070C0"/>
                </a:solidFill>
              </a:rPr>
              <a:t>, 087001 (2014)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3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945A31-2998-46D5-A703-F1949B4A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B1681E-FC75-49FE-83E2-6A4F343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0" name="フローチャート: 磁気ディスク 2">
            <a:extLst>
              <a:ext uri="{FF2B5EF4-FFF2-40B4-BE49-F238E27FC236}">
                <a16:creationId xmlns:a16="http://schemas.microsoft.com/office/drawing/2014/main" id="{4FD08C24-1892-49DE-84A3-08DAF47A92D2}"/>
              </a:ext>
            </a:extLst>
          </p:cNvPr>
          <p:cNvSpPr/>
          <p:nvPr/>
        </p:nvSpPr>
        <p:spPr>
          <a:xfrm>
            <a:off x="1515499" y="1924344"/>
            <a:ext cx="1756948" cy="99322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4">
            <a:extLst>
              <a:ext uri="{FF2B5EF4-FFF2-40B4-BE49-F238E27FC236}">
                <a16:creationId xmlns:a16="http://schemas.microsoft.com/office/drawing/2014/main" id="{4C9F2815-1C24-4C54-A4AF-99EFF49732D9}"/>
              </a:ext>
            </a:extLst>
          </p:cNvPr>
          <p:cNvSpPr/>
          <p:nvPr/>
        </p:nvSpPr>
        <p:spPr>
          <a:xfrm>
            <a:off x="2072936" y="2021125"/>
            <a:ext cx="642070" cy="1147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108829" y="2342061"/>
            <a:ext cx="612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T&gt;T</a:t>
            </a:r>
            <a:r>
              <a:rPr lang="en-US" sz="2000" baseline="-25000" dirty="0"/>
              <a:t>c</a:t>
            </a:r>
          </a:p>
        </p:txBody>
      </p:sp>
      <p:sp>
        <p:nvSpPr>
          <p:cNvPr id="74" name="テキスト ボックス 3">
            <a:extLst>
              <a:ext uri="{FF2B5EF4-FFF2-40B4-BE49-F238E27FC236}">
                <a16:creationId xmlns:a16="http://schemas.microsoft.com/office/drawing/2014/main" id="{F703D0CA-9F19-4775-80AE-33915DE064E6}"/>
              </a:ext>
            </a:extLst>
          </p:cNvPr>
          <p:cNvSpPr txBox="1"/>
          <p:nvPr/>
        </p:nvSpPr>
        <p:spPr>
          <a:xfrm>
            <a:off x="0" y="0"/>
            <a:ext cx="7465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Superconductivity: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persistent current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BDA3010-ADE5-472D-99DB-581FB6252C32}"/>
              </a:ext>
            </a:extLst>
          </p:cNvPr>
          <p:cNvSpPr txBox="1"/>
          <p:nvPr/>
        </p:nvSpPr>
        <p:spPr>
          <a:xfrm>
            <a:off x="0" y="843375"/>
            <a:ext cx="914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Let us consider a ring made from a superconducting material (</a:t>
            </a:r>
            <a:r>
              <a:rPr lang="en-US" altLang="ja-JP" sz="2400" dirty="0"/>
              <a:t>T&gt;T</a:t>
            </a:r>
            <a:r>
              <a:rPr lang="en-US" altLang="ja-JP" sz="2400" baseline="-25000" dirty="0"/>
              <a:t>c</a:t>
            </a:r>
            <a:r>
              <a:rPr kumimoji="1" lang="en-US" altLang="ja-JP" sz="2400" dirty="0"/>
              <a:t>).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61863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642" y="2749496"/>
            <a:ext cx="3411416" cy="2737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9" y="3310844"/>
            <a:ext cx="3084801" cy="20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6"/>
              <p:cNvSpPr/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2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2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ja-JP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200" i="1">
                              <a:latin typeface="Cambria Math"/>
                            </a:rPr>
                            <m:t>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1200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2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6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7"/>
          <p:cNvSpPr txBox="1"/>
          <p:nvPr/>
        </p:nvSpPr>
        <p:spPr>
          <a:xfrm>
            <a:off x="505371" y="3297997"/>
            <a:ext cx="1963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Idealized</a:t>
            </a:r>
            <a:r>
              <a:rPr kumimoji="1" lang="en-US" altLang="ja-JP" sz="1600" dirty="0"/>
              <a:t> BCS DOS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559" y="2795394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Weak-field limit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327"/>
            <a:ext cx="64379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5"/>
              <p:cNvSpPr txBox="1"/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/>
                          <a:ea typeface="Cambria Math"/>
                        </a:rPr>
                        <m:t>~ </m:t>
                      </m:r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6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(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kumimoji="1" lang="en-US" altLang="ja-JP" sz="1600" i="1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kumimoji="1" lang="en-US" altLang="ja-JP" sz="1600" i="1">
                              <a:latin typeface="Cambria Math"/>
                            </a:rPr>
                            <m:t>𝑑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8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4"/>
              <p:cNvSpPr txBox="1"/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2"/>
          <p:cNvSpPr/>
          <p:nvPr/>
        </p:nvSpPr>
        <p:spPr>
          <a:xfrm>
            <a:off x="1375693" y="1857062"/>
            <a:ext cx="446331" cy="492916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306149" y="229955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64" y="745047"/>
            <a:ext cx="329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surface resistance is given by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32012" y="1312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solidFill>
                  <a:srgbClr val="0070C0"/>
                </a:solidFill>
              </a:rPr>
              <a:t>A. </a:t>
            </a:r>
            <a:r>
              <a:rPr lang="en-US" altLang="ja-JP" sz="1050" dirty="0" err="1">
                <a:solidFill>
                  <a:srgbClr val="0070C0"/>
                </a:solidFill>
              </a:rPr>
              <a:t>Gurevich</a:t>
            </a:r>
            <a:r>
              <a:rPr lang="en-US" altLang="ja-JP" sz="1050" dirty="0">
                <a:solidFill>
                  <a:srgbClr val="0070C0"/>
                </a:solidFill>
              </a:rPr>
              <a:t>, Phys. Rev. Lett. </a:t>
            </a:r>
            <a:r>
              <a:rPr lang="en-US" altLang="ja-JP" sz="1050" b="1" dirty="0">
                <a:solidFill>
                  <a:srgbClr val="0070C0"/>
                </a:solidFill>
              </a:rPr>
              <a:t>113</a:t>
            </a:r>
            <a:r>
              <a:rPr lang="en-US" altLang="ja-JP" sz="1050" dirty="0">
                <a:solidFill>
                  <a:srgbClr val="0070C0"/>
                </a:solidFill>
              </a:rPr>
              <a:t>, 087001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C573437C-EF3F-47A5-B6D6-8D835C94CC12}"/>
                  </a:ext>
                </a:extLst>
              </p:cNvPr>
              <p:cNvSpPr txBox="1"/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is roughly (when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ja-JP" altLang="en-US" sz="1600" dirty="0"/>
                  <a:t> </a:t>
                </a:r>
                <a:r>
                  <a:rPr lang="en-US" altLang="ja-JP" sz="16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dirty="0"/>
                  <a:t>)</a:t>
                </a:r>
                <a:r>
                  <a:rPr lang="ja-JP" altLang="en-US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C573437C-EF3F-47A5-B6D6-8D835C94C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blipFill>
                <a:blip r:embed="rId7"/>
                <a:stretch>
                  <a:fillRect l="-916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6539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642" y="2749496"/>
            <a:ext cx="3411416" cy="2737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9" y="3310844"/>
            <a:ext cx="3084801" cy="20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6"/>
              <p:cNvSpPr/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2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2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ja-JP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200" i="1">
                              <a:latin typeface="Cambria Math"/>
                            </a:rPr>
                            <m:t>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1200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2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6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7"/>
          <p:cNvSpPr txBox="1"/>
          <p:nvPr/>
        </p:nvSpPr>
        <p:spPr>
          <a:xfrm>
            <a:off x="505371" y="3297997"/>
            <a:ext cx="1963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Idealized</a:t>
            </a:r>
            <a:r>
              <a:rPr kumimoji="1" lang="en-US" altLang="ja-JP" sz="1600" dirty="0"/>
              <a:t> BCS DOS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559" y="2795394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Weak-field limit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13"/>
              <p:cNvSpPr txBox="1"/>
              <p:nvPr/>
            </p:nvSpPr>
            <p:spPr>
              <a:xfrm>
                <a:off x="689615" y="5898881"/>
                <a:ext cx="20215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400" i="1">
                          <a:latin typeface="Cambria Math"/>
                        </a:rPr>
                        <m:t> </m:t>
                      </m:r>
                      <m:r>
                        <a:rPr kumimoji="1" lang="en-US" altLang="ja-JP" sz="1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i="1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sz="1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num>
                        <m:den>
                          <m:r>
                            <a:rPr kumimoji="1" lang="en-US" altLang="ja-JP" sz="1400" i="1">
                              <a:latin typeface="Cambria Math"/>
                            </a:rPr>
                            <m:t>𝑘𝑇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40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i="1">
                                  <a:latin typeface="Cambria Math"/>
                                </a:rPr>
                                <m:t>𝐶𝑘𝑇</m:t>
                              </m:r>
                            </m:num>
                            <m:den>
                              <m:r>
                                <a:rPr lang="en-US" altLang="ja-JP" sz="12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r>
                                <a:rPr lang="ja-JP" altLang="en-US" sz="1200" i="1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altLang="ja-JP" sz="1400" i="1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2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5" y="5898881"/>
                <a:ext cx="2021514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4320" y="5549395"/>
            <a:ext cx="2653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Mattis</a:t>
            </a:r>
            <a:r>
              <a:rPr lang="en-US" dirty="0"/>
              <a:t> Bardeen’s formula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comes from this DOS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327"/>
            <a:ext cx="64379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5"/>
              <p:cNvSpPr txBox="1"/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/>
                          <a:ea typeface="Cambria Math"/>
                        </a:rPr>
                        <m:t>~ </m:t>
                      </m:r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6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(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kumimoji="1" lang="en-US" altLang="ja-JP" sz="1600" i="1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kumimoji="1" lang="en-US" altLang="ja-JP" sz="1600" i="1">
                              <a:latin typeface="Cambria Math"/>
                            </a:rPr>
                            <m:t>𝑑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8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4"/>
              <p:cNvSpPr txBox="1"/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2"/>
          <p:cNvSpPr/>
          <p:nvPr/>
        </p:nvSpPr>
        <p:spPr>
          <a:xfrm>
            <a:off x="1375693" y="1857062"/>
            <a:ext cx="446331" cy="492916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306149" y="229955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64" y="745047"/>
            <a:ext cx="329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surface resistance is given by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32012" y="1312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solidFill>
                  <a:srgbClr val="0070C0"/>
                </a:solidFill>
              </a:rPr>
              <a:t>A. </a:t>
            </a:r>
            <a:r>
              <a:rPr lang="en-US" altLang="ja-JP" sz="1050" dirty="0" err="1">
                <a:solidFill>
                  <a:srgbClr val="0070C0"/>
                </a:solidFill>
              </a:rPr>
              <a:t>Gurevich</a:t>
            </a:r>
            <a:r>
              <a:rPr lang="en-US" altLang="ja-JP" sz="1050" dirty="0">
                <a:solidFill>
                  <a:srgbClr val="0070C0"/>
                </a:solidFill>
              </a:rPr>
              <a:t>, Phys. Rev. Lett. </a:t>
            </a:r>
            <a:r>
              <a:rPr lang="en-US" altLang="ja-JP" sz="1050" b="1" dirty="0">
                <a:solidFill>
                  <a:srgbClr val="0070C0"/>
                </a:solidFill>
              </a:rPr>
              <a:t>113</a:t>
            </a:r>
            <a:r>
              <a:rPr lang="en-US" altLang="ja-JP" sz="1050" dirty="0">
                <a:solidFill>
                  <a:srgbClr val="0070C0"/>
                </a:solidFill>
              </a:rPr>
              <a:t>, 087001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5AECA09C-2861-4B6D-A755-70D045E24599}"/>
                  </a:ext>
                </a:extLst>
              </p:cNvPr>
              <p:cNvSpPr txBox="1"/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is roughly (when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ja-JP" altLang="en-US" sz="1600" dirty="0"/>
                  <a:t> </a:t>
                </a:r>
                <a:r>
                  <a:rPr lang="en-US" altLang="ja-JP" sz="16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dirty="0"/>
                  <a:t>)</a:t>
                </a:r>
                <a:r>
                  <a:rPr lang="ja-JP" altLang="en-US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5AECA09C-2861-4B6D-A755-70D045E24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blipFill>
                <a:blip r:embed="rId8"/>
                <a:stretch>
                  <a:fillRect l="-916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3652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642" y="2749496"/>
            <a:ext cx="3411416" cy="2737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9" y="3310844"/>
            <a:ext cx="3084801" cy="20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6"/>
              <p:cNvSpPr/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2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2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ja-JP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200" i="1">
                              <a:latin typeface="Cambria Math"/>
                            </a:rPr>
                            <m:t>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1200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2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6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7"/>
          <p:cNvSpPr txBox="1"/>
          <p:nvPr/>
        </p:nvSpPr>
        <p:spPr>
          <a:xfrm>
            <a:off x="505371" y="3297997"/>
            <a:ext cx="1963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Idealized</a:t>
            </a:r>
            <a:r>
              <a:rPr kumimoji="1" lang="en-US" altLang="ja-JP" sz="1600" dirty="0"/>
              <a:t> BCS DOS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559" y="2795394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Weak-field limit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13"/>
              <p:cNvSpPr txBox="1"/>
              <p:nvPr/>
            </p:nvSpPr>
            <p:spPr>
              <a:xfrm>
                <a:off x="689615" y="5898881"/>
                <a:ext cx="20215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400" i="1">
                          <a:latin typeface="Cambria Math"/>
                        </a:rPr>
                        <m:t> </m:t>
                      </m:r>
                      <m:r>
                        <a:rPr kumimoji="1" lang="en-US" altLang="ja-JP" sz="1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i="1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sz="1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num>
                        <m:den>
                          <m:r>
                            <a:rPr kumimoji="1" lang="en-US" altLang="ja-JP" sz="1400" i="1">
                              <a:latin typeface="Cambria Math"/>
                            </a:rPr>
                            <m:t>𝑘𝑇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40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i="1">
                                  <a:latin typeface="Cambria Math"/>
                                </a:rPr>
                                <m:t>𝐶𝑘𝑇</m:t>
                              </m:r>
                            </m:num>
                            <m:den>
                              <m:r>
                                <a:rPr lang="en-US" altLang="ja-JP" sz="12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r>
                                <a:rPr lang="ja-JP" altLang="en-US" sz="1200" i="1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altLang="ja-JP" sz="1400" i="1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2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5" y="5898881"/>
                <a:ext cx="2021514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4320" y="5549395"/>
            <a:ext cx="2653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Mattis</a:t>
            </a:r>
            <a:r>
              <a:rPr lang="en-US" dirty="0"/>
              <a:t> Bardeen’s formula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comes from this DOS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327"/>
            <a:ext cx="64379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5"/>
              <p:cNvSpPr txBox="1"/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/>
                          <a:ea typeface="Cambria Math"/>
                        </a:rPr>
                        <m:t>~ </m:t>
                      </m:r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6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(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kumimoji="1" lang="en-US" altLang="ja-JP" sz="1600" i="1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kumimoji="1" lang="en-US" altLang="ja-JP" sz="1600" i="1">
                              <a:latin typeface="Cambria Math"/>
                            </a:rPr>
                            <m:t>𝑑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8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4"/>
              <p:cNvSpPr txBox="1"/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2"/>
          <p:cNvSpPr/>
          <p:nvPr/>
        </p:nvSpPr>
        <p:spPr>
          <a:xfrm>
            <a:off x="1375693" y="1857062"/>
            <a:ext cx="446331" cy="492916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306149" y="229955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64" y="745047"/>
            <a:ext cx="329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surface resistance is given by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59101" y="5521842"/>
            <a:ext cx="402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Broadening of the gap peaks in N(ε) by current was calculated 50 years ago: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5803454" y="5769064"/>
            <a:ext cx="3063922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88" dirty="0">
                <a:solidFill>
                  <a:srgbClr val="0070C0"/>
                </a:solidFill>
                <a:latin typeface="Calibri,Bold"/>
              </a:rPr>
              <a:t>K. Maki, </a:t>
            </a:r>
            <a:r>
              <a:rPr lang="en-US" sz="788" dirty="0" err="1">
                <a:solidFill>
                  <a:srgbClr val="0070C0"/>
                </a:solidFill>
                <a:latin typeface="Calibri,Bold"/>
              </a:rPr>
              <a:t>Prog</a:t>
            </a:r>
            <a:r>
              <a:rPr lang="en-US" sz="788" dirty="0">
                <a:solidFill>
                  <a:srgbClr val="0070C0"/>
                </a:solidFill>
                <a:latin typeface="Calibri,Bold"/>
              </a:rPr>
              <a:t>. </a:t>
            </a:r>
            <a:r>
              <a:rPr lang="en-US" sz="788" dirty="0" err="1">
                <a:solidFill>
                  <a:srgbClr val="0070C0"/>
                </a:solidFill>
                <a:latin typeface="Calibri,Bold"/>
              </a:rPr>
              <a:t>Theor</a:t>
            </a:r>
            <a:r>
              <a:rPr lang="en-US" sz="788" dirty="0">
                <a:solidFill>
                  <a:srgbClr val="0070C0"/>
                </a:solidFill>
                <a:latin typeface="Calibri,Bold"/>
              </a:rPr>
              <a:t>. Phys. </a:t>
            </a:r>
            <a:r>
              <a:rPr lang="en-US" sz="788" b="1" dirty="0">
                <a:solidFill>
                  <a:srgbClr val="0070C0"/>
                </a:solidFill>
                <a:latin typeface="Calibri,Bold"/>
              </a:rPr>
              <a:t>29</a:t>
            </a:r>
            <a:r>
              <a:rPr lang="en-US" sz="788" dirty="0">
                <a:solidFill>
                  <a:srgbClr val="0070C0"/>
                </a:solidFill>
                <a:latin typeface="Calibri,Bold"/>
              </a:rPr>
              <a:t>, 333 (1963).</a:t>
            </a:r>
          </a:p>
          <a:p>
            <a:r>
              <a:rPr lang="en-US" sz="788" dirty="0">
                <a:solidFill>
                  <a:srgbClr val="0070C0"/>
                </a:solidFill>
                <a:latin typeface="Calibri,Bold"/>
              </a:rPr>
              <a:t>K. Maki, in Superconductivity, part 2, ed. R.D. Parks, 1967.</a:t>
            </a:r>
            <a:endParaRPr lang="en-US" sz="788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63072" y="6142448"/>
            <a:ext cx="19519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rgbClr val="0070C0"/>
                </a:solidFill>
              </a:rPr>
              <a:t>Anthore</a:t>
            </a:r>
            <a:r>
              <a:rPr lang="en-US" sz="900" dirty="0">
                <a:solidFill>
                  <a:srgbClr val="0070C0"/>
                </a:solidFill>
              </a:rPr>
              <a:t> et al., PRL </a:t>
            </a:r>
            <a:r>
              <a:rPr lang="en-US" sz="900" b="1" dirty="0">
                <a:solidFill>
                  <a:srgbClr val="0070C0"/>
                </a:solidFill>
              </a:rPr>
              <a:t>90</a:t>
            </a:r>
            <a:r>
              <a:rPr lang="en-US" sz="900" dirty="0">
                <a:solidFill>
                  <a:srgbClr val="0070C0"/>
                </a:solidFill>
              </a:rPr>
              <a:t>, 127001 (2003)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86670" y="2898729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DOS under a dc current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8005" y="1256897"/>
            <a:ext cx="418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However,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we know the DOS is modified under the pair-breaking current.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59101" y="6120621"/>
            <a:ext cx="2528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Experimentally confirmed: </a:t>
            </a:r>
            <a:endParaRPr lang="en-US" sz="1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019" y="3259175"/>
            <a:ext cx="3086100" cy="206290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4534730" y="804299"/>
            <a:ext cx="0" cy="59618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332012" y="1312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solidFill>
                  <a:srgbClr val="0070C0"/>
                </a:solidFill>
              </a:rPr>
              <a:t>A. </a:t>
            </a:r>
            <a:r>
              <a:rPr lang="en-US" altLang="ja-JP" sz="1050" dirty="0" err="1">
                <a:solidFill>
                  <a:srgbClr val="0070C0"/>
                </a:solidFill>
              </a:rPr>
              <a:t>Gurevich</a:t>
            </a:r>
            <a:r>
              <a:rPr lang="en-US" altLang="ja-JP" sz="1050" dirty="0">
                <a:solidFill>
                  <a:srgbClr val="0070C0"/>
                </a:solidFill>
              </a:rPr>
              <a:t>, Phys. Rev. Lett. </a:t>
            </a:r>
            <a:r>
              <a:rPr lang="en-US" altLang="ja-JP" sz="1050" b="1" dirty="0">
                <a:solidFill>
                  <a:srgbClr val="0070C0"/>
                </a:solidFill>
              </a:rPr>
              <a:t>113</a:t>
            </a:r>
            <a:r>
              <a:rPr lang="en-US" altLang="ja-JP" sz="1050" dirty="0">
                <a:solidFill>
                  <a:srgbClr val="0070C0"/>
                </a:solidFill>
              </a:rPr>
              <a:t>, 087001 (2014)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7">
                <a:extLst>
                  <a:ext uri="{FF2B5EF4-FFF2-40B4-BE49-F238E27FC236}">
                    <a16:creationId xmlns:a16="http://schemas.microsoft.com/office/drawing/2014/main" id="{06ACE50E-C722-41BF-BF6C-BC7AFB0D5728}"/>
                  </a:ext>
                </a:extLst>
              </p:cNvPr>
              <p:cNvSpPr txBox="1"/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is roughly (when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ja-JP" altLang="en-US" sz="1600" dirty="0"/>
                  <a:t> </a:t>
                </a:r>
                <a:r>
                  <a:rPr lang="en-US" altLang="ja-JP" sz="16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dirty="0"/>
                  <a:t>)</a:t>
                </a:r>
                <a:r>
                  <a:rPr lang="ja-JP" altLang="en-US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33" name="TextBox 7">
                <a:extLst>
                  <a:ext uri="{FF2B5EF4-FFF2-40B4-BE49-F238E27FC236}">
                    <a16:creationId xmlns:a16="http://schemas.microsoft.com/office/drawing/2014/main" id="{06ACE50E-C722-41BF-BF6C-BC7AFB0D5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blipFill>
                <a:blip r:embed="rId9"/>
                <a:stretch>
                  <a:fillRect l="-916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0622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642" y="2749496"/>
            <a:ext cx="3411416" cy="2737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9" y="3310844"/>
            <a:ext cx="3084801" cy="20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6"/>
              <p:cNvSpPr/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2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2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ja-JP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200" i="1">
                              <a:latin typeface="Cambria Math"/>
                            </a:rPr>
                            <m:t>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1200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2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6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7"/>
          <p:cNvSpPr txBox="1"/>
          <p:nvPr/>
        </p:nvSpPr>
        <p:spPr>
          <a:xfrm>
            <a:off x="505371" y="3297997"/>
            <a:ext cx="1963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Idealized</a:t>
            </a:r>
            <a:r>
              <a:rPr kumimoji="1" lang="en-US" altLang="ja-JP" sz="1600" dirty="0"/>
              <a:t> BCS DOS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559" y="2795394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Weak-field limit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13"/>
              <p:cNvSpPr txBox="1"/>
              <p:nvPr/>
            </p:nvSpPr>
            <p:spPr>
              <a:xfrm>
                <a:off x="689615" y="5898881"/>
                <a:ext cx="20215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400" i="1">
                          <a:latin typeface="Cambria Math"/>
                        </a:rPr>
                        <m:t> </m:t>
                      </m:r>
                      <m:r>
                        <a:rPr kumimoji="1" lang="en-US" altLang="ja-JP" sz="1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i="1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sz="1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num>
                        <m:den>
                          <m:r>
                            <a:rPr kumimoji="1" lang="en-US" altLang="ja-JP" sz="1400" i="1">
                              <a:latin typeface="Cambria Math"/>
                            </a:rPr>
                            <m:t>𝑘𝑇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40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i="1">
                                  <a:latin typeface="Cambria Math"/>
                                </a:rPr>
                                <m:t>𝐶𝑘𝑇</m:t>
                              </m:r>
                            </m:num>
                            <m:den>
                              <m:r>
                                <a:rPr lang="en-US" altLang="ja-JP" sz="12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r>
                                <a:rPr lang="ja-JP" altLang="en-US" sz="1200" i="1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altLang="ja-JP" sz="1400" i="1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2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5" y="5898881"/>
                <a:ext cx="2021514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4320" y="5549395"/>
            <a:ext cx="2653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Mattis</a:t>
            </a:r>
            <a:r>
              <a:rPr lang="en-US" dirty="0"/>
              <a:t> Bardeen’s formula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comes from this DOS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327"/>
            <a:ext cx="64379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5"/>
              <p:cNvSpPr txBox="1"/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/>
                          <a:ea typeface="Cambria Math"/>
                        </a:rPr>
                        <m:t>~ </m:t>
                      </m:r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6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(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kumimoji="1" lang="en-US" altLang="ja-JP" sz="1600" i="1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kumimoji="1" lang="en-US" altLang="ja-JP" sz="1600" i="1">
                              <a:latin typeface="Cambria Math"/>
                            </a:rPr>
                            <m:t>𝑑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8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4"/>
              <p:cNvSpPr txBox="1"/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2"/>
          <p:cNvSpPr/>
          <p:nvPr/>
        </p:nvSpPr>
        <p:spPr>
          <a:xfrm>
            <a:off x="1375693" y="1857062"/>
            <a:ext cx="446331" cy="492916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306149" y="229955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64" y="745047"/>
            <a:ext cx="329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surface resistance is given by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89361" y="2749496"/>
            <a:ext cx="3411416" cy="2749062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1" name="図 1">
            <a:extLst>
              <a:ext uri="{FF2B5EF4-FFF2-40B4-BE49-F238E27FC236}">
                <a16:creationId xmlns:a16="http://schemas.microsoft.com/office/drawing/2014/main" id="{4D6F6278-75E7-4EE7-B79A-295C69755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019" y="3259175"/>
            <a:ext cx="3086100" cy="20574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97895" y="2869888"/>
            <a:ext cx="35028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1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Under a strong </a:t>
            </a:r>
            <a:r>
              <a:rPr lang="en-US" altLang="ja-JP" sz="2100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rf</a:t>
            </a:r>
            <a:r>
              <a:rPr lang="en-US" altLang="ja-JP" sz="21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current</a:t>
            </a:r>
            <a:endParaRPr lang="en-US" sz="21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3" name="テキスト ボックス 7"/>
          <p:cNvSpPr txBox="1"/>
          <p:nvPr/>
        </p:nvSpPr>
        <p:spPr>
          <a:xfrm>
            <a:off x="6185749" y="3282884"/>
            <a:ext cx="2752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50" dirty="0"/>
              <a:t>DOS peaks oscillate (animation)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534730" y="804299"/>
            <a:ext cx="0" cy="59618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58005" y="1256897"/>
            <a:ext cx="418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However,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we know the DOS is modified under the pair-breaking current.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32012" y="1312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solidFill>
                  <a:srgbClr val="0070C0"/>
                </a:solidFill>
              </a:rPr>
              <a:t>A. </a:t>
            </a:r>
            <a:r>
              <a:rPr lang="en-US" altLang="ja-JP" sz="1050" dirty="0" err="1">
                <a:solidFill>
                  <a:srgbClr val="0070C0"/>
                </a:solidFill>
              </a:rPr>
              <a:t>Gurevich</a:t>
            </a:r>
            <a:r>
              <a:rPr lang="en-US" altLang="ja-JP" sz="1050" dirty="0">
                <a:solidFill>
                  <a:srgbClr val="0070C0"/>
                </a:solidFill>
              </a:rPr>
              <a:t>, Phys. Rev. Lett. </a:t>
            </a:r>
            <a:r>
              <a:rPr lang="en-US" altLang="ja-JP" sz="1050" b="1" dirty="0">
                <a:solidFill>
                  <a:srgbClr val="0070C0"/>
                </a:solidFill>
              </a:rPr>
              <a:t>113</a:t>
            </a:r>
            <a:r>
              <a:rPr lang="en-US" altLang="ja-JP" sz="1050" dirty="0">
                <a:solidFill>
                  <a:srgbClr val="0070C0"/>
                </a:solidFill>
              </a:rPr>
              <a:t>, 087001 (2014)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7">
                <a:extLst>
                  <a:ext uri="{FF2B5EF4-FFF2-40B4-BE49-F238E27FC236}">
                    <a16:creationId xmlns:a16="http://schemas.microsoft.com/office/drawing/2014/main" id="{1BFFB9AC-DCCD-4642-A7E3-BE920A81AB55}"/>
                  </a:ext>
                </a:extLst>
              </p:cNvPr>
              <p:cNvSpPr txBox="1"/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is roughly (when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ja-JP" altLang="en-US" sz="1600" dirty="0"/>
                  <a:t> </a:t>
                </a:r>
                <a:r>
                  <a:rPr lang="en-US" altLang="ja-JP" sz="16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dirty="0"/>
                  <a:t>)</a:t>
                </a:r>
                <a:r>
                  <a:rPr lang="ja-JP" altLang="en-US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7" name="TextBox 7">
                <a:extLst>
                  <a:ext uri="{FF2B5EF4-FFF2-40B4-BE49-F238E27FC236}">
                    <a16:creationId xmlns:a16="http://schemas.microsoft.com/office/drawing/2014/main" id="{1BFFB9AC-DCCD-4642-A7E3-BE920A81A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blipFill>
                <a:blip r:embed="rId9"/>
                <a:stretch>
                  <a:fillRect l="-916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2721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4534730" y="804299"/>
            <a:ext cx="0" cy="59618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1641" y="2749496"/>
            <a:ext cx="5657719" cy="2737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9" y="3310844"/>
            <a:ext cx="3084801" cy="20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6"/>
              <p:cNvSpPr/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2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2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ja-JP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200" i="1">
                              <a:latin typeface="Cambria Math"/>
                            </a:rPr>
                            <m:t>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1200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2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6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7"/>
          <p:cNvSpPr txBox="1"/>
          <p:nvPr/>
        </p:nvSpPr>
        <p:spPr>
          <a:xfrm>
            <a:off x="505371" y="3297997"/>
            <a:ext cx="1963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Idealized</a:t>
            </a:r>
            <a:r>
              <a:rPr kumimoji="1" lang="en-US" altLang="ja-JP" sz="1600" dirty="0"/>
              <a:t> BCS DOS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559" y="2795394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Weak-field limit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13"/>
              <p:cNvSpPr txBox="1"/>
              <p:nvPr/>
            </p:nvSpPr>
            <p:spPr>
              <a:xfrm>
                <a:off x="689615" y="5898881"/>
                <a:ext cx="20215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400" i="1">
                          <a:latin typeface="Cambria Math"/>
                        </a:rPr>
                        <m:t> </m:t>
                      </m:r>
                      <m:r>
                        <a:rPr kumimoji="1" lang="en-US" altLang="ja-JP" sz="1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i="1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sz="1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num>
                        <m:den>
                          <m:r>
                            <a:rPr kumimoji="1" lang="en-US" altLang="ja-JP" sz="1400" i="1">
                              <a:latin typeface="Cambria Math"/>
                            </a:rPr>
                            <m:t>𝑘𝑇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40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i="1">
                                  <a:latin typeface="Cambria Math"/>
                                </a:rPr>
                                <m:t>𝐶𝑘𝑇</m:t>
                              </m:r>
                            </m:num>
                            <m:den>
                              <m:r>
                                <a:rPr lang="en-US" altLang="ja-JP" sz="12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r>
                                <a:rPr lang="ja-JP" altLang="en-US" sz="1200" i="1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altLang="ja-JP" sz="1400" i="1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2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5" y="5898881"/>
                <a:ext cx="2021514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4320" y="5549395"/>
            <a:ext cx="2653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Mattis</a:t>
            </a:r>
            <a:r>
              <a:rPr lang="en-US" dirty="0"/>
              <a:t> Bardeen’s formula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comes from this DOS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327"/>
            <a:ext cx="64379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5"/>
              <p:cNvSpPr txBox="1"/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/>
                          <a:ea typeface="Cambria Math"/>
                        </a:rPr>
                        <m:t>~ </m:t>
                      </m:r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6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(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kumimoji="1" lang="en-US" altLang="ja-JP" sz="1600" i="1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kumimoji="1" lang="en-US" altLang="ja-JP" sz="1600" i="1">
                              <a:latin typeface="Cambria Math"/>
                            </a:rPr>
                            <m:t>𝑑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8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4"/>
              <p:cNvSpPr txBox="1"/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2"/>
          <p:cNvSpPr/>
          <p:nvPr/>
        </p:nvSpPr>
        <p:spPr>
          <a:xfrm>
            <a:off x="1375693" y="1857062"/>
            <a:ext cx="446331" cy="492916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306149" y="229955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64" y="745047"/>
            <a:ext cx="329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surface resistance is given by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89361" y="2749496"/>
            <a:ext cx="3411416" cy="2749062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1" name="図 1">
            <a:extLst>
              <a:ext uri="{FF2B5EF4-FFF2-40B4-BE49-F238E27FC236}">
                <a16:creationId xmlns:a16="http://schemas.microsoft.com/office/drawing/2014/main" id="{4D6F6278-75E7-4EE7-B79A-295C69755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019" y="3259175"/>
            <a:ext cx="3086100" cy="20574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97895" y="2869888"/>
            <a:ext cx="35028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1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Under a strong </a:t>
            </a:r>
            <a:r>
              <a:rPr lang="en-US" altLang="ja-JP" sz="2100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rf</a:t>
            </a:r>
            <a:r>
              <a:rPr lang="en-US" altLang="ja-JP" sz="21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current</a:t>
            </a:r>
            <a:endParaRPr lang="en-US" sz="21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3" name="テキスト ボックス 7"/>
          <p:cNvSpPr txBox="1"/>
          <p:nvPr/>
        </p:nvSpPr>
        <p:spPr>
          <a:xfrm>
            <a:off x="6185749" y="3282884"/>
            <a:ext cx="2752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50" dirty="0"/>
              <a:t>DOS peaks oscillate (animation)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58005" y="1256897"/>
            <a:ext cx="418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However,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we know the DOS is modified under the pair-breaking current.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32012" y="1312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solidFill>
                  <a:srgbClr val="0070C0"/>
                </a:solidFill>
              </a:rPr>
              <a:t>A. </a:t>
            </a:r>
            <a:r>
              <a:rPr lang="en-US" altLang="ja-JP" sz="1050" dirty="0" err="1">
                <a:solidFill>
                  <a:srgbClr val="0070C0"/>
                </a:solidFill>
              </a:rPr>
              <a:t>Gurevich</a:t>
            </a:r>
            <a:r>
              <a:rPr lang="en-US" altLang="ja-JP" sz="1050" dirty="0">
                <a:solidFill>
                  <a:srgbClr val="0070C0"/>
                </a:solidFill>
              </a:rPr>
              <a:t>, Phys. Rev. Lett. </a:t>
            </a:r>
            <a:r>
              <a:rPr lang="en-US" altLang="ja-JP" sz="1050" b="1" dirty="0">
                <a:solidFill>
                  <a:srgbClr val="0070C0"/>
                </a:solidFill>
              </a:rPr>
              <a:t>113</a:t>
            </a:r>
            <a:r>
              <a:rPr lang="en-US" altLang="ja-JP" sz="1050" dirty="0">
                <a:solidFill>
                  <a:srgbClr val="0070C0"/>
                </a:solidFill>
              </a:rPr>
              <a:t>, 087001 (2014)</a:t>
            </a:r>
          </a:p>
        </p:txBody>
      </p:sp>
      <p:sp>
        <p:nvSpPr>
          <p:cNvPr id="23" name="正方形/長方形 2"/>
          <p:cNvSpPr/>
          <p:nvPr/>
        </p:nvSpPr>
        <p:spPr>
          <a:xfrm>
            <a:off x="1537588" y="3459158"/>
            <a:ext cx="540060" cy="1871849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13"/>
              <p:cNvSpPr txBox="1"/>
              <p:nvPr/>
            </p:nvSpPr>
            <p:spPr>
              <a:xfrm>
                <a:off x="3157202" y="3323906"/>
                <a:ext cx="254249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>
                          <a:latin typeface="Cambria Math"/>
                        </a:rPr>
                        <m:t> </m:t>
                      </m:r>
                      <m:r>
                        <a:rPr kumimoji="1" lang="en-US" altLang="ja-JP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i="1">
                              <a:latin typeface="Cambria Math"/>
                              <a:ea typeface="Cambria Math"/>
                            </a:rPr>
                            <m:t>∆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/>
                            </a:rPr>
                            <m:t>𝑘𝑇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/>
                                </a:rPr>
                                <m:t>𝐶𝑘𝑇</m:t>
                              </m:r>
                            </m:num>
                            <m:den>
                              <m:r>
                                <a:rPr lang="en-US" altLang="ja-JP" sz="15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r>
                                <a:rPr lang="ja-JP" altLang="en-US" sz="1500" i="1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1500" dirty="0"/>
              </a:p>
            </p:txBody>
          </p:sp>
        </mc:Choice>
        <mc:Fallback xmlns="">
          <p:sp>
            <p:nvSpPr>
              <p:cNvPr id="26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202" y="3323906"/>
                <a:ext cx="2542491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1"/>
          <p:cNvSpPr/>
          <p:nvPr/>
        </p:nvSpPr>
        <p:spPr>
          <a:xfrm>
            <a:off x="4414491" y="3275233"/>
            <a:ext cx="707579" cy="766871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テキスト ボックス 18"/>
          <p:cNvSpPr txBox="1"/>
          <p:nvPr/>
        </p:nvSpPr>
        <p:spPr>
          <a:xfrm>
            <a:off x="3296735" y="4090777"/>
            <a:ext cx="2297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This logarithmic factor 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in MB’s formula comes from the sharp peak of the idealized BCS DOS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 rot="20874427">
            <a:off x="2031463" y="3291479"/>
            <a:ext cx="2409611" cy="606578"/>
          </a:xfrm>
          <a:prstGeom prst="arc">
            <a:avLst>
              <a:gd name="adj1" fmla="val 10946773"/>
              <a:gd name="adj2" fmla="val 21550269"/>
            </a:avLst>
          </a:prstGeom>
          <a:ln w="984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7">
                <a:extLst>
                  <a:ext uri="{FF2B5EF4-FFF2-40B4-BE49-F238E27FC236}">
                    <a16:creationId xmlns:a16="http://schemas.microsoft.com/office/drawing/2014/main" id="{3EE336C4-0D4B-43D7-B5D3-CC84FDCE086A}"/>
                  </a:ext>
                </a:extLst>
              </p:cNvPr>
              <p:cNvSpPr txBox="1"/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is roughly (when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ja-JP" altLang="en-US" sz="1600" dirty="0"/>
                  <a:t> </a:t>
                </a:r>
                <a:r>
                  <a:rPr lang="en-US" altLang="ja-JP" sz="16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dirty="0"/>
                  <a:t>)</a:t>
                </a:r>
                <a:r>
                  <a:rPr lang="ja-JP" altLang="en-US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37" name="TextBox 7">
                <a:extLst>
                  <a:ext uri="{FF2B5EF4-FFF2-40B4-BE49-F238E27FC236}">
                    <a16:creationId xmlns:a16="http://schemas.microsoft.com/office/drawing/2014/main" id="{3EE336C4-0D4B-43D7-B5D3-CC84FDCE0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blipFill>
                <a:blip r:embed="rId10"/>
                <a:stretch>
                  <a:fillRect l="-916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46041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4534730" y="804299"/>
            <a:ext cx="0" cy="59618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1641" y="2749496"/>
            <a:ext cx="3413739" cy="2737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9" y="3310844"/>
            <a:ext cx="3084801" cy="20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6"/>
              <p:cNvSpPr/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2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12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2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ja-JP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200" i="1">
                              <a:latin typeface="Cambria Math"/>
                            </a:rPr>
                            <m:t>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1200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2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altLang="ja-JP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6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3" y="3639019"/>
                <a:ext cx="1343573" cy="4852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7"/>
          <p:cNvSpPr txBox="1"/>
          <p:nvPr/>
        </p:nvSpPr>
        <p:spPr>
          <a:xfrm>
            <a:off x="505371" y="3297997"/>
            <a:ext cx="1963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Idealized</a:t>
            </a:r>
            <a:r>
              <a:rPr kumimoji="1" lang="en-US" altLang="ja-JP" sz="1600" dirty="0"/>
              <a:t> BCS DOS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559" y="2795394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Weak-field limit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13"/>
              <p:cNvSpPr txBox="1"/>
              <p:nvPr/>
            </p:nvSpPr>
            <p:spPr>
              <a:xfrm>
                <a:off x="689615" y="5898881"/>
                <a:ext cx="20215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400" i="1">
                          <a:latin typeface="Cambria Math"/>
                        </a:rPr>
                        <m:t> </m:t>
                      </m:r>
                      <m:r>
                        <a:rPr kumimoji="1" lang="en-US" altLang="ja-JP" sz="1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i="1"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sz="1400" i="1">
                              <a:latin typeface="Cambria Math"/>
                              <a:ea typeface="Cambria Math"/>
                            </a:rPr>
                            <m:t>∆</m:t>
                          </m:r>
                        </m:num>
                        <m:den>
                          <m:r>
                            <a:rPr kumimoji="1" lang="en-US" altLang="ja-JP" sz="1400" i="1">
                              <a:latin typeface="Cambria Math"/>
                            </a:rPr>
                            <m:t>𝑘𝑇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40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i="1">
                                  <a:latin typeface="Cambria Math"/>
                                </a:rPr>
                                <m:t>𝐶𝑘𝑇</m:t>
                              </m:r>
                            </m:num>
                            <m:den>
                              <m:r>
                                <a:rPr lang="en-US" altLang="ja-JP" sz="12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r>
                                <a:rPr lang="ja-JP" altLang="en-US" sz="1200" i="1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altLang="ja-JP" sz="1400" i="1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2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5" y="5898881"/>
                <a:ext cx="2021514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4320" y="5549395"/>
            <a:ext cx="2653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Mattis</a:t>
            </a:r>
            <a:r>
              <a:rPr lang="en-US" dirty="0"/>
              <a:t> Bardeen’s formula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comes from this DOS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327"/>
            <a:ext cx="64379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5"/>
              <p:cNvSpPr txBox="1"/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 </m:t>
                      </m:r>
                      <m:r>
                        <a:rPr kumimoji="1" lang="en-US" altLang="ja-JP" sz="1600" i="1">
                          <a:latin typeface="Cambria Math"/>
                          <a:ea typeface="Cambria Math"/>
                        </a:rPr>
                        <m:t>~ </m:t>
                      </m:r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6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kumimoji="1" lang="en-US" altLang="ja-JP" sz="1600" i="1">
                              <a:latin typeface="Cambria Math"/>
                            </a:rPr>
                            <m:t>𝑁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(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1600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  <m:r>
                            <a:rPr kumimoji="1" lang="en-US" altLang="ja-JP" sz="1600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kumimoji="1" lang="en-US" altLang="ja-JP" sz="1600" i="1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kumimoji="1" lang="en-US" altLang="ja-JP" sz="1600" i="1">
                              <a:latin typeface="Cambria Math"/>
                            </a:rPr>
                            <m:t>𝑑</m:t>
                          </m:r>
                          <m:r>
                            <a:rPr kumimoji="1" lang="ja-JP" altLang="en-US" sz="1600" i="1">
                              <a:latin typeface="Cambria Math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8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41" y="1789485"/>
                <a:ext cx="3265766" cy="623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4"/>
              <p:cNvSpPr txBox="1"/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" y="1097636"/>
                <a:ext cx="1714572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2"/>
          <p:cNvSpPr/>
          <p:nvPr/>
        </p:nvSpPr>
        <p:spPr>
          <a:xfrm>
            <a:off x="1375693" y="1857062"/>
            <a:ext cx="446331" cy="492916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306149" y="229955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164" y="745047"/>
            <a:ext cx="329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surface resistance is given by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104223" y="2749496"/>
            <a:ext cx="5996554" cy="2749062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1" name="図 1">
            <a:extLst>
              <a:ext uri="{FF2B5EF4-FFF2-40B4-BE49-F238E27FC236}">
                <a16:creationId xmlns:a16="http://schemas.microsoft.com/office/drawing/2014/main" id="{4D6F6278-75E7-4EE7-B79A-295C69755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019" y="3259175"/>
            <a:ext cx="3086100" cy="20574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97895" y="2869888"/>
            <a:ext cx="35028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1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Under a strong </a:t>
            </a:r>
            <a:r>
              <a:rPr lang="en-US" altLang="ja-JP" sz="2100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rf</a:t>
            </a:r>
            <a:r>
              <a:rPr lang="en-US" altLang="ja-JP" sz="21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current</a:t>
            </a:r>
            <a:endParaRPr lang="en-US" sz="21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3" name="テキスト ボックス 7"/>
          <p:cNvSpPr txBox="1"/>
          <p:nvPr/>
        </p:nvSpPr>
        <p:spPr>
          <a:xfrm>
            <a:off x="6185749" y="3282884"/>
            <a:ext cx="2752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50" dirty="0"/>
              <a:t>DOS peaks oscillate (animation)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58005" y="1256897"/>
            <a:ext cx="418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However,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we know the DOS is modified under the pair-breaking current.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32012" y="1312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solidFill>
                  <a:srgbClr val="0070C0"/>
                </a:solidFill>
              </a:rPr>
              <a:t>A. </a:t>
            </a:r>
            <a:r>
              <a:rPr lang="en-US" altLang="ja-JP" sz="1050" dirty="0" err="1">
                <a:solidFill>
                  <a:srgbClr val="0070C0"/>
                </a:solidFill>
              </a:rPr>
              <a:t>Gurevich</a:t>
            </a:r>
            <a:r>
              <a:rPr lang="en-US" altLang="ja-JP" sz="1050" dirty="0">
                <a:solidFill>
                  <a:srgbClr val="0070C0"/>
                </a:solidFill>
              </a:rPr>
              <a:t>, Phys. Rev. Lett. </a:t>
            </a:r>
            <a:r>
              <a:rPr lang="en-US" altLang="ja-JP" sz="1050" b="1" dirty="0">
                <a:solidFill>
                  <a:srgbClr val="0070C0"/>
                </a:solidFill>
              </a:rPr>
              <a:t>113</a:t>
            </a:r>
            <a:r>
              <a:rPr lang="en-US" altLang="ja-JP" sz="1050" dirty="0">
                <a:solidFill>
                  <a:srgbClr val="0070C0"/>
                </a:solidFill>
              </a:rPr>
              <a:t>, 087001 (2014)</a:t>
            </a:r>
          </a:p>
        </p:txBody>
      </p:sp>
      <p:sp>
        <p:nvSpPr>
          <p:cNvPr id="23" name="正方形/長方形 2"/>
          <p:cNvSpPr/>
          <p:nvPr/>
        </p:nvSpPr>
        <p:spPr>
          <a:xfrm>
            <a:off x="1537588" y="3459158"/>
            <a:ext cx="540060" cy="1871849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9" name="Arc 28"/>
          <p:cNvSpPr/>
          <p:nvPr/>
        </p:nvSpPr>
        <p:spPr>
          <a:xfrm rot="20874427">
            <a:off x="2031463" y="3291479"/>
            <a:ext cx="2409611" cy="606578"/>
          </a:xfrm>
          <a:prstGeom prst="arc">
            <a:avLst>
              <a:gd name="adj1" fmla="val 10946773"/>
              <a:gd name="adj2" fmla="val 21550269"/>
            </a:avLst>
          </a:prstGeom>
          <a:ln w="984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9"/>
              <p:cNvSpPr txBox="1"/>
              <p:nvPr/>
            </p:nvSpPr>
            <p:spPr>
              <a:xfrm>
                <a:off x="3817110" y="4554549"/>
                <a:ext cx="1800493" cy="760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1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1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𝐶𝑘𝑇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1" lang="en-US" altLang="ja-JP" sz="21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peak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21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21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width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10" y="4554549"/>
                <a:ext cx="1800493" cy="7604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13"/>
              <p:cNvSpPr txBox="1"/>
              <p:nvPr/>
            </p:nvSpPr>
            <p:spPr>
              <a:xfrm>
                <a:off x="3157202" y="3323906"/>
                <a:ext cx="254249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num>
                        <m:den>
                          <m: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𝑘𝑇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𝐶𝑘𝑇</m:t>
                              </m:r>
                            </m:num>
                            <m:den>
                              <m:r>
                                <a:rPr lang="en-US" altLang="ja-JP" sz="15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r>
                                <a:rPr lang="ja-JP" altLang="en-US" sz="15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15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202" y="3323906"/>
                <a:ext cx="2542491" cy="6182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1"/>
          <p:cNvSpPr/>
          <p:nvPr/>
        </p:nvSpPr>
        <p:spPr>
          <a:xfrm>
            <a:off x="4414491" y="3275233"/>
            <a:ext cx="707579" cy="766871"/>
          </a:xfrm>
          <a:prstGeom prst="rect">
            <a:avLst/>
          </a:prstGeom>
          <a:noFill/>
          <a:ln w="635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9" name="右矢印 8"/>
          <p:cNvSpPr/>
          <p:nvPr/>
        </p:nvSpPr>
        <p:spPr>
          <a:xfrm rot="5400000">
            <a:off x="4541452" y="4090644"/>
            <a:ext cx="453656" cy="4312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63283" y="416654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7">
                <a:extLst>
                  <a:ext uri="{FF2B5EF4-FFF2-40B4-BE49-F238E27FC236}">
                    <a16:creationId xmlns:a16="http://schemas.microsoft.com/office/drawing/2014/main" id="{8AF4B0AF-9EFB-468C-AFCF-DADA871160E8}"/>
                  </a:ext>
                </a:extLst>
              </p:cNvPr>
              <p:cNvSpPr txBox="1"/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is roughly (when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ja-JP" altLang="en-US" sz="1600" dirty="0"/>
                  <a:t> </a:t>
                </a:r>
                <a:r>
                  <a:rPr lang="en-US" altLang="ja-JP" sz="16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1600" dirty="0"/>
                  <a:t>)</a:t>
                </a:r>
                <a:r>
                  <a:rPr lang="ja-JP" altLang="en-US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42" name="TextBox 7">
                <a:extLst>
                  <a:ext uri="{FF2B5EF4-FFF2-40B4-BE49-F238E27FC236}">
                    <a16:creationId xmlns:a16="http://schemas.microsoft.com/office/drawing/2014/main" id="{8AF4B0AF-9EFB-468C-AFCF-DADA87116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1" y="1521415"/>
                <a:ext cx="3995453" cy="338554"/>
              </a:xfrm>
              <a:prstGeom prst="rect">
                <a:avLst/>
              </a:prstGeom>
              <a:blipFill>
                <a:blip r:embed="rId11"/>
                <a:stretch>
                  <a:fillRect l="-916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7467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4327"/>
            <a:ext cx="64379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1)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472" y="2749496"/>
            <a:ext cx="9039305" cy="2749062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1" name="図 1">
            <a:extLst>
              <a:ext uri="{FF2B5EF4-FFF2-40B4-BE49-F238E27FC236}">
                <a16:creationId xmlns:a16="http://schemas.microsoft.com/office/drawing/2014/main" id="{4D6F6278-75E7-4EE7-B79A-295C69755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019" y="3259175"/>
            <a:ext cx="3086100" cy="20574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97895" y="2869888"/>
            <a:ext cx="35028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1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Under a strong </a:t>
            </a:r>
            <a:r>
              <a:rPr lang="en-US" altLang="ja-JP" sz="2100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rf</a:t>
            </a:r>
            <a:r>
              <a:rPr lang="en-US" altLang="ja-JP" sz="21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current</a:t>
            </a:r>
            <a:endParaRPr lang="en-US" sz="21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3" name="テキスト ボックス 7"/>
          <p:cNvSpPr txBox="1"/>
          <p:nvPr/>
        </p:nvSpPr>
        <p:spPr>
          <a:xfrm>
            <a:off x="6185749" y="3282884"/>
            <a:ext cx="2752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50" dirty="0"/>
              <a:t>DOS peaks oscillate (animation)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32012" y="1312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solidFill>
                  <a:srgbClr val="0070C0"/>
                </a:solidFill>
              </a:rPr>
              <a:t>A. </a:t>
            </a:r>
            <a:r>
              <a:rPr lang="en-US" altLang="ja-JP" sz="1050" dirty="0" err="1">
                <a:solidFill>
                  <a:srgbClr val="0070C0"/>
                </a:solidFill>
              </a:rPr>
              <a:t>Gurevich</a:t>
            </a:r>
            <a:r>
              <a:rPr lang="en-US" altLang="ja-JP" sz="1050" dirty="0">
                <a:solidFill>
                  <a:srgbClr val="0070C0"/>
                </a:solidFill>
              </a:rPr>
              <a:t>, Phys. Rev. Lett. </a:t>
            </a:r>
            <a:r>
              <a:rPr lang="en-US" altLang="ja-JP" sz="1050" b="1" dirty="0">
                <a:solidFill>
                  <a:srgbClr val="0070C0"/>
                </a:solidFill>
              </a:rPr>
              <a:t>113</a:t>
            </a:r>
            <a:r>
              <a:rPr lang="en-US" altLang="ja-JP" sz="1050" dirty="0">
                <a:solidFill>
                  <a:srgbClr val="0070C0"/>
                </a:solidFill>
              </a:rPr>
              <a:t>, 087001 (2014)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9"/>
              <p:cNvSpPr txBox="1"/>
              <p:nvPr/>
            </p:nvSpPr>
            <p:spPr>
              <a:xfrm>
                <a:off x="3817110" y="4554549"/>
                <a:ext cx="1800493" cy="760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1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1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𝐶𝑘𝑇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1" lang="en-US" altLang="ja-JP" sz="21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peak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21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1" lang="en-US" altLang="ja-JP" sz="21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width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10" y="4554549"/>
                <a:ext cx="1800493" cy="760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13"/>
              <p:cNvSpPr txBox="1"/>
              <p:nvPr/>
            </p:nvSpPr>
            <p:spPr>
              <a:xfrm>
                <a:off x="3157202" y="3323906"/>
                <a:ext cx="254249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num>
                        <m:den>
                          <m: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𝑘𝑇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𝐶𝑘𝑇</m:t>
                              </m:r>
                            </m:num>
                            <m:den>
                              <m:r>
                                <a:rPr lang="en-US" altLang="ja-JP" sz="15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r>
                                <a:rPr lang="ja-JP" altLang="en-US" sz="15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15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202" y="3323906"/>
                <a:ext cx="2542491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1"/>
          <p:cNvSpPr/>
          <p:nvPr/>
        </p:nvSpPr>
        <p:spPr>
          <a:xfrm>
            <a:off x="4414491" y="3275233"/>
            <a:ext cx="707579" cy="766871"/>
          </a:xfrm>
          <a:prstGeom prst="rect">
            <a:avLst/>
          </a:prstGeom>
          <a:noFill/>
          <a:ln w="635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9" name="右矢印 8"/>
          <p:cNvSpPr/>
          <p:nvPr/>
        </p:nvSpPr>
        <p:spPr>
          <a:xfrm rot="5400000">
            <a:off x="4541452" y="4090644"/>
            <a:ext cx="453656" cy="4312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63283" y="416654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decreases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31" y="3058636"/>
            <a:ext cx="3122111" cy="213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直線矢印コネクタ 4">
            <a:extLst>
              <a:ext uri="{FF2B5EF4-FFF2-40B4-BE49-F238E27FC236}">
                <a16:creationId xmlns:a16="http://schemas.microsoft.com/office/drawing/2014/main" id="{3E623D07-C0CF-47CF-908D-43BF26C99AF4}"/>
              </a:ext>
            </a:extLst>
          </p:cNvPr>
          <p:cNvCxnSpPr/>
          <p:nvPr/>
        </p:nvCxnSpPr>
        <p:spPr>
          <a:xfrm flipV="1">
            <a:off x="631742" y="3882060"/>
            <a:ext cx="587829" cy="16004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19">
            <a:extLst>
              <a:ext uri="{FF2B5EF4-FFF2-40B4-BE49-F238E27FC236}">
                <a16:creationId xmlns:a16="http://schemas.microsoft.com/office/drawing/2014/main" id="{405BB531-26A0-4ECB-8E23-4AD5F0BBB755}"/>
              </a:ext>
            </a:extLst>
          </p:cNvPr>
          <p:cNvCxnSpPr>
            <a:cxnSpLocks/>
          </p:cNvCxnSpPr>
          <p:nvPr/>
        </p:nvCxnSpPr>
        <p:spPr>
          <a:xfrm>
            <a:off x="2308923" y="3962083"/>
            <a:ext cx="483263" cy="117380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32">
            <a:extLst>
              <a:ext uri="{FF2B5EF4-FFF2-40B4-BE49-F238E27FC236}">
                <a16:creationId xmlns:a16="http://schemas.microsoft.com/office/drawing/2014/main" id="{E4F2096D-61FD-44B6-9675-30D43BF47FF7}"/>
              </a:ext>
            </a:extLst>
          </p:cNvPr>
          <p:cNvSpPr txBox="1"/>
          <p:nvPr/>
        </p:nvSpPr>
        <p:spPr>
          <a:xfrm>
            <a:off x="266773" y="1441159"/>
            <a:ext cx="883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MV Boli" panose="02000500030200090000" pitchFamily="2" charset="0"/>
                <a:cs typeface="MV Boli" panose="02000500030200090000" pitchFamily="2" charset="0"/>
              </a:rPr>
              <a:t>Broadening of DOS peaks</a:t>
            </a:r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 causes the Q rise</a:t>
            </a:r>
          </a:p>
        </p:txBody>
      </p:sp>
      <p:cxnSp>
        <p:nvCxnSpPr>
          <p:cNvPr id="4" name="Elbow Connector 3"/>
          <p:cNvCxnSpPr/>
          <p:nvPr/>
        </p:nvCxnSpPr>
        <p:spPr>
          <a:xfrm rot="5400000">
            <a:off x="814921" y="1929458"/>
            <a:ext cx="1977193" cy="1755722"/>
          </a:xfrm>
          <a:prstGeom prst="bentConnector3">
            <a:avLst>
              <a:gd name="adj1" fmla="val 34455"/>
            </a:avLst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2">
            <a:extLst>
              <a:ext uri="{FF2B5EF4-FFF2-40B4-BE49-F238E27FC236}">
                <a16:creationId xmlns:a16="http://schemas.microsoft.com/office/drawing/2014/main" id="{BD2B24A1-E8A9-4083-B198-AD644A24B642}"/>
              </a:ext>
            </a:extLst>
          </p:cNvPr>
          <p:cNvSpPr txBox="1"/>
          <p:nvPr/>
        </p:nvSpPr>
        <p:spPr>
          <a:xfrm>
            <a:off x="1883188" y="4116349"/>
            <a:ext cx="11716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Gap shrinks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0" y="5771644"/>
            <a:ext cx="8363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This is </a:t>
            </a:r>
            <a:r>
              <a:rPr lang="en-US" sz="2800" b="1" u="sng" dirty="0"/>
              <a:t>the ideal QE curve</a:t>
            </a:r>
            <a:r>
              <a:rPr lang="en-US" sz="2800" b="1" dirty="0"/>
              <a:t> derived from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the</a:t>
            </a:r>
            <a:r>
              <a:rPr lang="en-US" sz="2800" b="1" dirty="0"/>
              <a:t> BCS theory. 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228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606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Incorporated effects of pair-breaking mechanisms originating from </a:t>
            </a:r>
          </a:p>
          <a:p>
            <a:r>
              <a:rPr lang="en-US" sz="2100" b="1" u="sng" dirty="0">
                <a:solidFill>
                  <a:srgbClr val="FF0000"/>
                </a:solidFill>
              </a:rPr>
              <a:t>realistic material features</a:t>
            </a:r>
            <a:r>
              <a:rPr lang="en-US" sz="2100" dirty="0"/>
              <a:t> into </a:t>
            </a:r>
            <a:r>
              <a:rPr lang="en-US" sz="2100" dirty="0" err="1"/>
              <a:t>R</a:t>
            </a:r>
            <a:r>
              <a:rPr lang="en-US" sz="2100" baseline="-25000" dirty="0" err="1"/>
              <a:t>s</a:t>
            </a:r>
            <a:r>
              <a:rPr lang="en-US" sz="2100" dirty="0"/>
              <a:t> at the weak-field limit.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C0E4-E0DD-4A07-B473-6832771614ED}"/>
              </a:ext>
            </a:extLst>
          </p:cNvPr>
          <p:cNvSpPr txBox="1"/>
          <p:nvPr/>
        </p:nvSpPr>
        <p:spPr>
          <a:xfrm>
            <a:off x="0" y="0"/>
            <a:ext cx="65293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9352" y="59918"/>
            <a:ext cx="2094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A. </a:t>
            </a:r>
            <a:r>
              <a:rPr lang="en-US" altLang="ja-JP" sz="1200" dirty="0" err="1">
                <a:solidFill>
                  <a:srgbClr val="0070C0"/>
                </a:solidFill>
              </a:rPr>
              <a:t>Gurevich</a:t>
            </a:r>
            <a:r>
              <a:rPr lang="en-US" altLang="ja-JP" sz="1200" dirty="0">
                <a:solidFill>
                  <a:srgbClr val="0070C0"/>
                </a:solidFill>
              </a:rPr>
              <a:t> and T. Kubo, </a:t>
            </a:r>
          </a:p>
          <a:p>
            <a:r>
              <a:rPr lang="en-US" altLang="ja-JP" sz="1200" dirty="0">
                <a:solidFill>
                  <a:srgbClr val="0070C0"/>
                </a:solidFill>
              </a:rPr>
              <a:t>Phys. Rev. B </a:t>
            </a:r>
            <a:r>
              <a:rPr lang="en-US" altLang="ja-JP" sz="1200" b="1" dirty="0">
                <a:solidFill>
                  <a:srgbClr val="0070C0"/>
                </a:solidFill>
              </a:rPr>
              <a:t>96</a:t>
            </a:r>
            <a:r>
              <a:rPr lang="en-US" altLang="ja-JP" sz="1200" dirty="0">
                <a:solidFill>
                  <a:srgbClr val="0070C0"/>
                </a:solidFill>
              </a:rPr>
              <a:t>, 184515 (2017)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481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606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Incorporated effects of pair-breaking mechanisms originating from </a:t>
            </a:r>
          </a:p>
          <a:p>
            <a:r>
              <a:rPr lang="en-US" sz="2100" b="1" u="sng" dirty="0">
                <a:solidFill>
                  <a:srgbClr val="FF0000"/>
                </a:solidFill>
              </a:rPr>
              <a:t>realistic material features</a:t>
            </a:r>
            <a:r>
              <a:rPr lang="en-US" sz="2100" dirty="0"/>
              <a:t> into </a:t>
            </a:r>
            <a:r>
              <a:rPr lang="en-US" sz="2100" dirty="0" err="1"/>
              <a:t>R</a:t>
            </a:r>
            <a:r>
              <a:rPr lang="en-US" sz="2100" baseline="-25000" dirty="0" err="1"/>
              <a:t>s</a:t>
            </a:r>
            <a:r>
              <a:rPr lang="en-US" sz="2100" dirty="0"/>
              <a:t> at the weak-field limit.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C0E4-E0DD-4A07-B473-6832771614ED}"/>
              </a:ext>
            </a:extLst>
          </p:cNvPr>
          <p:cNvSpPr txBox="1"/>
          <p:nvPr/>
        </p:nvSpPr>
        <p:spPr>
          <a:xfrm>
            <a:off x="0" y="0"/>
            <a:ext cx="65293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2)</a:t>
            </a: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81A1CC00-51D3-4334-8DEC-25410A061157}"/>
              </a:ext>
            </a:extLst>
          </p:cNvPr>
          <p:cNvSpPr txBox="1"/>
          <p:nvPr/>
        </p:nvSpPr>
        <p:spPr>
          <a:xfrm>
            <a:off x="481656" y="1589727"/>
            <a:ext cx="7921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 err="1"/>
              <a:t>Subgap</a:t>
            </a:r>
            <a:r>
              <a:rPr kumimoji="1" lang="en-US" altLang="ja-JP" sz="2400" dirty="0"/>
              <a:t> states originating from a finite quasiparticle lifetime.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</a:rPr>
              <a:t>Surface layer of gradually reduced BCS pairing constant. 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</a:rPr>
              <a:t>Proximity coupled thin Normal layer on the surface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</a:rPr>
              <a:t>Small density of magnetic impurities</a:t>
            </a:r>
            <a:endParaRPr kumimoji="1" lang="ja-JP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118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1E202EF-C04C-4BBA-93EE-EE2C94EFB05E}"/>
              </a:ext>
            </a:extLst>
          </p:cNvPr>
          <p:cNvSpPr/>
          <p:nvPr/>
        </p:nvSpPr>
        <p:spPr>
          <a:xfrm>
            <a:off x="6529352" y="59918"/>
            <a:ext cx="2094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A. </a:t>
            </a:r>
            <a:r>
              <a:rPr lang="en-US" altLang="ja-JP" sz="1200" dirty="0" err="1">
                <a:solidFill>
                  <a:srgbClr val="0070C0"/>
                </a:solidFill>
              </a:rPr>
              <a:t>Gurevich</a:t>
            </a:r>
            <a:r>
              <a:rPr lang="en-US" altLang="ja-JP" sz="1200" dirty="0">
                <a:solidFill>
                  <a:srgbClr val="0070C0"/>
                </a:solidFill>
              </a:rPr>
              <a:t> and T. Kubo, </a:t>
            </a:r>
          </a:p>
          <a:p>
            <a:r>
              <a:rPr lang="en-US" altLang="ja-JP" sz="1200" dirty="0">
                <a:solidFill>
                  <a:srgbClr val="0070C0"/>
                </a:solidFill>
              </a:rPr>
              <a:t>Phys. Rev. B </a:t>
            </a:r>
            <a:r>
              <a:rPr lang="en-US" altLang="ja-JP" sz="1200" b="1" dirty="0">
                <a:solidFill>
                  <a:srgbClr val="0070C0"/>
                </a:solidFill>
              </a:rPr>
              <a:t>96</a:t>
            </a:r>
            <a:r>
              <a:rPr lang="en-US" altLang="ja-JP" sz="1200" dirty="0">
                <a:solidFill>
                  <a:srgbClr val="0070C0"/>
                </a:solidFill>
              </a:rPr>
              <a:t>, 184515 (2017)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469464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606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Incorporated effects of pair-breaking mechanisms originating from </a:t>
            </a:r>
          </a:p>
          <a:p>
            <a:r>
              <a:rPr lang="en-US" sz="2100" b="1" u="sng" dirty="0">
                <a:solidFill>
                  <a:srgbClr val="FF0000"/>
                </a:solidFill>
              </a:rPr>
              <a:t>realistic material features</a:t>
            </a:r>
            <a:r>
              <a:rPr lang="en-US" sz="2100" dirty="0"/>
              <a:t> into </a:t>
            </a:r>
            <a:r>
              <a:rPr lang="en-US" sz="2100" dirty="0" err="1"/>
              <a:t>R</a:t>
            </a:r>
            <a:r>
              <a:rPr lang="en-US" sz="2100" baseline="-25000" dirty="0" err="1"/>
              <a:t>s</a:t>
            </a:r>
            <a:r>
              <a:rPr lang="en-US" sz="2100" dirty="0"/>
              <a:t> at the weak-field limit.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C0E4-E0DD-4A07-B473-6832771614ED}"/>
              </a:ext>
            </a:extLst>
          </p:cNvPr>
          <p:cNvSpPr txBox="1"/>
          <p:nvPr/>
        </p:nvSpPr>
        <p:spPr>
          <a:xfrm>
            <a:off x="0" y="0"/>
            <a:ext cx="65293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2)</a:t>
            </a: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81A1CC00-51D3-4334-8DEC-25410A061157}"/>
              </a:ext>
            </a:extLst>
          </p:cNvPr>
          <p:cNvSpPr txBox="1"/>
          <p:nvPr/>
        </p:nvSpPr>
        <p:spPr>
          <a:xfrm>
            <a:off x="481656" y="1589727"/>
            <a:ext cx="7921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 err="1"/>
              <a:t>Subgap</a:t>
            </a:r>
            <a:r>
              <a:rPr kumimoji="1" lang="en-US" altLang="ja-JP" sz="2400" dirty="0"/>
              <a:t> states originating from a finite quasiparticle lifetime.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Surface layer of gradually reduced BCS pairing constant. 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</a:rPr>
              <a:t>Proximity coupled thin Normal layer on the surface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</a:rPr>
              <a:t>Small density of magnetic impurities</a:t>
            </a:r>
            <a:endParaRPr kumimoji="1" lang="ja-JP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図 17">
            <a:extLst>
              <a:ext uri="{FF2B5EF4-FFF2-40B4-BE49-F238E27FC236}">
                <a16:creationId xmlns:a16="http://schemas.microsoft.com/office/drawing/2014/main" id="{A47C28F7-1B31-4C15-9A6A-23175591BD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" r="57317"/>
          <a:stretch/>
        </p:blipFill>
        <p:spPr>
          <a:xfrm>
            <a:off x="743479" y="3319070"/>
            <a:ext cx="2114982" cy="25821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119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D52590A-5A62-4965-9E70-22DBF71F6CFC}"/>
              </a:ext>
            </a:extLst>
          </p:cNvPr>
          <p:cNvSpPr/>
          <p:nvPr/>
        </p:nvSpPr>
        <p:spPr>
          <a:xfrm>
            <a:off x="6529352" y="59918"/>
            <a:ext cx="2094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A. </a:t>
            </a:r>
            <a:r>
              <a:rPr lang="en-US" altLang="ja-JP" sz="1200" dirty="0" err="1">
                <a:solidFill>
                  <a:srgbClr val="0070C0"/>
                </a:solidFill>
              </a:rPr>
              <a:t>Gurevich</a:t>
            </a:r>
            <a:r>
              <a:rPr lang="en-US" altLang="ja-JP" sz="1200" dirty="0">
                <a:solidFill>
                  <a:srgbClr val="0070C0"/>
                </a:solidFill>
              </a:rPr>
              <a:t> and T. Kubo, </a:t>
            </a:r>
          </a:p>
          <a:p>
            <a:r>
              <a:rPr lang="en-US" altLang="ja-JP" sz="1200" dirty="0">
                <a:solidFill>
                  <a:srgbClr val="0070C0"/>
                </a:solidFill>
              </a:rPr>
              <a:t>Phys. Rev. B </a:t>
            </a:r>
            <a:r>
              <a:rPr lang="en-US" altLang="ja-JP" sz="1200" b="1" dirty="0">
                <a:solidFill>
                  <a:srgbClr val="0070C0"/>
                </a:solidFill>
              </a:rPr>
              <a:t>96</a:t>
            </a:r>
            <a:r>
              <a:rPr lang="en-US" altLang="ja-JP" sz="1200" dirty="0">
                <a:solidFill>
                  <a:srgbClr val="0070C0"/>
                </a:solidFill>
              </a:rPr>
              <a:t>, 184515 (2017)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922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945A31-2998-46D5-A703-F1949B4A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B1681E-FC75-49FE-83E2-6A4F343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0" name="フローチャート: 磁気ディスク 2">
            <a:extLst>
              <a:ext uri="{FF2B5EF4-FFF2-40B4-BE49-F238E27FC236}">
                <a16:creationId xmlns:a16="http://schemas.microsoft.com/office/drawing/2014/main" id="{4FD08C24-1892-49DE-84A3-08DAF47A92D2}"/>
              </a:ext>
            </a:extLst>
          </p:cNvPr>
          <p:cNvSpPr/>
          <p:nvPr/>
        </p:nvSpPr>
        <p:spPr>
          <a:xfrm>
            <a:off x="1515499" y="1924344"/>
            <a:ext cx="1756948" cy="99322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4">
            <a:extLst>
              <a:ext uri="{FF2B5EF4-FFF2-40B4-BE49-F238E27FC236}">
                <a16:creationId xmlns:a16="http://schemas.microsoft.com/office/drawing/2014/main" id="{4C9F2815-1C24-4C54-A4AF-99EFF49732D9}"/>
              </a:ext>
            </a:extLst>
          </p:cNvPr>
          <p:cNvSpPr/>
          <p:nvPr/>
        </p:nvSpPr>
        <p:spPr>
          <a:xfrm>
            <a:off x="2072936" y="2021125"/>
            <a:ext cx="642070" cy="1147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108829" y="2342061"/>
            <a:ext cx="612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T&gt;T</a:t>
            </a:r>
            <a:r>
              <a:rPr lang="en-US" sz="2000" baseline="-25000" dirty="0"/>
              <a:t>c</a:t>
            </a:r>
          </a:p>
        </p:txBody>
      </p:sp>
      <p:sp>
        <p:nvSpPr>
          <p:cNvPr id="74" name="テキスト ボックス 3">
            <a:extLst>
              <a:ext uri="{FF2B5EF4-FFF2-40B4-BE49-F238E27FC236}">
                <a16:creationId xmlns:a16="http://schemas.microsoft.com/office/drawing/2014/main" id="{F703D0CA-9F19-4775-80AE-33915DE064E6}"/>
              </a:ext>
            </a:extLst>
          </p:cNvPr>
          <p:cNvSpPr txBox="1"/>
          <p:nvPr/>
        </p:nvSpPr>
        <p:spPr>
          <a:xfrm>
            <a:off x="0" y="0"/>
            <a:ext cx="7465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Superconductivity: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persistent current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BDA3010-ADE5-472D-99DB-581FB6252C32}"/>
              </a:ext>
            </a:extLst>
          </p:cNvPr>
          <p:cNvSpPr txBox="1"/>
          <p:nvPr/>
        </p:nvSpPr>
        <p:spPr>
          <a:xfrm>
            <a:off x="0" y="843375"/>
            <a:ext cx="914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Keep </a:t>
            </a:r>
            <a:r>
              <a:rPr lang="en-US" altLang="ja-JP" sz="2400" dirty="0"/>
              <a:t>T&gt;T</a:t>
            </a:r>
            <a:r>
              <a:rPr lang="en-US" altLang="ja-JP" sz="2400" baseline="-25000" dirty="0"/>
              <a:t>c </a:t>
            </a:r>
            <a:r>
              <a:rPr kumimoji="1" lang="en-US" altLang="ja-JP" sz="2400" dirty="0"/>
              <a:t>and apply the magnetic field. </a:t>
            </a:r>
            <a:endParaRPr kumimoji="1" lang="ja-JP" altLang="en-US" sz="2400" dirty="0"/>
          </a:p>
        </p:txBody>
      </p:sp>
      <p:cxnSp>
        <p:nvCxnSpPr>
          <p:cNvPr id="9" name="Straight Arrow Connector 38">
            <a:extLst>
              <a:ext uri="{FF2B5EF4-FFF2-40B4-BE49-F238E27FC236}">
                <a16:creationId xmlns:a16="http://schemas.microsoft.com/office/drawing/2014/main" id="{CF32210C-4259-4FC9-B6A3-09557927753D}"/>
              </a:ext>
            </a:extLst>
          </p:cNvPr>
          <p:cNvCxnSpPr/>
          <p:nvPr/>
        </p:nvCxnSpPr>
        <p:spPr>
          <a:xfrm flipV="1">
            <a:off x="6807546" y="2698041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8">
            <a:extLst>
              <a:ext uri="{FF2B5EF4-FFF2-40B4-BE49-F238E27FC236}">
                <a16:creationId xmlns:a16="http://schemas.microsoft.com/office/drawing/2014/main" id="{F9151018-B58D-4BE1-956E-8A314EEA946B}"/>
              </a:ext>
            </a:extLst>
          </p:cNvPr>
          <p:cNvCxnSpPr/>
          <p:nvPr/>
        </p:nvCxnSpPr>
        <p:spPr>
          <a:xfrm flipV="1">
            <a:off x="7338968" y="2698041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8">
            <a:extLst>
              <a:ext uri="{FF2B5EF4-FFF2-40B4-BE49-F238E27FC236}">
                <a16:creationId xmlns:a16="http://schemas.microsoft.com/office/drawing/2014/main" id="{8D0D4184-627C-4327-95BC-C518E574F341}"/>
              </a:ext>
            </a:extLst>
          </p:cNvPr>
          <p:cNvCxnSpPr/>
          <p:nvPr/>
        </p:nvCxnSpPr>
        <p:spPr>
          <a:xfrm flipV="1">
            <a:off x="6342948" y="2698041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ローチャート: 磁気ディスク 2">
            <a:extLst>
              <a:ext uri="{FF2B5EF4-FFF2-40B4-BE49-F238E27FC236}">
                <a16:creationId xmlns:a16="http://schemas.microsoft.com/office/drawing/2014/main" id="{14271855-6FD0-4CE3-A55D-4ADEEFADBB66}"/>
              </a:ext>
            </a:extLst>
          </p:cNvPr>
          <p:cNvSpPr/>
          <p:nvPr/>
        </p:nvSpPr>
        <p:spPr>
          <a:xfrm>
            <a:off x="5943070" y="1921827"/>
            <a:ext cx="1756948" cy="99322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4">
            <a:extLst>
              <a:ext uri="{FF2B5EF4-FFF2-40B4-BE49-F238E27FC236}">
                <a16:creationId xmlns:a16="http://schemas.microsoft.com/office/drawing/2014/main" id="{0F31D203-19F0-4F9B-9418-3757B9A04D6D}"/>
              </a:ext>
            </a:extLst>
          </p:cNvPr>
          <p:cNvSpPr/>
          <p:nvPr/>
        </p:nvSpPr>
        <p:spPr>
          <a:xfrm>
            <a:off x="6500507" y="2018608"/>
            <a:ext cx="642070" cy="1147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B4BEB5D-49F5-402A-94C3-8C37EE8876F9}"/>
              </a:ext>
            </a:extLst>
          </p:cNvPr>
          <p:cNvSpPr txBox="1"/>
          <p:nvPr/>
        </p:nvSpPr>
        <p:spPr>
          <a:xfrm>
            <a:off x="6536400" y="2339544"/>
            <a:ext cx="612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T&gt;T</a:t>
            </a:r>
            <a:r>
              <a:rPr lang="en-US" sz="2000" baseline="-25000" dirty="0"/>
              <a:t>c</a:t>
            </a:r>
          </a:p>
        </p:txBody>
      </p: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387139FA-7CD9-4497-832B-58470CB774F0}"/>
              </a:ext>
            </a:extLst>
          </p:cNvPr>
          <p:cNvCxnSpPr/>
          <p:nvPr/>
        </p:nvCxnSpPr>
        <p:spPr>
          <a:xfrm flipV="1">
            <a:off x="5867045" y="1576994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8">
            <a:extLst>
              <a:ext uri="{FF2B5EF4-FFF2-40B4-BE49-F238E27FC236}">
                <a16:creationId xmlns:a16="http://schemas.microsoft.com/office/drawing/2014/main" id="{C1554281-C2AC-431E-B3DE-422FB5B8CD33}"/>
              </a:ext>
            </a:extLst>
          </p:cNvPr>
          <p:cNvCxnSpPr/>
          <p:nvPr/>
        </p:nvCxnSpPr>
        <p:spPr>
          <a:xfrm flipV="1">
            <a:off x="6342948" y="1556542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1">
            <a:extLst>
              <a:ext uri="{FF2B5EF4-FFF2-40B4-BE49-F238E27FC236}">
                <a16:creationId xmlns:a16="http://schemas.microsoft.com/office/drawing/2014/main" id="{7532D6A0-FC64-4FE5-A18B-0440E69A0E38}"/>
              </a:ext>
            </a:extLst>
          </p:cNvPr>
          <p:cNvCxnSpPr/>
          <p:nvPr/>
        </p:nvCxnSpPr>
        <p:spPr>
          <a:xfrm flipV="1">
            <a:off x="7795297" y="1576994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8">
            <a:extLst>
              <a:ext uri="{FF2B5EF4-FFF2-40B4-BE49-F238E27FC236}">
                <a16:creationId xmlns:a16="http://schemas.microsoft.com/office/drawing/2014/main" id="{0CC2393F-87C3-4919-93DE-44E61D16B888}"/>
              </a:ext>
            </a:extLst>
          </p:cNvPr>
          <p:cNvCxnSpPr/>
          <p:nvPr/>
        </p:nvCxnSpPr>
        <p:spPr>
          <a:xfrm flipV="1">
            <a:off x="7347604" y="1547405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8">
            <a:extLst>
              <a:ext uri="{FF2B5EF4-FFF2-40B4-BE49-F238E27FC236}">
                <a16:creationId xmlns:a16="http://schemas.microsoft.com/office/drawing/2014/main" id="{BA941738-2C81-4496-9E88-84D1CB615B04}"/>
              </a:ext>
            </a:extLst>
          </p:cNvPr>
          <p:cNvCxnSpPr>
            <a:cxnSpLocks/>
            <a:stCxn id="13" idx="4"/>
          </p:cNvCxnSpPr>
          <p:nvPr/>
        </p:nvCxnSpPr>
        <p:spPr>
          <a:xfrm flipV="1">
            <a:off x="6821542" y="1547405"/>
            <a:ext cx="0" cy="58595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矢印: 右 19">
            <a:extLst>
              <a:ext uri="{FF2B5EF4-FFF2-40B4-BE49-F238E27FC236}">
                <a16:creationId xmlns:a16="http://schemas.microsoft.com/office/drawing/2014/main" id="{7205139E-D5EC-40C3-B808-7B662C103D0F}"/>
              </a:ext>
            </a:extLst>
          </p:cNvPr>
          <p:cNvSpPr/>
          <p:nvPr/>
        </p:nvSpPr>
        <p:spPr>
          <a:xfrm>
            <a:off x="4100686" y="1815953"/>
            <a:ext cx="979282" cy="100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EA8C99A-DC72-4819-B6A5-C272C8437611}"/>
              </a:ext>
            </a:extLst>
          </p:cNvPr>
          <p:cNvSpPr txBox="1"/>
          <p:nvPr/>
        </p:nvSpPr>
        <p:spPr>
          <a:xfrm>
            <a:off x="4024662" y="282548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Apply H</a:t>
            </a:r>
            <a:r>
              <a:rPr kumimoji="1" lang="en-US" altLang="ja-JP" baseline="-25000" dirty="0"/>
              <a:t>0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319667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606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Incorporated effects of pair-breaking mechanisms originating from </a:t>
            </a:r>
          </a:p>
          <a:p>
            <a:r>
              <a:rPr lang="en-US" sz="2100" b="1" u="sng" dirty="0">
                <a:solidFill>
                  <a:srgbClr val="FF0000"/>
                </a:solidFill>
              </a:rPr>
              <a:t>realistic material features</a:t>
            </a:r>
            <a:r>
              <a:rPr lang="en-US" sz="2100" dirty="0"/>
              <a:t> into </a:t>
            </a:r>
            <a:r>
              <a:rPr lang="en-US" sz="2100" dirty="0" err="1"/>
              <a:t>R</a:t>
            </a:r>
            <a:r>
              <a:rPr lang="en-US" sz="2100" baseline="-25000" dirty="0" err="1"/>
              <a:t>s</a:t>
            </a:r>
            <a:r>
              <a:rPr lang="en-US" sz="2100" dirty="0"/>
              <a:t> at the weak-field limit.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C0E4-E0DD-4A07-B473-6832771614ED}"/>
              </a:ext>
            </a:extLst>
          </p:cNvPr>
          <p:cNvSpPr txBox="1"/>
          <p:nvPr/>
        </p:nvSpPr>
        <p:spPr>
          <a:xfrm>
            <a:off x="0" y="0"/>
            <a:ext cx="65293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2)</a:t>
            </a: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81A1CC00-51D3-4334-8DEC-25410A061157}"/>
              </a:ext>
            </a:extLst>
          </p:cNvPr>
          <p:cNvSpPr txBox="1"/>
          <p:nvPr/>
        </p:nvSpPr>
        <p:spPr>
          <a:xfrm>
            <a:off x="481656" y="1589727"/>
            <a:ext cx="7921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 err="1"/>
              <a:t>Subgap</a:t>
            </a:r>
            <a:r>
              <a:rPr kumimoji="1" lang="en-US" altLang="ja-JP" sz="2400" dirty="0"/>
              <a:t> states originating from a finite quasiparticle lifetime.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Surface layer of gradually reduced BCS pairing constant. 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Proximity coupled thin Normal layer on the surface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solidFill>
                  <a:schemeClr val="bg1">
                    <a:lumMod val="95000"/>
                  </a:schemeClr>
                </a:solidFill>
              </a:rPr>
              <a:t>Small density of magnetic impurities</a:t>
            </a:r>
            <a:endParaRPr kumimoji="1" lang="ja-JP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図 17">
            <a:extLst>
              <a:ext uri="{FF2B5EF4-FFF2-40B4-BE49-F238E27FC236}">
                <a16:creationId xmlns:a16="http://schemas.microsoft.com/office/drawing/2014/main" id="{A47C28F7-1B31-4C15-9A6A-23175591BD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"/>
          <a:stretch/>
        </p:blipFill>
        <p:spPr>
          <a:xfrm>
            <a:off x="743479" y="3319070"/>
            <a:ext cx="4956542" cy="2582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5094" y="4413914"/>
            <a:ext cx="3080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2945" y="4403658"/>
            <a:ext cx="3577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04216" y="5441912"/>
            <a:ext cx="317702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18712" y="5468080"/>
                <a:ext cx="122212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Thinner than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712" y="5468080"/>
                <a:ext cx="1222129" cy="300082"/>
              </a:xfrm>
              <a:prstGeom prst="rect">
                <a:avLst/>
              </a:prstGeom>
              <a:blipFill>
                <a:blip r:embed="rId3"/>
                <a:stretch>
                  <a:fillRect l="-1000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120</a:t>
            </a:fld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4CEF55E-46AF-4F1C-A9B4-47C37428D866}"/>
              </a:ext>
            </a:extLst>
          </p:cNvPr>
          <p:cNvSpPr/>
          <p:nvPr/>
        </p:nvSpPr>
        <p:spPr>
          <a:xfrm>
            <a:off x="6529352" y="59918"/>
            <a:ext cx="2094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A. </a:t>
            </a:r>
            <a:r>
              <a:rPr lang="en-US" altLang="ja-JP" sz="1200" dirty="0" err="1">
                <a:solidFill>
                  <a:srgbClr val="0070C0"/>
                </a:solidFill>
              </a:rPr>
              <a:t>Gurevich</a:t>
            </a:r>
            <a:r>
              <a:rPr lang="en-US" altLang="ja-JP" sz="1200" dirty="0">
                <a:solidFill>
                  <a:srgbClr val="0070C0"/>
                </a:solidFill>
              </a:rPr>
              <a:t> and T. Kubo, </a:t>
            </a:r>
          </a:p>
          <a:p>
            <a:r>
              <a:rPr lang="en-US" altLang="ja-JP" sz="1200" dirty="0">
                <a:solidFill>
                  <a:srgbClr val="0070C0"/>
                </a:solidFill>
              </a:rPr>
              <a:t>Phys. Rev. B </a:t>
            </a:r>
            <a:r>
              <a:rPr lang="en-US" altLang="ja-JP" sz="1200" b="1" dirty="0">
                <a:solidFill>
                  <a:srgbClr val="0070C0"/>
                </a:solidFill>
              </a:rPr>
              <a:t>96</a:t>
            </a:r>
            <a:r>
              <a:rPr lang="en-US" altLang="ja-JP" sz="1200" dirty="0">
                <a:solidFill>
                  <a:srgbClr val="0070C0"/>
                </a:solidFill>
              </a:rPr>
              <a:t>, 184515 (2017)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906514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606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Incorporated effects of pair-breaking mechanisms originating from </a:t>
            </a:r>
          </a:p>
          <a:p>
            <a:r>
              <a:rPr lang="en-US" sz="2100" b="1" u="sng" dirty="0">
                <a:solidFill>
                  <a:srgbClr val="FF0000"/>
                </a:solidFill>
              </a:rPr>
              <a:t>realistic material features</a:t>
            </a:r>
            <a:r>
              <a:rPr lang="en-US" sz="2100" dirty="0"/>
              <a:t> into </a:t>
            </a:r>
            <a:r>
              <a:rPr lang="en-US" sz="2100" dirty="0" err="1"/>
              <a:t>R</a:t>
            </a:r>
            <a:r>
              <a:rPr lang="en-US" sz="2100" baseline="-25000" dirty="0" err="1"/>
              <a:t>s</a:t>
            </a:r>
            <a:r>
              <a:rPr lang="en-US" sz="2100" dirty="0"/>
              <a:t> at the weak-field limit.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C0E4-E0DD-4A07-B473-6832771614ED}"/>
              </a:ext>
            </a:extLst>
          </p:cNvPr>
          <p:cNvSpPr txBox="1"/>
          <p:nvPr/>
        </p:nvSpPr>
        <p:spPr>
          <a:xfrm>
            <a:off x="0" y="0"/>
            <a:ext cx="65293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2)</a:t>
            </a: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81A1CC00-51D3-4334-8DEC-25410A061157}"/>
              </a:ext>
            </a:extLst>
          </p:cNvPr>
          <p:cNvSpPr txBox="1"/>
          <p:nvPr/>
        </p:nvSpPr>
        <p:spPr>
          <a:xfrm>
            <a:off x="481656" y="1589727"/>
            <a:ext cx="7921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 err="1"/>
              <a:t>Subgap</a:t>
            </a:r>
            <a:r>
              <a:rPr kumimoji="1" lang="en-US" altLang="ja-JP" sz="2400" dirty="0"/>
              <a:t> states originating from a finite quasiparticle lifetime.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Surface layer of gradually reduced BCS pairing constant. 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Proximity coupled thin Normal layer on the surface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Small density of magnetic impurities</a:t>
            </a:r>
            <a:endParaRPr kumimoji="1" lang="ja-JP" altLang="en-US" sz="2400" dirty="0"/>
          </a:p>
        </p:txBody>
      </p:sp>
      <p:pic>
        <p:nvPicPr>
          <p:cNvPr id="8" name="図 17">
            <a:extLst>
              <a:ext uri="{FF2B5EF4-FFF2-40B4-BE49-F238E27FC236}">
                <a16:creationId xmlns:a16="http://schemas.microsoft.com/office/drawing/2014/main" id="{A47C28F7-1B31-4C15-9A6A-23175591BD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"/>
          <a:stretch/>
        </p:blipFill>
        <p:spPr>
          <a:xfrm>
            <a:off x="743479" y="3319070"/>
            <a:ext cx="4956542" cy="2582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5094" y="4413914"/>
            <a:ext cx="3080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2945" y="4403658"/>
            <a:ext cx="3577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04216" y="5441912"/>
            <a:ext cx="317702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18712" y="5468080"/>
                <a:ext cx="122212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Thinner than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712" y="5468080"/>
                <a:ext cx="1222129" cy="300082"/>
              </a:xfrm>
              <a:prstGeom prst="rect">
                <a:avLst/>
              </a:prstGeom>
              <a:blipFill>
                <a:blip r:embed="rId3"/>
                <a:stretch>
                  <a:fillRect l="-1000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2">
            <a:extLst>
              <a:ext uri="{FF2B5EF4-FFF2-40B4-BE49-F238E27FC236}">
                <a16:creationId xmlns:a16="http://schemas.microsoft.com/office/drawing/2014/main" id="{CC759421-8354-470F-8E1C-7F650E9AC4AF}"/>
              </a:ext>
            </a:extLst>
          </p:cNvPr>
          <p:cNvSpPr/>
          <p:nvPr/>
        </p:nvSpPr>
        <p:spPr>
          <a:xfrm>
            <a:off x="6145838" y="3540341"/>
            <a:ext cx="1458162" cy="2322258"/>
          </a:xfrm>
          <a:prstGeom prst="rect">
            <a:avLst/>
          </a:prstGeom>
          <a:solidFill>
            <a:srgbClr val="38A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4" name="楕円 3">
            <a:extLst>
              <a:ext uri="{FF2B5EF4-FFF2-40B4-BE49-F238E27FC236}">
                <a16:creationId xmlns:a16="http://schemas.microsoft.com/office/drawing/2014/main" id="{A5076012-0368-43EB-A456-18FF773B6A80}"/>
              </a:ext>
            </a:extLst>
          </p:cNvPr>
          <p:cNvSpPr/>
          <p:nvPr/>
        </p:nvSpPr>
        <p:spPr>
          <a:xfrm>
            <a:off x="6307856" y="3648359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楕円 4">
            <a:extLst>
              <a:ext uri="{FF2B5EF4-FFF2-40B4-BE49-F238E27FC236}">
                <a16:creationId xmlns:a16="http://schemas.microsoft.com/office/drawing/2014/main" id="{775EF0FD-A563-435F-9972-AE1A313D6A8F}"/>
              </a:ext>
            </a:extLst>
          </p:cNvPr>
          <p:cNvSpPr/>
          <p:nvPr/>
        </p:nvSpPr>
        <p:spPr>
          <a:xfrm>
            <a:off x="6523880" y="4242425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楕円 5">
            <a:extLst>
              <a:ext uri="{FF2B5EF4-FFF2-40B4-BE49-F238E27FC236}">
                <a16:creationId xmlns:a16="http://schemas.microsoft.com/office/drawing/2014/main" id="{8948A68C-C832-41F9-B16F-17AFE6C76B65}"/>
              </a:ext>
            </a:extLst>
          </p:cNvPr>
          <p:cNvSpPr/>
          <p:nvPr/>
        </p:nvSpPr>
        <p:spPr>
          <a:xfrm>
            <a:off x="6361862" y="5106521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楕円 6">
            <a:extLst>
              <a:ext uri="{FF2B5EF4-FFF2-40B4-BE49-F238E27FC236}">
                <a16:creationId xmlns:a16="http://schemas.microsoft.com/office/drawing/2014/main" id="{0D776AF9-C439-4750-8630-4EF0B3120B3E}"/>
              </a:ext>
            </a:extLst>
          </p:cNvPr>
          <p:cNvSpPr/>
          <p:nvPr/>
        </p:nvSpPr>
        <p:spPr>
          <a:xfrm>
            <a:off x="7063940" y="3810377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楕円 7">
            <a:extLst>
              <a:ext uri="{FF2B5EF4-FFF2-40B4-BE49-F238E27FC236}">
                <a16:creationId xmlns:a16="http://schemas.microsoft.com/office/drawing/2014/main" id="{75FB707D-8069-4193-BAA6-5796B29FF53A}"/>
              </a:ext>
            </a:extLst>
          </p:cNvPr>
          <p:cNvSpPr/>
          <p:nvPr/>
        </p:nvSpPr>
        <p:spPr>
          <a:xfrm>
            <a:off x="6901922" y="4728479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楕円 8">
            <a:extLst>
              <a:ext uri="{FF2B5EF4-FFF2-40B4-BE49-F238E27FC236}">
                <a16:creationId xmlns:a16="http://schemas.microsoft.com/office/drawing/2014/main" id="{9EACC661-3527-45AA-AE72-69A9D1DD97EA}"/>
              </a:ext>
            </a:extLst>
          </p:cNvPr>
          <p:cNvSpPr/>
          <p:nvPr/>
        </p:nvSpPr>
        <p:spPr>
          <a:xfrm>
            <a:off x="7117946" y="5552580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21" name="直線矢印コネクタ 17">
            <a:extLst>
              <a:ext uri="{FF2B5EF4-FFF2-40B4-BE49-F238E27FC236}">
                <a16:creationId xmlns:a16="http://schemas.microsoft.com/office/drawing/2014/main" id="{980F802F-D357-4D4D-BAAF-683315FFD5FA}"/>
              </a:ext>
            </a:extLst>
          </p:cNvPr>
          <p:cNvCxnSpPr>
            <a:cxnSpLocks/>
          </p:cNvCxnSpPr>
          <p:nvPr/>
        </p:nvCxnSpPr>
        <p:spPr>
          <a:xfrm flipH="1">
            <a:off x="6991148" y="4498258"/>
            <a:ext cx="180804" cy="20321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18">
            <a:extLst>
              <a:ext uri="{FF2B5EF4-FFF2-40B4-BE49-F238E27FC236}">
                <a16:creationId xmlns:a16="http://schemas.microsoft.com/office/drawing/2014/main" id="{BA75A50A-8EBD-451B-B664-702B55C9A914}"/>
              </a:ext>
            </a:extLst>
          </p:cNvPr>
          <p:cNvCxnSpPr>
            <a:cxnSpLocks/>
          </p:cNvCxnSpPr>
          <p:nvPr/>
        </p:nvCxnSpPr>
        <p:spPr>
          <a:xfrm flipH="1" flipV="1">
            <a:off x="7142990" y="3876723"/>
            <a:ext cx="398090" cy="30149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1">
            <a:extLst>
              <a:ext uri="{FF2B5EF4-FFF2-40B4-BE49-F238E27FC236}">
                <a16:creationId xmlns:a16="http://schemas.microsoft.com/office/drawing/2014/main" id="{3424ECE5-DC04-47E9-87E8-24C0B5F12B04}"/>
              </a:ext>
            </a:extLst>
          </p:cNvPr>
          <p:cNvSpPr txBox="1"/>
          <p:nvPr/>
        </p:nvSpPr>
        <p:spPr>
          <a:xfrm flipH="1">
            <a:off x="6841888" y="4174222"/>
            <a:ext cx="235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Magnetic impurities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121</a:t>
            </a:fld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CD93695B-2977-43C0-9EE3-CE923005D0EF}"/>
              </a:ext>
            </a:extLst>
          </p:cNvPr>
          <p:cNvSpPr/>
          <p:nvPr/>
        </p:nvSpPr>
        <p:spPr>
          <a:xfrm>
            <a:off x="6529352" y="59918"/>
            <a:ext cx="2094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A. </a:t>
            </a:r>
            <a:r>
              <a:rPr lang="en-US" altLang="ja-JP" sz="1200" dirty="0" err="1">
                <a:solidFill>
                  <a:srgbClr val="0070C0"/>
                </a:solidFill>
              </a:rPr>
              <a:t>Gurevich</a:t>
            </a:r>
            <a:r>
              <a:rPr lang="en-US" altLang="ja-JP" sz="1200" dirty="0">
                <a:solidFill>
                  <a:srgbClr val="0070C0"/>
                </a:solidFill>
              </a:rPr>
              <a:t> and T. Kubo, </a:t>
            </a:r>
          </a:p>
          <a:p>
            <a:r>
              <a:rPr lang="en-US" altLang="ja-JP" sz="1200" dirty="0">
                <a:solidFill>
                  <a:srgbClr val="0070C0"/>
                </a:solidFill>
              </a:rPr>
              <a:t>Phys. Rev. B </a:t>
            </a:r>
            <a:r>
              <a:rPr lang="en-US" altLang="ja-JP" sz="1200" b="1" dirty="0">
                <a:solidFill>
                  <a:srgbClr val="0070C0"/>
                </a:solidFill>
              </a:rPr>
              <a:t>96</a:t>
            </a:r>
            <a:r>
              <a:rPr lang="en-US" altLang="ja-JP" sz="1200" dirty="0">
                <a:solidFill>
                  <a:srgbClr val="0070C0"/>
                </a:solidFill>
              </a:rPr>
              <a:t>, 184515 (2017)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71547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606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Incorporated effects of pair-breaking mechanisms originating from </a:t>
            </a:r>
          </a:p>
          <a:p>
            <a:r>
              <a:rPr lang="en-US" sz="2100" b="1" u="sng" dirty="0">
                <a:solidFill>
                  <a:srgbClr val="FF0000"/>
                </a:solidFill>
              </a:rPr>
              <a:t>realistic material features</a:t>
            </a:r>
            <a:r>
              <a:rPr lang="en-US" sz="2100" dirty="0"/>
              <a:t> into </a:t>
            </a:r>
            <a:r>
              <a:rPr lang="en-US" sz="2100" dirty="0" err="1"/>
              <a:t>R</a:t>
            </a:r>
            <a:r>
              <a:rPr lang="en-US" sz="2100" baseline="-25000" dirty="0" err="1"/>
              <a:t>s</a:t>
            </a:r>
            <a:r>
              <a:rPr lang="en-US" sz="2100" dirty="0"/>
              <a:t> at the weak-field limit.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C0E4-E0DD-4A07-B473-6832771614ED}"/>
              </a:ext>
            </a:extLst>
          </p:cNvPr>
          <p:cNvSpPr txBox="1"/>
          <p:nvPr/>
        </p:nvSpPr>
        <p:spPr>
          <a:xfrm>
            <a:off x="0" y="0"/>
            <a:ext cx="65293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Review: Progresses in theory (part 2)</a:t>
            </a: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81A1CC00-51D3-4334-8DEC-25410A061157}"/>
              </a:ext>
            </a:extLst>
          </p:cNvPr>
          <p:cNvSpPr txBox="1"/>
          <p:nvPr/>
        </p:nvSpPr>
        <p:spPr>
          <a:xfrm>
            <a:off x="481656" y="1589727"/>
            <a:ext cx="7921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 err="1"/>
              <a:t>Subgap</a:t>
            </a:r>
            <a:r>
              <a:rPr kumimoji="1" lang="en-US" altLang="ja-JP" sz="2400" dirty="0"/>
              <a:t> states originating from a finite quasiparticle lifetime.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Surface layer of gradually reduced BCS pairing constant. 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Proximity coupled thin Normal layer on the surface</a:t>
            </a:r>
          </a:p>
          <a:p>
            <a:pPr marL="214313" indent="-214313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Small density of magnetic impurities</a:t>
            </a:r>
            <a:endParaRPr kumimoji="1" lang="ja-JP" altLang="en-US" sz="2400" dirty="0"/>
          </a:p>
        </p:txBody>
      </p:sp>
      <p:pic>
        <p:nvPicPr>
          <p:cNvPr id="8" name="図 17">
            <a:extLst>
              <a:ext uri="{FF2B5EF4-FFF2-40B4-BE49-F238E27FC236}">
                <a16:creationId xmlns:a16="http://schemas.microsoft.com/office/drawing/2014/main" id="{A47C28F7-1B31-4C15-9A6A-23175591BD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"/>
          <a:stretch/>
        </p:blipFill>
        <p:spPr>
          <a:xfrm>
            <a:off x="743479" y="3319070"/>
            <a:ext cx="4956542" cy="2582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5094" y="4413914"/>
            <a:ext cx="3080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2945" y="4403658"/>
            <a:ext cx="3577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04216" y="5441912"/>
            <a:ext cx="317702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18712" y="5468080"/>
                <a:ext cx="122212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Thinner than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712" y="5468080"/>
                <a:ext cx="1222129" cy="300082"/>
              </a:xfrm>
              <a:prstGeom prst="rect">
                <a:avLst/>
              </a:prstGeom>
              <a:blipFill>
                <a:blip r:embed="rId3"/>
                <a:stretch>
                  <a:fillRect l="-1000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2">
            <a:extLst>
              <a:ext uri="{FF2B5EF4-FFF2-40B4-BE49-F238E27FC236}">
                <a16:creationId xmlns:a16="http://schemas.microsoft.com/office/drawing/2014/main" id="{CC759421-8354-470F-8E1C-7F650E9AC4AF}"/>
              </a:ext>
            </a:extLst>
          </p:cNvPr>
          <p:cNvSpPr/>
          <p:nvPr/>
        </p:nvSpPr>
        <p:spPr>
          <a:xfrm>
            <a:off x="6145838" y="3540341"/>
            <a:ext cx="1458162" cy="2322258"/>
          </a:xfrm>
          <a:prstGeom prst="rect">
            <a:avLst/>
          </a:prstGeom>
          <a:solidFill>
            <a:srgbClr val="38A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4" name="楕円 3">
            <a:extLst>
              <a:ext uri="{FF2B5EF4-FFF2-40B4-BE49-F238E27FC236}">
                <a16:creationId xmlns:a16="http://schemas.microsoft.com/office/drawing/2014/main" id="{A5076012-0368-43EB-A456-18FF773B6A80}"/>
              </a:ext>
            </a:extLst>
          </p:cNvPr>
          <p:cNvSpPr/>
          <p:nvPr/>
        </p:nvSpPr>
        <p:spPr>
          <a:xfrm>
            <a:off x="6307856" y="3648359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楕円 4">
            <a:extLst>
              <a:ext uri="{FF2B5EF4-FFF2-40B4-BE49-F238E27FC236}">
                <a16:creationId xmlns:a16="http://schemas.microsoft.com/office/drawing/2014/main" id="{775EF0FD-A563-435F-9972-AE1A313D6A8F}"/>
              </a:ext>
            </a:extLst>
          </p:cNvPr>
          <p:cNvSpPr/>
          <p:nvPr/>
        </p:nvSpPr>
        <p:spPr>
          <a:xfrm>
            <a:off x="6523880" y="4242425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楕円 5">
            <a:extLst>
              <a:ext uri="{FF2B5EF4-FFF2-40B4-BE49-F238E27FC236}">
                <a16:creationId xmlns:a16="http://schemas.microsoft.com/office/drawing/2014/main" id="{8948A68C-C832-41F9-B16F-17AFE6C76B65}"/>
              </a:ext>
            </a:extLst>
          </p:cNvPr>
          <p:cNvSpPr/>
          <p:nvPr/>
        </p:nvSpPr>
        <p:spPr>
          <a:xfrm>
            <a:off x="6361862" y="5106521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楕円 6">
            <a:extLst>
              <a:ext uri="{FF2B5EF4-FFF2-40B4-BE49-F238E27FC236}">
                <a16:creationId xmlns:a16="http://schemas.microsoft.com/office/drawing/2014/main" id="{0D776AF9-C439-4750-8630-4EF0B3120B3E}"/>
              </a:ext>
            </a:extLst>
          </p:cNvPr>
          <p:cNvSpPr/>
          <p:nvPr/>
        </p:nvSpPr>
        <p:spPr>
          <a:xfrm>
            <a:off x="7063940" y="3810377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楕円 7">
            <a:extLst>
              <a:ext uri="{FF2B5EF4-FFF2-40B4-BE49-F238E27FC236}">
                <a16:creationId xmlns:a16="http://schemas.microsoft.com/office/drawing/2014/main" id="{75FB707D-8069-4193-BAA6-5796B29FF53A}"/>
              </a:ext>
            </a:extLst>
          </p:cNvPr>
          <p:cNvSpPr/>
          <p:nvPr/>
        </p:nvSpPr>
        <p:spPr>
          <a:xfrm>
            <a:off x="6901922" y="4728479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楕円 8">
            <a:extLst>
              <a:ext uri="{FF2B5EF4-FFF2-40B4-BE49-F238E27FC236}">
                <a16:creationId xmlns:a16="http://schemas.microsoft.com/office/drawing/2014/main" id="{9EACC661-3527-45AA-AE72-69A9D1DD97EA}"/>
              </a:ext>
            </a:extLst>
          </p:cNvPr>
          <p:cNvSpPr/>
          <p:nvPr/>
        </p:nvSpPr>
        <p:spPr>
          <a:xfrm>
            <a:off x="7117946" y="5552580"/>
            <a:ext cx="54006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21" name="直線矢印コネクタ 17">
            <a:extLst>
              <a:ext uri="{FF2B5EF4-FFF2-40B4-BE49-F238E27FC236}">
                <a16:creationId xmlns:a16="http://schemas.microsoft.com/office/drawing/2014/main" id="{980F802F-D357-4D4D-BAAF-683315FFD5FA}"/>
              </a:ext>
            </a:extLst>
          </p:cNvPr>
          <p:cNvCxnSpPr>
            <a:cxnSpLocks/>
          </p:cNvCxnSpPr>
          <p:nvPr/>
        </p:nvCxnSpPr>
        <p:spPr>
          <a:xfrm flipH="1">
            <a:off x="6991148" y="4498258"/>
            <a:ext cx="180804" cy="20321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18">
            <a:extLst>
              <a:ext uri="{FF2B5EF4-FFF2-40B4-BE49-F238E27FC236}">
                <a16:creationId xmlns:a16="http://schemas.microsoft.com/office/drawing/2014/main" id="{BA75A50A-8EBD-451B-B664-702B55C9A914}"/>
              </a:ext>
            </a:extLst>
          </p:cNvPr>
          <p:cNvCxnSpPr>
            <a:cxnSpLocks/>
          </p:cNvCxnSpPr>
          <p:nvPr/>
        </p:nvCxnSpPr>
        <p:spPr>
          <a:xfrm flipH="1" flipV="1">
            <a:off x="7142990" y="3876723"/>
            <a:ext cx="398090" cy="30149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1">
            <a:extLst>
              <a:ext uri="{FF2B5EF4-FFF2-40B4-BE49-F238E27FC236}">
                <a16:creationId xmlns:a16="http://schemas.microsoft.com/office/drawing/2014/main" id="{3424ECE5-DC04-47E9-87E8-24C0B5F12B04}"/>
              </a:ext>
            </a:extLst>
          </p:cNvPr>
          <p:cNvSpPr txBox="1"/>
          <p:nvPr/>
        </p:nvSpPr>
        <p:spPr>
          <a:xfrm flipH="1">
            <a:off x="6841888" y="4174222"/>
            <a:ext cx="235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Magnetic impurities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テキスト ボックス 15">
            <a:extLst>
              <a:ext uri="{FF2B5EF4-FFF2-40B4-BE49-F238E27FC236}">
                <a16:creationId xmlns:a16="http://schemas.microsoft.com/office/drawing/2014/main" id="{29F2D472-B145-4B2F-AE35-7FE7A84F565D}"/>
              </a:ext>
            </a:extLst>
          </p:cNvPr>
          <p:cNvSpPr txBox="1"/>
          <p:nvPr/>
        </p:nvSpPr>
        <p:spPr>
          <a:xfrm>
            <a:off x="1333792" y="5139426"/>
            <a:ext cx="637270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These structures model realistic surfaces of superconducting materials which can contain </a:t>
            </a:r>
            <a:r>
              <a:rPr lang="en-US" altLang="ja-JP" sz="2400" b="1" dirty="0">
                <a:solidFill>
                  <a:srgbClr val="FF0000"/>
                </a:solidFill>
              </a:rPr>
              <a:t>oxide layers, absorbed impurities or nonstoichiometric composition</a:t>
            </a:r>
            <a:r>
              <a:rPr lang="en-US" altLang="ja-JP" sz="2400" dirty="0"/>
              <a:t>. </a:t>
            </a:r>
            <a:endParaRPr kumimoji="1" lang="ja-JP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122</a:t>
            </a:fld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3100D5D-6A7D-45FC-A9B8-11DA9ACE0639}"/>
              </a:ext>
            </a:extLst>
          </p:cNvPr>
          <p:cNvSpPr/>
          <p:nvPr/>
        </p:nvSpPr>
        <p:spPr>
          <a:xfrm>
            <a:off x="6529352" y="59918"/>
            <a:ext cx="2094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A. </a:t>
            </a:r>
            <a:r>
              <a:rPr lang="en-US" altLang="ja-JP" sz="1200" dirty="0" err="1">
                <a:solidFill>
                  <a:srgbClr val="0070C0"/>
                </a:solidFill>
              </a:rPr>
              <a:t>Gurevich</a:t>
            </a:r>
            <a:r>
              <a:rPr lang="en-US" altLang="ja-JP" sz="1200" dirty="0">
                <a:solidFill>
                  <a:srgbClr val="0070C0"/>
                </a:solidFill>
              </a:rPr>
              <a:t> and T. Kubo, </a:t>
            </a:r>
          </a:p>
          <a:p>
            <a:r>
              <a:rPr lang="en-US" altLang="ja-JP" sz="1200" dirty="0">
                <a:solidFill>
                  <a:srgbClr val="0070C0"/>
                </a:solidFill>
              </a:rPr>
              <a:t>Phys. Rev. B </a:t>
            </a:r>
            <a:r>
              <a:rPr lang="en-US" altLang="ja-JP" sz="1200" b="1" dirty="0">
                <a:solidFill>
                  <a:srgbClr val="0070C0"/>
                </a:solidFill>
              </a:rPr>
              <a:t>96</a:t>
            </a:r>
            <a:r>
              <a:rPr lang="en-US" altLang="ja-JP" sz="1200" dirty="0">
                <a:solidFill>
                  <a:srgbClr val="0070C0"/>
                </a:solidFill>
              </a:rPr>
              <a:t>, 184515 (2017)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731007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D7D1329-F1E2-4859-BFD8-C31E1EFF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BC5F802-7923-431D-92B5-0C550DF9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123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728E3DA-9741-4294-B020-B2D71C00B49E}"/>
              </a:ext>
            </a:extLst>
          </p:cNvPr>
          <p:cNvSpPr/>
          <p:nvPr/>
        </p:nvSpPr>
        <p:spPr>
          <a:xfrm>
            <a:off x="0" y="21346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dirty="0"/>
              <a:t>The rest of this discussion is in</a:t>
            </a:r>
          </a:p>
          <a:p>
            <a:endParaRPr kumimoji="1" lang="en-US" altLang="ja-JP" sz="2400" dirty="0">
              <a:solidFill>
                <a:srgbClr val="0070C0"/>
              </a:solidFill>
            </a:endParaRPr>
          </a:p>
          <a:p>
            <a:r>
              <a:rPr kumimoji="1" lang="en-US" altLang="ja-JP" sz="2400" dirty="0">
                <a:solidFill>
                  <a:srgbClr val="0070C0"/>
                </a:solidFill>
              </a:rPr>
              <a:t>T. Kubo and A. </a:t>
            </a:r>
            <a:r>
              <a:rPr kumimoji="1" lang="en-US" altLang="ja-JP" sz="2400" dirty="0" err="1">
                <a:solidFill>
                  <a:srgbClr val="0070C0"/>
                </a:solidFill>
              </a:rPr>
              <a:t>Gurevich</a:t>
            </a:r>
            <a:r>
              <a:rPr kumimoji="1" lang="en-US" altLang="ja-JP" sz="2400" dirty="0">
                <a:solidFill>
                  <a:srgbClr val="0070C0"/>
                </a:solidFill>
              </a:rPr>
              <a:t>, “Field-dependent surface resistance and engineering optimal surface </a:t>
            </a:r>
            <a:r>
              <a:rPr kumimoji="1" lang="en-US" altLang="ja-JP" sz="2400" dirty="0" err="1">
                <a:solidFill>
                  <a:srgbClr val="0070C0"/>
                </a:solidFill>
              </a:rPr>
              <a:t>nano</a:t>
            </a:r>
            <a:r>
              <a:rPr kumimoji="1" lang="en-US" altLang="ja-JP" sz="2400" dirty="0">
                <a:solidFill>
                  <a:srgbClr val="0070C0"/>
                </a:solidFill>
              </a:rPr>
              <a:t>-structuring of SRF cavities”, The 8th International Workshop on Thin Films and New Ideas for Pushing the Limits of RF Superconductivity, INFN, Italy (2018)</a:t>
            </a:r>
            <a:br>
              <a:rPr kumimoji="1" lang="en-US" altLang="ja-JP" sz="2400" dirty="0">
                <a:solidFill>
                  <a:srgbClr val="0070C0"/>
                </a:solidFill>
              </a:rPr>
            </a:b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8E8D52-88E5-4DE7-871C-FFC0017E9C05}"/>
              </a:ext>
            </a:extLst>
          </p:cNvPr>
          <p:cNvSpPr txBox="1"/>
          <p:nvPr/>
        </p:nvSpPr>
        <p:spPr>
          <a:xfrm>
            <a:off x="1" y="34001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If you are interested in the modern discussion of the surface resistance (or Q</a:t>
            </a:r>
            <a:r>
              <a:rPr kumimoji="1" lang="en-US" altLang="ja-JP" sz="2400" baseline="-25000" dirty="0"/>
              <a:t>0</a:t>
            </a:r>
            <a:r>
              <a:rPr kumimoji="1" lang="en-US" altLang="ja-JP" sz="2400" dirty="0"/>
              <a:t>) beyond the Mattis-Bardeen surface resistance, see the following papers.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solidFill>
                  <a:srgbClr val="0070C0"/>
                </a:solidFill>
              </a:rPr>
              <a:t>A. </a:t>
            </a:r>
            <a:r>
              <a:rPr kumimoji="1" lang="en-US" altLang="ja-JP" sz="2400" dirty="0" err="1">
                <a:solidFill>
                  <a:srgbClr val="0070C0"/>
                </a:solidFill>
              </a:rPr>
              <a:t>Gurevich</a:t>
            </a:r>
            <a:r>
              <a:rPr kumimoji="1" lang="en-US" altLang="ja-JP" sz="2400" dirty="0">
                <a:solidFill>
                  <a:srgbClr val="0070C0"/>
                </a:solidFill>
              </a:rPr>
              <a:t>, Phys. Rev. Lett. 113, 087001 (2014)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solidFill>
                  <a:srgbClr val="0070C0"/>
                </a:solidFill>
              </a:rPr>
              <a:t>A. </a:t>
            </a:r>
            <a:r>
              <a:rPr kumimoji="1" lang="en-US" altLang="ja-JP" sz="2400" dirty="0" err="1">
                <a:solidFill>
                  <a:srgbClr val="0070C0"/>
                </a:solidFill>
              </a:rPr>
              <a:t>Gurevich</a:t>
            </a:r>
            <a:r>
              <a:rPr kumimoji="1" lang="en-US" altLang="ja-JP" sz="2400" dirty="0">
                <a:solidFill>
                  <a:srgbClr val="0070C0"/>
                </a:solidFill>
              </a:rPr>
              <a:t> and T. Kubo, Phys. Rev. B 96, 184515 (2017)</a:t>
            </a:r>
          </a:p>
        </p:txBody>
      </p:sp>
    </p:spTree>
    <p:extLst>
      <p:ext uri="{BB962C8B-B14F-4D97-AF65-F5344CB8AC3E}">
        <p14:creationId xmlns:p14="http://schemas.microsoft.com/office/powerpoint/2010/main" val="232041501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E022890-D109-4167-AF82-22A3FC97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726581-E8B7-4166-B9AF-6BE86DBC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124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8426B4-C5F5-4076-868B-E9B38F681013}"/>
              </a:ext>
            </a:extLst>
          </p:cNvPr>
          <p:cNvSpPr txBox="1"/>
          <p:nvPr/>
        </p:nvSpPr>
        <p:spPr>
          <a:xfrm>
            <a:off x="1171737" y="3198167"/>
            <a:ext cx="734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The lecture note will be uploaded on </a:t>
            </a:r>
            <a:r>
              <a:rPr kumimoji="1" lang="en-US" altLang="ja-JP" sz="2400" dirty="0" err="1"/>
              <a:t>arXiv</a:t>
            </a:r>
            <a:r>
              <a:rPr kumimoji="1" lang="en-US" altLang="ja-JP" sz="2400" dirty="0"/>
              <a:t> or somewhere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42244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27F859B-263D-4310-9F7B-7DC547FA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E2A7F2F-8E5C-4678-9F15-2A65AF6D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125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F06AFA-55DC-47ED-A529-FBDE0FCBA7A4}"/>
              </a:ext>
            </a:extLst>
          </p:cNvPr>
          <p:cNvSpPr txBox="1"/>
          <p:nvPr/>
        </p:nvSpPr>
        <p:spPr>
          <a:xfrm>
            <a:off x="3152380" y="2654424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Appendix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5535581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E28674E-8E06-4AE1-88EC-A1425A40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8C2C11F-3DDA-4CC9-868A-11440E7D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126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80523DE-8416-4475-A325-4D2C411B811B}"/>
                  </a:ext>
                </a:extLst>
              </p:cNvPr>
              <p:cNvSpPr txBox="1"/>
              <p:nvPr/>
            </p:nvSpPr>
            <p:spPr>
              <a:xfrm>
                <a:off x="0" y="694498"/>
                <a:ext cx="770319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rot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80523DE-8416-4475-A325-4D2C411B8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4498"/>
                <a:ext cx="7703199" cy="726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BDED31-6135-4E89-9456-BB0E392AEBAC}"/>
              </a:ext>
            </a:extLst>
          </p:cNvPr>
          <p:cNvSpPr txBox="1"/>
          <p:nvPr/>
        </p:nvSpPr>
        <p:spPr>
          <a:xfrm>
            <a:off x="0" y="0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Appendix: calculation of G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41BBA3F-D89A-45A4-AC64-BD3432BE5014}"/>
                  </a:ext>
                </a:extLst>
              </p:cNvPr>
              <p:cNvSpPr txBox="1"/>
              <p:nvPr/>
            </p:nvSpPr>
            <p:spPr>
              <a:xfrm>
                <a:off x="2582603" y="2911473"/>
                <a:ext cx="4950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41BBA3F-D89A-45A4-AC64-BD3432BE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603" y="2911473"/>
                <a:ext cx="4950971" cy="276999"/>
              </a:xfrm>
              <a:prstGeom prst="rect">
                <a:avLst/>
              </a:prstGeom>
              <a:blipFill>
                <a:blip r:embed="rId3"/>
                <a:stretch>
                  <a:fillRect t="-4444" r="-739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3FDCB9-3BDF-45EE-A238-3ABE57C51604}"/>
              </a:ext>
            </a:extLst>
          </p:cNvPr>
          <p:cNvSpPr txBox="1"/>
          <p:nvPr/>
        </p:nvSpPr>
        <p:spPr>
          <a:xfrm>
            <a:off x="0" y="2868718"/>
            <a:ext cx="262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Here we used the formula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5E55B2-7DEA-4BF5-B2B5-434D10F2D82F}"/>
                  </a:ext>
                </a:extLst>
              </p:cNvPr>
              <p:cNvSpPr txBox="1"/>
              <p:nvPr/>
            </p:nvSpPr>
            <p:spPr>
              <a:xfrm>
                <a:off x="1484995" y="3425096"/>
                <a:ext cx="51866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5E55B2-7DEA-4BF5-B2B5-434D10F2D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95" y="3425096"/>
                <a:ext cx="5186613" cy="276999"/>
              </a:xfrm>
              <a:prstGeom prst="rect">
                <a:avLst/>
              </a:prstGeom>
              <a:blipFill>
                <a:blip r:embed="rId4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21BD003-2C57-4B5D-ABC0-F76474FFA50C}"/>
                  </a:ext>
                </a:extLst>
              </p:cNvPr>
              <p:cNvSpPr txBox="1"/>
              <p:nvPr/>
            </p:nvSpPr>
            <p:spPr>
              <a:xfrm>
                <a:off x="1470018" y="5157792"/>
                <a:ext cx="55422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21BD003-2C57-4B5D-ABC0-F76474FFA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018" y="5157792"/>
                <a:ext cx="5542286" cy="276999"/>
              </a:xfrm>
              <a:prstGeom prst="rect">
                <a:avLst/>
              </a:prstGeom>
              <a:blipFill>
                <a:blip r:embed="rId5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0949CCF-E0F4-4D3F-89BD-0DA07F4F720B}"/>
                  </a:ext>
                </a:extLst>
              </p:cNvPr>
              <p:cNvSpPr txBox="1"/>
              <p:nvPr/>
            </p:nvSpPr>
            <p:spPr>
              <a:xfrm>
                <a:off x="3151555" y="5415926"/>
                <a:ext cx="349775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0949CCF-E0F4-4D3F-89BD-0DA07F4F7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555" y="5415926"/>
                <a:ext cx="3497752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F5D14095-7261-4A9E-84CA-A85597558BE9}"/>
                  </a:ext>
                </a:extLst>
              </p:cNvPr>
              <p:cNvSpPr/>
              <p:nvPr/>
            </p:nvSpPr>
            <p:spPr>
              <a:xfrm>
                <a:off x="107070" y="1338578"/>
                <a:ext cx="5349285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b="1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1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F5D14095-7261-4A9E-84CA-A85597558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" y="1338578"/>
                <a:ext cx="5349285" cy="818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46C41B7-F6C7-4079-AF3F-2EAFAF7E96C1}"/>
                  </a:ext>
                </a:extLst>
              </p:cNvPr>
              <p:cNvSpPr/>
              <p:nvPr/>
            </p:nvSpPr>
            <p:spPr>
              <a:xfrm>
                <a:off x="3119084" y="3694549"/>
                <a:ext cx="324011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1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1" lang="en-US" altLang="ja-JP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46C41B7-F6C7-4079-AF3F-2EAFAF7E9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84" y="3694549"/>
                <a:ext cx="3240118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6689080-88A0-429D-81CB-83D9929A4A67}"/>
                  </a:ext>
                </a:extLst>
              </p:cNvPr>
              <p:cNvSpPr txBox="1"/>
              <p:nvPr/>
            </p:nvSpPr>
            <p:spPr>
              <a:xfrm>
                <a:off x="2303676" y="6092478"/>
                <a:ext cx="3135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 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6689080-88A0-429D-81CB-83D9929A4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676" y="6092478"/>
                <a:ext cx="3135154" cy="276999"/>
              </a:xfrm>
              <a:prstGeom prst="rect">
                <a:avLst/>
              </a:prstGeom>
              <a:blipFill>
                <a:blip r:embed="rId9"/>
                <a:stretch>
                  <a:fillRect l="-584" t="-4348" r="-2335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092ED31-EBEE-4198-9880-39E9A0B75CCD}"/>
                  </a:ext>
                </a:extLst>
              </p:cNvPr>
              <p:cNvSpPr/>
              <p:nvPr/>
            </p:nvSpPr>
            <p:spPr>
              <a:xfrm>
                <a:off x="1484995" y="4226900"/>
                <a:ext cx="5107809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>
                                  <a:latin typeface="Cambria Math" panose="02040503050406030204" pitchFamily="18" charset="0"/>
                                </a:rPr>
                                <m:t>rot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1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1" lang="en-US" altLang="ja-JP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092ED31-EBEE-4198-9880-39E9A0B75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95" y="4226900"/>
                <a:ext cx="5107809" cy="695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6EC1CF38-8A2C-4FDA-BF75-9FA42888FDCD}"/>
                  </a:ext>
                </a:extLst>
              </p:cNvPr>
              <p:cNvSpPr/>
              <p:nvPr/>
            </p:nvSpPr>
            <p:spPr>
              <a:xfrm>
                <a:off x="118446" y="1990442"/>
                <a:ext cx="357540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num>
                                <m:den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6EC1CF38-8A2C-4FDA-BF75-9FA42888F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" y="1990442"/>
                <a:ext cx="3575402" cy="8188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大かっこ 15">
            <a:extLst>
              <a:ext uri="{FF2B5EF4-FFF2-40B4-BE49-F238E27FC236}">
                <a16:creationId xmlns:a16="http://schemas.microsoft.com/office/drawing/2014/main" id="{96A44DF5-7E4A-4FE8-ADA0-4767189DB0AB}"/>
              </a:ext>
            </a:extLst>
          </p:cNvPr>
          <p:cNvSpPr/>
          <p:nvPr/>
        </p:nvSpPr>
        <p:spPr>
          <a:xfrm>
            <a:off x="1313895" y="3354072"/>
            <a:ext cx="5424256" cy="1496994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大かっこ 16">
            <a:extLst>
              <a:ext uri="{FF2B5EF4-FFF2-40B4-BE49-F238E27FC236}">
                <a16:creationId xmlns:a16="http://schemas.microsoft.com/office/drawing/2014/main" id="{C211A781-6A5E-4A5D-AD2D-2025273D590B}"/>
              </a:ext>
            </a:extLst>
          </p:cNvPr>
          <p:cNvSpPr/>
          <p:nvPr/>
        </p:nvSpPr>
        <p:spPr>
          <a:xfrm>
            <a:off x="1326770" y="5084842"/>
            <a:ext cx="5685533" cy="1496994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E58561-A2C0-4731-AC1B-4500DB2A70E9}"/>
              </a:ext>
            </a:extLst>
          </p:cNvPr>
          <p:cNvSpPr txBox="1"/>
          <p:nvPr/>
        </p:nvSpPr>
        <p:spPr>
          <a:xfrm>
            <a:off x="4078975" y="2019438"/>
            <a:ext cx="502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Here </a:t>
            </a:r>
            <a:r>
              <a:rPr kumimoji="1" lang="en-US" altLang="ja-JP" b="1" i="1" dirty="0"/>
              <a:t>S</a:t>
            </a:r>
            <a:r>
              <a:rPr kumimoji="1" lang="en-US" altLang="ja-JP" dirty="0"/>
              <a:t> is the boundary of the superconductor: </a:t>
            </a:r>
          </a:p>
          <a:p>
            <a:r>
              <a:rPr kumimoji="1" lang="en-US" altLang="ja-JP" dirty="0"/>
              <a:t>the surface of material and the rim of a vortex core.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53265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8C2C11F-3DDA-4CC9-868A-11440E7D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127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BDED31-6135-4E89-9456-BB0E392AEBAC}"/>
              </a:ext>
            </a:extLst>
          </p:cNvPr>
          <p:cNvSpPr txBox="1"/>
          <p:nvPr/>
        </p:nvSpPr>
        <p:spPr>
          <a:xfrm>
            <a:off x="0" y="0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Appendix: calculation of G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6EC1CF38-8A2C-4FDA-BF75-9FA42888FDCD}"/>
                  </a:ext>
                </a:extLst>
              </p:cNvPr>
              <p:cNvSpPr/>
              <p:nvPr/>
            </p:nvSpPr>
            <p:spPr>
              <a:xfrm>
                <a:off x="-16408" y="523220"/>
                <a:ext cx="3812454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num>
                                <m:den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6EC1CF38-8A2C-4FDA-BF75-9FA42888F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08" y="523220"/>
                <a:ext cx="3812454" cy="818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9E58561-A2C0-4731-AC1B-4500DB2A70E9}"/>
                  </a:ext>
                </a:extLst>
              </p:cNvPr>
              <p:cNvSpPr txBox="1"/>
              <p:nvPr/>
            </p:nvSpPr>
            <p:spPr>
              <a:xfrm>
                <a:off x="80972" y="2042813"/>
                <a:ext cx="5131696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Here </a:t>
                </a:r>
                <a:r>
                  <a:rPr kumimoji="1" lang="en-US" altLang="ja-JP" b="1" i="1" dirty="0"/>
                  <a:t>S</a:t>
                </a:r>
                <a:r>
                  <a:rPr kumimoji="1" lang="en-US" altLang="ja-JP" dirty="0"/>
                  <a:t> is the boundary of the superconductor: </a:t>
                </a:r>
              </a:p>
              <a:p>
                <a:r>
                  <a:rPr kumimoji="1" lang="en-US" altLang="ja-JP" dirty="0"/>
                  <a:t>the plane surface of material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dirty="0"/>
                  <a:t>) and the rim of a vortex core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dirty="0"/>
                  <a:t>).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9E58561-A2C0-4731-AC1B-4500DB2A7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2" y="2042813"/>
                <a:ext cx="5131696" cy="944746"/>
              </a:xfrm>
              <a:prstGeom prst="rect">
                <a:avLst/>
              </a:prstGeom>
              <a:blipFill>
                <a:blip r:embed="rId3"/>
                <a:stretch>
                  <a:fillRect l="-950" t="-3226"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5987B32-B390-4546-B602-0A7D037A5BD2}"/>
              </a:ext>
            </a:extLst>
          </p:cNvPr>
          <p:cNvSpPr/>
          <p:nvPr/>
        </p:nvSpPr>
        <p:spPr>
          <a:xfrm>
            <a:off x="7028076" y="372233"/>
            <a:ext cx="2115924" cy="1804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4B0CD80-F7C3-496B-944B-4890A0D46C3D}"/>
              </a:ext>
            </a:extLst>
          </p:cNvPr>
          <p:cNvSpPr>
            <a:spLocks noChangeAspect="1"/>
          </p:cNvSpPr>
          <p:nvPr/>
        </p:nvSpPr>
        <p:spPr>
          <a:xfrm>
            <a:off x="7977950" y="993948"/>
            <a:ext cx="475202" cy="47520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1442227-84BA-4008-AE03-321A4A2A85A2}"/>
              </a:ext>
            </a:extLst>
          </p:cNvPr>
          <p:cNvSpPr txBox="1"/>
          <p:nvPr/>
        </p:nvSpPr>
        <p:spPr>
          <a:xfrm>
            <a:off x="7586885" y="1469150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Core surface</a:t>
            </a:r>
            <a:endParaRPr kumimoji="1" lang="ja-JP" altLang="en-US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3147807-06A1-4877-8CE1-FAC68119EA55}"/>
              </a:ext>
            </a:extLst>
          </p:cNvPr>
          <p:cNvCxnSpPr/>
          <p:nvPr/>
        </p:nvCxnSpPr>
        <p:spPr>
          <a:xfrm>
            <a:off x="7028076" y="372233"/>
            <a:ext cx="0" cy="1804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6873A2C-E9F3-433B-AE4B-82CD0282F514}"/>
              </a:ext>
            </a:extLst>
          </p:cNvPr>
          <p:cNvSpPr txBox="1"/>
          <p:nvPr/>
        </p:nvSpPr>
        <p:spPr>
          <a:xfrm>
            <a:off x="6307205" y="2185917"/>
            <a:ext cx="144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plane surface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EFFE7B5-6CD5-493E-AA1E-534055F9CCD0}"/>
                  </a:ext>
                </a:extLst>
              </p:cNvPr>
              <p:cNvSpPr txBox="1"/>
              <p:nvPr/>
            </p:nvSpPr>
            <p:spPr>
              <a:xfrm>
                <a:off x="6686936" y="1838482"/>
                <a:ext cx="282000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EFFE7B5-6CD5-493E-AA1E-534055F9C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936" y="1838482"/>
                <a:ext cx="282000" cy="298415"/>
              </a:xfrm>
              <a:prstGeom prst="rect">
                <a:avLst/>
              </a:prstGeom>
              <a:blipFill>
                <a:blip r:embed="rId4"/>
                <a:stretch>
                  <a:fillRect l="-21739" r="-8696" b="-20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3A148B9-CA2F-4A8B-9D9C-6890213D660E}"/>
                  </a:ext>
                </a:extLst>
              </p:cNvPr>
              <p:cNvSpPr txBox="1"/>
              <p:nvPr/>
            </p:nvSpPr>
            <p:spPr>
              <a:xfrm>
                <a:off x="7692909" y="1219755"/>
                <a:ext cx="2644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3A148B9-CA2F-4A8B-9D9C-6890213D6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909" y="1219755"/>
                <a:ext cx="264431" cy="276999"/>
              </a:xfrm>
              <a:prstGeom prst="rect">
                <a:avLst/>
              </a:prstGeom>
              <a:blipFill>
                <a:blip r:embed="rId5"/>
                <a:stretch>
                  <a:fillRect l="-23256"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8860EBFD-49EE-4044-947D-81208403FFD2}"/>
                  </a:ext>
                </a:extLst>
              </p:cNvPr>
              <p:cNvSpPr/>
              <p:nvPr/>
            </p:nvSpPr>
            <p:spPr>
              <a:xfrm>
                <a:off x="2011430" y="2618451"/>
                <a:ext cx="2248501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8860EBFD-49EE-4044-947D-81208403F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430" y="2618451"/>
                <a:ext cx="2248501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89420D6-CA56-438D-B189-D474E9F27208}"/>
                  </a:ext>
                </a:extLst>
              </p:cNvPr>
              <p:cNvSpPr/>
              <p:nvPr/>
            </p:nvSpPr>
            <p:spPr>
              <a:xfrm>
                <a:off x="180861" y="1219755"/>
                <a:ext cx="325877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num>
                                <m:den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89420D6-CA56-438D-B189-D474E9F27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1" y="1219755"/>
                <a:ext cx="3258776" cy="818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A2498E9-2EBB-4301-B35B-B837188E2ADD}"/>
                  </a:ext>
                </a:extLst>
              </p:cNvPr>
              <p:cNvSpPr txBox="1"/>
              <p:nvPr/>
            </p:nvSpPr>
            <p:spPr>
              <a:xfrm>
                <a:off x="-32059" y="3234547"/>
                <a:ext cx="91760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Let us decompose </a:t>
                </a:r>
                <a14:m>
                  <m:oMath xmlns:m="http://schemas.openxmlformats.org/officeDocument/2006/math">
                    <m:r>
                      <a:rPr kumimoji="1" lang="en-US" altLang="ja-JP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kumimoji="1" lang="en-US" altLang="ja-JP" dirty="0"/>
                  <a:t> into </a:t>
                </a:r>
                <a14:m>
                  <m:oMath xmlns:m="http://schemas.openxmlformats.org/officeDocument/2006/math">
                    <m:r>
                      <a:rPr kumimoji="1" lang="en-US" altLang="ja-JP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en-US" altLang="ja-JP" dirty="0"/>
                  <a:t>. </a:t>
                </a:r>
              </a:p>
              <a:p>
                <a:r>
                  <a:rPr kumimoji="1" lang="en-US" altLang="ja-JP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the contribution from the applied field,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the associated Screening current.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the contribution from the vortex,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kumimoji="1" lang="en-US" altLang="ja-JP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en-US" altLang="ja-JP" dirty="0"/>
                  <a:t> is the current circulating around the vortex.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A2498E9-2EBB-4301-B35B-B837188E2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059" y="3234547"/>
                <a:ext cx="9176059" cy="923330"/>
              </a:xfrm>
              <a:prstGeom prst="rect">
                <a:avLst/>
              </a:prstGeom>
              <a:blipFill>
                <a:blip r:embed="rId8"/>
                <a:stretch>
                  <a:fillRect l="-598" t="-3974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028C4EF4-9B5E-49E5-BB83-03752C6F6EEE}"/>
                  </a:ext>
                </a:extLst>
              </p:cNvPr>
              <p:cNvSpPr/>
              <p:nvPr/>
            </p:nvSpPr>
            <p:spPr>
              <a:xfrm>
                <a:off x="118888" y="4157877"/>
                <a:ext cx="6691384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028C4EF4-9B5E-49E5-BB83-03752C6F6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8" y="4157877"/>
                <a:ext cx="6691384" cy="818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4B363C6-5579-4A93-B1C2-A011F50419DD}"/>
                  </a:ext>
                </a:extLst>
              </p:cNvPr>
              <p:cNvSpPr/>
              <p:nvPr/>
            </p:nvSpPr>
            <p:spPr>
              <a:xfrm>
                <a:off x="331979" y="4866354"/>
                <a:ext cx="546066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4B363C6-5579-4A93-B1C2-A011F5041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79" y="4866354"/>
                <a:ext cx="5460662" cy="8188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FD00BC66-4D35-432B-A0D0-A9F48D61411D}"/>
                  </a:ext>
                </a:extLst>
              </p:cNvPr>
              <p:cNvSpPr/>
              <p:nvPr/>
            </p:nvSpPr>
            <p:spPr>
              <a:xfrm>
                <a:off x="581631" y="5557547"/>
                <a:ext cx="2642262" cy="576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12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sz="1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1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12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sz="1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1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FD00BC66-4D35-432B-A0D0-A9F48D614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31" y="5557547"/>
                <a:ext cx="2642262" cy="576761"/>
              </a:xfrm>
              <a:prstGeom prst="rect">
                <a:avLst/>
              </a:prstGeom>
              <a:blipFill>
                <a:blip r:embed="rId11"/>
                <a:stretch>
                  <a:fillRect l="-18433" t="-125532" b="-177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0F923C1-A3E8-49A6-817F-47A1B3864F23}"/>
              </a:ext>
            </a:extLst>
          </p:cNvPr>
          <p:cNvSpPr txBox="1"/>
          <p:nvPr/>
        </p:nvSpPr>
        <p:spPr>
          <a:xfrm>
            <a:off x="-16408" y="5646569"/>
            <a:ext cx="63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C96C2C5-1E6B-4357-BFCE-8142E62D4942}"/>
              </a:ext>
            </a:extLst>
          </p:cNvPr>
          <p:cNvSpPr txBox="1"/>
          <p:nvPr/>
        </p:nvSpPr>
        <p:spPr>
          <a:xfrm>
            <a:off x="3135680" y="5623145"/>
            <a:ext cx="429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is used. This can be confirmed by reminding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A6ACE48-AE7F-4074-9583-1D6BAD9F4E80}"/>
                  </a:ext>
                </a:extLst>
              </p:cNvPr>
              <p:cNvSpPr/>
              <p:nvPr/>
            </p:nvSpPr>
            <p:spPr>
              <a:xfrm>
                <a:off x="673534" y="5917689"/>
                <a:ext cx="413837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ja-JP" sz="1400" b="1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14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1" lang="en-US" altLang="ja-JP" sz="140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140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140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400" b="1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A6ACE48-AE7F-4074-9583-1D6BAD9F4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34" y="5917689"/>
                <a:ext cx="4138376" cy="497059"/>
              </a:xfrm>
              <a:prstGeom prst="rect">
                <a:avLst/>
              </a:prstGeom>
              <a:blipFill>
                <a:blip r:embed="rId1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95E72F39-3731-4B33-9524-F974825AE146}"/>
                  </a:ext>
                </a:extLst>
              </p:cNvPr>
              <p:cNvSpPr/>
              <p:nvPr/>
            </p:nvSpPr>
            <p:spPr>
              <a:xfrm>
                <a:off x="673534" y="6312114"/>
                <a:ext cx="413837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en-US" altLang="ja-JP" sz="1400" b="1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14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kumimoji="1" lang="en-US" altLang="ja-JP" sz="140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sz="1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140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140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400" b="1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95E72F39-3731-4B33-9524-F974825AE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34" y="6312114"/>
                <a:ext cx="4138376" cy="497059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8939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8C2C11F-3DDA-4CC9-868A-11440E7D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128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BDED31-6135-4E89-9456-BB0E392AEBAC}"/>
              </a:ext>
            </a:extLst>
          </p:cNvPr>
          <p:cNvSpPr txBox="1"/>
          <p:nvPr/>
        </p:nvSpPr>
        <p:spPr>
          <a:xfrm>
            <a:off x="0" y="0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Appendix: calculation of G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5987B32-B390-4546-B602-0A7D037A5BD2}"/>
              </a:ext>
            </a:extLst>
          </p:cNvPr>
          <p:cNvSpPr/>
          <p:nvPr/>
        </p:nvSpPr>
        <p:spPr>
          <a:xfrm>
            <a:off x="7028076" y="372233"/>
            <a:ext cx="2115924" cy="1804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4B0CD80-F7C3-496B-944B-4890A0D46C3D}"/>
              </a:ext>
            </a:extLst>
          </p:cNvPr>
          <p:cNvSpPr>
            <a:spLocks noChangeAspect="1"/>
          </p:cNvSpPr>
          <p:nvPr/>
        </p:nvSpPr>
        <p:spPr>
          <a:xfrm>
            <a:off x="7977950" y="993948"/>
            <a:ext cx="475202" cy="47520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1442227-84BA-4008-AE03-321A4A2A85A2}"/>
              </a:ext>
            </a:extLst>
          </p:cNvPr>
          <p:cNvSpPr txBox="1"/>
          <p:nvPr/>
        </p:nvSpPr>
        <p:spPr>
          <a:xfrm>
            <a:off x="7586885" y="1469150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Core surface</a:t>
            </a:r>
            <a:endParaRPr kumimoji="1" lang="ja-JP" altLang="en-US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3147807-06A1-4877-8CE1-FAC68119EA55}"/>
              </a:ext>
            </a:extLst>
          </p:cNvPr>
          <p:cNvCxnSpPr/>
          <p:nvPr/>
        </p:nvCxnSpPr>
        <p:spPr>
          <a:xfrm>
            <a:off x="7028076" y="372233"/>
            <a:ext cx="0" cy="1804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6873A2C-E9F3-433B-AE4B-82CD0282F514}"/>
              </a:ext>
            </a:extLst>
          </p:cNvPr>
          <p:cNvSpPr txBox="1"/>
          <p:nvPr/>
        </p:nvSpPr>
        <p:spPr>
          <a:xfrm>
            <a:off x="6307205" y="2185917"/>
            <a:ext cx="144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plane surface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EFFE7B5-6CD5-493E-AA1E-534055F9CCD0}"/>
                  </a:ext>
                </a:extLst>
              </p:cNvPr>
              <p:cNvSpPr txBox="1"/>
              <p:nvPr/>
            </p:nvSpPr>
            <p:spPr>
              <a:xfrm>
                <a:off x="6686936" y="1838482"/>
                <a:ext cx="282000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EFFE7B5-6CD5-493E-AA1E-534055F9C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936" y="1838482"/>
                <a:ext cx="282000" cy="298415"/>
              </a:xfrm>
              <a:prstGeom prst="rect">
                <a:avLst/>
              </a:prstGeom>
              <a:blipFill>
                <a:blip r:embed="rId2"/>
                <a:stretch>
                  <a:fillRect l="-21739" r="-8696" b="-20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3A148B9-CA2F-4A8B-9D9C-6890213D660E}"/>
                  </a:ext>
                </a:extLst>
              </p:cNvPr>
              <p:cNvSpPr txBox="1"/>
              <p:nvPr/>
            </p:nvSpPr>
            <p:spPr>
              <a:xfrm>
                <a:off x="7692909" y="1219755"/>
                <a:ext cx="2644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3A148B9-CA2F-4A8B-9D9C-6890213D6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909" y="1219755"/>
                <a:ext cx="264431" cy="276999"/>
              </a:xfrm>
              <a:prstGeom prst="rect">
                <a:avLst/>
              </a:prstGeom>
              <a:blipFill>
                <a:blip r:embed="rId3"/>
                <a:stretch>
                  <a:fillRect l="-23256"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4B363C6-5579-4A93-B1C2-A011F50419DD}"/>
                  </a:ext>
                </a:extLst>
              </p:cNvPr>
              <p:cNvSpPr/>
              <p:nvPr/>
            </p:nvSpPr>
            <p:spPr>
              <a:xfrm>
                <a:off x="0" y="496024"/>
                <a:ext cx="5066965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kumimoji="1"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4B363C6-5579-4A93-B1C2-A011F5041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6024"/>
                <a:ext cx="5066965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F49761F-8417-4178-88B4-5A95B27346F0}"/>
                  </a:ext>
                </a:extLst>
              </p:cNvPr>
              <p:cNvSpPr txBox="1"/>
              <p:nvPr/>
            </p:nvSpPr>
            <p:spPr>
              <a:xfrm>
                <a:off x="0" y="2306491"/>
                <a:ext cx="6022234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the contribution from the vortex. Instead of struggling with the boundary condition, we may consider an isolated vortex and isolated image antivortex.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vanished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dirty="0"/>
                  <a:t>. Then the 1</a:t>
                </a:r>
                <a:r>
                  <a:rPr kumimoji="1" lang="en-US" altLang="ja-JP" baseline="30000" dirty="0"/>
                  <a:t>st</a:t>
                </a:r>
                <a:r>
                  <a:rPr kumimoji="1" lang="en-US" altLang="ja-JP" dirty="0"/>
                  <a:t>  and 2</a:t>
                </a:r>
                <a:r>
                  <a:rPr kumimoji="1" lang="en-US" altLang="ja-JP" baseline="30000" dirty="0"/>
                  <a:t>nd</a:t>
                </a:r>
                <a:r>
                  <a:rPr kumimoji="1" lang="en-US" altLang="ja-JP" dirty="0"/>
                  <a:t>  term vanishes.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kumimoji="1" lang="en-US" altLang="ja-JP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altLang="ja-JP" dirty="0"/>
                  <a:t> is the screening current and is not singular at the core. </a:t>
                </a:r>
              </a:p>
              <a:p>
                <a:r>
                  <a:rPr kumimoji="1" lang="en-US" altLang="ja-JP" dirty="0"/>
                  <a:t>Thus the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4</a:t>
                </a:r>
                <a:r>
                  <a:rPr kumimoji="1" lang="en-US" altLang="ja-JP" baseline="30000" dirty="0"/>
                  <a:t>th</a:t>
                </a:r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term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also vanishes as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kumimoji="1" lang="en-US" altLang="ja-JP" dirty="0"/>
                  <a:t>. 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F49761F-8417-4178-88B4-5A95B2734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06491"/>
                <a:ext cx="6022234" cy="1775743"/>
              </a:xfrm>
              <a:prstGeom prst="rect">
                <a:avLst/>
              </a:prstGeom>
              <a:blipFill>
                <a:blip r:embed="rId5"/>
                <a:stretch>
                  <a:fillRect l="-810" t="-1712" b="-44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0D981AB-61C0-482C-A5AA-9922DF6886E0}"/>
                  </a:ext>
                </a:extLst>
              </p:cNvPr>
              <p:cNvSpPr/>
              <p:nvPr/>
            </p:nvSpPr>
            <p:spPr>
              <a:xfrm>
                <a:off x="119175" y="1019244"/>
                <a:ext cx="5066965" cy="73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160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kumimoji="1" lang="en-US" altLang="ja-JP" sz="16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0D981AB-61C0-482C-A5AA-9922DF688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5" y="1019244"/>
                <a:ext cx="5066965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5B28B485-9B23-4C97-835A-8A69AE4396A8}"/>
                  </a:ext>
                </a:extLst>
              </p:cNvPr>
              <p:cNvSpPr/>
              <p:nvPr/>
            </p:nvSpPr>
            <p:spPr>
              <a:xfrm>
                <a:off x="119174" y="1541381"/>
                <a:ext cx="6053253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kumimoji="1" lang="en-US" altLang="ja-JP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5B28B485-9B23-4C97-835A-8A69AE439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4" y="1541381"/>
                <a:ext cx="6053253" cy="818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7A3BC038-51E4-445B-9A08-F0143C656604}"/>
                  </a:ext>
                </a:extLst>
              </p:cNvPr>
              <p:cNvSpPr/>
              <p:nvPr/>
            </p:nvSpPr>
            <p:spPr>
              <a:xfrm>
                <a:off x="-1" y="4029127"/>
                <a:ext cx="6791418" cy="73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160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kumimoji="1" lang="en-US" altLang="ja-JP" sz="16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7A3BC038-51E4-445B-9A08-F0143C656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029127"/>
                <a:ext cx="6791418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60BF6DBB-B88D-40C0-90F0-7F94466DBA1C}"/>
                  </a:ext>
                </a:extLst>
              </p:cNvPr>
              <p:cNvSpPr/>
              <p:nvPr/>
            </p:nvSpPr>
            <p:spPr>
              <a:xfrm>
                <a:off x="5186140" y="4924647"/>
                <a:ext cx="3937745" cy="576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1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1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1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sz="1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1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sz="1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1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1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60BF6DBB-B88D-40C0-90F0-7F94466DB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40" y="4924647"/>
                <a:ext cx="3937745" cy="576761"/>
              </a:xfrm>
              <a:prstGeom prst="rect">
                <a:avLst/>
              </a:prstGeom>
              <a:blipFill>
                <a:blip r:embed="rId9"/>
                <a:stretch>
                  <a:fillRect l="-13622" t="-125532" b="-177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B4AB23A-FD3C-4D80-AB22-F2F6611436CB}"/>
                  </a:ext>
                </a:extLst>
              </p:cNvPr>
              <p:cNvSpPr/>
              <p:nvPr/>
            </p:nvSpPr>
            <p:spPr>
              <a:xfrm>
                <a:off x="6307205" y="5315463"/>
                <a:ext cx="1648400" cy="576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2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1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ja-JP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1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B4AB23A-FD3C-4D80-AB22-F2F661143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205" y="5315463"/>
                <a:ext cx="1648400" cy="576761"/>
              </a:xfrm>
              <a:prstGeom prst="rect">
                <a:avLst/>
              </a:prstGeom>
              <a:blipFill>
                <a:blip r:embed="rId10"/>
                <a:stretch>
                  <a:fillRect l="-15185" t="-124211" b="-174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223A8F48-E6B0-45A4-B07A-575F843895D3}"/>
                  </a:ext>
                </a:extLst>
              </p:cNvPr>
              <p:cNvSpPr/>
              <p:nvPr/>
            </p:nvSpPr>
            <p:spPr>
              <a:xfrm>
                <a:off x="133163" y="4603882"/>
                <a:ext cx="4679505" cy="73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kumimoji="1"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160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kumimoji="1" lang="en-US" altLang="ja-JP" sz="16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223A8F48-E6B0-45A4-B07A-575F84389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3" y="4603882"/>
                <a:ext cx="4679505" cy="7382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D2D3657-1332-41EF-AC85-02A66CC4FD57}"/>
                  </a:ext>
                </a:extLst>
              </p:cNvPr>
              <p:cNvSpPr/>
              <p:nvPr/>
            </p:nvSpPr>
            <p:spPr>
              <a:xfrm>
                <a:off x="20115" y="5327099"/>
                <a:ext cx="5518146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16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en-US" altLang="ja-JP" sz="16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sz="1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1" i="1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1" lang="en-US" altLang="ja-JP" sz="1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16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16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𝜋𝜉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160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kumimoji="1" lang="en-US" altLang="ja-JP" sz="16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D2D3657-1332-41EF-AC85-02A66CC4F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5" y="5327099"/>
                <a:ext cx="5518146" cy="6455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22FFACF-6070-4990-9555-D9A7AFD7E3C5}"/>
                  </a:ext>
                </a:extLst>
              </p:cNvPr>
              <p:cNvSpPr/>
              <p:nvPr/>
            </p:nvSpPr>
            <p:spPr>
              <a:xfrm>
                <a:off x="301164" y="5972660"/>
                <a:ext cx="345806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)+</m:t>
                          </m:r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kumimoji="1" lang="en-US" altLang="ja-JP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22FFACF-6070-4990-9555-D9A7AFD7E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64" y="5972660"/>
                <a:ext cx="3458062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12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945A31-2998-46D5-A703-F1949B4A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B1681E-FC75-49FE-83E2-6A4F343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0" name="フローチャート: 磁気ディスク 2">
            <a:extLst>
              <a:ext uri="{FF2B5EF4-FFF2-40B4-BE49-F238E27FC236}">
                <a16:creationId xmlns:a16="http://schemas.microsoft.com/office/drawing/2014/main" id="{4FD08C24-1892-49DE-84A3-08DAF47A92D2}"/>
              </a:ext>
            </a:extLst>
          </p:cNvPr>
          <p:cNvSpPr/>
          <p:nvPr/>
        </p:nvSpPr>
        <p:spPr>
          <a:xfrm>
            <a:off x="1515499" y="1924344"/>
            <a:ext cx="1756948" cy="99322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4">
            <a:extLst>
              <a:ext uri="{FF2B5EF4-FFF2-40B4-BE49-F238E27FC236}">
                <a16:creationId xmlns:a16="http://schemas.microsoft.com/office/drawing/2014/main" id="{4C9F2815-1C24-4C54-A4AF-99EFF49732D9}"/>
              </a:ext>
            </a:extLst>
          </p:cNvPr>
          <p:cNvSpPr/>
          <p:nvPr/>
        </p:nvSpPr>
        <p:spPr>
          <a:xfrm>
            <a:off x="2072936" y="2021125"/>
            <a:ext cx="642070" cy="1147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108829" y="2342061"/>
            <a:ext cx="612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T&gt;T</a:t>
            </a:r>
            <a:r>
              <a:rPr lang="en-US" sz="2000" baseline="-25000" dirty="0"/>
              <a:t>c</a:t>
            </a:r>
          </a:p>
        </p:txBody>
      </p:sp>
      <p:sp>
        <p:nvSpPr>
          <p:cNvPr id="74" name="テキスト ボックス 3">
            <a:extLst>
              <a:ext uri="{FF2B5EF4-FFF2-40B4-BE49-F238E27FC236}">
                <a16:creationId xmlns:a16="http://schemas.microsoft.com/office/drawing/2014/main" id="{F703D0CA-9F19-4775-80AE-33915DE064E6}"/>
              </a:ext>
            </a:extLst>
          </p:cNvPr>
          <p:cNvSpPr txBox="1"/>
          <p:nvPr/>
        </p:nvSpPr>
        <p:spPr>
          <a:xfrm>
            <a:off x="0" y="0"/>
            <a:ext cx="7465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Superconductivity: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persistent current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BDA3010-ADE5-472D-99DB-581FB6252C32}"/>
              </a:ext>
            </a:extLst>
          </p:cNvPr>
          <p:cNvSpPr txBox="1"/>
          <p:nvPr/>
        </p:nvSpPr>
        <p:spPr>
          <a:xfrm>
            <a:off x="0" y="843375"/>
            <a:ext cx="9143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Cool down (</a:t>
            </a:r>
            <a:r>
              <a:rPr lang="en-US" altLang="ja-JP" sz="2400" dirty="0"/>
              <a:t>T&lt;T</a:t>
            </a:r>
            <a:r>
              <a:rPr lang="en-US" altLang="ja-JP" sz="2400" baseline="-25000" dirty="0"/>
              <a:t>c</a:t>
            </a:r>
            <a:r>
              <a:rPr kumimoji="1" lang="en-US" altLang="ja-JP" sz="2400" dirty="0"/>
              <a:t>). Flux is excluded from the material. Some flux keep penetrating the hole. </a:t>
            </a:r>
            <a:endParaRPr kumimoji="1" lang="ja-JP" altLang="en-US" sz="2400" dirty="0"/>
          </a:p>
        </p:txBody>
      </p:sp>
      <p:cxnSp>
        <p:nvCxnSpPr>
          <p:cNvPr id="9" name="Straight Arrow Connector 38">
            <a:extLst>
              <a:ext uri="{FF2B5EF4-FFF2-40B4-BE49-F238E27FC236}">
                <a16:creationId xmlns:a16="http://schemas.microsoft.com/office/drawing/2014/main" id="{CF32210C-4259-4FC9-B6A3-09557927753D}"/>
              </a:ext>
            </a:extLst>
          </p:cNvPr>
          <p:cNvCxnSpPr/>
          <p:nvPr/>
        </p:nvCxnSpPr>
        <p:spPr>
          <a:xfrm flipV="1">
            <a:off x="6807546" y="2698041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8">
            <a:extLst>
              <a:ext uri="{FF2B5EF4-FFF2-40B4-BE49-F238E27FC236}">
                <a16:creationId xmlns:a16="http://schemas.microsoft.com/office/drawing/2014/main" id="{F9151018-B58D-4BE1-956E-8A314EEA946B}"/>
              </a:ext>
            </a:extLst>
          </p:cNvPr>
          <p:cNvCxnSpPr/>
          <p:nvPr/>
        </p:nvCxnSpPr>
        <p:spPr>
          <a:xfrm flipV="1">
            <a:off x="7338968" y="2698041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8">
            <a:extLst>
              <a:ext uri="{FF2B5EF4-FFF2-40B4-BE49-F238E27FC236}">
                <a16:creationId xmlns:a16="http://schemas.microsoft.com/office/drawing/2014/main" id="{8D0D4184-627C-4327-95BC-C518E574F341}"/>
              </a:ext>
            </a:extLst>
          </p:cNvPr>
          <p:cNvCxnSpPr/>
          <p:nvPr/>
        </p:nvCxnSpPr>
        <p:spPr>
          <a:xfrm flipV="1">
            <a:off x="6342948" y="2698041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ローチャート: 磁気ディスク 2">
            <a:extLst>
              <a:ext uri="{FF2B5EF4-FFF2-40B4-BE49-F238E27FC236}">
                <a16:creationId xmlns:a16="http://schemas.microsoft.com/office/drawing/2014/main" id="{14271855-6FD0-4CE3-A55D-4ADEEFADBB66}"/>
              </a:ext>
            </a:extLst>
          </p:cNvPr>
          <p:cNvSpPr/>
          <p:nvPr/>
        </p:nvSpPr>
        <p:spPr>
          <a:xfrm>
            <a:off x="5943070" y="1921827"/>
            <a:ext cx="1756948" cy="99322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4">
            <a:extLst>
              <a:ext uri="{FF2B5EF4-FFF2-40B4-BE49-F238E27FC236}">
                <a16:creationId xmlns:a16="http://schemas.microsoft.com/office/drawing/2014/main" id="{0F31D203-19F0-4F9B-9418-3757B9A04D6D}"/>
              </a:ext>
            </a:extLst>
          </p:cNvPr>
          <p:cNvSpPr/>
          <p:nvPr/>
        </p:nvSpPr>
        <p:spPr>
          <a:xfrm>
            <a:off x="6500507" y="2018608"/>
            <a:ext cx="642070" cy="1147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B4BEB5D-49F5-402A-94C3-8C37EE8876F9}"/>
              </a:ext>
            </a:extLst>
          </p:cNvPr>
          <p:cNvSpPr txBox="1"/>
          <p:nvPr/>
        </p:nvSpPr>
        <p:spPr>
          <a:xfrm>
            <a:off x="6536400" y="2339544"/>
            <a:ext cx="612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T&gt;T</a:t>
            </a:r>
            <a:r>
              <a:rPr lang="en-US" sz="2000" baseline="-25000" dirty="0"/>
              <a:t>c</a:t>
            </a:r>
          </a:p>
        </p:txBody>
      </p: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387139FA-7CD9-4497-832B-58470CB774F0}"/>
              </a:ext>
            </a:extLst>
          </p:cNvPr>
          <p:cNvCxnSpPr/>
          <p:nvPr/>
        </p:nvCxnSpPr>
        <p:spPr>
          <a:xfrm flipV="1">
            <a:off x="5867045" y="1576994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8">
            <a:extLst>
              <a:ext uri="{FF2B5EF4-FFF2-40B4-BE49-F238E27FC236}">
                <a16:creationId xmlns:a16="http://schemas.microsoft.com/office/drawing/2014/main" id="{C1554281-C2AC-431E-B3DE-422FB5B8CD33}"/>
              </a:ext>
            </a:extLst>
          </p:cNvPr>
          <p:cNvCxnSpPr/>
          <p:nvPr/>
        </p:nvCxnSpPr>
        <p:spPr>
          <a:xfrm flipV="1">
            <a:off x="6342948" y="1556542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1">
            <a:extLst>
              <a:ext uri="{FF2B5EF4-FFF2-40B4-BE49-F238E27FC236}">
                <a16:creationId xmlns:a16="http://schemas.microsoft.com/office/drawing/2014/main" id="{7532D6A0-FC64-4FE5-A18B-0440E69A0E38}"/>
              </a:ext>
            </a:extLst>
          </p:cNvPr>
          <p:cNvCxnSpPr/>
          <p:nvPr/>
        </p:nvCxnSpPr>
        <p:spPr>
          <a:xfrm flipV="1">
            <a:off x="7795297" y="1576994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8">
            <a:extLst>
              <a:ext uri="{FF2B5EF4-FFF2-40B4-BE49-F238E27FC236}">
                <a16:creationId xmlns:a16="http://schemas.microsoft.com/office/drawing/2014/main" id="{0CC2393F-87C3-4919-93DE-44E61D16B888}"/>
              </a:ext>
            </a:extLst>
          </p:cNvPr>
          <p:cNvCxnSpPr/>
          <p:nvPr/>
        </p:nvCxnSpPr>
        <p:spPr>
          <a:xfrm flipV="1">
            <a:off x="7347604" y="1547405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8">
            <a:extLst>
              <a:ext uri="{FF2B5EF4-FFF2-40B4-BE49-F238E27FC236}">
                <a16:creationId xmlns:a16="http://schemas.microsoft.com/office/drawing/2014/main" id="{BA941738-2C81-4496-9E88-84D1CB615B04}"/>
              </a:ext>
            </a:extLst>
          </p:cNvPr>
          <p:cNvCxnSpPr>
            <a:cxnSpLocks/>
            <a:stCxn id="13" idx="4"/>
          </p:cNvCxnSpPr>
          <p:nvPr/>
        </p:nvCxnSpPr>
        <p:spPr>
          <a:xfrm flipV="1">
            <a:off x="6821542" y="1547405"/>
            <a:ext cx="0" cy="58595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矢印: 右 19">
            <a:extLst>
              <a:ext uri="{FF2B5EF4-FFF2-40B4-BE49-F238E27FC236}">
                <a16:creationId xmlns:a16="http://schemas.microsoft.com/office/drawing/2014/main" id="{7205139E-D5EC-40C3-B808-7B662C103D0F}"/>
              </a:ext>
            </a:extLst>
          </p:cNvPr>
          <p:cNvSpPr/>
          <p:nvPr/>
        </p:nvSpPr>
        <p:spPr>
          <a:xfrm>
            <a:off x="4100686" y="1815953"/>
            <a:ext cx="979282" cy="100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3763C80-8551-4360-93E0-E94D85C45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13857" y="4337343"/>
            <a:ext cx="329213" cy="1810669"/>
          </a:xfrm>
          <a:prstGeom prst="rect">
            <a:avLst/>
          </a:prstGeom>
        </p:spPr>
      </p:pic>
      <p:cxnSp>
        <p:nvCxnSpPr>
          <p:cNvPr id="22" name="Straight Arrow Connector 38">
            <a:extLst>
              <a:ext uri="{FF2B5EF4-FFF2-40B4-BE49-F238E27FC236}">
                <a16:creationId xmlns:a16="http://schemas.microsoft.com/office/drawing/2014/main" id="{0ACDB924-430B-49C5-A6BA-3DFC24940942}"/>
              </a:ext>
            </a:extLst>
          </p:cNvPr>
          <p:cNvCxnSpPr/>
          <p:nvPr/>
        </p:nvCxnSpPr>
        <p:spPr>
          <a:xfrm flipV="1">
            <a:off x="6847893" y="5549864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ローチャート: 磁気ディスク 2">
            <a:extLst>
              <a:ext uri="{FF2B5EF4-FFF2-40B4-BE49-F238E27FC236}">
                <a16:creationId xmlns:a16="http://schemas.microsoft.com/office/drawing/2014/main" id="{DFF55D2A-4E8C-4870-B009-3F32A4FB26F8}"/>
              </a:ext>
            </a:extLst>
          </p:cNvPr>
          <p:cNvSpPr/>
          <p:nvPr/>
        </p:nvSpPr>
        <p:spPr>
          <a:xfrm>
            <a:off x="5964759" y="4773650"/>
            <a:ext cx="1756948" cy="9932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4">
            <a:extLst>
              <a:ext uri="{FF2B5EF4-FFF2-40B4-BE49-F238E27FC236}">
                <a16:creationId xmlns:a16="http://schemas.microsoft.com/office/drawing/2014/main" id="{8945EB68-6239-48B1-8191-EA200A47875B}"/>
              </a:ext>
            </a:extLst>
          </p:cNvPr>
          <p:cNvSpPr/>
          <p:nvPr/>
        </p:nvSpPr>
        <p:spPr>
          <a:xfrm>
            <a:off x="6522196" y="4870431"/>
            <a:ext cx="642070" cy="1147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CC4D99C2-C835-42CB-9837-2C91DEDF404E}"/>
              </a:ext>
            </a:extLst>
          </p:cNvPr>
          <p:cNvSpPr txBox="1"/>
          <p:nvPr/>
        </p:nvSpPr>
        <p:spPr>
          <a:xfrm>
            <a:off x="6558089" y="5191367"/>
            <a:ext cx="612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T&lt;T</a:t>
            </a:r>
            <a:r>
              <a:rPr lang="en-US" sz="2000" baseline="-25000" dirty="0"/>
              <a:t>c</a:t>
            </a:r>
          </a:p>
        </p:txBody>
      </p:sp>
      <p:cxnSp>
        <p:nvCxnSpPr>
          <p:cNvPr id="26" name="Straight Arrow Connector 38">
            <a:extLst>
              <a:ext uri="{FF2B5EF4-FFF2-40B4-BE49-F238E27FC236}">
                <a16:creationId xmlns:a16="http://schemas.microsoft.com/office/drawing/2014/main" id="{2045626E-25A1-4285-94A3-379F8AD3D7A8}"/>
              </a:ext>
            </a:extLst>
          </p:cNvPr>
          <p:cNvCxnSpPr>
            <a:cxnSpLocks/>
          </p:cNvCxnSpPr>
          <p:nvPr/>
        </p:nvCxnSpPr>
        <p:spPr>
          <a:xfrm flipV="1">
            <a:off x="6861889" y="4399228"/>
            <a:ext cx="0" cy="58595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59">
            <a:extLst>
              <a:ext uri="{FF2B5EF4-FFF2-40B4-BE49-F238E27FC236}">
                <a16:creationId xmlns:a16="http://schemas.microsoft.com/office/drawing/2014/main" id="{2BEF2BC2-FABB-4087-B442-49B98A39CC7E}"/>
              </a:ext>
            </a:extLst>
          </p:cNvPr>
          <p:cNvSpPr/>
          <p:nvPr/>
        </p:nvSpPr>
        <p:spPr>
          <a:xfrm>
            <a:off x="7581943" y="4391751"/>
            <a:ext cx="456322" cy="1708762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75606B36-EA68-4D5D-901F-864FB7722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48201" y="4337344"/>
            <a:ext cx="542591" cy="1810669"/>
          </a:xfrm>
          <a:prstGeom prst="rect">
            <a:avLst/>
          </a:prstGeom>
        </p:spPr>
      </p:pic>
      <p:sp>
        <p:nvSpPr>
          <p:cNvPr id="29" name="Freeform 59">
            <a:extLst>
              <a:ext uri="{FF2B5EF4-FFF2-40B4-BE49-F238E27FC236}">
                <a16:creationId xmlns:a16="http://schemas.microsoft.com/office/drawing/2014/main" id="{3E5B2B5F-0632-41FB-ABF0-F528F58F1D57}"/>
              </a:ext>
            </a:extLst>
          </p:cNvPr>
          <p:cNvSpPr/>
          <p:nvPr/>
        </p:nvSpPr>
        <p:spPr>
          <a:xfrm>
            <a:off x="7831480" y="4391751"/>
            <a:ext cx="234166" cy="1708762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352B8870-D0B9-44AF-8489-7F4B502F96B5}"/>
              </a:ext>
            </a:extLst>
          </p:cNvPr>
          <p:cNvSpPr/>
          <p:nvPr/>
        </p:nvSpPr>
        <p:spPr>
          <a:xfrm rot="5400000">
            <a:off x="6372247" y="3317413"/>
            <a:ext cx="979282" cy="100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30584BC-4CD4-4553-87B8-E26162BC9A02}"/>
              </a:ext>
            </a:extLst>
          </p:cNvPr>
          <p:cNvSpPr txBox="1"/>
          <p:nvPr/>
        </p:nvSpPr>
        <p:spPr>
          <a:xfrm>
            <a:off x="4024662" y="282548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Apply H</a:t>
            </a:r>
            <a:r>
              <a:rPr kumimoji="1"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55D49E0-D9DC-48CD-9F97-F7FF2927ADCD}"/>
              </a:ext>
            </a:extLst>
          </p:cNvPr>
          <p:cNvSpPr txBox="1"/>
          <p:nvPr/>
        </p:nvSpPr>
        <p:spPr>
          <a:xfrm>
            <a:off x="7366656" y="3596704"/>
            <a:ext cx="11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Cool down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318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C735B00-24BA-426B-827B-092D539CD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13857" y="4337343"/>
            <a:ext cx="329213" cy="1810669"/>
          </a:xfrm>
          <a:prstGeom prst="rect">
            <a:avLst/>
          </a:prstGeom>
        </p:spPr>
      </p:pic>
      <p:cxnSp>
        <p:nvCxnSpPr>
          <p:cNvPr id="69" name="Straight Arrow Connector 38">
            <a:extLst>
              <a:ext uri="{FF2B5EF4-FFF2-40B4-BE49-F238E27FC236}">
                <a16:creationId xmlns:a16="http://schemas.microsoft.com/office/drawing/2014/main" id="{3F4839CA-8A9A-4066-895A-D27DE1A5ED85}"/>
              </a:ext>
            </a:extLst>
          </p:cNvPr>
          <p:cNvCxnSpPr/>
          <p:nvPr/>
        </p:nvCxnSpPr>
        <p:spPr>
          <a:xfrm flipV="1">
            <a:off x="6847893" y="5549864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38">
            <a:extLst>
              <a:ext uri="{FF2B5EF4-FFF2-40B4-BE49-F238E27FC236}">
                <a16:creationId xmlns:a16="http://schemas.microsoft.com/office/drawing/2014/main" id="{D464A35F-E760-415E-93C6-CCDBE68ACEE0}"/>
              </a:ext>
            </a:extLst>
          </p:cNvPr>
          <p:cNvCxnSpPr/>
          <p:nvPr/>
        </p:nvCxnSpPr>
        <p:spPr>
          <a:xfrm flipV="1">
            <a:off x="6807546" y="2698041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38">
            <a:extLst>
              <a:ext uri="{FF2B5EF4-FFF2-40B4-BE49-F238E27FC236}">
                <a16:creationId xmlns:a16="http://schemas.microsoft.com/office/drawing/2014/main" id="{CD6AF109-0664-4BF2-BA41-2E4B89682418}"/>
              </a:ext>
            </a:extLst>
          </p:cNvPr>
          <p:cNvCxnSpPr/>
          <p:nvPr/>
        </p:nvCxnSpPr>
        <p:spPr>
          <a:xfrm flipV="1">
            <a:off x="7338968" y="2698041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38">
            <a:extLst>
              <a:ext uri="{FF2B5EF4-FFF2-40B4-BE49-F238E27FC236}">
                <a16:creationId xmlns:a16="http://schemas.microsoft.com/office/drawing/2014/main" id="{7D331805-07FE-487D-AC00-1D18527D70E3}"/>
              </a:ext>
            </a:extLst>
          </p:cNvPr>
          <p:cNvCxnSpPr/>
          <p:nvPr/>
        </p:nvCxnSpPr>
        <p:spPr>
          <a:xfrm flipV="1">
            <a:off x="6342948" y="2698041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945A31-2998-46D5-A703-F1949B4A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B1681E-FC75-49FE-83E2-6A4F343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0" name="フローチャート: 磁気ディスク 2">
            <a:extLst>
              <a:ext uri="{FF2B5EF4-FFF2-40B4-BE49-F238E27FC236}">
                <a16:creationId xmlns:a16="http://schemas.microsoft.com/office/drawing/2014/main" id="{4FD08C24-1892-49DE-84A3-08DAF47A92D2}"/>
              </a:ext>
            </a:extLst>
          </p:cNvPr>
          <p:cNvSpPr/>
          <p:nvPr/>
        </p:nvSpPr>
        <p:spPr>
          <a:xfrm>
            <a:off x="1515499" y="1924344"/>
            <a:ext cx="1756948" cy="99322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4">
            <a:extLst>
              <a:ext uri="{FF2B5EF4-FFF2-40B4-BE49-F238E27FC236}">
                <a16:creationId xmlns:a16="http://schemas.microsoft.com/office/drawing/2014/main" id="{4C9F2815-1C24-4C54-A4AF-99EFF49732D9}"/>
              </a:ext>
            </a:extLst>
          </p:cNvPr>
          <p:cNvSpPr/>
          <p:nvPr/>
        </p:nvSpPr>
        <p:spPr>
          <a:xfrm>
            <a:off x="2072936" y="2021125"/>
            <a:ext cx="642070" cy="1147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108829" y="2342061"/>
            <a:ext cx="612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T&gt;T</a:t>
            </a:r>
            <a:r>
              <a:rPr lang="en-US" sz="2000" baseline="-25000" dirty="0"/>
              <a:t>c</a:t>
            </a:r>
          </a:p>
        </p:txBody>
      </p:sp>
      <p:sp>
        <p:nvSpPr>
          <p:cNvPr id="38" name="フローチャート: 磁気ディスク 2">
            <a:extLst>
              <a:ext uri="{FF2B5EF4-FFF2-40B4-BE49-F238E27FC236}">
                <a16:creationId xmlns:a16="http://schemas.microsoft.com/office/drawing/2014/main" id="{69304984-391F-4908-AB3D-AF0DE796DBF9}"/>
              </a:ext>
            </a:extLst>
          </p:cNvPr>
          <p:cNvSpPr/>
          <p:nvPr/>
        </p:nvSpPr>
        <p:spPr>
          <a:xfrm>
            <a:off x="5943070" y="1921827"/>
            <a:ext cx="1756948" cy="99322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4">
            <a:extLst>
              <a:ext uri="{FF2B5EF4-FFF2-40B4-BE49-F238E27FC236}">
                <a16:creationId xmlns:a16="http://schemas.microsoft.com/office/drawing/2014/main" id="{2211DEB0-01B5-41C6-830E-63248A3E2916}"/>
              </a:ext>
            </a:extLst>
          </p:cNvPr>
          <p:cNvSpPr/>
          <p:nvPr/>
        </p:nvSpPr>
        <p:spPr>
          <a:xfrm>
            <a:off x="6500507" y="2018608"/>
            <a:ext cx="642070" cy="1147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301127BF-C5C7-43C4-8491-0F4412D3766A}"/>
              </a:ext>
            </a:extLst>
          </p:cNvPr>
          <p:cNvSpPr txBox="1"/>
          <p:nvPr/>
        </p:nvSpPr>
        <p:spPr>
          <a:xfrm>
            <a:off x="6536400" y="2339544"/>
            <a:ext cx="612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T&gt;T</a:t>
            </a:r>
            <a:r>
              <a:rPr lang="en-US" sz="2000" baseline="-25000" dirty="0"/>
              <a:t>c</a:t>
            </a:r>
          </a:p>
        </p:txBody>
      </p:sp>
      <p:sp>
        <p:nvSpPr>
          <p:cNvPr id="74" name="テキスト ボックス 3">
            <a:extLst>
              <a:ext uri="{FF2B5EF4-FFF2-40B4-BE49-F238E27FC236}">
                <a16:creationId xmlns:a16="http://schemas.microsoft.com/office/drawing/2014/main" id="{F703D0CA-9F19-4775-80AE-33915DE064E6}"/>
              </a:ext>
            </a:extLst>
          </p:cNvPr>
          <p:cNvSpPr txBox="1"/>
          <p:nvPr/>
        </p:nvSpPr>
        <p:spPr>
          <a:xfrm>
            <a:off x="0" y="0"/>
            <a:ext cx="7465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Superconductivity: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persistent current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34" name="Straight Arrow Connector 25">
            <a:extLst>
              <a:ext uri="{FF2B5EF4-FFF2-40B4-BE49-F238E27FC236}">
                <a16:creationId xmlns:a16="http://schemas.microsoft.com/office/drawing/2014/main" id="{4D2F9D65-626F-45FB-9A8B-267C087DD664}"/>
              </a:ext>
            </a:extLst>
          </p:cNvPr>
          <p:cNvCxnSpPr/>
          <p:nvPr/>
        </p:nvCxnSpPr>
        <p:spPr>
          <a:xfrm flipV="1">
            <a:off x="5867045" y="1576994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8">
            <a:extLst>
              <a:ext uri="{FF2B5EF4-FFF2-40B4-BE49-F238E27FC236}">
                <a16:creationId xmlns:a16="http://schemas.microsoft.com/office/drawing/2014/main" id="{0863B58C-36F9-4B44-A83B-D2214F6FA71C}"/>
              </a:ext>
            </a:extLst>
          </p:cNvPr>
          <p:cNvCxnSpPr/>
          <p:nvPr/>
        </p:nvCxnSpPr>
        <p:spPr>
          <a:xfrm flipV="1">
            <a:off x="6342948" y="1556542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41">
            <a:extLst>
              <a:ext uri="{FF2B5EF4-FFF2-40B4-BE49-F238E27FC236}">
                <a16:creationId xmlns:a16="http://schemas.microsoft.com/office/drawing/2014/main" id="{8143C677-CB68-4A06-8C5D-C7D6CB9FE89C}"/>
              </a:ext>
            </a:extLst>
          </p:cNvPr>
          <p:cNvCxnSpPr/>
          <p:nvPr/>
        </p:nvCxnSpPr>
        <p:spPr>
          <a:xfrm flipV="1">
            <a:off x="7795297" y="1576994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38">
            <a:extLst>
              <a:ext uri="{FF2B5EF4-FFF2-40B4-BE49-F238E27FC236}">
                <a16:creationId xmlns:a16="http://schemas.microsoft.com/office/drawing/2014/main" id="{EBC82D64-D808-4753-9EE7-B051B879E3FD}"/>
              </a:ext>
            </a:extLst>
          </p:cNvPr>
          <p:cNvCxnSpPr/>
          <p:nvPr/>
        </p:nvCxnSpPr>
        <p:spPr>
          <a:xfrm flipV="1">
            <a:off x="7347604" y="1547405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38">
            <a:extLst>
              <a:ext uri="{FF2B5EF4-FFF2-40B4-BE49-F238E27FC236}">
                <a16:creationId xmlns:a16="http://schemas.microsoft.com/office/drawing/2014/main" id="{EAA6487F-9561-4157-B9EA-1A5CDE89ED83}"/>
              </a:ext>
            </a:extLst>
          </p:cNvPr>
          <p:cNvCxnSpPr>
            <a:cxnSpLocks/>
            <a:stCxn id="39" idx="4"/>
          </p:cNvCxnSpPr>
          <p:nvPr/>
        </p:nvCxnSpPr>
        <p:spPr>
          <a:xfrm flipV="1">
            <a:off x="6821542" y="1547405"/>
            <a:ext cx="0" cy="58595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フローチャート: 磁気ディスク 2">
            <a:extLst>
              <a:ext uri="{FF2B5EF4-FFF2-40B4-BE49-F238E27FC236}">
                <a16:creationId xmlns:a16="http://schemas.microsoft.com/office/drawing/2014/main" id="{8B37A07C-5D94-4F79-948E-B96265B4D6D8}"/>
              </a:ext>
            </a:extLst>
          </p:cNvPr>
          <p:cNvSpPr/>
          <p:nvPr/>
        </p:nvSpPr>
        <p:spPr>
          <a:xfrm>
            <a:off x="5964759" y="4773650"/>
            <a:ext cx="1756948" cy="9932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4">
            <a:extLst>
              <a:ext uri="{FF2B5EF4-FFF2-40B4-BE49-F238E27FC236}">
                <a16:creationId xmlns:a16="http://schemas.microsoft.com/office/drawing/2014/main" id="{1123942F-EA03-4660-90E7-180CD4F537DB}"/>
              </a:ext>
            </a:extLst>
          </p:cNvPr>
          <p:cNvSpPr/>
          <p:nvPr/>
        </p:nvSpPr>
        <p:spPr>
          <a:xfrm>
            <a:off x="6522196" y="4870431"/>
            <a:ext cx="642070" cy="1147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TextBox 34">
            <a:extLst>
              <a:ext uri="{FF2B5EF4-FFF2-40B4-BE49-F238E27FC236}">
                <a16:creationId xmlns:a16="http://schemas.microsoft.com/office/drawing/2014/main" id="{ADC9454E-C153-49F3-AB23-CDD795A4734A}"/>
              </a:ext>
            </a:extLst>
          </p:cNvPr>
          <p:cNvSpPr txBox="1"/>
          <p:nvPr/>
        </p:nvSpPr>
        <p:spPr>
          <a:xfrm>
            <a:off x="6558089" y="5191367"/>
            <a:ext cx="612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T&lt;T</a:t>
            </a:r>
            <a:r>
              <a:rPr lang="en-US" sz="2000" baseline="-25000" dirty="0"/>
              <a:t>c</a:t>
            </a:r>
          </a:p>
        </p:txBody>
      </p:sp>
      <p:cxnSp>
        <p:nvCxnSpPr>
          <p:cNvPr id="70" name="Straight Arrow Connector 38">
            <a:extLst>
              <a:ext uri="{FF2B5EF4-FFF2-40B4-BE49-F238E27FC236}">
                <a16:creationId xmlns:a16="http://schemas.microsoft.com/office/drawing/2014/main" id="{4D69A4DD-5029-4CAE-B74E-B72E150DE2C8}"/>
              </a:ext>
            </a:extLst>
          </p:cNvPr>
          <p:cNvCxnSpPr>
            <a:cxnSpLocks/>
          </p:cNvCxnSpPr>
          <p:nvPr/>
        </p:nvCxnSpPr>
        <p:spPr>
          <a:xfrm flipV="1">
            <a:off x="6861889" y="4399228"/>
            <a:ext cx="0" cy="58595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59">
            <a:extLst>
              <a:ext uri="{FF2B5EF4-FFF2-40B4-BE49-F238E27FC236}">
                <a16:creationId xmlns:a16="http://schemas.microsoft.com/office/drawing/2014/main" id="{CCC74936-42E6-4FA0-ACB9-3EB75FA86B7A}"/>
              </a:ext>
            </a:extLst>
          </p:cNvPr>
          <p:cNvSpPr/>
          <p:nvPr/>
        </p:nvSpPr>
        <p:spPr>
          <a:xfrm>
            <a:off x="7581943" y="4391751"/>
            <a:ext cx="456322" cy="1708762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63E1145-E091-415B-B8DA-802AEE00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48201" y="4337344"/>
            <a:ext cx="542591" cy="1810669"/>
          </a:xfrm>
          <a:prstGeom prst="rect">
            <a:avLst/>
          </a:prstGeom>
        </p:spPr>
      </p:pic>
      <p:sp>
        <p:nvSpPr>
          <p:cNvPr id="78" name="Freeform 59">
            <a:extLst>
              <a:ext uri="{FF2B5EF4-FFF2-40B4-BE49-F238E27FC236}">
                <a16:creationId xmlns:a16="http://schemas.microsoft.com/office/drawing/2014/main" id="{68639F61-E75D-494E-9EDD-A4200287EC72}"/>
              </a:ext>
            </a:extLst>
          </p:cNvPr>
          <p:cNvSpPr/>
          <p:nvPr/>
        </p:nvSpPr>
        <p:spPr>
          <a:xfrm>
            <a:off x="7831480" y="4391751"/>
            <a:ext cx="234166" cy="1708762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38">
            <a:extLst>
              <a:ext uri="{FF2B5EF4-FFF2-40B4-BE49-F238E27FC236}">
                <a16:creationId xmlns:a16="http://schemas.microsoft.com/office/drawing/2014/main" id="{EA4CF0ED-AF7D-4615-8F27-5F6CDC9956A1}"/>
              </a:ext>
            </a:extLst>
          </p:cNvPr>
          <p:cNvCxnSpPr/>
          <p:nvPr/>
        </p:nvCxnSpPr>
        <p:spPr>
          <a:xfrm flipV="1">
            <a:off x="3251550" y="5549864"/>
            <a:ext cx="0" cy="5242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フローチャート: 磁気ディスク 2">
            <a:extLst>
              <a:ext uri="{FF2B5EF4-FFF2-40B4-BE49-F238E27FC236}">
                <a16:creationId xmlns:a16="http://schemas.microsoft.com/office/drawing/2014/main" id="{5FBFF876-4D6F-49EE-9E92-A1C31C9D76C6}"/>
              </a:ext>
            </a:extLst>
          </p:cNvPr>
          <p:cNvSpPr/>
          <p:nvPr/>
        </p:nvSpPr>
        <p:spPr>
          <a:xfrm>
            <a:off x="2368416" y="4773650"/>
            <a:ext cx="1756948" cy="9932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4">
            <a:extLst>
              <a:ext uri="{FF2B5EF4-FFF2-40B4-BE49-F238E27FC236}">
                <a16:creationId xmlns:a16="http://schemas.microsoft.com/office/drawing/2014/main" id="{8E13BCF4-CB66-468A-A97F-AC9FBA24A82C}"/>
              </a:ext>
            </a:extLst>
          </p:cNvPr>
          <p:cNvSpPr/>
          <p:nvPr/>
        </p:nvSpPr>
        <p:spPr>
          <a:xfrm>
            <a:off x="2925853" y="4870431"/>
            <a:ext cx="642070" cy="1147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TextBox 34">
            <a:extLst>
              <a:ext uri="{FF2B5EF4-FFF2-40B4-BE49-F238E27FC236}">
                <a16:creationId xmlns:a16="http://schemas.microsoft.com/office/drawing/2014/main" id="{1C5AD6B2-4573-48BB-A0F9-3513201DEA06}"/>
              </a:ext>
            </a:extLst>
          </p:cNvPr>
          <p:cNvSpPr txBox="1"/>
          <p:nvPr/>
        </p:nvSpPr>
        <p:spPr>
          <a:xfrm>
            <a:off x="2961746" y="5191367"/>
            <a:ext cx="612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T&lt;T</a:t>
            </a:r>
            <a:r>
              <a:rPr lang="en-US" sz="2000" baseline="-25000" dirty="0"/>
              <a:t>c</a:t>
            </a:r>
          </a:p>
        </p:txBody>
      </p:sp>
      <p:cxnSp>
        <p:nvCxnSpPr>
          <p:cNvPr id="84" name="Straight Arrow Connector 38">
            <a:extLst>
              <a:ext uri="{FF2B5EF4-FFF2-40B4-BE49-F238E27FC236}">
                <a16:creationId xmlns:a16="http://schemas.microsoft.com/office/drawing/2014/main" id="{F30F21B6-6225-4D8C-A22D-819C326B0DAA}"/>
              </a:ext>
            </a:extLst>
          </p:cNvPr>
          <p:cNvCxnSpPr>
            <a:cxnSpLocks/>
          </p:cNvCxnSpPr>
          <p:nvPr/>
        </p:nvCxnSpPr>
        <p:spPr>
          <a:xfrm flipV="1">
            <a:off x="3265546" y="4399228"/>
            <a:ext cx="0" cy="58595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図 84">
            <a:extLst>
              <a:ext uri="{FF2B5EF4-FFF2-40B4-BE49-F238E27FC236}">
                <a16:creationId xmlns:a16="http://schemas.microsoft.com/office/drawing/2014/main" id="{71A5F71C-87AD-4A2B-A599-830F215FA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45" y="4399228"/>
            <a:ext cx="1767994" cy="1767994"/>
          </a:xfrm>
          <a:prstGeom prst="rect">
            <a:avLst/>
          </a:prstGeom>
        </p:spPr>
      </p:pic>
      <p:sp>
        <p:nvSpPr>
          <p:cNvPr id="86" name="円弧 85">
            <a:extLst>
              <a:ext uri="{FF2B5EF4-FFF2-40B4-BE49-F238E27FC236}">
                <a16:creationId xmlns:a16="http://schemas.microsoft.com/office/drawing/2014/main" id="{18C6C343-CF63-4A04-A33B-01192C758D35}"/>
              </a:ext>
            </a:extLst>
          </p:cNvPr>
          <p:cNvSpPr/>
          <p:nvPr/>
        </p:nvSpPr>
        <p:spPr>
          <a:xfrm>
            <a:off x="683943" y="4908897"/>
            <a:ext cx="756000" cy="756000"/>
          </a:xfrm>
          <a:prstGeom prst="arc">
            <a:avLst>
              <a:gd name="adj1" fmla="val 10949638"/>
              <a:gd name="adj2" fmla="val 9784840"/>
            </a:avLst>
          </a:prstGeom>
          <a:ln w="635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9CC769C7-E796-4B2C-8210-96E32511AA7E}"/>
                  </a:ext>
                </a:extLst>
              </p:cNvPr>
              <p:cNvSpPr/>
              <p:nvPr/>
            </p:nvSpPr>
            <p:spPr>
              <a:xfrm>
                <a:off x="315463" y="4797216"/>
                <a:ext cx="4058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ja-JP" alt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9CC769C7-E796-4B2C-8210-96E32511A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63" y="4797216"/>
                <a:ext cx="4058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矢印: 右 16">
            <a:extLst>
              <a:ext uri="{FF2B5EF4-FFF2-40B4-BE49-F238E27FC236}">
                <a16:creationId xmlns:a16="http://schemas.microsoft.com/office/drawing/2014/main" id="{1EBDAFC6-ED79-490C-BACC-1D40855310FB}"/>
              </a:ext>
            </a:extLst>
          </p:cNvPr>
          <p:cNvSpPr/>
          <p:nvPr/>
        </p:nvSpPr>
        <p:spPr>
          <a:xfrm>
            <a:off x="4100686" y="1815953"/>
            <a:ext cx="979282" cy="100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1B2E3FAC-BD97-41F9-A8E4-C603CF077399}"/>
              </a:ext>
            </a:extLst>
          </p:cNvPr>
          <p:cNvSpPr/>
          <p:nvPr/>
        </p:nvSpPr>
        <p:spPr>
          <a:xfrm rot="5400000">
            <a:off x="6372247" y="3317413"/>
            <a:ext cx="979282" cy="100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E2FD6235-1C42-48B2-B799-112AAABE1248}"/>
              </a:ext>
            </a:extLst>
          </p:cNvPr>
          <p:cNvSpPr/>
          <p:nvPr/>
        </p:nvSpPr>
        <p:spPr>
          <a:xfrm rot="10800000">
            <a:off x="4287976" y="4724308"/>
            <a:ext cx="979282" cy="100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3188D45-3A69-409C-97D5-1D8A585CC04F}"/>
              </a:ext>
            </a:extLst>
          </p:cNvPr>
          <p:cNvSpPr txBox="1"/>
          <p:nvPr/>
        </p:nvSpPr>
        <p:spPr>
          <a:xfrm>
            <a:off x="0" y="843375"/>
            <a:ext cx="9143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Turn OFF </a:t>
            </a:r>
            <a:r>
              <a:rPr kumimoji="1" lang="en-US" altLang="ja-JP" sz="2400" dirty="0"/>
              <a:t>the magnetic field. Since the flux penetrating the hole cannot go beyond the material, it is conserved. </a:t>
            </a:r>
            <a:endParaRPr kumimoji="1" lang="ja-JP" altLang="en-US" sz="2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F02FBCE-89DB-484F-A4EC-E8C9219B130F}"/>
              </a:ext>
            </a:extLst>
          </p:cNvPr>
          <p:cNvSpPr txBox="1"/>
          <p:nvPr/>
        </p:nvSpPr>
        <p:spPr>
          <a:xfrm>
            <a:off x="1345" y="3937563"/>
            <a:ext cx="463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persistent current</a:t>
            </a:r>
            <a:r>
              <a:rPr kumimoji="1" lang="en-US" altLang="ja-JP" sz="2400" dirty="0"/>
              <a:t> supports flux.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1230DA9-8AD5-4657-BD99-E0559341B859}"/>
              </a:ext>
            </a:extLst>
          </p:cNvPr>
          <p:cNvSpPr txBox="1"/>
          <p:nvPr/>
        </p:nvSpPr>
        <p:spPr>
          <a:xfrm>
            <a:off x="4024662" y="282548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Apply H</a:t>
            </a:r>
            <a:r>
              <a:rPr kumimoji="1"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4D3C282-CD09-458F-BB92-D9382E6BAB74}"/>
              </a:ext>
            </a:extLst>
          </p:cNvPr>
          <p:cNvSpPr txBox="1"/>
          <p:nvPr/>
        </p:nvSpPr>
        <p:spPr>
          <a:xfrm>
            <a:off x="7366656" y="3596704"/>
            <a:ext cx="11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Cool down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4E4307-080E-485D-A860-A94622E8C9EF}"/>
              </a:ext>
            </a:extLst>
          </p:cNvPr>
          <p:cNvSpPr txBox="1"/>
          <p:nvPr/>
        </p:nvSpPr>
        <p:spPr>
          <a:xfrm>
            <a:off x="4367954" y="5731181"/>
            <a:ext cx="102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Turn OFF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176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A4BE993-4C43-416E-8AFF-B6B4F995F8BA}"/>
                  </a:ext>
                </a:extLst>
              </p:cNvPr>
              <p:cNvSpPr txBox="1"/>
              <p:nvPr/>
            </p:nvSpPr>
            <p:spPr>
              <a:xfrm>
                <a:off x="0" y="115401"/>
                <a:ext cx="9144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2800" dirty="0"/>
                  <a:t>The zero DC resistance is a useful characteristic of superconductivity.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2800" dirty="0"/>
                  <a:t>As seen below, 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under a finite frequency (RF) and a finite temperature, superconducting material exhibits a finite resistance</a:t>
                </a:r>
                <a:r>
                  <a:rPr kumimoji="1" lang="en-US" altLang="ja-JP" sz="2800" dirty="0"/>
                  <a:t>, but its resistance at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  is still much smaller than normal conductors. 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A4BE993-4C43-416E-8AFF-B6B4F995F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401"/>
                <a:ext cx="9144000" cy="2677656"/>
              </a:xfrm>
              <a:prstGeom prst="rect">
                <a:avLst/>
              </a:prstGeom>
              <a:blipFill>
                <a:blip r:embed="rId2"/>
                <a:stretch>
                  <a:fillRect l="-1133" t="-2278" b="-5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矢印: 下 4">
            <a:extLst>
              <a:ext uri="{FF2B5EF4-FFF2-40B4-BE49-F238E27FC236}">
                <a16:creationId xmlns:a16="http://schemas.microsoft.com/office/drawing/2014/main" id="{4AD8125F-73F1-412C-BE90-1F86D18F5687}"/>
              </a:ext>
            </a:extLst>
          </p:cNvPr>
          <p:cNvSpPr/>
          <p:nvPr/>
        </p:nvSpPr>
        <p:spPr>
          <a:xfrm>
            <a:off x="4046456" y="2989646"/>
            <a:ext cx="997822" cy="90977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B1AD24-0C7A-45AF-A9C1-7DB32083DD1B}"/>
              </a:ext>
            </a:extLst>
          </p:cNvPr>
          <p:cNvSpPr/>
          <p:nvPr/>
        </p:nvSpPr>
        <p:spPr>
          <a:xfrm>
            <a:off x="1340530" y="4097039"/>
            <a:ext cx="6462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0070C0"/>
                </a:solidFill>
              </a:rPr>
              <a:t>superconducting resonant cavity for</a:t>
            </a:r>
            <a:r>
              <a:rPr kumimoji="1" lang="en-US" altLang="ja-JP" sz="32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kumimoji="1" lang="en-US" altLang="ja-JP" sz="3200" b="1" dirty="0">
                <a:solidFill>
                  <a:srgbClr val="0070C0"/>
                </a:solidFill>
              </a:rPr>
              <a:t>particle accelerators</a:t>
            </a:r>
            <a:r>
              <a:rPr kumimoji="1" lang="en-US" altLang="ja-JP" sz="3200" dirty="0">
                <a:solidFill>
                  <a:srgbClr val="0070C0"/>
                </a:solidFill>
              </a:rPr>
              <a:t> (</a:t>
            </a:r>
            <a:r>
              <a:rPr kumimoji="1" lang="en-US" altLang="ja-JP" sz="3200" b="1" dirty="0">
                <a:solidFill>
                  <a:srgbClr val="0070C0"/>
                </a:solidFill>
              </a:rPr>
              <a:t>SRF cavity</a:t>
            </a:r>
            <a:r>
              <a:rPr kumimoji="1" lang="en-US" altLang="ja-JP" sz="32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E98C9B-0C1A-46D6-B104-A41B4FBF5148}"/>
              </a:ext>
            </a:extLst>
          </p:cNvPr>
          <p:cNvSpPr txBox="1"/>
          <p:nvPr/>
        </p:nvSpPr>
        <p:spPr>
          <a:xfrm>
            <a:off x="0" y="5365194"/>
            <a:ext cx="8962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There are other RF applications (e.g., photon detector, quantum computing etc.)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703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ubotaka\Desktop\Kenkyu\LG_and_seamless\131213【写真】LG空洞完成\DSC04913.JPG">
            <a:extLst>
              <a:ext uri="{FF2B5EF4-FFF2-40B4-BE49-F238E27FC236}">
                <a16:creationId xmlns:a16="http://schemas.microsoft.com/office/drawing/2014/main" id="{3E5B0FFC-9ABA-4A1A-93F0-8FDC3CD9C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9454" y="664243"/>
            <a:ext cx="6245476" cy="31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7A2B06C-D3DA-4A4F-8CBF-B84DCA07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AA5628-10D3-4D59-83C7-2DF3C2F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285C4-B5DE-45FB-9559-72669F4D260B}"/>
              </a:ext>
            </a:extLst>
          </p:cNvPr>
          <p:cNvSpPr txBox="1"/>
          <p:nvPr/>
        </p:nvSpPr>
        <p:spPr>
          <a:xfrm>
            <a:off x="0" y="0"/>
            <a:ext cx="883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Superconducting RF Cavity: introduction (1)</a:t>
            </a:r>
            <a:endParaRPr kumimoji="1" lang="ja-JP" altLang="en-US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ABEC36-B90C-4386-B4B6-6406DFD8AB92}"/>
              </a:ext>
            </a:extLst>
          </p:cNvPr>
          <p:cNvSpPr txBox="1"/>
          <p:nvPr/>
        </p:nvSpPr>
        <p:spPr>
          <a:xfrm>
            <a:off x="1" y="51224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Picture of a 1.3GHz single cell elliptical cavity for International Linear Collider, made from ultra pure niobium material. </a:t>
            </a: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CA065A30-8A26-4D54-B52D-9E77693FC50B}"/>
              </a:ext>
            </a:extLst>
          </p:cNvPr>
          <p:cNvSpPr/>
          <p:nvPr/>
        </p:nvSpPr>
        <p:spPr>
          <a:xfrm rot="5400000">
            <a:off x="4154748" y="3576330"/>
            <a:ext cx="399495" cy="1198485"/>
          </a:xfrm>
          <a:prstGeom prst="rightBrace">
            <a:avLst>
              <a:gd name="adj1" fmla="val 21666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92EC76CB-83EA-4054-9BB3-7F2D03219C4E}"/>
              </a:ext>
            </a:extLst>
          </p:cNvPr>
          <p:cNvSpPr/>
          <p:nvPr/>
        </p:nvSpPr>
        <p:spPr>
          <a:xfrm rot="5400000">
            <a:off x="5971176" y="3057932"/>
            <a:ext cx="399495" cy="2235281"/>
          </a:xfrm>
          <a:prstGeom prst="rightBrace">
            <a:avLst>
              <a:gd name="adj1" fmla="val 21666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9345D53-6209-43D7-A095-5776B39C582D}"/>
              </a:ext>
            </a:extLst>
          </p:cNvPr>
          <p:cNvSpPr txBox="1"/>
          <p:nvPr/>
        </p:nvSpPr>
        <p:spPr>
          <a:xfrm>
            <a:off x="3955988" y="4484376"/>
            <a:ext cx="797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Cell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D9F38F-C328-499E-9B72-A642C3C2199D}"/>
              </a:ext>
            </a:extLst>
          </p:cNvPr>
          <p:cNvSpPr txBox="1"/>
          <p:nvPr/>
        </p:nvSpPr>
        <p:spPr>
          <a:xfrm>
            <a:off x="5413713" y="4484376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Beam pipe</a:t>
            </a:r>
            <a:endParaRPr kumimoji="1" lang="ja-JP" altLang="en-US" sz="3200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6BE5600-8D63-4068-B7A2-E59817C042BE}"/>
              </a:ext>
            </a:extLst>
          </p:cNvPr>
          <p:cNvCxnSpPr/>
          <p:nvPr/>
        </p:nvCxnSpPr>
        <p:spPr>
          <a:xfrm>
            <a:off x="7847861" y="858018"/>
            <a:ext cx="0" cy="2432482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D1F5395-F154-4942-B562-654DC46D67ED}"/>
                  </a:ext>
                </a:extLst>
              </p:cNvPr>
              <p:cNvSpPr txBox="1"/>
              <p:nvPr/>
            </p:nvSpPr>
            <p:spPr>
              <a:xfrm>
                <a:off x="7916651" y="1935759"/>
                <a:ext cx="11182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∼20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D1F5395-F154-4942-B562-654DC46D6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651" y="1935759"/>
                <a:ext cx="1118255" cy="369332"/>
              </a:xfrm>
              <a:prstGeom prst="rect">
                <a:avLst/>
              </a:prstGeom>
              <a:blipFill>
                <a:blip r:embed="rId3"/>
                <a:stretch>
                  <a:fillRect l="-2186" r="-6011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90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7A2B06C-D3DA-4A4F-8CBF-B84DCA07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T. Kubo, ASSCA2018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AA5628-10D3-4D59-83C7-2DF3C2F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285C4-B5DE-45FB-9559-72669F4D260B}"/>
              </a:ext>
            </a:extLst>
          </p:cNvPr>
          <p:cNvSpPr txBox="1"/>
          <p:nvPr/>
        </p:nvSpPr>
        <p:spPr>
          <a:xfrm>
            <a:off x="0" y="0"/>
            <a:ext cx="784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Superconducting RF Cavity: introduction (2)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6BDBD1-6F82-407C-B9EE-AB3B34CB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774"/>
            <a:ext cx="4649932" cy="26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A3009C-BB67-43E7-996C-122AD8801B6E}"/>
              </a:ext>
            </a:extLst>
          </p:cNvPr>
          <p:cNvSpPr txBox="1"/>
          <p:nvPr/>
        </p:nvSpPr>
        <p:spPr>
          <a:xfrm>
            <a:off x="0" y="544773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Electric field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B5BC120-EF3D-4211-A068-F3A7FCDF1F93}"/>
                  </a:ext>
                </a:extLst>
              </p:cNvPr>
              <p:cNvSpPr txBox="1"/>
              <p:nvPr/>
            </p:nvSpPr>
            <p:spPr>
              <a:xfrm>
                <a:off x="0" y="3160441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Particles enter the “cell” through the beam pipe and are accelerated by the electric field parallel to the axis.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The average electric field the particles see during transit is called “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Gradient</a:t>
                </a:r>
                <a:r>
                  <a:rPr kumimoji="1" lang="en-US" altLang="ja-JP" sz="2400" dirty="0"/>
                  <a:t>” or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”. 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B5BC120-EF3D-4211-A068-F3A7FCDF1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0441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867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791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59258C6-8D53-4C51-9E0B-F912F3FC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68" y="544773"/>
            <a:ext cx="4649932" cy="26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7A2B06C-D3DA-4A4F-8CBF-B84DCA07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T. Kubo, ASSCA2018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AA5628-10D3-4D59-83C7-2DF3C2F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285C4-B5DE-45FB-9559-72669F4D260B}"/>
              </a:ext>
            </a:extLst>
          </p:cNvPr>
          <p:cNvSpPr txBox="1"/>
          <p:nvPr/>
        </p:nvSpPr>
        <p:spPr>
          <a:xfrm>
            <a:off x="0" y="0"/>
            <a:ext cx="784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Superconducting RF Cavity: introduction (2)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6BDBD1-6F82-407C-B9EE-AB3B34CB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774"/>
            <a:ext cx="4649932" cy="26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A3009C-BB67-43E7-996C-122AD8801B6E}"/>
              </a:ext>
            </a:extLst>
          </p:cNvPr>
          <p:cNvSpPr txBox="1"/>
          <p:nvPr/>
        </p:nvSpPr>
        <p:spPr>
          <a:xfrm>
            <a:off x="0" y="544773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Electric field</a:t>
            </a:r>
            <a:endParaRPr kumimoji="1" lang="ja-JP" altLang="en-US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3E2F33-09E4-4970-8D9A-D8278A5C207B}"/>
              </a:ext>
            </a:extLst>
          </p:cNvPr>
          <p:cNvSpPr txBox="1"/>
          <p:nvPr/>
        </p:nvSpPr>
        <p:spPr>
          <a:xfrm>
            <a:off x="4649932" y="544773"/>
            <a:ext cx="1713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Magnetic field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B5BC120-EF3D-4211-A068-F3A7FCDF1F93}"/>
                  </a:ext>
                </a:extLst>
              </p:cNvPr>
              <p:cNvSpPr txBox="1"/>
              <p:nvPr/>
            </p:nvSpPr>
            <p:spPr>
              <a:xfrm>
                <a:off x="0" y="3160441"/>
                <a:ext cx="9144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Particles enter the “cell” through the beam pipe and are accelerated by the electric field parallel to the axis.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The average electric field the particles see during transit is called “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Gradient</a:t>
                </a:r>
                <a:r>
                  <a:rPr kumimoji="1" lang="en-US" altLang="ja-JP" sz="2400" dirty="0"/>
                  <a:t>” or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”.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 is proportional to the surface 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, and we can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. Here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 is a constant defined by a cavity design. </a:t>
                </a:r>
                <a:r>
                  <a:rPr kumimoji="1" lang="en-US" altLang="ja-JP" sz="2400" dirty="0"/>
                  <a:t>So we often 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,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. 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800" u="sng" dirty="0"/>
                  <a:t>Improving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8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kumimoji="1" lang="en-US" altLang="ja-JP" sz="2800" u="sng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sz="28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u="sng" dirty="0"/>
                  <a:t>is one of the most important tasks for SRF researchers. 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B5BC120-EF3D-4211-A068-F3A7FCDF1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0441"/>
                <a:ext cx="9144000" cy="3539430"/>
              </a:xfrm>
              <a:prstGeom prst="rect">
                <a:avLst/>
              </a:prstGeom>
              <a:blipFill>
                <a:blip r:embed="rId4"/>
                <a:stretch>
                  <a:fillRect l="-1133" t="-1377" r="-1067" b="-3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430ABA2-F09F-4D48-A0F3-C42028BC004F}"/>
                  </a:ext>
                </a:extLst>
              </p:cNvPr>
              <p:cNvSpPr txBox="1"/>
              <p:nvPr/>
            </p:nvSpPr>
            <p:spPr>
              <a:xfrm>
                <a:off x="4780236" y="5415378"/>
                <a:ext cx="38661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/>
                  <a:t>e.g., 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=4.26</m:t>
                    </m:r>
                  </m:oMath>
                </a14:m>
                <a:r>
                  <a:rPr kumimoji="1" lang="en-US" altLang="ja-JP" sz="1400" dirty="0"/>
                  <a:t>mT/(MV/m) for Tesla design cavities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430ABA2-F09F-4D48-A0F3-C42028BC0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36" y="5415378"/>
                <a:ext cx="3866187" cy="307777"/>
              </a:xfrm>
              <a:prstGeom prst="rect">
                <a:avLst/>
              </a:prstGeom>
              <a:blipFill>
                <a:blip r:embed="rId5"/>
                <a:stretch>
                  <a:fillRect l="-473" t="-1961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39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59258C6-8D53-4C51-9E0B-F912F3FC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68" y="544773"/>
            <a:ext cx="4649932" cy="26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7A2B06C-D3DA-4A4F-8CBF-B84DCA07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T. Kubo, ASSCA2018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AA5628-10D3-4D59-83C7-2DF3C2F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5285C4-B5DE-45FB-9559-72669F4D260B}"/>
              </a:ext>
            </a:extLst>
          </p:cNvPr>
          <p:cNvSpPr txBox="1"/>
          <p:nvPr/>
        </p:nvSpPr>
        <p:spPr>
          <a:xfrm>
            <a:off x="0" y="0"/>
            <a:ext cx="784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Superconducting RF Cavity: introduction (3)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6BDBD1-6F82-407C-B9EE-AB3B34CB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774"/>
            <a:ext cx="4649932" cy="26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A3009C-BB67-43E7-996C-122AD8801B6E}"/>
              </a:ext>
            </a:extLst>
          </p:cNvPr>
          <p:cNvSpPr txBox="1"/>
          <p:nvPr/>
        </p:nvSpPr>
        <p:spPr>
          <a:xfrm>
            <a:off x="0" y="544773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Electric field</a:t>
            </a:r>
            <a:endParaRPr kumimoji="1" lang="ja-JP" altLang="en-US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3E2F33-09E4-4970-8D9A-D8278A5C207B}"/>
              </a:ext>
            </a:extLst>
          </p:cNvPr>
          <p:cNvSpPr txBox="1"/>
          <p:nvPr/>
        </p:nvSpPr>
        <p:spPr>
          <a:xfrm>
            <a:off x="4649932" y="544773"/>
            <a:ext cx="1713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Magnetic field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B5BC120-EF3D-4211-A068-F3A7FCDF1F93}"/>
                  </a:ext>
                </a:extLst>
              </p:cNvPr>
              <p:cNvSpPr txBox="1"/>
              <p:nvPr/>
            </p:nvSpPr>
            <p:spPr>
              <a:xfrm>
                <a:off x="0" y="3160441"/>
                <a:ext cx="9144000" cy="3133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The other important parameter is “</a:t>
                </a:r>
                <a:r>
                  <a:rPr kumimoji="1" lang="en-US" altLang="ja-JP" sz="2400" b="1" dirty="0">
                    <a:solidFill>
                      <a:srgbClr val="00B050"/>
                    </a:solidFill>
                  </a:rPr>
                  <a:t>Quality factor</a:t>
                </a:r>
                <a:r>
                  <a:rPr kumimoji="1" lang="en-US" altLang="ja-JP" sz="2400" dirty="0"/>
                  <a:t>” or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ja-JP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”, which is the ratio of stored energy to dissipation per RF cycle. 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is proportional to the inverse of surface resistance (explained below):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kumimoji="1" lang="en-US" altLang="ja-JP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400" dirty="0"/>
                  <a:t>. Here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400" dirty="0"/>
                  <a:t> is a constant defined by a cavity design. So we often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3200" u="sng" dirty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 u="sng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i="1" u="sng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3200" i="1" u="sng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3200" u="sng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ja-JP" sz="3200" u="sng" dirty="0"/>
                  <a:t>or reducing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sng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u="sng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3200" b="1" i="1" u="sng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kumimoji="1" lang="en-US" altLang="ja-JP" sz="3200" b="1" u="sng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ja-JP" sz="3200" u="sng" dirty="0"/>
                  <a:t>is also the most important task for us. </a:t>
                </a:r>
                <a:endParaRPr kumimoji="1" lang="en-US" altLang="ja-JP" sz="2400" u="sng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B5BC120-EF3D-4211-A068-F3A7FCDF1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0441"/>
                <a:ext cx="9144000" cy="3133487"/>
              </a:xfrm>
              <a:prstGeom prst="rect">
                <a:avLst/>
              </a:prstGeom>
              <a:blipFill>
                <a:blip r:embed="rId4"/>
                <a:stretch>
                  <a:fillRect l="-1467" t="-1556" b="-54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4064C73-861B-4896-9DFB-58F7E45D5850}"/>
                  </a:ext>
                </a:extLst>
              </p:cNvPr>
              <p:cNvSpPr txBox="1"/>
              <p:nvPr/>
            </p:nvSpPr>
            <p:spPr>
              <a:xfrm>
                <a:off x="4649932" y="4882717"/>
                <a:ext cx="31410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0" dirty="0"/>
                  <a:t>e.g., 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400" b="0" i="0" smtClean="0">
                        <a:latin typeface="Cambria Math" panose="02040503050406030204" pitchFamily="18" charset="0"/>
                      </a:rPr>
                      <m:t>270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l-GR" altLang="ja-JP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kumimoji="1" lang="en-US" altLang="ja-JP" sz="1400" dirty="0"/>
                  <a:t> for Tesla design cavities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4064C73-861B-4896-9DFB-58F7E45D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32" y="4882717"/>
                <a:ext cx="3141053" cy="307777"/>
              </a:xfrm>
              <a:prstGeom prst="rect">
                <a:avLst/>
              </a:prstGeom>
              <a:blipFill>
                <a:blip r:embed="rId5"/>
                <a:stretch>
                  <a:fillRect l="-583" t="-4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61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84D0C9-D6F3-45CD-9345-47D31F6BC5BE}"/>
              </a:ext>
            </a:extLst>
          </p:cNvPr>
          <p:cNvSpPr txBox="1"/>
          <p:nvPr/>
        </p:nvSpPr>
        <p:spPr>
          <a:xfrm>
            <a:off x="0" y="2659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MV Boli" panose="02000500030200090000" pitchFamily="2" charset="0"/>
                <a:cs typeface="MV Boli" panose="02000500030200090000" pitchFamily="2" charset="0"/>
              </a:rPr>
              <a:t>Introduction</a:t>
            </a:r>
            <a:endParaRPr kumimoji="1" lang="ja-JP" altLang="en-US" sz="4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B26BEDD-B433-4F16-881A-327EE97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82D62-CCB7-4224-A88C-EAB8A61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39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54E78CD-6422-4B26-9B84-8AD96B07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907E41-67E5-49E0-9BB1-540E75CB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0FDD79-9F6F-43CE-8E0D-070A11B73F20}"/>
              </a:ext>
            </a:extLst>
          </p:cNvPr>
          <p:cNvSpPr txBox="1"/>
          <p:nvPr/>
        </p:nvSpPr>
        <p:spPr>
          <a:xfrm>
            <a:off x="0" y="0"/>
            <a:ext cx="784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Superconducting RF Cavity: introduction (4)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0A3F8B6-0D5A-4D67-A541-6DCD76DE7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28" r="3003" b="4497"/>
          <a:stretch/>
        </p:blipFill>
        <p:spPr bwMode="auto">
          <a:xfrm>
            <a:off x="1342491" y="1229002"/>
            <a:ext cx="6459017" cy="383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AA4FFB-7D31-42E2-8122-1AD498CE3351}"/>
              </a:ext>
            </a:extLst>
          </p:cNvPr>
          <p:cNvSpPr/>
          <p:nvPr/>
        </p:nvSpPr>
        <p:spPr>
          <a:xfrm>
            <a:off x="0" y="595215"/>
            <a:ext cx="9123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/>
              <a:t>So, performances of cavities are summarized in plots like this.</a:t>
            </a:r>
            <a:endParaRPr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C380BBE-C274-4C52-A171-13514AD56F37}"/>
                  </a:ext>
                </a:extLst>
              </p:cNvPr>
              <p:cNvSpPr/>
              <p:nvPr/>
            </p:nvSpPr>
            <p:spPr>
              <a:xfrm>
                <a:off x="0" y="5155548"/>
                <a:ext cx="9144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ja-JP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) are </a:t>
                </a:r>
              </a:p>
              <a:p>
                <a:pPr algn="ctr"/>
                <a:r>
                  <a:rPr kumimoji="1" lang="en-US" altLang="ja-JP" sz="3200" dirty="0"/>
                  <a:t>the most important parameters in SRF!!!</a:t>
                </a: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C380BBE-C274-4C52-A171-13514AD56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5548"/>
                <a:ext cx="9144000" cy="1077218"/>
              </a:xfrm>
              <a:prstGeom prst="rect">
                <a:avLst/>
              </a:prstGeom>
              <a:blipFill>
                <a:blip r:embed="rId3"/>
                <a:stretch>
                  <a:fillRect t="-6818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右 7">
            <a:extLst>
              <a:ext uri="{FF2B5EF4-FFF2-40B4-BE49-F238E27FC236}">
                <a16:creationId xmlns:a16="http://schemas.microsoft.com/office/drawing/2014/main" id="{BE08B807-A7CC-46FA-9F87-95480E7B3D64}"/>
              </a:ext>
            </a:extLst>
          </p:cNvPr>
          <p:cNvSpPr/>
          <p:nvPr/>
        </p:nvSpPr>
        <p:spPr>
          <a:xfrm rot="19297584">
            <a:off x="6754669" y="1263463"/>
            <a:ext cx="958044" cy="9611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072BDD5-7C3A-4904-9BC3-A64E09359FC3}"/>
              </a:ext>
            </a:extLst>
          </p:cNvPr>
          <p:cNvSpPr/>
          <p:nvPr/>
        </p:nvSpPr>
        <p:spPr>
          <a:xfrm rot="19367429">
            <a:off x="7016250" y="1723451"/>
            <a:ext cx="20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b="1" dirty="0"/>
              <a:t>want to improve </a:t>
            </a:r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06360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15CBA4F-B276-4184-8D8A-E94DE6EA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3C02859-8463-424C-A273-C49EA99D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E360BF5-D023-47D1-8EB8-AA2E0896D17D}"/>
                  </a:ext>
                </a:extLst>
              </p:cNvPr>
              <p:cNvSpPr txBox="1"/>
              <p:nvPr/>
            </p:nvSpPr>
            <p:spPr>
              <a:xfrm>
                <a:off x="0" y="262344"/>
                <a:ext cx="9144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l"/>
                </a:pPr>
                <a:r>
                  <a:rPr kumimoji="1" lang="en-US" altLang="ja-JP" sz="2800" dirty="0"/>
                  <a:t>When we discuss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ja-JP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), we encounter the following keywords: </a:t>
                </a:r>
                <a:r>
                  <a:rPr kumimoji="1" lang="en-US" altLang="ja-JP" sz="2800" b="1" dirty="0"/>
                  <a:t>superconducting gap, coherence length, Meissner effect, penetration depth, vortex, flux quantum, lower critical field (</a:t>
                </a:r>
                <a:r>
                  <a:rPr kumimoji="1" lang="en-US" altLang="ja-JP" sz="2800" b="1" i="1" dirty="0"/>
                  <a:t>H</a:t>
                </a:r>
                <a:r>
                  <a:rPr kumimoji="1" lang="en-US" altLang="ja-JP" sz="2800" b="1" i="1" baseline="-25000" dirty="0"/>
                  <a:t>c1</a:t>
                </a:r>
                <a:r>
                  <a:rPr kumimoji="1" lang="en-US" altLang="ja-JP" sz="2800" b="1" dirty="0"/>
                  <a:t>), superheating field (</a:t>
                </a:r>
                <a:r>
                  <a:rPr kumimoji="1" lang="en-US" altLang="ja-JP" sz="2800" b="1" i="1" dirty="0" err="1"/>
                  <a:t>H</a:t>
                </a:r>
                <a:r>
                  <a:rPr kumimoji="1" lang="en-US" altLang="ja-JP" sz="2800" b="1" i="1" baseline="-25000" dirty="0" err="1"/>
                  <a:t>sh</a:t>
                </a:r>
                <a:r>
                  <a:rPr kumimoji="1" lang="en-US" altLang="ja-JP" sz="2800" b="1" dirty="0"/>
                  <a:t>) </a:t>
                </a:r>
                <a:r>
                  <a:rPr kumimoji="1" lang="en-US" altLang="ja-JP" sz="2800" dirty="0"/>
                  <a:t>etc. 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l"/>
                </a:pPr>
                <a:endParaRPr kumimoji="1" lang="en-US" altLang="ja-JP" sz="2800" dirty="0"/>
              </a:p>
              <a:p>
                <a:pPr marL="342900" indent="-342900" algn="just">
                  <a:buFont typeface="Wingdings" panose="05000000000000000000" pitchFamily="2" charset="2"/>
                  <a:buChar char="l"/>
                </a:pPr>
                <a:r>
                  <a:rPr kumimoji="1" lang="en-US" altLang="ja-JP" sz="2800" dirty="0"/>
                  <a:t>The goal of this lecture is to introduce these keywords by </a:t>
                </a:r>
                <a:r>
                  <a:rPr kumimoji="1" lang="en-US" altLang="ja-JP" sz="2800" b="1" dirty="0"/>
                  <a:t>using only elementary techniques</a:t>
                </a:r>
                <a:r>
                  <a:rPr kumimoji="1" lang="en-US" altLang="ja-JP" sz="2800" dirty="0"/>
                  <a:t>. (We do NOT use advanced theoretical techniques</a:t>
                </a:r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such</a:t>
                </a:r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as the</a:t>
                </a:r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finite</a:t>
                </a:r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temperature</a:t>
                </a:r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Green’s function.)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E360BF5-D023-47D1-8EB8-AA2E0896D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2344"/>
                <a:ext cx="9144000" cy="4401205"/>
              </a:xfrm>
              <a:prstGeom prst="rect">
                <a:avLst/>
              </a:prstGeom>
              <a:blipFill>
                <a:blip r:embed="rId2"/>
                <a:stretch>
                  <a:fillRect l="-1133" t="-1247" r="-1333" b="-30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910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84D0C9-D6F3-45CD-9345-47D31F6BC5BE}"/>
              </a:ext>
            </a:extLst>
          </p:cNvPr>
          <p:cNvSpPr txBox="1"/>
          <p:nvPr/>
        </p:nvSpPr>
        <p:spPr>
          <a:xfrm>
            <a:off x="0" y="2659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MV Boli" panose="02000500030200090000" pitchFamily="2" charset="0"/>
                <a:cs typeface="MV Boli" panose="02000500030200090000" pitchFamily="2" charset="0"/>
              </a:rPr>
              <a:t>BCS Theory: nut shell</a:t>
            </a:r>
            <a:endParaRPr kumimoji="1" lang="ja-JP" altLang="en-US" sz="4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411426-B987-4D39-843F-A1CE8704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89E9AA-2DF6-4BC6-A195-CAB619FE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22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7C9525-BE7D-44A2-B63F-ECD6CE9B36A2}"/>
                  </a:ext>
                </a:extLst>
              </p:cNvPr>
              <p:cNvSpPr txBox="1"/>
              <p:nvPr/>
            </p:nvSpPr>
            <p:spPr>
              <a:xfrm>
                <a:off x="0" y="3780019"/>
                <a:ext cx="9144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/>
                  <a:t>You do not need to follow all the contents in this chapter. </a:t>
                </a:r>
              </a:p>
              <a:p>
                <a:pPr algn="ctr"/>
                <a:r>
                  <a:rPr kumimoji="1" lang="en-US" altLang="ja-JP" sz="2000" dirty="0">
                    <a:solidFill>
                      <a:srgbClr val="FF00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, and macroscopic wavefunction</a:t>
                </a:r>
                <a:r>
                  <a:rPr kumimoji="1" lang="ja-JP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are the important concept in this chapter</a:t>
                </a:r>
                <a:r>
                  <a:rPr kumimoji="1" lang="en-US" altLang="ja-JP" sz="2000" dirty="0"/>
                  <a:t>. 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7C9525-BE7D-44A2-B63F-ECD6CE9B3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0019"/>
                <a:ext cx="9144000" cy="707886"/>
              </a:xfrm>
              <a:prstGeom prst="rect">
                <a:avLst/>
              </a:prstGeom>
              <a:blipFill>
                <a:blip r:embed="rId2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626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58E2B7D-8C55-4FB3-BC51-D2A5989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D9B65C-E5C3-4FC2-A3D1-546F5868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960ADA-D38A-4188-ADD6-0A7C79A2424C}"/>
              </a:ext>
            </a:extLst>
          </p:cNvPr>
          <p:cNvSpPr txBox="1"/>
          <p:nvPr/>
        </p:nvSpPr>
        <p:spPr>
          <a:xfrm>
            <a:off x="0" y="0"/>
            <a:ext cx="4270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Boson and Fermion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4859" y="1153931"/>
                <a:ext cx="18378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59" y="1153931"/>
                <a:ext cx="183787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5">
            <a:extLst>
              <a:ext uri="{FF2B5EF4-FFF2-40B4-BE49-F238E27FC236}">
                <a16:creationId xmlns:a16="http://schemas.microsoft.com/office/drawing/2014/main" id="{666A8905-5F80-40D5-928F-2242D9083A43}"/>
              </a:ext>
            </a:extLst>
          </p:cNvPr>
          <p:cNvSpPr>
            <a:spLocks noChangeAspect="1"/>
          </p:cNvSpPr>
          <p:nvPr/>
        </p:nvSpPr>
        <p:spPr>
          <a:xfrm>
            <a:off x="1069710" y="1248800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5">
            <a:extLst>
              <a:ext uri="{FF2B5EF4-FFF2-40B4-BE49-F238E27FC236}">
                <a16:creationId xmlns:a16="http://schemas.microsoft.com/office/drawing/2014/main" id="{BDFFAAF6-018D-4AC9-91C9-FC9340B7CC5A}"/>
              </a:ext>
            </a:extLst>
          </p:cNvPr>
          <p:cNvSpPr>
            <a:spLocks noChangeAspect="1"/>
          </p:cNvSpPr>
          <p:nvPr/>
        </p:nvSpPr>
        <p:spPr>
          <a:xfrm>
            <a:off x="530234" y="983682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B57B3E1-2850-4326-AE22-D6A0E17F28C0}"/>
              </a:ext>
            </a:extLst>
          </p:cNvPr>
          <p:cNvSpPr txBox="1"/>
          <p:nvPr/>
        </p:nvSpPr>
        <p:spPr>
          <a:xfrm>
            <a:off x="138564" y="1543752"/>
            <a:ext cx="14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5F8C466-3A54-45E1-8DFD-8E7FDFD55FE4}"/>
                  </a:ext>
                </a:extLst>
              </p:cNvPr>
              <p:cNvSpPr/>
              <p:nvPr/>
            </p:nvSpPr>
            <p:spPr>
              <a:xfrm>
                <a:off x="6662414" y="1121066"/>
                <a:ext cx="24815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is position or momentum or some other index of states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5F8C466-3A54-45E1-8DFD-8E7FDFD55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414" y="1121066"/>
                <a:ext cx="2481586" cy="923330"/>
              </a:xfrm>
              <a:prstGeom prst="rect">
                <a:avLst/>
              </a:prstGeom>
              <a:blipFill>
                <a:blip r:embed="rId3"/>
                <a:stretch>
                  <a:fillRect l="-2211" t="-3974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AFED0068-1D99-4928-87F0-32E66BBAD40F}"/>
              </a:ext>
            </a:extLst>
          </p:cNvPr>
          <p:cNvCxnSpPr>
            <a:cxnSpLocks/>
          </p:cNvCxnSpPr>
          <p:nvPr/>
        </p:nvCxnSpPr>
        <p:spPr>
          <a:xfrm flipV="1">
            <a:off x="5424260" y="1584818"/>
            <a:ext cx="90828" cy="197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E62C34B-3098-4B51-A593-954ED3992D82}"/>
              </a:ext>
            </a:extLst>
          </p:cNvPr>
          <p:cNvSpPr txBox="1"/>
          <p:nvPr/>
        </p:nvSpPr>
        <p:spPr>
          <a:xfrm>
            <a:off x="4271827" y="1725268"/>
            <a:ext cx="16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Particle 1 is </a:t>
            </a:r>
          </a:p>
          <a:p>
            <a:r>
              <a:rPr kumimoji="1" lang="en-US" altLang="ja-JP" dirty="0"/>
              <a:t>in “</a:t>
            </a:r>
            <a:r>
              <a:rPr kumimoji="1" lang="en-US" altLang="ja-JP" dirty="0">
                <a:solidFill>
                  <a:srgbClr val="FF0000"/>
                </a:solidFill>
              </a:rPr>
              <a:t>a</a:t>
            </a:r>
            <a:r>
              <a:rPr kumimoji="1" lang="en-US" altLang="ja-JP" dirty="0"/>
              <a:t>” state. 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0162B0-FDED-475E-80BB-7174BDB486BC}"/>
              </a:ext>
            </a:extLst>
          </p:cNvPr>
          <p:cNvSpPr txBox="1"/>
          <p:nvPr/>
        </p:nvSpPr>
        <p:spPr>
          <a:xfrm>
            <a:off x="5585289" y="1769465"/>
            <a:ext cx="16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Particle 2 is </a:t>
            </a:r>
          </a:p>
          <a:p>
            <a:r>
              <a:rPr kumimoji="1" lang="en-US" altLang="ja-JP" dirty="0"/>
              <a:t>in “</a:t>
            </a:r>
            <a:r>
              <a:rPr kumimoji="1" lang="en-US" altLang="ja-JP" dirty="0">
                <a:solidFill>
                  <a:srgbClr val="0070C0"/>
                </a:solidFill>
              </a:rPr>
              <a:t>b</a:t>
            </a:r>
            <a:r>
              <a:rPr kumimoji="1" lang="en-US" altLang="ja-JP" dirty="0"/>
              <a:t>” state. 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81EE9E3-58F3-417E-8535-258FCC32A192}"/>
              </a:ext>
            </a:extLst>
          </p:cNvPr>
          <p:cNvCxnSpPr>
            <a:cxnSpLocks/>
          </p:cNvCxnSpPr>
          <p:nvPr/>
        </p:nvCxnSpPr>
        <p:spPr>
          <a:xfrm flipH="1" flipV="1">
            <a:off x="5816110" y="1564285"/>
            <a:ext cx="298030" cy="348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61DFB531-6313-4161-B6A0-9FA14FECCC74}"/>
              </a:ext>
            </a:extLst>
          </p:cNvPr>
          <p:cNvSpPr txBox="1"/>
          <p:nvPr/>
        </p:nvSpPr>
        <p:spPr>
          <a:xfrm>
            <a:off x="1933865" y="636318"/>
            <a:ext cx="721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consider two identical particles. Let us write the state vector</a:t>
            </a:r>
            <a:r>
              <a:rPr lang="ja-JP" altLang="en-US" sz="2400" dirty="0"/>
              <a:t> </a:t>
            </a:r>
            <a:r>
              <a:rPr lang="en-US" altLang="ja-JP" sz="2400" dirty="0"/>
              <a:t>as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3288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58E2B7D-8C55-4FB3-BC51-D2A5989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D9B65C-E5C3-4FC2-A3D1-546F5868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960ADA-D38A-4188-ADD6-0A7C79A2424C}"/>
              </a:ext>
            </a:extLst>
          </p:cNvPr>
          <p:cNvSpPr txBox="1"/>
          <p:nvPr/>
        </p:nvSpPr>
        <p:spPr>
          <a:xfrm>
            <a:off x="0" y="0"/>
            <a:ext cx="4270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Boson and Fermion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4859" y="1153931"/>
                <a:ext cx="18378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59" y="1153931"/>
                <a:ext cx="183787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933865" y="636318"/>
            <a:ext cx="721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consider two identical particles. Let us write the state vector</a:t>
            </a:r>
            <a:r>
              <a:rPr lang="ja-JP" altLang="en-US" sz="2400" dirty="0"/>
              <a:t> </a:t>
            </a:r>
            <a:r>
              <a:rPr lang="en-US" altLang="ja-JP" sz="2400" dirty="0"/>
              <a:t>as</a:t>
            </a:r>
            <a:r>
              <a:rPr lang="en-US" sz="2400" dirty="0"/>
              <a:t> </a:t>
            </a:r>
          </a:p>
        </p:txBody>
      </p:sp>
      <p:sp>
        <p:nvSpPr>
          <p:cNvPr id="7" name="楕円 5">
            <a:extLst>
              <a:ext uri="{FF2B5EF4-FFF2-40B4-BE49-F238E27FC236}">
                <a16:creationId xmlns:a16="http://schemas.microsoft.com/office/drawing/2014/main" id="{666A8905-5F80-40D5-928F-2242D9083A43}"/>
              </a:ext>
            </a:extLst>
          </p:cNvPr>
          <p:cNvSpPr>
            <a:spLocks noChangeAspect="1"/>
          </p:cNvSpPr>
          <p:nvPr/>
        </p:nvSpPr>
        <p:spPr>
          <a:xfrm>
            <a:off x="1069710" y="1248800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5">
            <a:extLst>
              <a:ext uri="{FF2B5EF4-FFF2-40B4-BE49-F238E27FC236}">
                <a16:creationId xmlns:a16="http://schemas.microsoft.com/office/drawing/2014/main" id="{BDFFAAF6-018D-4AC9-91C9-FC9340B7CC5A}"/>
              </a:ext>
            </a:extLst>
          </p:cNvPr>
          <p:cNvSpPr>
            <a:spLocks noChangeAspect="1"/>
          </p:cNvSpPr>
          <p:nvPr/>
        </p:nvSpPr>
        <p:spPr>
          <a:xfrm>
            <a:off x="530234" y="983682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B57B3E1-2850-4326-AE22-D6A0E17F28C0}"/>
              </a:ext>
            </a:extLst>
          </p:cNvPr>
          <p:cNvSpPr txBox="1"/>
          <p:nvPr/>
        </p:nvSpPr>
        <p:spPr>
          <a:xfrm>
            <a:off x="138564" y="1543752"/>
            <a:ext cx="14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5F8C466-3A54-45E1-8DFD-8E7FDFD55FE4}"/>
                  </a:ext>
                </a:extLst>
              </p:cNvPr>
              <p:cNvSpPr/>
              <p:nvPr/>
            </p:nvSpPr>
            <p:spPr>
              <a:xfrm>
                <a:off x="6662414" y="1121066"/>
                <a:ext cx="24815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is position or momentum or some other index of states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5F8C466-3A54-45E1-8DFD-8E7FDFD55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414" y="1121066"/>
                <a:ext cx="2481586" cy="923330"/>
              </a:xfrm>
              <a:prstGeom prst="rect">
                <a:avLst/>
              </a:prstGeom>
              <a:blipFill>
                <a:blip r:embed="rId3"/>
                <a:stretch>
                  <a:fillRect l="-2211" t="-3974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1">
            <a:extLst>
              <a:ext uri="{FF2B5EF4-FFF2-40B4-BE49-F238E27FC236}">
                <a16:creationId xmlns:a16="http://schemas.microsoft.com/office/drawing/2014/main" id="{EDCF8110-5D26-455D-BA2F-625BF0D1FB19}"/>
              </a:ext>
            </a:extLst>
          </p:cNvPr>
          <p:cNvSpPr txBox="1"/>
          <p:nvPr/>
        </p:nvSpPr>
        <p:spPr>
          <a:xfrm>
            <a:off x="0" y="2391056"/>
            <a:ext cx="594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we cannot distinguish identical particles, </a:t>
            </a:r>
          </a:p>
          <a:p>
            <a:r>
              <a:rPr lang="en-US" sz="24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>
                <a:extLst>
                  <a:ext uri="{FF2B5EF4-FFF2-40B4-BE49-F238E27FC236}">
                    <a16:creationId xmlns:a16="http://schemas.microsoft.com/office/drawing/2014/main" id="{D079493B-3E13-411A-AFF8-3587EC52A7B2}"/>
                  </a:ext>
                </a:extLst>
              </p:cNvPr>
              <p:cNvSpPr txBox="1"/>
              <p:nvPr/>
            </p:nvSpPr>
            <p:spPr>
              <a:xfrm>
                <a:off x="5944659" y="2446619"/>
                <a:ext cx="27546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3" name="TextBox 4">
                <a:extLst>
                  <a:ext uri="{FF2B5EF4-FFF2-40B4-BE49-F238E27FC236}">
                    <a16:creationId xmlns:a16="http://schemas.microsoft.com/office/drawing/2014/main" id="{D079493B-3E13-411A-AFF8-3587EC52A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659" y="2446619"/>
                <a:ext cx="2754600" cy="369332"/>
              </a:xfrm>
              <a:prstGeom prst="rect">
                <a:avLst/>
              </a:prstGeom>
              <a:blipFill>
                <a:blip r:embed="rId4"/>
                <a:stretch>
                  <a:fillRect t="-173770" r="-14381" b="-255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394D914E-F58B-495C-B199-DCE6132A254E}"/>
                  </a:ext>
                </a:extLst>
              </p:cNvPr>
              <p:cNvSpPr txBox="1"/>
              <p:nvPr/>
            </p:nvSpPr>
            <p:spPr>
              <a:xfrm>
                <a:off x="2740462" y="2938409"/>
                <a:ext cx="23544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394D914E-F58B-495C-B199-DCE6132A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62" y="2938409"/>
                <a:ext cx="235449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1">
            <a:extLst>
              <a:ext uri="{FF2B5EF4-FFF2-40B4-BE49-F238E27FC236}">
                <a16:creationId xmlns:a16="http://schemas.microsoft.com/office/drawing/2014/main" id="{AC1E758C-A534-46A0-BF9C-E543CA4375E3}"/>
              </a:ext>
            </a:extLst>
          </p:cNvPr>
          <p:cNvSpPr txBox="1"/>
          <p:nvPr/>
        </p:nvSpPr>
        <p:spPr>
          <a:xfrm>
            <a:off x="-1" y="3508666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Every time we exchange particle 1 and 2, the factor C is multiplied.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20242DF-3814-4C36-BEED-E44A242CE188}"/>
                  </a:ext>
                </a:extLst>
              </p:cNvPr>
              <p:cNvSpPr/>
              <p:nvPr/>
            </p:nvSpPr>
            <p:spPr>
              <a:xfrm>
                <a:off x="5502101" y="2923019"/>
                <a:ext cx="18198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 dirty="0"/>
                  <a:t>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20242DF-3814-4C36-BEED-E44A242CE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01" y="2923019"/>
                <a:ext cx="1819857" cy="461665"/>
              </a:xfrm>
              <a:prstGeom prst="rect">
                <a:avLst/>
              </a:prstGeom>
              <a:blipFill>
                <a:blip r:embed="rId6"/>
                <a:stretch>
                  <a:fillRect l="-5369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AFED0068-1D99-4928-87F0-32E66BBAD40F}"/>
              </a:ext>
            </a:extLst>
          </p:cNvPr>
          <p:cNvCxnSpPr>
            <a:cxnSpLocks/>
          </p:cNvCxnSpPr>
          <p:nvPr/>
        </p:nvCxnSpPr>
        <p:spPr>
          <a:xfrm flipV="1">
            <a:off x="5424260" y="1584818"/>
            <a:ext cx="90828" cy="197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E62C34B-3098-4B51-A593-954ED3992D82}"/>
              </a:ext>
            </a:extLst>
          </p:cNvPr>
          <p:cNvSpPr txBox="1"/>
          <p:nvPr/>
        </p:nvSpPr>
        <p:spPr>
          <a:xfrm>
            <a:off x="4271827" y="1725268"/>
            <a:ext cx="16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Particle 1 is </a:t>
            </a:r>
          </a:p>
          <a:p>
            <a:r>
              <a:rPr kumimoji="1" lang="en-US" altLang="ja-JP" dirty="0"/>
              <a:t>in “</a:t>
            </a:r>
            <a:r>
              <a:rPr kumimoji="1" lang="en-US" altLang="ja-JP" dirty="0">
                <a:solidFill>
                  <a:srgbClr val="FF0000"/>
                </a:solidFill>
              </a:rPr>
              <a:t>a</a:t>
            </a:r>
            <a:r>
              <a:rPr kumimoji="1" lang="en-US" altLang="ja-JP" dirty="0"/>
              <a:t>” state. 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0162B0-FDED-475E-80BB-7174BDB486BC}"/>
              </a:ext>
            </a:extLst>
          </p:cNvPr>
          <p:cNvSpPr txBox="1"/>
          <p:nvPr/>
        </p:nvSpPr>
        <p:spPr>
          <a:xfrm>
            <a:off x="5585289" y="1769465"/>
            <a:ext cx="16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Particle 2 is </a:t>
            </a:r>
          </a:p>
          <a:p>
            <a:r>
              <a:rPr kumimoji="1" lang="en-US" altLang="ja-JP" dirty="0"/>
              <a:t>in “</a:t>
            </a:r>
            <a:r>
              <a:rPr kumimoji="1" lang="en-US" altLang="ja-JP" dirty="0">
                <a:solidFill>
                  <a:srgbClr val="0070C0"/>
                </a:solidFill>
              </a:rPr>
              <a:t>b</a:t>
            </a:r>
            <a:r>
              <a:rPr kumimoji="1" lang="en-US" altLang="ja-JP" dirty="0"/>
              <a:t>” state. 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81EE9E3-58F3-417E-8535-258FCC32A192}"/>
              </a:ext>
            </a:extLst>
          </p:cNvPr>
          <p:cNvCxnSpPr>
            <a:cxnSpLocks/>
          </p:cNvCxnSpPr>
          <p:nvPr/>
        </p:nvCxnSpPr>
        <p:spPr>
          <a:xfrm flipH="1" flipV="1">
            <a:off x="5816110" y="1564285"/>
            <a:ext cx="298030" cy="348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465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58E2B7D-8C55-4FB3-BC51-D2A5989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D9B65C-E5C3-4FC2-A3D1-546F5868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960ADA-D38A-4188-ADD6-0A7C79A2424C}"/>
              </a:ext>
            </a:extLst>
          </p:cNvPr>
          <p:cNvSpPr txBox="1"/>
          <p:nvPr/>
        </p:nvSpPr>
        <p:spPr>
          <a:xfrm>
            <a:off x="0" y="0"/>
            <a:ext cx="4270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Boson and Fermion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4859" y="1153931"/>
                <a:ext cx="18378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59" y="1153931"/>
                <a:ext cx="183787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5">
            <a:extLst>
              <a:ext uri="{FF2B5EF4-FFF2-40B4-BE49-F238E27FC236}">
                <a16:creationId xmlns:a16="http://schemas.microsoft.com/office/drawing/2014/main" id="{666A8905-5F80-40D5-928F-2242D9083A43}"/>
              </a:ext>
            </a:extLst>
          </p:cNvPr>
          <p:cNvSpPr>
            <a:spLocks noChangeAspect="1"/>
          </p:cNvSpPr>
          <p:nvPr/>
        </p:nvSpPr>
        <p:spPr>
          <a:xfrm>
            <a:off x="1069710" y="1248800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5">
            <a:extLst>
              <a:ext uri="{FF2B5EF4-FFF2-40B4-BE49-F238E27FC236}">
                <a16:creationId xmlns:a16="http://schemas.microsoft.com/office/drawing/2014/main" id="{BDFFAAF6-018D-4AC9-91C9-FC9340B7CC5A}"/>
              </a:ext>
            </a:extLst>
          </p:cNvPr>
          <p:cNvSpPr>
            <a:spLocks noChangeAspect="1"/>
          </p:cNvSpPr>
          <p:nvPr/>
        </p:nvSpPr>
        <p:spPr>
          <a:xfrm>
            <a:off x="530234" y="983682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B57B3E1-2850-4326-AE22-D6A0E17F28C0}"/>
              </a:ext>
            </a:extLst>
          </p:cNvPr>
          <p:cNvSpPr txBox="1"/>
          <p:nvPr/>
        </p:nvSpPr>
        <p:spPr>
          <a:xfrm>
            <a:off x="138564" y="1543752"/>
            <a:ext cx="14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5F8C466-3A54-45E1-8DFD-8E7FDFD55FE4}"/>
                  </a:ext>
                </a:extLst>
              </p:cNvPr>
              <p:cNvSpPr/>
              <p:nvPr/>
            </p:nvSpPr>
            <p:spPr>
              <a:xfrm>
                <a:off x="6662414" y="1121066"/>
                <a:ext cx="24815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is position or momentum or some other index of states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5F8C466-3A54-45E1-8DFD-8E7FDFD55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414" y="1121066"/>
                <a:ext cx="2481586" cy="923330"/>
              </a:xfrm>
              <a:prstGeom prst="rect">
                <a:avLst/>
              </a:prstGeom>
              <a:blipFill>
                <a:blip r:embed="rId3"/>
                <a:stretch>
                  <a:fillRect l="-2211" t="-3974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1">
            <a:extLst>
              <a:ext uri="{FF2B5EF4-FFF2-40B4-BE49-F238E27FC236}">
                <a16:creationId xmlns:a16="http://schemas.microsoft.com/office/drawing/2014/main" id="{EDCF8110-5D26-455D-BA2F-625BF0D1FB19}"/>
              </a:ext>
            </a:extLst>
          </p:cNvPr>
          <p:cNvSpPr txBox="1"/>
          <p:nvPr/>
        </p:nvSpPr>
        <p:spPr>
          <a:xfrm>
            <a:off x="0" y="2391056"/>
            <a:ext cx="594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we cannot distinguish identical particles, </a:t>
            </a:r>
          </a:p>
          <a:p>
            <a:r>
              <a:rPr lang="en-US" sz="24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>
                <a:extLst>
                  <a:ext uri="{FF2B5EF4-FFF2-40B4-BE49-F238E27FC236}">
                    <a16:creationId xmlns:a16="http://schemas.microsoft.com/office/drawing/2014/main" id="{D079493B-3E13-411A-AFF8-3587EC52A7B2}"/>
                  </a:ext>
                </a:extLst>
              </p:cNvPr>
              <p:cNvSpPr txBox="1"/>
              <p:nvPr/>
            </p:nvSpPr>
            <p:spPr>
              <a:xfrm>
                <a:off x="5944659" y="2446619"/>
                <a:ext cx="27546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3" name="TextBox 4">
                <a:extLst>
                  <a:ext uri="{FF2B5EF4-FFF2-40B4-BE49-F238E27FC236}">
                    <a16:creationId xmlns:a16="http://schemas.microsoft.com/office/drawing/2014/main" id="{D079493B-3E13-411A-AFF8-3587EC52A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659" y="2446619"/>
                <a:ext cx="2754600" cy="369332"/>
              </a:xfrm>
              <a:prstGeom prst="rect">
                <a:avLst/>
              </a:prstGeom>
              <a:blipFill>
                <a:blip r:embed="rId4"/>
                <a:stretch>
                  <a:fillRect t="-173770" r="-14381" b="-255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394D914E-F58B-495C-B199-DCE6132A254E}"/>
                  </a:ext>
                </a:extLst>
              </p:cNvPr>
              <p:cNvSpPr txBox="1"/>
              <p:nvPr/>
            </p:nvSpPr>
            <p:spPr>
              <a:xfrm>
                <a:off x="2740462" y="2938409"/>
                <a:ext cx="23544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394D914E-F58B-495C-B199-DCE6132A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62" y="2938409"/>
                <a:ext cx="235449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1">
            <a:extLst>
              <a:ext uri="{FF2B5EF4-FFF2-40B4-BE49-F238E27FC236}">
                <a16:creationId xmlns:a16="http://schemas.microsoft.com/office/drawing/2014/main" id="{AC1E758C-A534-46A0-BF9C-E543CA4375E3}"/>
              </a:ext>
            </a:extLst>
          </p:cNvPr>
          <p:cNvSpPr txBox="1"/>
          <p:nvPr/>
        </p:nvSpPr>
        <p:spPr>
          <a:xfrm>
            <a:off x="-1" y="3508666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Every time we exchange particle 1 and 2, the factor C is multiplied.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624FBE10-25C1-4A39-90FD-F3DA101A9296}"/>
                  </a:ext>
                </a:extLst>
              </p:cNvPr>
              <p:cNvSpPr txBox="1"/>
              <p:nvPr/>
            </p:nvSpPr>
            <p:spPr>
              <a:xfrm>
                <a:off x="1633198" y="4367781"/>
                <a:ext cx="4012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624FBE10-25C1-4A39-90FD-F3DA101A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198" y="4367781"/>
                <a:ext cx="401218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B3DD8E3-7168-4B46-8FA4-A3597DEDC7E9}"/>
                  </a:ext>
                </a:extLst>
              </p:cNvPr>
              <p:cNvSpPr/>
              <p:nvPr/>
            </p:nvSpPr>
            <p:spPr>
              <a:xfrm>
                <a:off x="6214354" y="4282569"/>
                <a:ext cx="1638848" cy="537135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B3DD8E3-7168-4B46-8FA4-A3597DEDC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54" y="4282569"/>
                <a:ext cx="1638848" cy="537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20242DF-3814-4C36-BEED-E44A242CE188}"/>
                  </a:ext>
                </a:extLst>
              </p:cNvPr>
              <p:cNvSpPr/>
              <p:nvPr/>
            </p:nvSpPr>
            <p:spPr>
              <a:xfrm>
                <a:off x="5502101" y="2923019"/>
                <a:ext cx="18198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 dirty="0"/>
                  <a:t>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20242DF-3814-4C36-BEED-E44A242CE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01" y="2923019"/>
                <a:ext cx="1819857" cy="461665"/>
              </a:xfrm>
              <a:prstGeom prst="rect">
                <a:avLst/>
              </a:prstGeom>
              <a:blipFill>
                <a:blip r:embed="rId8"/>
                <a:stretch>
                  <a:fillRect l="-5369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AFED0068-1D99-4928-87F0-32E66BBAD40F}"/>
              </a:ext>
            </a:extLst>
          </p:cNvPr>
          <p:cNvCxnSpPr>
            <a:cxnSpLocks/>
          </p:cNvCxnSpPr>
          <p:nvPr/>
        </p:nvCxnSpPr>
        <p:spPr>
          <a:xfrm flipV="1">
            <a:off x="5424260" y="1584818"/>
            <a:ext cx="90828" cy="197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E62C34B-3098-4B51-A593-954ED3992D82}"/>
              </a:ext>
            </a:extLst>
          </p:cNvPr>
          <p:cNvSpPr txBox="1"/>
          <p:nvPr/>
        </p:nvSpPr>
        <p:spPr>
          <a:xfrm>
            <a:off x="4271827" y="1725268"/>
            <a:ext cx="16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Particle 1 is </a:t>
            </a:r>
          </a:p>
          <a:p>
            <a:r>
              <a:rPr kumimoji="1" lang="en-US" altLang="ja-JP" dirty="0"/>
              <a:t>in “</a:t>
            </a:r>
            <a:r>
              <a:rPr kumimoji="1" lang="en-US" altLang="ja-JP" dirty="0">
                <a:solidFill>
                  <a:srgbClr val="FF0000"/>
                </a:solidFill>
              </a:rPr>
              <a:t>a</a:t>
            </a:r>
            <a:r>
              <a:rPr kumimoji="1" lang="en-US" altLang="ja-JP" dirty="0"/>
              <a:t>” state. 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0162B0-FDED-475E-80BB-7174BDB486BC}"/>
              </a:ext>
            </a:extLst>
          </p:cNvPr>
          <p:cNvSpPr txBox="1"/>
          <p:nvPr/>
        </p:nvSpPr>
        <p:spPr>
          <a:xfrm>
            <a:off x="5585289" y="1769465"/>
            <a:ext cx="16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Particle 2 is </a:t>
            </a:r>
          </a:p>
          <a:p>
            <a:r>
              <a:rPr kumimoji="1" lang="en-US" altLang="ja-JP" dirty="0"/>
              <a:t>in “</a:t>
            </a:r>
            <a:r>
              <a:rPr kumimoji="1" lang="en-US" altLang="ja-JP" dirty="0">
                <a:solidFill>
                  <a:srgbClr val="0070C0"/>
                </a:solidFill>
              </a:rPr>
              <a:t>b</a:t>
            </a:r>
            <a:r>
              <a:rPr kumimoji="1" lang="en-US" altLang="ja-JP" dirty="0"/>
              <a:t>” state. 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81EE9E3-58F3-417E-8535-258FCC32A192}"/>
              </a:ext>
            </a:extLst>
          </p:cNvPr>
          <p:cNvCxnSpPr>
            <a:cxnSpLocks/>
          </p:cNvCxnSpPr>
          <p:nvPr/>
        </p:nvCxnSpPr>
        <p:spPr>
          <a:xfrm flipH="1" flipV="1">
            <a:off x="5816110" y="1564285"/>
            <a:ext cx="298030" cy="348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1">
            <a:extLst>
              <a:ext uri="{FF2B5EF4-FFF2-40B4-BE49-F238E27FC236}">
                <a16:creationId xmlns:a16="http://schemas.microsoft.com/office/drawing/2014/main" id="{72EE167C-65FA-4A61-8A75-7BB2A8308913}"/>
              </a:ext>
            </a:extLst>
          </p:cNvPr>
          <p:cNvSpPr txBox="1"/>
          <p:nvPr/>
        </p:nvSpPr>
        <p:spPr>
          <a:xfrm>
            <a:off x="0" y="3908159"/>
            <a:ext cx="420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exchange them again 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CF629449-1548-4E35-A5EE-DBCE8CD8B1E9}"/>
              </a:ext>
            </a:extLst>
          </p:cNvPr>
          <p:cNvSpPr txBox="1"/>
          <p:nvPr/>
        </p:nvSpPr>
        <p:spPr>
          <a:xfrm>
            <a:off x="1933865" y="636318"/>
            <a:ext cx="721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consider two identical particles. Let us write the state vector</a:t>
            </a:r>
            <a:r>
              <a:rPr lang="ja-JP" altLang="en-US" sz="2400" dirty="0"/>
              <a:t> </a:t>
            </a:r>
            <a:r>
              <a:rPr lang="en-US" altLang="ja-JP" sz="2400" dirty="0"/>
              <a:t>as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721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58E2B7D-8C55-4FB3-BC51-D2A5989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D9B65C-E5C3-4FC2-A3D1-546F5868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960ADA-D38A-4188-ADD6-0A7C79A2424C}"/>
              </a:ext>
            </a:extLst>
          </p:cNvPr>
          <p:cNvSpPr txBox="1"/>
          <p:nvPr/>
        </p:nvSpPr>
        <p:spPr>
          <a:xfrm>
            <a:off x="0" y="0"/>
            <a:ext cx="4270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Boson and Fermion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4859" y="1153931"/>
                <a:ext cx="18378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59" y="1153931"/>
                <a:ext cx="183787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5">
            <a:extLst>
              <a:ext uri="{FF2B5EF4-FFF2-40B4-BE49-F238E27FC236}">
                <a16:creationId xmlns:a16="http://schemas.microsoft.com/office/drawing/2014/main" id="{666A8905-5F80-40D5-928F-2242D9083A43}"/>
              </a:ext>
            </a:extLst>
          </p:cNvPr>
          <p:cNvSpPr>
            <a:spLocks noChangeAspect="1"/>
          </p:cNvSpPr>
          <p:nvPr/>
        </p:nvSpPr>
        <p:spPr>
          <a:xfrm>
            <a:off x="1069710" y="1248800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5">
            <a:extLst>
              <a:ext uri="{FF2B5EF4-FFF2-40B4-BE49-F238E27FC236}">
                <a16:creationId xmlns:a16="http://schemas.microsoft.com/office/drawing/2014/main" id="{BDFFAAF6-018D-4AC9-91C9-FC9340B7CC5A}"/>
              </a:ext>
            </a:extLst>
          </p:cNvPr>
          <p:cNvSpPr>
            <a:spLocks noChangeAspect="1"/>
          </p:cNvSpPr>
          <p:nvPr/>
        </p:nvSpPr>
        <p:spPr>
          <a:xfrm>
            <a:off x="530234" y="983682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B57B3E1-2850-4326-AE22-D6A0E17F28C0}"/>
              </a:ext>
            </a:extLst>
          </p:cNvPr>
          <p:cNvSpPr txBox="1"/>
          <p:nvPr/>
        </p:nvSpPr>
        <p:spPr>
          <a:xfrm>
            <a:off x="138564" y="1543752"/>
            <a:ext cx="14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5F8C466-3A54-45E1-8DFD-8E7FDFD55FE4}"/>
                  </a:ext>
                </a:extLst>
              </p:cNvPr>
              <p:cNvSpPr/>
              <p:nvPr/>
            </p:nvSpPr>
            <p:spPr>
              <a:xfrm>
                <a:off x="6662414" y="1121066"/>
                <a:ext cx="24815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is position or momentum or some other index of states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5F8C466-3A54-45E1-8DFD-8E7FDFD55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414" y="1121066"/>
                <a:ext cx="2481586" cy="923330"/>
              </a:xfrm>
              <a:prstGeom prst="rect">
                <a:avLst/>
              </a:prstGeom>
              <a:blipFill>
                <a:blip r:embed="rId3"/>
                <a:stretch>
                  <a:fillRect l="-2211" t="-3974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1">
            <a:extLst>
              <a:ext uri="{FF2B5EF4-FFF2-40B4-BE49-F238E27FC236}">
                <a16:creationId xmlns:a16="http://schemas.microsoft.com/office/drawing/2014/main" id="{EDCF8110-5D26-455D-BA2F-625BF0D1FB19}"/>
              </a:ext>
            </a:extLst>
          </p:cNvPr>
          <p:cNvSpPr txBox="1"/>
          <p:nvPr/>
        </p:nvSpPr>
        <p:spPr>
          <a:xfrm>
            <a:off x="0" y="2391056"/>
            <a:ext cx="594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we cannot distinguish identical particles, </a:t>
            </a:r>
          </a:p>
          <a:p>
            <a:r>
              <a:rPr lang="en-US" sz="24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>
                <a:extLst>
                  <a:ext uri="{FF2B5EF4-FFF2-40B4-BE49-F238E27FC236}">
                    <a16:creationId xmlns:a16="http://schemas.microsoft.com/office/drawing/2014/main" id="{D079493B-3E13-411A-AFF8-3587EC52A7B2}"/>
                  </a:ext>
                </a:extLst>
              </p:cNvPr>
              <p:cNvSpPr txBox="1"/>
              <p:nvPr/>
            </p:nvSpPr>
            <p:spPr>
              <a:xfrm>
                <a:off x="5944659" y="2446619"/>
                <a:ext cx="27546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3" name="TextBox 4">
                <a:extLst>
                  <a:ext uri="{FF2B5EF4-FFF2-40B4-BE49-F238E27FC236}">
                    <a16:creationId xmlns:a16="http://schemas.microsoft.com/office/drawing/2014/main" id="{D079493B-3E13-411A-AFF8-3587EC52A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659" y="2446619"/>
                <a:ext cx="2754600" cy="369332"/>
              </a:xfrm>
              <a:prstGeom prst="rect">
                <a:avLst/>
              </a:prstGeom>
              <a:blipFill>
                <a:blip r:embed="rId4"/>
                <a:stretch>
                  <a:fillRect t="-173770" r="-14381" b="-255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394D914E-F58B-495C-B199-DCE6132A254E}"/>
                  </a:ext>
                </a:extLst>
              </p:cNvPr>
              <p:cNvSpPr txBox="1"/>
              <p:nvPr/>
            </p:nvSpPr>
            <p:spPr>
              <a:xfrm>
                <a:off x="2740462" y="2938409"/>
                <a:ext cx="23544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394D914E-F58B-495C-B199-DCE6132A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62" y="2938409"/>
                <a:ext cx="235449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1">
            <a:extLst>
              <a:ext uri="{FF2B5EF4-FFF2-40B4-BE49-F238E27FC236}">
                <a16:creationId xmlns:a16="http://schemas.microsoft.com/office/drawing/2014/main" id="{AC1E758C-A534-46A0-BF9C-E543CA4375E3}"/>
              </a:ext>
            </a:extLst>
          </p:cNvPr>
          <p:cNvSpPr txBox="1"/>
          <p:nvPr/>
        </p:nvSpPr>
        <p:spPr>
          <a:xfrm>
            <a:off x="-1" y="3508666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Every time we exchange particle 1 and 2, the factor C is multiplied.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624FBE10-25C1-4A39-90FD-F3DA101A9296}"/>
                  </a:ext>
                </a:extLst>
              </p:cNvPr>
              <p:cNvSpPr txBox="1"/>
              <p:nvPr/>
            </p:nvSpPr>
            <p:spPr>
              <a:xfrm>
                <a:off x="1633198" y="4367781"/>
                <a:ext cx="4012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624FBE10-25C1-4A39-90FD-F3DA101A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198" y="4367781"/>
                <a:ext cx="401218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B3DD8E3-7168-4B46-8FA4-A3597DEDC7E9}"/>
                  </a:ext>
                </a:extLst>
              </p:cNvPr>
              <p:cNvSpPr/>
              <p:nvPr/>
            </p:nvSpPr>
            <p:spPr>
              <a:xfrm>
                <a:off x="6214354" y="4282569"/>
                <a:ext cx="1638848" cy="537135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B3DD8E3-7168-4B46-8FA4-A3597DEDC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54" y="4282569"/>
                <a:ext cx="1638848" cy="537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20242DF-3814-4C36-BEED-E44A242CE188}"/>
                  </a:ext>
                </a:extLst>
              </p:cNvPr>
              <p:cNvSpPr/>
              <p:nvPr/>
            </p:nvSpPr>
            <p:spPr>
              <a:xfrm>
                <a:off x="5502101" y="2923019"/>
                <a:ext cx="18198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0" dirty="0"/>
                  <a:t>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20242DF-3814-4C36-BEED-E44A242CE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01" y="2923019"/>
                <a:ext cx="1819857" cy="461665"/>
              </a:xfrm>
              <a:prstGeom prst="rect">
                <a:avLst/>
              </a:prstGeom>
              <a:blipFill>
                <a:blip r:embed="rId8"/>
                <a:stretch>
                  <a:fillRect l="-5369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AFED0068-1D99-4928-87F0-32E66BBAD40F}"/>
              </a:ext>
            </a:extLst>
          </p:cNvPr>
          <p:cNvCxnSpPr>
            <a:cxnSpLocks/>
          </p:cNvCxnSpPr>
          <p:nvPr/>
        </p:nvCxnSpPr>
        <p:spPr>
          <a:xfrm flipV="1">
            <a:off x="5424260" y="1584818"/>
            <a:ext cx="90828" cy="197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E62C34B-3098-4B51-A593-954ED3992D82}"/>
              </a:ext>
            </a:extLst>
          </p:cNvPr>
          <p:cNvSpPr txBox="1"/>
          <p:nvPr/>
        </p:nvSpPr>
        <p:spPr>
          <a:xfrm>
            <a:off x="4271827" y="1725268"/>
            <a:ext cx="16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Particle 1 is </a:t>
            </a:r>
          </a:p>
          <a:p>
            <a:r>
              <a:rPr kumimoji="1" lang="en-US" altLang="ja-JP" dirty="0"/>
              <a:t>in “</a:t>
            </a:r>
            <a:r>
              <a:rPr kumimoji="1" lang="en-US" altLang="ja-JP" dirty="0">
                <a:solidFill>
                  <a:srgbClr val="FF0000"/>
                </a:solidFill>
              </a:rPr>
              <a:t>a</a:t>
            </a:r>
            <a:r>
              <a:rPr kumimoji="1" lang="en-US" altLang="ja-JP" dirty="0"/>
              <a:t>” state. 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0162B0-FDED-475E-80BB-7174BDB486BC}"/>
              </a:ext>
            </a:extLst>
          </p:cNvPr>
          <p:cNvSpPr txBox="1"/>
          <p:nvPr/>
        </p:nvSpPr>
        <p:spPr>
          <a:xfrm>
            <a:off x="5585289" y="1769465"/>
            <a:ext cx="166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Particle 2 is </a:t>
            </a:r>
          </a:p>
          <a:p>
            <a:r>
              <a:rPr kumimoji="1" lang="en-US" altLang="ja-JP" dirty="0"/>
              <a:t>in “</a:t>
            </a:r>
            <a:r>
              <a:rPr kumimoji="1" lang="en-US" altLang="ja-JP" dirty="0">
                <a:solidFill>
                  <a:srgbClr val="0070C0"/>
                </a:solidFill>
              </a:rPr>
              <a:t>b</a:t>
            </a:r>
            <a:r>
              <a:rPr kumimoji="1" lang="en-US" altLang="ja-JP" dirty="0"/>
              <a:t>” state. 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81EE9E3-58F3-417E-8535-258FCC32A192}"/>
              </a:ext>
            </a:extLst>
          </p:cNvPr>
          <p:cNvCxnSpPr>
            <a:cxnSpLocks/>
          </p:cNvCxnSpPr>
          <p:nvPr/>
        </p:nvCxnSpPr>
        <p:spPr>
          <a:xfrm flipH="1" flipV="1">
            <a:off x="5816110" y="1564285"/>
            <a:ext cx="298030" cy="348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1">
            <a:extLst>
              <a:ext uri="{FF2B5EF4-FFF2-40B4-BE49-F238E27FC236}">
                <a16:creationId xmlns:a16="http://schemas.microsoft.com/office/drawing/2014/main" id="{72EE167C-65FA-4A61-8A75-7BB2A8308913}"/>
              </a:ext>
            </a:extLst>
          </p:cNvPr>
          <p:cNvSpPr txBox="1"/>
          <p:nvPr/>
        </p:nvSpPr>
        <p:spPr>
          <a:xfrm>
            <a:off x="0" y="3908159"/>
            <a:ext cx="420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exchange them again 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EB58B7A-8806-405B-932D-E189CA227E1D}"/>
              </a:ext>
            </a:extLst>
          </p:cNvPr>
          <p:cNvSpPr/>
          <p:nvPr/>
        </p:nvSpPr>
        <p:spPr>
          <a:xfrm>
            <a:off x="2499030" y="5365771"/>
            <a:ext cx="4534748" cy="46166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/>
              <a:t>“C=+1  particle”: Boson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8AF1E1-EA9C-4FF4-8778-AA73743BF31E}"/>
              </a:ext>
            </a:extLst>
          </p:cNvPr>
          <p:cNvSpPr/>
          <p:nvPr/>
        </p:nvSpPr>
        <p:spPr>
          <a:xfrm>
            <a:off x="2499030" y="5883108"/>
            <a:ext cx="4534748" cy="46166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/>
              <a:t>“C= -1 particle” : Fermion</a:t>
            </a:r>
            <a:endParaRPr lang="ja-JP" altLang="en-US" sz="2400" dirty="0"/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8F02F672-0C31-4E77-8C57-B27CB561137E}"/>
              </a:ext>
            </a:extLst>
          </p:cNvPr>
          <p:cNvSpPr txBox="1"/>
          <p:nvPr/>
        </p:nvSpPr>
        <p:spPr>
          <a:xfrm>
            <a:off x="1024600" y="4831282"/>
            <a:ext cx="737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There are two types of particle!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0BBFF46B-65D5-49F0-BBBA-19EC57521D40}"/>
              </a:ext>
            </a:extLst>
          </p:cNvPr>
          <p:cNvSpPr txBox="1"/>
          <p:nvPr/>
        </p:nvSpPr>
        <p:spPr>
          <a:xfrm>
            <a:off x="1933865" y="636318"/>
            <a:ext cx="721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consider two identical particles. Let us write the state vector</a:t>
            </a:r>
            <a:r>
              <a:rPr lang="ja-JP" altLang="en-US" sz="2400" dirty="0"/>
              <a:t> </a:t>
            </a:r>
            <a:r>
              <a:rPr lang="en-US" altLang="ja-JP" sz="2400" dirty="0"/>
              <a:t>as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899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878DBA3-7F31-4CED-B700-F9C94D50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B1DEFF-DE35-4210-9503-653C04F9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楕円 5">
            <a:extLst>
              <a:ext uri="{FF2B5EF4-FFF2-40B4-BE49-F238E27FC236}">
                <a16:creationId xmlns:a16="http://schemas.microsoft.com/office/drawing/2014/main" id="{C9A71D15-612F-4A4E-A08A-7A4BF4EB3A1B}"/>
              </a:ext>
            </a:extLst>
          </p:cNvPr>
          <p:cNvSpPr>
            <a:spLocks noChangeAspect="1"/>
          </p:cNvSpPr>
          <p:nvPr/>
        </p:nvSpPr>
        <p:spPr>
          <a:xfrm>
            <a:off x="7043875" y="921172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5">
            <a:extLst>
              <a:ext uri="{FF2B5EF4-FFF2-40B4-BE49-F238E27FC236}">
                <a16:creationId xmlns:a16="http://schemas.microsoft.com/office/drawing/2014/main" id="{E4AAFB5F-CEF9-4222-9B5C-6C1A24CF1A73}"/>
              </a:ext>
            </a:extLst>
          </p:cNvPr>
          <p:cNvSpPr>
            <a:spLocks noChangeAspect="1"/>
          </p:cNvSpPr>
          <p:nvPr/>
        </p:nvSpPr>
        <p:spPr>
          <a:xfrm>
            <a:off x="6842257" y="629421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B6A707-4FCF-4957-81CB-E0E90AB51FFC}"/>
              </a:ext>
            </a:extLst>
          </p:cNvPr>
          <p:cNvSpPr txBox="1"/>
          <p:nvPr/>
        </p:nvSpPr>
        <p:spPr>
          <a:xfrm>
            <a:off x="0" y="0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Boson and Fermion (2)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3EDDE6-47CC-4981-BAF8-FF0D16D4ED70}"/>
              </a:ext>
            </a:extLst>
          </p:cNvPr>
          <p:cNvSpPr txBox="1"/>
          <p:nvPr/>
        </p:nvSpPr>
        <p:spPr>
          <a:xfrm>
            <a:off x="0" y="859963"/>
            <a:ext cx="8757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Let us consider two fermions (e.g., electrons). </a:t>
            </a:r>
          </a:p>
          <a:p>
            <a:r>
              <a:rPr kumimoji="1" lang="en-US" altLang="ja-JP" sz="2400" dirty="0"/>
              <a:t>If both the particles 1 and 2 are in the “a” state, the wave function is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490EB750-4721-453C-B291-C9120F574B5E}"/>
                  </a:ext>
                </a:extLst>
              </p:cNvPr>
              <p:cNvSpPr txBox="1"/>
              <p:nvPr/>
            </p:nvSpPr>
            <p:spPr>
              <a:xfrm>
                <a:off x="3474655" y="1742989"/>
                <a:ext cx="8765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490EB750-4721-453C-B291-C9120F574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655" y="1742989"/>
                <a:ext cx="87652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36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878DBA3-7F31-4CED-B700-F9C94D50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B1DEFF-DE35-4210-9503-653C04F9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4" name="楕円 5">
            <a:extLst>
              <a:ext uri="{FF2B5EF4-FFF2-40B4-BE49-F238E27FC236}">
                <a16:creationId xmlns:a16="http://schemas.microsoft.com/office/drawing/2014/main" id="{C9A71D15-612F-4A4E-A08A-7A4BF4EB3A1B}"/>
              </a:ext>
            </a:extLst>
          </p:cNvPr>
          <p:cNvSpPr>
            <a:spLocks noChangeAspect="1"/>
          </p:cNvSpPr>
          <p:nvPr/>
        </p:nvSpPr>
        <p:spPr>
          <a:xfrm>
            <a:off x="7043875" y="921172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5">
            <a:extLst>
              <a:ext uri="{FF2B5EF4-FFF2-40B4-BE49-F238E27FC236}">
                <a16:creationId xmlns:a16="http://schemas.microsoft.com/office/drawing/2014/main" id="{E4AAFB5F-CEF9-4222-9B5C-6C1A24CF1A73}"/>
              </a:ext>
            </a:extLst>
          </p:cNvPr>
          <p:cNvSpPr>
            <a:spLocks noChangeAspect="1"/>
          </p:cNvSpPr>
          <p:nvPr/>
        </p:nvSpPr>
        <p:spPr>
          <a:xfrm>
            <a:off x="6842257" y="629421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B6A707-4FCF-4957-81CB-E0E90AB51FFC}"/>
              </a:ext>
            </a:extLst>
          </p:cNvPr>
          <p:cNvSpPr txBox="1"/>
          <p:nvPr/>
        </p:nvSpPr>
        <p:spPr>
          <a:xfrm>
            <a:off x="0" y="0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Boson and Fermion (2)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3EDDE6-47CC-4981-BAF8-FF0D16D4ED70}"/>
              </a:ext>
            </a:extLst>
          </p:cNvPr>
          <p:cNvSpPr txBox="1"/>
          <p:nvPr/>
        </p:nvSpPr>
        <p:spPr>
          <a:xfrm>
            <a:off x="0" y="859963"/>
            <a:ext cx="8757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Let us consider two fermions (e.g., electrons). </a:t>
            </a:r>
          </a:p>
          <a:p>
            <a:r>
              <a:rPr kumimoji="1" lang="en-US" altLang="ja-JP" sz="2400" dirty="0"/>
              <a:t>If both the particles 1 and 2 are in the “a” state, the wave function is 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C434B5-4556-4B47-AB8C-314825B437E5}"/>
              </a:ext>
            </a:extLst>
          </p:cNvPr>
          <p:cNvSpPr txBox="1"/>
          <p:nvPr/>
        </p:nvSpPr>
        <p:spPr>
          <a:xfrm>
            <a:off x="0" y="2297552"/>
            <a:ext cx="4934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Exchanging the two particles, we have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490EB750-4721-453C-B291-C9120F574B5E}"/>
                  </a:ext>
                </a:extLst>
              </p:cNvPr>
              <p:cNvSpPr txBox="1"/>
              <p:nvPr/>
            </p:nvSpPr>
            <p:spPr>
              <a:xfrm>
                <a:off x="3474655" y="1742989"/>
                <a:ext cx="8765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490EB750-4721-453C-B291-C9120F574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655" y="1742989"/>
                <a:ext cx="87652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4">
                <a:extLst>
                  <a:ext uri="{FF2B5EF4-FFF2-40B4-BE49-F238E27FC236}">
                    <a16:creationId xmlns:a16="http://schemas.microsoft.com/office/drawing/2014/main" id="{BD5F978D-5388-411F-82A3-6F6A3EFBF8C7}"/>
                  </a:ext>
                </a:extLst>
              </p:cNvPr>
              <p:cNvSpPr txBox="1"/>
              <p:nvPr/>
            </p:nvSpPr>
            <p:spPr>
              <a:xfrm>
                <a:off x="1718355" y="2832554"/>
                <a:ext cx="24062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4">
                <a:extLst>
                  <a:ext uri="{FF2B5EF4-FFF2-40B4-BE49-F238E27FC236}">
                    <a16:creationId xmlns:a16="http://schemas.microsoft.com/office/drawing/2014/main" id="{BD5F978D-5388-411F-82A3-6F6A3EFBF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55" y="2832554"/>
                <a:ext cx="240623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DD626E6D-D463-4536-BCA6-A12F406D32FF}"/>
                  </a:ext>
                </a:extLst>
              </p:cNvPr>
              <p:cNvSpPr txBox="1"/>
              <p:nvPr/>
            </p:nvSpPr>
            <p:spPr>
              <a:xfrm>
                <a:off x="5421057" y="2832554"/>
                <a:ext cx="20045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DD626E6D-D463-4536-BCA6-A12F406D3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57" y="2832554"/>
                <a:ext cx="200458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D38D7E-1F2A-4E1A-AD47-D3DAE4DA1EBF}"/>
              </a:ext>
            </a:extLst>
          </p:cNvPr>
          <p:cNvSpPr txBox="1"/>
          <p:nvPr/>
        </p:nvSpPr>
        <p:spPr>
          <a:xfrm>
            <a:off x="0" y="3365809"/>
            <a:ext cx="670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Two fermions cannot occupy the same states. 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476E40F-6A3F-4769-8AA0-A32EA72EDD4F}"/>
              </a:ext>
            </a:extLst>
          </p:cNvPr>
          <p:cNvSpPr/>
          <p:nvPr/>
        </p:nvSpPr>
        <p:spPr>
          <a:xfrm>
            <a:off x="6010412" y="3423490"/>
            <a:ext cx="2952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Pauli’s exclusion principle </a:t>
            </a:r>
          </a:p>
        </p:txBody>
      </p:sp>
    </p:spTree>
    <p:extLst>
      <p:ext uri="{BB962C8B-B14F-4D97-AF65-F5344CB8AC3E}">
        <p14:creationId xmlns:p14="http://schemas.microsoft.com/office/powerpoint/2010/main" val="1201661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878DBA3-7F31-4CED-B700-F9C94D50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B1DEFF-DE35-4210-9503-653C04F9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楕円 5">
            <a:extLst>
              <a:ext uri="{FF2B5EF4-FFF2-40B4-BE49-F238E27FC236}">
                <a16:creationId xmlns:a16="http://schemas.microsoft.com/office/drawing/2014/main" id="{C9A71D15-612F-4A4E-A08A-7A4BF4EB3A1B}"/>
              </a:ext>
            </a:extLst>
          </p:cNvPr>
          <p:cNvSpPr>
            <a:spLocks noChangeAspect="1"/>
          </p:cNvSpPr>
          <p:nvPr/>
        </p:nvSpPr>
        <p:spPr>
          <a:xfrm>
            <a:off x="7043875" y="921172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5">
            <a:extLst>
              <a:ext uri="{FF2B5EF4-FFF2-40B4-BE49-F238E27FC236}">
                <a16:creationId xmlns:a16="http://schemas.microsoft.com/office/drawing/2014/main" id="{E4AAFB5F-CEF9-4222-9B5C-6C1A24CF1A73}"/>
              </a:ext>
            </a:extLst>
          </p:cNvPr>
          <p:cNvSpPr>
            <a:spLocks noChangeAspect="1"/>
          </p:cNvSpPr>
          <p:nvPr/>
        </p:nvSpPr>
        <p:spPr>
          <a:xfrm>
            <a:off x="6842257" y="629421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B6A707-4FCF-4957-81CB-E0E90AB51FFC}"/>
              </a:ext>
            </a:extLst>
          </p:cNvPr>
          <p:cNvSpPr txBox="1"/>
          <p:nvPr/>
        </p:nvSpPr>
        <p:spPr>
          <a:xfrm>
            <a:off x="0" y="0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Boson and Fermion (2)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3EDDE6-47CC-4981-BAF8-FF0D16D4ED70}"/>
              </a:ext>
            </a:extLst>
          </p:cNvPr>
          <p:cNvSpPr txBox="1"/>
          <p:nvPr/>
        </p:nvSpPr>
        <p:spPr>
          <a:xfrm>
            <a:off x="0" y="859963"/>
            <a:ext cx="8757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Let us consider two fermions (e.g., electrons). </a:t>
            </a:r>
          </a:p>
          <a:p>
            <a:r>
              <a:rPr kumimoji="1" lang="en-US" altLang="ja-JP" sz="2400" dirty="0"/>
              <a:t>If both the particles 1 and 2 are in the “a” state, the wave function is 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C434B5-4556-4B47-AB8C-314825B437E5}"/>
              </a:ext>
            </a:extLst>
          </p:cNvPr>
          <p:cNvSpPr txBox="1"/>
          <p:nvPr/>
        </p:nvSpPr>
        <p:spPr>
          <a:xfrm>
            <a:off x="0" y="2297552"/>
            <a:ext cx="4934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Exchanging the two particles, we have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490EB750-4721-453C-B291-C9120F574B5E}"/>
                  </a:ext>
                </a:extLst>
              </p:cNvPr>
              <p:cNvSpPr txBox="1"/>
              <p:nvPr/>
            </p:nvSpPr>
            <p:spPr>
              <a:xfrm>
                <a:off x="3474655" y="1742989"/>
                <a:ext cx="8765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490EB750-4721-453C-B291-C9120F574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655" y="1742989"/>
                <a:ext cx="87652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4">
                <a:extLst>
                  <a:ext uri="{FF2B5EF4-FFF2-40B4-BE49-F238E27FC236}">
                    <a16:creationId xmlns:a16="http://schemas.microsoft.com/office/drawing/2014/main" id="{BD5F978D-5388-411F-82A3-6F6A3EFBF8C7}"/>
                  </a:ext>
                </a:extLst>
              </p:cNvPr>
              <p:cNvSpPr txBox="1"/>
              <p:nvPr/>
            </p:nvSpPr>
            <p:spPr>
              <a:xfrm>
                <a:off x="1718355" y="2832554"/>
                <a:ext cx="24062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4">
                <a:extLst>
                  <a:ext uri="{FF2B5EF4-FFF2-40B4-BE49-F238E27FC236}">
                    <a16:creationId xmlns:a16="http://schemas.microsoft.com/office/drawing/2014/main" id="{BD5F978D-5388-411F-82A3-6F6A3EFBF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55" y="2832554"/>
                <a:ext cx="240623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DD626E6D-D463-4536-BCA6-A12F406D32FF}"/>
                  </a:ext>
                </a:extLst>
              </p:cNvPr>
              <p:cNvSpPr txBox="1"/>
              <p:nvPr/>
            </p:nvSpPr>
            <p:spPr>
              <a:xfrm>
                <a:off x="5421057" y="2832554"/>
                <a:ext cx="20045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DD626E6D-D463-4536-BCA6-A12F406D3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57" y="2832554"/>
                <a:ext cx="200458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D38D7E-1F2A-4E1A-AD47-D3DAE4DA1EBF}"/>
              </a:ext>
            </a:extLst>
          </p:cNvPr>
          <p:cNvSpPr txBox="1"/>
          <p:nvPr/>
        </p:nvSpPr>
        <p:spPr>
          <a:xfrm>
            <a:off x="0" y="3365809"/>
            <a:ext cx="670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Two fermions cannot occupy the same states. 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476E40F-6A3F-4769-8AA0-A32EA72EDD4F}"/>
              </a:ext>
            </a:extLst>
          </p:cNvPr>
          <p:cNvSpPr/>
          <p:nvPr/>
        </p:nvSpPr>
        <p:spPr>
          <a:xfrm>
            <a:off x="6010412" y="3423490"/>
            <a:ext cx="2952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Pauli’s exclusion principle 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B06D9C1-5E27-4A3F-BCCE-7FBCBE093904}"/>
              </a:ext>
            </a:extLst>
          </p:cNvPr>
          <p:cNvSpPr txBox="1"/>
          <p:nvPr/>
        </p:nvSpPr>
        <p:spPr>
          <a:xfrm>
            <a:off x="-1" y="4060587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Now consider N fermions. </a:t>
            </a:r>
          </a:p>
          <a:p>
            <a:r>
              <a:rPr kumimoji="1" lang="en-US" altLang="ja-JP" sz="2400" dirty="0"/>
              <a:t>If two of N fermions occupy the same state “f”, 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4">
                <a:extLst>
                  <a:ext uri="{FF2B5EF4-FFF2-40B4-BE49-F238E27FC236}">
                    <a16:creationId xmlns:a16="http://schemas.microsoft.com/office/drawing/2014/main" id="{13AC6A92-027D-4342-BE32-0E7EC1FEE8DA}"/>
                  </a:ext>
                </a:extLst>
              </p:cNvPr>
              <p:cNvSpPr txBox="1"/>
              <p:nvPr/>
            </p:nvSpPr>
            <p:spPr>
              <a:xfrm>
                <a:off x="994849" y="5015742"/>
                <a:ext cx="62275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4">
                <a:extLst>
                  <a:ext uri="{FF2B5EF4-FFF2-40B4-BE49-F238E27FC236}">
                    <a16:creationId xmlns:a16="http://schemas.microsoft.com/office/drawing/2014/main" id="{13AC6A92-027D-4342-BE32-0E7EC1FE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49" y="5015742"/>
                <a:ext cx="622753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円弧 21">
            <a:extLst>
              <a:ext uri="{FF2B5EF4-FFF2-40B4-BE49-F238E27FC236}">
                <a16:creationId xmlns:a16="http://schemas.microsoft.com/office/drawing/2014/main" id="{951DA0E3-939F-4AE6-8CE1-B6B2BB71BCE8}"/>
              </a:ext>
            </a:extLst>
          </p:cNvPr>
          <p:cNvSpPr/>
          <p:nvPr/>
        </p:nvSpPr>
        <p:spPr>
          <a:xfrm rot="10800000">
            <a:off x="2732649" y="5034068"/>
            <a:ext cx="225761" cy="877409"/>
          </a:xfrm>
          <a:prstGeom prst="arc">
            <a:avLst>
              <a:gd name="adj1" fmla="val 10981105"/>
              <a:gd name="adj2" fmla="val 0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9669AD-1F94-4C18-8726-9EA6EF315DC4}"/>
              </a:ext>
            </a:extLst>
          </p:cNvPr>
          <p:cNvSpPr txBox="1"/>
          <p:nvPr/>
        </p:nvSpPr>
        <p:spPr>
          <a:xfrm>
            <a:off x="2899410" y="5622333"/>
            <a:ext cx="1181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exchange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76B18911-5142-452E-AC46-C1767EACB7D6}"/>
                  </a:ext>
                </a:extLst>
              </p:cNvPr>
              <p:cNvSpPr/>
              <p:nvPr/>
            </p:nvSpPr>
            <p:spPr>
              <a:xfrm>
                <a:off x="4842287" y="5502601"/>
                <a:ext cx="41784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76B18911-5142-452E-AC46-C1767EACB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287" y="5502601"/>
                <a:ext cx="41784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22DAB82-256E-4853-9C87-B22A0AA5C509}"/>
              </a:ext>
            </a:extLst>
          </p:cNvPr>
          <p:cNvSpPr/>
          <p:nvPr/>
        </p:nvSpPr>
        <p:spPr>
          <a:xfrm>
            <a:off x="6010412" y="5952232"/>
            <a:ext cx="2952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Pauli’s exclusion principle </a:t>
            </a:r>
          </a:p>
        </p:txBody>
      </p:sp>
    </p:spTree>
    <p:extLst>
      <p:ext uri="{BB962C8B-B14F-4D97-AF65-F5344CB8AC3E}">
        <p14:creationId xmlns:p14="http://schemas.microsoft.com/office/powerpoint/2010/main" val="409146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945A31-2998-46D5-A703-F1949B4A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B1681E-FC75-49FE-83E2-6A4F343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2" name="テキスト ボックス 3">
            <a:extLst>
              <a:ext uri="{FF2B5EF4-FFF2-40B4-BE49-F238E27FC236}">
                <a16:creationId xmlns:a16="http://schemas.microsoft.com/office/drawing/2014/main" id="{D6960ADA-D38A-4188-ADD6-0A7C79A2424C}"/>
              </a:ext>
            </a:extLst>
          </p:cNvPr>
          <p:cNvSpPr txBox="1"/>
          <p:nvPr/>
        </p:nvSpPr>
        <p:spPr>
          <a:xfrm>
            <a:off x="0" y="0"/>
            <a:ext cx="697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Superconductivity: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Meissner effect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79490" y="1217704"/>
            <a:ext cx="128016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33702" y="1655777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T&gt;T</a:t>
            </a:r>
            <a:r>
              <a:rPr lang="en-US" baseline="-25000" dirty="0"/>
              <a:t>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494E6C-9F91-47F3-8C44-8B8F781473BD}"/>
              </a:ext>
            </a:extLst>
          </p:cNvPr>
          <p:cNvSpPr txBox="1"/>
          <p:nvPr/>
        </p:nvSpPr>
        <p:spPr>
          <a:xfrm>
            <a:off x="0" y="594799"/>
            <a:ext cx="914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There is a “critical temperature T</a:t>
            </a:r>
            <a:r>
              <a:rPr kumimoji="1" lang="en-US" altLang="ja-JP" sz="2400" baseline="-25000" dirty="0"/>
              <a:t>c</a:t>
            </a:r>
            <a:r>
              <a:rPr kumimoji="1" lang="en-US" altLang="ja-JP" sz="2400" dirty="0"/>
              <a:t>“ above which           is a normal metal. </a:t>
            </a:r>
            <a:endParaRPr kumimoji="1" lang="ja-JP" altLang="en-US" sz="2400" dirty="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874C1907-1F97-47BB-9572-36714AF737A3}"/>
              </a:ext>
            </a:extLst>
          </p:cNvPr>
          <p:cNvSpPr/>
          <p:nvPr/>
        </p:nvSpPr>
        <p:spPr>
          <a:xfrm>
            <a:off x="6113786" y="593063"/>
            <a:ext cx="448689" cy="4486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6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9794326-9462-4E78-8CFB-F8987931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82854E8-AC18-4AFD-891F-61D5F032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30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F16F222-819C-468A-8539-08B1DCBB58EC}"/>
              </a:ext>
            </a:extLst>
          </p:cNvPr>
          <p:cNvCxnSpPr/>
          <p:nvPr/>
        </p:nvCxnSpPr>
        <p:spPr>
          <a:xfrm>
            <a:off x="3588246" y="5658033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D47621-0A9F-4889-9448-D333DE625791}"/>
              </a:ext>
            </a:extLst>
          </p:cNvPr>
          <p:cNvSpPr txBox="1"/>
          <p:nvPr/>
        </p:nvSpPr>
        <p:spPr>
          <a:xfrm>
            <a:off x="1" y="64633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Consider a particle confined in a potential. Suppose we can solve the one-particle Schrodinger equation and know the energy spectrum. </a:t>
            </a:r>
          </a:p>
          <a:p>
            <a:r>
              <a:rPr kumimoji="1" lang="en-US" altLang="ja-JP" sz="2400" dirty="0"/>
              <a:t>Here we assume the spectrum does not degenerate for simplicity. </a:t>
            </a:r>
            <a:endParaRPr kumimoji="1" lang="ja-JP" altLang="en-US" sz="24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96B5D31-C51F-4DF1-ABBF-17430A77A634}"/>
              </a:ext>
            </a:extLst>
          </p:cNvPr>
          <p:cNvCxnSpPr/>
          <p:nvPr/>
        </p:nvCxnSpPr>
        <p:spPr>
          <a:xfrm>
            <a:off x="3588246" y="5331040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F426060-2BF4-43CE-9B2F-0E2E6EC5FE31}"/>
              </a:ext>
            </a:extLst>
          </p:cNvPr>
          <p:cNvCxnSpPr/>
          <p:nvPr/>
        </p:nvCxnSpPr>
        <p:spPr>
          <a:xfrm>
            <a:off x="3588246" y="4657817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0B60FF1-8E5E-4BC7-BF66-EAEE1EAB1F02}"/>
              </a:ext>
            </a:extLst>
          </p:cNvPr>
          <p:cNvCxnSpPr/>
          <p:nvPr/>
        </p:nvCxnSpPr>
        <p:spPr>
          <a:xfrm>
            <a:off x="3588246" y="4068191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3151C51-2E14-4937-ADC3-9E22B9284720}"/>
              </a:ext>
            </a:extLst>
          </p:cNvPr>
          <p:cNvCxnSpPr/>
          <p:nvPr/>
        </p:nvCxnSpPr>
        <p:spPr>
          <a:xfrm>
            <a:off x="3588246" y="3036162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D29E636-4012-4A26-926D-BE59450009A3}"/>
              </a:ext>
            </a:extLst>
          </p:cNvPr>
          <p:cNvCxnSpPr/>
          <p:nvPr/>
        </p:nvCxnSpPr>
        <p:spPr>
          <a:xfrm>
            <a:off x="3588246" y="2540492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CD8212-8115-4C5E-B7D1-23C4270FE9A2}"/>
              </a:ext>
            </a:extLst>
          </p:cNvPr>
          <p:cNvCxnSpPr/>
          <p:nvPr/>
        </p:nvCxnSpPr>
        <p:spPr>
          <a:xfrm>
            <a:off x="3588246" y="3499281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31199A4-E0E7-4594-9601-16582E19231A}"/>
              </a:ext>
            </a:extLst>
          </p:cNvPr>
          <p:cNvCxnSpPr/>
          <p:nvPr/>
        </p:nvCxnSpPr>
        <p:spPr>
          <a:xfrm flipV="1">
            <a:off x="3488926" y="2261585"/>
            <a:ext cx="0" cy="36132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3EF36C-451F-40BC-A069-B61CFF3D61CB}"/>
                  </a:ext>
                </a:extLst>
              </p:cNvPr>
              <p:cNvSpPr txBox="1"/>
              <p:nvPr/>
            </p:nvSpPr>
            <p:spPr>
              <a:xfrm>
                <a:off x="3180070" y="2138295"/>
                <a:ext cx="2733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3EF36C-451F-40BC-A069-B61CFF3D6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070" y="2138295"/>
                <a:ext cx="273344" cy="369332"/>
              </a:xfrm>
              <a:prstGeom prst="rect">
                <a:avLst/>
              </a:prstGeom>
              <a:blipFill>
                <a:blip r:embed="rId2"/>
                <a:stretch>
                  <a:fillRect l="-26667" r="-20000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578B97D-7E97-4A3A-B229-94689CAE0C65}"/>
              </a:ext>
            </a:extLst>
          </p:cNvPr>
          <p:cNvSpPr txBox="1"/>
          <p:nvPr/>
        </p:nvSpPr>
        <p:spPr>
          <a:xfrm>
            <a:off x="0" y="0"/>
            <a:ext cx="8113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Boson and Fermion (3):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many particles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0868ABD-EEC4-4C9E-A37E-6676F83451F3}"/>
              </a:ext>
            </a:extLst>
          </p:cNvPr>
          <p:cNvSpPr txBox="1"/>
          <p:nvPr/>
        </p:nvSpPr>
        <p:spPr>
          <a:xfrm>
            <a:off x="3157636" y="54646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F78D53-0E78-458A-A110-F5CDC25B9A05}"/>
              </a:ext>
            </a:extLst>
          </p:cNvPr>
          <p:cNvSpPr txBox="1"/>
          <p:nvPr/>
        </p:nvSpPr>
        <p:spPr>
          <a:xfrm>
            <a:off x="3145786" y="5146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E5F658-E3A9-4B5B-8CF2-FC9376878F41}"/>
              </a:ext>
            </a:extLst>
          </p:cNvPr>
          <p:cNvSpPr txBox="1"/>
          <p:nvPr/>
        </p:nvSpPr>
        <p:spPr>
          <a:xfrm>
            <a:off x="3157636" y="44545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620A080-E934-4747-AE08-659808A44282}"/>
              </a:ext>
            </a:extLst>
          </p:cNvPr>
          <p:cNvSpPr txBox="1"/>
          <p:nvPr/>
        </p:nvSpPr>
        <p:spPr>
          <a:xfrm>
            <a:off x="3167759" y="38835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89B1A-5614-4F4B-898E-71730F87E9C0}"/>
              </a:ext>
            </a:extLst>
          </p:cNvPr>
          <p:cNvSpPr txBox="1"/>
          <p:nvPr/>
        </p:nvSpPr>
        <p:spPr>
          <a:xfrm>
            <a:off x="3163025" y="3298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618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9794326-9462-4E78-8CFB-F8987931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82854E8-AC18-4AFD-891F-61D5F032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31</a:t>
            </a:fld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03776D2-90A4-4134-A98D-39D76A9FE4A4}"/>
              </a:ext>
            </a:extLst>
          </p:cNvPr>
          <p:cNvCxnSpPr/>
          <p:nvPr/>
        </p:nvCxnSpPr>
        <p:spPr>
          <a:xfrm>
            <a:off x="1768312" y="5711301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550AADB-DB71-469E-A121-D52F8627FC1D}"/>
              </a:ext>
            </a:extLst>
          </p:cNvPr>
          <p:cNvCxnSpPr/>
          <p:nvPr/>
        </p:nvCxnSpPr>
        <p:spPr>
          <a:xfrm>
            <a:off x="1768312" y="5384308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4FA1627-583C-4C13-B51F-F168DB5CC3A3}"/>
              </a:ext>
            </a:extLst>
          </p:cNvPr>
          <p:cNvCxnSpPr/>
          <p:nvPr/>
        </p:nvCxnSpPr>
        <p:spPr>
          <a:xfrm>
            <a:off x="1768312" y="471108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76E9D81-6124-4F49-8A97-BAAA3F3F29CC}"/>
              </a:ext>
            </a:extLst>
          </p:cNvPr>
          <p:cNvCxnSpPr/>
          <p:nvPr/>
        </p:nvCxnSpPr>
        <p:spPr>
          <a:xfrm>
            <a:off x="1768312" y="4121459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F25C8E4-1BBD-46A8-9CE7-B9BA31D30CC7}"/>
              </a:ext>
            </a:extLst>
          </p:cNvPr>
          <p:cNvCxnSpPr/>
          <p:nvPr/>
        </p:nvCxnSpPr>
        <p:spPr>
          <a:xfrm>
            <a:off x="1768312" y="3089430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DD0D55C-A7A4-4585-80AA-7DAF68DAC60F}"/>
              </a:ext>
            </a:extLst>
          </p:cNvPr>
          <p:cNvCxnSpPr/>
          <p:nvPr/>
        </p:nvCxnSpPr>
        <p:spPr>
          <a:xfrm>
            <a:off x="1768312" y="2593760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81344BA-BA2E-474F-A91D-6BEA03F9D668}"/>
              </a:ext>
            </a:extLst>
          </p:cNvPr>
          <p:cNvCxnSpPr/>
          <p:nvPr/>
        </p:nvCxnSpPr>
        <p:spPr>
          <a:xfrm>
            <a:off x="1768312" y="3552549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3C60B0C-7753-4284-AA4A-483A7B277004}"/>
              </a:ext>
            </a:extLst>
          </p:cNvPr>
          <p:cNvCxnSpPr/>
          <p:nvPr/>
        </p:nvCxnSpPr>
        <p:spPr>
          <a:xfrm flipV="1">
            <a:off x="1668992" y="2314853"/>
            <a:ext cx="0" cy="36132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C02D716-B2DB-4510-8D93-B20B7AF0859E}"/>
                  </a:ext>
                </a:extLst>
              </p:cNvPr>
              <p:cNvSpPr txBox="1"/>
              <p:nvPr/>
            </p:nvSpPr>
            <p:spPr>
              <a:xfrm>
                <a:off x="1360136" y="2191563"/>
                <a:ext cx="2733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C02D716-B2DB-4510-8D93-B20B7AF08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36" y="2191563"/>
                <a:ext cx="273344" cy="369332"/>
              </a:xfrm>
              <a:prstGeom prst="rect">
                <a:avLst/>
              </a:prstGeom>
              <a:blipFill>
                <a:blip r:embed="rId2"/>
                <a:stretch>
                  <a:fillRect l="-24444" r="-22222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楕円 5">
            <a:extLst>
              <a:ext uri="{FF2B5EF4-FFF2-40B4-BE49-F238E27FC236}">
                <a16:creationId xmlns:a16="http://schemas.microsoft.com/office/drawing/2014/main" id="{3641B17E-6879-4125-A912-B92A35FAD92E}"/>
              </a:ext>
            </a:extLst>
          </p:cNvPr>
          <p:cNvSpPr>
            <a:spLocks noChangeAspect="1"/>
          </p:cNvSpPr>
          <p:nvPr/>
        </p:nvSpPr>
        <p:spPr>
          <a:xfrm>
            <a:off x="2040325" y="5608928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5">
            <a:extLst>
              <a:ext uri="{FF2B5EF4-FFF2-40B4-BE49-F238E27FC236}">
                <a16:creationId xmlns:a16="http://schemas.microsoft.com/office/drawing/2014/main" id="{12C4A8F4-4E74-41D2-8080-340E70C59934}"/>
              </a:ext>
            </a:extLst>
          </p:cNvPr>
          <p:cNvSpPr>
            <a:spLocks noChangeAspect="1"/>
          </p:cNvSpPr>
          <p:nvPr/>
        </p:nvSpPr>
        <p:spPr>
          <a:xfrm>
            <a:off x="2500913" y="562204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5">
            <a:extLst>
              <a:ext uri="{FF2B5EF4-FFF2-40B4-BE49-F238E27FC236}">
                <a16:creationId xmlns:a16="http://schemas.microsoft.com/office/drawing/2014/main" id="{5239154B-2B3A-40FA-BD8A-D1C2CA163B46}"/>
              </a:ext>
            </a:extLst>
          </p:cNvPr>
          <p:cNvSpPr>
            <a:spLocks noChangeAspect="1"/>
          </p:cNvSpPr>
          <p:nvPr/>
        </p:nvSpPr>
        <p:spPr>
          <a:xfrm>
            <a:off x="2909901" y="5612858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5">
            <a:extLst>
              <a:ext uri="{FF2B5EF4-FFF2-40B4-BE49-F238E27FC236}">
                <a16:creationId xmlns:a16="http://schemas.microsoft.com/office/drawing/2014/main" id="{05F962C0-CB68-4E79-A268-88B7F99C4AF5}"/>
              </a:ext>
            </a:extLst>
          </p:cNvPr>
          <p:cNvSpPr>
            <a:spLocks noChangeAspect="1"/>
          </p:cNvSpPr>
          <p:nvPr/>
        </p:nvSpPr>
        <p:spPr>
          <a:xfrm>
            <a:off x="3281232" y="5602561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5">
            <a:extLst>
              <a:ext uri="{FF2B5EF4-FFF2-40B4-BE49-F238E27FC236}">
                <a16:creationId xmlns:a16="http://schemas.microsoft.com/office/drawing/2014/main" id="{AE8218D3-AEF9-42E6-9D65-0184DAE9F10C}"/>
              </a:ext>
            </a:extLst>
          </p:cNvPr>
          <p:cNvSpPr>
            <a:spLocks noChangeAspect="1"/>
          </p:cNvSpPr>
          <p:nvPr/>
        </p:nvSpPr>
        <p:spPr>
          <a:xfrm>
            <a:off x="2218838" y="5295051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5">
            <a:extLst>
              <a:ext uri="{FF2B5EF4-FFF2-40B4-BE49-F238E27FC236}">
                <a16:creationId xmlns:a16="http://schemas.microsoft.com/office/drawing/2014/main" id="{179AF450-1F6A-45D0-9C93-82DAFE9C7442}"/>
              </a:ext>
            </a:extLst>
          </p:cNvPr>
          <p:cNvSpPr>
            <a:spLocks noChangeAspect="1"/>
          </p:cNvSpPr>
          <p:nvPr/>
        </p:nvSpPr>
        <p:spPr>
          <a:xfrm>
            <a:off x="2643390" y="5295051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5">
            <a:extLst>
              <a:ext uri="{FF2B5EF4-FFF2-40B4-BE49-F238E27FC236}">
                <a16:creationId xmlns:a16="http://schemas.microsoft.com/office/drawing/2014/main" id="{4E83AC4E-4594-4C81-A77C-2266E867FF68}"/>
              </a:ext>
            </a:extLst>
          </p:cNvPr>
          <p:cNvSpPr>
            <a:spLocks noChangeAspect="1"/>
          </p:cNvSpPr>
          <p:nvPr/>
        </p:nvSpPr>
        <p:spPr>
          <a:xfrm>
            <a:off x="2454155" y="4630518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5">
            <a:extLst>
              <a:ext uri="{FF2B5EF4-FFF2-40B4-BE49-F238E27FC236}">
                <a16:creationId xmlns:a16="http://schemas.microsoft.com/office/drawing/2014/main" id="{0A89AB76-A372-49A5-A27D-7F8EC56DFB2B}"/>
              </a:ext>
            </a:extLst>
          </p:cNvPr>
          <p:cNvSpPr>
            <a:spLocks noChangeAspect="1"/>
          </p:cNvSpPr>
          <p:nvPr/>
        </p:nvSpPr>
        <p:spPr>
          <a:xfrm>
            <a:off x="2443658" y="3448237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5">
            <a:extLst>
              <a:ext uri="{FF2B5EF4-FFF2-40B4-BE49-F238E27FC236}">
                <a16:creationId xmlns:a16="http://schemas.microsoft.com/office/drawing/2014/main" id="{CBA7ECFB-A100-4083-9ED3-D95FC77AA7EF}"/>
              </a:ext>
            </a:extLst>
          </p:cNvPr>
          <p:cNvSpPr>
            <a:spLocks noChangeAspect="1"/>
          </p:cNvSpPr>
          <p:nvPr/>
        </p:nvSpPr>
        <p:spPr>
          <a:xfrm>
            <a:off x="2729722" y="4630518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5">
            <a:extLst>
              <a:ext uri="{FF2B5EF4-FFF2-40B4-BE49-F238E27FC236}">
                <a16:creationId xmlns:a16="http://schemas.microsoft.com/office/drawing/2014/main" id="{18DB5CB8-BAEC-419B-955D-C530C701CD7B}"/>
              </a:ext>
            </a:extLst>
          </p:cNvPr>
          <p:cNvSpPr>
            <a:spLocks noChangeAspect="1"/>
          </p:cNvSpPr>
          <p:nvPr/>
        </p:nvSpPr>
        <p:spPr>
          <a:xfrm>
            <a:off x="2443658" y="4015668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C776CB6-21FC-4260-B20A-3D6BC1E86014}"/>
              </a:ext>
            </a:extLst>
          </p:cNvPr>
          <p:cNvSpPr txBox="1"/>
          <p:nvPr/>
        </p:nvSpPr>
        <p:spPr>
          <a:xfrm>
            <a:off x="1284433" y="5517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60A0021-95FB-4910-A29A-435A8C965BB9}"/>
              </a:ext>
            </a:extLst>
          </p:cNvPr>
          <p:cNvSpPr txBox="1"/>
          <p:nvPr/>
        </p:nvSpPr>
        <p:spPr>
          <a:xfrm>
            <a:off x="1273010" y="51826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2413ABF-E4BC-458A-A246-59BAFD827EEF}"/>
              </a:ext>
            </a:extLst>
          </p:cNvPr>
          <p:cNvSpPr txBox="1"/>
          <p:nvPr/>
        </p:nvSpPr>
        <p:spPr>
          <a:xfrm>
            <a:off x="1275749" y="4507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51509B4-0B76-45AF-850A-40FE02B777D0}"/>
              </a:ext>
            </a:extLst>
          </p:cNvPr>
          <p:cNvSpPr txBox="1"/>
          <p:nvPr/>
        </p:nvSpPr>
        <p:spPr>
          <a:xfrm>
            <a:off x="1296127" y="3929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3174C02-BC98-45BB-9CDF-AE0E8695B003}"/>
              </a:ext>
            </a:extLst>
          </p:cNvPr>
          <p:cNvSpPr txBox="1"/>
          <p:nvPr/>
        </p:nvSpPr>
        <p:spPr>
          <a:xfrm>
            <a:off x="1296127" y="3351439"/>
            <a:ext cx="45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8D2A2A47-EDD8-4D81-A4CB-5119A2E5981C}"/>
              </a:ext>
            </a:extLst>
          </p:cNvPr>
          <p:cNvCxnSpPr/>
          <p:nvPr/>
        </p:nvCxnSpPr>
        <p:spPr>
          <a:xfrm>
            <a:off x="5843172" y="5711301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651B9245-505C-4821-A2EE-153064479B1A}"/>
              </a:ext>
            </a:extLst>
          </p:cNvPr>
          <p:cNvCxnSpPr/>
          <p:nvPr/>
        </p:nvCxnSpPr>
        <p:spPr>
          <a:xfrm>
            <a:off x="5843172" y="5384308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4E83C75-334C-4EEF-A21A-B754DC11D27B}"/>
              </a:ext>
            </a:extLst>
          </p:cNvPr>
          <p:cNvCxnSpPr/>
          <p:nvPr/>
        </p:nvCxnSpPr>
        <p:spPr>
          <a:xfrm>
            <a:off x="5843172" y="471108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F44CF173-675D-4CBA-8328-A01223474BBC}"/>
              </a:ext>
            </a:extLst>
          </p:cNvPr>
          <p:cNvCxnSpPr/>
          <p:nvPr/>
        </p:nvCxnSpPr>
        <p:spPr>
          <a:xfrm>
            <a:off x="5843172" y="4121459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A35AEFB6-7187-4B54-91EC-F68F299DF86D}"/>
              </a:ext>
            </a:extLst>
          </p:cNvPr>
          <p:cNvCxnSpPr/>
          <p:nvPr/>
        </p:nvCxnSpPr>
        <p:spPr>
          <a:xfrm>
            <a:off x="5843172" y="3089430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5C5A212-11F6-4228-B6C1-D7DA2134D500}"/>
              </a:ext>
            </a:extLst>
          </p:cNvPr>
          <p:cNvCxnSpPr/>
          <p:nvPr/>
        </p:nvCxnSpPr>
        <p:spPr>
          <a:xfrm>
            <a:off x="5843172" y="2593760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C13AB66B-6859-42F8-BD10-9D18559271D5}"/>
              </a:ext>
            </a:extLst>
          </p:cNvPr>
          <p:cNvCxnSpPr/>
          <p:nvPr/>
        </p:nvCxnSpPr>
        <p:spPr>
          <a:xfrm>
            <a:off x="5843172" y="3552549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9D33F01-458E-4888-9B0E-FB123A4FF948}"/>
              </a:ext>
            </a:extLst>
          </p:cNvPr>
          <p:cNvCxnSpPr/>
          <p:nvPr/>
        </p:nvCxnSpPr>
        <p:spPr>
          <a:xfrm flipV="1">
            <a:off x="5743852" y="2314853"/>
            <a:ext cx="0" cy="36132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86C544D-2561-4DB6-939B-DCEA7FE35210}"/>
                  </a:ext>
                </a:extLst>
              </p:cNvPr>
              <p:cNvSpPr txBox="1"/>
              <p:nvPr/>
            </p:nvSpPr>
            <p:spPr>
              <a:xfrm>
                <a:off x="5434996" y="2191563"/>
                <a:ext cx="2733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86C544D-2561-4DB6-939B-DCEA7FE35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996" y="2191563"/>
                <a:ext cx="273344" cy="369332"/>
              </a:xfrm>
              <a:prstGeom prst="rect">
                <a:avLst/>
              </a:prstGeom>
              <a:blipFill>
                <a:blip r:embed="rId3"/>
                <a:stretch>
                  <a:fillRect l="-27273" r="-22727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楕円 5">
            <a:extLst>
              <a:ext uri="{FF2B5EF4-FFF2-40B4-BE49-F238E27FC236}">
                <a16:creationId xmlns:a16="http://schemas.microsoft.com/office/drawing/2014/main" id="{4F0EF69F-A77E-4FD3-B340-54543A91A6BB}"/>
              </a:ext>
            </a:extLst>
          </p:cNvPr>
          <p:cNvSpPr>
            <a:spLocks noChangeAspect="1"/>
          </p:cNvSpPr>
          <p:nvPr/>
        </p:nvSpPr>
        <p:spPr>
          <a:xfrm>
            <a:off x="6739887" y="5622044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">
            <a:extLst>
              <a:ext uri="{FF2B5EF4-FFF2-40B4-BE49-F238E27FC236}">
                <a16:creationId xmlns:a16="http://schemas.microsoft.com/office/drawing/2014/main" id="{C5D9EB16-E420-4CB9-8A58-62E7BEDDE710}"/>
              </a:ext>
            </a:extLst>
          </p:cNvPr>
          <p:cNvSpPr>
            <a:spLocks noChangeAspect="1"/>
          </p:cNvSpPr>
          <p:nvPr/>
        </p:nvSpPr>
        <p:spPr>
          <a:xfrm>
            <a:off x="6739887" y="2996755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">
            <a:extLst>
              <a:ext uri="{FF2B5EF4-FFF2-40B4-BE49-F238E27FC236}">
                <a16:creationId xmlns:a16="http://schemas.microsoft.com/office/drawing/2014/main" id="{F1602D9A-EAEB-41D0-947F-72E4FC0146C2}"/>
              </a:ext>
            </a:extLst>
          </p:cNvPr>
          <p:cNvSpPr>
            <a:spLocks noChangeAspect="1"/>
          </p:cNvSpPr>
          <p:nvPr/>
        </p:nvSpPr>
        <p:spPr>
          <a:xfrm>
            <a:off x="6740460" y="5295051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">
            <a:extLst>
              <a:ext uri="{FF2B5EF4-FFF2-40B4-BE49-F238E27FC236}">
                <a16:creationId xmlns:a16="http://schemas.microsoft.com/office/drawing/2014/main" id="{B790466C-5D0C-4533-9CA2-67C2834408EF}"/>
              </a:ext>
            </a:extLst>
          </p:cNvPr>
          <p:cNvSpPr>
            <a:spLocks noChangeAspect="1"/>
          </p:cNvSpPr>
          <p:nvPr/>
        </p:nvSpPr>
        <p:spPr>
          <a:xfrm>
            <a:off x="6750957" y="4630518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">
            <a:extLst>
              <a:ext uri="{FF2B5EF4-FFF2-40B4-BE49-F238E27FC236}">
                <a16:creationId xmlns:a16="http://schemas.microsoft.com/office/drawing/2014/main" id="{79C58071-0A47-4E25-BC76-6C6C61FB27B2}"/>
              </a:ext>
            </a:extLst>
          </p:cNvPr>
          <p:cNvSpPr>
            <a:spLocks noChangeAspect="1"/>
          </p:cNvSpPr>
          <p:nvPr/>
        </p:nvSpPr>
        <p:spPr>
          <a:xfrm>
            <a:off x="6740460" y="3448237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">
            <a:extLst>
              <a:ext uri="{FF2B5EF4-FFF2-40B4-BE49-F238E27FC236}">
                <a16:creationId xmlns:a16="http://schemas.microsoft.com/office/drawing/2014/main" id="{D2D77926-BB61-4D55-8416-6F5005C38ADB}"/>
              </a:ext>
            </a:extLst>
          </p:cNvPr>
          <p:cNvSpPr>
            <a:spLocks noChangeAspect="1"/>
          </p:cNvSpPr>
          <p:nvPr/>
        </p:nvSpPr>
        <p:spPr>
          <a:xfrm>
            <a:off x="6750957" y="2491115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5">
            <a:extLst>
              <a:ext uri="{FF2B5EF4-FFF2-40B4-BE49-F238E27FC236}">
                <a16:creationId xmlns:a16="http://schemas.microsoft.com/office/drawing/2014/main" id="{0C775FC5-A660-4DA5-A997-410A70CA788C}"/>
              </a:ext>
            </a:extLst>
          </p:cNvPr>
          <p:cNvSpPr>
            <a:spLocks noChangeAspect="1"/>
          </p:cNvSpPr>
          <p:nvPr/>
        </p:nvSpPr>
        <p:spPr>
          <a:xfrm>
            <a:off x="6740460" y="4015668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487B327-2DF2-4040-A27C-A0414130510A}"/>
              </a:ext>
            </a:extLst>
          </p:cNvPr>
          <p:cNvSpPr txBox="1"/>
          <p:nvPr/>
        </p:nvSpPr>
        <p:spPr>
          <a:xfrm>
            <a:off x="5359295" y="5517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D7AB984-02F4-48C1-9DB8-DDAED4D9BFAA}"/>
              </a:ext>
            </a:extLst>
          </p:cNvPr>
          <p:cNvSpPr txBox="1"/>
          <p:nvPr/>
        </p:nvSpPr>
        <p:spPr>
          <a:xfrm>
            <a:off x="5347872" y="51826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9FA6D506-B0F5-47F7-B84B-2A4B33A121F1}"/>
              </a:ext>
            </a:extLst>
          </p:cNvPr>
          <p:cNvSpPr txBox="1"/>
          <p:nvPr/>
        </p:nvSpPr>
        <p:spPr>
          <a:xfrm>
            <a:off x="5350611" y="4507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CBAD147C-93B6-414F-A327-352B6584DE1B}"/>
              </a:ext>
            </a:extLst>
          </p:cNvPr>
          <p:cNvSpPr txBox="1"/>
          <p:nvPr/>
        </p:nvSpPr>
        <p:spPr>
          <a:xfrm>
            <a:off x="5370989" y="3929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9D1002A-A355-4B96-ABDF-7BC942FA38C7}"/>
              </a:ext>
            </a:extLst>
          </p:cNvPr>
          <p:cNvSpPr txBox="1"/>
          <p:nvPr/>
        </p:nvSpPr>
        <p:spPr>
          <a:xfrm>
            <a:off x="5370989" y="3351439"/>
            <a:ext cx="45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ADE4767-49B1-4407-B07C-F11F47662A09}"/>
              </a:ext>
            </a:extLst>
          </p:cNvPr>
          <p:cNvSpPr txBox="1"/>
          <p:nvPr/>
        </p:nvSpPr>
        <p:spPr>
          <a:xfrm>
            <a:off x="0" y="0"/>
            <a:ext cx="8113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Boson and Fermion (3):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many particles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E88C3D0-E1C5-4B7F-8734-FE06C4795D40}"/>
              </a:ext>
            </a:extLst>
          </p:cNvPr>
          <p:cNvSpPr txBox="1"/>
          <p:nvPr/>
        </p:nvSpPr>
        <p:spPr>
          <a:xfrm flipH="1">
            <a:off x="0" y="924421"/>
            <a:ext cx="4314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Each level can be dominated by an arbitrary number of particles. </a:t>
            </a:r>
            <a:endParaRPr kumimoji="1" lang="ja-JP" altLang="en-US" sz="240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32B8A11-F7BD-4A72-A0D1-DCB23D3719FA}"/>
              </a:ext>
            </a:extLst>
          </p:cNvPr>
          <p:cNvSpPr txBox="1"/>
          <p:nvPr/>
        </p:nvSpPr>
        <p:spPr>
          <a:xfrm>
            <a:off x="205183" y="1593650"/>
            <a:ext cx="4299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Boson </a:t>
            </a:r>
            <a:r>
              <a:rPr kumimoji="1" lang="en-US" altLang="ja-JP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(e.g., photon, </a:t>
            </a:r>
            <a:r>
              <a:rPr kumimoji="1" lang="en-US" altLang="ja-JP" sz="28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kumimoji="1" lang="en-US" altLang="ja-JP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He)</a:t>
            </a:r>
            <a:endParaRPr kumimoji="1" lang="ja-JP" alt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A288086-7D64-4597-B34E-B2AEE5E8A91A}"/>
              </a:ext>
            </a:extLst>
          </p:cNvPr>
          <p:cNvSpPr txBox="1"/>
          <p:nvPr/>
        </p:nvSpPr>
        <p:spPr>
          <a:xfrm>
            <a:off x="5010014" y="1622738"/>
            <a:ext cx="4193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92D050"/>
                </a:solidFill>
              </a:rPr>
              <a:t>Fermion </a:t>
            </a:r>
            <a:r>
              <a:rPr kumimoji="1" lang="en-US" altLang="ja-JP" sz="2800" dirty="0">
                <a:solidFill>
                  <a:srgbClr val="92D050"/>
                </a:solidFill>
              </a:rPr>
              <a:t>(e.g., electron)</a:t>
            </a:r>
            <a:endParaRPr kumimoji="1" lang="ja-JP" altLang="en-US" sz="4000" dirty="0">
              <a:solidFill>
                <a:srgbClr val="92D050"/>
              </a:solidFill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CE3E37D-5D38-480B-83F6-E896276D7DB8}"/>
              </a:ext>
            </a:extLst>
          </p:cNvPr>
          <p:cNvSpPr txBox="1"/>
          <p:nvPr/>
        </p:nvSpPr>
        <p:spPr>
          <a:xfrm flipH="1">
            <a:off x="4758437" y="919300"/>
            <a:ext cx="438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Each level can be dominated by 0 or 1 particle (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exclusion principle</a:t>
            </a:r>
            <a:r>
              <a:rPr kumimoji="1" lang="en-US" altLang="ja-JP" sz="2400" dirty="0"/>
              <a:t>).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7325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58E2B7D-8C55-4FB3-BC51-D2A5989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D9B65C-E5C3-4FC2-A3D1-546F5868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960ADA-D38A-4188-ADD6-0A7C79A2424C}"/>
              </a:ext>
            </a:extLst>
          </p:cNvPr>
          <p:cNvSpPr txBox="1"/>
          <p:nvPr/>
        </p:nvSpPr>
        <p:spPr>
          <a:xfrm>
            <a:off x="0" y="0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Boson at low temperatures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D968345-0872-48AC-B6FF-3831595C28D7}"/>
              </a:ext>
            </a:extLst>
          </p:cNvPr>
          <p:cNvCxnSpPr/>
          <p:nvPr/>
        </p:nvCxnSpPr>
        <p:spPr>
          <a:xfrm>
            <a:off x="1867448" y="5961357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C5B52D4-525C-43F9-B9A1-7CE2B0295000}"/>
              </a:ext>
            </a:extLst>
          </p:cNvPr>
          <p:cNvCxnSpPr/>
          <p:nvPr/>
        </p:nvCxnSpPr>
        <p:spPr>
          <a:xfrm>
            <a:off x="1867448" y="5634364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AF0FAB7D-E8F6-4238-B9C3-AD04CB731B2A}"/>
              </a:ext>
            </a:extLst>
          </p:cNvPr>
          <p:cNvCxnSpPr/>
          <p:nvPr/>
        </p:nvCxnSpPr>
        <p:spPr>
          <a:xfrm>
            <a:off x="1867448" y="4961141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CB112D5-6A26-463C-978C-FEEF993CB7C0}"/>
              </a:ext>
            </a:extLst>
          </p:cNvPr>
          <p:cNvCxnSpPr/>
          <p:nvPr/>
        </p:nvCxnSpPr>
        <p:spPr>
          <a:xfrm>
            <a:off x="1867448" y="437151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F0AC431-F6A1-49FC-8068-AA8BB4A25A1A}"/>
              </a:ext>
            </a:extLst>
          </p:cNvPr>
          <p:cNvCxnSpPr/>
          <p:nvPr/>
        </p:nvCxnSpPr>
        <p:spPr>
          <a:xfrm>
            <a:off x="1867448" y="3339486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7332D68A-14B7-43C2-B021-65687B0AAC08}"/>
              </a:ext>
            </a:extLst>
          </p:cNvPr>
          <p:cNvCxnSpPr/>
          <p:nvPr/>
        </p:nvCxnSpPr>
        <p:spPr>
          <a:xfrm>
            <a:off x="1867448" y="2843816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610A85D-816D-4E0D-AD10-DC03D6538332}"/>
              </a:ext>
            </a:extLst>
          </p:cNvPr>
          <p:cNvCxnSpPr/>
          <p:nvPr/>
        </p:nvCxnSpPr>
        <p:spPr>
          <a:xfrm>
            <a:off x="1867448" y="380260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2507B20F-B45F-4155-BE5A-13915B31300A}"/>
              </a:ext>
            </a:extLst>
          </p:cNvPr>
          <p:cNvCxnSpPr/>
          <p:nvPr/>
        </p:nvCxnSpPr>
        <p:spPr>
          <a:xfrm flipV="1">
            <a:off x="1768128" y="2564909"/>
            <a:ext cx="0" cy="36132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BBABC81-D5F8-4C58-B3BB-D7A00452BE6F}"/>
                  </a:ext>
                </a:extLst>
              </p:cNvPr>
              <p:cNvSpPr txBox="1"/>
              <p:nvPr/>
            </p:nvSpPr>
            <p:spPr>
              <a:xfrm>
                <a:off x="1459272" y="2441619"/>
                <a:ext cx="2733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BBABC81-D5F8-4C58-B3BB-D7A00452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272" y="2441619"/>
                <a:ext cx="273344" cy="369332"/>
              </a:xfrm>
              <a:prstGeom prst="rect">
                <a:avLst/>
              </a:prstGeom>
              <a:blipFill>
                <a:blip r:embed="rId2"/>
                <a:stretch>
                  <a:fillRect l="-24444" r="-22222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楕円 5">
            <a:extLst>
              <a:ext uri="{FF2B5EF4-FFF2-40B4-BE49-F238E27FC236}">
                <a16:creationId xmlns:a16="http://schemas.microsoft.com/office/drawing/2014/main" id="{A2599007-ACC2-49CF-8C26-58FE9E38E648}"/>
              </a:ext>
            </a:extLst>
          </p:cNvPr>
          <p:cNvSpPr>
            <a:spLocks noChangeAspect="1"/>
          </p:cNvSpPr>
          <p:nvPr/>
        </p:nvSpPr>
        <p:spPr>
          <a:xfrm>
            <a:off x="2139461" y="585898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">
            <a:extLst>
              <a:ext uri="{FF2B5EF4-FFF2-40B4-BE49-F238E27FC236}">
                <a16:creationId xmlns:a16="http://schemas.microsoft.com/office/drawing/2014/main" id="{A469B309-90B9-4898-94EE-F9771BED053D}"/>
              </a:ext>
            </a:extLst>
          </p:cNvPr>
          <p:cNvSpPr>
            <a:spLocks noChangeAspect="1"/>
          </p:cNvSpPr>
          <p:nvPr/>
        </p:nvSpPr>
        <p:spPr>
          <a:xfrm>
            <a:off x="2600049" y="5872100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">
            <a:extLst>
              <a:ext uri="{FF2B5EF4-FFF2-40B4-BE49-F238E27FC236}">
                <a16:creationId xmlns:a16="http://schemas.microsoft.com/office/drawing/2014/main" id="{66CB5D15-C922-42DA-BA9A-D245C9C7EC3A}"/>
              </a:ext>
            </a:extLst>
          </p:cNvPr>
          <p:cNvSpPr>
            <a:spLocks noChangeAspect="1"/>
          </p:cNvSpPr>
          <p:nvPr/>
        </p:nvSpPr>
        <p:spPr>
          <a:xfrm>
            <a:off x="3009037" y="586291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">
            <a:extLst>
              <a:ext uri="{FF2B5EF4-FFF2-40B4-BE49-F238E27FC236}">
                <a16:creationId xmlns:a16="http://schemas.microsoft.com/office/drawing/2014/main" id="{F346E80A-84DA-401F-ADB8-E603BEFEBF6A}"/>
              </a:ext>
            </a:extLst>
          </p:cNvPr>
          <p:cNvSpPr>
            <a:spLocks noChangeAspect="1"/>
          </p:cNvSpPr>
          <p:nvPr/>
        </p:nvSpPr>
        <p:spPr>
          <a:xfrm>
            <a:off x="3380368" y="5852617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">
            <a:extLst>
              <a:ext uri="{FF2B5EF4-FFF2-40B4-BE49-F238E27FC236}">
                <a16:creationId xmlns:a16="http://schemas.microsoft.com/office/drawing/2014/main" id="{3BBD97A8-8830-4D8F-8EFE-BFA7C4A6401F}"/>
              </a:ext>
            </a:extLst>
          </p:cNvPr>
          <p:cNvSpPr>
            <a:spLocks noChangeAspect="1"/>
          </p:cNvSpPr>
          <p:nvPr/>
        </p:nvSpPr>
        <p:spPr>
          <a:xfrm>
            <a:off x="2317974" y="5545107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">
            <a:extLst>
              <a:ext uri="{FF2B5EF4-FFF2-40B4-BE49-F238E27FC236}">
                <a16:creationId xmlns:a16="http://schemas.microsoft.com/office/drawing/2014/main" id="{5330E5AC-AA21-4800-9637-F060DCDC447F}"/>
              </a:ext>
            </a:extLst>
          </p:cNvPr>
          <p:cNvSpPr>
            <a:spLocks noChangeAspect="1"/>
          </p:cNvSpPr>
          <p:nvPr/>
        </p:nvSpPr>
        <p:spPr>
          <a:xfrm>
            <a:off x="2742526" y="5545107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">
            <a:extLst>
              <a:ext uri="{FF2B5EF4-FFF2-40B4-BE49-F238E27FC236}">
                <a16:creationId xmlns:a16="http://schemas.microsoft.com/office/drawing/2014/main" id="{56843AD9-0575-4787-8971-FD2D9A31A2B4}"/>
              </a:ext>
            </a:extLst>
          </p:cNvPr>
          <p:cNvSpPr>
            <a:spLocks noChangeAspect="1"/>
          </p:cNvSpPr>
          <p:nvPr/>
        </p:nvSpPr>
        <p:spPr>
          <a:xfrm>
            <a:off x="2553291" y="488057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">
            <a:extLst>
              <a:ext uri="{FF2B5EF4-FFF2-40B4-BE49-F238E27FC236}">
                <a16:creationId xmlns:a16="http://schemas.microsoft.com/office/drawing/2014/main" id="{153A8E2C-A8E4-4286-94C5-0E85CD63FE0F}"/>
              </a:ext>
            </a:extLst>
          </p:cNvPr>
          <p:cNvSpPr>
            <a:spLocks noChangeAspect="1"/>
          </p:cNvSpPr>
          <p:nvPr/>
        </p:nvSpPr>
        <p:spPr>
          <a:xfrm>
            <a:off x="2542794" y="3698293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5">
            <a:extLst>
              <a:ext uri="{FF2B5EF4-FFF2-40B4-BE49-F238E27FC236}">
                <a16:creationId xmlns:a16="http://schemas.microsoft.com/office/drawing/2014/main" id="{987499D5-3BC9-44D7-8B96-F1A1586F2D80}"/>
              </a:ext>
            </a:extLst>
          </p:cNvPr>
          <p:cNvSpPr>
            <a:spLocks noChangeAspect="1"/>
          </p:cNvSpPr>
          <p:nvPr/>
        </p:nvSpPr>
        <p:spPr>
          <a:xfrm>
            <a:off x="2828858" y="488057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5">
            <a:extLst>
              <a:ext uri="{FF2B5EF4-FFF2-40B4-BE49-F238E27FC236}">
                <a16:creationId xmlns:a16="http://schemas.microsoft.com/office/drawing/2014/main" id="{87F4B6E8-D5B3-49BC-A9DF-92EB6F741D98}"/>
              </a:ext>
            </a:extLst>
          </p:cNvPr>
          <p:cNvSpPr>
            <a:spLocks noChangeAspect="1"/>
          </p:cNvSpPr>
          <p:nvPr/>
        </p:nvSpPr>
        <p:spPr>
          <a:xfrm>
            <a:off x="2542794" y="426572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C3C046C-CB2B-4734-A761-7C1C67B66550}"/>
              </a:ext>
            </a:extLst>
          </p:cNvPr>
          <p:cNvSpPr txBox="1"/>
          <p:nvPr/>
        </p:nvSpPr>
        <p:spPr>
          <a:xfrm>
            <a:off x="1383569" y="5767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5BCFB4C-2253-496C-8AF0-C65AA2590860}"/>
              </a:ext>
            </a:extLst>
          </p:cNvPr>
          <p:cNvSpPr txBox="1"/>
          <p:nvPr/>
        </p:nvSpPr>
        <p:spPr>
          <a:xfrm>
            <a:off x="1372146" y="54327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3EAA0F8-E493-448A-B61B-359322946FB3}"/>
              </a:ext>
            </a:extLst>
          </p:cNvPr>
          <p:cNvSpPr txBox="1"/>
          <p:nvPr/>
        </p:nvSpPr>
        <p:spPr>
          <a:xfrm>
            <a:off x="1374885" y="4757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4A5618C-215C-4A8D-96DF-B2B0D6C0D757}"/>
              </a:ext>
            </a:extLst>
          </p:cNvPr>
          <p:cNvSpPr txBox="1"/>
          <p:nvPr/>
        </p:nvSpPr>
        <p:spPr>
          <a:xfrm>
            <a:off x="1395263" y="417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FCB877C-49DB-4803-9EA1-639EAA5B99BB}"/>
              </a:ext>
            </a:extLst>
          </p:cNvPr>
          <p:cNvSpPr txBox="1"/>
          <p:nvPr/>
        </p:nvSpPr>
        <p:spPr>
          <a:xfrm>
            <a:off x="1395263" y="3601495"/>
            <a:ext cx="45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6FFA6EC-6910-4FF8-B4FF-D4F148F4BF48}"/>
              </a:ext>
            </a:extLst>
          </p:cNvPr>
          <p:cNvSpPr txBox="1"/>
          <p:nvPr/>
        </p:nvSpPr>
        <p:spPr>
          <a:xfrm>
            <a:off x="1" y="8787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What happens in many boson system </a:t>
            </a:r>
            <a:r>
              <a:rPr kumimoji="1" lang="en-US" altLang="ja-JP" sz="2800" b="1" dirty="0">
                <a:solidFill>
                  <a:srgbClr val="0070C0"/>
                </a:solidFill>
              </a:rPr>
              <a:t>at low temperatures</a:t>
            </a:r>
            <a:r>
              <a:rPr kumimoji="1" lang="en-US" altLang="ja-JP" sz="2800" dirty="0"/>
              <a:t>? </a:t>
            </a:r>
            <a:endParaRPr kumimoji="1" lang="ja-JP" altLang="en-US" sz="2800" dirty="0"/>
          </a:p>
        </p:txBody>
      </p:sp>
      <p:sp>
        <p:nvSpPr>
          <p:cNvPr id="30" name="楕円 5">
            <a:extLst>
              <a:ext uri="{FF2B5EF4-FFF2-40B4-BE49-F238E27FC236}">
                <a16:creationId xmlns:a16="http://schemas.microsoft.com/office/drawing/2014/main" id="{0F0CE8AD-C4EA-4ED2-BA24-5D52973C0683}"/>
              </a:ext>
            </a:extLst>
          </p:cNvPr>
          <p:cNvSpPr>
            <a:spLocks noChangeAspect="1"/>
          </p:cNvSpPr>
          <p:nvPr/>
        </p:nvSpPr>
        <p:spPr>
          <a:xfrm>
            <a:off x="2553290" y="3238825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5">
            <a:extLst>
              <a:ext uri="{FF2B5EF4-FFF2-40B4-BE49-F238E27FC236}">
                <a16:creationId xmlns:a16="http://schemas.microsoft.com/office/drawing/2014/main" id="{0D61FB34-07DB-41E9-9C63-047830FE8AC9}"/>
              </a:ext>
            </a:extLst>
          </p:cNvPr>
          <p:cNvSpPr>
            <a:spLocks noChangeAspect="1"/>
          </p:cNvSpPr>
          <p:nvPr/>
        </p:nvSpPr>
        <p:spPr>
          <a:xfrm>
            <a:off x="2539675" y="2723221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486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58E2B7D-8C55-4FB3-BC51-D2A5989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D9B65C-E5C3-4FC2-A3D1-546F5868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960ADA-D38A-4188-ADD6-0A7C79A2424C}"/>
              </a:ext>
            </a:extLst>
          </p:cNvPr>
          <p:cNvSpPr txBox="1"/>
          <p:nvPr/>
        </p:nvSpPr>
        <p:spPr>
          <a:xfrm>
            <a:off x="0" y="0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Boson at low temperatures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D968345-0872-48AC-B6FF-3831595C28D7}"/>
              </a:ext>
            </a:extLst>
          </p:cNvPr>
          <p:cNvCxnSpPr/>
          <p:nvPr/>
        </p:nvCxnSpPr>
        <p:spPr>
          <a:xfrm>
            <a:off x="1867448" y="5961357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C5B52D4-525C-43F9-B9A1-7CE2B0295000}"/>
              </a:ext>
            </a:extLst>
          </p:cNvPr>
          <p:cNvCxnSpPr/>
          <p:nvPr/>
        </p:nvCxnSpPr>
        <p:spPr>
          <a:xfrm>
            <a:off x="1867448" y="5634364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AF0FAB7D-E8F6-4238-B9C3-AD04CB731B2A}"/>
              </a:ext>
            </a:extLst>
          </p:cNvPr>
          <p:cNvCxnSpPr/>
          <p:nvPr/>
        </p:nvCxnSpPr>
        <p:spPr>
          <a:xfrm>
            <a:off x="1867448" y="4961141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CB112D5-6A26-463C-978C-FEEF993CB7C0}"/>
              </a:ext>
            </a:extLst>
          </p:cNvPr>
          <p:cNvCxnSpPr/>
          <p:nvPr/>
        </p:nvCxnSpPr>
        <p:spPr>
          <a:xfrm>
            <a:off x="1867448" y="437151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F0AC431-F6A1-49FC-8068-AA8BB4A25A1A}"/>
              </a:ext>
            </a:extLst>
          </p:cNvPr>
          <p:cNvCxnSpPr/>
          <p:nvPr/>
        </p:nvCxnSpPr>
        <p:spPr>
          <a:xfrm>
            <a:off x="1867448" y="3339486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7332D68A-14B7-43C2-B021-65687B0AAC08}"/>
              </a:ext>
            </a:extLst>
          </p:cNvPr>
          <p:cNvCxnSpPr/>
          <p:nvPr/>
        </p:nvCxnSpPr>
        <p:spPr>
          <a:xfrm>
            <a:off x="1867448" y="2843816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610A85D-816D-4E0D-AD10-DC03D6538332}"/>
              </a:ext>
            </a:extLst>
          </p:cNvPr>
          <p:cNvCxnSpPr/>
          <p:nvPr/>
        </p:nvCxnSpPr>
        <p:spPr>
          <a:xfrm>
            <a:off x="1867448" y="380260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2507B20F-B45F-4155-BE5A-13915B31300A}"/>
              </a:ext>
            </a:extLst>
          </p:cNvPr>
          <p:cNvCxnSpPr/>
          <p:nvPr/>
        </p:nvCxnSpPr>
        <p:spPr>
          <a:xfrm flipV="1">
            <a:off x="1768128" y="2564909"/>
            <a:ext cx="0" cy="36132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BBABC81-D5F8-4C58-B3BB-D7A00452BE6F}"/>
                  </a:ext>
                </a:extLst>
              </p:cNvPr>
              <p:cNvSpPr txBox="1"/>
              <p:nvPr/>
            </p:nvSpPr>
            <p:spPr>
              <a:xfrm>
                <a:off x="1459272" y="2441619"/>
                <a:ext cx="2733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BBABC81-D5F8-4C58-B3BB-D7A00452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272" y="2441619"/>
                <a:ext cx="273344" cy="369332"/>
              </a:xfrm>
              <a:prstGeom prst="rect">
                <a:avLst/>
              </a:prstGeom>
              <a:blipFill>
                <a:blip r:embed="rId2"/>
                <a:stretch>
                  <a:fillRect l="-24444" r="-22222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楕円 5">
            <a:extLst>
              <a:ext uri="{FF2B5EF4-FFF2-40B4-BE49-F238E27FC236}">
                <a16:creationId xmlns:a16="http://schemas.microsoft.com/office/drawing/2014/main" id="{A2599007-ACC2-49CF-8C26-58FE9E38E648}"/>
              </a:ext>
            </a:extLst>
          </p:cNvPr>
          <p:cNvSpPr>
            <a:spLocks noChangeAspect="1"/>
          </p:cNvSpPr>
          <p:nvPr/>
        </p:nvSpPr>
        <p:spPr>
          <a:xfrm>
            <a:off x="2139461" y="585898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">
            <a:extLst>
              <a:ext uri="{FF2B5EF4-FFF2-40B4-BE49-F238E27FC236}">
                <a16:creationId xmlns:a16="http://schemas.microsoft.com/office/drawing/2014/main" id="{A469B309-90B9-4898-94EE-F9771BED053D}"/>
              </a:ext>
            </a:extLst>
          </p:cNvPr>
          <p:cNvSpPr>
            <a:spLocks noChangeAspect="1"/>
          </p:cNvSpPr>
          <p:nvPr/>
        </p:nvSpPr>
        <p:spPr>
          <a:xfrm>
            <a:off x="2600049" y="5872100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">
            <a:extLst>
              <a:ext uri="{FF2B5EF4-FFF2-40B4-BE49-F238E27FC236}">
                <a16:creationId xmlns:a16="http://schemas.microsoft.com/office/drawing/2014/main" id="{66CB5D15-C922-42DA-BA9A-D245C9C7EC3A}"/>
              </a:ext>
            </a:extLst>
          </p:cNvPr>
          <p:cNvSpPr>
            <a:spLocks noChangeAspect="1"/>
          </p:cNvSpPr>
          <p:nvPr/>
        </p:nvSpPr>
        <p:spPr>
          <a:xfrm>
            <a:off x="3009037" y="586291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">
            <a:extLst>
              <a:ext uri="{FF2B5EF4-FFF2-40B4-BE49-F238E27FC236}">
                <a16:creationId xmlns:a16="http://schemas.microsoft.com/office/drawing/2014/main" id="{F346E80A-84DA-401F-ADB8-E603BEFEBF6A}"/>
              </a:ext>
            </a:extLst>
          </p:cNvPr>
          <p:cNvSpPr>
            <a:spLocks noChangeAspect="1"/>
          </p:cNvSpPr>
          <p:nvPr/>
        </p:nvSpPr>
        <p:spPr>
          <a:xfrm>
            <a:off x="3380368" y="5852617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">
            <a:extLst>
              <a:ext uri="{FF2B5EF4-FFF2-40B4-BE49-F238E27FC236}">
                <a16:creationId xmlns:a16="http://schemas.microsoft.com/office/drawing/2014/main" id="{3BBD97A8-8830-4D8F-8EFE-BFA7C4A6401F}"/>
              </a:ext>
            </a:extLst>
          </p:cNvPr>
          <p:cNvSpPr>
            <a:spLocks noChangeAspect="1"/>
          </p:cNvSpPr>
          <p:nvPr/>
        </p:nvSpPr>
        <p:spPr>
          <a:xfrm>
            <a:off x="2317974" y="5545107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">
            <a:extLst>
              <a:ext uri="{FF2B5EF4-FFF2-40B4-BE49-F238E27FC236}">
                <a16:creationId xmlns:a16="http://schemas.microsoft.com/office/drawing/2014/main" id="{5330E5AC-AA21-4800-9637-F060DCDC447F}"/>
              </a:ext>
            </a:extLst>
          </p:cNvPr>
          <p:cNvSpPr>
            <a:spLocks noChangeAspect="1"/>
          </p:cNvSpPr>
          <p:nvPr/>
        </p:nvSpPr>
        <p:spPr>
          <a:xfrm>
            <a:off x="2742526" y="5545107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">
            <a:extLst>
              <a:ext uri="{FF2B5EF4-FFF2-40B4-BE49-F238E27FC236}">
                <a16:creationId xmlns:a16="http://schemas.microsoft.com/office/drawing/2014/main" id="{56843AD9-0575-4787-8971-FD2D9A31A2B4}"/>
              </a:ext>
            </a:extLst>
          </p:cNvPr>
          <p:cNvSpPr>
            <a:spLocks noChangeAspect="1"/>
          </p:cNvSpPr>
          <p:nvPr/>
        </p:nvSpPr>
        <p:spPr>
          <a:xfrm>
            <a:off x="2553291" y="488057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">
            <a:extLst>
              <a:ext uri="{FF2B5EF4-FFF2-40B4-BE49-F238E27FC236}">
                <a16:creationId xmlns:a16="http://schemas.microsoft.com/office/drawing/2014/main" id="{153A8E2C-A8E4-4286-94C5-0E85CD63FE0F}"/>
              </a:ext>
            </a:extLst>
          </p:cNvPr>
          <p:cNvSpPr>
            <a:spLocks noChangeAspect="1"/>
          </p:cNvSpPr>
          <p:nvPr/>
        </p:nvSpPr>
        <p:spPr>
          <a:xfrm>
            <a:off x="2542794" y="3698293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5">
            <a:extLst>
              <a:ext uri="{FF2B5EF4-FFF2-40B4-BE49-F238E27FC236}">
                <a16:creationId xmlns:a16="http://schemas.microsoft.com/office/drawing/2014/main" id="{987499D5-3BC9-44D7-8B96-F1A1586F2D80}"/>
              </a:ext>
            </a:extLst>
          </p:cNvPr>
          <p:cNvSpPr>
            <a:spLocks noChangeAspect="1"/>
          </p:cNvSpPr>
          <p:nvPr/>
        </p:nvSpPr>
        <p:spPr>
          <a:xfrm>
            <a:off x="2828858" y="488057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5">
            <a:extLst>
              <a:ext uri="{FF2B5EF4-FFF2-40B4-BE49-F238E27FC236}">
                <a16:creationId xmlns:a16="http://schemas.microsoft.com/office/drawing/2014/main" id="{87F4B6E8-D5B3-49BC-A9DF-92EB6F741D98}"/>
              </a:ext>
            </a:extLst>
          </p:cNvPr>
          <p:cNvSpPr>
            <a:spLocks noChangeAspect="1"/>
          </p:cNvSpPr>
          <p:nvPr/>
        </p:nvSpPr>
        <p:spPr>
          <a:xfrm>
            <a:off x="2542794" y="426572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C3C046C-CB2B-4734-A761-7C1C67B66550}"/>
              </a:ext>
            </a:extLst>
          </p:cNvPr>
          <p:cNvSpPr txBox="1"/>
          <p:nvPr/>
        </p:nvSpPr>
        <p:spPr>
          <a:xfrm>
            <a:off x="1383569" y="5767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5BCFB4C-2253-496C-8AF0-C65AA2590860}"/>
              </a:ext>
            </a:extLst>
          </p:cNvPr>
          <p:cNvSpPr txBox="1"/>
          <p:nvPr/>
        </p:nvSpPr>
        <p:spPr>
          <a:xfrm>
            <a:off x="1372146" y="54327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3EAA0F8-E493-448A-B61B-359322946FB3}"/>
              </a:ext>
            </a:extLst>
          </p:cNvPr>
          <p:cNvSpPr txBox="1"/>
          <p:nvPr/>
        </p:nvSpPr>
        <p:spPr>
          <a:xfrm>
            <a:off x="1374885" y="4757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4A5618C-215C-4A8D-96DF-B2B0D6C0D757}"/>
              </a:ext>
            </a:extLst>
          </p:cNvPr>
          <p:cNvSpPr txBox="1"/>
          <p:nvPr/>
        </p:nvSpPr>
        <p:spPr>
          <a:xfrm>
            <a:off x="1395263" y="417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FCB877C-49DB-4803-9EA1-639EAA5B99BB}"/>
              </a:ext>
            </a:extLst>
          </p:cNvPr>
          <p:cNvSpPr txBox="1"/>
          <p:nvPr/>
        </p:nvSpPr>
        <p:spPr>
          <a:xfrm>
            <a:off x="1395263" y="3601495"/>
            <a:ext cx="45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16FFA6EC-6910-4FF8-B4FF-D4F148F4BF48}"/>
                  </a:ext>
                </a:extLst>
              </p:cNvPr>
              <p:cNvSpPr txBox="1"/>
              <p:nvPr/>
            </p:nvSpPr>
            <p:spPr>
              <a:xfrm>
                <a:off x="1" y="878719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800" dirty="0"/>
                  <a:t> below a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, </a:t>
                </a:r>
                <a:r>
                  <a:rPr kumimoji="1" lang="en-US" altLang="ja-JP" sz="2800" dirty="0">
                    <a:solidFill>
                      <a:srgbClr val="0070C0"/>
                    </a:solidFill>
                  </a:rPr>
                  <a:t>a macroscopic number of particles “</a:t>
                </a:r>
                <a:r>
                  <a:rPr kumimoji="1" lang="en-US" altLang="ja-JP" sz="2800" b="1" dirty="0">
                    <a:solidFill>
                      <a:srgbClr val="0070C0"/>
                    </a:solidFill>
                  </a:rPr>
                  <a:t>condense</a:t>
                </a:r>
                <a:r>
                  <a:rPr kumimoji="1" lang="en-US" altLang="ja-JP" sz="2800" dirty="0">
                    <a:solidFill>
                      <a:srgbClr val="0070C0"/>
                    </a:solidFill>
                  </a:rPr>
                  <a:t>” to the ground state</a:t>
                </a:r>
                <a:r>
                  <a:rPr kumimoji="1" lang="en-US" altLang="ja-JP" sz="2800" dirty="0"/>
                  <a:t>: Bose-Einstein condensation (BEC)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16FFA6EC-6910-4FF8-B4FF-D4F148F4B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878719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1333" t="-3965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C485601-3431-4DC9-BF0C-7FE993E9CBB8}"/>
              </a:ext>
            </a:extLst>
          </p:cNvPr>
          <p:cNvCxnSpPr/>
          <p:nvPr/>
        </p:nvCxnSpPr>
        <p:spPr>
          <a:xfrm>
            <a:off x="5641941" y="5953959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2394F9A-6391-4D00-87A2-59F4AF3D7B4D}"/>
              </a:ext>
            </a:extLst>
          </p:cNvPr>
          <p:cNvCxnSpPr/>
          <p:nvPr/>
        </p:nvCxnSpPr>
        <p:spPr>
          <a:xfrm>
            <a:off x="5641941" y="5626966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69BC0B5-8ED6-49D0-B5C2-0926F593617D}"/>
              </a:ext>
            </a:extLst>
          </p:cNvPr>
          <p:cNvCxnSpPr/>
          <p:nvPr/>
        </p:nvCxnSpPr>
        <p:spPr>
          <a:xfrm>
            <a:off x="5641941" y="4953743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3F49C8C-631B-4C37-AF04-999ADF2A9D88}"/>
              </a:ext>
            </a:extLst>
          </p:cNvPr>
          <p:cNvCxnSpPr/>
          <p:nvPr/>
        </p:nvCxnSpPr>
        <p:spPr>
          <a:xfrm>
            <a:off x="5641941" y="4364117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48FE3BC-8E45-4B0F-A452-D23B995EE261}"/>
              </a:ext>
            </a:extLst>
          </p:cNvPr>
          <p:cNvCxnSpPr/>
          <p:nvPr/>
        </p:nvCxnSpPr>
        <p:spPr>
          <a:xfrm>
            <a:off x="5641941" y="3332088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DB8CBE6-DB9A-4F43-A355-75F26DAF6187}"/>
              </a:ext>
            </a:extLst>
          </p:cNvPr>
          <p:cNvCxnSpPr/>
          <p:nvPr/>
        </p:nvCxnSpPr>
        <p:spPr>
          <a:xfrm>
            <a:off x="5641941" y="2836418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FE24401-B35E-45D0-AA14-AC18946C4293}"/>
              </a:ext>
            </a:extLst>
          </p:cNvPr>
          <p:cNvCxnSpPr/>
          <p:nvPr/>
        </p:nvCxnSpPr>
        <p:spPr>
          <a:xfrm>
            <a:off x="5641941" y="3795207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C1CAAB9-E7B4-4DC6-A316-B144540B9BC3}"/>
              </a:ext>
            </a:extLst>
          </p:cNvPr>
          <p:cNvCxnSpPr/>
          <p:nvPr/>
        </p:nvCxnSpPr>
        <p:spPr>
          <a:xfrm flipV="1">
            <a:off x="5542621" y="2557511"/>
            <a:ext cx="0" cy="36132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4DAB17F-C4D1-48D8-A7B2-9D8E250268DF}"/>
                  </a:ext>
                </a:extLst>
              </p:cNvPr>
              <p:cNvSpPr txBox="1"/>
              <p:nvPr/>
            </p:nvSpPr>
            <p:spPr>
              <a:xfrm>
                <a:off x="5233765" y="2434221"/>
                <a:ext cx="2733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4DAB17F-C4D1-48D8-A7B2-9D8E25026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765" y="2434221"/>
                <a:ext cx="273344" cy="369332"/>
              </a:xfrm>
              <a:prstGeom prst="rect">
                <a:avLst/>
              </a:prstGeom>
              <a:blipFill>
                <a:blip r:embed="rId4"/>
                <a:stretch>
                  <a:fillRect l="-27273" r="-22727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楕円 5">
            <a:extLst>
              <a:ext uri="{FF2B5EF4-FFF2-40B4-BE49-F238E27FC236}">
                <a16:creationId xmlns:a16="http://schemas.microsoft.com/office/drawing/2014/main" id="{000AD061-00A0-4688-B9EA-6218AE971784}"/>
              </a:ext>
            </a:extLst>
          </p:cNvPr>
          <p:cNvSpPr>
            <a:spLocks noChangeAspect="1"/>
          </p:cNvSpPr>
          <p:nvPr/>
        </p:nvSpPr>
        <p:spPr>
          <a:xfrm>
            <a:off x="5878442" y="5851586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5">
            <a:extLst>
              <a:ext uri="{FF2B5EF4-FFF2-40B4-BE49-F238E27FC236}">
                <a16:creationId xmlns:a16="http://schemas.microsoft.com/office/drawing/2014/main" id="{B97F24A4-2792-4282-BB9F-632D924C9023}"/>
              </a:ext>
            </a:extLst>
          </p:cNvPr>
          <p:cNvSpPr>
            <a:spLocks noChangeAspect="1"/>
          </p:cNvSpPr>
          <p:nvPr/>
        </p:nvSpPr>
        <p:spPr>
          <a:xfrm>
            <a:off x="6285445" y="5851585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5">
            <a:extLst>
              <a:ext uri="{FF2B5EF4-FFF2-40B4-BE49-F238E27FC236}">
                <a16:creationId xmlns:a16="http://schemas.microsoft.com/office/drawing/2014/main" id="{E7BD5280-D2CA-43BA-AC86-1285BACEFADD}"/>
              </a:ext>
            </a:extLst>
          </p:cNvPr>
          <p:cNvSpPr>
            <a:spLocks noChangeAspect="1"/>
          </p:cNvSpPr>
          <p:nvPr/>
        </p:nvSpPr>
        <p:spPr>
          <a:xfrm>
            <a:off x="6722033" y="5851585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5">
            <a:extLst>
              <a:ext uri="{FF2B5EF4-FFF2-40B4-BE49-F238E27FC236}">
                <a16:creationId xmlns:a16="http://schemas.microsoft.com/office/drawing/2014/main" id="{1D2D5BF2-E255-4010-A034-C9ED6CB6323E}"/>
              </a:ext>
            </a:extLst>
          </p:cNvPr>
          <p:cNvSpPr>
            <a:spLocks noChangeAspect="1"/>
          </p:cNvSpPr>
          <p:nvPr/>
        </p:nvSpPr>
        <p:spPr>
          <a:xfrm>
            <a:off x="7119349" y="5845219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5">
            <a:extLst>
              <a:ext uri="{FF2B5EF4-FFF2-40B4-BE49-F238E27FC236}">
                <a16:creationId xmlns:a16="http://schemas.microsoft.com/office/drawing/2014/main" id="{F4ED23A4-53A6-4E7E-87BD-1E528BD3332D}"/>
              </a:ext>
            </a:extLst>
          </p:cNvPr>
          <p:cNvSpPr>
            <a:spLocks noChangeAspect="1"/>
          </p:cNvSpPr>
          <p:nvPr/>
        </p:nvSpPr>
        <p:spPr>
          <a:xfrm>
            <a:off x="5669298" y="5851585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5">
            <a:extLst>
              <a:ext uri="{FF2B5EF4-FFF2-40B4-BE49-F238E27FC236}">
                <a16:creationId xmlns:a16="http://schemas.microsoft.com/office/drawing/2014/main" id="{6A4F1DA0-6891-4058-AE44-85492C2F87E4}"/>
              </a:ext>
            </a:extLst>
          </p:cNvPr>
          <p:cNvSpPr>
            <a:spLocks noChangeAspect="1"/>
          </p:cNvSpPr>
          <p:nvPr/>
        </p:nvSpPr>
        <p:spPr>
          <a:xfrm>
            <a:off x="6507060" y="5851785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5">
            <a:extLst>
              <a:ext uri="{FF2B5EF4-FFF2-40B4-BE49-F238E27FC236}">
                <a16:creationId xmlns:a16="http://schemas.microsoft.com/office/drawing/2014/main" id="{E4D748CD-B8D5-4E62-B457-2A619A02B88F}"/>
              </a:ext>
            </a:extLst>
          </p:cNvPr>
          <p:cNvSpPr>
            <a:spLocks noChangeAspect="1"/>
          </p:cNvSpPr>
          <p:nvPr/>
        </p:nvSpPr>
        <p:spPr>
          <a:xfrm>
            <a:off x="7524851" y="5843447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5">
            <a:extLst>
              <a:ext uri="{FF2B5EF4-FFF2-40B4-BE49-F238E27FC236}">
                <a16:creationId xmlns:a16="http://schemas.microsoft.com/office/drawing/2014/main" id="{04B737F5-5158-45D6-ADC9-EE177803982C}"/>
              </a:ext>
            </a:extLst>
          </p:cNvPr>
          <p:cNvSpPr>
            <a:spLocks noChangeAspect="1"/>
          </p:cNvSpPr>
          <p:nvPr/>
        </p:nvSpPr>
        <p:spPr>
          <a:xfrm>
            <a:off x="6076301" y="5851585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5">
            <a:extLst>
              <a:ext uri="{FF2B5EF4-FFF2-40B4-BE49-F238E27FC236}">
                <a16:creationId xmlns:a16="http://schemas.microsoft.com/office/drawing/2014/main" id="{C8E12A43-A1D1-469F-A152-62C76BA78A55}"/>
              </a:ext>
            </a:extLst>
          </p:cNvPr>
          <p:cNvSpPr>
            <a:spLocks noChangeAspect="1"/>
          </p:cNvSpPr>
          <p:nvPr/>
        </p:nvSpPr>
        <p:spPr>
          <a:xfrm>
            <a:off x="6924356" y="5850513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5">
            <a:extLst>
              <a:ext uri="{FF2B5EF4-FFF2-40B4-BE49-F238E27FC236}">
                <a16:creationId xmlns:a16="http://schemas.microsoft.com/office/drawing/2014/main" id="{8A8B1DDC-4A2D-403E-A0B3-D4907ADAC95C}"/>
              </a:ext>
            </a:extLst>
          </p:cNvPr>
          <p:cNvSpPr>
            <a:spLocks noChangeAspect="1"/>
          </p:cNvSpPr>
          <p:nvPr/>
        </p:nvSpPr>
        <p:spPr>
          <a:xfrm>
            <a:off x="7322528" y="5845219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B172CA6-6A6A-4AB2-9880-2AAC593FA568}"/>
              </a:ext>
            </a:extLst>
          </p:cNvPr>
          <p:cNvSpPr txBox="1"/>
          <p:nvPr/>
        </p:nvSpPr>
        <p:spPr>
          <a:xfrm>
            <a:off x="5158062" y="5760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5EACA2D-E3A8-42F0-9183-045882A2CBD2}"/>
              </a:ext>
            </a:extLst>
          </p:cNvPr>
          <p:cNvSpPr txBox="1"/>
          <p:nvPr/>
        </p:nvSpPr>
        <p:spPr>
          <a:xfrm>
            <a:off x="5146639" y="54253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FC0C4EB-4398-413C-ADAC-0DBC99659C73}"/>
              </a:ext>
            </a:extLst>
          </p:cNvPr>
          <p:cNvSpPr txBox="1"/>
          <p:nvPr/>
        </p:nvSpPr>
        <p:spPr>
          <a:xfrm>
            <a:off x="5149378" y="47504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5B1F30E4-5656-4014-A2D1-11E7895E5D3A}"/>
              </a:ext>
            </a:extLst>
          </p:cNvPr>
          <p:cNvSpPr txBox="1"/>
          <p:nvPr/>
        </p:nvSpPr>
        <p:spPr>
          <a:xfrm>
            <a:off x="5169756" y="41722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57BDFB4-59B9-40F6-A535-0D5A62DBCD29}"/>
              </a:ext>
            </a:extLst>
          </p:cNvPr>
          <p:cNvSpPr txBox="1"/>
          <p:nvPr/>
        </p:nvSpPr>
        <p:spPr>
          <a:xfrm>
            <a:off x="5169756" y="3594097"/>
            <a:ext cx="45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FFCD939-C679-4DAA-AB67-EA01D64B496B}"/>
              </a:ext>
            </a:extLst>
          </p:cNvPr>
          <p:cNvSpPr/>
          <p:nvPr/>
        </p:nvSpPr>
        <p:spPr>
          <a:xfrm>
            <a:off x="4146314" y="3838152"/>
            <a:ext cx="920866" cy="9437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5">
            <a:extLst>
              <a:ext uri="{FF2B5EF4-FFF2-40B4-BE49-F238E27FC236}">
                <a16:creationId xmlns:a16="http://schemas.microsoft.com/office/drawing/2014/main" id="{29460FE9-1B41-420A-A742-EB4FAB586F50}"/>
              </a:ext>
            </a:extLst>
          </p:cNvPr>
          <p:cNvSpPr>
            <a:spLocks noChangeAspect="1"/>
          </p:cNvSpPr>
          <p:nvPr/>
        </p:nvSpPr>
        <p:spPr>
          <a:xfrm>
            <a:off x="6285445" y="5537709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楕円 5">
            <a:extLst>
              <a:ext uri="{FF2B5EF4-FFF2-40B4-BE49-F238E27FC236}">
                <a16:creationId xmlns:a16="http://schemas.microsoft.com/office/drawing/2014/main" id="{1743125E-F103-48AA-B324-42D274CFAE6C}"/>
              </a:ext>
            </a:extLst>
          </p:cNvPr>
          <p:cNvSpPr>
            <a:spLocks noChangeAspect="1"/>
          </p:cNvSpPr>
          <p:nvPr/>
        </p:nvSpPr>
        <p:spPr>
          <a:xfrm>
            <a:off x="6279437" y="4871884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5">
            <a:extLst>
              <a:ext uri="{FF2B5EF4-FFF2-40B4-BE49-F238E27FC236}">
                <a16:creationId xmlns:a16="http://schemas.microsoft.com/office/drawing/2014/main" id="{841C09B8-7CC3-42F3-9BA1-9A6FE4DD160A}"/>
              </a:ext>
            </a:extLst>
          </p:cNvPr>
          <p:cNvSpPr>
            <a:spLocks noChangeAspect="1"/>
          </p:cNvSpPr>
          <p:nvPr/>
        </p:nvSpPr>
        <p:spPr>
          <a:xfrm>
            <a:off x="2553290" y="3238825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5">
            <a:extLst>
              <a:ext uri="{FF2B5EF4-FFF2-40B4-BE49-F238E27FC236}">
                <a16:creationId xmlns:a16="http://schemas.microsoft.com/office/drawing/2014/main" id="{5ADB91FA-A040-4FA9-B883-EE0FD7AD7700}"/>
              </a:ext>
            </a:extLst>
          </p:cNvPr>
          <p:cNvSpPr>
            <a:spLocks noChangeAspect="1"/>
          </p:cNvSpPr>
          <p:nvPr/>
        </p:nvSpPr>
        <p:spPr>
          <a:xfrm>
            <a:off x="2539675" y="2723221"/>
            <a:ext cx="178513" cy="178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AA11F1-7ED6-4392-B7B7-FF3994D5DAB3}"/>
              </a:ext>
            </a:extLst>
          </p:cNvPr>
          <p:cNvSpPr txBox="1"/>
          <p:nvPr/>
        </p:nvSpPr>
        <p:spPr>
          <a:xfrm>
            <a:off x="5360447" y="5992367"/>
            <a:ext cx="366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Macroscopic wave function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32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58E2B7D-8C55-4FB3-BC51-D2A5989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D9B65C-E5C3-4FC2-A3D1-546F5868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960ADA-D38A-4188-ADD6-0A7C79A2424C}"/>
              </a:ext>
            </a:extLst>
          </p:cNvPr>
          <p:cNvSpPr txBox="1"/>
          <p:nvPr/>
        </p:nvSpPr>
        <p:spPr>
          <a:xfrm>
            <a:off x="0" y="0"/>
            <a:ext cx="751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Fermion at low temperatures (1)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82FF0540-4133-4036-8EDB-D44A8F8BA009}"/>
              </a:ext>
            </a:extLst>
          </p:cNvPr>
          <p:cNvCxnSpPr/>
          <p:nvPr/>
        </p:nvCxnSpPr>
        <p:spPr>
          <a:xfrm>
            <a:off x="7077173" y="6288351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BE36D8B8-26B4-48A0-A08A-B8507DAE3E7B}"/>
              </a:ext>
            </a:extLst>
          </p:cNvPr>
          <p:cNvCxnSpPr/>
          <p:nvPr/>
        </p:nvCxnSpPr>
        <p:spPr>
          <a:xfrm>
            <a:off x="7077173" y="5961358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2723CE8F-E7D1-4845-8C8D-63321F25BC55}"/>
              </a:ext>
            </a:extLst>
          </p:cNvPr>
          <p:cNvCxnSpPr/>
          <p:nvPr/>
        </p:nvCxnSpPr>
        <p:spPr>
          <a:xfrm>
            <a:off x="7077173" y="528813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6BBBDF74-7842-47D2-BB42-DCC19EE6EB39}"/>
              </a:ext>
            </a:extLst>
          </p:cNvPr>
          <p:cNvCxnSpPr/>
          <p:nvPr/>
        </p:nvCxnSpPr>
        <p:spPr>
          <a:xfrm>
            <a:off x="7077173" y="4698509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B58C7F8E-551A-48E7-80F7-3D10A348BCB1}"/>
              </a:ext>
            </a:extLst>
          </p:cNvPr>
          <p:cNvCxnSpPr/>
          <p:nvPr/>
        </p:nvCxnSpPr>
        <p:spPr>
          <a:xfrm>
            <a:off x="7077173" y="3666480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10769A9B-DB58-4F09-A3D3-9CD4D5DC85DF}"/>
              </a:ext>
            </a:extLst>
          </p:cNvPr>
          <p:cNvCxnSpPr/>
          <p:nvPr/>
        </p:nvCxnSpPr>
        <p:spPr>
          <a:xfrm>
            <a:off x="7077173" y="3170810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3D0FF54-67FF-4551-B980-F983F966EF0A}"/>
              </a:ext>
            </a:extLst>
          </p:cNvPr>
          <p:cNvCxnSpPr/>
          <p:nvPr/>
        </p:nvCxnSpPr>
        <p:spPr>
          <a:xfrm>
            <a:off x="7077173" y="4129599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A863C888-CBFB-4816-9F43-A538D1626895}"/>
              </a:ext>
            </a:extLst>
          </p:cNvPr>
          <p:cNvCxnSpPr>
            <a:cxnSpLocks/>
          </p:cNvCxnSpPr>
          <p:nvPr/>
        </p:nvCxnSpPr>
        <p:spPr>
          <a:xfrm flipV="1">
            <a:off x="6977853" y="651638"/>
            <a:ext cx="0" cy="58534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F51D9124-6A9F-4627-8F91-DE402325790A}"/>
                  </a:ext>
                </a:extLst>
              </p:cNvPr>
              <p:cNvSpPr txBox="1"/>
              <p:nvPr/>
            </p:nvSpPr>
            <p:spPr>
              <a:xfrm>
                <a:off x="6673031" y="509387"/>
                <a:ext cx="2733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F51D9124-6A9F-4627-8F91-DE4023257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031" y="509387"/>
                <a:ext cx="273344" cy="369332"/>
              </a:xfrm>
              <a:prstGeom prst="rect">
                <a:avLst/>
              </a:prstGeom>
              <a:blipFill>
                <a:blip r:embed="rId2"/>
                <a:stretch>
                  <a:fillRect l="-27273" r="-22727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楕円 5">
            <a:extLst>
              <a:ext uri="{FF2B5EF4-FFF2-40B4-BE49-F238E27FC236}">
                <a16:creationId xmlns:a16="http://schemas.microsoft.com/office/drawing/2014/main" id="{19967542-1D51-4741-98A0-7F6CD7376280}"/>
              </a:ext>
            </a:extLst>
          </p:cNvPr>
          <p:cNvSpPr>
            <a:spLocks noChangeAspect="1"/>
          </p:cNvSpPr>
          <p:nvPr/>
        </p:nvSpPr>
        <p:spPr>
          <a:xfrm>
            <a:off x="7751946" y="6199094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楕円 5">
            <a:extLst>
              <a:ext uri="{FF2B5EF4-FFF2-40B4-BE49-F238E27FC236}">
                <a16:creationId xmlns:a16="http://schemas.microsoft.com/office/drawing/2014/main" id="{8DE60201-A360-4565-A821-33BD569A5242}"/>
              </a:ext>
            </a:extLst>
          </p:cNvPr>
          <p:cNvSpPr>
            <a:spLocks noChangeAspect="1"/>
          </p:cNvSpPr>
          <p:nvPr/>
        </p:nvSpPr>
        <p:spPr>
          <a:xfrm>
            <a:off x="7751946" y="3573805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楕円 5">
            <a:extLst>
              <a:ext uri="{FF2B5EF4-FFF2-40B4-BE49-F238E27FC236}">
                <a16:creationId xmlns:a16="http://schemas.microsoft.com/office/drawing/2014/main" id="{B0F1D8A7-C692-42CE-B736-D4A197E2FC8F}"/>
              </a:ext>
            </a:extLst>
          </p:cNvPr>
          <p:cNvSpPr>
            <a:spLocks noChangeAspect="1"/>
          </p:cNvSpPr>
          <p:nvPr/>
        </p:nvSpPr>
        <p:spPr>
          <a:xfrm>
            <a:off x="7752519" y="5872101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楕円 5">
            <a:extLst>
              <a:ext uri="{FF2B5EF4-FFF2-40B4-BE49-F238E27FC236}">
                <a16:creationId xmlns:a16="http://schemas.microsoft.com/office/drawing/2014/main" id="{22A63618-43AD-4447-A777-41B96291291E}"/>
              </a:ext>
            </a:extLst>
          </p:cNvPr>
          <p:cNvSpPr>
            <a:spLocks noChangeAspect="1"/>
          </p:cNvSpPr>
          <p:nvPr/>
        </p:nvSpPr>
        <p:spPr>
          <a:xfrm>
            <a:off x="7763016" y="5207568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楕円 5">
            <a:extLst>
              <a:ext uri="{FF2B5EF4-FFF2-40B4-BE49-F238E27FC236}">
                <a16:creationId xmlns:a16="http://schemas.microsoft.com/office/drawing/2014/main" id="{4CA099BD-329D-4312-8833-595EA4BE64E0}"/>
              </a:ext>
            </a:extLst>
          </p:cNvPr>
          <p:cNvSpPr>
            <a:spLocks noChangeAspect="1"/>
          </p:cNvSpPr>
          <p:nvPr/>
        </p:nvSpPr>
        <p:spPr>
          <a:xfrm>
            <a:off x="7752519" y="4025287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5">
            <a:extLst>
              <a:ext uri="{FF2B5EF4-FFF2-40B4-BE49-F238E27FC236}">
                <a16:creationId xmlns:a16="http://schemas.microsoft.com/office/drawing/2014/main" id="{C0195E7A-3777-4367-AA7A-3642B07E34D6}"/>
              </a:ext>
            </a:extLst>
          </p:cNvPr>
          <p:cNvSpPr>
            <a:spLocks noChangeAspect="1"/>
          </p:cNvSpPr>
          <p:nvPr/>
        </p:nvSpPr>
        <p:spPr>
          <a:xfrm>
            <a:off x="7763016" y="3068165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楕円 5">
            <a:extLst>
              <a:ext uri="{FF2B5EF4-FFF2-40B4-BE49-F238E27FC236}">
                <a16:creationId xmlns:a16="http://schemas.microsoft.com/office/drawing/2014/main" id="{823EB5FD-4A95-4ACD-91B8-FED7675D79BE}"/>
              </a:ext>
            </a:extLst>
          </p:cNvPr>
          <p:cNvSpPr>
            <a:spLocks noChangeAspect="1"/>
          </p:cNvSpPr>
          <p:nvPr/>
        </p:nvSpPr>
        <p:spPr>
          <a:xfrm>
            <a:off x="7752519" y="4592718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115EA5B9-7C3E-413E-9765-B75968DB29FE}"/>
                  </a:ext>
                </a:extLst>
              </p:cNvPr>
              <p:cNvSpPr txBox="1"/>
              <p:nvPr/>
            </p:nvSpPr>
            <p:spPr>
              <a:xfrm>
                <a:off x="198292" y="2042262"/>
                <a:ext cx="6063735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2800" dirty="0"/>
                  <a:t>In contrast to bosons, N(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en-US" altLang="ja-JP" sz="2800" dirty="0"/>
                  <a:t>) fermions cannot occupy the same state.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2800" dirty="0"/>
                  <a:t>Particles are piled up from the ground state.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2800" dirty="0"/>
                  <a:t>The highest level occupied when T=0 is called the Fermi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.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115EA5B9-7C3E-413E-9765-B75968DB2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92" y="2042262"/>
                <a:ext cx="6063735" cy="3108543"/>
              </a:xfrm>
              <a:prstGeom prst="rect">
                <a:avLst/>
              </a:prstGeom>
              <a:blipFill>
                <a:blip r:embed="rId3"/>
                <a:stretch>
                  <a:fillRect l="-1811" t="-1765" r="-1509" b="-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77A385-1DC9-4ABE-BFB1-C0C8288CBAA1}"/>
              </a:ext>
            </a:extLst>
          </p:cNvPr>
          <p:cNvSpPr txBox="1"/>
          <p:nvPr/>
        </p:nvSpPr>
        <p:spPr>
          <a:xfrm rot="5400000">
            <a:off x="7679156" y="2221061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…</a:t>
            </a:r>
            <a:endParaRPr kumimoji="1" lang="ja-JP" altLang="en-US" sz="4400" b="1" dirty="0"/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5816D4AA-6034-4DB0-AB10-703A6C10CA51}"/>
              </a:ext>
            </a:extLst>
          </p:cNvPr>
          <p:cNvCxnSpPr/>
          <p:nvPr/>
        </p:nvCxnSpPr>
        <p:spPr>
          <a:xfrm>
            <a:off x="7077173" y="168345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3908E414-B40D-48AD-BCA5-7E0A3A92483C}"/>
              </a:ext>
            </a:extLst>
          </p:cNvPr>
          <p:cNvCxnSpPr/>
          <p:nvPr/>
        </p:nvCxnSpPr>
        <p:spPr>
          <a:xfrm>
            <a:off x="7077173" y="1099008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67A31A79-EC7B-4B8E-B248-D84F3F33186F}"/>
              </a:ext>
            </a:extLst>
          </p:cNvPr>
          <p:cNvCxnSpPr/>
          <p:nvPr/>
        </p:nvCxnSpPr>
        <p:spPr>
          <a:xfrm>
            <a:off x="7077173" y="2146574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楕円 5">
            <a:extLst>
              <a:ext uri="{FF2B5EF4-FFF2-40B4-BE49-F238E27FC236}">
                <a16:creationId xmlns:a16="http://schemas.microsoft.com/office/drawing/2014/main" id="{BD2DD85F-7467-4816-BB8F-F3B5A77BBD62}"/>
              </a:ext>
            </a:extLst>
          </p:cNvPr>
          <p:cNvSpPr>
            <a:spLocks noChangeAspect="1"/>
          </p:cNvSpPr>
          <p:nvPr/>
        </p:nvSpPr>
        <p:spPr>
          <a:xfrm>
            <a:off x="7751946" y="1590780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楕円 5">
            <a:extLst>
              <a:ext uri="{FF2B5EF4-FFF2-40B4-BE49-F238E27FC236}">
                <a16:creationId xmlns:a16="http://schemas.microsoft.com/office/drawing/2014/main" id="{07525425-0B37-4138-992A-BDC108C9258D}"/>
              </a:ext>
            </a:extLst>
          </p:cNvPr>
          <p:cNvSpPr>
            <a:spLocks noChangeAspect="1"/>
          </p:cNvSpPr>
          <p:nvPr/>
        </p:nvSpPr>
        <p:spPr>
          <a:xfrm>
            <a:off x="7752519" y="2042262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58409983-2F24-4920-B898-1A0CB6123A83}"/>
              </a:ext>
            </a:extLst>
          </p:cNvPr>
          <p:cNvCxnSpPr/>
          <p:nvPr/>
        </p:nvCxnSpPr>
        <p:spPr>
          <a:xfrm>
            <a:off x="7077173" y="1313551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8596647B-E235-4AF7-9853-9B6456678993}"/>
              </a:ext>
            </a:extLst>
          </p:cNvPr>
          <p:cNvCxnSpPr/>
          <p:nvPr/>
        </p:nvCxnSpPr>
        <p:spPr>
          <a:xfrm>
            <a:off x="7077173" y="72910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CB533E50-0B24-4432-9CD8-AD97EDD380D9}"/>
                  </a:ext>
                </a:extLst>
              </p:cNvPr>
              <p:cNvSpPr txBox="1"/>
              <p:nvPr/>
            </p:nvSpPr>
            <p:spPr>
              <a:xfrm>
                <a:off x="6545860" y="1495370"/>
                <a:ext cx="4062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CB533E50-0B24-4432-9CD8-AD97EDD3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60" y="1495370"/>
                <a:ext cx="406265" cy="369332"/>
              </a:xfrm>
              <a:prstGeom prst="rect">
                <a:avLst/>
              </a:prstGeom>
              <a:blipFill>
                <a:blip r:embed="rId4"/>
                <a:stretch>
                  <a:fillRect l="-18182" r="-4545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152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58E2B7D-8C55-4FB3-BC51-D2A5989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D9B65C-E5C3-4FC2-A3D1-546F5868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960ADA-D38A-4188-ADD6-0A7C79A2424C}"/>
              </a:ext>
            </a:extLst>
          </p:cNvPr>
          <p:cNvSpPr txBox="1"/>
          <p:nvPr/>
        </p:nvSpPr>
        <p:spPr>
          <a:xfrm>
            <a:off x="0" y="0"/>
            <a:ext cx="7638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Fermion at low temperatures (2)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82FF0540-4133-4036-8EDB-D44A8F8BA009}"/>
              </a:ext>
            </a:extLst>
          </p:cNvPr>
          <p:cNvCxnSpPr/>
          <p:nvPr/>
        </p:nvCxnSpPr>
        <p:spPr>
          <a:xfrm>
            <a:off x="7077173" y="6288351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BE36D8B8-26B4-48A0-A08A-B8507DAE3E7B}"/>
              </a:ext>
            </a:extLst>
          </p:cNvPr>
          <p:cNvCxnSpPr/>
          <p:nvPr/>
        </p:nvCxnSpPr>
        <p:spPr>
          <a:xfrm>
            <a:off x="7077173" y="5961358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2723CE8F-E7D1-4845-8C8D-63321F25BC55}"/>
              </a:ext>
            </a:extLst>
          </p:cNvPr>
          <p:cNvCxnSpPr/>
          <p:nvPr/>
        </p:nvCxnSpPr>
        <p:spPr>
          <a:xfrm>
            <a:off x="7077173" y="528813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6BBBDF74-7842-47D2-BB42-DCC19EE6EB39}"/>
              </a:ext>
            </a:extLst>
          </p:cNvPr>
          <p:cNvCxnSpPr/>
          <p:nvPr/>
        </p:nvCxnSpPr>
        <p:spPr>
          <a:xfrm>
            <a:off x="7077173" y="4698509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B58C7F8E-551A-48E7-80F7-3D10A348BCB1}"/>
              </a:ext>
            </a:extLst>
          </p:cNvPr>
          <p:cNvCxnSpPr/>
          <p:nvPr/>
        </p:nvCxnSpPr>
        <p:spPr>
          <a:xfrm>
            <a:off x="7077173" y="3666480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10769A9B-DB58-4F09-A3D3-9CD4D5DC85DF}"/>
              </a:ext>
            </a:extLst>
          </p:cNvPr>
          <p:cNvCxnSpPr/>
          <p:nvPr/>
        </p:nvCxnSpPr>
        <p:spPr>
          <a:xfrm>
            <a:off x="7077173" y="3170810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C3D0FF54-67FF-4551-B980-F983F966EF0A}"/>
              </a:ext>
            </a:extLst>
          </p:cNvPr>
          <p:cNvCxnSpPr/>
          <p:nvPr/>
        </p:nvCxnSpPr>
        <p:spPr>
          <a:xfrm>
            <a:off x="7077173" y="4129599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A863C888-CBFB-4816-9F43-A538D1626895}"/>
              </a:ext>
            </a:extLst>
          </p:cNvPr>
          <p:cNvCxnSpPr>
            <a:cxnSpLocks/>
          </p:cNvCxnSpPr>
          <p:nvPr/>
        </p:nvCxnSpPr>
        <p:spPr>
          <a:xfrm flipV="1">
            <a:off x="6977853" y="651638"/>
            <a:ext cx="0" cy="58534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F51D9124-6A9F-4627-8F91-DE402325790A}"/>
                  </a:ext>
                </a:extLst>
              </p:cNvPr>
              <p:cNvSpPr txBox="1"/>
              <p:nvPr/>
            </p:nvSpPr>
            <p:spPr>
              <a:xfrm>
                <a:off x="6673031" y="509387"/>
                <a:ext cx="2733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F51D9124-6A9F-4627-8F91-DE4023257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031" y="509387"/>
                <a:ext cx="273344" cy="369332"/>
              </a:xfrm>
              <a:prstGeom prst="rect">
                <a:avLst/>
              </a:prstGeom>
              <a:blipFill>
                <a:blip r:embed="rId2"/>
                <a:stretch>
                  <a:fillRect l="-27273" r="-22727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楕円 5">
            <a:extLst>
              <a:ext uri="{FF2B5EF4-FFF2-40B4-BE49-F238E27FC236}">
                <a16:creationId xmlns:a16="http://schemas.microsoft.com/office/drawing/2014/main" id="{19967542-1D51-4741-98A0-7F6CD7376280}"/>
              </a:ext>
            </a:extLst>
          </p:cNvPr>
          <p:cNvSpPr>
            <a:spLocks noChangeAspect="1"/>
          </p:cNvSpPr>
          <p:nvPr/>
        </p:nvSpPr>
        <p:spPr>
          <a:xfrm>
            <a:off x="7751946" y="6199094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楕円 5">
            <a:extLst>
              <a:ext uri="{FF2B5EF4-FFF2-40B4-BE49-F238E27FC236}">
                <a16:creationId xmlns:a16="http://schemas.microsoft.com/office/drawing/2014/main" id="{8DE60201-A360-4565-A821-33BD569A5242}"/>
              </a:ext>
            </a:extLst>
          </p:cNvPr>
          <p:cNvSpPr>
            <a:spLocks noChangeAspect="1"/>
          </p:cNvSpPr>
          <p:nvPr/>
        </p:nvSpPr>
        <p:spPr>
          <a:xfrm>
            <a:off x="7751946" y="3573805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楕円 5">
            <a:extLst>
              <a:ext uri="{FF2B5EF4-FFF2-40B4-BE49-F238E27FC236}">
                <a16:creationId xmlns:a16="http://schemas.microsoft.com/office/drawing/2014/main" id="{B0F1D8A7-C692-42CE-B736-D4A197E2FC8F}"/>
              </a:ext>
            </a:extLst>
          </p:cNvPr>
          <p:cNvSpPr>
            <a:spLocks noChangeAspect="1"/>
          </p:cNvSpPr>
          <p:nvPr/>
        </p:nvSpPr>
        <p:spPr>
          <a:xfrm>
            <a:off x="7752519" y="5872101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楕円 5">
            <a:extLst>
              <a:ext uri="{FF2B5EF4-FFF2-40B4-BE49-F238E27FC236}">
                <a16:creationId xmlns:a16="http://schemas.microsoft.com/office/drawing/2014/main" id="{22A63618-43AD-4447-A777-41B96291291E}"/>
              </a:ext>
            </a:extLst>
          </p:cNvPr>
          <p:cNvSpPr>
            <a:spLocks noChangeAspect="1"/>
          </p:cNvSpPr>
          <p:nvPr/>
        </p:nvSpPr>
        <p:spPr>
          <a:xfrm>
            <a:off x="7763016" y="5207568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楕円 5">
            <a:extLst>
              <a:ext uri="{FF2B5EF4-FFF2-40B4-BE49-F238E27FC236}">
                <a16:creationId xmlns:a16="http://schemas.microsoft.com/office/drawing/2014/main" id="{4CA099BD-329D-4312-8833-595EA4BE64E0}"/>
              </a:ext>
            </a:extLst>
          </p:cNvPr>
          <p:cNvSpPr>
            <a:spLocks noChangeAspect="1"/>
          </p:cNvSpPr>
          <p:nvPr/>
        </p:nvSpPr>
        <p:spPr>
          <a:xfrm>
            <a:off x="7752519" y="4025287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5">
            <a:extLst>
              <a:ext uri="{FF2B5EF4-FFF2-40B4-BE49-F238E27FC236}">
                <a16:creationId xmlns:a16="http://schemas.microsoft.com/office/drawing/2014/main" id="{C0195E7A-3777-4367-AA7A-3642B07E34D6}"/>
              </a:ext>
            </a:extLst>
          </p:cNvPr>
          <p:cNvSpPr>
            <a:spLocks noChangeAspect="1"/>
          </p:cNvSpPr>
          <p:nvPr/>
        </p:nvSpPr>
        <p:spPr>
          <a:xfrm>
            <a:off x="7763016" y="3068165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楕円 5">
            <a:extLst>
              <a:ext uri="{FF2B5EF4-FFF2-40B4-BE49-F238E27FC236}">
                <a16:creationId xmlns:a16="http://schemas.microsoft.com/office/drawing/2014/main" id="{823EB5FD-4A95-4ACD-91B8-FED7675D79BE}"/>
              </a:ext>
            </a:extLst>
          </p:cNvPr>
          <p:cNvSpPr>
            <a:spLocks noChangeAspect="1"/>
          </p:cNvSpPr>
          <p:nvPr/>
        </p:nvSpPr>
        <p:spPr>
          <a:xfrm>
            <a:off x="7752519" y="4592718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77A385-1DC9-4ABE-BFB1-C0C8288CBAA1}"/>
              </a:ext>
            </a:extLst>
          </p:cNvPr>
          <p:cNvSpPr txBox="1"/>
          <p:nvPr/>
        </p:nvSpPr>
        <p:spPr>
          <a:xfrm rot="5400000">
            <a:off x="7679156" y="2221061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…</a:t>
            </a:r>
            <a:endParaRPr kumimoji="1" lang="ja-JP" altLang="en-US" sz="4400" b="1" dirty="0"/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5816D4AA-6034-4DB0-AB10-703A6C10CA51}"/>
              </a:ext>
            </a:extLst>
          </p:cNvPr>
          <p:cNvCxnSpPr/>
          <p:nvPr/>
        </p:nvCxnSpPr>
        <p:spPr>
          <a:xfrm>
            <a:off x="7077173" y="168345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3908E414-B40D-48AD-BCA5-7E0A3A92483C}"/>
              </a:ext>
            </a:extLst>
          </p:cNvPr>
          <p:cNvCxnSpPr/>
          <p:nvPr/>
        </p:nvCxnSpPr>
        <p:spPr>
          <a:xfrm>
            <a:off x="7077173" y="1099008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67A31A79-EC7B-4B8E-B248-D84F3F33186F}"/>
              </a:ext>
            </a:extLst>
          </p:cNvPr>
          <p:cNvCxnSpPr/>
          <p:nvPr/>
        </p:nvCxnSpPr>
        <p:spPr>
          <a:xfrm>
            <a:off x="7077173" y="2146574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楕円 5">
            <a:extLst>
              <a:ext uri="{FF2B5EF4-FFF2-40B4-BE49-F238E27FC236}">
                <a16:creationId xmlns:a16="http://schemas.microsoft.com/office/drawing/2014/main" id="{BD2DD85F-7467-4816-BB8F-F3B5A77BBD62}"/>
              </a:ext>
            </a:extLst>
          </p:cNvPr>
          <p:cNvSpPr>
            <a:spLocks noChangeAspect="1"/>
          </p:cNvSpPr>
          <p:nvPr/>
        </p:nvSpPr>
        <p:spPr>
          <a:xfrm>
            <a:off x="7751946" y="1590780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楕円 5">
            <a:extLst>
              <a:ext uri="{FF2B5EF4-FFF2-40B4-BE49-F238E27FC236}">
                <a16:creationId xmlns:a16="http://schemas.microsoft.com/office/drawing/2014/main" id="{07525425-0B37-4138-992A-BDC108C9258D}"/>
              </a:ext>
            </a:extLst>
          </p:cNvPr>
          <p:cNvSpPr>
            <a:spLocks noChangeAspect="1"/>
          </p:cNvSpPr>
          <p:nvPr/>
        </p:nvSpPr>
        <p:spPr>
          <a:xfrm>
            <a:off x="7752519" y="2042262"/>
            <a:ext cx="178513" cy="178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58409983-2F24-4920-B898-1A0CB6123A83}"/>
              </a:ext>
            </a:extLst>
          </p:cNvPr>
          <p:cNvCxnSpPr/>
          <p:nvPr/>
        </p:nvCxnSpPr>
        <p:spPr>
          <a:xfrm>
            <a:off x="7077173" y="1313551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8596647B-E235-4AF7-9853-9B6456678993}"/>
              </a:ext>
            </a:extLst>
          </p:cNvPr>
          <p:cNvCxnSpPr/>
          <p:nvPr/>
        </p:nvCxnSpPr>
        <p:spPr>
          <a:xfrm>
            <a:off x="7077173" y="729105"/>
            <a:ext cx="19885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CB533E50-0B24-4432-9CD8-AD97EDD380D9}"/>
                  </a:ext>
                </a:extLst>
              </p:cNvPr>
              <p:cNvSpPr txBox="1"/>
              <p:nvPr/>
            </p:nvSpPr>
            <p:spPr>
              <a:xfrm>
                <a:off x="6545860" y="1495370"/>
                <a:ext cx="4062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CB533E50-0B24-4432-9CD8-AD97EDD3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60" y="1495370"/>
                <a:ext cx="406265" cy="369332"/>
              </a:xfrm>
              <a:prstGeom prst="rect">
                <a:avLst/>
              </a:prstGeom>
              <a:blipFill>
                <a:blip r:embed="rId3"/>
                <a:stretch>
                  <a:fillRect l="-18182" r="-4545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図 30">
            <a:extLst>
              <a:ext uri="{FF2B5EF4-FFF2-40B4-BE49-F238E27FC236}">
                <a16:creationId xmlns:a16="http://schemas.microsoft.com/office/drawing/2014/main" id="{AED8B0E1-54E5-4ED1-886F-054AE3379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9" y="929901"/>
            <a:ext cx="1362767" cy="134556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856A92-C6E0-48B1-9656-3CC4B39982D0}"/>
              </a:ext>
            </a:extLst>
          </p:cNvPr>
          <p:cNvSpPr txBox="1"/>
          <p:nvPr/>
        </p:nvSpPr>
        <p:spPr>
          <a:xfrm>
            <a:off x="1523399" y="765278"/>
            <a:ext cx="46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Let us consider free electron gas.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1704963-3681-49A9-9584-05C50C5B365D}"/>
                  </a:ext>
                </a:extLst>
              </p:cNvPr>
              <p:cNvSpPr txBox="1"/>
              <p:nvPr/>
            </p:nvSpPr>
            <p:spPr>
              <a:xfrm>
                <a:off x="2163132" y="1445954"/>
                <a:ext cx="190539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1704963-3681-49A9-9584-05C50C5B3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132" y="1445954"/>
                <a:ext cx="1905393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D0AD938-E8D4-4EDC-B2CA-77FF83FA72F6}"/>
                  </a:ext>
                </a:extLst>
              </p:cNvPr>
              <p:cNvSpPr txBox="1"/>
              <p:nvPr/>
            </p:nvSpPr>
            <p:spPr>
              <a:xfrm>
                <a:off x="1987203" y="3771288"/>
                <a:ext cx="2771977" cy="689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=2×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𝑚𝐸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D0AD938-E8D4-4EDC-B2CA-77FF83FA7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203" y="3771288"/>
                <a:ext cx="2771977" cy="6893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841F3F0-E513-401A-9906-4DF0B86FFA76}"/>
                  </a:ext>
                </a:extLst>
              </p:cNvPr>
              <p:cNvSpPr txBox="1"/>
              <p:nvPr/>
            </p:nvSpPr>
            <p:spPr>
              <a:xfrm>
                <a:off x="1692766" y="5179931"/>
                <a:ext cx="1990994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841F3F0-E513-401A-9906-4DF0B86FF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766" y="5179931"/>
                <a:ext cx="1990994" cy="6176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46C302E-643D-4FB0-837A-F680E9DD2642}"/>
                  </a:ext>
                </a:extLst>
              </p:cNvPr>
              <p:cNvSpPr txBox="1"/>
              <p:nvPr/>
            </p:nvSpPr>
            <p:spPr>
              <a:xfrm>
                <a:off x="0" y="4546342"/>
                <a:ext cx="67287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This corresponds with a number of electrons (the right figure). </a:t>
                </a:r>
              </a:p>
              <a:p>
                <a:r>
                  <a:rPr kumimoji="1" lang="en-US" altLang="ja-JP" sz="2000" dirty="0"/>
                  <a:t>We find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kumimoji="1" lang="ja-JP" altLang="en-US" sz="2000" i="1" dirty="0"/>
                  <a:t> </a:t>
                </a:r>
                <a:r>
                  <a:rPr kumimoji="1" lang="en-US" altLang="ja-JP" sz="2000" dirty="0"/>
                  <a:t>or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46C302E-643D-4FB0-837A-F680E9DD2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6342"/>
                <a:ext cx="6728765" cy="707886"/>
              </a:xfrm>
              <a:prstGeom prst="rect">
                <a:avLst/>
              </a:prstGeom>
              <a:blipFill>
                <a:blip r:embed="rId8"/>
                <a:stretch>
                  <a:fillRect l="-906" t="-5172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6242C9D-EFE2-4FE0-AA45-F5ECE974E583}"/>
                  </a:ext>
                </a:extLst>
              </p:cNvPr>
              <p:cNvSpPr/>
              <p:nvPr/>
            </p:nvSpPr>
            <p:spPr>
              <a:xfrm>
                <a:off x="1540315" y="1099669"/>
                <a:ext cx="44405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000" dirty="0"/>
                  <a:t>Its momentum is given by </a:t>
                </a:r>
                <a14:m>
                  <m:oMath xmlns:m="http://schemas.openxmlformats.org/officeDocument/2006/math">
                    <m:r>
                      <a:rPr kumimoji="1" lang="en-US" altLang="ja-JP" sz="20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kumimoji="1" lang="en-US" altLang="ja-JP" sz="2000" b="1" i="1">
                        <a:latin typeface="Cambria Math" panose="02040503050406030204" pitchFamily="18" charset="0"/>
                      </a:rPr>
                      <m:t>=ℏ</m:t>
                    </m:r>
                    <m:r>
                      <a:rPr kumimoji="1" lang="en-US" altLang="ja-JP" sz="20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ja-JP" sz="2000" dirty="0"/>
                  <a:t> where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6242C9D-EFE2-4FE0-AA45-F5ECE974E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315" y="1099669"/>
                <a:ext cx="4440511" cy="400110"/>
              </a:xfrm>
              <a:prstGeom prst="rect">
                <a:avLst/>
              </a:prstGeom>
              <a:blipFill>
                <a:blip r:embed="rId9"/>
                <a:stretch>
                  <a:fillRect l="-1511" t="-7576" r="-687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9197C59-129A-40B8-B18C-4CA16F581E5E}"/>
                  </a:ext>
                </a:extLst>
              </p:cNvPr>
              <p:cNvSpPr txBox="1"/>
              <p:nvPr/>
            </p:nvSpPr>
            <p:spPr>
              <a:xfrm>
                <a:off x="1987203" y="2323078"/>
                <a:ext cx="3831177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9197C59-129A-40B8-B18C-4CA16F581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203" y="2323078"/>
                <a:ext cx="3831177" cy="6770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E4AA313-EEC1-49D2-961D-3CEF0670F438}"/>
                  </a:ext>
                </a:extLst>
              </p:cNvPr>
              <p:cNvSpPr txBox="1"/>
              <p:nvPr/>
            </p:nvSpPr>
            <p:spPr>
              <a:xfrm>
                <a:off x="864556" y="3003694"/>
                <a:ext cx="2988510" cy="601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E4AA313-EEC1-49D2-961D-3CEF0670F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56" y="3003694"/>
                <a:ext cx="2988510" cy="601831"/>
              </a:xfrm>
              <a:prstGeom prst="rect">
                <a:avLst/>
              </a:prstGeom>
              <a:blipFill>
                <a:blip r:embed="rId11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60226DA-DA2A-4C9A-BB12-C9914BD756CD}"/>
              </a:ext>
            </a:extLst>
          </p:cNvPr>
          <p:cNvSpPr txBox="1"/>
          <p:nvPr/>
        </p:nvSpPr>
        <p:spPr>
          <a:xfrm>
            <a:off x="1529355" y="1939394"/>
            <a:ext cx="46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The particle energy is given by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8C06F4C2-52E7-4605-8B52-39E26C000BD4}"/>
                  </a:ext>
                </a:extLst>
              </p:cNvPr>
              <p:cNvSpPr txBox="1"/>
              <p:nvPr/>
            </p:nvSpPr>
            <p:spPr>
              <a:xfrm>
                <a:off x="0" y="3120641"/>
                <a:ext cx="65458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Since                                                            , a total number of states below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ja-JP" sz="2000" dirty="0"/>
                  <a:t> is a number of lattice inside the sphere with the radius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ja-JP" sz="2000" dirty="0"/>
                  <a:t>.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8C06F4C2-52E7-4605-8B52-39E26C000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20641"/>
                <a:ext cx="6545860" cy="1015663"/>
              </a:xfrm>
              <a:prstGeom prst="rect">
                <a:avLst/>
              </a:prstGeom>
              <a:blipFill>
                <a:blip r:embed="rId12"/>
                <a:stretch>
                  <a:fillRect l="-931" t="-3593" b="-9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BB40FB6-F873-4879-A310-0BE1215E2035}"/>
                  </a:ext>
                </a:extLst>
              </p:cNvPr>
              <p:cNvSpPr txBox="1"/>
              <p:nvPr/>
            </p:nvSpPr>
            <p:spPr>
              <a:xfrm>
                <a:off x="4039602" y="5329245"/>
                <a:ext cx="2751715" cy="393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kumimoji="1" lang="ja-JP" altLang="en-US" dirty="0"/>
                  <a:t>  </a:t>
                </a:r>
                <a:r>
                  <a:rPr kumimoji="1" lang="en-US" altLang="ja-JP" dirty="0"/>
                  <a:t>is the electron density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BB40FB6-F873-4879-A310-0BE1215E2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602" y="5329245"/>
                <a:ext cx="2751715" cy="393441"/>
              </a:xfrm>
              <a:prstGeom prst="rect">
                <a:avLst/>
              </a:prstGeom>
              <a:blipFill>
                <a:blip r:embed="rId13"/>
                <a:stretch>
                  <a:fillRect l="-2217" t="-4615" r="-4656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2738876-D839-4FDE-82F1-8E7F8476446C}"/>
                  </a:ext>
                </a:extLst>
              </p:cNvPr>
              <p:cNvSpPr txBox="1"/>
              <p:nvPr/>
            </p:nvSpPr>
            <p:spPr>
              <a:xfrm>
                <a:off x="0" y="5899175"/>
                <a:ext cx="4634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Its energy scale is typically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eV 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2738876-D839-4FDE-82F1-8E7F84764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99175"/>
                <a:ext cx="4634474" cy="461665"/>
              </a:xfrm>
              <a:prstGeom prst="rect">
                <a:avLst/>
              </a:prstGeom>
              <a:blipFill>
                <a:blip r:embed="rId14"/>
                <a:stretch>
                  <a:fillRect l="-1974" t="-10667" r="-1053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2D3771-D81D-4FAA-BD8F-C3D175570B5A}"/>
              </a:ext>
            </a:extLst>
          </p:cNvPr>
          <p:cNvSpPr txBox="1"/>
          <p:nvPr/>
        </p:nvSpPr>
        <p:spPr>
          <a:xfrm>
            <a:off x="4231174" y="1415817"/>
            <a:ext cx="1820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The periodic </a:t>
            </a:r>
          </a:p>
          <a:p>
            <a:r>
              <a:rPr kumimoji="1" lang="en-US" altLang="ja-JP" sz="1600" dirty="0"/>
              <a:t>boundary condition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83448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C68A204-087E-4FAF-86B7-9054E4E6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F4A0039-921B-40E5-9724-7F546CFC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B83A7B-9F5C-40D1-BCA2-F45653DA7ABF}"/>
              </a:ext>
            </a:extLst>
          </p:cNvPr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Fermion at low temperatures (3): Cooper pair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65EE6A5-F931-4360-AE80-FCD03042B6E5}"/>
              </a:ext>
            </a:extLst>
          </p:cNvPr>
          <p:cNvSpPr/>
          <p:nvPr/>
        </p:nvSpPr>
        <p:spPr>
          <a:xfrm>
            <a:off x="7871" y="719045"/>
            <a:ext cx="5452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dirty="0"/>
              <a:t>When an attractive potential exists, </a:t>
            </a:r>
            <a:r>
              <a:rPr kumimoji="1" lang="en-US" altLang="ja-JP" sz="2800" dirty="0">
                <a:solidFill>
                  <a:srgbClr val="FF0000"/>
                </a:solidFill>
              </a:rPr>
              <a:t>no matter how weak</a:t>
            </a:r>
            <a:r>
              <a:rPr kumimoji="1" lang="en-US" altLang="ja-JP" sz="2800" dirty="0"/>
              <a:t>, a significant effect sets in: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electrons form pairs!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351E107-CA1C-4D84-8296-A1D877CCF256}"/>
              </a:ext>
            </a:extLst>
          </p:cNvPr>
          <p:cNvSpPr/>
          <p:nvPr/>
        </p:nvSpPr>
        <p:spPr>
          <a:xfrm>
            <a:off x="6457950" y="2601374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62581FFF-7C61-4C2F-B07E-6660F1C84960}"/>
              </a:ext>
            </a:extLst>
          </p:cNvPr>
          <p:cNvSpPr/>
          <p:nvPr/>
        </p:nvSpPr>
        <p:spPr>
          <a:xfrm>
            <a:off x="7928414" y="2601374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ED6CAAB5-CE8C-4A1F-8A64-16A939B3B459}"/>
              </a:ext>
            </a:extLst>
          </p:cNvPr>
          <p:cNvSpPr/>
          <p:nvPr/>
        </p:nvSpPr>
        <p:spPr>
          <a:xfrm>
            <a:off x="6457950" y="3859036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9DDC676C-CB86-4A56-9F0E-119523802B4F}"/>
              </a:ext>
            </a:extLst>
          </p:cNvPr>
          <p:cNvSpPr/>
          <p:nvPr/>
        </p:nvSpPr>
        <p:spPr>
          <a:xfrm>
            <a:off x="7933308" y="3859036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DD4E8BC2-CD5F-4B15-9B93-79CEAD0DF6F8}"/>
              </a:ext>
            </a:extLst>
          </p:cNvPr>
          <p:cNvSpPr>
            <a:spLocks noChangeAspect="1"/>
          </p:cNvSpPr>
          <p:nvPr/>
        </p:nvSpPr>
        <p:spPr>
          <a:xfrm>
            <a:off x="7332610" y="3355991"/>
            <a:ext cx="126177" cy="1261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592BE67-C5ED-4031-A432-27CD2EC63D65}"/>
              </a:ext>
            </a:extLst>
          </p:cNvPr>
          <p:cNvCxnSpPr/>
          <p:nvPr/>
        </p:nvCxnSpPr>
        <p:spPr>
          <a:xfrm>
            <a:off x="7395698" y="3484058"/>
            <a:ext cx="0" cy="687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楕円 36">
            <a:extLst>
              <a:ext uri="{FF2B5EF4-FFF2-40B4-BE49-F238E27FC236}">
                <a16:creationId xmlns:a16="http://schemas.microsoft.com/office/drawing/2014/main" id="{A0FC12F1-1687-4805-B7CD-A89DD3C6023A}"/>
              </a:ext>
            </a:extLst>
          </p:cNvPr>
          <p:cNvSpPr/>
          <p:nvPr/>
        </p:nvSpPr>
        <p:spPr>
          <a:xfrm>
            <a:off x="7743520" y="2766797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A9561B2A-74FC-414C-BF72-ECB7F0B45481}"/>
              </a:ext>
            </a:extLst>
          </p:cNvPr>
          <p:cNvSpPr/>
          <p:nvPr/>
        </p:nvSpPr>
        <p:spPr>
          <a:xfrm>
            <a:off x="6633056" y="2707385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B9B4C449-E2A5-41DD-88BB-2F47AC7E38F3}"/>
              </a:ext>
            </a:extLst>
          </p:cNvPr>
          <p:cNvSpPr/>
          <p:nvPr/>
        </p:nvSpPr>
        <p:spPr>
          <a:xfrm>
            <a:off x="6633056" y="370713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C52D3CA0-2256-4689-ABF9-8FA166824E8C}"/>
              </a:ext>
            </a:extLst>
          </p:cNvPr>
          <p:cNvSpPr/>
          <p:nvPr/>
        </p:nvSpPr>
        <p:spPr>
          <a:xfrm>
            <a:off x="7743520" y="3681027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6F02A4B-DF94-470C-872F-D8F032548808}"/>
              </a:ext>
            </a:extLst>
          </p:cNvPr>
          <p:cNvSpPr txBox="1"/>
          <p:nvPr/>
        </p:nvSpPr>
        <p:spPr>
          <a:xfrm>
            <a:off x="5649469" y="1606163"/>
            <a:ext cx="3486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Example of attraction potential:</a:t>
            </a:r>
          </a:p>
          <a:p>
            <a:r>
              <a:rPr kumimoji="1" lang="en-US" altLang="ja-JP" sz="2000" dirty="0"/>
              <a:t>Electron-phonon interaction</a:t>
            </a:r>
            <a:endParaRPr kumimoji="1" lang="ja-JP" altLang="en-US" sz="200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7A505B4D-9E93-4765-81E7-A6B370F5E2A0}"/>
              </a:ext>
            </a:extLst>
          </p:cNvPr>
          <p:cNvSpPr/>
          <p:nvPr/>
        </p:nvSpPr>
        <p:spPr>
          <a:xfrm>
            <a:off x="0" y="2784641"/>
            <a:ext cx="5452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Two electrons in vacuum do not form a pair without a strong attractive force.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When two electrons put on  the Fermi sea, however, they make a pair by a weak force, </a:t>
            </a:r>
            <a:r>
              <a:rPr kumimoji="1" lang="en-US" altLang="ja-JP" sz="2400" dirty="0">
                <a:solidFill>
                  <a:srgbClr val="FF0000"/>
                </a:solidFill>
              </a:rPr>
              <a:t>no matter how weak</a:t>
            </a:r>
            <a:r>
              <a:rPr kumimoji="1" lang="en-US" altLang="ja-JP" sz="2400" dirty="0"/>
              <a:t>.  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The origin of attractive force in the low T</a:t>
            </a:r>
            <a:r>
              <a:rPr kumimoji="1" lang="en-US" altLang="ja-JP" sz="2400" baseline="-25000" dirty="0"/>
              <a:t>C</a:t>
            </a:r>
            <a:r>
              <a:rPr kumimoji="1" lang="en-US" altLang="ja-JP" sz="2400" dirty="0"/>
              <a:t> superconductors is the Electron-phonon interaction, but meanwhile you do not need to care about what the origin is. 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5CBB3D35-8B43-459B-A1B6-E2717000FF12}"/>
              </a:ext>
            </a:extLst>
          </p:cNvPr>
          <p:cNvSpPr/>
          <p:nvPr/>
        </p:nvSpPr>
        <p:spPr>
          <a:xfrm>
            <a:off x="6453056" y="5116698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436972F2-F021-4F5F-8EC6-89FB346E2775}"/>
              </a:ext>
            </a:extLst>
          </p:cNvPr>
          <p:cNvSpPr/>
          <p:nvPr/>
        </p:nvSpPr>
        <p:spPr>
          <a:xfrm>
            <a:off x="7928414" y="5116698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43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C68A204-087E-4FAF-86B7-9054E4E6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F4A0039-921B-40E5-9724-7F546CFC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43647D6-4C9A-450C-AD24-9BFF0D4E3571}"/>
              </a:ext>
            </a:extLst>
          </p:cNvPr>
          <p:cNvSpPr>
            <a:spLocks noChangeAspect="1"/>
          </p:cNvSpPr>
          <p:nvPr/>
        </p:nvSpPr>
        <p:spPr>
          <a:xfrm>
            <a:off x="1133247" y="955960"/>
            <a:ext cx="1739351" cy="17393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9517DCB-2E1F-40CE-8115-409F4B3CF84A}"/>
              </a:ext>
            </a:extLst>
          </p:cNvPr>
          <p:cNvSpPr>
            <a:spLocks noChangeAspect="1"/>
          </p:cNvSpPr>
          <p:nvPr/>
        </p:nvSpPr>
        <p:spPr>
          <a:xfrm>
            <a:off x="2694085" y="955960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6CBAD3-B4C9-4C31-BD78-7CAE6127B651}"/>
              </a:ext>
            </a:extLst>
          </p:cNvPr>
          <p:cNvSpPr>
            <a:spLocks noChangeAspect="1"/>
          </p:cNvSpPr>
          <p:nvPr/>
        </p:nvSpPr>
        <p:spPr>
          <a:xfrm>
            <a:off x="1133247" y="2516798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288262-1F0E-4BB0-860E-ECF963C472CF}"/>
              </a:ext>
            </a:extLst>
          </p:cNvPr>
          <p:cNvSpPr txBox="1"/>
          <p:nvPr/>
        </p:nvSpPr>
        <p:spPr>
          <a:xfrm flipH="1">
            <a:off x="1245362" y="2020551"/>
            <a:ext cx="151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Fermi sea</a:t>
            </a:r>
            <a:endParaRPr kumimoji="1" lang="ja-JP" altLang="en-US" sz="2000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CE2A324-CF92-43D2-ACCF-243947BC766A}"/>
              </a:ext>
            </a:extLst>
          </p:cNvPr>
          <p:cNvCxnSpPr>
            <a:cxnSpLocks/>
            <a:endCxn id="5" idx="7"/>
          </p:cNvCxnSpPr>
          <p:nvPr/>
        </p:nvCxnSpPr>
        <p:spPr>
          <a:xfrm flipV="1">
            <a:off x="2002921" y="1210682"/>
            <a:ext cx="614955" cy="6149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0147E7A-931F-4B24-8B76-4589A57B82C8}"/>
                  </a:ext>
                </a:extLst>
              </p:cNvPr>
              <p:cNvSpPr txBox="1"/>
              <p:nvPr/>
            </p:nvSpPr>
            <p:spPr>
              <a:xfrm>
                <a:off x="2694085" y="678961"/>
                <a:ext cx="193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0147E7A-931F-4B24-8B76-4589A57B8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085" y="678961"/>
                <a:ext cx="193964" cy="276999"/>
              </a:xfrm>
              <a:prstGeom prst="rect">
                <a:avLst/>
              </a:prstGeom>
              <a:blipFill>
                <a:blip r:embed="rId9"/>
                <a:stretch>
                  <a:fillRect l="-31250" r="-28125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A465DA1-8E55-412B-91D1-9DD0327C8928}"/>
                  </a:ext>
                </a:extLst>
              </p:cNvPr>
              <p:cNvSpPr txBox="1"/>
              <p:nvPr/>
            </p:nvSpPr>
            <p:spPr>
              <a:xfrm>
                <a:off x="750708" y="2467554"/>
                <a:ext cx="367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A465DA1-8E55-412B-91D1-9DD0327C8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08" y="2467554"/>
                <a:ext cx="367088" cy="276999"/>
              </a:xfrm>
              <a:prstGeom prst="rect">
                <a:avLst/>
              </a:prstGeom>
              <a:blipFill>
                <a:blip r:embed="rId10"/>
                <a:stretch>
                  <a:fillRect l="-1667" r="-16667" b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ACCCD70-4747-4CE1-BE7D-140B3311BD06}"/>
                  </a:ext>
                </a:extLst>
              </p:cNvPr>
              <p:cNvSpPr txBox="1"/>
              <p:nvPr/>
            </p:nvSpPr>
            <p:spPr>
              <a:xfrm>
                <a:off x="385665" y="3333523"/>
                <a:ext cx="6633098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ACCCD70-4747-4CE1-BE7D-140B3311B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65" y="3333523"/>
                <a:ext cx="6633098" cy="6249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6B9BC1-F241-41DF-9864-9ACF7A8A3400}"/>
                  </a:ext>
                </a:extLst>
              </p:cNvPr>
              <p:cNvSpPr txBox="1"/>
              <p:nvPr/>
            </p:nvSpPr>
            <p:spPr>
              <a:xfrm>
                <a:off x="1133247" y="4142844"/>
                <a:ext cx="5431487" cy="695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6B9BC1-F241-41DF-9864-9ACF7A8A3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247" y="4142844"/>
                <a:ext cx="5431487" cy="6951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B26D41EB-7C05-409A-AD89-D59189C305FB}"/>
                  </a:ext>
                </a:extLst>
              </p:cNvPr>
              <p:cNvSpPr/>
              <p:nvPr/>
            </p:nvSpPr>
            <p:spPr>
              <a:xfrm>
                <a:off x="7332689" y="3946424"/>
                <a:ext cx="1717586" cy="615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1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kumimoji="1" lang="en-US" altLang="ja-JP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kumimoji="1" lang="en-US" altLang="ja-JP" sz="1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B26D41EB-7C05-409A-AD89-D59189C30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689" y="3946424"/>
                <a:ext cx="1717586" cy="615040"/>
              </a:xfrm>
              <a:prstGeom prst="rect">
                <a:avLst/>
              </a:prstGeom>
              <a:blipFill>
                <a:blip r:embed="rId17"/>
                <a:stretch>
                  <a:fillRect t="-115842" r="-31915" b="-1663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1ACE4D2-9B6F-45C1-88C6-17A3017DAA27}"/>
                  </a:ext>
                </a:extLst>
              </p:cNvPr>
              <p:cNvSpPr/>
              <p:nvPr/>
            </p:nvSpPr>
            <p:spPr>
              <a:xfrm>
                <a:off x="7377894" y="3642879"/>
                <a:ext cx="12725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1ACE4D2-9B6F-45C1-88C6-17A3017D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894" y="3642879"/>
                <a:ext cx="1272528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7E8D1D8-E896-4AF2-8456-DED5F910CC5F}"/>
                  </a:ext>
                </a:extLst>
              </p:cNvPr>
              <p:cNvSpPr txBox="1"/>
              <p:nvPr/>
            </p:nvSpPr>
            <p:spPr>
              <a:xfrm>
                <a:off x="99341" y="5335029"/>
                <a:ext cx="749929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𝒌𝒓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7E8D1D8-E896-4AF2-8456-DED5F910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1" y="5335029"/>
                <a:ext cx="7499297" cy="7265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CBD9C06-6CE0-44B4-8056-1AE5A73F18BC}"/>
              </a:ext>
            </a:extLst>
          </p:cNvPr>
          <p:cNvSpPr txBox="1"/>
          <p:nvPr/>
        </p:nvSpPr>
        <p:spPr>
          <a:xfrm>
            <a:off x="32497" y="2917081"/>
            <a:ext cx="242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Schrodinger equation</a:t>
            </a:r>
            <a:endParaRPr kumimoji="1" lang="ja-JP" altLang="en-US" sz="2000" dirty="0"/>
          </a:p>
        </p:txBody>
      </p:sp>
      <p:sp>
        <p:nvSpPr>
          <p:cNvPr id="24" name="矢印: 左カーブ 23">
            <a:extLst>
              <a:ext uri="{FF2B5EF4-FFF2-40B4-BE49-F238E27FC236}">
                <a16:creationId xmlns:a16="http://schemas.microsoft.com/office/drawing/2014/main" id="{FAFDF8F1-A843-4B44-A796-9AB71E0156D1}"/>
              </a:ext>
            </a:extLst>
          </p:cNvPr>
          <p:cNvSpPr/>
          <p:nvPr/>
        </p:nvSpPr>
        <p:spPr>
          <a:xfrm rot="1714333">
            <a:off x="6765069" y="3689351"/>
            <a:ext cx="411045" cy="1044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矢印: 左カーブ 24">
            <a:extLst>
              <a:ext uri="{FF2B5EF4-FFF2-40B4-BE49-F238E27FC236}">
                <a16:creationId xmlns:a16="http://schemas.microsoft.com/office/drawing/2014/main" id="{45F6E9FF-DD5F-471F-B7BF-AC2634217F55}"/>
              </a:ext>
            </a:extLst>
          </p:cNvPr>
          <p:cNvSpPr/>
          <p:nvPr/>
        </p:nvSpPr>
        <p:spPr>
          <a:xfrm rot="20395559">
            <a:off x="6641779" y="4586013"/>
            <a:ext cx="411045" cy="8635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B2EF9D1-10A3-49D3-A507-3BF55E3BBD60}"/>
                  </a:ext>
                </a:extLst>
              </p:cNvPr>
              <p:cNvSpPr/>
              <p:nvPr/>
            </p:nvSpPr>
            <p:spPr>
              <a:xfrm>
                <a:off x="7000897" y="4637656"/>
                <a:ext cx="133325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𝒌𝒓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B2EF9D1-10A3-49D3-A507-3BF55E3BB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97" y="4637656"/>
                <a:ext cx="1333250" cy="8188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363DB79-2DC3-448F-83D6-4909BD109432}"/>
              </a:ext>
            </a:extLst>
          </p:cNvPr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Fermion at low temperatures (4): Cooper pair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60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3EFA67F-4EDE-45C0-9FEF-B6CD6759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0DA969-74F0-44AB-B094-26C350F2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38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D3FF048-20C6-4DA2-9F5D-17F15A36001A}"/>
                  </a:ext>
                </a:extLst>
              </p:cNvPr>
              <p:cNvSpPr txBox="1"/>
              <p:nvPr/>
            </p:nvSpPr>
            <p:spPr>
              <a:xfrm>
                <a:off x="258575" y="1365290"/>
                <a:ext cx="5510355" cy="695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D3FF048-20C6-4DA2-9F5D-17F15A360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75" y="1365290"/>
                <a:ext cx="5510355" cy="6951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A7A3702-07B2-453D-9922-5888F6BFB437}"/>
                  </a:ext>
                </a:extLst>
              </p:cNvPr>
              <p:cNvSpPr txBox="1"/>
              <p:nvPr/>
            </p:nvSpPr>
            <p:spPr>
              <a:xfrm>
                <a:off x="2201229" y="2273430"/>
                <a:ext cx="3057311" cy="671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A7A3702-07B2-453D-9922-5888F6BF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229" y="2273430"/>
                <a:ext cx="3057311" cy="671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矢印: 左カーブ 5">
            <a:extLst>
              <a:ext uri="{FF2B5EF4-FFF2-40B4-BE49-F238E27FC236}">
                <a16:creationId xmlns:a16="http://schemas.microsoft.com/office/drawing/2014/main" id="{D427E041-35C9-4DE6-8DD2-E5FAD489EC69}"/>
              </a:ext>
            </a:extLst>
          </p:cNvPr>
          <p:cNvSpPr/>
          <p:nvPr/>
        </p:nvSpPr>
        <p:spPr>
          <a:xfrm rot="20395559">
            <a:off x="5847210" y="514045"/>
            <a:ext cx="411045" cy="1044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13B550E-E494-40F2-906D-92DE6CE7C19F}"/>
                  </a:ext>
                </a:extLst>
              </p:cNvPr>
              <p:cNvSpPr txBox="1"/>
              <p:nvPr/>
            </p:nvSpPr>
            <p:spPr>
              <a:xfrm>
                <a:off x="6494657" y="514812"/>
                <a:ext cx="2022157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ja-JP" alt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4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kumimoji="1" lang="en-US" altLang="ja-JP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4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kumimoji="1" lang="en-US" altLang="ja-JP" sz="1400" b="1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1" lang="en-US" altLang="ja-JP" sz="1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sz="1400" b="1" i="1">
                              <a:latin typeface="Cambria Math" panose="02040503050406030204" pitchFamily="18" charset="0"/>
                            </a:rPr>
                            <m:t>𝒌𝒌</m:t>
                          </m:r>
                          <m: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13B550E-E494-40F2-906D-92DE6CE7C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57" y="514812"/>
                <a:ext cx="2022157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81002FE-2345-48C9-82AA-263E87C80DC0}"/>
                  </a:ext>
                </a:extLst>
              </p:cNvPr>
              <p:cNvSpPr txBox="1"/>
              <p:nvPr/>
            </p:nvSpPr>
            <p:spPr>
              <a:xfrm>
                <a:off x="6373969" y="1007563"/>
                <a:ext cx="276800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𝒌𝒌</m:t>
                          </m:r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ja-JP" alt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kumimoji="1" lang="en-US" altLang="ja-JP" sz="1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6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kumimoji="1" lang="en-US" altLang="ja-JP" sz="1600" b="1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1" lang="en-US" altLang="ja-JP" sz="16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81002FE-2345-48C9-82AA-263E87C80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969" y="1007563"/>
                <a:ext cx="2768002" cy="64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矢印: 左カーブ 8">
            <a:extLst>
              <a:ext uri="{FF2B5EF4-FFF2-40B4-BE49-F238E27FC236}">
                <a16:creationId xmlns:a16="http://schemas.microsoft.com/office/drawing/2014/main" id="{131E3A6B-5BD3-42BB-9553-491DE047F54F}"/>
              </a:ext>
            </a:extLst>
          </p:cNvPr>
          <p:cNvSpPr/>
          <p:nvPr/>
        </p:nvSpPr>
        <p:spPr>
          <a:xfrm rot="1424734">
            <a:off x="5607090" y="1750993"/>
            <a:ext cx="411045" cy="1044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9F3739E-6698-4D6F-B371-C9F4267A53CD}"/>
                  </a:ext>
                </a:extLst>
              </p:cNvPr>
              <p:cNvSpPr/>
              <p:nvPr/>
            </p:nvSpPr>
            <p:spPr>
              <a:xfrm>
                <a:off x="6141075" y="1871036"/>
                <a:ext cx="1594924" cy="586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1600" i="1" smtClean="0"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9F3739E-6698-4D6F-B371-C9F4267A5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075" y="1871036"/>
                <a:ext cx="1594924" cy="586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DCDBBF-AA9F-412B-9DFA-0D01E8886447}"/>
              </a:ext>
            </a:extLst>
          </p:cNvPr>
          <p:cNvSpPr txBox="1"/>
          <p:nvPr/>
        </p:nvSpPr>
        <p:spPr>
          <a:xfrm>
            <a:off x="0" y="3280416"/>
            <a:ext cx="662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Here we simplifies the electron-electron interaction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47A1A41-B613-43E4-A2FC-A67901868B2A}"/>
                  </a:ext>
                </a:extLst>
              </p:cNvPr>
              <p:cNvSpPr/>
              <p:nvPr/>
            </p:nvSpPr>
            <p:spPr>
              <a:xfrm>
                <a:off x="2115198" y="3833891"/>
                <a:ext cx="2271839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𝒌𝒌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47A1A41-B613-43E4-A2FC-A67901868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98" y="3833891"/>
                <a:ext cx="2271839" cy="6090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0A18102A-5092-43BD-8EFE-E1C472B82970}"/>
                  </a:ext>
                </a:extLst>
              </p:cNvPr>
              <p:cNvSpPr/>
              <p:nvPr/>
            </p:nvSpPr>
            <p:spPr>
              <a:xfrm>
                <a:off x="7098765" y="3740130"/>
                <a:ext cx="1884042" cy="341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1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sSup>
                                <m:sSupPr>
                                  <m:ctrlP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)]=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0A18102A-5092-43BD-8EFE-E1C472B82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765" y="3740130"/>
                <a:ext cx="1884042" cy="341312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6CB22228-5088-4121-B7C7-E06874925CCE}"/>
                  </a:ext>
                </a:extLst>
              </p:cNvPr>
              <p:cNvSpPr/>
              <p:nvPr/>
            </p:nvSpPr>
            <p:spPr>
              <a:xfrm>
                <a:off x="7116945" y="4176716"/>
                <a:ext cx="11514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kumimoji="1" lang="en-US" altLang="ja-JP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6CB22228-5088-4121-B7C7-E06874925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945" y="4176716"/>
                <a:ext cx="1151469" cy="338554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522E53-AF72-4426-B005-EF000DC27AAC}"/>
                  </a:ext>
                </a:extLst>
              </p:cNvPr>
              <p:cNvSpPr txBox="1"/>
              <p:nvPr/>
            </p:nvSpPr>
            <p:spPr>
              <a:xfrm>
                <a:off x="2052998" y="5465397"/>
                <a:ext cx="2520882" cy="67197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E522E53-AF72-4426-B005-EF000DC2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98" y="5465397"/>
                <a:ext cx="2520882" cy="671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74EAA1C-B458-4CC2-80F3-EEFCCD97D0AB}"/>
                  </a:ext>
                </a:extLst>
              </p:cNvPr>
              <p:cNvSpPr/>
              <p:nvPr/>
            </p:nvSpPr>
            <p:spPr>
              <a:xfrm>
                <a:off x="2155703" y="4579844"/>
                <a:ext cx="1054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𝒌𝒌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74EAA1C-B458-4CC2-80F3-EEFCCD97D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703" y="4579844"/>
                <a:ext cx="105484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2FCB82-6D55-48B1-915F-D28BF2CBD395}"/>
              </a:ext>
            </a:extLst>
          </p:cNvPr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Fermion at low temperatures (4): Cooper pair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FF6A2F6-0CF1-47D0-AC3E-32D5242C84C9}"/>
                  </a:ext>
                </a:extLst>
              </p:cNvPr>
              <p:cNvSpPr txBox="1"/>
              <p:nvPr/>
            </p:nvSpPr>
            <p:spPr>
              <a:xfrm>
                <a:off x="4675007" y="4045272"/>
                <a:ext cx="12665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+ℏ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FF6A2F6-0CF1-47D0-AC3E-32D5242C8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007" y="4045272"/>
                <a:ext cx="1266565" cy="276999"/>
              </a:xfrm>
              <a:prstGeom prst="rect">
                <a:avLst/>
              </a:prstGeom>
              <a:blipFill>
                <a:blip r:embed="rId12"/>
                <a:stretch>
                  <a:fillRect l="-2404" r="-3846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C5522F28-0C67-40F6-98A9-3E7B99E64D7B}"/>
              </a:ext>
            </a:extLst>
          </p:cNvPr>
          <p:cNvSpPr/>
          <p:nvPr/>
        </p:nvSpPr>
        <p:spPr>
          <a:xfrm>
            <a:off x="1970840" y="3878280"/>
            <a:ext cx="217286" cy="1128189"/>
          </a:xfrm>
          <a:prstGeom prst="leftBrace">
            <a:avLst>
              <a:gd name="adj1" fmla="val 532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7EF9871-73C0-4EA0-BB3E-EC193BE13540}"/>
              </a:ext>
            </a:extLst>
          </p:cNvPr>
          <p:cNvSpPr txBox="1"/>
          <p:nvPr/>
        </p:nvSpPr>
        <p:spPr>
          <a:xfrm>
            <a:off x="0" y="5031045"/>
            <a:ext cx="1916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Then we have</a:t>
            </a:r>
            <a:endParaRPr kumimoji="1" lang="ja-JP" altLang="en-US" sz="2400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1F5F0D3-FAB7-41C8-BC5A-A315552AB16C}"/>
              </a:ext>
            </a:extLst>
          </p:cNvPr>
          <p:cNvCxnSpPr/>
          <p:nvPr/>
        </p:nvCxnSpPr>
        <p:spPr>
          <a:xfrm flipH="1" flipV="1">
            <a:off x="5941572" y="4345993"/>
            <a:ext cx="173478" cy="418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769841A-C242-417F-8B5E-5D473A0504AD}"/>
              </a:ext>
            </a:extLst>
          </p:cNvPr>
          <p:cNvSpPr txBox="1"/>
          <p:nvPr/>
        </p:nvSpPr>
        <p:spPr>
          <a:xfrm>
            <a:off x="6025966" y="4765533"/>
            <a:ext cx="177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Debye frequency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8098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2706277-7A4E-4788-93F6-CCB9DCDF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BBC84E4-1661-41A6-AFB6-517DB9A9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39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1041C9-2B7F-4692-8F5E-A3775D198580}"/>
                  </a:ext>
                </a:extLst>
              </p:cNvPr>
              <p:cNvSpPr txBox="1"/>
              <p:nvPr/>
            </p:nvSpPr>
            <p:spPr>
              <a:xfrm>
                <a:off x="5677457" y="488797"/>
                <a:ext cx="1995866" cy="51674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1041C9-2B7F-4692-8F5E-A3775D198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457" y="488797"/>
                <a:ext cx="1995866" cy="5167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4E49C7-AD3F-455A-81D6-E91A2134D25F}"/>
              </a:ext>
            </a:extLst>
          </p:cNvPr>
          <p:cNvSpPr txBox="1"/>
          <p:nvPr/>
        </p:nvSpPr>
        <p:spPr>
          <a:xfrm>
            <a:off x="205273" y="840480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Let’s solve 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9066CB9-7F44-4B8C-AF63-44EFB9FF6230}"/>
                  </a:ext>
                </a:extLst>
              </p:cNvPr>
              <p:cNvSpPr/>
              <p:nvPr/>
            </p:nvSpPr>
            <p:spPr>
              <a:xfrm>
                <a:off x="5677457" y="991960"/>
                <a:ext cx="1359924" cy="764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9066CB9-7F44-4B8C-AF63-44EFB9FF6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457" y="991960"/>
                <a:ext cx="1359924" cy="764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E2500FF-F4A0-4679-BD45-3091C54EB45C}"/>
                  </a:ext>
                </a:extLst>
              </p:cNvPr>
              <p:cNvSpPr txBox="1"/>
              <p:nvPr/>
            </p:nvSpPr>
            <p:spPr>
              <a:xfrm>
                <a:off x="2051118" y="798374"/>
                <a:ext cx="2520882" cy="67197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E2500FF-F4A0-4679-BD45-3091C54EB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18" y="798374"/>
                <a:ext cx="2520882" cy="6719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C2939AF-8CE8-4F29-AE03-497A68D0586C}"/>
                  </a:ext>
                </a:extLst>
              </p:cNvPr>
              <p:cNvSpPr txBox="1"/>
              <p:nvPr/>
            </p:nvSpPr>
            <p:spPr>
              <a:xfrm>
                <a:off x="1849061" y="1704981"/>
                <a:ext cx="1842749" cy="56701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C2939AF-8CE8-4F29-AE03-497A68D05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61" y="1704981"/>
                <a:ext cx="1842749" cy="567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DCB383-265E-4AE6-B3D6-58A75F07AF8A}"/>
              </a:ext>
            </a:extLst>
          </p:cNvPr>
          <p:cNvSpPr txBox="1"/>
          <p:nvPr/>
        </p:nvSpPr>
        <p:spPr>
          <a:xfrm>
            <a:off x="4838333" y="94969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or</a:t>
            </a:r>
            <a:endParaRPr kumimoji="1" lang="ja-JP" altLang="en-US" dirty="0"/>
          </a:p>
        </p:txBody>
      </p:sp>
      <p:sp>
        <p:nvSpPr>
          <p:cNvPr id="13" name="左中かっこ 12">
            <a:extLst>
              <a:ext uri="{FF2B5EF4-FFF2-40B4-BE49-F238E27FC236}">
                <a16:creationId xmlns:a16="http://schemas.microsoft.com/office/drawing/2014/main" id="{6AC6AA6D-F877-4F47-801D-FDE1976AFEA7}"/>
              </a:ext>
            </a:extLst>
          </p:cNvPr>
          <p:cNvSpPr/>
          <p:nvPr/>
        </p:nvSpPr>
        <p:spPr>
          <a:xfrm>
            <a:off x="5439933" y="488797"/>
            <a:ext cx="237524" cy="1194464"/>
          </a:xfrm>
          <a:prstGeom prst="leftBrace">
            <a:avLst>
              <a:gd name="adj1" fmla="val 47616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971D20-52B6-4DA0-BAA6-A5358C2FE664}"/>
              </a:ext>
            </a:extLst>
          </p:cNvPr>
          <p:cNvSpPr txBox="1"/>
          <p:nvPr/>
        </p:nvSpPr>
        <p:spPr>
          <a:xfrm>
            <a:off x="205273" y="1757657"/>
            <a:ext cx="1609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 obtain 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20CEDCD-8688-4F13-9EDD-F361D0C5C5E0}"/>
                  </a:ext>
                </a:extLst>
              </p:cNvPr>
              <p:cNvSpPr/>
              <p:nvPr/>
            </p:nvSpPr>
            <p:spPr>
              <a:xfrm>
                <a:off x="3691810" y="2150102"/>
                <a:ext cx="1359924" cy="764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20CEDCD-8688-4F13-9EDD-F361D0C5C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810" y="2150102"/>
                <a:ext cx="1359924" cy="7643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088DCB8-5C98-4384-BFF6-5315B22E4ED7}"/>
              </a:ext>
            </a:extLst>
          </p:cNvPr>
          <p:cNvSpPr txBox="1"/>
          <p:nvPr/>
        </p:nvSpPr>
        <p:spPr>
          <a:xfrm>
            <a:off x="239710" y="2197689"/>
            <a:ext cx="328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Self-consistency requires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F4C2161B-6CD2-4F95-B945-329F3B29BF01}"/>
                  </a:ext>
                </a:extLst>
              </p:cNvPr>
              <p:cNvSpPr/>
              <p:nvPr/>
            </p:nvSpPr>
            <p:spPr>
              <a:xfrm>
                <a:off x="3860446" y="2947576"/>
                <a:ext cx="2097818" cy="764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F4C2161B-6CD2-4F95-B945-329F3B29B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446" y="2947576"/>
                <a:ext cx="2097818" cy="7643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F22BE1BA-F84F-4255-A5E0-4DB01AA51DBA}"/>
                  </a:ext>
                </a:extLst>
              </p:cNvPr>
              <p:cNvSpPr/>
              <p:nvPr/>
            </p:nvSpPr>
            <p:spPr>
              <a:xfrm>
                <a:off x="6357419" y="2914414"/>
                <a:ext cx="2403478" cy="764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brk m:alnAt="7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F22BE1BA-F84F-4255-A5E0-4DB01AA51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19" y="2914414"/>
                <a:ext cx="2403478" cy="7643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E71D3F2-85D5-4B85-91D4-4EC9B23136D8}"/>
              </a:ext>
            </a:extLst>
          </p:cNvPr>
          <p:cNvSpPr txBox="1"/>
          <p:nvPr/>
        </p:nvSpPr>
        <p:spPr>
          <a:xfrm>
            <a:off x="242594" y="4078474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By using                                 we obtain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6B515E35-84BB-4BCD-A2C0-DCA803F7EA9B}"/>
                  </a:ext>
                </a:extLst>
              </p:cNvPr>
              <p:cNvSpPr/>
              <p:nvPr/>
            </p:nvSpPr>
            <p:spPr>
              <a:xfrm>
                <a:off x="1450076" y="3976921"/>
                <a:ext cx="2092047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6B515E35-84BB-4BCD-A2C0-DCA803F7E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76" y="3976921"/>
                <a:ext cx="2092047" cy="8188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084B7A6-E20B-411D-ACA5-7B2FFA9A6464}"/>
                  </a:ext>
                </a:extLst>
              </p:cNvPr>
              <p:cNvSpPr/>
              <p:nvPr/>
            </p:nvSpPr>
            <p:spPr>
              <a:xfrm>
                <a:off x="1301604" y="4687405"/>
                <a:ext cx="6937733" cy="726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nary>
                        <m:nary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Ω</m:t>
                          </m:r>
                        </m:sup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nary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nary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2ℏ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084B7A6-E20B-411D-ACA5-7B2FFA9A6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04" y="4687405"/>
                <a:ext cx="6937733" cy="7262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A6F04BD-F42B-4B41-930C-D9CF9AFC36BD}"/>
                  </a:ext>
                </a:extLst>
              </p:cNvPr>
              <p:cNvSpPr txBox="1"/>
              <p:nvPr/>
            </p:nvSpPr>
            <p:spPr>
              <a:xfrm>
                <a:off x="1437864" y="5647287"/>
                <a:ext cx="6354432" cy="570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=−2ℏ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−2ℏ</m:t>
                      </m:r>
                      <m:r>
                        <m:rPr>
                          <m:sty m:val="p"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−2ℏ</m:t>
                      </m:r>
                      <m:r>
                        <m:rPr>
                          <m:sty m:val="p"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A6F04BD-F42B-4B41-930C-D9CF9AFC3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64" y="5647287"/>
                <a:ext cx="6354432" cy="570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45A1E99-31E4-4E7D-AF8A-8879FAF9302B}"/>
              </a:ext>
            </a:extLst>
          </p:cNvPr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Fermion at low temperatures (4): Cooper pair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903238F-6948-4AD5-97E3-56F65586862B}"/>
              </a:ext>
            </a:extLst>
          </p:cNvPr>
          <p:cNvCxnSpPr>
            <a:cxnSpLocks/>
          </p:cNvCxnSpPr>
          <p:nvPr/>
        </p:nvCxnSpPr>
        <p:spPr>
          <a:xfrm flipH="1">
            <a:off x="5779364" y="4350060"/>
            <a:ext cx="178900" cy="337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DD41664-7855-4377-9B14-4275BB7D0C63}"/>
                  </a:ext>
                </a:extLst>
              </p:cNvPr>
              <p:cNvSpPr txBox="1"/>
              <p:nvPr/>
            </p:nvSpPr>
            <p:spPr>
              <a:xfrm>
                <a:off x="4972386" y="3805638"/>
                <a:ext cx="41835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This is the point! Since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1" lang="en-US" altLang="ja-JP" dirty="0"/>
                  <a:t>, </a:t>
                </a:r>
              </a:p>
              <a:p>
                <a:r>
                  <a:rPr kumimoji="1" lang="en-US" altLang="ja-JP" dirty="0"/>
                  <a:t>We have 2D-like self-consistency equation.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DD41664-7855-4377-9B14-4275BB7D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86" y="3805638"/>
                <a:ext cx="4183518" cy="646331"/>
              </a:xfrm>
              <a:prstGeom prst="rect">
                <a:avLst/>
              </a:prstGeom>
              <a:blipFill>
                <a:blip r:embed="rId19"/>
                <a:stretch>
                  <a:fillRect l="-1312" t="-4717" r="-729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52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945A31-2998-46D5-A703-F1949B4A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B1681E-FC75-49FE-83E2-6A4F343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6" name="Oval 35"/>
          <p:cNvSpPr/>
          <p:nvPr/>
        </p:nvSpPr>
        <p:spPr>
          <a:xfrm>
            <a:off x="4179490" y="1217704"/>
            <a:ext cx="128016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33702" y="1655777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T&gt;T</a:t>
            </a:r>
            <a:r>
              <a:rPr lang="en-US" baseline="-25000" dirty="0"/>
              <a:t>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494E6C-9F91-47F3-8C44-8B8F781473BD}"/>
              </a:ext>
            </a:extLst>
          </p:cNvPr>
          <p:cNvSpPr txBox="1"/>
          <p:nvPr/>
        </p:nvSpPr>
        <p:spPr>
          <a:xfrm>
            <a:off x="0" y="594799"/>
            <a:ext cx="914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Below  T</a:t>
            </a:r>
            <a:r>
              <a:rPr kumimoji="1" lang="en-US" altLang="ja-JP" sz="2400" baseline="-25000" dirty="0"/>
              <a:t>c</a:t>
            </a:r>
            <a:r>
              <a:rPr kumimoji="1" lang="en-US" altLang="ja-JP" sz="2400" dirty="0"/>
              <a:t>,          becomes superconducting state</a:t>
            </a:r>
            <a:endParaRPr kumimoji="1" lang="ja-JP" altLang="en-US" sz="2400" dirty="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874C1907-1F97-47BB-9572-36714AF737A3}"/>
              </a:ext>
            </a:extLst>
          </p:cNvPr>
          <p:cNvSpPr/>
          <p:nvPr/>
        </p:nvSpPr>
        <p:spPr>
          <a:xfrm>
            <a:off x="5936799" y="594799"/>
            <a:ext cx="448689" cy="44868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6">
            <a:extLst>
              <a:ext uri="{FF2B5EF4-FFF2-40B4-BE49-F238E27FC236}">
                <a16:creationId xmlns:a16="http://schemas.microsoft.com/office/drawing/2014/main" id="{803574CF-5567-48EC-8D85-E26BAF3F81F2}"/>
              </a:ext>
            </a:extLst>
          </p:cNvPr>
          <p:cNvSpPr/>
          <p:nvPr/>
        </p:nvSpPr>
        <p:spPr>
          <a:xfrm>
            <a:off x="7418180" y="2874690"/>
            <a:ext cx="1280160" cy="128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69">
            <a:extLst>
              <a:ext uri="{FF2B5EF4-FFF2-40B4-BE49-F238E27FC236}">
                <a16:creationId xmlns:a16="http://schemas.microsoft.com/office/drawing/2014/main" id="{C547EC64-7C6A-4CFD-91BA-D22F6BBE852C}"/>
              </a:ext>
            </a:extLst>
          </p:cNvPr>
          <p:cNvSpPr txBox="1"/>
          <p:nvPr/>
        </p:nvSpPr>
        <p:spPr>
          <a:xfrm>
            <a:off x="7773118" y="3330104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T&lt;T</a:t>
            </a:r>
            <a:r>
              <a:rPr lang="en-US" baseline="-25000" dirty="0"/>
              <a:t>c</a:t>
            </a:r>
          </a:p>
        </p:txBody>
      </p:sp>
      <p:cxnSp>
        <p:nvCxnSpPr>
          <p:cNvPr id="11" name="Straight Arrow Connector 77">
            <a:extLst>
              <a:ext uri="{FF2B5EF4-FFF2-40B4-BE49-F238E27FC236}">
                <a16:creationId xmlns:a16="http://schemas.microsoft.com/office/drawing/2014/main" id="{46FC7A22-4274-49E3-9CC6-45D9DBF8ED13}"/>
              </a:ext>
            </a:extLst>
          </p:cNvPr>
          <p:cNvCxnSpPr/>
          <p:nvPr/>
        </p:nvCxnSpPr>
        <p:spPr>
          <a:xfrm>
            <a:off x="5801510" y="2225626"/>
            <a:ext cx="1308864" cy="824812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5">
            <a:extLst>
              <a:ext uri="{FF2B5EF4-FFF2-40B4-BE49-F238E27FC236}">
                <a16:creationId xmlns:a16="http://schemas.microsoft.com/office/drawing/2014/main" id="{6D8ECE00-6558-4660-8179-1C322378FCCE}"/>
              </a:ext>
            </a:extLst>
          </p:cNvPr>
          <p:cNvSpPr/>
          <p:nvPr/>
        </p:nvSpPr>
        <p:spPr>
          <a:xfrm>
            <a:off x="1376043" y="601286"/>
            <a:ext cx="448689" cy="4486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602A10-F4A5-45F3-B9F9-1E83ACFFFDF7}"/>
              </a:ext>
            </a:extLst>
          </p:cNvPr>
          <p:cNvSpPr txBox="1"/>
          <p:nvPr/>
        </p:nvSpPr>
        <p:spPr>
          <a:xfrm rot="1791411">
            <a:off x="5823530" y="2216586"/>
            <a:ext cx="11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Cool down</a:t>
            </a:r>
            <a:endParaRPr kumimoji="1" lang="ja-JP" altLang="en-US" dirty="0"/>
          </a:p>
        </p:txBody>
      </p:sp>
      <p:sp>
        <p:nvSpPr>
          <p:cNvPr id="14" name="テキスト ボックス 3">
            <a:extLst>
              <a:ext uri="{FF2B5EF4-FFF2-40B4-BE49-F238E27FC236}">
                <a16:creationId xmlns:a16="http://schemas.microsoft.com/office/drawing/2014/main" id="{14609C49-EB39-488C-BFDC-E9AD88EBC4C8}"/>
              </a:ext>
            </a:extLst>
          </p:cNvPr>
          <p:cNvSpPr txBox="1"/>
          <p:nvPr/>
        </p:nvSpPr>
        <p:spPr>
          <a:xfrm>
            <a:off x="0" y="0"/>
            <a:ext cx="697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Superconductivity: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Meissner effect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76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C6D1A92-D9C8-46EA-BACE-5A871F6E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E31BDE0-3EE2-4CCE-B1A1-354F65FE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40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4CE2EC8-FDC8-4E07-9DD5-1E5556FBB454}"/>
                  </a:ext>
                </a:extLst>
              </p:cNvPr>
              <p:cNvSpPr txBox="1"/>
              <p:nvPr/>
            </p:nvSpPr>
            <p:spPr>
              <a:xfrm>
                <a:off x="6458677" y="1982209"/>
                <a:ext cx="1678921" cy="483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=−2ℏ</m:t>
                      </m:r>
                      <m:r>
                        <m:rPr>
                          <m:sty m:val="p"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4CE2EC8-FDC8-4E07-9DD5-1E5556FBB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677" y="1982209"/>
                <a:ext cx="1678921" cy="483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>
            <a:extLst>
              <a:ext uri="{FF2B5EF4-FFF2-40B4-BE49-F238E27FC236}">
                <a16:creationId xmlns:a16="http://schemas.microsoft.com/office/drawing/2014/main" id="{EE98EF97-1E06-4760-BED0-0B36F9844766}"/>
              </a:ext>
            </a:extLst>
          </p:cNvPr>
          <p:cNvSpPr>
            <a:spLocks noChangeAspect="1"/>
          </p:cNvSpPr>
          <p:nvPr/>
        </p:nvSpPr>
        <p:spPr>
          <a:xfrm>
            <a:off x="2702963" y="2234347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113A377-6FF4-4E6C-B82F-712B81AE68CC}"/>
              </a:ext>
            </a:extLst>
          </p:cNvPr>
          <p:cNvSpPr>
            <a:spLocks noChangeAspect="1"/>
          </p:cNvSpPr>
          <p:nvPr/>
        </p:nvSpPr>
        <p:spPr>
          <a:xfrm>
            <a:off x="1168606" y="2234346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60838EF-6A5E-4BED-934D-49868F4C2266}"/>
              </a:ext>
            </a:extLst>
          </p:cNvPr>
          <p:cNvSpPr>
            <a:spLocks noChangeAspect="1"/>
          </p:cNvSpPr>
          <p:nvPr/>
        </p:nvSpPr>
        <p:spPr>
          <a:xfrm>
            <a:off x="5936639" y="2197970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2F8C201-BAFF-4E73-97F9-8DFC2E9F21CA}"/>
              </a:ext>
            </a:extLst>
          </p:cNvPr>
          <p:cNvSpPr>
            <a:spLocks noChangeAspect="1"/>
          </p:cNvSpPr>
          <p:nvPr/>
        </p:nvSpPr>
        <p:spPr>
          <a:xfrm>
            <a:off x="5201274" y="2197969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85900013-EF85-47CC-8D95-1F2D72E49A71}"/>
              </a:ext>
            </a:extLst>
          </p:cNvPr>
          <p:cNvSpPr/>
          <p:nvPr/>
        </p:nvSpPr>
        <p:spPr>
          <a:xfrm>
            <a:off x="5049957" y="1982209"/>
            <a:ext cx="1209527" cy="572778"/>
          </a:xfrm>
          <a:prstGeom prst="ellipse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B01B4C0E-F9BA-48C4-B7A0-EAAE7CCA787C}"/>
              </a:ext>
            </a:extLst>
          </p:cNvPr>
          <p:cNvSpPr/>
          <p:nvPr/>
        </p:nvSpPr>
        <p:spPr>
          <a:xfrm>
            <a:off x="3577701" y="1882069"/>
            <a:ext cx="843379" cy="8256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944A476-03D2-4021-93F5-49D8DAC7DA88}"/>
              </a:ext>
            </a:extLst>
          </p:cNvPr>
          <p:cNvSpPr txBox="1"/>
          <p:nvPr/>
        </p:nvSpPr>
        <p:spPr>
          <a:xfrm>
            <a:off x="0" y="69245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We examined the very simple case: only two electrons and Fermi sea. </a:t>
            </a:r>
          </a:p>
          <a:p>
            <a:r>
              <a:rPr kumimoji="1" lang="en-US" altLang="ja-JP" sz="2400" dirty="0"/>
              <a:t>When an attractive potential exists, </a:t>
            </a:r>
            <a:r>
              <a:rPr kumimoji="1" lang="en-US" altLang="ja-JP" sz="2400" dirty="0">
                <a:solidFill>
                  <a:srgbClr val="FF0000"/>
                </a:solidFill>
              </a:rPr>
              <a:t>no matter how weak, electrons form a pair and stabilize energy by E</a:t>
            </a:r>
            <a:r>
              <a:rPr kumimoji="1" lang="en-US" altLang="ja-JP" sz="2400" dirty="0"/>
              <a:t>. </a:t>
            </a:r>
            <a:endParaRPr kumimoji="1" lang="ja-JP" altLang="en-US" sz="2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C4AF614-30B0-4205-A224-9355AE2844E3}"/>
              </a:ext>
            </a:extLst>
          </p:cNvPr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Fermion at low temperatures (5): Cooper pair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40D7106-6DC8-45EE-9B79-4C7ECB8C9B7A}"/>
              </a:ext>
            </a:extLst>
          </p:cNvPr>
          <p:cNvSpPr txBox="1"/>
          <p:nvPr/>
        </p:nvSpPr>
        <p:spPr>
          <a:xfrm>
            <a:off x="4338585" y="2572660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This pair is a boson!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90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C6D1A92-D9C8-46EA-BACE-5A871F6E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E31BDE0-3EE2-4CCE-B1A1-354F65FE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41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4CE2EC8-FDC8-4E07-9DD5-1E5556FBB454}"/>
                  </a:ext>
                </a:extLst>
              </p:cNvPr>
              <p:cNvSpPr txBox="1"/>
              <p:nvPr/>
            </p:nvSpPr>
            <p:spPr>
              <a:xfrm>
                <a:off x="6458677" y="1982209"/>
                <a:ext cx="1678921" cy="483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=−2ℏ</m:t>
                      </m:r>
                      <m:r>
                        <m:rPr>
                          <m:sty m:val="p"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4CE2EC8-FDC8-4E07-9DD5-1E5556FBB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677" y="1982209"/>
                <a:ext cx="1678921" cy="483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>
            <a:extLst>
              <a:ext uri="{FF2B5EF4-FFF2-40B4-BE49-F238E27FC236}">
                <a16:creationId xmlns:a16="http://schemas.microsoft.com/office/drawing/2014/main" id="{EE98EF97-1E06-4760-BED0-0B36F9844766}"/>
              </a:ext>
            </a:extLst>
          </p:cNvPr>
          <p:cNvSpPr>
            <a:spLocks noChangeAspect="1"/>
          </p:cNvSpPr>
          <p:nvPr/>
        </p:nvSpPr>
        <p:spPr>
          <a:xfrm>
            <a:off x="2702963" y="2234347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113A377-6FF4-4E6C-B82F-712B81AE68CC}"/>
              </a:ext>
            </a:extLst>
          </p:cNvPr>
          <p:cNvSpPr>
            <a:spLocks noChangeAspect="1"/>
          </p:cNvSpPr>
          <p:nvPr/>
        </p:nvSpPr>
        <p:spPr>
          <a:xfrm>
            <a:off x="1168606" y="2234346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60838EF-6A5E-4BED-934D-49868F4C2266}"/>
              </a:ext>
            </a:extLst>
          </p:cNvPr>
          <p:cNvSpPr>
            <a:spLocks noChangeAspect="1"/>
          </p:cNvSpPr>
          <p:nvPr/>
        </p:nvSpPr>
        <p:spPr>
          <a:xfrm>
            <a:off x="5936639" y="2197970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2F8C201-BAFF-4E73-97F9-8DFC2E9F21CA}"/>
              </a:ext>
            </a:extLst>
          </p:cNvPr>
          <p:cNvSpPr>
            <a:spLocks noChangeAspect="1"/>
          </p:cNvSpPr>
          <p:nvPr/>
        </p:nvSpPr>
        <p:spPr>
          <a:xfrm>
            <a:off x="5201274" y="2197969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85900013-EF85-47CC-8D95-1F2D72E49A71}"/>
              </a:ext>
            </a:extLst>
          </p:cNvPr>
          <p:cNvSpPr/>
          <p:nvPr/>
        </p:nvSpPr>
        <p:spPr>
          <a:xfrm>
            <a:off x="5049957" y="1982209"/>
            <a:ext cx="1209527" cy="572778"/>
          </a:xfrm>
          <a:prstGeom prst="ellipse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8DE6DF2-1F5F-497A-A586-32AB012CCD46}"/>
              </a:ext>
            </a:extLst>
          </p:cNvPr>
          <p:cNvSpPr>
            <a:spLocks noChangeAspect="1"/>
          </p:cNvSpPr>
          <p:nvPr/>
        </p:nvSpPr>
        <p:spPr>
          <a:xfrm>
            <a:off x="1700403" y="4246991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E0BAEE4-FE1C-43BE-8EF9-DE7088C767FC}"/>
              </a:ext>
            </a:extLst>
          </p:cNvPr>
          <p:cNvSpPr>
            <a:spLocks noChangeAspect="1"/>
          </p:cNvSpPr>
          <p:nvPr/>
        </p:nvSpPr>
        <p:spPr>
          <a:xfrm>
            <a:off x="746918" y="4246991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F8D1344C-093C-4BC5-8D40-2D44C62EB2B1}"/>
              </a:ext>
            </a:extLst>
          </p:cNvPr>
          <p:cNvSpPr>
            <a:spLocks noChangeAspect="1"/>
          </p:cNvSpPr>
          <p:nvPr/>
        </p:nvSpPr>
        <p:spPr>
          <a:xfrm>
            <a:off x="2072883" y="4434992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5968AEE-3DC6-420D-AC6D-6695783B0E45}"/>
              </a:ext>
            </a:extLst>
          </p:cNvPr>
          <p:cNvSpPr>
            <a:spLocks noChangeAspect="1"/>
          </p:cNvSpPr>
          <p:nvPr/>
        </p:nvSpPr>
        <p:spPr>
          <a:xfrm>
            <a:off x="1077831" y="4157734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03E7304-A614-4664-A8C6-6A4EBBF6D44E}"/>
              </a:ext>
            </a:extLst>
          </p:cNvPr>
          <p:cNvSpPr>
            <a:spLocks noChangeAspect="1"/>
          </p:cNvSpPr>
          <p:nvPr/>
        </p:nvSpPr>
        <p:spPr>
          <a:xfrm>
            <a:off x="2104481" y="4667371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BCAF9D4-12EF-4018-8B3D-E64D569732AF}"/>
              </a:ext>
            </a:extLst>
          </p:cNvPr>
          <p:cNvSpPr>
            <a:spLocks noChangeAspect="1"/>
          </p:cNvSpPr>
          <p:nvPr/>
        </p:nvSpPr>
        <p:spPr>
          <a:xfrm>
            <a:off x="866807" y="4527767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A036D6E-B92E-492E-8DC9-E3074FEFA4C1}"/>
              </a:ext>
            </a:extLst>
          </p:cNvPr>
          <p:cNvSpPr>
            <a:spLocks noChangeAspect="1"/>
          </p:cNvSpPr>
          <p:nvPr/>
        </p:nvSpPr>
        <p:spPr>
          <a:xfrm>
            <a:off x="2475960" y="4488387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24DCC77F-A429-4B32-A038-2C95CAEDC4CA}"/>
              </a:ext>
            </a:extLst>
          </p:cNvPr>
          <p:cNvSpPr>
            <a:spLocks noChangeAspect="1"/>
          </p:cNvSpPr>
          <p:nvPr/>
        </p:nvSpPr>
        <p:spPr>
          <a:xfrm>
            <a:off x="545732" y="4600229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13A323E4-A006-480A-87E1-BD17FFB620A9}"/>
              </a:ext>
            </a:extLst>
          </p:cNvPr>
          <p:cNvSpPr>
            <a:spLocks noChangeAspect="1"/>
          </p:cNvSpPr>
          <p:nvPr/>
        </p:nvSpPr>
        <p:spPr>
          <a:xfrm>
            <a:off x="2008355" y="4845884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393578EE-86AB-433F-B8B3-9E7FADC53903}"/>
              </a:ext>
            </a:extLst>
          </p:cNvPr>
          <p:cNvSpPr>
            <a:spLocks noChangeAspect="1"/>
          </p:cNvSpPr>
          <p:nvPr/>
        </p:nvSpPr>
        <p:spPr>
          <a:xfrm>
            <a:off x="1324247" y="4574075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1367046-4437-4421-9099-F861FA3BA9E7}"/>
              </a:ext>
            </a:extLst>
          </p:cNvPr>
          <p:cNvSpPr>
            <a:spLocks noChangeAspect="1"/>
          </p:cNvSpPr>
          <p:nvPr/>
        </p:nvSpPr>
        <p:spPr>
          <a:xfrm>
            <a:off x="1369490" y="4271494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1EBD8E5A-F209-404B-9765-42800C185352}"/>
              </a:ext>
            </a:extLst>
          </p:cNvPr>
          <p:cNvSpPr>
            <a:spLocks noChangeAspect="1"/>
          </p:cNvSpPr>
          <p:nvPr/>
        </p:nvSpPr>
        <p:spPr>
          <a:xfrm>
            <a:off x="1019359" y="4845884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2AF92255-BD5D-47E2-9BE3-665B0C8FC016}"/>
              </a:ext>
            </a:extLst>
          </p:cNvPr>
          <p:cNvSpPr>
            <a:spLocks noChangeAspect="1"/>
          </p:cNvSpPr>
          <p:nvPr/>
        </p:nvSpPr>
        <p:spPr>
          <a:xfrm>
            <a:off x="2502448" y="4827259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8634C1A-445A-472B-9E20-E58D16EA43F3}"/>
              </a:ext>
            </a:extLst>
          </p:cNvPr>
          <p:cNvSpPr>
            <a:spLocks noChangeAspect="1"/>
          </p:cNvSpPr>
          <p:nvPr/>
        </p:nvSpPr>
        <p:spPr>
          <a:xfrm>
            <a:off x="1700404" y="4745881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D8699A31-2996-49C2-963D-4F5F372258EF}"/>
              </a:ext>
            </a:extLst>
          </p:cNvPr>
          <p:cNvSpPr>
            <a:spLocks noChangeAspect="1"/>
          </p:cNvSpPr>
          <p:nvPr/>
        </p:nvSpPr>
        <p:spPr>
          <a:xfrm>
            <a:off x="6532715" y="4559499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B6FD58D3-2EB6-4A7F-8B4F-DE5BE823068F}"/>
              </a:ext>
            </a:extLst>
          </p:cNvPr>
          <p:cNvSpPr>
            <a:spLocks noChangeAspect="1"/>
          </p:cNvSpPr>
          <p:nvPr/>
        </p:nvSpPr>
        <p:spPr>
          <a:xfrm>
            <a:off x="5797350" y="4559498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69E40C45-89AD-45DB-B20F-54854B395409}"/>
              </a:ext>
            </a:extLst>
          </p:cNvPr>
          <p:cNvSpPr/>
          <p:nvPr/>
        </p:nvSpPr>
        <p:spPr>
          <a:xfrm>
            <a:off x="5646033" y="4343738"/>
            <a:ext cx="1209527" cy="572778"/>
          </a:xfrm>
          <a:prstGeom prst="ellipse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7EC56D2-932C-41AD-8FE8-D3BD1B6D000E}"/>
              </a:ext>
            </a:extLst>
          </p:cNvPr>
          <p:cNvSpPr>
            <a:spLocks noChangeAspect="1"/>
          </p:cNvSpPr>
          <p:nvPr/>
        </p:nvSpPr>
        <p:spPr>
          <a:xfrm>
            <a:off x="7652103" y="4559499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E98830D2-2888-4421-9235-3C3E2CCB22EA}"/>
              </a:ext>
            </a:extLst>
          </p:cNvPr>
          <p:cNvSpPr>
            <a:spLocks noChangeAspect="1"/>
          </p:cNvSpPr>
          <p:nvPr/>
        </p:nvSpPr>
        <p:spPr>
          <a:xfrm>
            <a:off x="6916738" y="4559498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712E677E-11FA-4256-85C7-771553BD7E06}"/>
              </a:ext>
            </a:extLst>
          </p:cNvPr>
          <p:cNvSpPr/>
          <p:nvPr/>
        </p:nvSpPr>
        <p:spPr>
          <a:xfrm>
            <a:off x="6765421" y="4343738"/>
            <a:ext cx="1209527" cy="572778"/>
          </a:xfrm>
          <a:prstGeom prst="ellipse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6E811CD6-52A3-4BDE-B9B3-A6EF42B6A66F}"/>
              </a:ext>
            </a:extLst>
          </p:cNvPr>
          <p:cNvSpPr>
            <a:spLocks noChangeAspect="1"/>
          </p:cNvSpPr>
          <p:nvPr/>
        </p:nvSpPr>
        <p:spPr>
          <a:xfrm>
            <a:off x="8715914" y="4559499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A7812511-27AF-4B74-A809-11DAE5B08A75}"/>
              </a:ext>
            </a:extLst>
          </p:cNvPr>
          <p:cNvSpPr>
            <a:spLocks noChangeAspect="1"/>
          </p:cNvSpPr>
          <p:nvPr/>
        </p:nvSpPr>
        <p:spPr>
          <a:xfrm>
            <a:off x="7980549" y="4559498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E8DF7F2D-DBC7-4D9B-A809-C513811378F6}"/>
              </a:ext>
            </a:extLst>
          </p:cNvPr>
          <p:cNvSpPr/>
          <p:nvPr/>
        </p:nvSpPr>
        <p:spPr>
          <a:xfrm>
            <a:off x="7829232" y="4343738"/>
            <a:ext cx="1209527" cy="572778"/>
          </a:xfrm>
          <a:prstGeom prst="ellipse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3B23F16E-9DE2-43E3-B561-4BD17EE0F29A}"/>
              </a:ext>
            </a:extLst>
          </p:cNvPr>
          <p:cNvSpPr>
            <a:spLocks noChangeAspect="1"/>
          </p:cNvSpPr>
          <p:nvPr/>
        </p:nvSpPr>
        <p:spPr>
          <a:xfrm>
            <a:off x="5467330" y="4559499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1E44FBDC-1DCA-4746-96F1-B1004260420D}"/>
              </a:ext>
            </a:extLst>
          </p:cNvPr>
          <p:cNvSpPr>
            <a:spLocks noChangeAspect="1"/>
          </p:cNvSpPr>
          <p:nvPr/>
        </p:nvSpPr>
        <p:spPr>
          <a:xfrm>
            <a:off x="4731965" y="4559498"/>
            <a:ext cx="178513" cy="1785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67DA6A3B-77AE-4A0C-9F5B-0523E69978C9}"/>
              </a:ext>
            </a:extLst>
          </p:cNvPr>
          <p:cNvSpPr/>
          <p:nvPr/>
        </p:nvSpPr>
        <p:spPr>
          <a:xfrm>
            <a:off x="4580648" y="4343738"/>
            <a:ext cx="1209527" cy="572778"/>
          </a:xfrm>
          <a:prstGeom prst="ellipse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B01B4C0E-F9BA-48C4-B7A0-EAAE7CCA787C}"/>
              </a:ext>
            </a:extLst>
          </p:cNvPr>
          <p:cNvSpPr/>
          <p:nvPr/>
        </p:nvSpPr>
        <p:spPr>
          <a:xfrm>
            <a:off x="3577701" y="1882069"/>
            <a:ext cx="843379" cy="8256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944A476-03D2-4021-93F5-49D8DAC7DA88}"/>
              </a:ext>
            </a:extLst>
          </p:cNvPr>
          <p:cNvSpPr txBox="1"/>
          <p:nvPr/>
        </p:nvSpPr>
        <p:spPr>
          <a:xfrm>
            <a:off x="0" y="69245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We examined the very simple case: only two electrons and Fermi sea. </a:t>
            </a:r>
          </a:p>
          <a:p>
            <a:r>
              <a:rPr kumimoji="1" lang="en-US" altLang="ja-JP" sz="2400" dirty="0"/>
              <a:t>When an attractive potential exists, </a:t>
            </a:r>
            <a:r>
              <a:rPr kumimoji="1" lang="en-US" altLang="ja-JP" sz="2400" dirty="0">
                <a:solidFill>
                  <a:srgbClr val="FF0000"/>
                </a:solidFill>
              </a:rPr>
              <a:t>no matter how weak, electrons form a pair and stabilize energy by E</a:t>
            </a:r>
            <a:r>
              <a:rPr kumimoji="1" lang="en-US" altLang="ja-JP" sz="2400" dirty="0"/>
              <a:t>. 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CCFACF2-4697-4BA7-A136-A4669EC0437A}"/>
              </a:ext>
            </a:extLst>
          </p:cNvPr>
          <p:cNvSpPr txBox="1"/>
          <p:nvPr/>
        </p:nvSpPr>
        <p:spPr>
          <a:xfrm>
            <a:off x="0" y="302596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What happens for the many electrons system?</a:t>
            </a:r>
          </a:p>
          <a:p>
            <a:r>
              <a:rPr kumimoji="1" lang="en-US" altLang="ja-JP" sz="2400" dirty="0"/>
              <a:t>(The BCS theory)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52E525D9-83DE-42C3-AD31-5425F15E312E}"/>
                  </a:ext>
                </a:extLst>
              </p:cNvPr>
              <p:cNvSpPr txBox="1"/>
              <p:nvPr/>
            </p:nvSpPr>
            <p:spPr>
              <a:xfrm>
                <a:off x="4682263" y="3611484"/>
                <a:ext cx="3346750" cy="57913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2ℏ</m:t>
                      </m:r>
                      <m:r>
                        <m:rPr>
                          <m:sty m:val="p"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≃1.76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52E525D9-83DE-42C3-AD31-5425F15E3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263" y="3611484"/>
                <a:ext cx="3346750" cy="579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矢印: 右 67">
            <a:extLst>
              <a:ext uri="{FF2B5EF4-FFF2-40B4-BE49-F238E27FC236}">
                <a16:creationId xmlns:a16="http://schemas.microsoft.com/office/drawing/2014/main" id="{3B48BC7D-645C-4DF9-8566-8117AAA6C94A}"/>
              </a:ext>
            </a:extLst>
          </p:cNvPr>
          <p:cNvSpPr/>
          <p:nvPr/>
        </p:nvSpPr>
        <p:spPr>
          <a:xfrm>
            <a:off x="3410322" y="4157734"/>
            <a:ext cx="843379" cy="8256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C4AF614-30B0-4205-A224-9355AE2844E3}"/>
              </a:ext>
            </a:extLst>
          </p:cNvPr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Fermion at low temperatures (5): Cooper pair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F077C44-C101-4039-B2AB-8711AAA02E0F}"/>
                  </a:ext>
                </a:extLst>
              </p:cNvPr>
              <p:cNvSpPr txBox="1"/>
              <p:nvPr/>
            </p:nvSpPr>
            <p:spPr>
              <a:xfrm>
                <a:off x="3949323" y="4953129"/>
                <a:ext cx="519712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rgbClr val="FF0000"/>
                    </a:solidFill>
                  </a:rPr>
                  <a:t>Bose-Einstein condensate of pairs!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800" dirty="0">
                    <a:solidFill>
                      <a:srgbClr val="FF0000"/>
                    </a:solidFill>
                  </a:rPr>
                  <a:t> Macroscopic wave function.</a:t>
                </a:r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F077C44-C101-4039-B2AB-8711AAA02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323" y="4953129"/>
                <a:ext cx="5197128" cy="954107"/>
              </a:xfrm>
              <a:prstGeom prst="rect">
                <a:avLst/>
              </a:prstGeom>
              <a:blipFill>
                <a:blip r:embed="rId4"/>
                <a:stretch>
                  <a:fillRect l="-2465" t="-6410" r="-1291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40D7106-6DC8-45EE-9B79-4C7ECB8C9B7A}"/>
              </a:ext>
            </a:extLst>
          </p:cNvPr>
          <p:cNvSpPr txBox="1"/>
          <p:nvPr/>
        </p:nvSpPr>
        <p:spPr>
          <a:xfrm>
            <a:off x="4338585" y="2572660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This pair is a boson!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13">
                <a:extLst>
                  <a:ext uri="{FF2B5EF4-FFF2-40B4-BE49-F238E27FC236}">
                    <a16:creationId xmlns:a16="http://schemas.microsoft.com/office/drawing/2014/main" id="{9D9F4DF8-2F5B-410D-B172-A6FA3167A274}"/>
                  </a:ext>
                </a:extLst>
              </p:cNvPr>
              <p:cNvSpPr txBox="1"/>
              <p:nvPr/>
            </p:nvSpPr>
            <p:spPr>
              <a:xfrm>
                <a:off x="0" y="5929576"/>
                <a:ext cx="9144000" cy="55399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b="0" dirty="0"/>
                  <a:t>Typical scale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for SRF materials (e.g., </a:t>
                </a:r>
                <a:r>
                  <a:rPr kumimoji="1" lang="en-US" altLang="ja-JP" dirty="0" err="1"/>
                  <a:t>Nb</a:t>
                </a:r>
                <a:r>
                  <a:rPr kumimoji="1" lang="en-US" altLang="ja-JP" dirty="0"/>
                  <a:t>, Nb</a:t>
                </a:r>
                <a:r>
                  <a:rPr kumimoji="1" lang="en-US" altLang="ja-JP" baseline="-25000" dirty="0"/>
                  <a:t>3</a:t>
                </a:r>
                <a:r>
                  <a:rPr kumimoji="1" lang="en-US" altLang="ja-JP" dirty="0"/>
                  <a:t>Sn). This is much smaller than Fermi energy. 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13">
                <a:extLst>
                  <a:ext uri="{FF2B5EF4-FFF2-40B4-BE49-F238E27FC236}">
                    <a16:creationId xmlns:a16="http://schemas.microsoft.com/office/drawing/2014/main" id="{9D9F4DF8-2F5B-410D-B172-A6FA3167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29576"/>
                <a:ext cx="9144000" cy="553998"/>
              </a:xfrm>
              <a:prstGeom prst="rect">
                <a:avLst/>
              </a:prstGeom>
              <a:blipFill>
                <a:blip r:embed="rId5"/>
                <a:stretch>
                  <a:fillRect l="-1533" t="-14286" b="-2417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DF6FD4-93B3-49F7-919B-DCD6A2F71F63}"/>
              </a:ext>
            </a:extLst>
          </p:cNvPr>
          <p:cNvSpPr/>
          <p:nvPr/>
        </p:nvSpPr>
        <p:spPr>
          <a:xfrm>
            <a:off x="8029013" y="3547184"/>
            <a:ext cx="121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BCS theory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59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F8DB907-E18E-4E1A-99E9-C2173F52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4525A7-9950-4708-A7C3-C562B7A8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19947C-FBFC-491D-B5A4-5167751EC7A4}"/>
              </a:ext>
            </a:extLst>
          </p:cNvPr>
          <p:cNvSpPr txBox="1"/>
          <p:nvPr/>
        </p:nvSpPr>
        <p:spPr>
          <a:xfrm>
            <a:off x="0" y="0"/>
            <a:ext cx="9114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Fermion at low temperatures (6): Coherence length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084D08-7C88-46FC-A825-E37C7749C16F}"/>
              </a:ext>
            </a:extLst>
          </p:cNvPr>
          <p:cNvSpPr txBox="1"/>
          <p:nvPr/>
        </p:nvSpPr>
        <p:spPr>
          <a:xfrm>
            <a:off x="0" y="656945"/>
            <a:ext cx="805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Let us calculate the mean square radius of a Cooper pair. </a:t>
            </a:r>
          </a:p>
          <a:p>
            <a:r>
              <a:rPr kumimoji="1" lang="en-US" altLang="ja-JP" sz="2400" dirty="0"/>
              <a:t>Using the wave function obtained above.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D9B6A96-0D69-4BF1-93A0-06AB4B82EA1A}"/>
                  </a:ext>
                </a:extLst>
              </p:cNvPr>
              <p:cNvSpPr txBox="1"/>
              <p:nvPr/>
            </p:nvSpPr>
            <p:spPr>
              <a:xfrm>
                <a:off x="4139209" y="1607458"/>
                <a:ext cx="1842749" cy="56701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D9B6A96-0D69-4BF1-93A0-06AB4B82E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209" y="1607458"/>
                <a:ext cx="1842749" cy="567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C223875-1DED-4D37-A699-3E3501C70B62}"/>
                  </a:ext>
                </a:extLst>
              </p:cNvPr>
              <p:cNvSpPr/>
              <p:nvPr/>
            </p:nvSpPr>
            <p:spPr>
              <a:xfrm>
                <a:off x="1144953" y="1508810"/>
                <a:ext cx="2017091" cy="764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C223875-1DED-4D37-A699-3E3501C70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53" y="1508810"/>
                <a:ext cx="2017091" cy="764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C9D465-49BD-430F-821C-56E311C326F0}"/>
                  </a:ext>
                </a:extLst>
              </p:cNvPr>
              <p:cNvSpPr/>
              <p:nvPr/>
            </p:nvSpPr>
            <p:spPr>
              <a:xfrm>
                <a:off x="1517234" y="2285561"/>
                <a:ext cx="12725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C9D465-49BD-430F-821C-56E311C32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34" y="2285561"/>
                <a:ext cx="127252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EB36D3-68B2-4B33-84C2-98922071EC72}"/>
              </a:ext>
            </a:extLst>
          </p:cNvPr>
          <p:cNvSpPr txBox="1"/>
          <p:nvPr/>
        </p:nvSpPr>
        <p:spPr>
          <a:xfrm>
            <a:off x="3246451" y="1706299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where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B2474C5-E127-45D7-A54A-3F2A54C2FBBC}"/>
                  </a:ext>
                </a:extLst>
              </p:cNvPr>
              <p:cNvSpPr txBox="1"/>
              <p:nvPr/>
            </p:nvSpPr>
            <p:spPr>
              <a:xfrm>
                <a:off x="6933942" y="1607458"/>
                <a:ext cx="1510222" cy="434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=−2ℏ</m:t>
                      </m:r>
                      <m:r>
                        <m:rPr>
                          <m:sty m:val="p"/>
                        </m:rPr>
                        <a:rPr kumimoji="1" lang="en-US" altLang="ja-JP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B2474C5-E127-45D7-A54A-3F2A54C2F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942" y="1607458"/>
                <a:ext cx="1510222" cy="43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3D22C9-ADF8-42A9-898F-368E9052F383}"/>
              </a:ext>
            </a:extLst>
          </p:cNvPr>
          <p:cNvSpPr txBox="1"/>
          <p:nvPr/>
        </p:nvSpPr>
        <p:spPr>
          <a:xfrm>
            <a:off x="6188485" y="169568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and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444975F-C6BE-4A30-BACB-75470BFA77D8}"/>
                  </a:ext>
                </a:extLst>
              </p:cNvPr>
              <p:cNvSpPr txBox="1"/>
              <p:nvPr/>
            </p:nvSpPr>
            <p:spPr>
              <a:xfrm>
                <a:off x="72114" y="2541416"/>
                <a:ext cx="8999771" cy="1004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kumimoji="1" lang="en-US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600">
                                              <a:latin typeface="Cambria Math" panose="02040503050406030204" pitchFamily="18" charset="0"/>
                                            </a:rPr>
                                            <m:t>𝛻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ja-JP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altLang="ja-JP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ja-JP" sz="16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𝑑𝑘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sSup>
                                <m:sSup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altLang="ja-JP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altLang="ja-JP" sz="16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en-US" altLang="ja-JP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𝑑𝑘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sSup>
                                <m:sSupPr>
                                  <m:ctrlP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444975F-C6BE-4A30-BACB-75470BFA7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4" y="2541416"/>
                <a:ext cx="8999771" cy="10042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BCAFDA4-B9F1-4ABF-A51E-72A9561FB1B9}"/>
                  </a:ext>
                </a:extLst>
              </p:cNvPr>
              <p:cNvSpPr txBox="1"/>
              <p:nvPr/>
            </p:nvSpPr>
            <p:spPr>
              <a:xfrm>
                <a:off x="687430" y="3635415"/>
                <a:ext cx="3451779" cy="103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nary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nary>
                            <m:nary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nary>
                          <m:f>
                            <m:f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BCAFDA4-B9F1-4ABF-A51E-72A9561FB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30" y="3635415"/>
                <a:ext cx="3451779" cy="10350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238A8E-2FFD-4308-B94D-ADF8A7BD36EA}"/>
                  </a:ext>
                </a:extLst>
              </p:cNvPr>
              <p:cNvSpPr txBox="1"/>
              <p:nvPr/>
            </p:nvSpPr>
            <p:spPr>
              <a:xfrm>
                <a:off x="4581772" y="3992050"/>
                <a:ext cx="4291286" cy="6070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2ℏ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∼(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𝐵𝐶𝑆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𝑡h𝑒𝑜𝑟𝑦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238A8E-2FFD-4308-B94D-ADF8A7BD3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772" y="3992050"/>
                <a:ext cx="4291286" cy="6070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3">
                <a:extLst>
                  <a:ext uri="{FF2B5EF4-FFF2-40B4-BE49-F238E27FC236}">
                    <a16:creationId xmlns:a16="http://schemas.microsoft.com/office/drawing/2014/main" id="{87238A8E-2FFD-4308-B94D-ADF8A7BD36EA}"/>
                  </a:ext>
                </a:extLst>
              </p:cNvPr>
              <p:cNvSpPr txBox="1"/>
              <p:nvPr/>
            </p:nvSpPr>
            <p:spPr>
              <a:xfrm>
                <a:off x="5156366" y="5330605"/>
                <a:ext cx="1256947" cy="70121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3">
                <a:extLst>
                  <a:ext uri="{FF2B5EF4-FFF2-40B4-BE49-F238E27FC236}">
                    <a16:creationId xmlns:a16="http://schemas.microsoft.com/office/drawing/2014/main" id="{87238A8E-2FFD-4308-B94D-ADF8A7BD3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366" y="5330605"/>
                <a:ext cx="1256947" cy="701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0D5A3D-ED04-4D6B-98A0-EF1ED1BC627F}"/>
              </a:ext>
            </a:extLst>
          </p:cNvPr>
          <p:cNvSpPr txBox="1"/>
          <p:nvPr/>
        </p:nvSpPr>
        <p:spPr>
          <a:xfrm>
            <a:off x="0" y="479962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In BCS theory, the pair wave function (anomalous Green’s function) is given by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48C3B7A-734C-488F-B911-578A7549F82E}"/>
                  </a:ext>
                </a:extLst>
              </p:cNvPr>
              <p:cNvSpPr txBox="1"/>
              <p:nvPr/>
            </p:nvSpPr>
            <p:spPr>
              <a:xfrm>
                <a:off x="1413795" y="5332316"/>
                <a:ext cx="3120085" cy="562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func>
                        </m:e>
                      </m:d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48C3B7A-734C-488F-B911-578A7549F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95" y="5332316"/>
                <a:ext cx="3120085" cy="562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3">
                <a:extLst>
                  <a:ext uri="{FF2B5EF4-FFF2-40B4-BE49-F238E27FC236}">
                    <a16:creationId xmlns:a16="http://schemas.microsoft.com/office/drawing/2014/main" id="{B6E722D7-9914-4438-83B7-F54DF1C23F51}"/>
                  </a:ext>
                </a:extLst>
              </p:cNvPr>
              <p:cNvSpPr txBox="1"/>
              <p:nvPr/>
            </p:nvSpPr>
            <p:spPr>
              <a:xfrm>
                <a:off x="0" y="6089375"/>
                <a:ext cx="9144000" cy="6812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b="0" dirty="0"/>
                  <a:t>Typical scale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∼1</m:t>
                    </m:r>
                  </m:oMath>
                </a14:m>
                <a:r>
                  <a:rPr kumimoji="1" lang="en-US" altLang="ja-JP" dirty="0"/>
                  <a:t>-100 nm for SRF materials (e.g., </a:t>
                </a:r>
                <a:r>
                  <a:rPr kumimoji="1" lang="en-US" altLang="ja-JP" dirty="0" err="1"/>
                  <a:t>Nb</a:t>
                </a:r>
                <a:r>
                  <a:rPr kumimoji="1" lang="en-US" altLang="ja-JP" dirty="0"/>
                  <a:t>, Nb</a:t>
                </a:r>
                <a:r>
                  <a:rPr kumimoji="1" lang="en-US" altLang="ja-JP" baseline="-25000" dirty="0"/>
                  <a:t>3</a:t>
                </a:r>
                <a:r>
                  <a:rPr kumimoji="1" lang="en-US" altLang="ja-JP" dirty="0"/>
                  <a:t>Sn). This is much larger than typical electron-electron distance: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Cooper pairs are overlapped. 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3">
                <a:extLst>
                  <a:ext uri="{FF2B5EF4-FFF2-40B4-BE49-F238E27FC236}">
                    <a16:creationId xmlns:a16="http://schemas.microsoft.com/office/drawing/2014/main" id="{B6E722D7-9914-4438-83B7-F54DF1C2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89375"/>
                <a:ext cx="9144000" cy="681277"/>
              </a:xfrm>
              <a:prstGeom prst="rect">
                <a:avLst/>
              </a:prstGeom>
              <a:blipFill>
                <a:blip r:embed="rId11"/>
                <a:stretch>
                  <a:fillRect l="-1533" t="-893" r="-2067" b="-1964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F6A13B0-407F-469A-89F6-2E043933F9B7}"/>
              </a:ext>
            </a:extLst>
          </p:cNvPr>
          <p:cNvSpPr/>
          <p:nvPr/>
        </p:nvSpPr>
        <p:spPr>
          <a:xfrm>
            <a:off x="6393568" y="5611554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Coherence length (BCS)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84D0C9-D6F3-45CD-9345-47D31F6BC5BE}"/>
              </a:ext>
            </a:extLst>
          </p:cNvPr>
          <p:cNvSpPr txBox="1"/>
          <p:nvPr/>
        </p:nvSpPr>
        <p:spPr>
          <a:xfrm>
            <a:off x="0" y="19671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MV Boli" panose="02000500030200090000" pitchFamily="2" charset="0"/>
                <a:cs typeface="MV Boli" panose="02000500030200090000" pitchFamily="2" charset="0"/>
              </a:rPr>
              <a:t>Meissner state and vortex state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48AC22-4E7F-4A00-987C-CA580136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DF1FBB-FBF4-486A-BFE1-0571BEDE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D190BA-3C53-473B-8A18-AD15E2D21042}"/>
              </a:ext>
            </a:extLst>
          </p:cNvPr>
          <p:cNvSpPr txBox="1"/>
          <p:nvPr/>
        </p:nvSpPr>
        <p:spPr>
          <a:xfrm>
            <a:off x="1" y="31604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SRF cavities are operated under the </a:t>
            </a:r>
            <a:r>
              <a:rPr kumimoji="1" lang="en-US" altLang="ja-JP" sz="2400" dirty="0">
                <a:solidFill>
                  <a:srgbClr val="0070C0"/>
                </a:solidFill>
              </a:rPr>
              <a:t>Meissner state</a:t>
            </a:r>
            <a:r>
              <a:rPr kumimoji="1" lang="en-US" altLang="ja-JP" sz="2400" dirty="0"/>
              <a:t>. </a:t>
            </a:r>
          </a:p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This is the significant difference from superconducting magnet</a:t>
            </a:r>
            <a:r>
              <a:rPr kumimoji="1" lang="en-US" altLang="ja-JP" sz="2400" dirty="0"/>
              <a:t>. </a:t>
            </a:r>
          </a:p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H</a:t>
            </a:r>
            <a:r>
              <a:rPr kumimoji="1" lang="en-US" altLang="ja-JP" sz="2400" baseline="-25000" dirty="0">
                <a:solidFill>
                  <a:srgbClr val="FF0000"/>
                </a:solidFill>
              </a:rPr>
              <a:t>c2</a:t>
            </a:r>
            <a:r>
              <a:rPr kumimoji="1" lang="en-US" altLang="ja-JP" sz="2400" dirty="0">
                <a:solidFill>
                  <a:srgbClr val="FF0000"/>
                </a:solidFill>
              </a:rPr>
              <a:t> is NOT important</a:t>
            </a:r>
            <a:r>
              <a:rPr kumimoji="1" lang="en-US" altLang="ja-JP" sz="2400" dirty="0"/>
              <a:t>. </a:t>
            </a:r>
          </a:p>
          <a:p>
            <a:pPr algn="ctr"/>
            <a:r>
              <a:rPr kumimoji="1" lang="en-US" altLang="ja-JP" sz="2400" dirty="0">
                <a:solidFill>
                  <a:srgbClr val="0070C0"/>
                </a:solidFill>
              </a:rPr>
              <a:t>H</a:t>
            </a:r>
            <a:r>
              <a:rPr kumimoji="1" lang="en-US" altLang="ja-JP" sz="2400" baseline="-25000" dirty="0">
                <a:solidFill>
                  <a:srgbClr val="0070C0"/>
                </a:solidFill>
              </a:rPr>
              <a:t>c1</a:t>
            </a:r>
            <a:r>
              <a:rPr kumimoji="1" lang="en-US" altLang="ja-JP" sz="2400" dirty="0">
                <a:solidFill>
                  <a:srgbClr val="0070C0"/>
                </a:solidFill>
              </a:rPr>
              <a:t> and </a:t>
            </a:r>
            <a:r>
              <a:rPr kumimoji="1" lang="en-US" altLang="ja-JP" sz="2400" dirty="0" err="1">
                <a:solidFill>
                  <a:srgbClr val="0070C0"/>
                </a:solidFill>
              </a:rPr>
              <a:t>H</a:t>
            </a:r>
            <a:r>
              <a:rPr kumimoji="1" lang="en-US" altLang="ja-JP" sz="2400" baseline="-25000" dirty="0" err="1">
                <a:solidFill>
                  <a:srgbClr val="0070C0"/>
                </a:solidFill>
              </a:rPr>
              <a:t>sh</a:t>
            </a:r>
            <a:r>
              <a:rPr kumimoji="1" lang="en-US" altLang="ja-JP" sz="2400" dirty="0">
                <a:solidFill>
                  <a:srgbClr val="0070C0"/>
                </a:solidFill>
              </a:rPr>
              <a:t> (superheating field) </a:t>
            </a:r>
            <a:r>
              <a:rPr kumimoji="1" lang="en-US" altLang="ja-JP" sz="2400" dirty="0"/>
              <a:t>are important in SRF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2817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F34ACAE-35B7-4D3C-87B9-F1B70CF31F77}"/>
                  </a:ext>
                </a:extLst>
              </p:cNvPr>
              <p:cNvSpPr txBox="1"/>
              <p:nvPr/>
            </p:nvSpPr>
            <p:spPr>
              <a:xfrm>
                <a:off x="3451330" y="1195062"/>
                <a:ext cx="2163477" cy="527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F34ACAE-35B7-4D3C-87B9-F1B70CF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330" y="1195062"/>
                <a:ext cx="2163477" cy="5271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B378A22-D45D-4E8F-9BFA-C66A88E0F524}"/>
                  </a:ext>
                </a:extLst>
              </p:cNvPr>
              <p:cNvSpPr txBox="1"/>
              <p:nvPr/>
            </p:nvSpPr>
            <p:spPr>
              <a:xfrm>
                <a:off x="5775241" y="1195062"/>
                <a:ext cx="31693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: Cooper pair density</a:t>
                </a:r>
              </a:p>
              <a:p>
                <a:endParaRPr kumimoji="1" lang="ja-JP" altLang="en-US" sz="2400" dirty="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B378A22-D45D-4E8F-9BFA-C66A88E0F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241" y="1195062"/>
                <a:ext cx="3169394" cy="830997"/>
              </a:xfrm>
              <a:prstGeom prst="rect">
                <a:avLst/>
              </a:prstGeom>
              <a:blipFill>
                <a:blip r:embed="rId3"/>
                <a:stretch>
                  <a:fillRect t="-5882" r="-2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5D0451-6A7F-4793-B0C1-5D7591CBE141}"/>
              </a:ext>
            </a:extLst>
          </p:cNvPr>
          <p:cNvSpPr txBox="1"/>
          <p:nvPr/>
        </p:nvSpPr>
        <p:spPr>
          <a:xfrm>
            <a:off x="-38931" y="5486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Let us write the macroscopic wavefunction of condensate as</a:t>
            </a:r>
            <a:endParaRPr kumimoji="1" lang="ja-JP" altLang="en-US" sz="2400" dirty="0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FB68DBFE-2A1C-4DE5-A724-E1A7A3CE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T. Kubo, ASSCA2018</a:t>
            </a:r>
            <a:endParaRPr kumimoji="1" lang="ja-JP" altLang="en-US" dirty="0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8477085E-4BD7-49CD-802F-6CF2993D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44D2E41-1DE9-4E56-ADF1-D7C775E54378}"/>
              </a:ext>
            </a:extLst>
          </p:cNvPr>
          <p:cNvSpPr txBox="1"/>
          <p:nvPr/>
        </p:nvSpPr>
        <p:spPr>
          <a:xfrm>
            <a:off x="0" y="0"/>
            <a:ext cx="9155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London equation and Meissner effect (1)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40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F34ACAE-35B7-4D3C-87B9-F1B70CF31F77}"/>
                  </a:ext>
                </a:extLst>
              </p:cNvPr>
              <p:cNvSpPr txBox="1"/>
              <p:nvPr/>
            </p:nvSpPr>
            <p:spPr>
              <a:xfrm>
                <a:off x="3451330" y="1195062"/>
                <a:ext cx="2163477" cy="527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F34ACAE-35B7-4D3C-87B9-F1B70CF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330" y="1195062"/>
                <a:ext cx="2163477" cy="5271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B378A22-D45D-4E8F-9BFA-C66A88E0F524}"/>
                  </a:ext>
                </a:extLst>
              </p:cNvPr>
              <p:cNvSpPr txBox="1"/>
              <p:nvPr/>
            </p:nvSpPr>
            <p:spPr>
              <a:xfrm>
                <a:off x="5775241" y="1195062"/>
                <a:ext cx="3169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: Cooper pair density</a:t>
                </a: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B378A22-D45D-4E8F-9BFA-C66A88E0F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241" y="1195062"/>
                <a:ext cx="3169394" cy="461665"/>
              </a:xfrm>
              <a:prstGeom prst="rect">
                <a:avLst/>
              </a:prstGeom>
              <a:blipFill>
                <a:blip r:embed="rId3"/>
                <a:stretch>
                  <a:fillRect t="-10526" r="-211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F29A6D-9346-4754-899D-1B4E6CA64FE2}"/>
              </a:ext>
            </a:extLst>
          </p:cNvPr>
          <p:cNvSpPr txBox="1"/>
          <p:nvPr/>
        </p:nvSpPr>
        <p:spPr>
          <a:xfrm>
            <a:off x="-38931" y="1874127"/>
            <a:ext cx="419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Using the momentum operator,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9C9D33-48DA-4CA5-8ABB-E1D52C813739}"/>
                  </a:ext>
                </a:extLst>
              </p:cNvPr>
              <p:cNvSpPr txBox="1"/>
              <p:nvPr/>
            </p:nvSpPr>
            <p:spPr>
              <a:xfrm>
                <a:off x="3530027" y="2349798"/>
                <a:ext cx="1794337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9C9D33-48DA-4CA5-8ABB-E1D52C81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27" y="2349798"/>
                <a:ext cx="1794337" cy="701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B21703-6E7D-445F-BBA1-A5BDB6489C92}"/>
              </a:ext>
            </a:extLst>
          </p:cNvPr>
          <p:cNvSpPr txBox="1"/>
          <p:nvPr/>
        </p:nvSpPr>
        <p:spPr>
          <a:xfrm>
            <a:off x="-38932" y="3136995"/>
            <a:ext cx="396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 obtain the current density: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E598CAA-7186-4C86-A016-1F50F1B6A9BE}"/>
                  </a:ext>
                </a:extLst>
              </p:cNvPr>
              <p:cNvSpPr txBox="1"/>
              <p:nvPr/>
            </p:nvSpPr>
            <p:spPr>
              <a:xfrm>
                <a:off x="0" y="3866276"/>
                <a:ext cx="9066136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E598CAA-7186-4C86-A016-1F50F1B6A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66276"/>
                <a:ext cx="9066136" cy="8373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FB68DBFE-2A1C-4DE5-A724-E1A7A3CE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T. Kubo, ASSCA2018</a:t>
            </a:r>
            <a:endParaRPr kumimoji="1" lang="ja-JP" altLang="en-US" dirty="0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8477085E-4BD7-49CD-802F-6CF2993D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47678" y="2393756"/>
                <a:ext cx="1718932" cy="564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78" y="2393756"/>
                <a:ext cx="1718932" cy="564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770859" y="2917158"/>
                <a:ext cx="1067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859" y="2917158"/>
                <a:ext cx="106792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05389" y="3293240"/>
                <a:ext cx="1091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89" y="3293240"/>
                <a:ext cx="1091196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44D2E41-1DE9-4E56-ADF1-D7C775E54378}"/>
              </a:ext>
            </a:extLst>
          </p:cNvPr>
          <p:cNvSpPr txBox="1"/>
          <p:nvPr/>
        </p:nvSpPr>
        <p:spPr>
          <a:xfrm>
            <a:off x="0" y="0"/>
            <a:ext cx="9155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London equation and Meissner effect (1)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66E9E9-7FAD-485F-8B31-1D664834477A}"/>
              </a:ext>
            </a:extLst>
          </p:cNvPr>
          <p:cNvSpPr txBox="1"/>
          <p:nvPr/>
        </p:nvSpPr>
        <p:spPr>
          <a:xfrm>
            <a:off x="-38931" y="5486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Let us write the macroscopic wavefunction of condensate as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8850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F34ACAE-35B7-4D3C-87B9-F1B70CF31F77}"/>
                  </a:ext>
                </a:extLst>
              </p:cNvPr>
              <p:cNvSpPr txBox="1"/>
              <p:nvPr/>
            </p:nvSpPr>
            <p:spPr>
              <a:xfrm>
                <a:off x="3451330" y="1195062"/>
                <a:ext cx="2163477" cy="527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F34ACAE-35B7-4D3C-87B9-F1B70CF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330" y="1195062"/>
                <a:ext cx="2163477" cy="5271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B378A22-D45D-4E8F-9BFA-C66A88E0F524}"/>
                  </a:ext>
                </a:extLst>
              </p:cNvPr>
              <p:cNvSpPr txBox="1"/>
              <p:nvPr/>
            </p:nvSpPr>
            <p:spPr>
              <a:xfrm>
                <a:off x="5775241" y="1195062"/>
                <a:ext cx="3169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: Cooper pair density</a:t>
                </a: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B378A22-D45D-4E8F-9BFA-C66A88E0F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241" y="1195062"/>
                <a:ext cx="3169394" cy="461665"/>
              </a:xfrm>
              <a:prstGeom prst="rect">
                <a:avLst/>
              </a:prstGeom>
              <a:blipFill>
                <a:blip r:embed="rId3"/>
                <a:stretch>
                  <a:fillRect t="-10526" r="-211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F29A6D-9346-4754-899D-1B4E6CA64FE2}"/>
              </a:ext>
            </a:extLst>
          </p:cNvPr>
          <p:cNvSpPr txBox="1"/>
          <p:nvPr/>
        </p:nvSpPr>
        <p:spPr>
          <a:xfrm>
            <a:off x="-38931" y="1874127"/>
            <a:ext cx="419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Using the momentum operator,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9C9D33-48DA-4CA5-8ABB-E1D52C813739}"/>
                  </a:ext>
                </a:extLst>
              </p:cNvPr>
              <p:cNvSpPr txBox="1"/>
              <p:nvPr/>
            </p:nvSpPr>
            <p:spPr>
              <a:xfrm>
                <a:off x="3530027" y="2349798"/>
                <a:ext cx="1794337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9C9D33-48DA-4CA5-8ABB-E1D52C81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27" y="2349798"/>
                <a:ext cx="1794337" cy="701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B21703-6E7D-445F-BBA1-A5BDB6489C92}"/>
              </a:ext>
            </a:extLst>
          </p:cNvPr>
          <p:cNvSpPr txBox="1"/>
          <p:nvPr/>
        </p:nvSpPr>
        <p:spPr>
          <a:xfrm>
            <a:off x="-38932" y="3136995"/>
            <a:ext cx="396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 obtain the current density: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E598CAA-7186-4C86-A016-1F50F1B6A9BE}"/>
                  </a:ext>
                </a:extLst>
              </p:cNvPr>
              <p:cNvSpPr txBox="1"/>
              <p:nvPr/>
            </p:nvSpPr>
            <p:spPr>
              <a:xfrm>
                <a:off x="0" y="3866276"/>
                <a:ext cx="9066136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E598CAA-7186-4C86-A016-1F50F1B6A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66276"/>
                <a:ext cx="9066136" cy="8373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5809DEB-D6F7-4AEA-9747-25458C1B2B85}"/>
                  </a:ext>
                </a:extLst>
              </p:cNvPr>
              <p:cNvSpPr txBox="1"/>
              <p:nvPr/>
            </p:nvSpPr>
            <p:spPr>
              <a:xfrm>
                <a:off x="4640919" y="5018775"/>
                <a:ext cx="27433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Here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defined by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5809DEB-D6F7-4AEA-9747-25458C1B2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919" y="5018775"/>
                <a:ext cx="2743315" cy="461665"/>
              </a:xfrm>
              <a:prstGeom prst="rect">
                <a:avLst/>
              </a:prstGeom>
              <a:blipFill>
                <a:blip r:embed="rId6"/>
                <a:stretch>
                  <a:fillRect l="-3333" t="-10526" r="-2667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1A87DFB-E161-452F-B107-2E975B3DC8C4}"/>
                  </a:ext>
                </a:extLst>
              </p:cNvPr>
              <p:cNvSpPr txBox="1"/>
              <p:nvPr/>
            </p:nvSpPr>
            <p:spPr>
              <a:xfrm>
                <a:off x="5043477" y="5361087"/>
                <a:ext cx="3375732" cy="1120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1A87DFB-E161-452F-B107-2E975B3DC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477" y="5361087"/>
                <a:ext cx="3375732" cy="11206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FB68DBFE-2A1C-4DE5-A724-E1A7A3CE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T. Kubo, ASSCA2018</a:t>
            </a:r>
            <a:endParaRPr kumimoji="1" lang="ja-JP" altLang="en-US" dirty="0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8477085E-4BD7-49CD-802F-6CF2993D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46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47678" y="2393756"/>
                <a:ext cx="1718932" cy="564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78" y="2393756"/>
                <a:ext cx="1718932" cy="564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770859" y="2917158"/>
                <a:ext cx="1067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859" y="2917158"/>
                <a:ext cx="106792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05389" y="3293240"/>
                <a:ext cx="1091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89" y="3293240"/>
                <a:ext cx="1091196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09519" y="5214035"/>
                <a:ext cx="3217676" cy="922176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19" y="5214035"/>
                <a:ext cx="3217676" cy="9221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44D2E41-1DE9-4E56-ADF1-D7C775E54378}"/>
              </a:ext>
            </a:extLst>
          </p:cNvPr>
          <p:cNvSpPr txBox="1"/>
          <p:nvPr/>
        </p:nvSpPr>
        <p:spPr>
          <a:xfrm>
            <a:off x="0" y="0"/>
            <a:ext cx="9155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London equation and Meissner effect (1)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66E9E9-7FAD-485F-8B31-1D664834477A}"/>
              </a:ext>
            </a:extLst>
          </p:cNvPr>
          <p:cNvSpPr txBox="1"/>
          <p:nvPr/>
        </p:nvSpPr>
        <p:spPr>
          <a:xfrm>
            <a:off x="-38931" y="5486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Let us write the macroscopic wavefunction of condensate as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68067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/>
              <p:nvPr/>
            </p:nvSpPr>
            <p:spPr>
              <a:xfrm>
                <a:off x="418210" y="636664"/>
                <a:ext cx="3033010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0" y="636664"/>
                <a:ext cx="3033010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F8BAD27-9635-403A-9DB5-E1816EFE18BD}"/>
                  </a:ext>
                </a:extLst>
              </p:cNvPr>
              <p:cNvSpPr txBox="1"/>
              <p:nvPr/>
            </p:nvSpPr>
            <p:spPr>
              <a:xfrm>
                <a:off x="926018" y="1813786"/>
                <a:ext cx="2238497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F8BAD27-9635-403A-9DB5-E1816EFE1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18" y="1813786"/>
                <a:ext cx="2238497" cy="756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6EF22D-5CAE-41DF-A1AC-270B1770F749}"/>
              </a:ext>
            </a:extLst>
          </p:cNvPr>
          <p:cNvSpPr txBox="1"/>
          <p:nvPr/>
        </p:nvSpPr>
        <p:spPr>
          <a:xfrm>
            <a:off x="4682737" y="1345115"/>
            <a:ext cx="45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rot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441D7A-7F26-4511-BC2B-3E6ADA41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70EF56-645D-43A1-B292-BA43B3BD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47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90574" y="1647341"/>
                <a:ext cx="1465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grad</m:t>
                      </m:r>
                      <m:r>
                        <a:rPr kumimoji="1"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74" y="1647341"/>
                <a:ext cx="146546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90574" y="1347398"/>
                <a:ext cx="1205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74" y="1347398"/>
                <a:ext cx="12057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537247" y="1051798"/>
            <a:ext cx="14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 we used</a:t>
            </a:r>
          </a:p>
        </p:txBody>
      </p:sp>
      <p:sp>
        <p:nvSpPr>
          <p:cNvPr id="18" name="Double Bracket 17"/>
          <p:cNvSpPr/>
          <p:nvPr/>
        </p:nvSpPr>
        <p:spPr>
          <a:xfrm>
            <a:off x="5487793" y="1051798"/>
            <a:ext cx="1940313" cy="97385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1CE1B2-171B-4A02-97FF-096776669E6D}"/>
              </a:ext>
            </a:extLst>
          </p:cNvPr>
          <p:cNvSpPr txBox="1"/>
          <p:nvPr/>
        </p:nvSpPr>
        <p:spPr>
          <a:xfrm>
            <a:off x="0" y="0"/>
            <a:ext cx="725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London equation and Meissner effect (2)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矢印: 左カーブ 12">
            <a:extLst>
              <a:ext uri="{FF2B5EF4-FFF2-40B4-BE49-F238E27FC236}">
                <a16:creationId xmlns:a16="http://schemas.microsoft.com/office/drawing/2014/main" id="{3F3CE78F-3226-47B7-9E39-0C040184BBE0}"/>
              </a:ext>
            </a:extLst>
          </p:cNvPr>
          <p:cNvSpPr/>
          <p:nvPr/>
        </p:nvSpPr>
        <p:spPr>
          <a:xfrm>
            <a:off x="3753377" y="1004346"/>
            <a:ext cx="857138" cy="12872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06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/>
              <p:nvPr/>
            </p:nvSpPr>
            <p:spPr>
              <a:xfrm>
                <a:off x="418210" y="636664"/>
                <a:ext cx="3033010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0" y="636664"/>
                <a:ext cx="3033010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F8BAD27-9635-403A-9DB5-E1816EFE18BD}"/>
                  </a:ext>
                </a:extLst>
              </p:cNvPr>
              <p:cNvSpPr txBox="1"/>
              <p:nvPr/>
            </p:nvSpPr>
            <p:spPr>
              <a:xfrm>
                <a:off x="926018" y="1813786"/>
                <a:ext cx="2238497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F8BAD27-9635-403A-9DB5-E1816EFE1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18" y="1813786"/>
                <a:ext cx="2238497" cy="756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6EF22D-5CAE-41DF-A1AC-270B1770F749}"/>
              </a:ext>
            </a:extLst>
          </p:cNvPr>
          <p:cNvSpPr txBox="1"/>
          <p:nvPr/>
        </p:nvSpPr>
        <p:spPr>
          <a:xfrm>
            <a:off x="4682737" y="1345115"/>
            <a:ext cx="45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D99F6D5-0E4F-46ED-BDB9-649250B82703}"/>
                  </a:ext>
                </a:extLst>
              </p:cNvPr>
              <p:cNvSpPr txBox="1"/>
              <p:nvPr/>
            </p:nvSpPr>
            <p:spPr>
              <a:xfrm>
                <a:off x="995917" y="3082078"/>
                <a:ext cx="2555443" cy="6938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D99F6D5-0E4F-46ED-BDB9-649250B82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17" y="3082078"/>
                <a:ext cx="2555443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55D7713-4C40-4455-8CB2-D2CD4551418F}"/>
                  </a:ext>
                </a:extLst>
              </p:cNvPr>
              <p:cNvSpPr txBox="1"/>
              <p:nvPr/>
            </p:nvSpPr>
            <p:spPr>
              <a:xfrm>
                <a:off x="4860513" y="2591256"/>
                <a:ext cx="1468001" cy="936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Maxwell eq.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55D7713-4C40-4455-8CB2-D2CD45514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13" y="2591256"/>
                <a:ext cx="1468001" cy="936795"/>
              </a:xfrm>
              <a:prstGeom prst="rect">
                <a:avLst/>
              </a:prstGeom>
              <a:blipFill>
                <a:blip r:embed="rId5"/>
                <a:stretch>
                  <a:fillRect l="-3320" t="-32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441D7A-7F26-4511-BC2B-3E6ADA41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70EF56-645D-43A1-B292-BA43B3BD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41622" y="3816642"/>
            <a:ext cx="1996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London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90574" y="1647341"/>
                <a:ext cx="1465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grad</m:t>
                      </m:r>
                      <m:r>
                        <a:rPr kumimoji="1"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74" y="1647341"/>
                <a:ext cx="146546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90574" y="1347398"/>
                <a:ext cx="1205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74" y="1347398"/>
                <a:ext cx="12057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537247" y="1051798"/>
            <a:ext cx="14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 we used</a:t>
            </a:r>
          </a:p>
        </p:txBody>
      </p:sp>
      <p:sp>
        <p:nvSpPr>
          <p:cNvPr id="18" name="Double Bracket 17"/>
          <p:cNvSpPr/>
          <p:nvPr/>
        </p:nvSpPr>
        <p:spPr>
          <a:xfrm>
            <a:off x="5487793" y="1051798"/>
            <a:ext cx="1940313" cy="97385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1CE1B2-171B-4A02-97FF-096776669E6D}"/>
              </a:ext>
            </a:extLst>
          </p:cNvPr>
          <p:cNvSpPr txBox="1"/>
          <p:nvPr/>
        </p:nvSpPr>
        <p:spPr>
          <a:xfrm>
            <a:off x="0" y="0"/>
            <a:ext cx="725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London equation and Meissner effect (2)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矢印: 左カーブ 12">
            <a:extLst>
              <a:ext uri="{FF2B5EF4-FFF2-40B4-BE49-F238E27FC236}">
                <a16:creationId xmlns:a16="http://schemas.microsoft.com/office/drawing/2014/main" id="{3F3CE78F-3226-47B7-9E39-0C040184BBE0}"/>
              </a:ext>
            </a:extLst>
          </p:cNvPr>
          <p:cNvSpPr/>
          <p:nvPr/>
        </p:nvSpPr>
        <p:spPr>
          <a:xfrm>
            <a:off x="3753377" y="1004346"/>
            <a:ext cx="857138" cy="12872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矢印: 左カーブ 19">
            <a:extLst>
              <a:ext uri="{FF2B5EF4-FFF2-40B4-BE49-F238E27FC236}">
                <a16:creationId xmlns:a16="http://schemas.microsoft.com/office/drawing/2014/main" id="{834C8939-7981-431A-A8F4-4C7446B0A150}"/>
              </a:ext>
            </a:extLst>
          </p:cNvPr>
          <p:cNvSpPr/>
          <p:nvPr/>
        </p:nvSpPr>
        <p:spPr>
          <a:xfrm>
            <a:off x="3785022" y="2304615"/>
            <a:ext cx="857138" cy="12872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12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/>
              <p:nvPr/>
            </p:nvSpPr>
            <p:spPr>
              <a:xfrm>
                <a:off x="418210" y="636664"/>
                <a:ext cx="3033010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0" y="636664"/>
                <a:ext cx="3033010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F8BAD27-9635-403A-9DB5-E1816EFE18BD}"/>
                  </a:ext>
                </a:extLst>
              </p:cNvPr>
              <p:cNvSpPr txBox="1"/>
              <p:nvPr/>
            </p:nvSpPr>
            <p:spPr>
              <a:xfrm>
                <a:off x="926018" y="1813786"/>
                <a:ext cx="2238497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F8BAD27-9635-403A-9DB5-E1816EFE1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18" y="1813786"/>
                <a:ext cx="2238497" cy="756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6EF22D-5CAE-41DF-A1AC-270B1770F749}"/>
              </a:ext>
            </a:extLst>
          </p:cNvPr>
          <p:cNvSpPr txBox="1"/>
          <p:nvPr/>
        </p:nvSpPr>
        <p:spPr>
          <a:xfrm>
            <a:off x="4682737" y="1345115"/>
            <a:ext cx="45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rot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D99F6D5-0E4F-46ED-BDB9-649250B82703}"/>
                  </a:ext>
                </a:extLst>
              </p:cNvPr>
              <p:cNvSpPr txBox="1"/>
              <p:nvPr/>
            </p:nvSpPr>
            <p:spPr>
              <a:xfrm>
                <a:off x="995917" y="3082078"/>
                <a:ext cx="2555443" cy="6938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D99F6D5-0E4F-46ED-BDB9-649250B82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17" y="3082078"/>
                <a:ext cx="2555443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55D7713-4C40-4455-8CB2-D2CD4551418F}"/>
                  </a:ext>
                </a:extLst>
              </p:cNvPr>
              <p:cNvSpPr txBox="1"/>
              <p:nvPr/>
            </p:nvSpPr>
            <p:spPr>
              <a:xfrm>
                <a:off x="4860513" y="2591256"/>
                <a:ext cx="1468001" cy="936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Maxwell eq.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55D7713-4C40-4455-8CB2-D2CD45514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13" y="2591256"/>
                <a:ext cx="1468001" cy="936795"/>
              </a:xfrm>
              <a:prstGeom prst="rect">
                <a:avLst/>
              </a:prstGeom>
              <a:blipFill>
                <a:blip r:embed="rId5"/>
                <a:stretch>
                  <a:fillRect l="-3320" t="-32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441D7A-7F26-4511-BC2B-3E6ADA41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70EF56-645D-43A1-B292-BA43B3BD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41622" y="3816642"/>
            <a:ext cx="1996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London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4266744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 Cartesian coordinate,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rot</m:t>
                    </m:r>
                    <m:r>
                      <a:rPr kumimoji="1"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rot</m:t>
                    </m:r>
                    <m:r>
                      <a:rPr kumimoji="1"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kumimoji="1"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grad</m:t>
                    </m:r>
                    <m:r>
                      <a:rPr kumimoji="1"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div</m:t>
                    </m:r>
                    <m:r>
                      <a:rPr kumimoji="1"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.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div</m:t>
                    </m:r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we obtain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6744"/>
                <a:ext cx="9144000" cy="400110"/>
              </a:xfrm>
              <a:prstGeom prst="rect">
                <a:avLst/>
              </a:prstGeom>
              <a:blipFill>
                <a:blip r:embed="rId6"/>
                <a:stretch>
                  <a:fillRect l="-667" t="-9091" r="-1133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7">
                <a:extLst>
                  <a:ext uri="{FF2B5EF4-FFF2-40B4-BE49-F238E27FC236}">
                    <a16:creationId xmlns:a16="http://schemas.microsoft.com/office/drawing/2014/main" id="{3D99F6D5-0E4F-46ED-BDB9-649250B82703}"/>
                  </a:ext>
                </a:extLst>
              </p:cNvPr>
              <p:cNvSpPr txBox="1"/>
              <p:nvPr/>
            </p:nvSpPr>
            <p:spPr>
              <a:xfrm>
                <a:off x="3414925" y="4711169"/>
                <a:ext cx="1445588" cy="6938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4" name="テキスト ボックス 7">
                <a:extLst>
                  <a:ext uri="{FF2B5EF4-FFF2-40B4-BE49-F238E27FC236}">
                    <a16:creationId xmlns:a16="http://schemas.microsoft.com/office/drawing/2014/main" id="{3D99F6D5-0E4F-46ED-BDB9-649250B82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925" y="4711169"/>
                <a:ext cx="1445588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90574" y="1647341"/>
                <a:ext cx="1465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grad</m:t>
                      </m:r>
                      <m:r>
                        <a:rPr kumimoji="1"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74" y="1647341"/>
                <a:ext cx="146546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90574" y="1347398"/>
                <a:ext cx="1205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74" y="1347398"/>
                <a:ext cx="12057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537247" y="1051798"/>
            <a:ext cx="14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 we used</a:t>
            </a:r>
          </a:p>
        </p:txBody>
      </p:sp>
      <p:sp>
        <p:nvSpPr>
          <p:cNvPr id="18" name="Double Bracket 17"/>
          <p:cNvSpPr/>
          <p:nvPr/>
        </p:nvSpPr>
        <p:spPr>
          <a:xfrm>
            <a:off x="5487793" y="1051798"/>
            <a:ext cx="1940313" cy="97385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1CE1B2-171B-4A02-97FF-096776669E6D}"/>
              </a:ext>
            </a:extLst>
          </p:cNvPr>
          <p:cNvSpPr txBox="1"/>
          <p:nvPr/>
        </p:nvSpPr>
        <p:spPr>
          <a:xfrm>
            <a:off x="0" y="0"/>
            <a:ext cx="725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London equation and Meissner effect (2)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矢印: 左カーブ 12">
            <a:extLst>
              <a:ext uri="{FF2B5EF4-FFF2-40B4-BE49-F238E27FC236}">
                <a16:creationId xmlns:a16="http://schemas.microsoft.com/office/drawing/2014/main" id="{3F3CE78F-3226-47B7-9E39-0C040184BBE0}"/>
              </a:ext>
            </a:extLst>
          </p:cNvPr>
          <p:cNvSpPr/>
          <p:nvPr/>
        </p:nvSpPr>
        <p:spPr>
          <a:xfrm>
            <a:off x="3753377" y="1004346"/>
            <a:ext cx="857138" cy="12872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矢印: 左カーブ 19">
            <a:extLst>
              <a:ext uri="{FF2B5EF4-FFF2-40B4-BE49-F238E27FC236}">
                <a16:creationId xmlns:a16="http://schemas.microsoft.com/office/drawing/2014/main" id="{834C8939-7981-431A-A8F4-4C7446B0A150}"/>
              </a:ext>
            </a:extLst>
          </p:cNvPr>
          <p:cNvSpPr/>
          <p:nvPr/>
        </p:nvSpPr>
        <p:spPr>
          <a:xfrm>
            <a:off x="3785022" y="2304615"/>
            <a:ext cx="857138" cy="12872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id="{8AAC222B-595E-42A6-B580-4EB70B6880BD}"/>
                  </a:ext>
                </a:extLst>
              </p:cNvPr>
              <p:cNvSpPr/>
              <p:nvPr/>
            </p:nvSpPr>
            <p:spPr>
              <a:xfrm>
                <a:off x="0" y="5647684"/>
                <a:ext cx="6591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dirty="0"/>
                  <a:t>We can easily check the dimension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dirty="0"/>
                  <a:t> since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id="{8AAC222B-595E-42A6-B580-4EB70B688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47684"/>
                <a:ext cx="6591933" cy="369332"/>
              </a:xfrm>
              <a:prstGeom prst="rect">
                <a:avLst/>
              </a:prstGeom>
              <a:blipFill>
                <a:blip r:embed="rId10"/>
                <a:stretch>
                  <a:fillRect l="-740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86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945A31-2998-46D5-A703-F1949B4A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B1681E-FC75-49FE-83E2-6A4F343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6" name="Oval 35"/>
          <p:cNvSpPr/>
          <p:nvPr/>
        </p:nvSpPr>
        <p:spPr>
          <a:xfrm>
            <a:off x="4179490" y="1217704"/>
            <a:ext cx="128016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33702" y="1655777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T&gt;T</a:t>
            </a:r>
            <a:r>
              <a:rPr lang="en-US" baseline="-25000" dirty="0"/>
              <a:t>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494E6C-9F91-47F3-8C44-8B8F781473BD}"/>
              </a:ext>
            </a:extLst>
          </p:cNvPr>
          <p:cNvSpPr txBox="1"/>
          <p:nvPr/>
        </p:nvSpPr>
        <p:spPr>
          <a:xfrm>
            <a:off x="0" y="594799"/>
            <a:ext cx="914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There is </a:t>
            </a:r>
            <a:r>
              <a:rPr kumimoji="1" lang="en-US" altLang="ja-JP" sz="2400" b="1" dirty="0"/>
              <a:t>no magnetic flux inside </a:t>
            </a:r>
            <a:r>
              <a:rPr kumimoji="1" lang="en-US" altLang="ja-JP" sz="2400" dirty="0"/>
              <a:t>the superconducting material         !!</a:t>
            </a:r>
            <a:endParaRPr kumimoji="1" lang="ja-JP" altLang="en-US" sz="2400" dirty="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874C1907-1F97-47BB-9572-36714AF737A3}"/>
              </a:ext>
            </a:extLst>
          </p:cNvPr>
          <p:cNvSpPr/>
          <p:nvPr/>
        </p:nvSpPr>
        <p:spPr>
          <a:xfrm>
            <a:off x="7879650" y="601286"/>
            <a:ext cx="448689" cy="44868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6">
            <a:extLst>
              <a:ext uri="{FF2B5EF4-FFF2-40B4-BE49-F238E27FC236}">
                <a16:creationId xmlns:a16="http://schemas.microsoft.com/office/drawing/2014/main" id="{803574CF-5567-48EC-8D85-E26BAF3F81F2}"/>
              </a:ext>
            </a:extLst>
          </p:cNvPr>
          <p:cNvSpPr/>
          <p:nvPr/>
        </p:nvSpPr>
        <p:spPr>
          <a:xfrm>
            <a:off x="7418180" y="2874690"/>
            <a:ext cx="1280160" cy="128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69">
            <a:extLst>
              <a:ext uri="{FF2B5EF4-FFF2-40B4-BE49-F238E27FC236}">
                <a16:creationId xmlns:a16="http://schemas.microsoft.com/office/drawing/2014/main" id="{C547EC64-7C6A-4CFD-91BA-D22F6BBE852C}"/>
              </a:ext>
            </a:extLst>
          </p:cNvPr>
          <p:cNvSpPr txBox="1"/>
          <p:nvPr/>
        </p:nvSpPr>
        <p:spPr>
          <a:xfrm>
            <a:off x="7773118" y="3330104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T&lt;T</a:t>
            </a:r>
            <a:r>
              <a:rPr lang="en-US" baseline="-25000" dirty="0"/>
              <a:t>c</a:t>
            </a:r>
          </a:p>
        </p:txBody>
      </p:sp>
      <p:cxnSp>
        <p:nvCxnSpPr>
          <p:cNvPr id="11" name="Straight Arrow Connector 77">
            <a:extLst>
              <a:ext uri="{FF2B5EF4-FFF2-40B4-BE49-F238E27FC236}">
                <a16:creationId xmlns:a16="http://schemas.microsoft.com/office/drawing/2014/main" id="{46FC7A22-4274-49E3-9CC6-45D9DBF8ED13}"/>
              </a:ext>
            </a:extLst>
          </p:cNvPr>
          <p:cNvCxnSpPr/>
          <p:nvPr/>
        </p:nvCxnSpPr>
        <p:spPr>
          <a:xfrm>
            <a:off x="5801510" y="2225626"/>
            <a:ext cx="1308864" cy="824812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2">
            <a:extLst>
              <a:ext uri="{FF2B5EF4-FFF2-40B4-BE49-F238E27FC236}">
                <a16:creationId xmlns:a16="http://schemas.microsoft.com/office/drawing/2014/main" id="{75F30643-FA76-4A49-94B7-EA45F8B84161}"/>
              </a:ext>
            </a:extLst>
          </p:cNvPr>
          <p:cNvSpPr/>
          <p:nvPr/>
        </p:nvSpPr>
        <p:spPr>
          <a:xfrm>
            <a:off x="4178764" y="4544237"/>
            <a:ext cx="1280160" cy="128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8">
            <a:extLst>
              <a:ext uri="{FF2B5EF4-FFF2-40B4-BE49-F238E27FC236}">
                <a16:creationId xmlns:a16="http://schemas.microsoft.com/office/drawing/2014/main" id="{CDBC39DF-BFE5-465B-9108-710CAF4C3DC5}"/>
              </a:ext>
            </a:extLst>
          </p:cNvPr>
          <p:cNvSpPr/>
          <p:nvPr/>
        </p:nvSpPr>
        <p:spPr>
          <a:xfrm>
            <a:off x="5672795" y="3933418"/>
            <a:ext cx="59782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9">
            <a:extLst>
              <a:ext uri="{FF2B5EF4-FFF2-40B4-BE49-F238E27FC236}">
                <a16:creationId xmlns:a16="http://schemas.microsoft.com/office/drawing/2014/main" id="{B332B704-30D2-4D4C-8C93-340EC6333941}"/>
              </a:ext>
            </a:extLst>
          </p:cNvPr>
          <p:cNvSpPr/>
          <p:nvPr/>
        </p:nvSpPr>
        <p:spPr>
          <a:xfrm>
            <a:off x="5126416" y="3933418"/>
            <a:ext cx="377125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5">
            <a:extLst>
              <a:ext uri="{FF2B5EF4-FFF2-40B4-BE49-F238E27FC236}">
                <a16:creationId xmlns:a16="http://schemas.microsoft.com/office/drawing/2014/main" id="{E8DA629B-B063-4840-9B50-00734638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36439" y="3885756"/>
            <a:ext cx="725487" cy="2597121"/>
          </a:xfrm>
          <a:prstGeom prst="rect">
            <a:avLst/>
          </a:prstGeom>
        </p:spPr>
      </p:pic>
      <p:sp>
        <p:nvSpPr>
          <p:cNvPr id="18" name="TextBox 68">
            <a:extLst>
              <a:ext uri="{FF2B5EF4-FFF2-40B4-BE49-F238E27FC236}">
                <a16:creationId xmlns:a16="http://schemas.microsoft.com/office/drawing/2014/main" id="{DE7AB02E-41DA-4C86-8A9D-FF839DA96D80}"/>
              </a:ext>
            </a:extLst>
          </p:cNvPr>
          <p:cNvSpPr txBox="1"/>
          <p:nvPr/>
        </p:nvSpPr>
        <p:spPr>
          <a:xfrm>
            <a:off x="4533702" y="4987105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T&lt;T</a:t>
            </a:r>
            <a:r>
              <a:rPr lang="en-US" baseline="-25000" dirty="0"/>
              <a:t>c</a:t>
            </a:r>
          </a:p>
        </p:txBody>
      </p:sp>
      <p:cxnSp>
        <p:nvCxnSpPr>
          <p:cNvPr id="19" name="Straight Arrow Connector 80">
            <a:extLst>
              <a:ext uri="{FF2B5EF4-FFF2-40B4-BE49-F238E27FC236}">
                <a16:creationId xmlns:a16="http://schemas.microsoft.com/office/drawing/2014/main" id="{588F45FE-4E9F-4B33-89F7-EB1B2F68A077}"/>
              </a:ext>
            </a:extLst>
          </p:cNvPr>
          <p:cNvCxnSpPr/>
          <p:nvPr/>
        </p:nvCxnSpPr>
        <p:spPr>
          <a:xfrm flipH="1">
            <a:off x="5861347" y="3990113"/>
            <a:ext cx="1428063" cy="769848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528D72-53A7-4592-815E-44F2EAFE48CA}"/>
              </a:ext>
            </a:extLst>
          </p:cNvPr>
          <p:cNvSpPr txBox="1"/>
          <p:nvPr/>
        </p:nvSpPr>
        <p:spPr>
          <a:xfrm rot="1791411">
            <a:off x="5823530" y="2216586"/>
            <a:ext cx="11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Cool down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49FF224-0B23-4530-AC7B-48AEA795719A}"/>
              </a:ext>
            </a:extLst>
          </p:cNvPr>
          <p:cNvSpPr txBox="1"/>
          <p:nvPr/>
        </p:nvSpPr>
        <p:spPr>
          <a:xfrm rot="19919385">
            <a:off x="6116712" y="391021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Apply H</a:t>
            </a:r>
            <a:r>
              <a:rPr kumimoji="1"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22" name="テキスト ボックス 3">
            <a:extLst>
              <a:ext uri="{FF2B5EF4-FFF2-40B4-BE49-F238E27FC236}">
                <a16:creationId xmlns:a16="http://schemas.microsoft.com/office/drawing/2014/main" id="{90E7A572-0A76-43BC-A803-6BE77BE816D7}"/>
              </a:ext>
            </a:extLst>
          </p:cNvPr>
          <p:cNvSpPr txBox="1"/>
          <p:nvPr/>
        </p:nvSpPr>
        <p:spPr>
          <a:xfrm>
            <a:off x="0" y="0"/>
            <a:ext cx="697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Superconductivity: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Meissner effect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16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391108-3B4A-40CF-A2B4-BFFD97A2B4BE}"/>
              </a:ext>
            </a:extLst>
          </p:cNvPr>
          <p:cNvSpPr txBox="1"/>
          <p:nvPr/>
        </p:nvSpPr>
        <p:spPr>
          <a:xfrm>
            <a:off x="0" y="0"/>
            <a:ext cx="886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London equation and Meissner effect (3): example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E32AF2A-AAAE-40CE-9E6A-49D3D569F4A4}"/>
                  </a:ext>
                </a:extLst>
              </p:cNvPr>
              <p:cNvSpPr txBox="1"/>
              <p:nvPr/>
            </p:nvSpPr>
            <p:spPr>
              <a:xfrm>
                <a:off x="561803" y="1343604"/>
                <a:ext cx="2177904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E32AF2A-AAAE-40CE-9E6A-49D3D569F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03" y="1343604"/>
                <a:ext cx="2177904" cy="8917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BEF8C2-4E8B-4B3E-871A-BF421C49CBBE}"/>
              </a:ext>
            </a:extLst>
          </p:cNvPr>
          <p:cNvSpPr txBox="1"/>
          <p:nvPr/>
        </p:nvSpPr>
        <p:spPr>
          <a:xfrm>
            <a:off x="0" y="730220"/>
            <a:ext cx="285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Consider a 1D system</a:t>
            </a:r>
            <a:endParaRPr kumimoji="1" lang="ja-JP" altLang="en-US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9511A2-2B56-43A0-BED1-A5449455470C}"/>
              </a:ext>
            </a:extLst>
          </p:cNvPr>
          <p:cNvSpPr/>
          <p:nvPr/>
        </p:nvSpPr>
        <p:spPr>
          <a:xfrm>
            <a:off x="6126872" y="835758"/>
            <a:ext cx="2304662" cy="2015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9D4242A-D002-41BC-9056-8D0F9AB449FE}"/>
              </a:ext>
            </a:extLst>
          </p:cNvPr>
          <p:cNvCxnSpPr/>
          <p:nvPr/>
        </p:nvCxnSpPr>
        <p:spPr>
          <a:xfrm>
            <a:off x="6042902" y="2699363"/>
            <a:ext cx="2593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D264E8B-1126-4397-9BFC-F615952A6767}"/>
              </a:ext>
            </a:extLst>
          </p:cNvPr>
          <p:cNvCxnSpPr/>
          <p:nvPr/>
        </p:nvCxnSpPr>
        <p:spPr>
          <a:xfrm flipV="1">
            <a:off x="6117550" y="541658"/>
            <a:ext cx="0" cy="23093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D859B3-AE1D-4CBF-AB8E-8AACDA7723E6}"/>
              </a:ext>
            </a:extLst>
          </p:cNvPr>
          <p:cNvSpPr txBox="1"/>
          <p:nvPr/>
        </p:nvSpPr>
        <p:spPr>
          <a:xfrm>
            <a:off x="8431534" y="27670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x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CB62C3-E002-48B3-98B6-8B8B4185B42E}"/>
              </a:ext>
            </a:extLst>
          </p:cNvPr>
          <p:cNvSpPr txBox="1"/>
          <p:nvPr/>
        </p:nvSpPr>
        <p:spPr>
          <a:xfrm>
            <a:off x="5846959" y="54165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9FEF79-1401-4A1B-8220-227FB0F14391}"/>
              </a:ext>
            </a:extLst>
          </p:cNvPr>
          <p:cNvSpPr txBox="1"/>
          <p:nvPr/>
        </p:nvSpPr>
        <p:spPr>
          <a:xfrm>
            <a:off x="6497895" y="1614578"/>
            <a:ext cx="168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Superconductor</a:t>
            </a:r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339B9684-AF50-4DB9-A5B5-5F38FB43ABA1}"/>
              </a:ext>
            </a:extLst>
          </p:cNvPr>
          <p:cNvSpPr>
            <a:spLocks noChangeAspect="1"/>
          </p:cNvSpPr>
          <p:nvPr/>
        </p:nvSpPr>
        <p:spPr>
          <a:xfrm>
            <a:off x="5442241" y="1458697"/>
            <a:ext cx="221685" cy="221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5D5B22F-4046-4B80-B0B4-20C19415EF17}"/>
              </a:ext>
            </a:extLst>
          </p:cNvPr>
          <p:cNvSpPr>
            <a:spLocks noChangeAspect="1"/>
          </p:cNvSpPr>
          <p:nvPr/>
        </p:nvSpPr>
        <p:spPr>
          <a:xfrm>
            <a:off x="5350399" y="1373176"/>
            <a:ext cx="392727" cy="392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38A6E2C1-5955-4D94-8BDE-8FC7AA7DEC53}"/>
                  </a:ext>
                </a:extLst>
              </p:cNvPr>
              <p:cNvSpPr/>
              <p:nvPr/>
            </p:nvSpPr>
            <p:spPr>
              <a:xfrm>
                <a:off x="5323921" y="1819035"/>
                <a:ext cx="404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38A6E2C1-5955-4D94-8BDE-8FC7AA7DE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921" y="1819035"/>
                <a:ext cx="4042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D8318A-0B3B-452B-ADFA-236BD2FD04A3}"/>
              </a:ext>
            </a:extLst>
          </p:cNvPr>
          <p:cNvSpPr txBox="1"/>
          <p:nvPr/>
        </p:nvSpPr>
        <p:spPr>
          <a:xfrm>
            <a:off x="13270" y="2468531"/>
            <a:ext cx="380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The London eq. is reduced to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CCCA005-7804-4D96-96C2-A8133EF04F2C}"/>
                  </a:ext>
                </a:extLst>
              </p:cNvPr>
              <p:cNvSpPr txBox="1"/>
              <p:nvPr/>
            </p:nvSpPr>
            <p:spPr>
              <a:xfrm>
                <a:off x="1171714" y="2940780"/>
                <a:ext cx="2426562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CCCA005-7804-4D96-96C2-A8133EF04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714" y="2940780"/>
                <a:ext cx="2426562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86FA105-A5AB-4DCE-A447-3C68B96F0299}"/>
                  </a:ext>
                </a:extLst>
              </p:cNvPr>
              <p:cNvSpPr txBox="1"/>
              <p:nvPr/>
            </p:nvSpPr>
            <p:spPr>
              <a:xfrm>
                <a:off x="3309732" y="1693889"/>
                <a:ext cx="1082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86FA105-A5AB-4DCE-A447-3C68B96F0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732" y="1693889"/>
                <a:ext cx="1082091" cy="276999"/>
              </a:xfrm>
              <a:prstGeom prst="rect">
                <a:avLst/>
              </a:prstGeom>
              <a:blipFill>
                <a:blip r:embed="rId5"/>
                <a:stretch>
                  <a:fillRect l="-5085" r="-1695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FCF2DD-365A-4277-BCDE-1CACF8665F52}"/>
              </a:ext>
            </a:extLst>
          </p:cNvPr>
          <p:cNvSpPr txBox="1"/>
          <p:nvPr/>
        </p:nvSpPr>
        <p:spPr>
          <a:xfrm>
            <a:off x="0" y="3881449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The solution 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6EE0497-31AF-480F-A207-2401DCB59469}"/>
                  </a:ext>
                </a:extLst>
              </p:cNvPr>
              <p:cNvSpPr txBox="1"/>
              <p:nvPr/>
            </p:nvSpPr>
            <p:spPr>
              <a:xfrm>
                <a:off x="2236072" y="3881449"/>
                <a:ext cx="3229410" cy="451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6EE0497-31AF-480F-A207-2401DCB59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072" y="3881449"/>
                <a:ext cx="3229410" cy="4510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8E53A77-E5B8-4446-8001-01F4BA11D13E}"/>
                  </a:ext>
                </a:extLst>
              </p:cNvPr>
              <p:cNvSpPr txBox="1"/>
              <p:nvPr/>
            </p:nvSpPr>
            <p:spPr>
              <a:xfrm>
                <a:off x="-1" y="4402365"/>
                <a:ext cx="5758949" cy="1363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We impose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400" dirty="0"/>
                  <a:t>finite : </a:t>
                </a:r>
                <a:r>
                  <a:rPr kumimoji="1" lang="ja-JP" altLang="en-US" sz="2400" dirty="0"/>
                  <a:t>  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    </a:t>
                </a:r>
                <a:r>
                  <a:rPr kumimoji="1" lang="ja-JP" altLang="en-US" sz="2400" dirty="0"/>
                  <a:t>→  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: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→    </a:t>
                </a:r>
                <a14:m>
                  <m:oMath xmlns:m="http://schemas.openxmlformats.org/officeDocument/2006/math"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8E53A77-E5B8-4446-8001-01F4BA11D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402365"/>
                <a:ext cx="5758949" cy="1363900"/>
              </a:xfrm>
              <a:prstGeom prst="rect">
                <a:avLst/>
              </a:prstGeom>
              <a:blipFill>
                <a:blip r:embed="rId7"/>
                <a:stretch>
                  <a:fillRect l="-1587" t="-3571" b="-7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C5A48B5F-1175-4F46-BDCF-11EAAC04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87C1FFF-513D-49BF-A1F5-095F3282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0485E3B-227A-4EC8-82AB-8FEC1FE226D1}"/>
              </a:ext>
            </a:extLst>
          </p:cNvPr>
          <p:cNvSpPr/>
          <p:nvPr/>
        </p:nvSpPr>
        <p:spPr>
          <a:xfrm>
            <a:off x="3231472" y="5166804"/>
            <a:ext cx="2511654" cy="65871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8861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E32AF2A-AAAE-40CE-9E6A-49D3D569F4A4}"/>
                  </a:ext>
                </a:extLst>
              </p:cNvPr>
              <p:cNvSpPr txBox="1"/>
              <p:nvPr/>
            </p:nvSpPr>
            <p:spPr>
              <a:xfrm>
                <a:off x="1611260" y="2024035"/>
                <a:ext cx="2177904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E32AF2A-AAAE-40CE-9E6A-49D3D569F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260" y="2024035"/>
                <a:ext cx="2177904" cy="8917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BEF8C2-4E8B-4B3E-871A-BF421C49CBBE}"/>
              </a:ext>
            </a:extLst>
          </p:cNvPr>
          <p:cNvSpPr txBox="1"/>
          <p:nvPr/>
        </p:nvSpPr>
        <p:spPr>
          <a:xfrm>
            <a:off x="1049457" y="1410651"/>
            <a:ext cx="322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Consider the right figure</a:t>
            </a:r>
            <a:endParaRPr kumimoji="1" lang="ja-JP" altLang="en-US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9511A2-2B56-43A0-BED1-A5449455470C}"/>
              </a:ext>
            </a:extLst>
          </p:cNvPr>
          <p:cNvSpPr/>
          <p:nvPr/>
        </p:nvSpPr>
        <p:spPr>
          <a:xfrm>
            <a:off x="5842786" y="1557062"/>
            <a:ext cx="2304662" cy="2015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9D4242A-D002-41BC-9056-8D0F9AB449FE}"/>
              </a:ext>
            </a:extLst>
          </p:cNvPr>
          <p:cNvCxnSpPr/>
          <p:nvPr/>
        </p:nvCxnSpPr>
        <p:spPr>
          <a:xfrm>
            <a:off x="5758816" y="3420667"/>
            <a:ext cx="2593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D264E8B-1126-4397-9BFC-F615952A6767}"/>
              </a:ext>
            </a:extLst>
          </p:cNvPr>
          <p:cNvCxnSpPr/>
          <p:nvPr/>
        </p:nvCxnSpPr>
        <p:spPr>
          <a:xfrm flipV="1">
            <a:off x="5833464" y="1262962"/>
            <a:ext cx="0" cy="23093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D859B3-AE1D-4CBF-AB8E-8AACDA7723E6}"/>
              </a:ext>
            </a:extLst>
          </p:cNvPr>
          <p:cNvSpPr txBox="1"/>
          <p:nvPr/>
        </p:nvSpPr>
        <p:spPr>
          <a:xfrm>
            <a:off x="8147448" y="348831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x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CB62C3-E002-48B3-98B6-8B8B4185B42E}"/>
              </a:ext>
            </a:extLst>
          </p:cNvPr>
          <p:cNvSpPr txBox="1"/>
          <p:nvPr/>
        </p:nvSpPr>
        <p:spPr>
          <a:xfrm>
            <a:off x="5562873" y="126296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9FEF79-1401-4A1B-8220-227FB0F14391}"/>
              </a:ext>
            </a:extLst>
          </p:cNvPr>
          <p:cNvSpPr txBox="1"/>
          <p:nvPr/>
        </p:nvSpPr>
        <p:spPr>
          <a:xfrm>
            <a:off x="6213809" y="2335882"/>
            <a:ext cx="168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Superconductor</a:t>
            </a:r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339B9684-AF50-4DB9-A5B5-5F38FB43ABA1}"/>
              </a:ext>
            </a:extLst>
          </p:cNvPr>
          <p:cNvSpPr>
            <a:spLocks noChangeAspect="1"/>
          </p:cNvSpPr>
          <p:nvPr/>
        </p:nvSpPr>
        <p:spPr>
          <a:xfrm>
            <a:off x="5158155" y="2180001"/>
            <a:ext cx="221685" cy="221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5D5B22F-4046-4B80-B0B4-20C19415EF17}"/>
              </a:ext>
            </a:extLst>
          </p:cNvPr>
          <p:cNvSpPr>
            <a:spLocks noChangeAspect="1"/>
          </p:cNvSpPr>
          <p:nvPr/>
        </p:nvSpPr>
        <p:spPr>
          <a:xfrm>
            <a:off x="5066313" y="2094480"/>
            <a:ext cx="392727" cy="392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38A6E2C1-5955-4D94-8BDE-8FC7AA7DEC53}"/>
                  </a:ext>
                </a:extLst>
              </p:cNvPr>
              <p:cNvSpPr/>
              <p:nvPr/>
            </p:nvSpPr>
            <p:spPr>
              <a:xfrm>
                <a:off x="5039835" y="2540339"/>
                <a:ext cx="404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38A6E2C1-5955-4D94-8BDE-8FC7AA7DE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835" y="2540339"/>
                <a:ext cx="4042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AD8318A-0B3B-452B-ADFA-236BD2FD04A3}"/>
                  </a:ext>
                </a:extLst>
              </p:cNvPr>
              <p:cNvSpPr txBox="1"/>
              <p:nvPr/>
            </p:nvSpPr>
            <p:spPr>
              <a:xfrm>
                <a:off x="1062728" y="3148962"/>
                <a:ext cx="3386878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Here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.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AD8318A-0B3B-452B-ADFA-236BD2FD0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28" y="3148962"/>
                <a:ext cx="3386878" cy="478977"/>
              </a:xfrm>
              <a:prstGeom prst="rect">
                <a:avLst/>
              </a:prstGeom>
              <a:blipFill>
                <a:blip r:embed="rId4"/>
                <a:stretch>
                  <a:fillRect l="-2698" t="-6410" b="-294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C5A48B5F-1175-4F46-BDCF-11EAAC04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87C1FFF-513D-49BF-A1F5-095F3282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CD83B8B2-B9E9-4122-9F66-49092C8EDEC9}"/>
              </a:ext>
            </a:extLst>
          </p:cNvPr>
          <p:cNvSpPr/>
          <p:nvPr/>
        </p:nvSpPr>
        <p:spPr>
          <a:xfrm>
            <a:off x="2278744" y="9320"/>
            <a:ext cx="45865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Homework #1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871A4A9-99DD-40A7-A619-C253F78C2337}"/>
                  </a:ext>
                </a:extLst>
              </p:cNvPr>
              <p:cNvSpPr txBox="1"/>
              <p:nvPr/>
            </p:nvSpPr>
            <p:spPr>
              <a:xfrm>
                <a:off x="1049457" y="4136121"/>
                <a:ext cx="72583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Calculate the screening current distribution. You can use the Maxwell equation: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rot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871A4A9-99DD-40A7-A619-C253F78C2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57" y="4136121"/>
                <a:ext cx="7258350" cy="954107"/>
              </a:xfrm>
              <a:prstGeom prst="rect">
                <a:avLst/>
              </a:prstGeom>
              <a:blipFill>
                <a:blip r:embed="rId5"/>
                <a:stretch>
                  <a:fillRect l="-1679" t="-5732" r="-924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7739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0685DE-5DD8-4F0F-B993-62CE9D5644FA}"/>
              </a:ext>
            </a:extLst>
          </p:cNvPr>
          <p:cNvSpPr txBox="1"/>
          <p:nvPr/>
        </p:nvSpPr>
        <p:spPr>
          <a:xfrm>
            <a:off x="0" y="0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Flux quantization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ローチャート: 磁気ディスク 2">
            <a:extLst>
              <a:ext uri="{FF2B5EF4-FFF2-40B4-BE49-F238E27FC236}">
                <a16:creationId xmlns:a16="http://schemas.microsoft.com/office/drawing/2014/main" id="{4FD08C24-1892-49DE-84A3-08DAF47A92D2}"/>
              </a:ext>
            </a:extLst>
          </p:cNvPr>
          <p:cNvSpPr/>
          <p:nvPr/>
        </p:nvSpPr>
        <p:spPr>
          <a:xfrm>
            <a:off x="6940675" y="637054"/>
            <a:ext cx="1756948" cy="9932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C9F2815-1C24-4C54-A4AF-99EFF49732D9}"/>
              </a:ext>
            </a:extLst>
          </p:cNvPr>
          <p:cNvSpPr/>
          <p:nvPr/>
        </p:nvSpPr>
        <p:spPr>
          <a:xfrm>
            <a:off x="7498112" y="733835"/>
            <a:ext cx="642070" cy="1147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EB94C19-0585-4317-BDC5-FDE3BD575B20}"/>
              </a:ext>
            </a:extLst>
          </p:cNvPr>
          <p:cNvSpPr>
            <a:spLocks noChangeAspect="1"/>
          </p:cNvSpPr>
          <p:nvPr/>
        </p:nvSpPr>
        <p:spPr>
          <a:xfrm>
            <a:off x="6853329" y="2318767"/>
            <a:ext cx="1934801" cy="1934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2435562-B47B-467C-BB01-681442392C56}"/>
              </a:ext>
            </a:extLst>
          </p:cNvPr>
          <p:cNvSpPr>
            <a:spLocks noChangeAspect="1"/>
          </p:cNvSpPr>
          <p:nvPr/>
        </p:nvSpPr>
        <p:spPr>
          <a:xfrm>
            <a:off x="7466009" y="2933028"/>
            <a:ext cx="706277" cy="7062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C862E66-556E-4B69-9993-9CD238354648}"/>
                  </a:ext>
                </a:extLst>
              </p:cNvPr>
              <p:cNvSpPr txBox="1"/>
              <p:nvPr/>
            </p:nvSpPr>
            <p:spPr>
              <a:xfrm>
                <a:off x="0" y="560472"/>
                <a:ext cx="66904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Let us consider a superconducting ring.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We define “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Path C</a:t>
                </a:r>
                <a:r>
                  <a:rPr kumimoji="1" lang="en-US" altLang="ja-JP" sz="2400" dirty="0"/>
                  <a:t>” inside the ring.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Assume the distance between C and the surface is much larger than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sz="2400" dirty="0"/>
                  <a:t>. Then we have 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zero current</a:t>
                </a:r>
                <a:r>
                  <a:rPr kumimoji="1" lang="en-US" altLang="ja-JP" sz="2400" b="1" dirty="0"/>
                  <a:t> </a:t>
                </a:r>
                <a:r>
                  <a:rPr kumimoji="1" lang="en-US" altLang="ja-JP" sz="2400" dirty="0"/>
                  <a:t>on C due to the Meissner effect.  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C862E66-556E-4B69-9993-9CD23835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472"/>
                <a:ext cx="6690445" cy="1938992"/>
              </a:xfrm>
              <a:prstGeom prst="rect">
                <a:avLst/>
              </a:prstGeom>
              <a:blipFill>
                <a:blip r:embed="rId2"/>
                <a:stretch>
                  <a:fillRect l="-1184" t="-2516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AE8D85B-6AA8-4E7A-BC0C-B4AF868F7F82}"/>
              </a:ext>
            </a:extLst>
          </p:cNvPr>
          <p:cNvSpPr/>
          <p:nvPr/>
        </p:nvSpPr>
        <p:spPr>
          <a:xfrm>
            <a:off x="7138965" y="2562501"/>
            <a:ext cx="1387095" cy="1402754"/>
          </a:xfrm>
          <a:custGeom>
            <a:avLst/>
            <a:gdLst>
              <a:gd name="connsiteX0" fmla="*/ 836820 w 2030847"/>
              <a:gd name="connsiteY0" fmla="*/ 0 h 2053771"/>
              <a:gd name="connsiteX1" fmla="*/ 109032 w 2030847"/>
              <a:gd name="connsiteY1" fmla="*/ 475861 h 2053771"/>
              <a:gd name="connsiteX2" fmla="*/ 53048 w 2030847"/>
              <a:gd name="connsiteY2" fmla="*/ 1576873 h 2053771"/>
              <a:gd name="connsiteX3" fmla="*/ 594224 w 2030847"/>
              <a:gd name="connsiteY3" fmla="*/ 1968759 h 2053771"/>
              <a:gd name="connsiteX4" fmla="*/ 1294020 w 2030847"/>
              <a:gd name="connsiteY4" fmla="*/ 2024743 h 2053771"/>
              <a:gd name="connsiteX5" fmla="*/ 1881848 w 2030847"/>
              <a:gd name="connsiteY5" fmla="*/ 1604865 h 2053771"/>
              <a:gd name="connsiteX6" fmla="*/ 2021808 w 2030847"/>
              <a:gd name="connsiteY6" fmla="*/ 979714 h 2053771"/>
              <a:gd name="connsiteX7" fmla="*/ 1695236 w 2030847"/>
              <a:gd name="connsiteY7" fmla="*/ 550506 h 2053771"/>
              <a:gd name="connsiteX8" fmla="*/ 1191383 w 2030847"/>
              <a:gd name="connsiteY8" fmla="*/ 111967 h 2053771"/>
              <a:gd name="connsiteX9" fmla="*/ 920795 w 2030847"/>
              <a:gd name="connsiteY9" fmla="*/ 18661 h 205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847" h="2053771">
                <a:moveTo>
                  <a:pt x="836820" y="0"/>
                </a:moveTo>
                <a:cubicBezTo>
                  <a:pt x="538240" y="106524"/>
                  <a:pt x="239661" y="213049"/>
                  <a:pt x="109032" y="475861"/>
                </a:cubicBezTo>
                <a:cubicBezTo>
                  <a:pt x="-21597" y="738673"/>
                  <a:pt x="-27817" y="1328057"/>
                  <a:pt x="53048" y="1576873"/>
                </a:cubicBezTo>
                <a:cubicBezTo>
                  <a:pt x="133913" y="1825689"/>
                  <a:pt x="387395" y="1894114"/>
                  <a:pt x="594224" y="1968759"/>
                </a:cubicBezTo>
                <a:cubicBezTo>
                  <a:pt x="801053" y="2043404"/>
                  <a:pt x="1079416" y="2085392"/>
                  <a:pt x="1294020" y="2024743"/>
                </a:cubicBezTo>
                <a:cubicBezTo>
                  <a:pt x="1508624" y="1964094"/>
                  <a:pt x="1760550" y="1779037"/>
                  <a:pt x="1881848" y="1604865"/>
                </a:cubicBezTo>
                <a:cubicBezTo>
                  <a:pt x="2003146" y="1430693"/>
                  <a:pt x="2052910" y="1155440"/>
                  <a:pt x="2021808" y="979714"/>
                </a:cubicBezTo>
                <a:cubicBezTo>
                  <a:pt x="1990706" y="803988"/>
                  <a:pt x="1833640" y="695131"/>
                  <a:pt x="1695236" y="550506"/>
                </a:cubicBezTo>
                <a:cubicBezTo>
                  <a:pt x="1556832" y="405881"/>
                  <a:pt x="1320456" y="200608"/>
                  <a:pt x="1191383" y="111967"/>
                </a:cubicBezTo>
                <a:cubicBezTo>
                  <a:pt x="1062310" y="23326"/>
                  <a:pt x="991552" y="20993"/>
                  <a:pt x="920795" y="18661"/>
                </a:cubicBezTo>
              </a:path>
            </a:pathLst>
          </a:custGeom>
          <a:noFill/>
          <a:ln w="50800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15B5C76-E3BC-401A-A4D4-62AC58BCF38D}"/>
              </a:ext>
            </a:extLst>
          </p:cNvPr>
          <p:cNvSpPr txBox="1"/>
          <p:nvPr/>
        </p:nvSpPr>
        <p:spPr>
          <a:xfrm>
            <a:off x="8467328" y="3069959"/>
            <a:ext cx="12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C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289E17A2-CB8D-4557-8E58-87FE2E88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5EE856FD-EB49-4C70-8F2B-6FFAA494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52</a:t>
            </a:fld>
            <a:endParaRPr kumimoji="1" lang="ja-JP" alt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715761" y="1630283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884561" y="1630283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715092" y="380555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67492" y="379340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144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0685DE-5DD8-4F0F-B993-62CE9D5644FA}"/>
              </a:ext>
            </a:extLst>
          </p:cNvPr>
          <p:cNvSpPr txBox="1"/>
          <p:nvPr/>
        </p:nvSpPr>
        <p:spPr>
          <a:xfrm>
            <a:off x="0" y="0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Flux quantization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ローチャート: 磁気ディスク 2">
            <a:extLst>
              <a:ext uri="{FF2B5EF4-FFF2-40B4-BE49-F238E27FC236}">
                <a16:creationId xmlns:a16="http://schemas.microsoft.com/office/drawing/2014/main" id="{4FD08C24-1892-49DE-84A3-08DAF47A92D2}"/>
              </a:ext>
            </a:extLst>
          </p:cNvPr>
          <p:cNvSpPr/>
          <p:nvPr/>
        </p:nvSpPr>
        <p:spPr>
          <a:xfrm>
            <a:off x="6940675" y="637054"/>
            <a:ext cx="1756948" cy="9932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C9F2815-1C24-4C54-A4AF-99EFF49732D9}"/>
              </a:ext>
            </a:extLst>
          </p:cNvPr>
          <p:cNvSpPr/>
          <p:nvPr/>
        </p:nvSpPr>
        <p:spPr>
          <a:xfrm>
            <a:off x="7498112" y="733835"/>
            <a:ext cx="642070" cy="1147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EB94C19-0585-4317-BDC5-FDE3BD575B20}"/>
              </a:ext>
            </a:extLst>
          </p:cNvPr>
          <p:cNvSpPr>
            <a:spLocks noChangeAspect="1"/>
          </p:cNvSpPr>
          <p:nvPr/>
        </p:nvSpPr>
        <p:spPr>
          <a:xfrm>
            <a:off x="6853329" y="2318767"/>
            <a:ext cx="1934801" cy="1934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2435562-B47B-467C-BB01-681442392C56}"/>
              </a:ext>
            </a:extLst>
          </p:cNvPr>
          <p:cNvSpPr>
            <a:spLocks noChangeAspect="1"/>
          </p:cNvSpPr>
          <p:nvPr/>
        </p:nvSpPr>
        <p:spPr>
          <a:xfrm>
            <a:off x="7466009" y="2933028"/>
            <a:ext cx="706277" cy="7062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C862E66-556E-4B69-9993-9CD238354648}"/>
                  </a:ext>
                </a:extLst>
              </p:cNvPr>
              <p:cNvSpPr txBox="1"/>
              <p:nvPr/>
            </p:nvSpPr>
            <p:spPr>
              <a:xfrm>
                <a:off x="0" y="560472"/>
                <a:ext cx="66904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Let us consider a superconducting ring.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We define “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Path C</a:t>
                </a:r>
                <a:r>
                  <a:rPr kumimoji="1" lang="en-US" altLang="ja-JP" sz="2400" dirty="0"/>
                  <a:t>” inside the ring.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Assume the distance between C and the surface is much larger than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sz="2400" dirty="0"/>
                  <a:t>. Then we have 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zero current</a:t>
                </a:r>
                <a:r>
                  <a:rPr kumimoji="1" lang="en-US" altLang="ja-JP" sz="2400" b="1" dirty="0"/>
                  <a:t> </a:t>
                </a:r>
                <a:r>
                  <a:rPr kumimoji="1" lang="en-US" altLang="ja-JP" sz="2400" dirty="0"/>
                  <a:t>on C due to the Meissner effect.  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C862E66-556E-4B69-9993-9CD23835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472"/>
                <a:ext cx="6690445" cy="1938992"/>
              </a:xfrm>
              <a:prstGeom prst="rect">
                <a:avLst/>
              </a:prstGeom>
              <a:blipFill>
                <a:blip r:embed="rId2"/>
                <a:stretch>
                  <a:fillRect l="-1184" t="-2516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AE8D85B-6AA8-4E7A-BC0C-B4AF868F7F82}"/>
              </a:ext>
            </a:extLst>
          </p:cNvPr>
          <p:cNvSpPr/>
          <p:nvPr/>
        </p:nvSpPr>
        <p:spPr>
          <a:xfrm>
            <a:off x="7138965" y="2562501"/>
            <a:ext cx="1387095" cy="1402754"/>
          </a:xfrm>
          <a:custGeom>
            <a:avLst/>
            <a:gdLst>
              <a:gd name="connsiteX0" fmla="*/ 836820 w 2030847"/>
              <a:gd name="connsiteY0" fmla="*/ 0 h 2053771"/>
              <a:gd name="connsiteX1" fmla="*/ 109032 w 2030847"/>
              <a:gd name="connsiteY1" fmla="*/ 475861 h 2053771"/>
              <a:gd name="connsiteX2" fmla="*/ 53048 w 2030847"/>
              <a:gd name="connsiteY2" fmla="*/ 1576873 h 2053771"/>
              <a:gd name="connsiteX3" fmla="*/ 594224 w 2030847"/>
              <a:gd name="connsiteY3" fmla="*/ 1968759 h 2053771"/>
              <a:gd name="connsiteX4" fmla="*/ 1294020 w 2030847"/>
              <a:gd name="connsiteY4" fmla="*/ 2024743 h 2053771"/>
              <a:gd name="connsiteX5" fmla="*/ 1881848 w 2030847"/>
              <a:gd name="connsiteY5" fmla="*/ 1604865 h 2053771"/>
              <a:gd name="connsiteX6" fmla="*/ 2021808 w 2030847"/>
              <a:gd name="connsiteY6" fmla="*/ 979714 h 2053771"/>
              <a:gd name="connsiteX7" fmla="*/ 1695236 w 2030847"/>
              <a:gd name="connsiteY7" fmla="*/ 550506 h 2053771"/>
              <a:gd name="connsiteX8" fmla="*/ 1191383 w 2030847"/>
              <a:gd name="connsiteY8" fmla="*/ 111967 h 2053771"/>
              <a:gd name="connsiteX9" fmla="*/ 920795 w 2030847"/>
              <a:gd name="connsiteY9" fmla="*/ 18661 h 205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847" h="2053771">
                <a:moveTo>
                  <a:pt x="836820" y="0"/>
                </a:moveTo>
                <a:cubicBezTo>
                  <a:pt x="538240" y="106524"/>
                  <a:pt x="239661" y="213049"/>
                  <a:pt x="109032" y="475861"/>
                </a:cubicBezTo>
                <a:cubicBezTo>
                  <a:pt x="-21597" y="738673"/>
                  <a:pt x="-27817" y="1328057"/>
                  <a:pt x="53048" y="1576873"/>
                </a:cubicBezTo>
                <a:cubicBezTo>
                  <a:pt x="133913" y="1825689"/>
                  <a:pt x="387395" y="1894114"/>
                  <a:pt x="594224" y="1968759"/>
                </a:cubicBezTo>
                <a:cubicBezTo>
                  <a:pt x="801053" y="2043404"/>
                  <a:pt x="1079416" y="2085392"/>
                  <a:pt x="1294020" y="2024743"/>
                </a:cubicBezTo>
                <a:cubicBezTo>
                  <a:pt x="1508624" y="1964094"/>
                  <a:pt x="1760550" y="1779037"/>
                  <a:pt x="1881848" y="1604865"/>
                </a:cubicBezTo>
                <a:cubicBezTo>
                  <a:pt x="2003146" y="1430693"/>
                  <a:pt x="2052910" y="1155440"/>
                  <a:pt x="2021808" y="979714"/>
                </a:cubicBezTo>
                <a:cubicBezTo>
                  <a:pt x="1990706" y="803988"/>
                  <a:pt x="1833640" y="695131"/>
                  <a:pt x="1695236" y="550506"/>
                </a:cubicBezTo>
                <a:cubicBezTo>
                  <a:pt x="1556832" y="405881"/>
                  <a:pt x="1320456" y="200608"/>
                  <a:pt x="1191383" y="111967"/>
                </a:cubicBezTo>
                <a:cubicBezTo>
                  <a:pt x="1062310" y="23326"/>
                  <a:pt x="991552" y="20993"/>
                  <a:pt x="920795" y="18661"/>
                </a:cubicBezTo>
              </a:path>
            </a:pathLst>
          </a:custGeom>
          <a:noFill/>
          <a:ln w="50800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15B5C76-E3BC-401A-A4D4-62AC58BCF38D}"/>
              </a:ext>
            </a:extLst>
          </p:cNvPr>
          <p:cNvSpPr txBox="1"/>
          <p:nvPr/>
        </p:nvSpPr>
        <p:spPr>
          <a:xfrm>
            <a:off x="8467328" y="3069959"/>
            <a:ext cx="12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C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289E17A2-CB8D-4557-8E58-87FE2E88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5EE856FD-EB49-4C70-8F2B-6FFAA494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53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/>
              <p:nvPr/>
            </p:nvSpPr>
            <p:spPr>
              <a:xfrm>
                <a:off x="2102817" y="2697005"/>
                <a:ext cx="255236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3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817" y="2697005"/>
                <a:ext cx="2552365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496445"/>
            <a:ext cx="2393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/>
              <a:t>Remind the formula: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" y="3305405"/>
            <a:ext cx="2152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/>
              <a:t>Since </a:t>
            </a:r>
            <a:r>
              <a:rPr kumimoji="1" lang="en-US" altLang="ja-JP" sz="2000" b="1" i="1" dirty="0"/>
              <a:t>j</a:t>
            </a:r>
            <a:r>
              <a:rPr kumimoji="1" lang="en-US" altLang="ja-JP" sz="2000" dirty="0"/>
              <a:t>=0, we have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12393" y="3543289"/>
                <a:ext cx="1143583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kumimoji="1" lang="en-US" altLang="ja-JP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393" y="3543289"/>
                <a:ext cx="1143583" cy="66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69651" y="3691086"/>
            <a:ext cx="145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path 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715761" y="1630283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884561" y="1630283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715092" y="380555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67492" y="379340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348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0685DE-5DD8-4F0F-B993-62CE9D5644FA}"/>
              </a:ext>
            </a:extLst>
          </p:cNvPr>
          <p:cNvSpPr txBox="1"/>
          <p:nvPr/>
        </p:nvSpPr>
        <p:spPr>
          <a:xfrm>
            <a:off x="0" y="0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Flux quantization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ローチャート: 磁気ディスク 2">
            <a:extLst>
              <a:ext uri="{FF2B5EF4-FFF2-40B4-BE49-F238E27FC236}">
                <a16:creationId xmlns:a16="http://schemas.microsoft.com/office/drawing/2014/main" id="{4FD08C24-1892-49DE-84A3-08DAF47A92D2}"/>
              </a:ext>
            </a:extLst>
          </p:cNvPr>
          <p:cNvSpPr/>
          <p:nvPr/>
        </p:nvSpPr>
        <p:spPr>
          <a:xfrm>
            <a:off x="6940675" y="637054"/>
            <a:ext cx="1756948" cy="9932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C9F2815-1C24-4C54-A4AF-99EFF49732D9}"/>
              </a:ext>
            </a:extLst>
          </p:cNvPr>
          <p:cNvSpPr/>
          <p:nvPr/>
        </p:nvSpPr>
        <p:spPr>
          <a:xfrm>
            <a:off x="7498112" y="733835"/>
            <a:ext cx="642070" cy="1147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EB94C19-0585-4317-BDC5-FDE3BD575B20}"/>
              </a:ext>
            </a:extLst>
          </p:cNvPr>
          <p:cNvSpPr>
            <a:spLocks noChangeAspect="1"/>
          </p:cNvSpPr>
          <p:nvPr/>
        </p:nvSpPr>
        <p:spPr>
          <a:xfrm>
            <a:off x="6853329" y="2318767"/>
            <a:ext cx="1934801" cy="1934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2435562-B47B-467C-BB01-681442392C56}"/>
              </a:ext>
            </a:extLst>
          </p:cNvPr>
          <p:cNvSpPr>
            <a:spLocks noChangeAspect="1"/>
          </p:cNvSpPr>
          <p:nvPr/>
        </p:nvSpPr>
        <p:spPr>
          <a:xfrm>
            <a:off x="7466009" y="2933028"/>
            <a:ext cx="706277" cy="7062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C862E66-556E-4B69-9993-9CD238354648}"/>
                  </a:ext>
                </a:extLst>
              </p:cNvPr>
              <p:cNvSpPr txBox="1"/>
              <p:nvPr/>
            </p:nvSpPr>
            <p:spPr>
              <a:xfrm>
                <a:off x="0" y="560472"/>
                <a:ext cx="66904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Let us consider a superconducting ring.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We define “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Path C</a:t>
                </a:r>
                <a:r>
                  <a:rPr kumimoji="1" lang="en-US" altLang="ja-JP" sz="2400" dirty="0"/>
                  <a:t>” inside the ring.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Assume the distance between C and the surface is much larger than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sz="2400" dirty="0"/>
                  <a:t>. Then we have 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zero current</a:t>
                </a:r>
                <a:r>
                  <a:rPr kumimoji="1" lang="en-US" altLang="ja-JP" sz="2400" b="1" dirty="0"/>
                  <a:t> </a:t>
                </a:r>
                <a:r>
                  <a:rPr kumimoji="1" lang="en-US" altLang="ja-JP" sz="2400" dirty="0"/>
                  <a:t>on C due to the Meissner effect.  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C862E66-556E-4B69-9993-9CD23835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472"/>
                <a:ext cx="6690445" cy="1938992"/>
              </a:xfrm>
              <a:prstGeom prst="rect">
                <a:avLst/>
              </a:prstGeom>
              <a:blipFill>
                <a:blip r:embed="rId2"/>
                <a:stretch>
                  <a:fillRect l="-1184" t="-2516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AE8D85B-6AA8-4E7A-BC0C-B4AF868F7F82}"/>
              </a:ext>
            </a:extLst>
          </p:cNvPr>
          <p:cNvSpPr/>
          <p:nvPr/>
        </p:nvSpPr>
        <p:spPr>
          <a:xfrm>
            <a:off x="7138965" y="2562501"/>
            <a:ext cx="1387095" cy="1402754"/>
          </a:xfrm>
          <a:custGeom>
            <a:avLst/>
            <a:gdLst>
              <a:gd name="connsiteX0" fmla="*/ 836820 w 2030847"/>
              <a:gd name="connsiteY0" fmla="*/ 0 h 2053771"/>
              <a:gd name="connsiteX1" fmla="*/ 109032 w 2030847"/>
              <a:gd name="connsiteY1" fmla="*/ 475861 h 2053771"/>
              <a:gd name="connsiteX2" fmla="*/ 53048 w 2030847"/>
              <a:gd name="connsiteY2" fmla="*/ 1576873 h 2053771"/>
              <a:gd name="connsiteX3" fmla="*/ 594224 w 2030847"/>
              <a:gd name="connsiteY3" fmla="*/ 1968759 h 2053771"/>
              <a:gd name="connsiteX4" fmla="*/ 1294020 w 2030847"/>
              <a:gd name="connsiteY4" fmla="*/ 2024743 h 2053771"/>
              <a:gd name="connsiteX5" fmla="*/ 1881848 w 2030847"/>
              <a:gd name="connsiteY5" fmla="*/ 1604865 h 2053771"/>
              <a:gd name="connsiteX6" fmla="*/ 2021808 w 2030847"/>
              <a:gd name="connsiteY6" fmla="*/ 979714 h 2053771"/>
              <a:gd name="connsiteX7" fmla="*/ 1695236 w 2030847"/>
              <a:gd name="connsiteY7" fmla="*/ 550506 h 2053771"/>
              <a:gd name="connsiteX8" fmla="*/ 1191383 w 2030847"/>
              <a:gd name="connsiteY8" fmla="*/ 111967 h 2053771"/>
              <a:gd name="connsiteX9" fmla="*/ 920795 w 2030847"/>
              <a:gd name="connsiteY9" fmla="*/ 18661 h 205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847" h="2053771">
                <a:moveTo>
                  <a:pt x="836820" y="0"/>
                </a:moveTo>
                <a:cubicBezTo>
                  <a:pt x="538240" y="106524"/>
                  <a:pt x="239661" y="213049"/>
                  <a:pt x="109032" y="475861"/>
                </a:cubicBezTo>
                <a:cubicBezTo>
                  <a:pt x="-21597" y="738673"/>
                  <a:pt x="-27817" y="1328057"/>
                  <a:pt x="53048" y="1576873"/>
                </a:cubicBezTo>
                <a:cubicBezTo>
                  <a:pt x="133913" y="1825689"/>
                  <a:pt x="387395" y="1894114"/>
                  <a:pt x="594224" y="1968759"/>
                </a:cubicBezTo>
                <a:cubicBezTo>
                  <a:pt x="801053" y="2043404"/>
                  <a:pt x="1079416" y="2085392"/>
                  <a:pt x="1294020" y="2024743"/>
                </a:cubicBezTo>
                <a:cubicBezTo>
                  <a:pt x="1508624" y="1964094"/>
                  <a:pt x="1760550" y="1779037"/>
                  <a:pt x="1881848" y="1604865"/>
                </a:cubicBezTo>
                <a:cubicBezTo>
                  <a:pt x="2003146" y="1430693"/>
                  <a:pt x="2052910" y="1155440"/>
                  <a:pt x="2021808" y="979714"/>
                </a:cubicBezTo>
                <a:cubicBezTo>
                  <a:pt x="1990706" y="803988"/>
                  <a:pt x="1833640" y="695131"/>
                  <a:pt x="1695236" y="550506"/>
                </a:cubicBezTo>
                <a:cubicBezTo>
                  <a:pt x="1556832" y="405881"/>
                  <a:pt x="1320456" y="200608"/>
                  <a:pt x="1191383" y="111967"/>
                </a:cubicBezTo>
                <a:cubicBezTo>
                  <a:pt x="1062310" y="23326"/>
                  <a:pt x="991552" y="20993"/>
                  <a:pt x="920795" y="18661"/>
                </a:cubicBezTo>
              </a:path>
            </a:pathLst>
          </a:custGeom>
          <a:noFill/>
          <a:ln w="50800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15B5C76-E3BC-401A-A4D4-62AC58BCF38D}"/>
              </a:ext>
            </a:extLst>
          </p:cNvPr>
          <p:cNvSpPr txBox="1"/>
          <p:nvPr/>
        </p:nvSpPr>
        <p:spPr>
          <a:xfrm>
            <a:off x="8467328" y="3069959"/>
            <a:ext cx="12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C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289E17A2-CB8D-4557-8E58-87FE2E88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5EE856FD-EB49-4C70-8F2B-6FFAA494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54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/>
              <p:nvPr/>
            </p:nvSpPr>
            <p:spPr>
              <a:xfrm>
                <a:off x="2102817" y="2697005"/>
                <a:ext cx="255236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3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817" y="2697005"/>
                <a:ext cx="2552365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496445"/>
            <a:ext cx="2393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/>
              <a:t>Remind the formula: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" y="3305405"/>
            <a:ext cx="2152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/>
              <a:t>Since </a:t>
            </a:r>
            <a:r>
              <a:rPr kumimoji="1" lang="en-US" altLang="ja-JP" sz="2000" b="1" i="1" dirty="0"/>
              <a:t>j</a:t>
            </a:r>
            <a:r>
              <a:rPr kumimoji="1" lang="en-US" altLang="ja-JP" sz="2000" dirty="0"/>
              <a:t>=0, we have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12393" y="3543289"/>
                <a:ext cx="1143583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kumimoji="1" lang="en-US" altLang="ja-JP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393" y="3543289"/>
                <a:ext cx="1143583" cy="66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69651" y="3691086"/>
            <a:ext cx="145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path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76657" y="4176281"/>
                <a:ext cx="241175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657" y="4176281"/>
                <a:ext cx="2411750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7715761" y="1630283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884561" y="1630283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715092" y="380555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67492" y="379340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88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0685DE-5DD8-4F0F-B993-62CE9D5644FA}"/>
              </a:ext>
            </a:extLst>
          </p:cNvPr>
          <p:cNvSpPr txBox="1"/>
          <p:nvPr/>
        </p:nvSpPr>
        <p:spPr>
          <a:xfrm>
            <a:off x="0" y="0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Flux quantization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ローチャート: 磁気ディスク 2">
            <a:extLst>
              <a:ext uri="{FF2B5EF4-FFF2-40B4-BE49-F238E27FC236}">
                <a16:creationId xmlns:a16="http://schemas.microsoft.com/office/drawing/2014/main" id="{4FD08C24-1892-49DE-84A3-08DAF47A92D2}"/>
              </a:ext>
            </a:extLst>
          </p:cNvPr>
          <p:cNvSpPr/>
          <p:nvPr/>
        </p:nvSpPr>
        <p:spPr>
          <a:xfrm>
            <a:off x="6940675" y="637054"/>
            <a:ext cx="1756948" cy="9932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C9F2815-1C24-4C54-A4AF-99EFF49732D9}"/>
              </a:ext>
            </a:extLst>
          </p:cNvPr>
          <p:cNvSpPr/>
          <p:nvPr/>
        </p:nvSpPr>
        <p:spPr>
          <a:xfrm>
            <a:off x="7498112" y="733835"/>
            <a:ext cx="642070" cy="1147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EB94C19-0585-4317-BDC5-FDE3BD575B20}"/>
              </a:ext>
            </a:extLst>
          </p:cNvPr>
          <p:cNvSpPr>
            <a:spLocks noChangeAspect="1"/>
          </p:cNvSpPr>
          <p:nvPr/>
        </p:nvSpPr>
        <p:spPr>
          <a:xfrm>
            <a:off x="6853329" y="2318767"/>
            <a:ext cx="1934801" cy="1934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2435562-B47B-467C-BB01-681442392C56}"/>
              </a:ext>
            </a:extLst>
          </p:cNvPr>
          <p:cNvSpPr>
            <a:spLocks noChangeAspect="1"/>
          </p:cNvSpPr>
          <p:nvPr/>
        </p:nvSpPr>
        <p:spPr>
          <a:xfrm>
            <a:off x="7466009" y="2933028"/>
            <a:ext cx="706277" cy="7062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C862E66-556E-4B69-9993-9CD238354648}"/>
                  </a:ext>
                </a:extLst>
              </p:cNvPr>
              <p:cNvSpPr txBox="1"/>
              <p:nvPr/>
            </p:nvSpPr>
            <p:spPr>
              <a:xfrm>
                <a:off x="0" y="560472"/>
                <a:ext cx="66904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Let us consider a superconducting ring.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We define “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Path C</a:t>
                </a:r>
                <a:r>
                  <a:rPr kumimoji="1" lang="en-US" altLang="ja-JP" sz="2400" dirty="0"/>
                  <a:t>” inside the ring.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Assume the distance between C and the surface is much larger than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sz="2400" dirty="0"/>
                  <a:t>. Then we have 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zero current</a:t>
                </a:r>
                <a:r>
                  <a:rPr kumimoji="1" lang="en-US" altLang="ja-JP" sz="2400" b="1" dirty="0"/>
                  <a:t> </a:t>
                </a:r>
                <a:r>
                  <a:rPr kumimoji="1" lang="en-US" altLang="ja-JP" sz="2400" dirty="0"/>
                  <a:t>on C due to the Meissner effect.  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C862E66-556E-4B69-9993-9CD23835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472"/>
                <a:ext cx="6690445" cy="1938992"/>
              </a:xfrm>
              <a:prstGeom prst="rect">
                <a:avLst/>
              </a:prstGeom>
              <a:blipFill>
                <a:blip r:embed="rId2"/>
                <a:stretch>
                  <a:fillRect l="-1184" t="-2516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AE8D85B-6AA8-4E7A-BC0C-B4AF868F7F82}"/>
              </a:ext>
            </a:extLst>
          </p:cNvPr>
          <p:cNvSpPr/>
          <p:nvPr/>
        </p:nvSpPr>
        <p:spPr>
          <a:xfrm>
            <a:off x="7138965" y="2562501"/>
            <a:ext cx="1387095" cy="1402754"/>
          </a:xfrm>
          <a:custGeom>
            <a:avLst/>
            <a:gdLst>
              <a:gd name="connsiteX0" fmla="*/ 836820 w 2030847"/>
              <a:gd name="connsiteY0" fmla="*/ 0 h 2053771"/>
              <a:gd name="connsiteX1" fmla="*/ 109032 w 2030847"/>
              <a:gd name="connsiteY1" fmla="*/ 475861 h 2053771"/>
              <a:gd name="connsiteX2" fmla="*/ 53048 w 2030847"/>
              <a:gd name="connsiteY2" fmla="*/ 1576873 h 2053771"/>
              <a:gd name="connsiteX3" fmla="*/ 594224 w 2030847"/>
              <a:gd name="connsiteY3" fmla="*/ 1968759 h 2053771"/>
              <a:gd name="connsiteX4" fmla="*/ 1294020 w 2030847"/>
              <a:gd name="connsiteY4" fmla="*/ 2024743 h 2053771"/>
              <a:gd name="connsiteX5" fmla="*/ 1881848 w 2030847"/>
              <a:gd name="connsiteY5" fmla="*/ 1604865 h 2053771"/>
              <a:gd name="connsiteX6" fmla="*/ 2021808 w 2030847"/>
              <a:gd name="connsiteY6" fmla="*/ 979714 h 2053771"/>
              <a:gd name="connsiteX7" fmla="*/ 1695236 w 2030847"/>
              <a:gd name="connsiteY7" fmla="*/ 550506 h 2053771"/>
              <a:gd name="connsiteX8" fmla="*/ 1191383 w 2030847"/>
              <a:gd name="connsiteY8" fmla="*/ 111967 h 2053771"/>
              <a:gd name="connsiteX9" fmla="*/ 920795 w 2030847"/>
              <a:gd name="connsiteY9" fmla="*/ 18661 h 205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847" h="2053771">
                <a:moveTo>
                  <a:pt x="836820" y="0"/>
                </a:moveTo>
                <a:cubicBezTo>
                  <a:pt x="538240" y="106524"/>
                  <a:pt x="239661" y="213049"/>
                  <a:pt x="109032" y="475861"/>
                </a:cubicBezTo>
                <a:cubicBezTo>
                  <a:pt x="-21597" y="738673"/>
                  <a:pt x="-27817" y="1328057"/>
                  <a:pt x="53048" y="1576873"/>
                </a:cubicBezTo>
                <a:cubicBezTo>
                  <a:pt x="133913" y="1825689"/>
                  <a:pt x="387395" y="1894114"/>
                  <a:pt x="594224" y="1968759"/>
                </a:cubicBezTo>
                <a:cubicBezTo>
                  <a:pt x="801053" y="2043404"/>
                  <a:pt x="1079416" y="2085392"/>
                  <a:pt x="1294020" y="2024743"/>
                </a:cubicBezTo>
                <a:cubicBezTo>
                  <a:pt x="1508624" y="1964094"/>
                  <a:pt x="1760550" y="1779037"/>
                  <a:pt x="1881848" y="1604865"/>
                </a:cubicBezTo>
                <a:cubicBezTo>
                  <a:pt x="2003146" y="1430693"/>
                  <a:pt x="2052910" y="1155440"/>
                  <a:pt x="2021808" y="979714"/>
                </a:cubicBezTo>
                <a:cubicBezTo>
                  <a:pt x="1990706" y="803988"/>
                  <a:pt x="1833640" y="695131"/>
                  <a:pt x="1695236" y="550506"/>
                </a:cubicBezTo>
                <a:cubicBezTo>
                  <a:pt x="1556832" y="405881"/>
                  <a:pt x="1320456" y="200608"/>
                  <a:pt x="1191383" y="111967"/>
                </a:cubicBezTo>
                <a:cubicBezTo>
                  <a:pt x="1062310" y="23326"/>
                  <a:pt x="991552" y="20993"/>
                  <a:pt x="920795" y="18661"/>
                </a:cubicBezTo>
              </a:path>
            </a:pathLst>
          </a:custGeom>
          <a:noFill/>
          <a:ln w="50800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15B5C76-E3BC-401A-A4D4-62AC58BCF38D}"/>
              </a:ext>
            </a:extLst>
          </p:cNvPr>
          <p:cNvSpPr txBox="1"/>
          <p:nvPr/>
        </p:nvSpPr>
        <p:spPr>
          <a:xfrm>
            <a:off x="8467328" y="3069959"/>
            <a:ext cx="12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C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289E17A2-CB8D-4557-8E58-87FE2E88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5EE856FD-EB49-4C70-8F2B-6FFAA494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55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/>
              <p:nvPr/>
            </p:nvSpPr>
            <p:spPr>
              <a:xfrm>
                <a:off x="2102817" y="2697005"/>
                <a:ext cx="255236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3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817" y="2697005"/>
                <a:ext cx="2552365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496445"/>
            <a:ext cx="2393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/>
              <a:t>Remind the formula: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" y="3305405"/>
            <a:ext cx="2152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/>
              <a:t>Since </a:t>
            </a:r>
            <a:r>
              <a:rPr kumimoji="1" lang="en-US" altLang="ja-JP" sz="2000" b="1" i="1" dirty="0"/>
              <a:t>j</a:t>
            </a:r>
            <a:r>
              <a:rPr kumimoji="1" lang="en-US" altLang="ja-JP" sz="2000" dirty="0"/>
              <a:t>=0, we have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12393" y="3543289"/>
                <a:ext cx="1143583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kumimoji="1" lang="en-US" altLang="ja-JP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393" y="3543289"/>
                <a:ext cx="1143583" cy="66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69651" y="3691086"/>
            <a:ext cx="145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path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76657" y="4176281"/>
                <a:ext cx="241175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657" y="4176281"/>
                <a:ext cx="2411750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4892" y="4773264"/>
                <a:ext cx="1061765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nary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2" y="4773264"/>
                <a:ext cx="1061765" cy="818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1276657" y="4820715"/>
            <a:ext cx="961794" cy="7316"/>
          </a:xfrm>
          <a:prstGeom prst="line">
            <a:avLst/>
          </a:prstGeom>
          <a:ln w="349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53591" y="4813399"/>
            <a:ext cx="961794" cy="7316"/>
          </a:xfrm>
          <a:prstGeom prst="line">
            <a:avLst/>
          </a:prstGeom>
          <a:ln w="349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688407" y="4876989"/>
                <a:ext cx="639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07" y="4876989"/>
                <a:ext cx="6390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98342" y="5179534"/>
                <a:ext cx="3707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(Remind 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 is the phase of wave function!)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42" y="5179534"/>
                <a:ext cx="3707618" cy="338554"/>
              </a:xfrm>
              <a:prstGeom prst="rect">
                <a:avLst/>
              </a:prstGeom>
              <a:blipFill>
                <a:blip r:embed="rId9"/>
                <a:stretch>
                  <a:fillRect l="-987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-101906" y="5421841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906" y="5421841"/>
                <a:ext cx="41870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 rot="19698143">
                <a:off x="1034947" y="4769088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8143">
                <a:off x="1034947" y="4769088"/>
                <a:ext cx="41068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 rot="19698143">
                <a:off x="66400" y="5299119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8143">
                <a:off x="66400" y="5299119"/>
                <a:ext cx="41068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 rot="1901225">
                <a:off x="3503097" y="4727256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1225">
                <a:off x="3503097" y="4727256"/>
                <a:ext cx="41068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418569" y="4866468"/>
                <a:ext cx="2012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=±1, ±2,±3,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69" y="4866468"/>
                <a:ext cx="201285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7715761" y="1630283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884561" y="1630283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715092" y="380555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67492" y="379340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42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0685DE-5DD8-4F0F-B993-62CE9D5644FA}"/>
              </a:ext>
            </a:extLst>
          </p:cNvPr>
          <p:cNvSpPr txBox="1"/>
          <p:nvPr/>
        </p:nvSpPr>
        <p:spPr>
          <a:xfrm>
            <a:off x="0" y="0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Flux quantization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ローチャート: 磁気ディスク 2">
            <a:extLst>
              <a:ext uri="{FF2B5EF4-FFF2-40B4-BE49-F238E27FC236}">
                <a16:creationId xmlns:a16="http://schemas.microsoft.com/office/drawing/2014/main" id="{4FD08C24-1892-49DE-84A3-08DAF47A92D2}"/>
              </a:ext>
            </a:extLst>
          </p:cNvPr>
          <p:cNvSpPr/>
          <p:nvPr/>
        </p:nvSpPr>
        <p:spPr>
          <a:xfrm>
            <a:off x="6940675" y="637054"/>
            <a:ext cx="1756948" cy="9932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C9F2815-1C24-4C54-A4AF-99EFF49732D9}"/>
              </a:ext>
            </a:extLst>
          </p:cNvPr>
          <p:cNvSpPr/>
          <p:nvPr/>
        </p:nvSpPr>
        <p:spPr>
          <a:xfrm>
            <a:off x="7498112" y="733835"/>
            <a:ext cx="642070" cy="1147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EB94C19-0585-4317-BDC5-FDE3BD575B20}"/>
              </a:ext>
            </a:extLst>
          </p:cNvPr>
          <p:cNvSpPr>
            <a:spLocks noChangeAspect="1"/>
          </p:cNvSpPr>
          <p:nvPr/>
        </p:nvSpPr>
        <p:spPr>
          <a:xfrm>
            <a:off x="6853329" y="2318767"/>
            <a:ext cx="1934801" cy="1934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2435562-B47B-467C-BB01-681442392C56}"/>
              </a:ext>
            </a:extLst>
          </p:cNvPr>
          <p:cNvSpPr>
            <a:spLocks noChangeAspect="1"/>
          </p:cNvSpPr>
          <p:nvPr/>
        </p:nvSpPr>
        <p:spPr>
          <a:xfrm>
            <a:off x="7466009" y="2933028"/>
            <a:ext cx="706277" cy="7062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C862E66-556E-4B69-9993-9CD238354648}"/>
                  </a:ext>
                </a:extLst>
              </p:cNvPr>
              <p:cNvSpPr txBox="1"/>
              <p:nvPr/>
            </p:nvSpPr>
            <p:spPr>
              <a:xfrm>
                <a:off x="0" y="560472"/>
                <a:ext cx="66904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Let us consider a superconducting ring.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We define “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Path C</a:t>
                </a:r>
                <a:r>
                  <a:rPr kumimoji="1" lang="en-US" altLang="ja-JP" sz="2400" dirty="0"/>
                  <a:t>” inside the ring. 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dirty="0"/>
                  <a:t>Assume the distance between C and the surface is much larger than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sz="2400" dirty="0"/>
                  <a:t>. Then we have 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zero current</a:t>
                </a:r>
                <a:r>
                  <a:rPr kumimoji="1" lang="en-US" altLang="ja-JP" sz="2400" b="1" dirty="0"/>
                  <a:t> </a:t>
                </a:r>
                <a:r>
                  <a:rPr kumimoji="1" lang="en-US" altLang="ja-JP" sz="2400" dirty="0"/>
                  <a:t>on C due to the Meissner effect.  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C862E66-556E-4B69-9993-9CD23835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472"/>
                <a:ext cx="6690445" cy="1938992"/>
              </a:xfrm>
              <a:prstGeom prst="rect">
                <a:avLst/>
              </a:prstGeom>
              <a:blipFill>
                <a:blip r:embed="rId2"/>
                <a:stretch>
                  <a:fillRect l="-1184" t="-2516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AE8D85B-6AA8-4E7A-BC0C-B4AF868F7F82}"/>
              </a:ext>
            </a:extLst>
          </p:cNvPr>
          <p:cNvSpPr/>
          <p:nvPr/>
        </p:nvSpPr>
        <p:spPr>
          <a:xfrm>
            <a:off x="7138965" y="2562501"/>
            <a:ext cx="1387095" cy="1402754"/>
          </a:xfrm>
          <a:custGeom>
            <a:avLst/>
            <a:gdLst>
              <a:gd name="connsiteX0" fmla="*/ 836820 w 2030847"/>
              <a:gd name="connsiteY0" fmla="*/ 0 h 2053771"/>
              <a:gd name="connsiteX1" fmla="*/ 109032 w 2030847"/>
              <a:gd name="connsiteY1" fmla="*/ 475861 h 2053771"/>
              <a:gd name="connsiteX2" fmla="*/ 53048 w 2030847"/>
              <a:gd name="connsiteY2" fmla="*/ 1576873 h 2053771"/>
              <a:gd name="connsiteX3" fmla="*/ 594224 w 2030847"/>
              <a:gd name="connsiteY3" fmla="*/ 1968759 h 2053771"/>
              <a:gd name="connsiteX4" fmla="*/ 1294020 w 2030847"/>
              <a:gd name="connsiteY4" fmla="*/ 2024743 h 2053771"/>
              <a:gd name="connsiteX5" fmla="*/ 1881848 w 2030847"/>
              <a:gd name="connsiteY5" fmla="*/ 1604865 h 2053771"/>
              <a:gd name="connsiteX6" fmla="*/ 2021808 w 2030847"/>
              <a:gd name="connsiteY6" fmla="*/ 979714 h 2053771"/>
              <a:gd name="connsiteX7" fmla="*/ 1695236 w 2030847"/>
              <a:gd name="connsiteY7" fmla="*/ 550506 h 2053771"/>
              <a:gd name="connsiteX8" fmla="*/ 1191383 w 2030847"/>
              <a:gd name="connsiteY8" fmla="*/ 111967 h 2053771"/>
              <a:gd name="connsiteX9" fmla="*/ 920795 w 2030847"/>
              <a:gd name="connsiteY9" fmla="*/ 18661 h 205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847" h="2053771">
                <a:moveTo>
                  <a:pt x="836820" y="0"/>
                </a:moveTo>
                <a:cubicBezTo>
                  <a:pt x="538240" y="106524"/>
                  <a:pt x="239661" y="213049"/>
                  <a:pt x="109032" y="475861"/>
                </a:cubicBezTo>
                <a:cubicBezTo>
                  <a:pt x="-21597" y="738673"/>
                  <a:pt x="-27817" y="1328057"/>
                  <a:pt x="53048" y="1576873"/>
                </a:cubicBezTo>
                <a:cubicBezTo>
                  <a:pt x="133913" y="1825689"/>
                  <a:pt x="387395" y="1894114"/>
                  <a:pt x="594224" y="1968759"/>
                </a:cubicBezTo>
                <a:cubicBezTo>
                  <a:pt x="801053" y="2043404"/>
                  <a:pt x="1079416" y="2085392"/>
                  <a:pt x="1294020" y="2024743"/>
                </a:cubicBezTo>
                <a:cubicBezTo>
                  <a:pt x="1508624" y="1964094"/>
                  <a:pt x="1760550" y="1779037"/>
                  <a:pt x="1881848" y="1604865"/>
                </a:cubicBezTo>
                <a:cubicBezTo>
                  <a:pt x="2003146" y="1430693"/>
                  <a:pt x="2052910" y="1155440"/>
                  <a:pt x="2021808" y="979714"/>
                </a:cubicBezTo>
                <a:cubicBezTo>
                  <a:pt x="1990706" y="803988"/>
                  <a:pt x="1833640" y="695131"/>
                  <a:pt x="1695236" y="550506"/>
                </a:cubicBezTo>
                <a:cubicBezTo>
                  <a:pt x="1556832" y="405881"/>
                  <a:pt x="1320456" y="200608"/>
                  <a:pt x="1191383" y="111967"/>
                </a:cubicBezTo>
                <a:cubicBezTo>
                  <a:pt x="1062310" y="23326"/>
                  <a:pt x="991552" y="20993"/>
                  <a:pt x="920795" y="18661"/>
                </a:cubicBezTo>
              </a:path>
            </a:pathLst>
          </a:custGeom>
          <a:noFill/>
          <a:ln w="50800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15B5C76-E3BC-401A-A4D4-62AC58BCF38D}"/>
              </a:ext>
            </a:extLst>
          </p:cNvPr>
          <p:cNvSpPr txBox="1"/>
          <p:nvPr/>
        </p:nvSpPr>
        <p:spPr>
          <a:xfrm>
            <a:off x="8467328" y="3069959"/>
            <a:ext cx="12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C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22" name="フッター プレースホルダー 21">
            <a:extLst>
              <a:ext uri="{FF2B5EF4-FFF2-40B4-BE49-F238E27FC236}">
                <a16:creationId xmlns:a16="http://schemas.microsoft.com/office/drawing/2014/main" id="{289E17A2-CB8D-4557-8E58-87FE2E88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5EE856FD-EB49-4C70-8F2B-6FFAA494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56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/>
              <p:nvPr/>
            </p:nvSpPr>
            <p:spPr>
              <a:xfrm>
                <a:off x="2102817" y="2697005"/>
                <a:ext cx="255236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3" name="テキスト ボックス 1">
                <a:extLst>
                  <a:ext uri="{FF2B5EF4-FFF2-40B4-BE49-F238E27FC236}">
                    <a16:creationId xmlns:a16="http://schemas.microsoft.com/office/drawing/2014/main" id="{AB47F416-D226-4E94-9E75-A701EDE0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817" y="2697005"/>
                <a:ext cx="2552365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496445"/>
            <a:ext cx="2393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/>
              <a:t>Remind the formula: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" y="3305405"/>
            <a:ext cx="2152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/>
              <a:t>Since </a:t>
            </a:r>
            <a:r>
              <a:rPr kumimoji="1" lang="en-US" altLang="ja-JP" sz="2000" b="1" i="1" dirty="0"/>
              <a:t>j</a:t>
            </a:r>
            <a:r>
              <a:rPr kumimoji="1" lang="en-US" altLang="ja-JP" sz="2000" dirty="0"/>
              <a:t>=0, we have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12393" y="3543289"/>
                <a:ext cx="1143583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kumimoji="1" lang="en-US" altLang="ja-JP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393" y="3543289"/>
                <a:ext cx="1143583" cy="66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69651" y="3691086"/>
            <a:ext cx="145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path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76657" y="4176281"/>
                <a:ext cx="241175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657" y="4176281"/>
                <a:ext cx="2411750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27124" y="5639594"/>
                <a:ext cx="2748509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124" y="5639594"/>
                <a:ext cx="2748509" cy="664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4892" y="4773264"/>
                <a:ext cx="1061765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nary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2" y="4773264"/>
                <a:ext cx="1061765" cy="818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1276657" y="4820715"/>
            <a:ext cx="961794" cy="7316"/>
          </a:xfrm>
          <a:prstGeom prst="line">
            <a:avLst/>
          </a:prstGeom>
          <a:ln w="349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53591" y="4813399"/>
            <a:ext cx="961794" cy="7316"/>
          </a:xfrm>
          <a:prstGeom prst="line">
            <a:avLst/>
          </a:prstGeom>
          <a:ln w="349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688407" y="4876989"/>
                <a:ext cx="639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07" y="4876989"/>
                <a:ext cx="6390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98342" y="5179534"/>
                <a:ext cx="3707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(Remind 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 is the phase of wave function!)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42" y="5179534"/>
                <a:ext cx="3707618" cy="338554"/>
              </a:xfrm>
              <a:prstGeom prst="rect">
                <a:avLst/>
              </a:prstGeom>
              <a:blipFill>
                <a:blip r:embed="rId9"/>
                <a:stretch>
                  <a:fillRect l="-987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-101906" y="5421841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906" y="5421841"/>
                <a:ext cx="41870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 rot="19698143">
                <a:off x="1034947" y="4769088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8143">
                <a:off x="1034947" y="4769088"/>
                <a:ext cx="41068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 rot="19698143">
                <a:off x="66400" y="5299119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8143">
                <a:off x="66400" y="5299119"/>
                <a:ext cx="41068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 rot="1901225">
                <a:off x="3503097" y="4727256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1225">
                <a:off x="3503097" y="4727256"/>
                <a:ext cx="41068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418569" y="4866468"/>
                <a:ext cx="2012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=±1, ±2,±3,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69" y="4866468"/>
                <a:ext cx="201285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0" y="5768579"/>
            <a:ext cx="1596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/>
              <a:t>Then we find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55182" y="5639594"/>
                <a:ext cx="3795206" cy="58439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2.07×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Wb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182" y="5639594"/>
                <a:ext cx="3795206" cy="5843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115050" y="6275816"/>
                <a:ext cx="1786643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05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105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05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050" i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105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1050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105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Wb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6275816"/>
                <a:ext cx="1786643" cy="395878"/>
              </a:xfrm>
              <a:prstGeom prst="rect">
                <a:avLst/>
              </a:prstGeom>
              <a:blipFill>
                <a:blip r:embed="rId1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7715761" y="1630283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884561" y="1630283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715092" y="380555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67492" y="379340"/>
            <a:ext cx="0" cy="41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480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5B8AD24-BAC0-4328-B8D2-2DE49581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EA2531B-72DE-4B53-80A3-53FA514E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0CA2FBA-8AAF-4C7B-8E4A-88B8404F9D18}"/>
              </a:ext>
            </a:extLst>
          </p:cNvPr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Homework #2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33E8FA5-874E-4AEB-BEB8-9B57DF16AC68}"/>
                  </a:ext>
                </a:extLst>
              </p:cNvPr>
              <p:cNvSpPr txBox="1"/>
              <p:nvPr/>
            </p:nvSpPr>
            <p:spPr>
              <a:xfrm>
                <a:off x="1028354" y="1066982"/>
                <a:ext cx="4933318" cy="130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Both"/>
                </a:pPr>
                <a:r>
                  <a:rPr kumimoji="1" lang="en-US" altLang="ja-JP" sz="3200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kumimoji="1" lang="en-US" altLang="ja-JP" sz="3200" dirty="0"/>
              </a:p>
              <a:p>
                <a:pPr marL="514350" indent="-514350">
                  <a:buFontTx/>
                  <a:buAutoNum type="arabicParenBoth"/>
                </a:pPr>
                <a:r>
                  <a:rPr kumimoji="1" lang="en-US" altLang="ja-JP" sz="3200" dirty="0"/>
                  <a:t>Check its dimension. 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33E8FA5-874E-4AEB-BEB8-9B57DF16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54" y="1066982"/>
                <a:ext cx="4933318" cy="1303562"/>
              </a:xfrm>
              <a:prstGeom prst="rect">
                <a:avLst/>
              </a:prstGeom>
              <a:blipFill>
                <a:blip r:embed="rId2"/>
                <a:stretch>
                  <a:fillRect l="-3337" b="-149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E70A752D-32D0-45F8-BF0F-2E91A8D5A9D1}"/>
                  </a:ext>
                </a:extLst>
              </p:cNvPr>
              <p:cNvSpPr/>
              <p:nvPr/>
            </p:nvSpPr>
            <p:spPr>
              <a:xfrm>
                <a:off x="3210616" y="2576151"/>
                <a:ext cx="24179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000" i="1" smtClean="0">
                        <a:latin typeface="Cambria Math" panose="02040503050406030204" pitchFamily="18" charset="0"/>
                      </a:rPr>
                      <m:t>=1.602×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kumimoji="1" lang="en-US" altLang="ja-JP" sz="2000" dirty="0"/>
                  <a:t> 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E70A752D-32D0-45F8-BF0F-2E91A8D5A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16" y="2576151"/>
                <a:ext cx="241790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49B1C2E-9A8A-4D3A-99CE-3DF989469E07}"/>
                  </a:ext>
                </a:extLst>
              </p:cNvPr>
              <p:cNvSpPr/>
              <p:nvPr/>
            </p:nvSpPr>
            <p:spPr>
              <a:xfrm>
                <a:off x="3147340" y="3137672"/>
                <a:ext cx="26737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ℏ=1.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055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−34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kumimoji="1" lang="en-US" altLang="ja-JP" sz="200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49B1C2E-9A8A-4D3A-99CE-3DF989469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340" y="3137672"/>
                <a:ext cx="2673745" cy="400110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4817945E-B201-49B2-8839-086BB88576F0}"/>
                  </a:ext>
                </a:extLst>
              </p:cNvPr>
              <p:cNvSpPr/>
              <p:nvPr/>
            </p:nvSpPr>
            <p:spPr>
              <a:xfrm>
                <a:off x="1738249" y="4349453"/>
                <a:ext cx="51419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dirty="0"/>
                  <a:t>You can easily confirm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>
                        <a:latin typeface="Cambria Math" panose="02040503050406030204" pitchFamily="18" charset="0"/>
                      </a:rPr>
                      <m:t>Wb</m:t>
                    </m:r>
                    <m:r>
                      <a:rPr kumimoji="1"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>
                        <a:latin typeface="Cambria Math" panose="02040503050406030204" pitchFamily="18" charset="0"/>
                      </a:rPr>
                      <m:t>V</m:t>
                    </m:r>
                    <m:r>
                      <a:rPr kumimoji="1" lang="en-US" altLang="ja-JP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kumimoji="1" lang="en-US" altLang="ja-JP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kumimoji="1" lang="en-US" altLang="ja-JP" dirty="0"/>
                  <a:t>. Let us remind</a:t>
                </a:r>
                <a:endParaRPr lang="en-US" b="1" dirty="0"/>
              </a:p>
            </p:txBody>
          </p:sp>
        </mc:Choice>
        <mc:Fallback xmlns=""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4817945E-B201-49B2-8839-086BB8857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49" y="4349453"/>
                <a:ext cx="5141946" cy="369332"/>
              </a:xfrm>
              <a:prstGeom prst="rect">
                <a:avLst/>
              </a:prstGeom>
              <a:blipFill>
                <a:blip r:embed="rId5"/>
                <a:stretch>
                  <a:fillRect l="-948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52011206-E1BE-40F6-AD3F-04FBD182EC3C}"/>
                  </a:ext>
                </a:extLst>
              </p:cNvPr>
              <p:cNvSpPr/>
              <p:nvPr/>
            </p:nvSpPr>
            <p:spPr>
              <a:xfrm>
                <a:off x="2904146" y="5397513"/>
                <a:ext cx="1181734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52011206-E1BE-40F6-AD3F-04FBD182E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146" y="5397513"/>
                <a:ext cx="1181734" cy="619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207D0C16-491A-4462-8699-FFC48601A25A}"/>
                  </a:ext>
                </a:extLst>
              </p:cNvPr>
              <p:cNvSpPr/>
              <p:nvPr/>
            </p:nvSpPr>
            <p:spPr>
              <a:xfrm>
                <a:off x="2916672" y="4645466"/>
                <a:ext cx="1205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207D0C16-491A-4462-8699-FFC48601A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672" y="4645466"/>
                <a:ext cx="12057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4E73E8E8-CB7E-4AA3-A78B-4FC1A6B8C45D}"/>
                  </a:ext>
                </a:extLst>
              </p:cNvPr>
              <p:cNvSpPr/>
              <p:nvPr/>
            </p:nvSpPr>
            <p:spPr>
              <a:xfrm>
                <a:off x="2315449" y="6040287"/>
                <a:ext cx="27137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kumimoji="1" lang="en-US" altLang="ja-JP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>
                          <a:latin typeface="Cambria Math" panose="02040503050406030204" pitchFamily="18" charset="0"/>
                        </a:rPr>
                        <m:t>Wb</m:t>
                      </m:r>
                      <m:r>
                        <a:rPr kumimoji="1" lang="en-US" altLang="ja-JP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4E73E8E8-CB7E-4AA3-A78B-4FC1A6B8C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49" y="6040287"/>
                <a:ext cx="27137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6D9DF4C1-7745-43AD-9CEA-DA80154BE697}"/>
                  </a:ext>
                </a:extLst>
              </p:cNvPr>
              <p:cNvSpPr/>
              <p:nvPr/>
            </p:nvSpPr>
            <p:spPr>
              <a:xfrm>
                <a:off x="2169638" y="4940833"/>
                <a:ext cx="2373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Wb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6D9DF4C1-7745-43AD-9CEA-DA80154BE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38" y="4940833"/>
                <a:ext cx="237372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A3E1F29B-EC34-4982-81E8-786BB1AAEB53}"/>
                  </a:ext>
                </a:extLst>
              </p:cNvPr>
              <p:cNvSpPr/>
              <p:nvPr/>
            </p:nvSpPr>
            <p:spPr>
              <a:xfrm>
                <a:off x="4686762" y="4940833"/>
                <a:ext cx="20267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Wb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A3E1F29B-EC34-4982-81E8-786BB1AAE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62" y="4940833"/>
                <a:ext cx="20267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A74241E9-9B8A-4F5F-892E-2E95CDBD248D}"/>
                  </a:ext>
                </a:extLst>
              </p:cNvPr>
              <p:cNvSpPr/>
              <p:nvPr/>
            </p:nvSpPr>
            <p:spPr>
              <a:xfrm>
                <a:off x="5235854" y="6040287"/>
                <a:ext cx="1534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Wb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A74241E9-9B8A-4F5F-892E-2E95CDBD2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854" y="6040287"/>
                <a:ext cx="15343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113BB7F7-CC88-4B84-BDB9-F919B4C7891C}"/>
              </a:ext>
            </a:extLst>
          </p:cNvPr>
          <p:cNvSpPr/>
          <p:nvPr/>
        </p:nvSpPr>
        <p:spPr>
          <a:xfrm>
            <a:off x="1389885" y="4340575"/>
            <a:ext cx="6708039" cy="20690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120869E-37F4-4F1A-B81B-95445F7A07AD}"/>
              </a:ext>
            </a:extLst>
          </p:cNvPr>
          <p:cNvSpPr txBox="1"/>
          <p:nvPr/>
        </p:nvSpPr>
        <p:spPr>
          <a:xfrm>
            <a:off x="1619755" y="3137672"/>
            <a:ext cx="128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You can use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0DE829BD-291E-45C7-A791-2C80CC14DD74}"/>
                  </a:ext>
                </a:extLst>
              </p:cNvPr>
              <p:cNvSpPr/>
              <p:nvPr/>
            </p:nvSpPr>
            <p:spPr>
              <a:xfrm>
                <a:off x="3133641" y="3683272"/>
                <a:ext cx="12859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>
                          <a:latin typeface="Cambria Math" panose="02040503050406030204" pitchFamily="18" charset="0"/>
                        </a:rPr>
                        <m:t>Wb</m:t>
                      </m:r>
                      <m:r>
                        <a:rPr kumimoji="1" lang="en-US" altLang="ja-JP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kumimoji="1" lang="en-US" altLang="ja-JP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ja-JP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0DE829BD-291E-45C7-A791-2C80CC14D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41" y="3683272"/>
                <a:ext cx="128592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中かっこ 18">
            <a:extLst>
              <a:ext uri="{FF2B5EF4-FFF2-40B4-BE49-F238E27FC236}">
                <a16:creationId xmlns:a16="http://schemas.microsoft.com/office/drawing/2014/main" id="{EA743921-97FB-4316-8AFB-2DF535623602}"/>
              </a:ext>
            </a:extLst>
          </p:cNvPr>
          <p:cNvSpPr/>
          <p:nvPr/>
        </p:nvSpPr>
        <p:spPr>
          <a:xfrm>
            <a:off x="2953163" y="2639807"/>
            <a:ext cx="331574" cy="1450680"/>
          </a:xfrm>
          <a:prstGeom prst="leftBrace">
            <a:avLst>
              <a:gd name="adj1" fmla="val 45817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F64BCCCA-677F-4666-AD96-446C5E1A8004}"/>
              </a:ext>
            </a:extLst>
          </p:cNvPr>
          <p:cNvCxnSpPr/>
          <p:nvPr/>
        </p:nvCxnSpPr>
        <p:spPr>
          <a:xfrm rot="16200000" flipH="1">
            <a:off x="4336043" y="3935942"/>
            <a:ext cx="478789" cy="348231"/>
          </a:xfrm>
          <a:prstGeom prst="bentConnector3">
            <a:avLst>
              <a:gd name="adj1" fmla="val -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806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E8B6246-DF5C-4792-A154-81595A9C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7F71132-04D8-42F0-B9F8-0B436E28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2EA649-CF50-4069-9359-CF6FACB658D0}"/>
              </a:ext>
            </a:extLst>
          </p:cNvPr>
          <p:cNvSpPr txBox="1"/>
          <p:nvPr/>
        </p:nvSpPr>
        <p:spPr>
          <a:xfrm>
            <a:off x="0" y="0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(1)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直方体 4">
            <a:extLst>
              <a:ext uri="{FF2B5EF4-FFF2-40B4-BE49-F238E27FC236}">
                <a16:creationId xmlns:a16="http://schemas.microsoft.com/office/drawing/2014/main" id="{DE49962D-7596-424B-A1F9-C7652B3BE7C1}"/>
              </a:ext>
            </a:extLst>
          </p:cNvPr>
          <p:cNvSpPr/>
          <p:nvPr/>
        </p:nvSpPr>
        <p:spPr>
          <a:xfrm>
            <a:off x="3334521" y="2247194"/>
            <a:ext cx="5657069" cy="3983506"/>
          </a:xfrm>
          <a:prstGeom prst="cube">
            <a:avLst>
              <a:gd name="adj" fmla="val 4569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磁気ディスク 5">
            <a:extLst>
              <a:ext uri="{FF2B5EF4-FFF2-40B4-BE49-F238E27FC236}">
                <a16:creationId xmlns:a16="http://schemas.microsoft.com/office/drawing/2014/main" id="{868BBA8C-0B8A-4642-877E-1139181B371F}"/>
              </a:ext>
            </a:extLst>
          </p:cNvPr>
          <p:cNvSpPr/>
          <p:nvPr/>
        </p:nvSpPr>
        <p:spPr>
          <a:xfrm>
            <a:off x="666716" y="879857"/>
            <a:ext cx="1756948" cy="9932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D4322C6-4E9E-49A0-9894-BC7CC1DC2650}"/>
              </a:ext>
            </a:extLst>
          </p:cNvPr>
          <p:cNvSpPr/>
          <p:nvPr/>
        </p:nvSpPr>
        <p:spPr>
          <a:xfrm>
            <a:off x="1224153" y="976638"/>
            <a:ext cx="642070" cy="1147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A94B955-0336-4B33-8C03-DCDCB4C14F8D}"/>
              </a:ext>
            </a:extLst>
          </p:cNvPr>
          <p:cNvSpPr/>
          <p:nvPr/>
        </p:nvSpPr>
        <p:spPr>
          <a:xfrm>
            <a:off x="5965503" y="3072960"/>
            <a:ext cx="362432" cy="1848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220C658-EE15-4C5E-9D1D-5BD5C92E5EE6}"/>
                  </a:ext>
                </a:extLst>
              </p:cNvPr>
              <p:cNvSpPr txBox="1"/>
              <p:nvPr/>
            </p:nvSpPr>
            <p:spPr>
              <a:xfrm>
                <a:off x="-1" y="1867825"/>
                <a:ext cx="25484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Superconducting </a:t>
                </a:r>
              </a:p>
              <a:p>
                <a:r>
                  <a:rPr kumimoji="1" lang="en-US" altLang="ja-JP" sz="2400" dirty="0"/>
                  <a:t>ring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220C658-EE15-4C5E-9D1D-5BD5C92E5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867825"/>
                <a:ext cx="2548409" cy="830997"/>
              </a:xfrm>
              <a:prstGeom prst="rect">
                <a:avLst/>
              </a:prstGeom>
              <a:blipFill>
                <a:blip r:embed="rId2"/>
                <a:stretch>
                  <a:fillRect l="-3589" t="-583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A9C5DD-094A-4DC9-81BD-1EF44EBFB3B6}"/>
              </a:ext>
            </a:extLst>
          </p:cNvPr>
          <p:cNvCxnSpPr>
            <a:stCxn id="8" idx="2"/>
          </p:cNvCxnSpPr>
          <p:nvPr/>
        </p:nvCxnSpPr>
        <p:spPr>
          <a:xfrm>
            <a:off x="5965503" y="3165369"/>
            <a:ext cx="0" cy="218887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A182C6B-CB52-436F-A7A4-E85B6E7FBDF0}"/>
              </a:ext>
            </a:extLst>
          </p:cNvPr>
          <p:cNvCxnSpPr/>
          <p:nvPr/>
        </p:nvCxnSpPr>
        <p:spPr>
          <a:xfrm>
            <a:off x="6327935" y="3204558"/>
            <a:ext cx="0" cy="21888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8799CFBE-B6C6-46EA-8A97-A645346C506D}"/>
              </a:ext>
            </a:extLst>
          </p:cNvPr>
          <p:cNvSpPr/>
          <p:nvPr/>
        </p:nvSpPr>
        <p:spPr>
          <a:xfrm>
            <a:off x="5965503" y="5227818"/>
            <a:ext cx="362432" cy="184817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1D8C06B-14C3-4A82-B0D9-B5204DD44F9A}"/>
                  </a:ext>
                </a:extLst>
              </p:cNvPr>
              <p:cNvSpPr txBox="1"/>
              <p:nvPr/>
            </p:nvSpPr>
            <p:spPr>
              <a:xfrm>
                <a:off x="4901184" y="1027667"/>
                <a:ext cx="42428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Superconductor with </a:t>
                </a:r>
              </a:p>
              <a:p>
                <a:r>
                  <a:rPr kumimoji="1" lang="en-US" altLang="ja-JP" sz="2400" dirty="0"/>
                  <a:t>a normal conducting string</a:t>
                </a:r>
              </a:p>
              <a:p>
                <a:r>
                  <a:rPr kumimoji="1" lang="en-US" altLang="ja-JP" sz="2400" dirty="0"/>
                  <a:t>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1D8C06B-14C3-4A82-B0D9-B5204DD44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184" y="1027667"/>
                <a:ext cx="4242816" cy="1200329"/>
              </a:xfrm>
              <a:prstGeom prst="rect">
                <a:avLst/>
              </a:prstGeom>
              <a:blipFill>
                <a:blip r:embed="rId3"/>
                <a:stretch>
                  <a:fillRect l="-2155" t="-4082" b="-112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F725C2C-0E9D-4804-92AC-993A1824A25A}"/>
              </a:ext>
            </a:extLst>
          </p:cNvPr>
          <p:cNvCxnSpPr/>
          <p:nvPr/>
        </p:nvCxnSpPr>
        <p:spPr>
          <a:xfrm flipH="1">
            <a:off x="1866223" y="813816"/>
            <a:ext cx="977184" cy="16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D2FF87-D89D-46EC-A164-B620A41B7E69}"/>
              </a:ext>
            </a:extLst>
          </p:cNvPr>
          <p:cNvSpPr txBox="1"/>
          <p:nvPr/>
        </p:nvSpPr>
        <p:spPr>
          <a:xfrm>
            <a:off x="2888839" y="60730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hole</a:t>
            </a:r>
            <a:endParaRPr kumimoji="1"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B4287D6-8874-4105-A906-782A1158E9AC}"/>
              </a:ext>
            </a:extLst>
          </p:cNvPr>
          <p:cNvCxnSpPr>
            <a:cxnSpLocks/>
          </p:cNvCxnSpPr>
          <p:nvPr/>
        </p:nvCxnSpPr>
        <p:spPr>
          <a:xfrm flipV="1">
            <a:off x="5124927" y="4500940"/>
            <a:ext cx="822195" cy="730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B5326B5-67DC-464D-9B6C-A5552B262BB3}"/>
              </a:ext>
            </a:extLst>
          </p:cNvPr>
          <p:cNvSpPr txBox="1"/>
          <p:nvPr/>
        </p:nvSpPr>
        <p:spPr>
          <a:xfrm>
            <a:off x="3970182" y="5231367"/>
            <a:ext cx="146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Normal string</a:t>
            </a:r>
            <a:endParaRPr kumimoji="1" lang="ja-JP" altLang="en-US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C3FF7800-FF0E-4CB5-9F42-04FB1806B236}"/>
              </a:ext>
            </a:extLst>
          </p:cNvPr>
          <p:cNvSpPr/>
          <p:nvPr/>
        </p:nvSpPr>
        <p:spPr>
          <a:xfrm rot="18066175">
            <a:off x="3006082" y="1735935"/>
            <a:ext cx="958788" cy="11541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5783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799F938D-8168-435C-88B1-10A44645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96" y="388831"/>
            <a:ext cx="3872530" cy="2727426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2D13CA1-67B1-4313-9F03-831B1A51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46244D-A2C4-405A-AA2E-98835592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D9F593-2E3B-4237-938C-50778F7DFCA2}"/>
              </a:ext>
            </a:extLst>
          </p:cNvPr>
          <p:cNvSpPr txBox="1"/>
          <p:nvPr/>
        </p:nvSpPr>
        <p:spPr>
          <a:xfrm>
            <a:off x="0" y="0"/>
            <a:ext cx="559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(2):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field distribution 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">
                <a:extLst>
                  <a:ext uri="{FF2B5EF4-FFF2-40B4-BE49-F238E27FC236}">
                    <a16:creationId xmlns:a16="http://schemas.microsoft.com/office/drawing/2014/main" id="{30F776DA-FAB6-4786-97FE-14BCE0FBEE64}"/>
                  </a:ext>
                </a:extLst>
              </p:cNvPr>
              <p:cNvSpPr txBox="1"/>
              <p:nvPr/>
            </p:nvSpPr>
            <p:spPr>
              <a:xfrm>
                <a:off x="44635" y="1848524"/>
                <a:ext cx="2752100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kumimoji="1" lang="en-US" altLang="ja-JP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7" name="テキスト ボックス 1">
                <a:extLst>
                  <a:ext uri="{FF2B5EF4-FFF2-40B4-BE49-F238E27FC236}">
                    <a16:creationId xmlns:a16="http://schemas.microsoft.com/office/drawing/2014/main" id="{30F776DA-FAB6-4786-97FE-14BCE0FBE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" y="1848524"/>
                <a:ext cx="2752100" cy="58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楕円 24">
            <a:extLst>
              <a:ext uri="{FF2B5EF4-FFF2-40B4-BE49-F238E27FC236}">
                <a16:creationId xmlns:a16="http://schemas.microsoft.com/office/drawing/2014/main" id="{D1381B21-4F0A-48D5-9656-C551196E247A}"/>
              </a:ext>
            </a:extLst>
          </p:cNvPr>
          <p:cNvSpPr/>
          <p:nvPr/>
        </p:nvSpPr>
        <p:spPr>
          <a:xfrm>
            <a:off x="6255087" y="602849"/>
            <a:ext cx="1665369" cy="849233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F37B543-BD11-4E96-8DFC-8DD7263EEC4C}"/>
              </a:ext>
            </a:extLst>
          </p:cNvPr>
          <p:cNvCxnSpPr>
            <a:cxnSpLocks/>
          </p:cNvCxnSpPr>
          <p:nvPr/>
        </p:nvCxnSpPr>
        <p:spPr>
          <a:xfrm>
            <a:off x="7132850" y="1000747"/>
            <a:ext cx="768144" cy="365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B3F35C0-C7CD-4971-AFC0-920EE6239610}"/>
              </a:ext>
            </a:extLst>
          </p:cNvPr>
          <p:cNvCxnSpPr>
            <a:cxnSpLocks/>
          </p:cNvCxnSpPr>
          <p:nvPr/>
        </p:nvCxnSpPr>
        <p:spPr>
          <a:xfrm>
            <a:off x="6358884" y="1236056"/>
            <a:ext cx="54994" cy="6532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B492B93-9E69-42DA-A7F4-1614DF785A0C}"/>
              </a:ext>
            </a:extLst>
          </p:cNvPr>
          <p:cNvSpPr txBox="1"/>
          <p:nvPr/>
        </p:nvSpPr>
        <p:spPr>
          <a:xfrm>
            <a:off x="5896060" y="10911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6BC28DC-D64B-468E-94AA-FD9885D3F3C8}"/>
                  </a:ext>
                </a:extLst>
              </p:cNvPr>
              <p:cNvSpPr txBox="1"/>
              <p:nvPr/>
            </p:nvSpPr>
            <p:spPr>
              <a:xfrm>
                <a:off x="7378766" y="951969"/>
                <a:ext cx="2215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6BC28DC-D64B-468E-94AA-FD9885D3F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66" y="951969"/>
                <a:ext cx="221536" cy="369332"/>
              </a:xfrm>
              <a:prstGeom prst="rect">
                <a:avLst/>
              </a:prstGeom>
              <a:blipFill>
                <a:blip r:embed="rId4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1">
                <a:extLst>
                  <a:ext uri="{FF2B5EF4-FFF2-40B4-BE49-F238E27FC236}">
                    <a16:creationId xmlns:a16="http://schemas.microsoft.com/office/drawing/2014/main" id="{08B67891-D5E3-4640-8CBF-49B405C32CEC}"/>
                  </a:ext>
                </a:extLst>
              </p:cNvPr>
              <p:cNvSpPr txBox="1"/>
              <p:nvPr/>
            </p:nvSpPr>
            <p:spPr>
              <a:xfrm>
                <a:off x="137784" y="1036779"/>
                <a:ext cx="5097421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38" name="テキスト ボックス 1">
                <a:extLst>
                  <a:ext uri="{FF2B5EF4-FFF2-40B4-BE49-F238E27FC236}">
                    <a16:creationId xmlns:a16="http://schemas.microsoft.com/office/drawing/2014/main" id="{08B67891-D5E3-4640-8CBF-49B405C32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4" y="1036779"/>
                <a:ext cx="5097421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">
            <a:extLst>
              <a:ext uri="{FF2B5EF4-FFF2-40B4-BE49-F238E27FC236}">
                <a16:creationId xmlns:a16="http://schemas.microsoft.com/office/drawing/2014/main" id="{CD8FF590-A7B9-4C99-B1B0-55CC168CCF11}"/>
              </a:ext>
            </a:extLst>
          </p:cNvPr>
          <p:cNvSpPr/>
          <p:nvPr/>
        </p:nvSpPr>
        <p:spPr>
          <a:xfrm>
            <a:off x="0" y="629442"/>
            <a:ext cx="2828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Remind the formula: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826B3F99-57C3-494A-90CB-0EB509B0236A}"/>
                  </a:ext>
                </a:extLst>
              </p:cNvPr>
              <p:cNvSpPr/>
              <p:nvPr/>
            </p:nvSpPr>
            <p:spPr>
              <a:xfrm>
                <a:off x="7795506" y="453654"/>
                <a:ext cx="8789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826B3F99-57C3-494A-90CB-0EB509B02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06" y="453654"/>
                <a:ext cx="878959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50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945A31-2998-46D5-A703-F1949B4A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B1681E-FC75-49FE-83E2-6A4F343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6" name="Oval 35"/>
          <p:cNvSpPr/>
          <p:nvPr/>
        </p:nvSpPr>
        <p:spPr>
          <a:xfrm>
            <a:off x="4179490" y="1217704"/>
            <a:ext cx="128016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33702" y="1655777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T&gt;T</a:t>
            </a:r>
            <a:r>
              <a:rPr lang="en-US" baseline="-25000" dirty="0"/>
              <a:t>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494E6C-9F91-47F3-8C44-8B8F781473BD}"/>
              </a:ext>
            </a:extLst>
          </p:cNvPr>
          <p:cNvSpPr txBox="1"/>
          <p:nvPr/>
        </p:nvSpPr>
        <p:spPr>
          <a:xfrm>
            <a:off x="0" y="594799"/>
            <a:ext cx="914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Let us restart from the normal state         (T&gt;T</a:t>
            </a:r>
            <a:r>
              <a:rPr kumimoji="1" lang="en-US" altLang="ja-JP" sz="2400" baseline="-25000" dirty="0"/>
              <a:t>c</a:t>
            </a:r>
            <a:r>
              <a:rPr kumimoji="1" lang="en-US" altLang="ja-JP" sz="2400" dirty="0"/>
              <a:t>). </a:t>
            </a:r>
            <a:endParaRPr kumimoji="1" lang="ja-JP" altLang="en-US" sz="2400" dirty="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874C1907-1F97-47BB-9572-36714AF737A3}"/>
              </a:ext>
            </a:extLst>
          </p:cNvPr>
          <p:cNvSpPr/>
          <p:nvPr/>
        </p:nvSpPr>
        <p:spPr>
          <a:xfrm>
            <a:off x="4571998" y="594799"/>
            <a:ext cx="448689" cy="4486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75F57BE0-F649-4B5B-B711-0BAC7820F952}"/>
              </a:ext>
            </a:extLst>
          </p:cNvPr>
          <p:cNvSpPr txBox="1"/>
          <p:nvPr/>
        </p:nvSpPr>
        <p:spPr>
          <a:xfrm>
            <a:off x="0" y="0"/>
            <a:ext cx="697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Superconductivity: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Meissner effect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172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799F938D-8168-435C-88B1-10A44645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96" y="388831"/>
            <a:ext cx="3872530" cy="2727426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2D13CA1-67B1-4313-9F03-831B1A51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46244D-A2C4-405A-AA2E-98835592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D9F593-2E3B-4237-938C-50778F7DFCA2}"/>
              </a:ext>
            </a:extLst>
          </p:cNvPr>
          <p:cNvSpPr txBox="1"/>
          <p:nvPr/>
        </p:nvSpPr>
        <p:spPr>
          <a:xfrm>
            <a:off x="0" y="0"/>
            <a:ext cx="559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(2):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field distribution 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">
                <a:extLst>
                  <a:ext uri="{FF2B5EF4-FFF2-40B4-BE49-F238E27FC236}">
                    <a16:creationId xmlns:a16="http://schemas.microsoft.com/office/drawing/2014/main" id="{30F776DA-FAB6-4786-97FE-14BCE0FBEE64}"/>
                  </a:ext>
                </a:extLst>
              </p:cNvPr>
              <p:cNvSpPr txBox="1"/>
              <p:nvPr/>
            </p:nvSpPr>
            <p:spPr>
              <a:xfrm>
                <a:off x="44635" y="1848524"/>
                <a:ext cx="2752100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kumimoji="1" lang="en-US" altLang="ja-JP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7" name="テキスト ボックス 1">
                <a:extLst>
                  <a:ext uri="{FF2B5EF4-FFF2-40B4-BE49-F238E27FC236}">
                    <a16:creationId xmlns:a16="http://schemas.microsoft.com/office/drawing/2014/main" id="{30F776DA-FAB6-4786-97FE-14BCE0FBE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" y="1848524"/>
                <a:ext cx="2752100" cy="58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楕円 24">
            <a:extLst>
              <a:ext uri="{FF2B5EF4-FFF2-40B4-BE49-F238E27FC236}">
                <a16:creationId xmlns:a16="http://schemas.microsoft.com/office/drawing/2014/main" id="{D1381B21-4F0A-48D5-9656-C551196E247A}"/>
              </a:ext>
            </a:extLst>
          </p:cNvPr>
          <p:cNvSpPr/>
          <p:nvPr/>
        </p:nvSpPr>
        <p:spPr>
          <a:xfrm>
            <a:off x="6255087" y="602849"/>
            <a:ext cx="1665369" cy="849233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F37B543-BD11-4E96-8DFC-8DD7263EEC4C}"/>
              </a:ext>
            </a:extLst>
          </p:cNvPr>
          <p:cNvCxnSpPr>
            <a:cxnSpLocks/>
          </p:cNvCxnSpPr>
          <p:nvPr/>
        </p:nvCxnSpPr>
        <p:spPr>
          <a:xfrm>
            <a:off x="7132850" y="1000747"/>
            <a:ext cx="768144" cy="365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B3F35C0-C7CD-4971-AFC0-920EE6239610}"/>
              </a:ext>
            </a:extLst>
          </p:cNvPr>
          <p:cNvCxnSpPr>
            <a:cxnSpLocks/>
          </p:cNvCxnSpPr>
          <p:nvPr/>
        </p:nvCxnSpPr>
        <p:spPr>
          <a:xfrm>
            <a:off x="6358884" y="1236056"/>
            <a:ext cx="54994" cy="6532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B492B93-9E69-42DA-A7F4-1614DF785A0C}"/>
              </a:ext>
            </a:extLst>
          </p:cNvPr>
          <p:cNvSpPr txBox="1"/>
          <p:nvPr/>
        </p:nvSpPr>
        <p:spPr>
          <a:xfrm>
            <a:off x="5896060" y="10911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6BC28DC-D64B-468E-94AA-FD9885D3F3C8}"/>
                  </a:ext>
                </a:extLst>
              </p:cNvPr>
              <p:cNvSpPr txBox="1"/>
              <p:nvPr/>
            </p:nvSpPr>
            <p:spPr>
              <a:xfrm>
                <a:off x="7378766" y="951969"/>
                <a:ext cx="2215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6BC28DC-D64B-468E-94AA-FD9885D3F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66" y="951969"/>
                <a:ext cx="221536" cy="369332"/>
              </a:xfrm>
              <a:prstGeom prst="rect">
                <a:avLst/>
              </a:prstGeom>
              <a:blipFill>
                <a:blip r:embed="rId4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1">
                <a:extLst>
                  <a:ext uri="{FF2B5EF4-FFF2-40B4-BE49-F238E27FC236}">
                    <a16:creationId xmlns:a16="http://schemas.microsoft.com/office/drawing/2014/main" id="{08B67891-D5E3-4640-8CBF-49B405C32CEC}"/>
                  </a:ext>
                </a:extLst>
              </p:cNvPr>
              <p:cNvSpPr txBox="1"/>
              <p:nvPr/>
            </p:nvSpPr>
            <p:spPr>
              <a:xfrm>
                <a:off x="137784" y="1036779"/>
                <a:ext cx="5097421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38" name="テキスト ボックス 1">
                <a:extLst>
                  <a:ext uri="{FF2B5EF4-FFF2-40B4-BE49-F238E27FC236}">
                    <a16:creationId xmlns:a16="http://schemas.microsoft.com/office/drawing/2014/main" id="{08B67891-D5E3-4640-8CBF-49B405C32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4" y="1036779"/>
                <a:ext cx="5097421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">
            <a:extLst>
              <a:ext uri="{FF2B5EF4-FFF2-40B4-BE49-F238E27FC236}">
                <a16:creationId xmlns:a16="http://schemas.microsoft.com/office/drawing/2014/main" id="{CD8FF590-A7B9-4C99-B1B0-55CC168CCF11}"/>
              </a:ext>
            </a:extLst>
          </p:cNvPr>
          <p:cNvSpPr/>
          <p:nvPr/>
        </p:nvSpPr>
        <p:spPr>
          <a:xfrm>
            <a:off x="0" y="629442"/>
            <a:ext cx="2828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Remind the formula: 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CD642657-7839-4AA1-AA95-40AD841D2C67}"/>
              </a:ext>
            </a:extLst>
          </p:cNvPr>
          <p:cNvSpPr/>
          <p:nvPr/>
        </p:nvSpPr>
        <p:spPr>
          <a:xfrm>
            <a:off x="0" y="2610022"/>
            <a:ext cx="4968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Let us integrate both the side along 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1">
                <a:extLst>
                  <a:ext uri="{FF2B5EF4-FFF2-40B4-BE49-F238E27FC236}">
                    <a16:creationId xmlns:a16="http://schemas.microsoft.com/office/drawing/2014/main" id="{4493E76B-2904-4E28-98F6-72DD9881D0DD}"/>
                  </a:ext>
                </a:extLst>
              </p:cNvPr>
              <p:cNvSpPr txBox="1"/>
              <p:nvPr/>
            </p:nvSpPr>
            <p:spPr>
              <a:xfrm>
                <a:off x="196488" y="3229277"/>
                <a:ext cx="3889462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44" name="テキスト ボックス 1">
                <a:extLst>
                  <a:ext uri="{FF2B5EF4-FFF2-40B4-BE49-F238E27FC236}">
                    <a16:creationId xmlns:a16="http://schemas.microsoft.com/office/drawing/2014/main" id="{4493E76B-2904-4E28-98F6-72DD9881D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8" y="3229277"/>
                <a:ext cx="3889462" cy="807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1">
                <a:extLst>
                  <a:ext uri="{FF2B5EF4-FFF2-40B4-BE49-F238E27FC236}">
                    <a16:creationId xmlns:a16="http://schemas.microsoft.com/office/drawing/2014/main" id="{83C3237E-14E8-4964-AD78-41C22D40CE81}"/>
                  </a:ext>
                </a:extLst>
              </p:cNvPr>
              <p:cNvSpPr txBox="1"/>
              <p:nvPr/>
            </p:nvSpPr>
            <p:spPr>
              <a:xfrm>
                <a:off x="5164964" y="3225213"/>
                <a:ext cx="3603679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46" name="テキスト ボックス 1">
                <a:extLst>
                  <a:ext uri="{FF2B5EF4-FFF2-40B4-BE49-F238E27FC236}">
                    <a16:creationId xmlns:a16="http://schemas.microsoft.com/office/drawing/2014/main" id="{83C3237E-14E8-4964-AD78-41C22D40C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964" y="3225213"/>
                <a:ext cx="3603679" cy="8073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0C6450FE-9AED-489E-9BFB-2C277A6E65BA}"/>
              </a:ext>
            </a:extLst>
          </p:cNvPr>
          <p:cNvCxnSpPr/>
          <p:nvPr/>
        </p:nvCxnSpPr>
        <p:spPr>
          <a:xfrm>
            <a:off x="4429957" y="3556322"/>
            <a:ext cx="470517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826B3F99-57C3-494A-90CB-0EB509B0236A}"/>
                  </a:ext>
                </a:extLst>
              </p:cNvPr>
              <p:cNvSpPr/>
              <p:nvPr/>
            </p:nvSpPr>
            <p:spPr>
              <a:xfrm>
                <a:off x="7795506" y="453654"/>
                <a:ext cx="8789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826B3F99-57C3-494A-90CB-0EB509B02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06" y="453654"/>
                <a:ext cx="878959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5331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799F938D-8168-435C-88B1-10A44645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96" y="388831"/>
            <a:ext cx="3872530" cy="2727426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2D13CA1-67B1-4313-9F03-831B1A51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46244D-A2C4-405A-AA2E-98835592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D9F593-2E3B-4237-938C-50778F7DFCA2}"/>
              </a:ext>
            </a:extLst>
          </p:cNvPr>
          <p:cNvSpPr txBox="1"/>
          <p:nvPr/>
        </p:nvSpPr>
        <p:spPr>
          <a:xfrm>
            <a:off x="0" y="0"/>
            <a:ext cx="559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(2):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field distribution 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">
                <a:extLst>
                  <a:ext uri="{FF2B5EF4-FFF2-40B4-BE49-F238E27FC236}">
                    <a16:creationId xmlns:a16="http://schemas.microsoft.com/office/drawing/2014/main" id="{30F776DA-FAB6-4786-97FE-14BCE0FBEE64}"/>
                  </a:ext>
                </a:extLst>
              </p:cNvPr>
              <p:cNvSpPr txBox="1"/>
              <p:nvPr/>
            </p:nvSpPr>
            <p:spPr>
              <a:xfrm>
                <a:off x="44635" y="1848524"/>
                <a:ext cx="2752100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kumimoji="1" lang="en-US" altLang="ja-JP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7" name="テキスト ボックス 1">
                <a:extLst>
                  <a:ext uri="{FF2B5EF4-FFF2-40B4-BE49-F238E27FC236}">
                    <a16:creationId xmlns:a16="http://schemas.microsoft.com/office/drawing/2014/main" id="{30F776DA-FAB6-4786-97FE-14BCE0FBE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" y="1848524"/>
                <a:ext cx="2752100" cy="58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楕円 24">
            <a:extLst>
              <a:ext uri="{FF2B5EF4-FFF2-40B4-BE49-F238E27FC236}">
                <a16:creationId xmlns:a16="http://schemas.microsoft.com/office/drawing/2014/main" id="{D1381B21-4F0A-48D5-9656-C551196E247A}"/>
              </a:ext>
            </a:extLst>
          </p:cNvPr>
          <p:cNvSpPr/>
          <p:nvPr/>
        </p:nvSpPr>
        <p:spPr>
          <a:xfrm>
            <a:off x="6255087" y="602849"/>
            <a:ext cx="1665369" cy="849233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F37B543-BD11-4E96-8DFC-8DD7263EEC4C}"/>
              </a:ext>
            </a:extLst>
          </p:cNvPr>
          <p:cNvCxnSpPr>
            <a:cxnSpLocks/>
          </p:cNvCxnSpPr>
          <p:nvPr/>
        </p:nvCxnSpPr>
        <p:spPr>
          <a:xfrm>
            <a:off x="7132850" y="1000747"/>
            <a:ext cx="768144" cy="365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B3F35C0-C7CD-4971-AFC0-920EE6239610}"/>
              </a:ext>
            </a:extLst>
          </p:cNvPr>
          <p:cNvCxnSpPr>
            <a:cxnSpLocks/>
          </p:cNvCxnSpPr>
          <p:nvPr/>
        </p:nvCxnSpPr>
        <p:spPr>
          <a:xfrm>
            <a:off x="6358884" y="1236056"/>
            <a:ext cx="54994" cy="6532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B492B93-9E69-42DA-A7F4-1614DF785A0C}"/>
              </a:ext>
            </a:extLst>
          </p:cNvPr>
          <p:cNvSpPr txBox="1"/>
          <p:nvPr/>
        </p:nvSpPr>
        <p:spPr>
          <a:xfrm>
            <a:off x="5896060" y="10911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6BC28DC-D64B-468E-94AA-FD9885D3F3C8}"/>
                  </a:ext>
                </a:extLst>
              </p:cNvPr>
              <p:cNvSpPr txBox="1"/>
              <p:nvPr/>
            </p:nvSpPr>
            <p:spPr>
              <a:xfrm>
                <a:off x="7378766" y="951969"/>
                <a:ext cx="2215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6BC28DC-D64B-468E-94AA-FD9885D3F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66" y="951969"/>
                <a:ext cx="221536" cy="369332"/>
              </a:xfrm>
              <a:prstGeom prst="rect">
                <a:avLst/>
              </a:prstGeom>
              <a:blipFill>
                <a:blip r:embed="rId4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1">
                <a:extLst>
                  <a:ext uri="{FF2B5EF4-FFF2-40B4-BE49-F238E27FC236}">
                    <a16:creationId xmlns:a16="http://schemas.microsoft.com/office/drawing/2014/main" id="{08B67891-D5E3-4640-8CBF-49B405C32CEC}"/>
                  </a:ext>
                </a:extLst>
              </p:cNvPr>
              <p:cNvSpPr txBox="1"/>
              <p:nvPr/>
            </p:nvSpPr>
            <p:spPr>
              <a:xfrm>
                <a:off x="137784" y="1036779"/>
                <a:ext cx="5097421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38" name="テキスト ボックス 1">
                <a:extLst>
                  <a:ext uri="{FF2B5EF4-FFF2-40B4-BE49-F238E27FC236}">
                    <a16:creationId xmlns:a16="http://schemas.microsoft.com/office/drawing/2014/main" id="{08B67891-D5E3-4640-8CBF-49B405C32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4" y="1036779"/>
                <a:ext cx="5097421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">
            <a:extLst>
              <a:ext uri="{FF2B5EF4-FFF2-40B4-BE49-F238E27FC236}">
                <a16:creationId xmlns:a16="http://schemas.microsoft.com/office/drawing/2014/main" id="{CD8FF590-A7B9-4C99-B1B0-55CC168CCF11}"/>
              </a:ext>
            </a:extLst>
          </p:cNvPr>
          <p:cNvSpPr/>
          <p:nvPr/>
        </p:nvSpPr>
        <p:spPr>
          <a:xfrm>
            <a:off x="0" y="629442"/>
            <a:ext cx="2828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Remind the formula: 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CD642657-7839-4AA1-AA95-40AD841D2C67}"/>
              </a:ext>
            </a:extLst>
          </p:cNvPr>
          <p:cNvSpPr/>
          <p:nvPr/>
        </p:nvSpPr>
        <p:spPr>
          <a:xfrm>
            <a:off x="0" y="2610022"/>
            <a:ext cx="4968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Let us integrate both the side along 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1">
                <a:extLst>
                  <a:ext uri="{FF2B5EF4-FFF2-40B4-BE49-F238E27FC236}">
                    <a16:creationId xmlns:a16="http://schemas.microsoft.com/office/drawing/2014/main" id="{4493E76B-2904-4E28-98F6-72DD9881D0DD}"/>
                  </a:ext>
                </a:extLst>
              </p:cNvPr>
              <p:cNvSpPr txBox="1"/>
              <p:nvPr/>
            </p:nvSpPr>
            <p:spPr>
              <a:xfrm>
                <a:off x="196488" y="3229277"/>
                <a:ext cx="3889462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44" name="テキスト ボックス 1">
                <a:extLst>
                  <a:ext uri="{FF2B5EF4-FFF2-40B4-BE49-F238E27FC236}">
                    <a16:creationId xmlns:a16="http://schemas.microsoft.com/office/drawing/2014/main" id="{4493E76B-2904-4E28-98F6-72DD9881D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8" y="3229277"/>
                <a:ext cx="3889462" cy="807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01FB0F5F-1741-4F11-A4FF-2CD6F35669BE}"/>
                  </a:ext>
                </a:extLst>
              </p:cNvPr>
              <p:cNvSpPr/>
              <p:nvPr/>
            </p:nvSpPr>
            <p:spPr>
              <a:xfrm>
                <a:off x="44635" y="4028568"/>
                <a:ext cx="61501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dirty="0"/>
                  <a:t>The second term is negligible when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≪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sz="2400" dirty="0"/>
                  <a:t>. Thus</a:t>
                </a:r>
              </a:p>
            </p:txBody>
          </p:sp>
        </mc:Choice>
        <mc:Fallback xmlns=""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01FB0F5F-1741-4F11-A4FF-2CD6F3566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" y="4028568"/>
                <a:ext cx="6150145" cy="461665"/>
              </a:xfrm>
              <a:prstGeom prst="rect">
                <a:avLst/>
              </a:prstGeom>
              <a:blipFill>
                <a:blip r:embed="rId7"/>
                <a:stretch>
                  <a:fillRect l="-1487" t="-10526" r="-59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1">
                <a:extLst>
                  <a:ext uri="{FF2B5EF4-FFF2-40B4-BE49-F238E27FC236}">
                    <a16:creationId xmlns:a16="http://schemas.microsoft.com/office/drawing/2014/main" id="{83C3237E-14E8-4964-AD78-41C22D40CE81}"/>
                  </a:ext>
                </a:extLst>
              </p:cNvPr>
              <p:cNvSpPr txBox="1"/>
              <p:nvPr/>
            </p:nvSpPr>
            <p:spPr>
              <a:xfrm>
                <a:off x="5164964" y="3225213"/>
                <a:ext cx="3603679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46" name="テキスト ボックス 1">
                <a:extLst>
                  <a:ext uri="{FF2B5EF4-FFF2-40B4-BE49-F238E27FC236}">
                    <a16:creationId xmlns:a16="http://schemas.microsoft.com/office/drawing/2014/main" id="{83C3237E-14E8-4964-AD78-41C22D40C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964" y="3225213"/>
                <a:ext cx="3603679" cy="8073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C91DFE58-22E2-4546-B8A2-9F1419E40E97}"/>
                  </a:ext>
                </a:extLst>
              </p:cNvPr>
              <p:cNvSpPr txBox="1"/>
              <p:nvPr/>
            </p:nvSpPr>
            <p:spPr>
              <a:xfrm>
                <a:off x="619008" y="4568774"/>
                <a:ext cx="2297488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C91DFE58-22E2-4546-B8A2-9F1419E40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08" y="4568774"/>
                <a:ext cx="2297488" cy="6915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0C6450FE-9AED-489E-9BFB-2C277A6E65BA}"/>
              </a:ext>
            </a:extLst>
          </p:cNvPr>
          <p:cNvCxnSpPr/>
          <p:nvPr/>
        </p:nvCxnSpPr>
        <p:spPr>
          <a:xfrm>
            <a:off x="4429957" y="3556322"/>
            <a:ext cx="470517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D65A740D-73A9-4E15-BCA3-D76F0AC81019}"/>
                  </a:ext>
                </a:extLst>
              </p:cNvPr>
              <p:cNvSpPr/>
              <p:nvPr/>
            </p:nvSpPr>
            <p:spPr>
              <a:xfrm>
                <a:off x="4273525" y="4610460"/>
                <a:ext cx="185954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kumimoji="1" lang="ja-JP" altLang="en-US" b="1" i="1" smtClean="0">
                              <a:latin typeface="Cambria Math" panose="02040503050406030204" pitchFamily="18" charset="0"/>
                            </a:rPr>
                            <m:t>𝝋</m:t>
                          </m:r>
                        </m:sub>
                      </m:sSub>
                    </m:oMath>
                  </m:oMathPara>
                </a14:m>
                <a:endParaRPr lang="ja-JP" altLang="en-US" b="1" dirty="0"/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D65A740D-73A9-4E15-BCA3-D76F0AC81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25" y="4610460"/>
                <a:ext cx="1859548" cy="6182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5D0068C-E5EE-4C34-B0EB-87224AC55BA6}"/>
              </a:ext>
            </a:extLst>
          </p:cNvPr>
          <p:cNvSpPr/>
          <p:nvPr/>
        </p:nvSpPr>
        <p:spPr>
          <a:xfrm>
            <a:off x="3684105" y="4760056"/>
            <a:ext cx="3349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Here                                      is used.</a:t>
            </a:r>
          </a:p>
        </p:txBody>
      </p:sp>
      <p:sp>
        <p:nvSpPr>
          <p:cNvPr id="54" name="大かっこ 53">
            <a:extLst>
              <a:ext uri="{FF2B5EF4-FFF2-40B4-BE49-F238E27FC236}">
                <a16:creationId xmlns:a16="http://schemas.microsoft.com/office/drawing/2014/main" id="{F54D24EB-F2FE-499B-95A2-B8E6E9654D70}"/>
              </a:ext>
            </a:extLst>
          </p:cNvPr>
          <p:cNvSpPr/>
          <p:nvPr/>
        </p:nvSpPr>
        <p:spPr>
          <a:xfrm>
            <a:off x="3595456" y="4610460"/>
            <a:ext cx="3437836" cy="675014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826B3F99-57C3-494A-90CB-0EB509B0236A}"/>
                  </a:ext>
                </a:extLst>
              </p:cNvPr>
              <p:cNvSpPr/>
              <p:nvPr/>
            </p:nvSpPr>
            <p:spPr>
              <a:xfrm>
                <a:off x="7795506" y="453654"/>
                <a:ext cx="8789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826B3F99-57C3-494A-90CB-0EB509B02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06" y="453654"/>
                <a:ext cx="878959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乗算記号 4">
            <a:extLst>
              <a:ext uri="{FF2B5EF4-FFF2-40B4-BE49-F238E27FC236}">
                <a16:creationId xmlns:a16="http://schemas.microsoft.com/office/drawing/2014/main" id="{8F657E18-88DC-4024-8916-A16C20594BD9}"/>
              </a:ext>
            </a:extLst>
          </p:cNvPr>
          <p:cNvSpPr/>
          <p:nvPr/>
        </p:nvSpPr>
        <p:spPr>
          <a:xfrm>
            <a:off x="6832801" y="2813742"/>
            <a:ext cx="1435740" cy="1534843"/>
          </a:xfrm>
          <a:prstGeom prst="mathMultiply">
            <a:avLst>
              <a:gd name="adj1" fmla="val 55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4509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799F938D-8168-435C-88B1-10A44645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96" y="388831"/>
            <a:ext cx="3872530" cy="2727426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2D13CA1-67B1-4313-9F03-831B1A51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46244D-A2C4-405A-AA2E-98835592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D9F593-2E3B-4237-938C-50778F7DFCA2}"/>
              </a:ext>
            </a:extLst>
          </p:cNvPr>
          <p:cNvSpPr txBox="1"/>
          <p:nvPr/>
        </p:nvSpPr>
        <p:spPr>
          <a:xfrm>
            <a:off x="0" y="0"/>
            <a:ext cx="559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(2):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field distribution 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">
                <a:extLst>
                  <a:ext uri="{FF2B5EF4-FFF2-40B4-BE49-F238E27FC236}">
                    <a16:creationId xmlns:a16="http://schemas.microsoft.com/office/drawing/2014/main" id="{30F776DA-FAB6-4786-97FE-14BCE0FBEE64}"/>
                  </a:ext>
                </a:extLst>
              </p:cNvPr>
              <p:cNvSpPr txBox="1"/>
              <p:nvPr/>
            </p:nvSpPr>
            <p:spPr>
              <a:xfrm>
                <a:off x="44635" y="1848524"/>
                <a:ext cx="2752100" cy="58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kumimoji="1" lang="en-US" altLang="ja-JP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7" name="テキスト ボックス 1">
                <a:extLst>
                  <a:ext uri="{FF2B5EF4-FFF2-40B4-BE49-F238E27FC236}">
                    <a16:creationId xmlns:a16="http://schemas.microsoft.com/office/drawing/2014/main" id="{30F776DA-FAB6-4786-97FE-14BCE0FBE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" y="1848524"/>
                <a:ext cx="2752100" cy="58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楕円 24">
            <a:extLst>
              <a:ext uri="{FF2B5EF4-FFF2-40B4-BE49-F238E27FC236}">
                <a16:creationId xmlns:a16="http://schemas.microsoft.com/office/drawing/2014/main" id="{D1381B21-4F0A-48D5-9656-C551196E247A}"/>
              </a:ext>
            </a:extLst>
          </p:cNvPr>
          <p:cNvSpPr/>
          <p:nvPr/>
        </p:nvSpPr>
        <p:spPr>
          <a:xfrm>
            <a:off x="6255087" y="602849"/>
            <a:ext cx="1665369" cy="849233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F37B543-BD11-4E96-8DFC-8DD7263EEC4C}"/>
              </a:ext>
            </a:extLst>
          </p:cNvPr>
          <p:cNvCxnSpPr>
            <a:cxnSpLocks/>
          </p:cNvCxnSpPr>
          <p:nvPr/>
        </p:nvCxnSpPr>
        <p:spPr>
          <a:xfrm>
            <a:off x="7132850" y="1000747"/>
            <a:ext cx="768144" cy="365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B3F35C0-C7CD-4971-AFC0-920EE6239610}"/>
              </a:ext>
            </a:extLst>
          </p:cNvPr>
          <p:cNvCxnSpPr>
            <a:cxnSpLocks/>
          </p:cNvCxnSpPr>
          <p:nvPr/>
        </p:nvCxnSpPr>
        <p:spPr>
          <a:xfrm>
            <a:off x="6358884" y="1236056"/>
            <a:ext cx="54994" cy="6532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B492B93-9E69-42DA-A7F4-1614DF785A0C}"/>
              </a:ext>
            </a:extLst>
          </p:cNvPr>
          <p:cNvSpPr txBox="1"/>
          <p:nvPr/>
        </p:nvSpPr>
        <p:spPr>
          <a:xfrm>
            <a:off x="5896060" y="10911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6BC28DC-D64B-468E-94AA-FD9885D3F3C8}"/>
                  </a:ext>
                </a:extLst>
              </p:cNvPr>
              <p:cNvSpPr txBox="1"/>
              <p:nvPr/>
            </p:nvSpPr>
            <p:spPr>
              <a:xfrm>
                <a:off x="7378766" y="951969"/>
                <a:ext cx="2215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6BC28DC-D64B-468E-94AA-FD9885D3F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66" y="951969"/>
                <a:ext cx="221536" cy="369332"/>
              </a:xfrm>
              <a:prstGeom prst="rect">
                <a:avLst/>
              </a:prstGeom>
              <a:blipFill>
                <a:blip r:embed="rId4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1">
                <a:extLst>
                  <a:ext uri="{FF2B5EF4-FFF2-40B4-BE49-F238E27FC236}">
                    <a16:creationId xmlns:a16="http://schemas.microsoft.com/office/drawing/2014/main" id="{08B67891-D5E3-4640-8CBF-49B405C32CEC}"/>
                  </a:ext>
                </a:extLst>
              </p:cNvPr>
              <p:cNvSpPr txBox="1"/>
              <p:nvPr/>
            </p:nvSpPr>
            <p:spPr>
              <a:xfrm>
                <a:off x="137784" y="1036779"/>
                <a:ext cx="5097421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38" name="テキスト ボックス 1">
                <a:extLst>
                  <a:ext uri="{FF2B5EF4-FFF2-40B4-BE49-F238E27FC236}">
                    <a16:creationId xmlns:a16="http://schemas.microsoft.com/office/drawing/2014/main" id="{08B67891-D5E3-4640-8CBF-49B405C32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4" y="1036779"/>
                <a:ext cx="5097421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">
            <a:extLst>
              <a:ext uri="{FF2B5EF4-FFF2-40B4-BE49-F238E27FC236}">
                <a16:creationId xmlns:a16="http://schemas.microsoft.com/office/drawing/2014/main" id="{CD8FF590-A7B9-4C99-B1B0-55CC168CCF11}"/>
              </a:ext>
            </a:extLst>
          </p:cNvPr>
          <p:cNvSpPr/>
          <p:nvPr/>
        </p:nvSpPr>
        <p:spPr>
          <a:xfrm>
            <a:off x="0" y="629442"/>
            <a:ext cx="2828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Remind the formula: 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CD642657-7839-4AA1-AA95-40AD841D2C67}"/>
              </a:ext>
            </a:extLst>
          </p:cNvPr>
          <p:cNvSpPr/>
          <p:nvPr/>
        </p:nvSpPr>
        <p:spPr>
          <a:xfrm>
            <a:off x="0" y="2610022"/>
            <a:ext cx="4968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Let us integrate both the side along 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1">
                <a:extLst>
                  <a:ext uri="{FF2B5EF4-FFF2-40B4-BE49-F238E27FC236}">
                    <a16:creationId xmlns:a16="http://schemas.microsoft.com/office/drawing/2014/main" id="{4493E76B-2904-4E28-98F6-72DD9881D0DD}"/>
                  </a:ext>
                </a:extLst>
              </p:cNvPr>
              <p:cNvSpPr txBox="1"/>
              <p:nvPr/>
            </p:nvSpPr>
            <p:spPr>
              <a:xfrm>
                <a:off x="196488" y="3229277"/>
                <a:ext cx="3889462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44" name="テキスト ボックス 1">
                <a:extLst>
                  <a:ext uri="{FF2B5EF4-FFF2-40B4-BE49-F238E27FC236}">
                    <a16:creationId xmlns:a16="http://schemas.microsoft.com/office/drawing/2014/main" id="{4493E76B-2904-4E28-98F6-72DD9881D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8" y="3229277"/>
                <a:ext cx="3889462" cy="807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01FB0F5F-1741-4F11-A4FF-2CD6F35669BE}"/>
                  </a:ext>
                </a:extLst>
              </p:cNvPr>
              <p:cNvSpPr/>
              <p:nvPr/>
            </p:nvSpPr>
            <p:spPr>
              <a:xfrm>
                <a:off x="44635" y="4028568"/>
                <a:ext cx="61501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dirty="0"/>
                  <a:t>The second term is negligible when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≪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sz="2400" dirty="0"/>
                  <a:t>. Thus</a:t>
                </a:r>
              </a:p>
            </p:txBody>
          </p:sp>
        </mc:Choice>
        <mc:Fallback xmlns=""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01FB0F5F-1741-4F11-A4FF-2CD6F3566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" y="4028568"/>
                <a:ext cx="6150145" cy="461665"/>
              </a:xfrm>
              <a:prstGeom prst="rect">
                <a:avLst/>
              </a:prstGeom>
              <a:blipFill>
                <a:blip r:embed="rId7"/>
                <a:stretch>
                  <a:fillRect l="-1487" t="-10526" r="-59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1">
                <a:extLst>
                  <a:ext uri="{FF2B5EF4-FFF2-40B4-BE49-F238E27FC236}">
                    <a16:creationId xmlns:a16="http://schemas.microsoft.com/office/drawing/2014/main" id="{83C3237E-14E8-4964-AD78-41C22D40CE81}"/>
                  </a:ext>
                </a:extLst>
              </p:cNvPr>
              <p:cNvSpPr txBox="1"/>
              <p:nvPr/>
            </p:nvSpPr>
            <p:spPr>
              <a:xfrm>
                <a:off x="5164964" y="3225213"/>
                <a:ext cx="3603679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rot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nary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nary>
                      <m:r>
                        <a:rPr kumimoji="1"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46" name="テキスト ボックス 1">
                <a:extLst>
                  <a:ext uri="{FF2B5EF4-FFF2-40B4-BE49-F238E27FC236}">
                    <a16:creationId xmlns:a16="http://schemas.microsoft.com/office/drawing/2014/main" id="{83C3237E-14E8-4964-AD78-41C22D40C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964" y="3225213"/>
                <a:ext cx="3603679" cy="8073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C91DFE58-22E2-4546-B8A2-9F1419E40E97}"/>
                  </a:ext>
                </a:extLst>
              </p:cNvPr>
              <p:cNvSpPr txBox="1"/>
              <p:nvPr/>
            </p:nvSpPr>
            <p:spPr>
              <a:xfrm>
                <a:off x="619008" y="4568774"/>
                <a:ext cx="2297488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C91DFE58-22E2-4546-B8A2-9F1419E40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08" y="4568774"/>
                <a:ext cx="2297488" cy="6915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0C6450FE-9AED-489E-9BFB-2C277A6E65BA}"/>
              </a:ext>
            </a:extLst>
          </p:cNvPr>
          <p:cNvCxnSpPr/>
          <p:nvPr/>
        </p:nvCxnSpPr>
        <p:spPr>
          <a:xfrm>
            <a:off x="4429957" y="3556322"/>
            <a:ext cx="470517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EFEF4091-AD91-47EA-97CE-B578F78D67A7}"/>
                  </a:ext>
                </a:extLst>
              </p:cNvPr>
              <p:cNvSpPr txBox="1"/>
              <p:nvPr/>
            </p:nvSpPr>
            <p:spPr>
              <a:xfrm>
                <a:off x="670686" y="5466863"/>
                <a:ext cx="2015808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EFEF4091-AD91-47EA-97CE-B578F78D6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86" y="5466863"/>
                <a:ext cx="2015808" cy="584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D65A740D-73A9-4E15-BCA3-D76F0AC81019}"/>
                  </a:ext>
                </a:extLst>
              </p:cNvPr>
              <p:cNvSpPr/>
              <p:nvPr/>
            </p:nvSpPr>
            <p:spPr>
              <a:xfrm>
                <a:off x="4273525" y="4610460"/>
                <a:ext cx="185954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kumimoji="1" lang="ja-JP" altLang="en-US" b="1" i="1" smtClean="0">
                              <a:latin typeface="Cambria Math" panose="02040503050406030204" pitchFamily="18" charset="0"/>
                            </a:rPr>
                            <m:t>𝝋</m:t>
                          </m:r>
                        </m:sub>
                      </m:sSub>
                    </m:oMath>
                  </m:oMathPara>
                </a14:m>
                <a:endParaRPr lang="ja-JP" altLang="en-US" b="1" dirty="0"/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D65A740D-73A9-4E15-BCA3-D76F0AC81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25" y="4610460"/>
                <a:ext cx="1859548" cy="6182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5D0068C-E5EE-4C34-B0EB-87224AC55BA6}"/>
              </a:ext>
            </a:extLst>
          </p:cNvPr>
          <p:cNvSpPr/>
          <p:nvPr/>
        </p:nvSpPr>
        <p:spPr>
          <a:xfrm>
            <a:off x="3684105" y="4760056"/>
            <a:ext cx="3349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Here                                      is used.</a:t>
            </a:r>
          </a:p>
        </p:txBody>
      </p:sp>
      <p:sp>
        <p:nvSpPr>
          <p:cNvPr id="54" name="大かっこ 53">
            <a:extLst>
              <a:ext uri="{FF2B5EF4-FFF2-40B4-BE49-F238E27FC236}">
                <a16:creationId xmlns:a16="http://schemas.microsoft.com/office/drawing/2014/main" id="{F54D24EB-F2FE-499B-95A2-B8E6E9654D70}"/>
              </a:ext>
            </a:extLst>
          </p:cNvPr>
          <p:cNvSpPr/>
          <p:nvPr/>
        </p:nvSpPr>
        <p:spPr>
          <a:xfrm>
            <a:off x="3595456" y="4610460"/>
            <a:ext cx="3437836" cy="675014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B4E50C8-05EE-4687-9353-EB733628B16E}"/>
                  </a:ext>
                </a:extLst>
              </p:cNvPr>
              <p:cNvSpPr txBox="1"/>
              <p:nvPr/>
            </p:nvSpPr>
            <p:spPr>
              <a:xfrm>
                <a:off x="3433131" y="5466863"/>
                <a:ext cx="3805594" cy="70134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B4E50C8-05EE-4687-9353-EB733628B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131" y="5466863"/>
                <a:ext cx="3805594" cy="7013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826B3F99-57C3-494A-90CB-0EB509B0236A}"/>
                  </a:ext>
                </a:extLst>
              </p:cNvPr>
              <p:cNvSpPr/>
              <p:nvPr/>
            </p:nvSpPr>
            <p:spPr>
              <a:xfrm>
                <a:off x="7795506" y="453654"/>
                <a:ext cx="8789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826B3F99-57C3-494A-90CB-0EB509B02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06" y="453654"/>
                <a:ext cx="878959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乗算記号 4">
            <a:extLst>
              <a:ext uri="{FF2B5EF4-FFF2-40B4-BE49-F238E27FC236}">
                <a16:creationId xmlns:a16="http://schemas.microsoft.com/office/drawing/2014/main" id="{8F657E18-88DC-4024-8916-A16C20594BD9}"/>
              </a:ext>
            </a:extLst>
          </p:cNvPr>
          <p:cNvSpPr/>
          <p:nvPr/>
        </p:nvSpPr>
        <p:spPr>
          <a:xfrm>
            <a:off x="6832801" y="2813742"/>
            <a:ext cx="1435740" cy="1534843"/>
          </a:xfrm>
          <a:prstGeom prst="mathMultiply">
            <a:avLst>
              <a:gd name="adj1" fmla="val 55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9615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2D13CA1-67B1-4313-9F03-831B1A51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46244D-A2C4-405A-AA2E-98835592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D9F593-2E3B-4237-938C-50778F7DFCA2}"/>
              </a:ext>
            </a:extLst>
          </p:cNvPr>
          <p:cNvSpPr txBox="1"/>
          <p:nvPr/>
        </p:nvSpPr>
        <p:spPr>
          <a:xfrm>
            <a:off x="0" y="0"/>
            <a:ext cx="6043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(3):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current distribution 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09B99A0-8BF4-4225-8D90-0CF9280C8078}"/>
              </a:ext>
            </a:extLst>
          </p:cNvPr>
          <p:cNvSpPr/>
          <p:nvPr/>
        </p:nvSpPr>
        <p:spPr>
          <a:xfrm>
            <a:off x="7359298" y="1662231"/>
            <a:ext cx="362432" cy="1848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ABF38C5-CDD1-4229-8259-482A1557A7A8}"/>
              </a:ext>
            </a:extLst>
          </p:cNvPr>
          <p:cNvCxnSpPr>
            <a:stCxn id="17" idx="2"/>
          </p:cNvCxnSpPr>
          <p:nvPr/>
        </p:nvCxnSpPr>
        <p:spPr>
          <a:xfrm>
            <a:off x="7359298" y="1754640"/>
            <a:ext cx="0" cy="218887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8582B29-BE00-4140-A923-9CD9DFD3E997}"/>
              </a:ext>
            </a:extLst>
          </p:cNvPr>
          <p:cNvCxnSpPr/>
          <p:nvPr/>
        </p:nvCxnSpPr>
        <p:spPr>
          <a:xfrm>
            <a:off x="7721730" y="1793829"/>
            <a:ext cx="0" cy="21888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E3824B26-D4E9-4634-85DC-2D57121D3ABA}"/>
              </a:ext>
            </a:extLst>
          </p:cNvPr>
          <p:cNvSpPr/>
          <p:nvPr/>
        </p:nvSpPr>
        <p:spPr>
          <a:xfrm>
            <a:off x="7359298" y="3817089"/>
            <a:ext cx="362432" cy="184817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F5E7250-97AF-42A2-8762-33C56E8AA6C4}"/>
                  </a:ext>
                </a:extLst>
              </p:cNvPr>
              <p:cNvSpPr/>
              <p:nvPr/>
            </p:nvSpPr>
            <p:spPr>
              <a:xfrm>
                <a:off x="71023" y="616593"/>
                <a:ext cx="6739537" cy="783869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d>
                        <m:d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kumimoji="1" lang="ja-JP" alt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sub>
                      </m:sSub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kumimoji="1" lang="ja-JP" alt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sub>
                      </m:sSub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F5E7250-97AF-42A2-8762-33C56E8AA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" y="616593"/>
                <a:ext cx="6739537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楕円 23">
            <a:extLst>
              <a:ext uri="{FF2B5EF4-FFF2-40B4-BE49-F238E27FC236}">
                <a16:creationId xmlns:a16="http://schemas.microsoft.com/office/drawing/2014/main" id="{9BD88049-C2F4-4A44-85A0-65DC4CA88923}"/>
              </a:ext>
            </a:extLst>
          </p:cNvPr>
          <p:cNvSpPr/>
          <p:nvPr/>
        </p:nvSpPr>
        <p:spPr>
          <a:xfrm>
            <a:off x="6712080" y="1350014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39574C7-64E3-478E-A2F9-8CC0D51CC9B9}"/>
              </a:ext>
            </a:extLst>
          </p:cNvPr>
          <p:cNvCxnSpPr>
            <a:cxnSpLocks/>
          </p:cNvCxnSpPr>
          <p:nvPr/>
        </p:nvCxnSpPr>
        <p:spPr>
          <a:xfrm>
            <a:off x="6815877" y="1983221"/>
            <a:ext cx="54994" cy="653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>
            <a:extLst>
              <a:ext uri="{FF2B5EF4-FFF2-40B4-BE49-F238E27FC236}">
                <a16:creationId xmlns:a16="http://schemas.microsoft.com/office/drawing/2014/main" id="{BC5CD1ED-1B72-4F73-8D12-423CCADB6EF0}"/>
              </a:ext>
            </a:extLst>
          </p:cNvPr>
          <p:cNvSpPr/>
          <p:nvPr/>
        </p:nvSpPr>
        <p:spPr>
          <a:xfrm>
            <a:off x="6712080" y="2369214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B5BFE844-253B-4D42-AEED-A84A835B952D}"/>
              </a:ext>
            </a:extLst>
          </p:cNvPr>
          <p:cNvCxnSpPr>
            <a:cxnSpLocks/>
          </p:cNvCxnSpPr>
          <p:nvPr/>
        </p:nvCxnSpPr>
        <p:spPr>
          <a:xfrm>
            <a:off x="6815877" y="3002421"/>
            <a:ext cx="54994" cy="653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楕円 30">
            <a:extLst>
              <a:ext uri="{FF2B5EF4-FFF2-40B4-BE49-F238E27FC236}">
                <a16:creationId xmlns:a16="http://schemas.microsoft.com/office/drawing/2014/main" id="{8FAA31D1-345F-4ED9-A43A-B24E54C57EF5}"/>
              </a:ext>
            </a:extLst>
          </p:cNvPr>
          <p:cNvSpPr/>
          <p:nvPr/>
        </p:nvSpPr>
        <p:spPr>
          <a:xfrm>
            <a:off x="6712080" y="3476415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80273431-E055-4E17-AD32-36195A6E179B}"/>
              </a:ext>
            </a:extLst>
          </p:cNvPr>
          <p:cNvCxnSpPr>
            <a:cxnSpLocks/>
          </p:cNvCxnSpPr>
          <p:nvPr/>
        </p:nvCxnSpPr>
        <p:spPr>
          <a:xfrm>
            <a:off x="6815877" y="4109622"/>
            <a:ext cx="54994" cy="65324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6EA753C8-2BE8-4B16-B877-1757E47D0C0D}"/>
                  </a:ext>
                </a:extLst>
              </p:cNvPr>
              <p:cNvSpPr/>
              <p:nvPr/>
            </p:nvSpPr>
            <p:spPr>
              <a:xfrm>
                <a:off x="6538783" y="4060125"/>
                <a:ext cx="3738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ja-JP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6EA753C8-2BE8-4B16-B877-1757E47D0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783" y="4060125"/>
                <a:ext cx="373820" cy="461665"/>
              </a:xfrm>
              <a:prstGeom prst="rect">
                <a:avLst/>
              </a:prstGeom>
              <a:blipFill>
                <a:blip r:embed="rId3"/>
                <a:stretch>
                  <a:fillRect l="-3279" r="-3279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36BB65B2-28D2-450D-B6FB-A7E70B4A52AE}"/>
              </a:ext>
            </a:extLst>
          </p:cNvPr>
          <p:cNvCxnSpPr/>
          <p:nvPr/>
        </p:nvCxnSpPr>
        <p:spPr>
          <a:xfrm flipV="1">
            <a:off x="7291939" y="1094080"/>
            <a:ext cx="0" cy="287607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E39A8FA-64FF-42D0-AC9F-AF3D8ECA0947}"/>
              </a:ext>
            </a:extLst>
          </p:cNvPr>
          <p:cNvCxnSpPr/>
          <p:nvPr/>
        </p:nvCxnSpPr>
        <p:spPr>
          <a:xfrm flipV="1">
            <a:off x="7772813" y="1068922"/>
            <a:ext cx="0" cy="287607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88206DA-EC8B-4A3D-B12B-1CE948F039A2}"/>
              </a:ext>
            </a:extLst>
          </p:cNvPr>
          <p:cNvCxnSpPr/>
          <p:nvPr/>
        </p:nvCxnSpPr>
        <p:spPr>
          <a:xfrm flipV="1">
            <a:off x="8085013" y="1328907"/>
            <a:ext cx="0" cy="261461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3793DF2B-9767-42D4-9574-6E468F19ACE7}"/>
              </a:ext>
            </a:extLst>
          </p:cNvPr>
          <p:cNvCxnSpPr/>
          <p:nvPr/>
        </p:nvCxnSpPr>
        <p:spPr>
          <a:xfrm flipV="1">
            <a:off x="8420777" y="1566599"/>
            <a:ext cx="0" cy="2376919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E19E2917-0A29-4299-AA74-704082F6CD09}"/>
              </a:ext>
            </a:extLst>
          </p:cNvPr>
          <p:cNvCxnSpPr/>
          <p:nvPr/>
        </p:nvCxnSpPr>
        <p:spPr>
          <a:xfrm flipV="1">
            <a:off x="8786240" y="1979123"/>
            <a:ext cx="0" cy="1964395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CD06AB49-11A7-4F5E-9021-9D5A50009370}"/>
              </a:ext>
            </a:extLst>
          </p:cNvPr>
          <p:cNvCxnSpPr/>
          <p:nvPr/>
        </p:nvCxnSpPr>
        <p:spPr>
          <a:xfrm flipV="1">
            <a:off x="6967905" y="1330385"/>
            <a:ext cx="0" cy="261461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971D620-2C25-4ED2-8496-F61D11C0578D}"/>
              </a:ext>
            </a:extLst>
          </p:cNvPr>
          <p:cNvCxnSpPr/>
          <p:nvPr/>
        </p:nvCxnSpPr>
        <p:spPr>
          <a:xfrm flipV="1">
            <a:off x="6602330" y="1559199"/>
            <a:ext cx="0" cy="2376919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827D1AC2-D7B3-452B-BFAA-632C2BD2D6C1}"/>
              </a:ext>
            </a:extLst>
          </p:cNvPr>
          <p:cNvCxnSpPr/>
          <p:nvPr/>
        </p:nvCxnSpPr>
        <p:spPr>
          <a:xfrm flipV="1">
            <a:off x="6213190" y="1971723"/>
            <a:ext cx="0" cy="1964395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6CDF1C07-5D44-4562-9798-3B7B4DD9A8FF}"/>
                  </a:ext>
                </a:extLst>
              </p:cNvPr>
              <p:cNvSpPr/>
              <p:nvPr/>
            </p:nvSpPr>
            <p:spPr>
              <a:xfrm>
                <a:off x="5959690" y="1510058"/>
                <a:ext cx="476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6CDF1C07-5D44-4562-9798-3B7B4DD9A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90" y="1510058"/>
                <a:ext cx="47641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楕円 43">
            <a:extLst>
              <a:ext uri="{FF2B5EF4-FFF2-40B4-BE49-F238E27FC236}">
                <a16:creationId xmlns:a16="http://schemas.microsoft.com/office/drawing/2014/main" id="{DAA23BE4-1499-4B66-AAC7-002C8141F45F}"/>
              </a:ext>
            </a:extLst>
          </p:cNvPr>
          <p:cNvSpPr/>
          <p:nvPr/>
        </p:nvSpPr>
        <p:spPr>
          <a:xfrm>
            <a:off x="6712080" y="3473382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2227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2D13CA1-67B1-4313-9F03-831B1A51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46244D-A2C4-405A-AA2E-98835592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64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D9F593-2E3B-4237-938C-50778F7DFCA2}"/>
              </a:ext>
            </a:extLst>
          </p:cNvPr>
          <p:cNvSpPr txBox="1"/>
          <p:nvPr/>
        </p:nvSpPr>
        <p:spPr>
          <a:xfrm>
            <a:off x="0" y="0"/>
            <a:ext cx="6043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(3):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current distribution 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09B99A0-8BF4-4225-8D90-0CF9280C8078}"/>
              </a:ext>
            </a:extLst>
          </p:cNvPr>
          <p:cNvSpPr/>
          <p:nvPr/>
        </p:nvSpPr>
        <p:spPr>
          <a:xfrm>
            <a:off x="7359298" y="1662231"/>
            <a:ext cx="362432" cy="1848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ABF38C5-CDD1-4229-8259-482A1557A7A8}"/>
              </a:ext>
            </a:extLst>
          </p:cNvPr>
          <p:cNvCxnSpPr>
            <a:stCxn id="17" idx="2"/>
          </p:cNvCxnSpPr>
          <p:nvPr/>
        </p:nvCxnSpPr>
        <p:spPr>
          <a:xfrm>
            <a:off x="7359298" y="1754640"/>
            <a:ext cx="0" cy="218887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8582B29-BE00-4140-A923-9CD9DFD3E997}"/>
              </a:ext>
            </a:extLst>
          </p:cNvPr>
          <p:cNvCxnSpPr/>
          <p:nvPr/>
        </p:nvCxnSpPr>
        <p:spPr>
          <a:xfrm>
            <a:off x="7721730" y="1793829"/>
            <a:ext cx="0" cy="21888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E3824B26-D4E9-4634-85DC-2D57121D3ABA}"/>
              </a:ext>
            </a:extLst>
          </p:cNvPr>
          <p:cNvSpPr/>
          <p:nvPr/>
        </p:nvSpPr>
        <p:spPr>
          <a:xfrm>
            <a:off x="7359298" y="3817089"/>
            <a:ext cx="362432" cy="184817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F5E7250-97AF-42A2-8762-33C56E8AA6C4}"/>
                  </a:ext>
                </a:extLst>
              </p:cNvPr>
              <p:cNvSpPr/>
              <p:nvPr/>
            </p:nvSpPr>
            <p:spPr>
              <a:xfrm>
                <a:off x="71023" y="616593"/>
                <a:ext cx="6739537" cy="783869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d>
                        <m:d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kumimoji="1" lang="ja-JP" alt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sub>
                      </m:sSub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kumimoji="1" lang="ja-JP" alt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sub>
                      </m:sSub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F5E7250-97AF-42A2-8762-33C56E8AA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" y="616593"/>
                <a:ext cx="6739537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楕円 23">
            <a:extLst>
              <a:ext uri="{FF2B5EF4-FFF2-40B4-BE49-F238E27FC236}">
                <a16:creationId xmlns:a16="http://schemas.microsoft.com/office/drawing/2014/main" id="{9BD88049-C2F4-4A44-85A0-65DC4CA88923}"/>
              </a:ext>
            </a:extLst>
          </p:cNvPr>
          <p:cNvSpPr/>
          <p:nvPr/>
        </p:nvSpPr>
        <p:spPr>
          <a:xfrm>
            <a:off x="6712080" y="1350014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39574C7-64E3-478E-A2F9-8CC0D51CC9B9}"/>
              </a:ext>
            </a:extLst>
          </p:cNvPr>
          <p:cNvCxnSpPr>
            <a:cxnSpLocks/>
          </p:cNvCxnSpPr>
          <p:nvPr/>
        </p:nvCxnSpPr>
        <p:spPr>
          <a:xfrm>
            <a:off x="6815877" y="1983221"/>
            <a:ext cx="54994" cy="653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>
            <a:extLst>
              <a:ext uri="{FF2B5EF4-FFF2-40B4-BE49-F238E27FC236}">
                <a16:creationId xmlns:a16="http://schemas.microsoft.com/office/drawing/2014/main" id="{BC5CD1ED-1B72-4F73-8D12-423CCADB6EF0}"/>
              </a:ext>
            </a:extLst>
          </p:cNvPr>
          <p:cNvSpPr/>
          <p:nvPr/>
        </p:nvSpPr>
        <p:spPr>
          <a:xfrm>
            <a:off x="6712080" y="2369214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B5BFE844-253B-4D42-AEED-A84A835B952D}"/>
              </a:ext>
            </a:extLst>
          </p:cNvPr>
          <p:cNvCxnSpPr>
            <a:cxnSpLocks/>
          </p:cNvCxnSpPr>
          <p:nvPr/>
        </p:nvCxnSpPr>
        <p:spPr>
          <a:xfrm>
            <a:off x="6815877" y="3002421"/>
            <a:ext cx="54994" cy="653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楕円 30">
            <a:extLst>
              <a:ext uri="{FF2B5EF4-FFF2-40B4-BE49-F238E27FC236}">
                <a16:creationId xmlns:a16="http://schemas.microsoft.com/office/drawing/2014/main" id="{8FAA31D1-345F-4ED9-A43A-B24E54C57EF5}"/>
              </a:ext>
            </a:extLst>
          </p:cNvPr>
          <p:cNvSpPr/>
          <p:nvPr/>
        </p:nvSpPr>
        <p:spPr>
          <a:xfrm>
            <a:off x="6712080" y="3476415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80273431-E055-4E17-AD32-36195A6E179B}"/>
              </a:ext>
            </a:extLst>
          </p:cNvPr>
          <p:cNvCxnSpPr>
            <a:cxnSpLocks/>
          </p:cNvCxnSpPr>
          <p:nvPr/>
        </p:nvCxnSpPr>
        <p:spPr>
          <a:xfrm>
            <a:off x="6815877" y="4109622"/>
            <a:ext cx="54994" cy="65324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6EA753C8-2BE8-4B16-B877-1757E47D0C0D}"/>
                  </a:ext>
                </a:extLst>
              </p:cNvPr>
              <p:cNvSpPr/>
              <p:nvPr/>
            </p:nvSpPr>
            <p:spPr>
              <a:xfrm>
                <a:off x="6538783" y="4060125"/>
                <a:ext cx="3738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ja-JP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6EA753C8-2BE8-4B16-B877-1757E47D0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783" y="4060125"/>
                <a:ext cx="373820" cy="461665"/>
              </a:xfrm>
              <a:prstGeom prst="rect">
                <a:avLst/>
              </a:prstGeom>
              <a:blipFill>
                <a:blip r:embed="rId3"/>
                <a:stretch>
                  <a:fillRect l="-3279" r="-3279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36BB65B2-28D2-450D-B6FB-A7E70B4A52AE}"/>
              </a:ext>
            </a:extLst>
          </p:cNvPr>
          <p:cNvCxnSpPr/>
          <p:nvPr/>
        </p:nvCxnSpPr>
        <p:spPr>
          <a:xfrm flipV="1">
            <a:off x="7291939" y="1094080"/>
            <a:ext cx="0" cy="287607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E39A8FA-64FF-42D0-AC9F-AF3D8ECA0947}"/>
              </a:ext>
            </a:extLst>
          </p:cNvPr>
          <p:cNvCxnSpPr/>
          <p:nvPr/>
        </p:nvCxnSpPr>
        <p:spPr>
          <a:xfrm flipV="1">
            <a:off x="7772813" y="1068922"/>
            <a:ext cx="0" cy="287607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88206DA-EC8B-4A3D-B12B-1CE948F039A2}"/>
              </a:ext>
            </a:extLst>
          </p:cNvPr>
          <p:cNvCxnSpPr/>
          <p:nvPr/>
        </p:nvCxnSpPr>
        <p:spPr>
          <a:xfrm flipV="1">
            <a:off x="8085013" y="1328907"/>
            <a:ext cx="0" cy="261461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3793DF2B-9767-42D4-9574-6E468F19ACE7}"/>
              </a:ext>
            </a:extLst>
          </p:cNvPr>
          <p:cNvCxnSpPr/>
          <p:nvPr/>
        </p:nvCxnSpPr>
        <p:spPr>
          <a:xfrm flipV="1">
            <a:off x="8420777" y="1566599"/>
            <a:ext cx="0" cy="2376919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E19E2917-0A29-4299-AA74-704082F6CD09}"/>
              </a:ext>
            </a:extLst>
          </p:cNvPr>
          <p:cNvCxnSpPr/>
          <p:nvPr/>
        </p:nvCxnSpPr>
        <p:spPr>
          <a:xfrm flipV="1">
            <a:off x="8786240" y="1979123"/>
            <a:ext cx="0" cy="1964395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CD06AB49-11A7-4F5E-9021-9D5A50009370}"/>
              </a:ext>
            </a:extLst>
          </p:cNvPr>
          <p:cNvCxnSpPr/>
          <p:nvPr/>
        </p:nvCxnSpPr>
        <p:spPr>
          <a:xfrm flipV="1">
            <a:off x="6967905" y="1330385"/>
            <a:ext cx="0" cy="261461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971D620-2C25-4ED2-8496-F61D11C0578D}"/>
              </a:ext>
            </a:extLst>
          </p:cNvPr>
          <p:cNvCxnSpPr/>
          <p:nvPr/>
        </p:nvCxnSpPr>
        <p:spPr>
          <a:xfrm flipV="1">
            <a:off x="6602330" y="1559199"/>
            <a:ext cx="0" cy="2376919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827D1AC2-D7B3-452B-BFAA-632C2BD2D6C1}"/>
              </a:ext>
            </a:extLst>
          </p:cNvPr>
          <p:cNvCxnSpPr/>
          <p:nvPr/>
        </p:nvCxnSpPr>
        <p:spPr>
          <a:xfrm flipV="1">
            <a:off x="6213190" y="1971723"/>
            <a:ext cx="0" cy="1964395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6CDF1C07-5D44-4562-9798-3B7B4DD9A8FF}"/>
                  </a:ext>
                </a:extLst>
              </p:cNvPr>
              <p:cNvSpPr/>
              <p:nvPr/>
            </p:nvSpPr>
            <p:spPr>
              <a:xfrm>
                <a:off x="5959690" y="1510058"/>
                <a:ext cx="476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6CDF1C07-5D44-4562-9798-3B7B4DD9A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90" y="1510058"/>
                <a:ext cx="47641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EA5A8D19-A22C-4990-8358-9751C3AA34EC}"/>
                  </a:ext>
                </a:extLst>
              </p:cNvPr>
              <p:cNvSpPr/>
              <p:nvPr/>
            </p:nvSpPr>
            <p:spPr>
              <a:xfrm>
                <a:off x="0" y="1605989"/>
                <a:ext cx="4193007" cy="1094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the current density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EA5A8D19-A22C-4990-8358-9751C3AA3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5989"/>
                <a:ext cx="4193007" cy="1094723"/>
              </a:xfrm>
              <a:prstGeom prst="rect">
                <a:avLst/>
              </a:prstGeom>
              <a:blipFill>
                <a:blip r:embed="rId5"/>
                <a:stretch>
                  <a:fillRect l="-2180" t="-4444" r="-11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AD6A3871-AE12-45EC-98F8-5A8770DAB150}"/>
                  </a:ext>
                </a:extLst>
              </p:cNvPr>
              <p:cNvSpPr/>
              <p:nvPr/>
            </p:nvSpPr>
            <p:spPr>
              <a:xfrm>
                <a:off x="10726" y="2595625"/>
                <a:ext cx="4534062" cy="762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𝑟𝑞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𝑀𝑟</m:t>
                          </m:r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AD6A3871-AE12-45EC-98F8-5A8770DAB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" y="2595625"/>
                <a:ext cx="4534062" cy="762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楕円 43">
            <a:extLst>
              <a:ext uri="{FF2B5EF4-FFF2-40B4-BE49-F238E27FC236}">
                <a16:creationId xmlns:a16="http://schemas.microsoft.com/office/drawing/2014/main" id="{DAA23BE4-1499-4B66-AAC7-002C8141F45F}"/>
              </a:ext>
            </a:extLst>
          </p:cNvPr>
          <p:cNvSpPr/>
          <p:nvPr/>
        </p:nvSpPr>
        <p:spPr>
          <a:xfrm>
            <a:off x="6712080" y="3473382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977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2D13CA1-67B1-4313-9F03-831B1A51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46244D-A2C4-405A-AA2E-98835592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D9F593-2E3B-4237-938C-50778F7DFCA2}"/>
              </a:ext>
            </a:extLst>
          </p:cNvPr>
          <p:cNvSpPr txBox="1"/>
          <p:nvPr/>
        </p:nvSpPr>
        <p:spPr>
          <a:xfrm>
            <a:off x="0" y="0"/>
            <a:ext cx="6043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(3):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current distribution 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09B99A0-8BF4-4225-8D90-0CF9280C8078}"/>
              </a:ext>
            </a:extLst>
          </p:cNvPr>
          <p:cNvSpPr/>
          <p:nvPr/>
        </p:nvSpPr>
        <p:spPr>
          <a:xfrm>
            <a:off x="7359298" y="1662231"/>
            <a:ext cx="362432" cy="1848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ABF38C5-CDD1-4229-8259-482A1557A7A8}"/>
              </a:ext>
            </a:extLst>
          </p:cNvPr>
          <p:cNvCxnSpPr>
            <a:stCxn id="17" idx="2"/>
          </p:cNvCxnSpPr>
          <p:nvPr/>
        </p:nvCxnSpPr>
        <p:spPr>
          <a:xfrm>
            <a:off x="7359298" y="1754640"/>
            <a:ext cx="0" cy="218887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8582B29-BE00-4140-A923-9CD9DFD3E997}"/>
              </a:ext>
            </a:extLst>
          </p:cNvPr>
          <p:cNvCxnSpPr/>
          <p:nvPr/>
        </p:nvCxnSpPr>
        <p:spPr>
          <a:xfrm>
            <a:off x="7721730" y="1793829"/>
            <a:ext cx="0" cy="21888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E3824B26-D4E9-4634-85DC-2D57121D3ABA}"/>
              </a:ext>
            </a:extLst>
          </p:cNvPr>
          <p:cNvSpPr/>
          <p:nvPr/>
        </p:nvSpPr>
        <p:spPr>
          <a:xfrm>
            <a:off x="7359298" y="3817089"/>
            <a:ext cx="362432" cy="184817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F5E7250-97AF-42A2-8762-33C56E8AA6C4}"/>
                  </a:ext>
                </a:extLst>
              </p:cNvPr>
              <p:cNvSpPr/>
              <p:nvPr/>
            </p:nvSpPr>
            <p:spPr>
              <a:xfrm>
                <a:off x="71023" y="616593"/>
                <a:ext cx="6739537" cy="783869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d>
                        <m:d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kumimoji="1" lang="ja-JP" alt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sub>
                      </m:sSub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kumimoji="1" lang="ja-JP" alt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sub>
                      </m:sSub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EF5E7250-97AF-42A2-8762-33C56E8AA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" y="616593"/>
                <a:ext cx="6739537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楕円 23">
            <a:extLst>
              <a:ext uri="{FF2B5EF4-FFF2-40B4-BE49-F238E27FC236}">
                <a16:creationId xmlns:a16="http://schemas.microsoft.com/office/drawing/2014/main" id="{9BD88049-C2F4-4A44-85A0-65DC4CA88923}"/>
              </a:ext>
            </a:extLst>
          </p:cNvPr>
          <p:cNvSpPr/>
          <p:nvPr/>
        </p:nvSpPr>
        <p:spPr>
          <a:xfrm>
            <a:off x="6712080" y="1350014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39574C7-64E3-478E-A2F9-8CC0D51CC9B9}"/>
              </a:ext>
            </a:extLst>
          </p:cNvPr>
          <p:cNvCxnSpPr>
            <a:cxnSpLocks/>
          </p:cNvCxnSpPr>
          <p:nvPr/>
        </p:nvCxnSpPr>
        <p:spPr>
          <a:xfrm>
            <a:off x="6815877" y="1983221"/>
            <a:ext cx="54994" cy="653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>
            <a:extLst>
              <a:ext uri="{FF2B5EF4-FFF2-40B4-BE49-F238E27FC236}">
                <a16:creationId xmlns:a16="http://schemas.microsoft.com/office/drawing/2014/main" id="{BC5CD1ED-1B72-4F73-8D12-423CCADB6EF0}"/>
              </a:ext>
            </a:extLst>
          </p:cNvPr>
          <p:cNvSpPr/>
          <p:nvPr/>
        </p:nvSpPr>
        <p:spPr>
          <a:xfrm>
            <a:off x="6712080" y="2369214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B5BFE844-253B-4D42-AEED-A84A835B952D}"/>
              </a:ext>
            </a:extLst>
          </p:cNvPr>
          <p:cNvCxnSpPr>
            <a:cxnSpLocks/>
          </p:cNvCxnSpPr>
          <p:nvPr/>
        </p:nvCxnSpPr>
        <p:spPr>
          <a:xfrm>
            <a:off x="6815877" y="3002421"/>
            <a:ext cx="54994" cy="653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楕円 30">
            <a:extLst>
              <a:ext uri="{FF2B5EF4-FFF2-40B4-BE49-F238E27FC236}">
                <a16:creationId xmlns:a16="http://schemas.microsoft.com/office/drawing/2014/main" id="{8FAA31D1-345F-4ED9-A43A-B24E54C57EF5}"/>
              </a:ext>
            </a:extLst>
          </p:cNvPr>
          <p:cNvSpPr/>
          <p:nvPr/>
        </p:nvSpPr>
        <p:spPr>
          <a:xfrm>
            <a:off x="6712080" y="3476415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80273431-E055-4E17-AD32-36195A6E179B}"/>
              </a:ext>
            </a:extLst>
          </p:cNvPr>
          <p:cNvCxnSpPr>
            <a:cxnSpLocks/>
          </p:cNvCxnSpPr>
          <p:nvPr/>
        </p:nvCxnSpPr>
        <p:spPr>
          <a:xfrm>
            <a:off x="6815877" y="4109622"/>
            <a:ext cx="54994" cy="65324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6EA753C8-2BE8-4B16-B877-1757E47D0C0D}"/>
                  </a:ext>
                </a:extLst>
              </p:cNvPr>
              <p:cNvSpPr/>
              <p:nvPr/>
            </p:nvSpPr>
            <p:spPr>
              <a:xfrm>
                <a:off x="6538783" y="4060125"/>
                <a:ext cx="3738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ja-JP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6EA753C8-2BE8-4B16-B877-1757E47D0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783" y="4060125"/>
                <a:ext cx="373820" cy="461665"/>
              </a:xfrm>
              <a:prstGeom prst="rect">
                <a:avLst/>
              </a:prstGeom>
              <a:blipFill>
                <a:blip r:embed="rId3"/>
                <a:stretch>
                  <a:fillRect l="-3279" r="-3279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36BB65B2-28D2-450D-B6FB-A7E70B4A52AE}"/>
              </a:ext>
            </a:extLst>
          </p:cNvPr>
          <p:cNvCxnSpPr/>
          <p:nvPr/>
        </p:nvCxnSpPr>
        <p:spPr>
          <a:xfrm flipV="1">
            <a:off x="7291939" y="1094080"/>
            <a:ext cx="0" cy="287607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E39A8FA-64FF-42D0-AC9F-AF3D8ECA0947}"/>
              </a:ext>
            </a:extLst>
          </p:cNvPr>
          <p:cNvCxnSpPr/>
          <p:nvPr/>
        </p:nvCxnSpPr>
        <p:spPr>
          <a:xfrm flipV="1">
            <a:off x="7772813" y="1068922"/>
            <a:ext cx="0" cy="287607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88206DA-EC8B-4A3D-B12B-1CE948F039A2}"/>
              </a:ext>
            </a:extLst>
          </p:cNvPr>
          <p:cNvCxnSpPr/>
          <p:nvPr/>
        </p:nvCxnSpPr>
        <p:spPr>
          <a:xfrm flipV="1">
            <a:off x="8085013" y="1328907"/>
            <a:ext cx="0" cy="261461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3793DF2B-9767-42D4-9574-6E468F19ACE7}"/>
              </a:ext>
            </a:extLst>
          </p:cNvPr>
          <p:cNvCxnSpPr/>
          <p:nvPr/>
        </p:nvCxnSpPr>
        <p:spPr>
          <a:xfrm flipV="1">
            <a:off x="8420777" y="1566599"/>
            <a:ext cx="0" cy="2376919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E19E2917-0A29-4299-AA74-704082F6CD09}"/>
              </a:ext>
            </a:extLst>
          </p:cNvPr>
          <p:cNvCxnSpPr/>
          <p:nvPr/>
        </p:nvCxnSpPr>
        <p:spPr>
          <a:xfrm flipV="1">
            <a:off x="8786240" y="1979123"/>
            <a:ext cx="0" cy="1964395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CD06AB49-11A7-4F5E-9021-9D5A50009370}"/>
              </a:ext>
            </a:extLst>
          </p:cNvPr>
          <p:cNvCxnSpPr/>
          <p:nvPr/>
        </p:nvCxnSpPr>
        <p:spPr>
          <a:xfrm flipV="1">
            <a:off x="6967905" y="1330385"/>
            <a:ext cx="0" cy="261461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971D620-2C25-4ED2-8496-F61D11C0578D}"/>
              </a:ext>
            </a:extLst>
          </p:cNvPr>
          <p:cNvCxnSpPr/>
          <p:nvPr/>
        </p:nvCxnSpPr>
        <p:spPr>
          <a:xfrm flipV="1">
            <a:off x="6602330" y="1559199"/>
            <a:ext cx="0" cy="2376919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827D1AC2-D7B3-452B-BFAA-632C2BD2D6C1}"/>
              </a:ext>
            </a:extLst>
          </p:cNvPr>
          <p:cNvCxnSpPr/>
          <p:nvPr/>
        </p:nvCxnSpPr>
        <p:spPr>
          <a:xfrm flipV="1">
            <a:off x="6213190" y="1971723"/>
            <a:ext cx="0" cy="1964395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6CDF1C07-5D44-4562-9798-3B7B4DD9A8FF}"/>
                  </a:ext>
                </a:extLst>
              </p:cNvPr>
              <p:cNvSpPr/>
              <p:nvPr/>
            </p:nvSpPr>
            <p:spPr>
              <a:xfrm>
                <a:off x="5959690" y="1510058"/>
                <a:ext cx="476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6CDF1C07-5D44-4562-9798-3B7B4DD9A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90" y="1510058"/>
                <a:ext cx="47641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EA5A8D19-A22C-4990-8358-9751C3AA34EC}"/>
                  </a:ext>
                </a:extLst>
              </p:cNvPr>
              <p:cNvSpPr/>
              <p:nvPr/>
            </p:nvSpPr>
            <p:spPr>
              <a:xfrm>
                <a:off x="0" y="1605989"/>
                <a:ext cx="4193007" cy="1094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the current density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EA5A8D19-A22C-4990-8358-9751C3AA3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5989"/>
                <a:ext cx="4193007" cy="1094723"/>
              </a:xfrm>
              <a:prstGeom prst="rect">
                <a:avLst/>
              </a:prstGeom>
              <a:blipFill>
                <a:blip r:embed="rId5"/>
                <a:stretch>
                  <a:fillRect l="-2180" t="-4444" r="-11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AD6A3871-AE12-45EC-98F8-5A8770DAB150}"/>
                  </a:ext>
                </a:extLst>
              </p:cNvPr>
              <p:cNvSpPr/>
              <p:nvPr/>
            </p:nvSpPr>
            <p:spPr>
              <a:xfrm>
                <a:off x="10726" y="2595625"/>
                <a:ext cx="4534062" cy="762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𝑟𝑞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𝑀𝑟</m:t>
                          </m:r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AD6A3871-AE12-45EC-98F8-5A8770DAB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" y="2595625"/>
                <a:ext cx="4534062" cy="762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E87C5CF-E536-4EAD-9D5D-C7FFBB51DE67}"/>
              </a:ext>
            </a:extLst>
          </p:cNvPr>
          <p:cNvSpPr txBox="1"/>
          <p:nvPr/>
        </p:nvSpPr>
        <p:spPr>
          <a:xfrm>
            <a:off x="0" y="3453677"/>
            <a:ext cx="4078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Kinetic energy of Cooper pair 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1FE331B8-4234-4044-926A-E3A26E466AC5}"/>
                  </a:ext>
                </a:extLst>
              </p:cNvPr>
              <p:cNvSpPr txBox="1"/>
              <p:nvPr/>
            </p:nvSpPr>
            <p:spPr>
              <a:xfrm>
                <a:off x="553061" y="4346218"/>
                <a:ext cx="435196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1FE331B8-4234-4044-926A-E3A26E466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1" y="4346218"/>
                <a:ext cx="4351961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B9603B0B-DDDA-4A79-914B-22CBDDDE59F2}"/>
                  </a:ext>
                </a:extLst>
              </p:cNvPr>
              <p:cNvSpPr/>
              <p:nvPr/>
            </p:nvSpPr>
            <p:spPr>
              <a:xfrm>
                <a:off x="3717933" y="3794021"/>
                <a:ext cx="214738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→∞)=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B9603B0B-DDDA-4A79-914B-22CBDDDE5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933" y="3794021"/>
                <a:ext cx="2147383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75A0CCC6-13A4-4424-9732-CE6D9A2C62CF}"/>
                  </a:ext>
                </a:extLst>
              </p:cNvPr>
              <p:cNvSpPr/>
              <p:nvPr/>
            </p:nvSpPr>
            <p:spPr>
              <a:xfrm>
                <a:off x="471902" y="3804667"/>
                <a:ext cx="239982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75A0CCC6-13A4-4424-9732-CE6D9A2C6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02" y="3804667"/>
                <a:ext cx="2399823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5F297F09-5FDE-4CB8-AC25-1F00C8CF2948}"/>
                  </a:ext>
                </a:extLst>
              </p:cNvPr>
              <p:cNvSpPr txBox="1"/>
              <p:nvPr/>
            </p:nvSpPr>
            <p:spPr>
              <a:xfrm>
                <a:off x="0" y="4792758"/>
                <a:ext cx="86850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Superconductivity is broken when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en-US" altLang="ja-JP" sz="2400" dirty="0"/>
                  <a:t> becomes comparable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ja-JP" sz="2400" dirty="0"/>
                  <a:t>. </a:t>
                </a:r>
              </a:p>
              <a:p>
                <a:r>
                  <a:rPr kumimoji="1" lang="en-US" altLang="ja-JP" sz="2400" dirty="0"/>
                  <a:t>This happens at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5F297F09-5FDE-4CB8-AC25-1F00C8CF2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92758"/>
                <a:ext cx="8685017" cy="830997"/>
              </a:xfrm>
              <a:prstGeom prst="rect">
                <a:avLst/>
              </a:prstGeom>
              <a:blipFill>
                <a:blip r:embed="rId10"/>
                <a:stretch>
                  <a:fillRect l="-1053" t="-583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8621E86-0E83-400E-9BC7-08404C4181D0}"/>
                  </a:ext>
                </a:extLst>
              </p:cNvPr>
              <p:cNvSpPr txBox="1"/>
              <p:nvPr/>
            </p:nvSpPr>
            <p:spPr>
              <a:xfrm>
                <a:off x="781469" y="5859448"/>
                <a:ext cx="7388176" cy="52322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The radius of the normal conducting core is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8621E86-0E83-400E-9BC7-08404C418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69" y="5859448"/>
                <a:ext cx="7388176" cy="523220"/>
              </a:xfrm>
              <a:prstGeom prst="rect">
                <a:avLst/>
              </a:prstGeom>
              <a:blipFill>
                <a:blip r:embed="rId11"/>
                <a:stretch>
                  <a:fillRect l="-1480" t="-7778" b="-28889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楕円 43">
            <a:extLst>
              <a:ext uri="{FF2B5EF4-FFF2-40B4-BE49-F238E27FC236}">
                <a16:creationId xmlns:a16="http://schemas.microsoft.com/office/drawing/2014/main" id="{DAA23BE4-1499-4B66-AAC7-002C8141F45F}"/>
              </a:ext>
            </a:extLst>
          </p:cNvPr>
          <p:cNvSpPr/>
          <p:nvPr/>
        </p:nvSpPr>
        <p:spPr>
          <a:xfrm>
            <a:off x="6712080" y="3473382"/>
            <a:ext cx="1665369" cy="8492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9B8E3B3-AE94-4DB3-B6E8-65977F368D03}"/>
                  </a:ext>
                </a:extLst>
              </p:cNvPr>
              <p:cNvSpPr/>
              <p:nvPr/>
            </p:nvSpPr>
            <p:spPr>
              <a:xfrm>
                <a:off x="2196481" y="5207013"/>
                <a:ext cx="3487237" cy="629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ja-JP" altLang="en-US" sz="2400" dirty="0"/>
                  <a:t>    </a:t>
                </a:r>
                <a:r>
                  <a:rPr lang="en-US" altLang="ja-JP" sz="2400" dirty="0"/>
                  <a:t>or  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≃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9B8E3B3-AE94-4DB3-B6E8-65977F368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481" y="5207013"/>
                <a:ext cx="3487237" cy="629468"/>
              </a:xfrm>
              <a:prstGeom prst="rect">
                <a:avLst/>
              </a:prstGeom>
              <a:blipFill>
                <a:blip r:embed="rId12"/>
                <a:stretch>
                  <a:fillRect b="-9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1007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980AEE-0D91-45F4-B8D5-628096225868}"/>
              </a:ext>
            </a:extLst>
          </p:cNvPr>
          <p:cNvSpPr txBox="1"/>
          <p:nvPr/>
        </p:nvSpPr>
        <p:spPr>
          <a:xfrm>
            <a:off x="0" y="0"/>
            <a:ext cx="411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(4):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energy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CD465E-E715-4A86-92FD-3B288070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3F8A05-A904-4118-B871-D13FE69D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66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56CFBF-B8E3-40EB-91D6-B203ED688D1F}"/>
                  </a:ext>
                </a:extLst>
              </p:cNvPr>
              <p:cNvSpPr txBox="1"/>
              <p:nvPr/>
            </p:nvSpPr>
            <p:spPr>
              <a:xfrm>
                <a:off x="1979869" y="2639137"/>
                <a:ext cx="31092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56CFBF-B8E3-40EB-91D6-B203ED68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69" y="2639137"/>
                <a:ext cx="3109249" cy="369332"/>
              </a:xfrm>
              <a:prstGeom prst="rect">
                <a:avLst/>
              </a:prstGeom>
              <a:blipFill>
                <a:blip r:embed="rId2"/>
                <a:stretch>
                  <a:fillRect l="-977" b="-301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295A2D-275F-431C-9CAE-82B87AD29708}"/>
                  </a:ext>
                </a:extLst>
              </p:cNvPr>
              <p:cNvSpPr txBox="1"/>
              <p:nvPr/>
            </p:nvSpPr>
            <p:spPr>
              <a:xfrm>
                <a:off x="5758330" y="0"/>
                <a:ext cx="338567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: Cooper pair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: Cooper pair charge,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ja-JP" dirty="0"/>
                  <a:t>: superfluid velocity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en-US" altLang="ja-JP" dirty="0"/>
                  <a:t>: </a:t>
                </a:r>
                <a:r>
                  <a:rPr kumimoji="1" lang="en-US" altLang="ja-JP" dirty="0">
                    <a:latin typeface="Cambria Math" panose="02040503050406030204" pitchFamily="18" charset="0"/>
                  </a:rPr>
                  <a:t>Cooper pair mass,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295A2D-275F-431C-9CAE-82B87AD29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30" y="0"/>
                <a:ext cx="3385670" cy="1107996"/>
              </a:xfrm>
              <a:prstGeom prst="rect">
                <a:avLst/>
              </a:prstGeom>
              <a:blipFill>
                <a:blip r:embed="rId3"/>
                <a:stretch>
                  <a:fillRect l="-2523" t="-7692" r="-1622"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78DC5E-7662-474F-9529-D19B04D769DE}"/>
                  </a:ext>
                </a:extLst>
              </p:cNvPr>
              <p:cNvSpPr txBox="1"/>
              <p:nvPr/>
            </p:nvSpPr>
            <p:spPr>
              <a:xfrm>
                <a:off x="466805" y="1504296"/>
                <a:ext cx="6624186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78DC5E-7662-474F-9529-D19B04D76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5" y="1504296"/>
                <a:ext cx="6624186" cy="756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490D34B-27C1-4EBE-9566-92E9383288A8}"/>
              </a:ext>
            </a:extLst>
          </p:cNvPr>
          <p:cNvCxnSpPr>
            <a:cxnSpLocks/>
          </p:cNvCxnSpPr>
          <p:nvPr/>
        </p:nvCxnSpPr>
        <p:spPr>
          <a:xfrm flipV="1">
            <a:off x="4128412" y="2047840"/>
            <a:ext cx="5887" cy="581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31D3EB-D3B2-4B54-8385-C598A409E957}"/>
              </a:ext>
            </a:extLst>
          </p:cNvPr>
          <p:cNvSpPr txBox="1"/>
          <p:nvPr/>
        </p:nvSpPr>
        <p:spPr>
          <a:xfrm>
            <a:off x="0" y="1063625"/>
            <a:ext cx="724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Kinetic energy density of supercurrent around a vortex 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9">
                <a:extLst>
                  <a:ext uri="{FF2B5EF4-FFF2-40B4-BE49-F238E27FC236}">
                    <a16:creationId xmlns:a16="http://schemas.microsoft.com/office/drawing/2014/main" id="{9D558FD8-4111-4EB3-B936-04B0A19D954D}"/>
                  </a:ext>
                </a:extLst>
              </p:cNvPr>
              <p:cNvSpPr txBox="1"/>
              <p:nvPr/>
            </p:nvSpPr>
            <p:spPr>
              <a:xfrm>
                <a:off x="5217158" y="2433526"/>
                <a:ext cx="1350305" cy="8183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9">
                <a:extLst>
                  <a:ext uri="{FF2B5EF4-FFF2-40B4-BE49-F238E27FC236}">
                    <a16:creationId xmlns:a16="http://schemas.microsoft.com/office/drawing/2014/main" id="{9D558FD8-4111-4EB3-B936-04B0A19D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58" y="2433526"/>
                <a:ext cx="1350305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8FCD775-D617-471F-AF8A-9FAFDDDD7B61}"/>
              </a:ext>
            </a:extLst>
          </p:cNvPr>
          <p:cNvCxnSpPr>
            <a:cxnSpLocks/>
          </p:cNvCxnSpPr>
          <p:nvPr/>
        </p:nvCxnSpPr>
        <p:spPr>
          <a:xfrm flipV="1">
            <a:off x="5674606" y="1992667"/>
            <a:ext cx="5887" cy="436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6915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980AEE-0D91-45F4-B8D5-628096225868}"/>
              </a:ext>
            </a:extLst>
          </p:cNvPr>
          <p:cNvSpPr txBox="1"/>
          <p:nvPr/>
        </p:nvSpPr>
        <p:spPr>
          <a:xfrm>
            <a:off x="0" y="0"/>
            <a:ext cx="411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(4):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energy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CD465E-E715-4A86-92FD-3B288070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3F8A05-A904-4118-B871-D13FE69D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67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56CFBF-B8E3-40EB-91D6-B203ED688D1F}"/>
                  </a:ext>
                </a:extLst>
              </p:cNvPr>
              <p:cNvSpPr txBox="1"/>
              <p:nvPr/>
            </p:nvSpPr>
            <p:spPr>
              <a:xfrm>
                <a:off x="1979869" y="2639137"/>
                <a:ext cx="31092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56CFBF-B8E3-40EB-91D6-B203ED68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69" y="2639137"/>
                <a:ext cx="3109249" cy="369332"/>
              </a:xfrm>
              <a:prstGeom prst="rect">
                <a:avLst/>
              </a:prstGeom>
              <a:blipFill>
                <a:blip r:embed="rId2"/>
                <a:stretch>
                  <a:fillRect l="-977" b="-301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295A2D-275F-431C-9CAE-82B87AD29708}"/>
                  </a:ext>
                </a:extLst>
              </p:cNvPr>
              <p:cNvSpPr txBox="1"/>
              <p:nvPr/>
            </p:nvSpPr>
            <p:spPr>
              <a:xfrm>
                <a:off x="5758330" y="0"/>
                <a:ext cx="338567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: Cooper pair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: Cooper pair charge,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ja-JP" dirty="0"/>
                  <a:t>: superfluid velocity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en-US" altLang="ja-JP" dirty="0"/>
                  <a:t>: </a:t>
                </a:r>
                <a:r>
                  <a:rPr kumimoji="1" lang="en-US" altLang="ja-JP" dirty="0">
                    <a:latin typeface="Cambria Math" panose="02040503050406030204" pitchFamily="18" charset="0"/>
                  </a:rPr>
                  <a:t>Cooper pair mass,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295A2D-275F-431C-9CAE-82B87AD29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30" y="0"/>
                <a:ext cx="3385670" cy="1107996"/>
              </a:xfrm>
              <a:prstGeom prst="rect">
                <a:avLst/>
              </a:prstGeom>
              <a:blipFill>
                <a:blip r:embed="rId3"/>
                <a:stretch>
                  <a:fillRect l="-2523" t="-7692" r="-1622"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78DC5E-7662-474F-9529-D19B04D769DE}"/>
                  </a:ext>
                </a:extLst>
              </p:cNvPr>
              <p:cNvSpPr txBox="1"/>
              <p:nvPr/>
            </p:nvSpPr>
            <p:spPr>
              <a:xfrm>
                <a:off x="466805" y="1504296"/>
                <a:ext cx="6624186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78DC5E-7662-474F-9529-D19B04D76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5" y="1504296"/>
                <a:ext cx="6624186" cy="756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490D34B-27C1-4EBE-9566-92E9383288A8}"/>
              </a:ext>
            </a:extLst>
          </p:cNvPr>
          <p:cNvCxnSpPr>
            <a:cxnSpLocks/>
          </p:cNvCxnSpPr>
          <p:nvPr/>
        </p:nvCxnSpPr>
        <p:spPr>
          <a:xfrm flipV="1">
            <a:off x="4128412" y="2047840"/>
            <a:ext cx="5887" cy="581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F7E7944-F4A8-45CC-8585-4E7ED485ACA2}"/>
                  </a:ext>
                </a:extLst>
              </p:cNvPr>
              <p:cNvSpPr txBox="1"/>
              <p:nvPr/>
            </p:nvSpPr>
            <p:spPr>
              <a:xfrm>
                <a:off x="258687" y="3742334"/>
                <a:ext cx="7966733" cy="820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𝐾𝑑𝑉</m:t>
                          </m:r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nary>
                        <m:nary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nary>
                        <m:nary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F7E7944-F4A8-45CC-8585-4E7ED485A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7" y="3742334"/>
                <a:ext cx="7966733" cy="820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31D3EB-D3B2-4B54-8385-C598A409E957}"/>
              </a:ext>
            </a:extLst>
          </p:cNvPr>
          <p:cNvSpPr txBox="1"/>
          <p:nvPr/>
        </p:nvSpPr>
        <p:spPr>
          <a:xfrm>
            <a:off x="0" y="1063625"/>
            <a:ext cx="724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Kinetic energy density of supercurrent around a vortex 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9">
                <a:extLst>
                  <a:ext uri="{FF2B5EF4-FFF2-40B4-BE49-F238E27FC236}">
                    <a16:creationId xmlns:a16="http://schemas.microsoft.com/office/drawing/2014/main" id="{9D558FD8-4111-4EB3-B936-04B0A19D954D}"/>
                  </a:ext>
                </a:extLst>
              </p:cNvPr>
              <p:cNvSpPr txBox="1"/>
              <p:nvPr/>
            </p:nvSpPr>
            <p:spPr>
              <a:xfrm>
                <a:off x="5217158" y="2433526"/>
                <a:ext cx="1350305" cy="8183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9">
                <a:extLst>
                  <a:ext uri="{FF2B5EF4-FFF2-40B4-BE49-F238E27FC236}">
                    <a16:creationId xmlns:a16="http://schemas.microsoft.com/office/drawing/2014/main" id="{9D558FD8-4111-4EB3-B936-04B0A19D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58" y="2433526"/>
                <a:ext cx="1350305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8FCD775-D617-471F-AF8A-9FAFDDDD7B61}"/>
              </a:ext>
            </a:extLst>
          </p:cNvPr>
          <p:cNvCxnSpPr>
            <a:cxnSpLocks/>
          </p:cNvCxnSpPr>
          <p:nvPr/>
        </p:nvCxnSpPr>
        <p:spPr>
          <a:xfrm flipV="1">
            <a:off x="5674606" y="1992667"/>
            <a:ext cx="5887" cy="436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89CA713-8651-43CB-B408-F1E20DF3012F}"/>
              </a:ext>
            </a:extLst>
          </p:cNvPr>
          <p:cNvSpPr txBox="1"/>
          <p:nvPr/>
        </p:nvSpPr>
        <p:spPr>
          <a:xfrm>
            <a:off x="0" y="3276822"/>
            <a:ext cx="715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Total kinetic energy of supercurrent around a vortex is</a:t>
            </a:r>
            <a:endParaRPr kumimoji="1" lang="ja-JP" altLang="en-US" sz="24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B84B04B-CB8E-4842-AD29-4B8ABD6D9F6D}"/>
              </a:ext>
            </a:extLst>
          </p:cNvPr>
          <p:cNvCxnSpPr>
            <a:cxnSpLocks/>
          </p:cNvCxnSpPr>
          <p:nvPr/>
        </p:nvCxnSpPr>
        <p:spPr>
          <a:xfrm flipV="1">
            <a:off x="1802167" y="4256648"/>
            <a:ext cx="139199" cy="297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679727-0084-4642-8EE3-B97BAD1947CF}"/>
              </a:ext>
            </a:extLst>
          </p:cNvPr>
          <p:cNvSpPr txBox="1"/>
          <p:nvPr/>
        </p:nvSpPr>
        <p:spPr>
          <a:xfrm>
            <a:off x="466805" y="4490170"/>
            <a:ext cx="20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Length of the vortex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AFFF28BF-5FB3-42A7-84A1-F41627A97566}"/>
                  </a:ext>
                </a:extLst>
              </p:cNvPr>
              <p:cNvSpPr/>
              <p:nvPr/>
            </p:nvSpPr>
            <p:spPr>
              <a:xfrm>
                <a:off x="3479562" y="4563879"/>
                <a:ext cx="1773627" cy="6621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AFFF28BF-5FB3-42A7-84A1-F41627A97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62" y="4563879"/>
                <a:ext cx="1773627" cy="6621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8DFBD41-FCA8-4792-9D44-38D468B32A99}"/>
              </a:ext>
            </a:extLst>
          </p:cNvPr>
          <p:cNvCxnSpPr>
            <a:cxnSpLocks/>
          </p:cNvCxnSpPr>
          <p:nvPr/>
        </p:nvCxnSpPr>
        <p:spPr>
          <a:xfrm flipV="1">
            <a:off x="4449486" y="4206579"/>
            <a:ext cx="5887" cy="328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7615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980AEE-0D91-45F4-B8D5-628096225868}"/>
              </a:ext>
            </a:extLst>
          </p:cNvPr>
          <p:cNvSpPr txBox="1"/>
          <p:nvPr/>
        </p:nvSpPr>
        <p:spPr>
          <a:xfrm>
            <a:off x="0" y="0"/>
            <a:ext cx="411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(4):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energy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CD465E-E715-4A86-92FD-3B288070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3F8A05-A904-4118-B871-D13FE69D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68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56CFBF-B8E3-40EB-91D6-B203ED688D1F}"/>
                  </a:ext>
                </a:extLst>
              </p:cNvPr>
              <p:cNvSpPr txBox="1"/>
              <p:nvPr/>
            </p:nvSpPr>
            <p:spPr>
              <a:xfrm>
                <a:off x="1979869" y="2639137"/>
                <a:ext cx="31092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56CFBF-B8E3-40EB-91D6-B203ED68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69" y="2639137"/>
                <a:ext cx="3109249" cy="369332"/>
              </a:xfrm>
              <a:prstGeom prst="rect">
                <a:avLst/>
              </a:prstGeom>
              <a:blipFill>
                <a:blip r:embed="rId2"/>
                <a:stretch>
                  <a:fillRect l="-977" b="-301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295A2D-275F-431C-9CAE-82B87AD29708}"/>
                  </a:ext>
                </a:extLst>
              </p:cNvPr>
              <p:cNvSpPr txBox="1"/>
              <p:nvPr/>
            </p:nvSpPr>
            <p:spPr>
              <a:xfrm>
                <a:off x="5758330" y="0"/>
                <a:ext cx="338567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: Cooper pair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: Cooper pair charge,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ja-JP" dirty="0"/>
                  <a:t>: superfluid velocity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en-US" altLang="ja-JP" dirty="0"/>
                  <a:t>: </a:t>
                </a:r>
                <a:r>
                  <a:rPr kumimoji="1" lang="en-US" altLang="ja-JP" dirty="0">
                    <a:latin typeface="Cambria Math" panose="02040503050406030204" pitchFamily="18" charset="0"/>
                  </a:rPr>
                  <a:t>Cooper pair mass,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4295A2D-275F-431C-9CAE-82B87AD29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30" y="0"/>
                <a:ext cx="3385670" cy="1107996"/>
              </a:xfrm>
              <a:prstGeom prst="rect">
                <a:avLst/>
              </a:prstGeom>
              <a:blipFill>
                <a:blip r:embed="rId3"/>
                <a:stretch>
                  <a:fillRect l="-2523" t="-7692" r="-1622"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78DC5E-7662-474F-9529-D19B04D769DE}"/>
                  </a:ext>
                </a:extLst>
              </p:cNvPr>
              <p:cNvSpPr txBox="1"/>
              <p:nvPr/>
            </p:nvSpPr>
            <p:spPr>
              <a:xfrm>
                <a:off x="466805" y="1504296"/>
                <a:ext cx="6624186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78DC5E-7662-474F-9529-D19B04D76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5" y="1504296"/>
                <a:ext cx="6624186" cy="756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490D34B-27C1-4EBE-9566-92E9383288A8}"/>
              </a:ext>
            </a:extLst>
          </p:cNvPr>
          <p:cNvCxnSpPr>
            <a:cxnSpLocks/>
          </p:cNvCxnSpPr>
          <p:nvPr/>
        </p:nvCxnSpPr>
        <p:spPr>
          <a:xfrm flipV="1">
            <a:off x="4128412" y="2047840"/>
            <a:ext cx="5887" cy="581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F7E7944-F4A8-45CC-8585-4E7ED485ACA2}"/>
                  </a:ext>
                </a:extLst>
              </p:cNvPr>
              <p:cNvSpPr txBox="1"/>
              <p:nvPr/>
            </p:nvSpPr>
            <p:spPr>
              <a:xfrm>
                <a:off x="258687" y="3742334"/>
                <a:ext cx="7966733" cy="820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𝐾𝑑𝑉</m:t>
                          </m:r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nary>
                        <m:nary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nary>
                        <m:nary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f>
                            <m:f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F7E7944-F4A8-45CC-8585-4E7ED485A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7" y="3742334"/>
                <a:ext cx="7966733" cy="820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C86EEC-B170-42D1-A722-740858145311}"/>
              </a:ext>
            </a:extLst>
          </p:cNvPr>
          <p:cNvSpPr txBox="1"/>
          <p:nvPr/>
        </p:nvSpPr>
        <p:spPr>
          <a:xfrm>
            <a:off x="6026" y="5263744"/>
            <a:ext cx="4462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The energy of the vortex per unit length: 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777C045-EC1A-4AB5-A0C4-956ACE86A410}"/>
                  </a:ext>
                </a:extLst>
              </p:cNvPr>
              <p:cNvSpPr txBox="1"/>
              <p:nvPr/>
            </p:nvSpPr>
            <p:spPr>
              <a:xfrm>
                <a:off x="2770421" y="5605280"/>
                <a:ext cx="2893869" cy="80964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777C045-EC1A-4AB5-A0C4-956ACE86A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421" y="5605280"/>
                <a:ext cx="2893869" cy="809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7A913F1-8C96-4129-8F94-4A6070A211AE}"/>
                  </a:ext>
                </a:extLst>
              </p:cNvPr>
              <p:cNvSpPr txBox="1"/>
              <p:nvPr/>
            </p:nvSpPr>
            <p:spPr>
              <a:xfrm>
                <a:off x="6457950" y="5774446"/>
                <a:ext cx="1892378" cy="307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7A913F1-8C96-4129-8F94-4A6070A21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5774446"/>
                <a:ext cx="1892378" cy="307264"/>
              </a:xfrm>
              <a:prstGeom prst="rect">
                <a:avLst/>
              </a:prstGeom>
              <a:blipFill>
                <a:blip r:embed="rId7"/>
                <a:stretch>
                  <a:fillRect l="-1286" r="-1929" b="-274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31D3EB-D3B2-4B54-8385-C598A409E957}"/>
              </a:ext>
            </a:extLst>
          </p:cNvPr>
          <p:cNvSpPr txBox="1"/>
          <p:nvPr/>
        </p:nvSpPr>
        <p:spPr>
          <a:xfrm>
            <a:off x="0" y="1063625"/>
            <a:ext cx="724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Kinetic energy density of supercurrent around a vortex 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9">
                <a:extLst>
                  <a:ext uri="{FF2B5EF4-FFF2-40B4-BE49-F238E27FC236}">
                    <a16:creationId xmlns:a16="http://schemas.microsoft.com/office/drawing/2014/main" id="{9D558FD8-4111-4EB3-B936-04B0A19D954D}"/>
                  </a:ext>
                </a:extLst>
              </p:cNvPr>
              <p:cNvSpPr txBox="1"/>
              <p:nvPr/>
            </p:nvSpPr>
            <p:spPr>
              <a:xfrm>
                <a:off x="5217158" y="2433526"/>
                <a:ext cx="1350305" cy="8183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9">
                <a:extLst>
                  <a:ext uri="{FF2B5EF4-FFF2-40B4-BE49-F238E27FC236}">
                    <a16:creationId xmlns:a16="http://schemas.microsoft.com/office/drawing/2014/main" id="{9D558FD8-4111-4EB3-B936-04B0A19D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58" y="2433526"/>
                <a:ext cx="1350305" cy="8183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8FCD775-D617-471F-AF8A-9FAFDDDD7B61}"/>
              </a:ext>
            </a:extLst>
          </p:cNvPr>
          <p:cNvCxnSpPr>
            <a:cxnSpLocks/>
          </p:cNvCxnSpPr>
          <p:nvPr/>
        </p:nvCxnSpPr>
        <p:spPr>
          <a:xfrm flipV="1">
            <a:off x="5674606" y="1992667"/>
            <a:ext cx="5887" cy="436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89CA713-8651-43CB-B408-F1E20DF3012F}"/>
              </a:ext>
            </a:extLst>
          </p:cNvPr>
          <p:cNvSpPr txBox="1"/>
          <p:nvPr/>
        </p:nvSpPr>
        <p:spPr>
          <a:xfrm>
            <a:off x="0" y="3276822"/>
            <a:ext cx="715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Total kinetic energy of supercurrent around a vortex is</a:t>
            </a:r>
            <a:endParaRPr kumimoji="1" lang="ja-JP" altLang="en-US" sz="24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B84B04B-CB8E-4842-AD29-4B8ABD6D9F6D}"/>
              </a:ext>
            </a:extLst>
          </p:cNvPr>
          <p:cNvCxnSpPr>
            <a:cxnSpLocks/>
          </p:cNvCxnSpPr>
          <p:nvPr/>
        </p:nvCxnSpPr>
        <p:spPr>
          <a:xfrm flipV="1">
            <a:off x="1802167" y="4256648"/>
            <a:ext cx="139199" cy="297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679727-0084-4642-8EE3-B97BAD1947CF}"/>
              </a:ext>
            </a:extLst>
          </p:cNvPr>
          <p:cNvSpPr txBox="1"/>
          <p:nvPr/>
        </p:nvSpPr>
        <p:spPr>
          <a:xfrm>
            <a:off x="466805" y="4490170"/>
            <a:ext cx="20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Length of the vortex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AFFF28BF-5FB3-42A7-84A1-F41627A97566}"/>
                  </a:ext>
                </a:extLst>
              </p:cNvPr>
              <p:cNvSpPr/>
              <p:nvPr/>
            </p:nvSpPr>
            <p:spPr>
              <a:xfrm>
                <a:off x="3479562" y="4563879"/>
                <a:ext cx="1773627" cy="6621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AFFF28BF-5FB3-42A7-84A1-F41627A97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62" y="4563879"/>
                <a:ext cx="1773627" cy="6621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8DFBD41-FCA8-4792-9D44-38D468B32A99}"/>
              </a:ext>
            </a:extLst>
          </p:cNvPr>
          <p:cNvCxnSpPr>
            <a:cxnSpLocks/>
          </p:cNvCxnSpPr>
          <p:nvPr/>
        </p:nvCxnSpPr>
        <p:spPr>
          <a:xfrm flipV="1">
            <a:off x="4449486" y="4206579"/>
            <a:ext cx="5887" cy="328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7984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980AEE-0D91-45F4-B8D5-628096225868}"/>
              </a:ext>
            </a:extLst>
          </p:cNvPr>
          <p:cNvSpPr txBox="1"/>
          <p:nvPr/>
        </p:nvSpPr>
        <p:spPr>
          <a:xfrm>
            <a:off x="0" y="0"/>
            <a:ext cx="410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Vortex (5):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energy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CD465E-E715-4A86-92FD-3B288070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3F8A05-A904-4118-B871-D13FE69D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69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777C045-EC1A-4AB5-A0C4-956ACE86A410}"/>
                  </a:ext>
                </a:extLst>
              </p:cNvPr>
              <p:cNvSpPr txBox="1"/>
              <p:nvPr/>
            </p:nvSpPr>
            <p:spPr>
              <a:xfrm>
                <a:off x="2517895" y="1362908"/>
                <a:ext cx="1528945" cy="53976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777C045-EC1A-4AB5-A0C4-956ACE86A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895" y="1362908"/>
                <a:ext cx="1528945" cy="539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F04C521-5348-46E3-B4FE-001C100D8D2B}"/>
                  </a:ext>
                </a:extLst>
              </p:cNvPr>
              <p:cNvSpPr txBox="1"/>
              <p:nvPr/>
            </p:nvSpPr>
            <p:spPr>
              <a:xfrm>
                <a:off x="1" y="720503"/>
                <a:ext cx="9144000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sz="2400" b="0" dirty="0"/>
                  <a:t>While the flux quantization permit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we have assumed vortex contains a single flux quantum (n=1). Now we can understand this reason by using this result: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F04C521-5348-46E3-B4FE-001C100D8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720503"/>
                <a:ext cx="9144000" cy="1107996"/>
              </a:xfrm>
              <a:prstGeom prst="rect">
                <a:avLst/>
              </a:prstGeom>
              <a:blipFill>
                <a:blip r:embed="rId3"/>
                <a:stretch>
                  <a:fillRect l="-2000" t="-8242" r="-1600" b="-15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5A01A6E-753E-494F-8768-48892E3A867D}"/>
                  </a:ext>
                </a:extLst>
              </p:cNvPr>
              <p:cNvSpPr txBox="1"/>
              <p:nvPr/>
            </p:nvSpPr>
            <p:spPr>
              <a:xfrm>
                <a:off x="5162656" y="2990083"/>
                <a:ext cx="3320973" cy="80387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fun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5A01A6E-753E-494F-8768-48892E3A8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656" y="2990083"/>
                <a:ext cx="3320973" cy="803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19">
            <a:extLst>
              <a:ext uri="{FF2B5EF4-FFF2-40B4-BE49-F238E27FC236}">
                <a16:creationId xmlns:a16="http://schemas.microsoft.com/office/drawing/2014/main" id="{3FB6209C-D152-4666-AAE3-913DC7A11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985" y="3911518"/>
            <a:ext cx="3200438" cy="2257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E7A4ABB-9FD9-49C7-B3A5-7CA51E7D9BAC}"/>
                  </a:ext>
                </a:extLst>
              </p:cNvPr>
              <p:cNvSpPr/>
              <p:nvPr/>
            </p:nvSpPr>
            <p:spPr>
              <a:xfrm>
                <a:off x="6642214" y="4141046"/>
                <a:ext cx="6302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E7A4ABB-9FD9-49C7-B3A5-7CA51E7D9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214" y="4141046"/>
                <a:ext cx="630237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図 34">
            <a:extLst>
              <a:ext uri="{FF2B5EF4-FFF2-40B4-BE49-F238E27FC236}">
                <a16:creationId xmlns:a16="http://schemas.microsoft.com/office/drawing/2014/main" id="{3C8C1730-0B6D-486B-865E-734B287A8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73" y="3906524"/>
            <a:ext cx="3200438" cy="2257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C235F812-0C8B-4FAF-A161-81265D972310}"/>
                  </a:ext>
                </a:extLst>
              </p:cNvPr>
              <p:cNvSpPr/>
              <p:nvPr/>
            </p:nvSpPr>
            <p:spPr>
              <a:xfrm>
                <a:off x="1437314" y="4082245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C235F812-0C8B-4FAF-A161-81265D972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314" y="4082245"/>
                <a:ext cx="50199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8E6AEC51-E426-440B-A55B-F1A93BE98299}"/>
                  </a:ext>
                </a:extLst>
              </p:cNvPr>
              <p:cNvSpPr/>
              <p:nvPr/>
            </p:nvSpPr>
            <p:spPr>
              <a:xfrm>
                <a:off x="2512094" y="3861701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8E6AEC51-E426-440B-A55B-F1A93BE98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94" y="3861701"/>
                <a:ext cx="501997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35CB9E6A-84E8-45C0-8450-80873C456AEB}"/>
                  </a:ext>
                </a:extLst>
              </p:cNvPr>
              <p:cNvSpPr/>
              <p:nvPr/>
            </p:nvSpPr>
            <p:spPr>
              <a:xfrm>
                <a:off x="1939311" y="3352016"/>
                <a:ext cx="755271" cy="494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35CB9E6A-84E8-45C0-8450-80873C456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11" y="3352016"/>
                <a:ext cx="755271" cy="494559"/>
              </a:xfrm>
              <a:prstGeom prst="rect">
                <a:avLst/>
              </a:prstGeom>
              <a:blipFill>
                <a:blip r:embed="rId10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F39AF48-AA19-41C1-B2E2-8BBF9C7338CF}"/>
                  </a:ext>
                </a:extLst>
              </p:cNvPr>
              <p:cNvSpPr txBox="1"/>
              <p:nvPr/>
            </p:nvSpPr>
            <p:spPr>
              <a:xfrm>
                <a:off x="1" y="2074383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ja-JP" sz="2800" dirty="0">
                    <a:solidFill>
                      <a:srgbClr val="FF0000"/>
                    </a:solidFill>
                  </a:rPr>
                  <a:t> vortices with a single flux quantum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rgbClr val="FF0000"/>
                    </a:solidFill>
                  </a:rPr>
                  <a:t> is more stable than a single vortex with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rgbClr val="FF0000"/>
                    </a:solidFill>
                  </a:rPr>
                  <a:t>.</a:t>
                </a:r>
                <a:r>
                  <a:rPr kumimoji="1" lang="ja-JP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 </a:t>
                </a:r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F39AF48-AA19-41C1-B2E2-8BBF9C733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074383"/>
                <a:ext cx="9144000" cy="954107"/>
              </a:xfrm>
              <a:prstGeom prst="rect">
                <a:avLst/>
              </a:prstGeom>
              <a:blipFill>
                <a:blip r:embed="rId11"/>
                <a:stretch>
                  <a:fillRect l="-1333" t="-5732" r="-1400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45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945A31-2998-46D5-A703-F1949B4A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B1681E-FC75-49FE-83E2-6A4F343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6" name="Oval 35"/>
          <p:cNvSpPr/>
          <p:nvPr/>
        </p:nvSpPr>
        <p:spPr>
          <a:xfrm>
            <a:off x="4179490" y="1217704"/>
            <a:ext cx="128016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33702" y="1655777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T&gt;T</a:t>
            </a:r>
            <a:r>
              <a:rPr lang="en-US" baseline="-25000" dirty="0"/>
              <a:t>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494E6C-9F91-47F3-8C44-8B8F781473BD}"/>
              </a:ext>
            </a:extLst>
          </p:cNvPr>
          <p:cNvSpPr txBox="1"/>
          <p:nvPr/>
        </p:nvSpPr>
        <p:spPr>
          <a:xfrm>
            <a:off x="0" y="594799"/>
            <a:ext cx="9143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Let us restart from the normal state         (T&gt;T</a:t>
            </a:r>
            <a:r>
              <a:rPr kumimoji="1" lang="en-US" altLang="ja-JP" sz="2400" baseline="-25000" dirty="0"/>
              <a:t>c</a:t>
            </a:r>
            <a:r>
              <a:rPr kumimoji="1" lang="en-US" altLang="ja-JP" sz="2400" dirty="0"/>
              <a:t>) </a:t>
            </a:r>
          </a:p>
          <a:p>
            <a:r>
              <a:rPr kumimoji="1" lang="en-US" altLang="ja-JP" sz="2400" dirty="0"/>
              <a:t>and apply the magnetic field.  </a:t>
            </a:r>
            <a:endParaRPr kumimoji="1" lang="ja-JP" altLang="en-US" sz="2400" dirty="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874C1907-1F97-47BB-9572-36714AF737A3}"/>
              </a:ext>
            </a:extLst>
          </p:cNvPr>
          <p:cNvSpPr/>
          <p:nvPr/>
        </p:nvSpPr>
        <p:spPr>
          <a:xfrm>
            <a:off x="4571998" y="594799"/>
            <a:ext cx="448689" cy="4486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25">
            <a:extLst>
              <a:ext uri="{FF2B5EF4-FFF2-40B4-BE49-F238E27FC236}">
                <a16:creationId xmlns:a16="http://schemas.microsoft.com/office/drawing/2014/main" id="{0D634663-CB82-4C09-BFBA-F5527D2C8E71}"/>
              </a:ext>
            </a:extLst>
          </p:cNvPr>
          <p:cNvCxnSpPr/>
          <p:nvPr/>
        </p:nvCxnSpPr>
        <p:spPr>
          <a:xfrm flipV="1">
            <a:off x="251427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36">
            <a:extLst>
              <a:ext uri="{FF2B5EF4-FFF2-40B4-BE49-F238E27FC236}">
                <a16:creationId xmlns:a16="http://schemas.microsoft.com/office/drawing/2014/main" id="{93253410-5CCC-4A99-BE06-5E9E1DC81273}"/>
              </a:ext>
            </a:extLst>
          </p:cNvPr>
          <p:cNvSpPr/>
          <p:nvPr/>
        </p:nvSpPr>
        <p:spPr>
          <a:xfrm>
            <a:off x="561801" y="2874690"/>
            <a:ext cx="128016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38">
            <a:extLst>
              <a:ext uri="{FF2B5EF4-FFF2-40B4-BE49-F238E27FC236}">
                <a16:creationId xmlns:a16="http://schemas.microsoft.com/office/drawing/2014/main" id="{F00E16B6-1806-46A8-AF4B-6075E8873C6D}"/>
              </a:ext>
            </a:extLst>
          </p:cNvPr>
          <p:cNvCxnSpPr/>
          <p:nvPr/>
        </p:nvCxnSpPr>
        <p:spPr>
          <a:xfrm flipV="1">
            <a:off x="842740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0">
            <a:extLst>
              <a:ext uri="{FF2B5EF4-FFF2-40B4-BE49-F238E27FC236}">
                <a16:creationId xmlns:a16="http://schemas.microsoft.com/office/drawing/2014/main" id="{63419295-0CD8-4D18-81D2-AD875F8E610F}"/>
              </a:ext>
            </a:extLst>
          </p:cNvPr>
          <p:cNvCxnSpPr/>
          <p:nvPr/>
        </p:nvCxnSpPr>
        <p:spPr>
          <a:xfrm flipV="1">
            <a:off x="1537161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41">
            <a:extLst>
              <a:ext uri="{FF2B5EF4-FFF2-40B4-BE49-F238E27FC236}">
                <a16:creationId xmlns:a16="http://schemas.microsoft.com/office/drawing/2014/main" id="{3857F908-A393-4ED1-8BAA-B88C49DBCE2D}"/>
              </a:ext>
            </a:extLst>
          </p:cNvPr>
          <p:cNvCxnSpPr/>
          <p:nvPr/>
        </p:nvCxnSpPr>
        <p:spPr>
          <a:xfrm flipV="1">
            <a:off x="2179679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7">
            <a:extLst>
              <a:ext uri="{FF2B5EF4-FFF2-40B4-BE49-F238E27FC236}">
                <a16:creationId xmlns:a16="http://schemas.microsoft.com/office/drawing/2014/main" id="{8002484D-AADB-408D-A3B5-8A70B76C92C8}"/>
              </a:ext>
            </a:extLst>
          </p:cNvPr>
          <p:cNvSpPr txBox="1"/>
          <p:nvPr/>
        </p:nvSpPr>
        <p:spPr>
          <a:xfrm>
            <a:off x="938413" y="3330104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T&gt;T</a:t>
            </a:r>
            <a:r>
              <a:rPr lang="en-US" baseline="-25000" dirty="0"/>
              <a:t>c</a:t>
            </a:r>
          </a:p>
        </p:txBody>
      </p:sp>
      <p:cxnSp>
        <p:nvCxnSpPr>
          <p:cNvPr id="16" name="Straight Arrow Connector 71">
            <a:extLst>
              <a:ext uri="{FF2B5EF4-FFF2-40B4-BE49-F238E27FC236}">
                <a16:creationId xmlns:a16="http://schemas.microsoft.com/office/drawing/2014/main" id="{AB8C5B26-B9D6-4E4B-9196-013EC76973CD}"/>
              </a:ext>
            </a:extLst>
          </p:cNvPr>
          <p:cNvCxnSpPr/>
          <p:nvPr/>
        </p:nvCxnSpPr>
        <p:spPr>
          <a:xfrm flipH="1">
            <a:off x="2484478" y="2219399"/>
            <a:ext cx="1300754" cy="77983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247B84-D741-46F2-B9EC-738EFA09960D}"/>
              </a:ext>
            </a:extLst>
          </p:cNvPr>
          <p:cNvSpPr txBox="1"/>
          <p:nvPr/>
        </p:nvSpPr>
        <p:spPr>
          <a:xfrm rot="19919385">
            <a:off x="2662571" y="214484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Apply H</a:t>
            </a:r>
            <a:r>
              <a:rPr kumimoji="1"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18" name="テキスト ボックス 3">
            <a:extLst>
              <a:ext uri="{FF2B5EF4-FFF2-40B4-BE49-F238E27FC236}">
                <a16:creationId xmlns:a16="http://schemas.microsoft.com/office/drawing/2014/main" id="{94B17A9A-1474-4F77-BC52-C2F55315382D}"/>
              </a:ext>
            </a:extLst>
          </p:cNvPr>
          <p:cNvSpPr txBox="1"/>
          <p:nvPr/>
        </p:nvSpPr>
        <p:spPr>
          <a:xfrm>
            <a:off x="0" y="0"/>
            <a:ext cx="697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Superconductivity: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Meissner effect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608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2F120A-F4D5-43AF-90FE-238E6C654436}"/>
              </a:ext>
            </a:extLst>
          </p:cNvPr>
          <p:cNvSpPr txBox="1"/>
          <p:nvPr/>
        </p:nvSpPr>
        <p:spPr>
          <a:xfrm>
            <a:off x="0" y="0"/>
            <a:ext cx="5320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Lower Critical Field H</a:t>
            </a:r>
            <a:r>
              <a:rPr kumimoji="1" lang="en-US" altLang="ja-JP" sz="3600" baseline="-25000" dirty="0">
                <a:latin typeface="MV Boli" panose="02000500030200090000" pitchFamily="2" charset="0"/>
                <a:cs typeface="MV Boli" panose="02000500030200090000" pitchFamily="2" charset="0"/>
              </a:rPr>
              <a:t>c1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ACFE17-FD37-4D46-BD61-6C53296C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681F86-F31B-443C-9F1F-B003213A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70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B51553E-3DAD-47ED-9D69-D27393D40CDD}"/>
                  </a:ext>
                </a:extLst>
              </p:cNvPr>
              <p:cNvSpPr txBox="1"/>
              <p:nvPr/>
            </p:nvSpPr>
            <p:spPr>
              <a:xfrm>
                <a:off x="28320" y="1222189"/>
                <a:ext cx="300063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𝐻𝐵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B51553E-3DAD-47ED-9D69-D27393D4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" y="1222189"/>
                <a:ext cx="3000630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CC8E568-8AFD-4492-80C6-D713107B8163}"/>
                  </a:ext>
                </a:extLst>
              </p:cNvPr>
              <p:cNvSpPr/>
              <p:nvPr/>
            </p:nvSpPr>
            <p:spPr>
              <a:xfrm>
                <a:off x="12481" y="764144"/>
                <a:ext cx="23162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𝐻𝐵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CC8E568-8AFD-4492-80C6-D713107B8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" y="764144"/>
                <a:ext cx="2316211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E700DA5-B05B-4D43-A27E-4702C07471BC}"/>
                  </a:ext>
                </a:extLst>
              </p:cNvPr>
              <p:cNvSpPr txBox="1"/>
              <p:nvPr/>
            </p:nvSpPr>
            <p:spPr>
              <a:xfrm>
                <a:off x="1886589" y="2364546"/>
                <a:ext cx="4999124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E700DA5-B05B-4D43-A27E-4702C074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589" y="2364546"/>
                <a:ext cx="4999124" cy="968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873B5BB-9717-47B4-9E32-C03AD2E65EFD}"/>
                  </a:ext>
                </a:extLst>
              </p:cNvPr>
              <p:cNvSpPr txBox="1"/>
              <p:nvPr/>
            </p:nvSpPr>
            <p:spPr>
              <a:xfrm>
                <a:off x="0" y="2096376"/>
                <a:ext cx="6441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When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and there are no vortices (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), 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873B5BB-9717-47B4-9E32-C03AD2E65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96376"/>
                <a:ext cx="6441122" cy="461665"/>
              </a:xfrm>
              <a:prstGeom prst="rect">
                <a:avLst/>
              </a:prstGeom>
              <a:blipFill>
                <a:blip r:embed="rId5"/>
                <a:stretch>
                  <a:fillRect l="-1419" t="-10526" r="-473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1565EE7-E332-4F2A-A7F5-3A999F3AFA5A}"/>
                  </a:ext>
                </a:extLst>
              </p:cNvPr>
              <p:cNvSpPr txBox="1"/>
              <p:nvPr/>
            </p:nvSpPr>
            <p:spPr>
              <a:xfrm>
                <a:off x="0" y="3177553"/>
                <a:ext cx="7517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When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and there is a single vortex (with length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400" dirty="0"/>
                  <a:t>), 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1565EE7-E332-4F2A-A7F5-3A999F3AF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77553"/>
                <a:ext cx="7517892" cy="461665"/>
              </a:xfrm>
              <a:prstGeom prst="rect">
                <a:avLst/>
              </a:prstGeom>
              <a:blipFill>
                <a:blip r:embed="rId6"/>
                <a:stretch>
                  <a:fillRect l="-1217" t="-10526" r="-324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285E1E5-D1B4-4D98-A18E-DE8FA0A19A40}"/>
                  </a:ext>
                </a:extLst>
              </p:cNvPr>
              <p:cNvSpPr txBox="1"/>
              <p:nvPr/>
            </p:nvSpPr>
            <p:spPr>
              <a:xfrm>
                <a:off x="1895359" y="3715494"/>
                <a:ext cx="4516108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285E1E5-D1B4-4D98-A18E-DE8FA0A19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359" y="3715494"/>
                <a:ext cx="4516108" cy="402226"/>
              </a:xfrm>
              <a:prstGeom prst="rect">
                <a:avLst/>
              </a:prstGeom>
              <a:blipFill>
                <a:blip r:embed="rId7"/>
                <a:stretch>
                  <a:fillRect l="-1215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DCFE5B6-F6FD-46BA-9640-FBDDCF6F2096}"/>
                  </a:ext>
                </a:extLst>
              </p:cNvPr>
              <p:cNvSpPr txBox="1"/>
              <p:nvPr/>
            </p:nvSpPr>
            <p:spPr>
              <a:xfrm>
                <a:off x="12481" y="4258730"/>
                <a:ext cx="63037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The lower critical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DCFE5B6-F6FD-46BA-9640-FBDDCF6F2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" y="4258730"/>
                <a:ext cx="6303777" cy="461665"/>
              </a:xfrm>
              <a:prstGeom prst="rect">
                <a:avLst/>
              </a:prstGeom>
              <a:blipFill>
                <a:blip r:embed="rId8"/>
                <a:stretch>
                  <a:fillRect l="-1451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6370F0C-05D7-4D78-B507-515ADBCFECEC}"/>
                  </a:ext>
                </a:extLst>
              </p:cNvPr>
              <p:cNvSpPr/>
              <p:nvPr/>
            </p:nvSpPr>
            <p:spPr>
              <a:xfrm>
                <a:off x="2431479" y="4750505"/>
                <a:ext cx="2140521" cy="494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6370F0C-05D7-4D78-B507-515ADBCFE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9" y="4750505"/>
                <a:ext cx="2140521" cy="494559"/>
              </a:xfrm>
              <a:prstGeom prst="rect">
                <a:avLst/>
              </a:prstGeom>
              <a:blipFill>
                <a:blip r:embed="rId9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6811C41E-FD56-4861-8E4A-588C5F73ECD6}"/>
                  </a:ext>
                </a:extLst>
              </p:cNvPr>
              <p:cNvSpPr/>
              <p:nvPr/>
            </p:nvSpPr>
            <p:spPr>
              <a:xfrm>
                <a:off x="1707447" y="5325449"/>
                <a:ext cx="3357778" cy="856453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6811C41E-FD56-4861-8E4A-588C5F73E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447" y="5325449"/>
                <a:ext cx="3357778" cy="8564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6DD96D-B0CD-4DF5-99E3-E70356C9D546}"/>
              </a:ext>
            </a:extLst>
          </p:cNvPr>
          <p:cNvSpPr/>
          <p:nvPr/>
        </p:nvSpPr>
        <p:spPr>
          <a:xfrm>
            <a:off x="7651057" y="1274106"/>
            <a:ext cx="1492943" cy="1804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245DAE68-34A4-4197-A7B7-DE55DD72B6BB}"/>
              </a:ext>
            </a:extLst>
          </p:cNvPr>
          <p:cNvSpPr>
            <a:spLocks noChangeAspect="1"/>
          </p:cNvSpPr>
          <p:nvPr/>
        </p:nvSpPr>
        <p:spPr>
          <a:xfrm>
            <a:off x="7217007" y="1994466"/>
            <a:ext cx="221685" cy="221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FA1CD90-4B0C-433F-B4E9-35CA3980B728}"/>
              </a:ext>
            </a:extLst>
          </p:cNvPr>
          <p:cNvSpPr>
            <a:spLocks noChangeAspect="1"/>
          </p:cNvSpPr>
          <p:nvPr/>
        </p:nvSpPr>
        <p:spPr>
          <a:xfrm>
            <a:off x="7125165" y="1908945"/>
            <a:ext cx="392727" cy="392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A8AF7C94-E4B2-4F11-BBED-67F859B63088}"/>
                  </a:ext>
                </a:extLst>
              </p:cNvPr>
              <p:cNvSpPr/>
              <p:nvPr/>
            </p:nvSpPr>
            <p:spPr>
              <a:xfrm>
                <a:off x="7098687" y="2354804"/>
                <a:ext cx="529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A8AF7C94-E4B2-4F11-BBED-67F859B63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687" y="2354804"/>
                <a:ext cx="52924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D565575-F751-414D-B6B6-27401AD865FC}"/>
              </a:ext>
            </a:extLst>
          </p:cNvPr>
          <p:cNvSpPr/>
          <p:nvPr/>
        </p:nvSpPr>
        <p:spPr>
          <a:xfrm>
            <a:off x="7651057" y="3257476"/>
            <a:ext cx="1492943" cy="1804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F998539-E66E-4B3E-804D-113FF850CF1A}"/>
              </a:ext>
            </a:extLst>
          </p:cNvPr>
          <p:cNvSpPr>
            <a:spLocks noChangeAspect="1"/>
          </p:cNvSpPr>
          <p:nvPr/>
        </p:nvSpPr>
        <p:spPr>
          <a:xfrm>
            <a:off x="7217007" y="3977836"/>
            <a:ext cx="221685" cy="221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E74FDCD-2F43-4A5B-A1A6-79F5D5CBF1CD}"/>
              </a:ext>
            </a:extLst>
          </p:cNvPr>
          <p:cNvSpPr>
            <a:spLocks noChangeAspect="1"/>
          </p:cNvSpPr>
          <p:nvPr/>
        </p:nvSpPr>
        <p:spPr>
          <a:xfrm>
            <a:off x="7125165" y="3892315"/>
            <a:ext cx="392727" cy="392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3D6D6F48-4517-4557-A880-8F81DE25DE23}"/>
                  </a:ext>
                </a:extLst>
              </p:cNvPr>
              <p:cNvSpPr/>
              <p:nvPr/>
            </p:nvSpPr>
            <p:spPr>
              <a:xfrm>
                <a:off x="7080931" y="4284907"/>
                <a:ext cx="529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3D6D6F48-4517-4557-A880-8F81DE25D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931" y="4284907"/>
                <a:ext cx="52924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楕円 22">
            <a:extLst>
              <a:ext uri="{FF2B5EF4-FFF2-40B4-BE49-F238E27FC236}">
                <a16:creationId xmlns:a16="http://schemas.microsoft.com/office/drawing/2014/main" id="{D7083354-23AA-4899-8AEB-D3245AE98E49}"/>
              </a:ext>
            </a:extLst>
          </p:cNvPr>
          <p:cNvSpPr>
            <a:spLocks noChangeAspect="1"/>
          </p:cNvSpPr>
          <p:nvPr/>
        </p:nvSpPr>
        <p:spPr>
          <a:xfrm>
            <a:off x="8727690" y="4005950"/>
            <a:ext cx="221685" cy="221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B5841A9-4A18-488E-8A93-EB203B02DBA1}"/>
              </a:ext>
            </a:extLst>
          </p:cNvPr>
          <p:cNvSpPr txBox="1"/>
          <p:nvPr/>
        </p:nvSpPr>
        <p:spPr>
          <a:xfrm>
            <a:off x="8397528" y="4343045"/>
            <a:ext cx="77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vortex</a:t>
            </a:r>
            <a:endParaRPr kumimoji="1" lang="ja-JP" altLang="en-US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DA45A3A-68EA-4177-B42D-BBA792EEB970}"/>
              </a:ext>
            </a:extLst>
          </p:cNvPr>
          <p:cNvCxnSpPr>
            <a:cxnSpLocks/>
          </p:cNvCxnSpPr>
          <p:nvPr/>
        </p:nvCxnSpPr>
        <p:spPr>
          <a:xfrm>
            <a:off x="8584260" y="4115312"/>
            <a:ext cx="0" cy="86268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楕円 30">
            <a:extLst>
              <a:ext uri="{FF2B5EF4-FFF2-40B4-BE49-F238E27FC236}">
                <a16:creationId xmlns:a16="http://schemas.microsoft.com/office/drawing/2014/main" id="{8D48B465-F7DE-4847-921B-F9D78D56FED4}"/>
              </a:ext>
            </a:extLst>
          </p:cNvPr>
          <p:cNvSpPr/>
          <p:nvPr/>
        </p:nvSpPr>
        <p:spPr>
          <a:xfrm>
            <a:off x="8576180" y="3849711"/>
            <a:ext cx="514123" cy="51412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25B2F6C6-4782-4456-AFA7-C10B40176D14}"/>
              </a:ext>
            </a:extLst>
          </p:cNvPr>
          <p:cNvCxnSpPr>
            <a:cxnSpLocks/>
          </p:cNvCxnSpPr>
          <p:nvPr/>
        </p:nvCxnSpPr>
        <p:spPr>
          <a:xfrm flipH="1" flipV="1">
            <a:off x="9065137" y="4007747"/>
            <a:ext cx="21487" cy="135582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302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19284C6-C03A-492F-91E6-95AF69BD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B02C21D-BFCD-440C-B266-66CA876E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71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413C94-F49F-4BDA-A498-22AD35B25829}"/>
              </a:ext>
            </a:extLst>
          </p:cNvPr>
          <p:cNvSpPr txBox="1"/>
          <p:nvPr/>
        </p:nvSpPr>
        <p:spPr>
          <a:xfrm>
            <a:off x="0" y="0"/>
            <a:ext cx="41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Lower Critical Field H</a:t>
            </a:r>
            <a:r>
              <a:rPr kumimoji="1" lang="en-US" altLang="ja-JP" sz="2800" baseline="-25000" dirty="0">
                <a:latin typeface="MV Boli" panose="02000500030200090000" pitchFamily="2" charset="0"/>
                <a:cs typeface="MV Boli" panose="02000500030200090000" pitchFamily="2" charset="0"/>
              </a:rPr>
              <a:t>c1 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96753BC-E2CB-4220-886F-92ED66D85776}"/>
                  </a:ext>
                </a:extLst>
              </p:cNvPr>
              <p:cNvSpPr txBox="1"/>
              <p:nvPr/>
            </p:nvSpPr>
            <p:spPr>
              <a:xfrm>
                <a:off x="986082" y="1587796"/>
                <a:ext cx="7171835" cy="95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96753BC-E2CB-4220-886F-92ED66D85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82" y="1587796"/>
                <a:ext cx="7171835" cy="958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82BEE28E-4E82-4920-8A3F-4EFF479F1464}"/>
                  </a:ext>
                </a:extLst>
              </p:cNvPr>
              <p:cNvSpPr/>
              <p:nvPr/>
            </p:nvSpPr>
            <p:spPr>
              <a:xfrm>
                <a:off x="2214418" y="3615773"/>
                <a:ext cx="2629886" cy="605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82BEE28E-4E82-4920-8A3F-4EFF479F1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418" y="3615773"/>
                <a:ext cx="2629886" cy="605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BCD307E-4EB0-4D24-9DAB-7563B49B6E27}"/>
                  </a:ext>
                </a:extLst>
              </p:cNvPr>
              <p:cNvSpPr/>
              <p:nvPr/>
            </p:nvSpPr>
            <p:spPr>
              <a:xfrm>
                <a:off x="2214418" y="4265818"/>
                <a:ext cx="4614532" cy="801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BCD307E-4EB0-4D24-9DAB-7563B49B6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418" y="4265818"/>
                <a:ext cx="4614532" cy="801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CFB2013-3EFF-4A2F-8D5A-466DDE0E5DED}"/>
                  </a:ext>
                </a:extLst>
              </p:cNvPr>
              <p:cNvSpPr txBox="1"/>
              <p:nvPr/>
            </p:nvSpPr>
            <p:spPr>
              <a:xfrm>
                <a:off x="0" y="66148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We can calculate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400" dirty="0"/>
                  <a:t> for an arbitrary vortex position. When the vortex is located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we have (see 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Appendix</a:t>
                </a:r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CFB2013-3EFF-4A2F-8D5A-466DDE0E5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61480"/>
                <a:ext cx="9144000" cy="830997"/>
              </a:xfrm>
              <a:prstGeom prst="rect">
                <a:avLst/>
              </a:prstGeom>
              <a:blipFill>
                <a:blip r:embed="rId5"/>
                <a:stretch>
                  <a:fillRect l="-1000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A8E957-212A-42BA-A40F-51DB375C7CF7}"/>
                  </a:ext>
                </a:extLst>
              </p:cNvPr>
              <p:cNvSpPr txBox="1"/>
              <p:nvPr/>
            </p:nvSpPr>
            <p:spPr>
              <a:xfrm>
                <a:off x="5026047" y="5112007"/>
                <a:ext cx="6409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A8E957-212A-42BA-A40F-51DB375C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047" y="5112007"/>
                <a:ext cx="640945" cy="276999"/>
              </a:xfrm>
              <a:prstGeom prst="rect">
                <a:avLst/>
              </a:prstGeom>
              <a:blipFill>
                <a:blip r:embed="rId6"/>
                <a:stretch>
                  <a:fillRect l="-4717" r="-7547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大かっこ 11">
            <a:extLst>
              <a:ext uri="{FF2B5EF4-FFF2-40B4-BE49-F238E27FC236}">
                <a16:creationId xmlns:a16="http://schemas.microsoft.com/office/drawing/2014/main" id="{D233141A-BA53-4BB1-AAA2-8CBFC0A926B2}"/>
              </a:ext>
            </a:extLst>
          </p:cNvPr>
          <p:cNvSpPr/>
          <p:nvPr/>
        </p:nvSpPr>
        <p:spPr>
          <a:xfrm>
            <a:off x="1828797" y="3041928"/>
            <a:ext cx="5317725" cy="315459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1BFEEDA-EBE3-42C5-857F-9FF720482D49}"/>
                  </a:ext>
                </a:extLst>
              </p:cNvPr>
              <p:cNvSpPr/>
              <p:nvPr/>
            </p:nvSpPr>
            <p:spPr>
              <a:xfrm>
                <a:off x="2214418" y="3023980"/>
                <a:ext cx="39997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800" dirty="0"/>
                  <a:t>: applied magnetic field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1BFEEDA-EBE3-42C5-857F-9FF720482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418" y="3023980"/>
                <a:ext cx="3999749" cy="523220"/>
              </a:xfrm>
              <a:prstGeom prst="rect">
                <a:avLst/>
              </a:prstGeom>
              <a:blipFill>
                <a:blip r:embed="rId7"/>
                <a:stretch>
                  <a:fillRect t="-10465" r="-2134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EE504A7E-3794-46A5-A241-AEC662AA5BEB}"/>
                  </a:ext>
                </a:extLst>
              </p:cNvPr>
              <p:cNvSpPr/>
              <p:nvPr/>
            </p:nvSpPr>
            <p:spPr>
              <a:xfrm>
                <a:off x="2239295" y="5307495"/>
                <a:ext cx="2605007" cy="85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EE504A7E-3794-46A5-A241-AEC662AA5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95" y="5307495"/>
                <a:ext cx="2605007" cy="854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495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BACBFA3-2B01-45C5-AC16-069080CBB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92" y="17191"/>
            <a:ext cx="5030346" cy="3283698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19284C6-C03A-492F-91E6-95AF69BD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B02C21D-BFCD-440C-B266-66CA876E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72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413C94-F49F-4BDA-A498-22AD35B25829}"/>
              </a:ext>
            </a:extLst>
          </p:cNvPr>
          <p:cNvSpPr txBox="1"/>
          <p:nvPr/>
        </p:nvSpPr>
        <p:spPr>
          <a:xfrm>
            <a:off x="0" y="0"/>
            <a:ext cx="41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Lower Critical Field H</a:t>
            </a:r>
            <a:r>
              <a:rPr kumimoji="1" lang="en-US" altLang="ja-JP" sz="2800" baseline="-25000" dirty="0">
                <a:latin typeface="MV Boli" panose="02000500030200090000" pitchFamily="2" charset="0"/>
                <a:cs typeface="MV Boli" panose="02000500030200090000" pitchFamily="2" charset="0"/>
              </a:rPr>
              <a:t>c1 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0D31196-524C-480D-B80B-2F418DB422F0}"/>
                  </a:ext>
                </a:extLst>
              </p:cNvPr>
              <p:cNvSpPr txBox="1"/>
              <p:nvPr/>
            </p:nvSpPr>
            <p:spPr>
              <a:xfrm>
                <a:off x="-10542" y="686227"/>
                <a:ext cx="411923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we have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kumimoji="1" lang="en-US" altLang="ja-JP" sz="2400" dirty="0"/>
                  <a:t>. This means that a superconductor containing a vortex is unstable. </a:t>
                </a:r>
              </a:p>
              <a:p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Vortex state is unstable.</a:t>
                </a:r>
              </a:p>
              <a:p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Meissner state is stable.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0D31196-524C-480D-B80B-2F418DB42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42" y="686227"/>
                <a:ext cx="4119239" cy="2308324"/>
              </a:xfrm>
              <a:prstGeom prst="rect">
                <a:avLst/>
              </a:prstGeom>
              <a:blipFill>
                <a:blip r:embed="rId3"/>
                <a:stretch>
                  <a:fillRect l="-2219" t="-2116" r="-1923" b="-52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343A47B-CF33-4B6A-A3CD-AD392121FEE7}"/>
                  </a:ext>
                </a:extLst>
              </p:cNvPr>
              <p:cNvSpPr/>
              <p:nvPr/>
            </p:nvSpPr>
            <p:spPr>
              <a:xfrm>
                <a:off x="5461593" y="926087"/>
                <a:ext cx="1465594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343A47B-CF33-4B6A-A3CD-AD392121F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93" y="926087"/>
                <a:ext cx="1465594" cy="78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87DE68-E3AE-4FAC-A086-79E950C0757E}"/>
              </a:ext>
            </a:extLst>
          </p:cNvPr>
          <p:cNvSpPr txBox="1"/>
          <p:nvPr/>
        </p:nvSpPr>
        <p:spPr>
          <a:xfrm>
            <a:off x="6008517" y="2841882"/>
            <a:ext cx="16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Vortex position</a:t>
            </a:r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D18379F-EDFE-4D06-BD35-891D2A18E46E}"/>
              </a:ext>
            </a:extLst>
          </p:cNvPr>
          <p:cNvSpPr/>
          <p:nvPr/>
        </p:nvSpPr>
        <p:spPr>
          <a:xfrm>
            <a:off x="5044183" y="2124164"/>
            <a:ext cx="163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Meissner state </a:t>
            </a:r>
            <a:endParaRPr lang="ja-JP" altLang="en-US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66D013E-E69C-4BFC-A1DD-7CF3B83F442A}"/>
              </a:ext>
            </a:extLst>
          </p:cNvPr>
          <p:cNvCxnSpPr>
            <a:cxnSpLocks/>
          </p:cNvCxnSpPr>
          <p:nvPr/>
        </p:nvCxnSpPr>
        <p:spPr>
          <a:xfrm flipH="1">
            <a:off x="4819489" y="2425139"/>
            <a:ext cx="338437" cy="30637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17B6522-771C-429E-8DCB-38C9B56C29B3}"/>
              </a:ext>
            </a:extLst>
          </p:cNvPr>
          <p:cNvSpPr/>
          <p:nvPr/>
        </p:nvSpPr>
        <p:spPr>
          <a:xfrm>
            <a:off x="7581586" y="1201882"/>
            <a:ext cx="138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Vortex state </a:t>
            </a:r>
            <a:endParaRPr lang="ja-JP" altLang="en-US" dirty="0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AE1B4A7-A3DE-4F91-A889-5B27A45AB240}"/>
              </a:ext>
            </a:extLst>
          </p:cNvPr>
          <p:cNvCxnSpPr>
            <a:cxnSpLocks/>
          </p:cNvCxnSpPr>
          <p:nvPr/>
        </p:nvCxnSpPr>
        <p:spPr>
          <a:xfrm flipV="1">
            <a:off x="8311150" y="946455"/>
            <a:ext cx="590563" cy="35424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561796C5-D634-4386-9B27-E36F21775CBB}"/>
                  </a:ext>
                </a:extLst>
              </p:cNvPr>
              <p:cNvSpPr/>
              <p:nvPr/>
            </p:nvSpPr>
            <p:spPr>
              <a:xfrm>
                <a:off x="7158065" y="138925"/>
                <a:ext cx="186165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altLang="ja-JP" sz="1400" dirty="0"/>
                  <a:t>nm,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ja-JP" sz="1400" dirty="0"/>
                  <a:t>nm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561796C5-D634-4386-9B27-E36F21775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065" y="138925"/>
                <a:ext cx="1861650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0077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6C531C5F-FD97-4EA8-A7B5-7466B0F35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92" y="3367419"/>
            <a:ext cx="5030346" cy="32836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BACBFA3-2B01-45C5-AC16-069080CBB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892" y="17191"/>
            <a:ext cx="5030346" cy="3283698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19284C6-C03A-492F-91E6-95AF69BD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B02C21D-BFCD-440C-B266-66CA876E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73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413C94-F49F-4BDA-A498-22AD35B25829}"/>
              </a:ext>
            </a:extLst>
          </p:cNvPr>
          <p:cNvSpPr txBox="1"/>
          <p:nvPr/>
        </p:nvSpPr>
        <p:spPr>
          <a:xfrm>
            <a:off x="0" y="0"/>
            <a:ext cx="41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Lower Critical Field H</a:t>
            </a:r>
            <a:r>
              <a:rPr kumimoji="1" lang="en-US" altLang="ja-JP" sz="2800" baseline="-25000" dirty="0">
                <a:latin typeface="MV Boli" panose="02000500030200090000" pitchFamily="2" charset="0"/>
                <a:cs typeface="MV Boli" panose="02000500030200090000" pitchFamily="2" charset="0"/>
              </a:rPr>
              <a:t>c1 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0D31196-524C-480D-B80B-2F418DB422F0}"/>
                  </a:ext>
                </a:extLst>
              </p:cNvPr>
              <p:cNvSpPr txBox="1"/>
              <p:nvPr/>
            </p:nvSpPr>
            <p:spPr>
              <a:xfrm>
                <a:off x="-10542" y="686227"/>
                <a:ext cx="411923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we have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kumimoji="1" lang="en-US" altLang="ja-JP" sz="2400" dirty="0"/>
                  <a:t>. This means that a superconductor containing a vortex is unstable. </a:t>
                </a:r>
              </a:p>
              <a:p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Vortex state is unstable.</a:t>
                </a:r>
              </a:p>
              <a:p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Meissner state is stable.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0D31196-524C-480D-B80B-2F418DB42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42" y="686227"/>
                <a:ext cx="4119239" cy="2308324"/>
              </a:xfrm>
              <a:prstGeom prst="rect">
                <a:avLst/>
              </a:prstGeom>
              <a:blipFill>
                <a:blip r:embed="rId4"/>
                <a:stretch>
                  <a:fillRect l="-2219" t="-2116" r="-1923" b="-52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87DE68-E3AE-4FAC-A086-79E950C0757E}"/>
              </a:ext>
            </a:extLst>
          </p:cNvPr>
          <p:cNvSpPr txBox="1"/>
          <p:nvPr/>
        </p:nvSpPr>
        <p:spPr>
          <a:xfrm>
            <a:off x="6008517" y="2841882"/>
            <a:ext cx="16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Vortex position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70661D2-AFB5-4EA1-82BE-3832759A1B65}"/>
                  </a:ext>
                </a:extLst>
              </p:cNvPr>
              <p:cNvSpPr txBox="1"/>
              <p:nvPr/>
            </p:nvSpPr>
            <p:spPr>
              <a:xfrm>
                <a:off x="-3216" y="3576333"/>
                <a:ext cx="411923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we have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kumimoji="1" lang="en-US" altLang="ja-JP" sz="2400" dirty="0"/>
                  <a:t>. This means that a superconductor containing a vortex is as stable as that without a vortex. </a:t>
                </a:r>
              </a:p>
              <a:p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Vortex state is as stable as Meissner state.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70661D2-AFB5-4EA1-82BE-3832759A1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16" y="3576333"/>
                <a:ext cx="4119239" cy="2677656"/>
              </a:xfrm>
              <a:prstGeom prst="rect">
                <a:avLst/>
              </a:prstGeom>
              <a:blipFill>
                <a:blip r:embed="rId5"/>
                <a:stretch>
                  <a:fillRect l="-2219" t="-1822" r="-1923" b="-4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58C5F23-84D9-41AD-8739-38C6E7A8486F}"/>
                  </a:ext>
                </a:extLst>
              </p:cNvPr>
              <p:cNvSpPr/>
              <p:nvPr/>
            </p:nvSpPr>
            <p:spPr>
              <a:xfrm>
                <a:off x="6185710" y="3991202"/>
                <a:ext cx="1465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58C5F23-84D9-41AD-8739-38C6E7A84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710" y="3991202"/>
                <a:ext cx="1465594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1340F3-351D-4D6A-98C2-7BB2E39E0FC0}"/>
              </a:ext>
            </a:extLst>
          </p:cNvPr>
          <p:cNvSpPr txBox="1"/>
          <p:nvPr/>
        </p:nvSpPr>
        <p:spPr>
          <a:xfrm>
            <a:off x="6115050" y="6178461"/>
            <a:ext cx="16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Vortex position</a:t>
            </a:r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553B61F-512D-4077-8DE9-C46BF9914AF9}"/>
              </a:ext>
            </a:extLst>
          </p:cNvPr>
          <p:cNvSpPr/>
          <p:nvPr/>
        </p:nvSpPr>
        <p:spPr>
          <a:xfrm>
            <a:off x="5044183" y="2124164"/>
            <a:ext cx="163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Meissner state </a:t>
            </a:r>
            <a:endParaRPr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70C5BD5-A763-4611-9D2A-0340561ADBD6}"/>
              </a:ext>
            </a:extLst>
          </p:cNvPr>
          <p:cNvCxnSpPr>
            <a:cxnSpLocks/>
          </p:cNvCxnSpPr>
          <p:nvPr/>
        </p:nvCxnSpPr>
        <p:spPr>
          <a:xfrm flipH="1">
            <a:off x="4819489" y="2425139"/>
            <a:ext cx="338437" cy="30637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99170E7-A439-41CE-8C3B-A85F5BF9232B}"/>
              </a:ext>
            </a:extLst>
          </p:cNvPr>
          <p:cNvSpPr/>
          <p:nvPr/>
        </p:nvSpPr>
        <p:spPr>
          <a:xfrm>
            <a:off x="7581586" y="1201882"/>
            <a:ext cx="138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Vortex state </a:t>
            </a:r>
            <a:endParaRPr lang="ja-JP" altLang="en-US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5D96C1F-FB21-4050-8308-5FFD15172403}"/>
              </a:ext>
            </a:extLst>
          </p:cNvPr>
          <p:cNvCxnSpPr>
            <a:cxnSpLocks/>
          </p:cNvCxnSpPr>
          <p:nvPr/>
        </p:nvCxnSpPr>
        <p:spPr>
          <a:xfrm flipV="1">
            <a:off x="8311150" y="946455"/>
            <a:ext cx="590563" cy="35424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3D1EF59-6E88-4756-B0A9-69E9E1B6DD6C}"/>
              </a:ext>
            </a:extLst>
          </p:cNvPr>
          <p:cNvSpPr/>
          <p:nvPr/>
        </p:nvSpPr>
        <p:spPr>
          <a:xfrm>
            <a:off x="7364494" y="5345752"/>
            <a:ext cx="138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Vortex state </a:t>
            </a:r>
            <a:endParaRPr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B21A2C17-DE40-49DA-A6D0-BB79FB17EC12}"/>
              </a:ext>
            </a:extLst>
          </p:cNvPr>
          <p:cNvCxnSpPr>
            <a:cxnSpLocks/>
          </p:cNvCxnSpPr>
          <p:nvPr/>
        </p:nvCxnSpPr>
        <p:spPr>
          <a:xfrm>
            <a:off x="8606431" y="5656118"/>
            <a:ext cx="362458" cy="3892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368024B-436E-4811-81C2-0D5F35E7B303}"/>
              </a:ext>
            </a:extLst>
          </p:cNvPr>
          <p:cNvSpPr/>
          <p:nvPr/>
        </p:nvSpPr>
        <p:spPr>
          <a:xfrm>
            <a:off x="4799242" y="5428635"/>
            <a:ext cx="163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Meissner state </a:t>
            </a:r>
            <a:endParaRPr lang="ja-JP" altLang="en-US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89E800-586C-4E8D-9C50-0A2753D08036}"/>
              </a:ext>
            </a:extLst>
          </p:cNvPr>
          <p:cNvCxnSpPr>
            <a:cxnSpLocks/>
          </p:cNvCxnSpPr>
          <p:nvPr/>
        </p:nvCxnSpPr>
        <p:spPr>
          <a:xfrm flipH="1">
            <a:off x="4819489" y="5739304"/>
            <a:ext cx="338437" cy="30637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1FA2FA2-E080-4D06-A847-58A9350861EE}"/>
                  </a:ext>
                </a:extLst>
              </p:cNvPr>
              <p:cNvSpPr/>
              <p:nvPr/>
            </p:nvSpPr>
            <p:spPr>
              <a:xfrm>
                <a:off x="5461593" y="926087"/>
                <a:ext cx="1465594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1FA2FA2-E080-4D06-A847-58A935086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93" y="926087"/>
                <a:ext cx="1465594" cy="781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A41C53DD-9AB0-4B02-A398-5C46ADA4C0A1}"/>
                  </a:ext>
                </a:extLst>
              </p:cNvPr>
              <p:cNvSpPr/>
              <p:nvPr/>
            </p:nvSpPr>
            <p:spPr>
              <a:xfrm>
                <a:off x="7158065" y="138925"/>
                <a:ext cx="186165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altLang="ja-JP" sz="1400" dirty="0"/>
                  <a:t>nm,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ja-JP" sz="1400" dirty="0"/>
                  <a:t>nm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A41C53DD-9AB0-4B02-A398-5C46ADA4C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065" y="138925"/>
                <a:ext cx="1861650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359D971E-858D-4026-8A46-BB98E6B73BCF}"/>
                  </a:ext>
                </a:extLst>
              </p:cNvPr>
              <p:cNvSpPr/>
              <p:nvPr/>
            </p:nvSpPr>
            <p:spPr>
              <a:xfrm>
                <a:off x="7218306" y="3492865"/>
                <a:ext cx="186165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altLang="ja-JP" sz="1400" dirty="0"/>
                  <a:t>nm,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ja-JP" sz="1400" dirty="0"/>
                  <a:t>nm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359D971E-858D-4026-8A46-BB98E6B73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306" y="3492865"/>
                <a:ext cx="1861650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230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0F1C6AD-6AF9-48EE-92C4-D89199820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654" y="765641"/>
            <a:ext cx="5030346" cy="321383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2F120A-F4D5-43AF-90FE-238E6C654436}"/>
              </a:ext>
            </a:extLst>
          </p:cNvPr>
          <p:cNvSpPr txBox="1"/>
          <p:nvPr/>
        </p:nvSpPr>
        <p:spPr>
          <a:xfrm>
            <a:off x="0" y="0"/>
            <a:ext cx="500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Superheating Field </a:t>
            </a:r>
            <a:r>
              <a:rPr kumimoji="1" lang="en-US" altLang="ja-JP" sz="3600" dirty="0" err="1"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kumimoji="1" lang="en-US" altLang="ja-JP" sz="36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sh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ACFE17-FD37-4D46-BD61-6C53296C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681F86-F31B-443C-9F1F-B003213A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74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7670A9C-6FE6-46F5-A72C-B276FD7473F4}"/>
                  </a:ext>
                </a:extLst>
              </p:cNvPr>
              <p:cNvSpPr txBox="1"/>
              <p:nvPr/>
            </p:nvSpPr>
            <p:spPr>
              <a:xfrm>
                <a:off x="0" y="730125"/>
                <a:ext cx="419913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Let us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where we have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kumimoji="1" lang="en-US" altLang="ja-JP" sz="2400" dirty="0"/>
                  <a:t>. </a:t>
                </a:r>
              </a:p>
              <a:p>
                <a:r>
                  <a:rPr kumimoji="1" lang="en-US" altLang="ja-JP" sz="2400" dirty="0"/>
                  <a:t>This means a superconductor containing a vortex is more stable than that without a vortex. 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Vortex state is more stable than Meissner state.  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7670A9C-6FE6-46F5-A72C-B276FD747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0125"/>
                <a:ext cx="4199138" cy="3046988"/>
              </a:xfrm>
              <a:prstGeom prst="rect">
                <a:avLst/>
              </a:prstGeom>
              <a:blipFill>
                <a:blip r:embed="rId3"/>
                <a:stretch>
                  <a:fillRect l="-2177" t="-1600" b="-3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B24E86F-5F78-46A9-B203-61F8DE8CBFA5}"/>
                  </a:ext>
                </a:extLst>
              </p:cNvPr>
              <p:cNvSpPr/>
              <p:nvPr/>
            </p:nvSpPr>
            <p:spPr>
              <a:xfrm>
                <a:off x="6274127" y="1305016"/>
                <a:ext cx="1935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=1.5 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B24E86F-5F78-46A9-B203-61F8DE8CB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127" y="1305016"/>
                <a:ext cx="193527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DF1C114-E1BA-4CA2-A4F6-E440613A03AA}"/>
              </a:ext>
            </a:extLst>
          </p:cNvPr>
          <p:cNvSpPr/>
          <p:nvPr/>
        </p:nvSpPr>
        <p:spPr>
          <a:xfrm>
            <a:off x="7426638" y="2631963"/>
            <a:ext cx="138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Vortex state </a:t>
            </a:r>
            <a:endParaRPr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14EAC5F-E6AA-4E25-8E9C-5AF544B5734F}"/>
              </a:ext>
            </a:extLst>
          </p:cNvPr>
          <p:cNvCxnSpPr>
            <a:cxnSpLocks/>
          </p:cNvCxnSpPr>
          <p:nvPr/>
        </p:nvCxnSpPr>
        <p:spPr>
          <a:xfrm>
            <a:off x="8668575" y="2942329"/>
            <a:ext cx="362458" cy="3892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E81F3CB-8C97-4C5F-8F15-07B03D35C47B}"/>
              </a:ext>
            </a:extLst>
          </p:cNvPr>
          <p:cNvSpPr/>
          <p:nvPr/>
        </p:nvSpPr>
        <p:spPr>
          <a:xfrm>
            <a:off x="4941037" y="2471811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Meissner 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state </a:t>
            </a:r>
            <a:endParaRPr lang="ja-JP" altLang="en-US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ADFB5C3-4109-47CE-89D5-4E4FBF0D79DF}"/>
              </a:ext>
            </a:extLst>
          </p:cNvPr>
          <p:cNvCxnSpPr>
            <a:cxnSpLocks/>
          </p:cNvCxnSpPr>
          <p:nvPr/>
        </p:nvCxnSpPr>
        <p:spPr>
          <a:xfrm flipH="1" flipV="1">
            <a:off x="4918039" y="2117610"/>
            <a:ext cx="204376" cy="4214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7EBC69B-57B6-4536-AC06-52479A249690}"/>
                  </a:ext>
                </a:extLst>
              </p:cNvPr>
              <p:cNvSpPr/>
              <p:nvPr/>
            </p:nvSpPr>
            <p:spPr>
              <a:xfrm>
                <a:off x="7158065" y="831386"/>
                <a:ext cx="186165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altLang="ja-JP" sz="1400" dirty="0"/>
                  <a:t>nm,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ja-JP" sz="1400" dirty="0"/>
                  <a:t>nm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7EBC69B-57B6-4536-AC06-52479A249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065" y="831386"/>
                <a:ext cx="1861650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7458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0F1C6AD-6AF9-48EE-92C4-D89199820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654" y="765641"/>
            <a:ext cx="5030346" cy="321383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2F120A-F4D5-43AF-90FE-238E6C654436}"/>
              </a:ext>
            </a:extLst>
          </p:cNvPr>
          <p:cNvSpPr txBox="1"/>
          <p:nvPr/>
        </p:nvSpPr>
        <p:spPr>
          <a:xfrm>
            <a:off x="0" y="0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Superheating Field </a:t>
            </a:r>
            <a:r>
              <a:rPr kumimoji="1" lang="en-US" altLang="ja-JP" sz="2800" dirty="0" err="1"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kumimoji="1" lang="en-US" altLang="ja-JP" sz="28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sh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ACFE17-FD37-4D46-BD61-6C53296C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681F86-F31B-443C-9F1F-B003213A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75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7670A9C-6FE6-46F5-A72C-B276FD7473F4}"/>
                  </a:ext>
                </a:extLst>
              </p:cNvPr>
              <p:cNvSpPr txBox="1"/>
              <p:nvPr/>
            </p:nvSpPr>
            <p:spPr>
              <a:xfrm>
                <a:off x="0" y="730125"/>
                <a:ext cx="419913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Let us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where we have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kumimoji="1" lang="en-US" altLang="ja-JP" sz="2400" dirty="0"/>
                  <a:t>. </a:t>
                </a:r>
              </a:p>
              <a:p>
                <a:r>
                  <a:rPr kumimoji="1" lang="en-US" altLang="ja-JP" sz="2400" dirty="0"/>
                  <a:t>This means a superconductor containing a vortex is more stable than that without a vortex. 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Vortex state is more stable than Meissner state.  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7670A9C-6FE6-46F5-A72C-B276FD747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0125"/>
                <a:ext cx="4199138" cy="3046988"/>
              </a:xfrm>
              <a:prstGeom prst="rect">
                <a:avLst/>
              </a:prstGeom>
              <a:blipFill>
                <a:blip r:embed="rId3"/>
                <a:stretch>
                  <a:fillRect l="-2177" t="-1600" b="-3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B24E86F-5F78-46A9-B203-61F8DE8CBFA5}"/>
                  </a:ext>
                </a:extLst>
              </p:cNvPr>
              <p:cNvSpPr/>
              <p:nvPr/>
            </p:nvSpPr>
            <p:spPr>
              <a:xfrm>
                <a:off x="6274127" y="1305016"/>
                <a:ext cx="1935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=1.5 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B24E86F-5F78-46A9-B203-61F8DE8CB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127" y="1305016"/>
                <a:ext cx="193527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DF1C114-E1BA-4CA2-A4F6-E440613A03AA}"/>
              </a:ext>
            </a:extLst>
          </p:cNvPr>
          <p:cNvSpPr/>
          <p:nvPr/>
        </p:nvSpPr>
        <p:spPr>
          <a:xfrm>
            <a:off x="7426638" y="2631963"/>
            <a:ext cx="138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Vortex state </a:t>
            </a:r>
            <a:endParaRPr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14EAC5F-E6AA-4E25-8E9C-5AF544B5734F}"/>
              </a:ext>
            </a:extLst>
          </p:cNvPr>
          <p:cNvCxnSpPr>
            <a:cxnSpLocks/>
          </p:cNvCxnSpPr>
          <p:nvPr/>
        </p:nvCxnSpPr>
        <p:spPr>
          <a:xfrm>
            <a:off x="8668575" y="2942329"/>
            <a:ext cx="362458" cy="3892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E81F3CB-8C97-4C5F-8F15-07B03D35C47B}"/>
              </a:ext>
            </a:extLst>
          </p:cNvPr>
          <p:cNvSpPr/>
          <p:nvPr/>
        </p:nvSpPr>
        <p:spPr>
          <a:xfrm>
            <a:off x="4941037" y="2471811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Meissner 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state </a:t>
            </a:r>
            <a:endParaRPr lang="ja-JP" altLang="en-US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ADFB5C3-4109-47CE-89D5-4E4FBF0D79DF}"/>
              </a:ext>
            </a:extLst>
          </p:cNvPr>
          <p:cNvCxnSpPr>
            <a:cxnSpLocks/>
          </p:cNvCxnSpPr>
          <p:nvPr/>
        </p:nvCxnSpPr>
        <p:spPr>
          <a:xfrm flipH="1" flipV="1">
            <a:off x="4918039" y="2117610"/>
            <a:ext cx="204376" cy="4214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2C40EC-00C5-4EF3-B3DD-BA865CD5C36C}"/>
              </a:ext>
            </a:extLst>
          </p:cNvPr>
          <p:cNvSpPr txBox="1"/>
          <p:nvPr/>
        </p:nvSpPr>
        <p:spPr>
          <a:xfrm>
            <a:off x="1187562" y="4438837"/>
            <a:ext cx="75427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Meissner state is still “</a:t>
            </a:r>
            <a:r>
              <a:rPr kumimoji="1" lang="en-US" altLang="ja-JP" sz="2800" b="1" dirty="0">
                <a:solidFill>
                  <a:srgbClr val="0070C0"/>
                </a:solidFill>
              </a:rPr>
              <a:t>metastable</a:t>
            </a:r>
            <a:r>
              <a:rPr kumimoji="1" lang="en-US" altLang="ja-JP" sz="2800" dirty="0"/>
              <a:t>”. </a:t>
            </a:r>
          </a:p>
          <a:p>
            <a:r>
              <a:rPr kumimoji="1" lang="en-US" altLang="ja-JP" sz="2800" dirty="0"/>
              <a:t>It is not the global minimum but a local minimum. </a:t>
            </a:r>
          </a:p>
          <a:p>
            <a:r>
              <a:rPr kumimoji="1" lang="en-US" altLang="ja-JP" sz="2800" dirty="0"/>
              <a:t>There is an “</a:t>
            </a:r>
            <a:r>
              <a:rPr kumimoji="1" lang="en-US" altLang="ja-JP" sz="2800" b="1" dirty="0">
                <a:solidFill>
                  <a:srgbClr val="0070C0"/>
                </a:solidFill>
              </a:rPr>
              <a:t>energy barrier</a:t>
            </a:r>
            <a:r>
              <a:rPr kumimoji="1" lang="en-US" altLang="ja-JP" sz="2800" dirty="0"/>
              <a:t>”. </a:t>
            </a:r>
            <a:endParaRPr kumimoji="1" lang="ja-JP" altLang="en-US" sz="2800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D818E56-BEF5-4B77-A34C-CC1350E864A6}"/>
              </a:ext>
            </a:extLst>
          </p:cNvPr>
          <p:cNvCxnSpPr>
            <a:cxnSpLocks/>
          </p:cNvCxnSpPr>
          <p:nvPr/>
        </p:nvCxnSpPr>
        <p:spPr>
          <a:xfrm flipH="1">
            <a:off x="5107884" y="646331"/>
            <a:ext cx="506513" cy="542744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E49771F-A1AF-4A16-9CA7-40DFD09D08AF}"/>
              </a:ext>
            </a:extLst>
          </p:cNvPr>
          <p:cNvSpPr/>
          <p:nvPr/>
        </p:nvSpPr>
        <p:spPr>
          <a:xfrm>
            <a:off x="5524504" y="274736"/>
            <a:ext cx="1997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</a:rPr>
              <a:t>Energy barrier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CDAE8D10-EFC4-483E-8B9A-3BAE0D0DA891}"/>
                  </a:ext>
                </a:extLst>
              </p:cNvPr>
              <p:cNvSpPr/>
              <p:nvPr/>
            </p:nvSpPr>
            <p:spPr>
              <a:xfrm>
                <a:off x="7158065" y="822510"/>
                <a:ext cx="186165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altLang="ja-JP" sz="1400" dirty="0"/>
                  <a:t>nm,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ja-JP" sz="1400" dirty="0"/>
                  <a:t>nm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CDAE8D10-EFC4-483E-8B9A-3BAE0D0DA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065" y="822510"/>
                <a:ext cx="1861650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0089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34BE20B-685F-4BB4-95F6-9575D64C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T. Kubo, ASSCA2018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018ACDE-5D25-4DF7-912A-F4B6DDE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76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3A1287-B794-46D9-BBF7-B29BA8892B11}"/>
              </a:ext>
            </a:extLst>
          </p:cNvPr>
          <p:cNvSpPr txBox="1"/>
          <p:nvPr/>
        </p:nvSpPr>
        <p:spPr>
          <a:xfrm>
            <a:off x="0" y="0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Superheating Field </a:t>
            </a:r>
            <a:r>
              <a:rPr kumimoji="1" lang="en-US" altLang="ja-JP" sz="2800" dirty="0" err="1"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kumimoji="1" lang="en-US" altLang="ja-JP" sz="28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sh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E775CA9-693F-43F0-8F2B-C31CA27B2B17}"/>
                  </a:ext>
                </a:extLst>
              </p:cNvPr>
              <p:cNvSpPr txBox="1"/>
              <p:nvPr/>
            </p:nvSpPr>
            <p:spPr>
              <a:xfrm>
                <a:off x="0" y="719091"/>
                <a:ext cx="9144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When does the Meissner state become 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completely unstable</a:t>
                </a:r>
                <a:r>
                  <a:rPr kumimoji="1" lang="en-US" altLang="ja-JP" sz="2400" dirty="0"/>
                  <a:t>?</a:t>
                </a:r>
              </a:p>
              <a:p>
                <a:r>
                  <a:rPr kumimoji="1" lang="en-US" altLang="ja-JP" sz="2400" dirty="0"/>
                  <a:t>It is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exceeds the superheating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at which the energy barrier disappears: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flat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 </a:t>
                </a:r>
              </a:p>
              <a:p>
                <a:r>
                  <a:rPr kumimoji="1" lang="en-US" altLang="ja-JP" sz="2400" dirty="0"/>
                  <a:t>Note here our formulation is not applicable to the vicinity of the vortex core: we have a short distance cutoff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400" dirty="0"/>
                  <a:t>.  So we examine the condition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flat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en-US" altLang="ja-JP" sz="2400" dirty="0"/>
                  <a:t>.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Then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E775CA9-693F-43F0-8F2B-C31CA27B2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9091"/>
                <a:ext cx="9144000" cy="2308324"/>
              </a:xfrm>
              <a:prstGeom prst="rect">
                <a:avLst/>
              </a:prstGeom>
              <a:blipFill>
                <a:blip r:embed="rId2"/>
                <a:stretch>
                  <a:fillRect l="-1000" t="-2111" r="-600" b="-5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AD9FD7C-1030-463E-A03F-A8972973321D}"/>
                  </a:ext>
                </a:extLst>
              </p:cNvPr>
              <p:cNvSpPr txBox="1"/>
              <p:nvPr/>
            </p:nvSpPr>
            <p:spPr>
              <a:xfrm>
                <a:off x="150905" y="4096066"/>
                <a:ext cx="3249159" cy="884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𝜋𝜆𝜉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AD9FD7C-1030-463E-A03F-A89729733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5" y="4096066"/>
                <a:ext cx="3249159" cy="8843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04F0245-3DE3-40DB-99D0-43F6AAF1BAF6}"/>
                  </a:ext>
                </a:extLst>
              </p:cNvPr>
              <p:cNvSpPr/>
              <p:nvPr/>
            </p:nvSpPr>
            <p:spPr>
              <a:xfrm>
                <a:off x="1118358" y="3191227"/>
                <a:ext cx="15154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04F0245-3DE3-40DB-99D0-43F6AAF1B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58" y="3191227"/>
                <a:ext cx="151541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FDAACF-21D5-4A5D-8AAB-29506588B2B3}"/>
              </a:ext>
            </a:extLst>
          </p:cNvPr>
          <p:cNvSpPr txBox="1"/>
          <p:nvPr/>
        </p:nvSpPr>
        <p:spPr>
          <a:xfrm>
            <a:off x="2849443" y="3212043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or</a:t>
            </a:r>
            <a:endParaRPr kumimoji="1" lang="ja-JP" altLang="en-US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AA5836C-9E41-49CA-8E65-3EA095BC2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654" y="3291912"/>
            <a:ext cx="5030346" cy="3269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B5DC5DEF-7FE8-44C0-992C-9D3D72D69968}"/>
                  </a:ext>
                </a:extLst>
              </p:cNvPr>
              <p:cNvSpPr/>
              <p:nvPr/>
            </p:nvSpPr>
            <p:spPr>
              <a:xfrm>
                <a:off x="722129" y="5049648"/>
                <a:ext cx="2581284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=0.71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B5DC5DEF-7FE8-44C0-992C-9D3D72D69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29" y="5049648"/>
                <a:ext cx="2581284" cy="855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A89A68F-8C78-4F9B-9C49-7363D3314044}"/>
                  </a:ext>
                </a:extLst>
              </p:cNvPr>
              <p:cNvSpPr/>
              <p:nvPr/>
            </p:nvSpPr>
            <p:spPr>
              <a:xfrm>
                <a:off x="6266964" y="4408338"/>
                <a:ext cx="14761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A89A68F-8C78-4F9B-9C49-7363D3314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964" y="4408338"/>
                <a:ext cx="1476109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529D27FD-FC68-4C4A-85AF-8C84050F1C73}"/>
                  </a:ext>
                </a:extLst>
              </p:cNvPr>
              <p:cNvSpPr/>
              <p:nvPr/>
            </p:nvSpPr>
            <p:spPr>
              <a:xfrm>
                <a:off x="7266597" y="3429000"/>
                <a:ext cx="186165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altLang="ja-JP" sz="1400" dirty="0"/>
                  <a:t>nm, </a:t>
                </a: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ja-JP" sz="1400" dirty="0"/>
                  <a:t>nm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529D27FD-FC68-4C4A-85AF-8C84050F1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97" y="3429000"/>
                <a:ext cx="1861650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659F4E4-A891-427A-9794-8D1D7CB2B6F7}"/>
              </a:ext>
            </a:extLst>
          </p:cNvPr>
          <p:cNvSpPr/>
          <p:nvPr/>
        </p:nvSpPr>
        <p:spPr>
          <a:xfrm>
            <a:off x="7426638" y="5055123"/>
            <a:ext cx="138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Vortex state </a:t>
            </a:r>
            <a:endParaRPr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D3DB639-2A9E-4BFC-B0DC-F6A507B558B2}"/>
              </a:ext>
            </a:extLst>
          </p:cNvPr>
          <p:cNvCxnSpPr>
            <a:cxnSpLocks/>
          </p:cNvCxnSpPr>
          <p:nvPr/>
        </p:nvCxnSpPr>
        <p:spPr>
          <a:xfrm>
            <a:off x="8668575" y="5365489"/>
            <a:ext cx="362458" cy="3892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1E86F9F-9B87-4192-9D16-03C52C057801}"/>
              </a:ext>
            </a:extLst>
          </p:cNvPr>
          <p:cNvSpPr/>
          <p:nvPr/>
        </p:nvSpPr>
        <p:spPr>
          <a:xfrm>
            <a:off x="5428785" y="3443566"/>
            <a:ext cx="2314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Meissner state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(completely unstable) </a:t>
            </a:r>
            <a:endParaRPr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624DF3F-8B23-476D-86E1-6ED4ACDC3BAF}"/>
              </a:ext>
            </a:extLst>
          </p:cNvPr>
          <p:cNvCxnSpPr>
            <a:cxnSpLocks/>
          </p:cNvCxnSpPr>
          <p:nvPr/>
        </p:nvCxnSpPr>
        <p:spPr>
          <a:xfrm flipH="1" flipV="1">
            <a:off x="4941037" y="3443820"/>
            <a:ext cx="477742" cy="16626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9E32FFC-278C-4605-B46E-C8ED8FD4D275}"/>
                  </a:ext>
                </a:extLst>
              </p:cNvPr>
              <p:cNvSpPr/>
              <p:nvPr/>
            </p:nvSpPr>
            <p:spPr>
              <a:xfrm>
                <a:off x="150905" y="6091086"/>
                <a:ext cx="3837141" cy="53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b="0" dirty="0"/>
                  <a:t>Here the GL 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𝜋𝜆𝜉</m:t>
                        </m:r>
                      </m:den>
                    </m:f>
                  </m:oMath>
                </a14:m>
                <a:r>
                  <a:rPr lang="ja-JP" altLang="en-US" dirty="0"/>
                  <a:t>  </a:t>
                </a:r>
                <a:r>
                  <a:rPr lang="en-US" altLang="ja-JP" dirty="0"/>
                  <a:t>is used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9E32FFC-278C-4605-B46E-C8ED8FD4D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5" y="6091086"/>
                <a:ext cx="3837141" cy="530530"/>
              </a:xfrm>
              <a:prstGeom prst="rect">
                <a:avLst/>
              </a:prstGeom>
              <a:blipFill>
                <a:blip r:embed="rId9"/>
                <a:stretch>
                  <a:fillRect l="-1431" r="-477" b="-8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9264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2ED820B-44AC-4674-AA0F-5A6DE003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8D828E-A868-43FE-8924-60987DB6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77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D67F2A-1969-4152-8E89-6A430E375B1D}"/>
              </a:ext>
            </a:extLst>
          </p:cNvPr>
          <p:cNvSpPr txBox="1"/>
          <p:nvPr/>
        </p:nvSpPr>
        <p:spPr>
          <a:xfrm>
            <a:off x="0" y="0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Superheating Field </a:t>
            </a:r>
            <a:r>
              <a:rPr kumimoji="1" lang="en-US" altLang="ja-JP" sz="2800" dirty="0" err="1"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kumimoji="1" lang="en-US" altLang="ja-JP" sz="28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sh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0D831BD-E8D3-4D64-BBF0-B44FCF1CA801}"/>
                  </a:ext>
                </a:extLst>
              </p:cNvPr>
              <p:cNvSpPr txBox="1"/>
              <p:nvPr/>
            </p:nvSpPr>
            <p:spPr>
              <a:xfrm>
                <a:off x="1" y="639192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The above calculation is a rough estimate. To calculate the correct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the pair breaking effect must be taken into account. </a:t>
                </a:r>
              </a:p>
              <a:p>
                <a:endParaRPr kumimoji="1" lang="en-US" altLang="ja-JP" sz="2400" dirty="0"/>
              </a:p>
              <a:p>
                <a:r>
                  <a:rPr kumimoji="1"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Ginzburg-Landau theory is available: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0D831BD-E8D3-4D64-BBF0-B44FCF1CA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39192"/>
                <a:ext cx="9144000" cy="1569660"/>
              </a:xfrm>
              <a:prstGeom prst="rect">
                <a:avLst/>
              </a:prstGeom>
              <a:blipFill>
                <a:blip r:embed="rId2"/>
                <a:stretch>
                  <a:fillRect l="-1000" t="-3113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EC2CB7-A329-4D44-8675-192C37E98DEF}"/>
                  </a:ext>
                </a:extLst>
              </p:cNvPr>
              <p:cNvSpPr txBox="1"/>
              <p:nvPr/>
            </p:nvSpPr>
            <p:spPr>
              <a:xfrm>
                <a:off x="1855418" y="2148821"/>
                <a:ext cx="5132815" cy="910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≃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≃0.745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EC2CB7-A329-4D44-8675-192C37E98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18" y="2148821"/>
                <a:ext cx="5132815" cy="9108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8C3373F-BCAC-4FA6-BE73-D32FA7A0B68A}"/>
                  </a:ext>
                </a:extLst>
              </p:cNvPr>
              <p:cNvSpPr txBox="1"/>
              <p:nvPr/>
            </p:nvSpPr>
            <p:spPr>
              <a:xfrm>
                <a:off x="7362363" y="2448802"/>
                <a:ext cx="9811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8C3373F-BCAC-4FA6-BE73-D32FA7A0B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363" y="2448802"/>
                <a:ext cx="98116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74D8B20-FC54-4A52-942D-6235E367B539}"/>
                  </a:ext>
                </a:extLst>
              </p:cNvPr>
              <p:cNvSpPr txBox="1"/>
              <p:nvPr/>
            </p:nvSpPr>
            <p:spPr>
              <a:xfrm>
                <a:off x="1944195" y="3241497"/>
                <a:ext cx="32187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≃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≃1.2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74D8B20-FC54-4A52-942D-6235E367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95" y="3241497"/>
                <a:ext cx="321876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4B04604-8051-44BE-BD17-45309874BA1E}"/>
                  </a:ext>
                </a:extLst>
              </p:cNvPr>
              <p:cNvSpPr txBox="1"/>
              <p:nvPr/>
            </p:nvSpPr>
            <p:spPr>
              <a:xfrm>
                <a:off x="5721938" y="3241497"/>
                <a:ext cx="9282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4B04604-8051-44BE-BD17-45309874B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38" y="3241497"/>
                <a:ext cx="92826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1032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2ED820B-44AC-4674-AA0F-5A6DE003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8D828E-A868-43FE-8924-60987DB6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78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D67F2A-1969-4152-8E89-6A430E375B1D}"/>
              </a:ext>
            </a:extLst>
          </p:cNvPr>
          <p:cNvSpPr txBox="1"/>
          <p:nvPr/>
        </p:nvSpPr>
        <p:spPr>
          <a:xfrm>
            <a:off x="0" y="0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Superheating Field </a:t>
            </a:r>
            <a:r>
              <a:rPr kumimoji="1" lang="en-US" altLang="ja-JP" sz="2800" dirty="0" err="1"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kumimoji="1" lang="en-US" altLang="ja-JP" sz="28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sh</a:t>
            </a:r>
            <a:endParaRPr kumimoji="1" lang="ja-JP" altLang="en-US" sz="28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0D831BD-E8D3-4D64-BBF0-B44FCF1CA801}"/>
                  </a:ext>
                </a:extLst>
              </p:cNvPr>
              <p:cNvSpPr txBox="1"/>
              <p:nvPr/>
            </p:nvSpPr>
            <p:spPr>
              <a:xfrm>
                <a:off x="1" y="639192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The above calculation is a rough estimate. To calculate the correct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the pair breaking effect must be taken into account. </a:t>
                </a:r>
              </a:p>
              <a:p>
                <a:endParaRPr kumimoji="1" lang="en-US" altLang="ja-JP" sz="2400" dirty="0"/>
              </a:p>
              <a:p>
                <a:r>
                  <a:rPr kumimoji="1"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Ginzburg-Landau theory is available: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0D831BD-E8D3-4D64-BBF0-B44FCF1CA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39192"/>
                <a:ext cx="9144000" cy="1569660"/>
              </a:xfrm>
              <a:prstGeom prst="rect">
                <a:avLst/>
              </a:prstGeom>
              <a:blipFill>
                <a:blip r:embed="rId2"/>
                <a:stretch>
                  <a:fillRect l="-1000" t="-3113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EC2CB7-A329-4D44-8675-192C37E98DEF}"/>
                  </a:ext>
                </a:extLst>
              </p:cNvPr>
              <p:cNvSpPr txBox="1"/>
              <p:nvPr/>
            </p:nvSpPr>
            <p:spPr>
              <a:xfrm>
                <a:off x="1855418" y="2148821"/>
                <a:ext cx="5132815" cy="910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≃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≃0.745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EC2CB7-A329-4D44-8675-192C37E98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18" y="2148821"/>
                <a:ext cx="5132815" cy="9108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7E8114-C444-46AC-A148-3F30EA7B5988}"/>
                  </a:ext>
                </a:extLst>
              </p:cNvPr>
              <p:cNvSpPr txBox="1"/>
              <p:nvPr/>
            </p:nvSpPr>
            <p:spPr>
              <a:xfrm>
                <a:off x="458930" y="4967749"/>
                <a:ext cx="7269298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≪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func>
                            <m:func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≃0.84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7E8114-C444-46AC-A148-3F30EA7B5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30" y="4967749"/>
                <a:ext cx="7269298" cy="751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ACD64BE-265C-410E-BAC8-9F468B88B211}"/>
                  </a:ext>
                </a:extLst>
              </p:cNvPr>
              <p:cNvSpPr txBox="1"/>
              <p:nvPr/>
            </p:nvSpPr>
            <p:spPr>
              <a:xfrm>
                <a:off x="0" y="4022954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To calculate the correct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more advanced theoretical techniques (e.g. </a:t>
                </a:r>
                <a:r>
                  <a:rPr kumimoji="1" lang="en-US" altLang="ja-JP" sz="2400" dirty="0" err="1"/>
                  <a:t>quasiclassical</a:t>
                </a:r>
                <a:r>
                  <a:rPr kumimoji="1" lang="en-US" altLang="ja-JP" sz="2400" dirty="0"/>
                  <a:t> Green’s function) are necessary. 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ACD64BE-265C-410E-BAC8-9F468B8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22954"/>
                <a:ext cx="9144000" cy="830997"/>
              </a:xfrm>
              <a:prstGeom prst="rect">
                <a:avLst/>
              </a:prstGeom>
              <a:blipFill>
                <a:blip r:embed="rId5"/>
                <a:stretch>
                  <a:fillRect l="-1000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8C3373F-BCAC-4FA6-BE73-D32FA7A0B68A}"/>
                  </a:ext>
                </a:extLst>
              </p:cNvPr>
              <p:cNvSpPr txBox="1"/>
              <p:nvPr/>
            </p:nvSpPr>
            <p:spPr>
              <a:xfrm>
                <a:off x="7362363" y="2448802"/>
                <a:ext cx="9811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8C3373F-BCAC-4FA6-BE73-D32FA7A0B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363" y="2448802"/>
                <a:ext cx="98116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74D8B20-FC54-4A52-942D-6235E367B539}"/>
                  </a:ext>
                </a:extLst>
              </p:cNvPr>
              <p:cNvSpPr txBox="1"/>
              <p:nvPr/>
            </p:nvSpPr>
            <p:spPr>
              <a:xfrm>
                <a:off x="1944195" y="3241497"/>
                <a:ext cx="32187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≃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≃1.2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74D8B20-FC54-4A52-942D-6235E367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95" y="3241497"/>
                <a:ext cx="321876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4B04604-8051-44BE-BD17-45309874BA1E}"/>
                  </a:ext>
                </a:extLst>
              </p:cNvPr>
              <p:cNvSpPr txBox="1"/>
              <p:nvPr/>
            </p:nvSpPr>
            <p:spPr>
              <a:xfrm>
                <a:off x="5721938" y="3241497"/>
                <a:ext cx="9282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4B04604-8051-44BE-BD17-45309874B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38" y="3241497"/>
                <a:ext cx="92826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DB26247-E550-4711-A7AB-D5BD0745E556}"/>
                  </a:ext>
                </a:extLst>
              </p:cNvPr>
              <p:cNvSpPr txBox="1"/>
              <p:nvPr/>
            </p:nvSpPr>
            <p:spPr>
              <a:xfrm>
                <a:off x="8024767" y="5247196"/>
                <a:ext cx="9811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DB26247-E550-4711-A7AB-D5BD0745E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767" y="5247196"/>
                <a:ext cx="98116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738DB53-3B6E-48AD-ABC5-B37E5620F247}"/>
              </a:ext>
            </a:extLst>
          </p:cNvPr>
          <p:cNvSpPr/>
          <p:nvPr/>
        </p:nvSpPr>
        <p:spPr>
          <a:xfrm>
            <a:off x="6729306" y="5051397"/>
            <a:ext cx="981166" cy="819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FD1C86A-58E2-4E27-BFE3-9990C2B35272}"/>
                  </a:ext>
                </a:extLst>
              </p:cNvPr>
              <p:cNvSpPr txBox="1"/>
              <p:nvPr/>
            </p:nvSpPr>
            <p:spPr>
              <a:xfrm>
                <a:off x="0" y="5933137"/>
                <a:ext cx="7245189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the normal density of states at the Fermi energy.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FD1C86A-58E2-4E27-BFE3-9990C2B35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33137"/>
                <a:ext cx="7245189" cy="427746"/>
              </a:xfrm>
              <a:prstGeom prst="rect">
                <a:avLst/>
              </a:prstGeom>
              <a:blipFill>
                <a:blip r:embed="rId10"/>
                <a:stretch>
                  <a:fillRect l="-673" b="-1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1906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54E78CD-6422-4B26-9B84-8AD96B07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907E41-67E5-49E0-9BB1-540E75CB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79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0FDD79-9F6F-43CE-8E0D-070A11B73F20}"/>
              </a:ext>
            </a:extLst>
          </p:cNvPr>
          <p:cNvSpPr txBox="1"/>
          <p:nvPr/>
        </p:nvSpPr>
        <p:spPr>
          <a:xfrm>
            <a:off x="0" y="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Q-E curve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0A3F8B6-0D5A-4D67-A541-6DCD76DE7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3328" r="3003" b="4497"/>
          <a:stretch/>
        </p:blipFill>
        <p:spPr bwMode="auto">
          <a:xfrm>
            <a:off x="1863060" y="585754"/>
            <a:ext cx="5338031" cy="31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6ACBFE0-2023-4C4E-9F06-26947D1AD74E}"/>
              </a:ext>
            </a:extLst>
          </p:cNvPr>
          <p:cNvCxnSpPr/>
          <p:nvPr/>
        </p:nvCxnSpPr>
        <p:spPr>
          <a:xfrm>
            <a:off x="2579009" y="3941686"/>
            <a:ext cx="5575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1FAF357-7EE3-41D7-A885-5464C915CAC3}"/>
              </a:ext>
            </a:extLst>
          </p:cNvPr>
          <p:cNvSpPr txBox="1"/>
          <p:nvPr/>
        </p:nvSpPr>
        <p:spPr>
          <a:xfrm>
            <a:off x="5852049" y="3974512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170mT</a:t>
            </a:r>
            <a:endParaRPr kumimoji="1" lang="ja-JP" altLang="en-US" sz="1600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7182D75-F0D0-465D-AA58-59066B2E1883}"/>
              </a:ext>
            </a:extLst>
          </p:cNvPr>
          <p:cNvCxnSpPr/>
          <p:nvPr/>
        </p:nvCxnSpPr>
        <p:spPr>
          <a:xfrm>
            <a:off x="6223798" y="3742019"/>
            <a:ext cx="0" cy="29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21A5628-DDC9-40C2-AF43-E2B3CF53D93F}"/>
              </a:ext>
            </a:extLst>
          </p:cNvPr>
          <p:cNvCxnSpPr/>
          <p:nvPr/>
        </p:nvCxnSpPr>
        <p:spPr>
          <a:xfrm>
            <a:off x="4440866" y="3751105"/>
            <a:ext cx="0" cy="29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C06301-561B-4463-AE56-EA283C012671}"/>
              </a:ext>
            </a:extLst>
          </p:cNvPr>
          <p:cNvSpPr txBox="1"/>
          <p:nvPr/>
        </p:nvSpPr>
        <p:spPr>
          <a:xfrm>
            <a:off x="2441251" y="3971770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0mT</a:t>
            </a:r>
            <a:endParaRPr kumimoji="1" lang="ja-JP" altLang="en-US" sz="1600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108B134-7630-49C0-94FC-B82A5C979230}"/>
              </a:ext>
            </a:extLst>
          </p:cNvPr>
          <p:cNvCxnSpPr/>
          <p:nvPr/>
        </p:nvCxnSpPr>
        <p:spPr>
          <a:xfrm>
            <a:off x="2681056" y="3752580"/>
            <a:ext cx="0" cy="29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6C8BA3E-7297-43CC-B1DA-1B7179E77AF7}"/>
              </a:ext>
            </a:extLst>
          </p:cNvPr>
          <p:cNvSpPr txBox="1"/>
          <p:nvPr/>
        </p:nvSpPr>
        <p:spPr>
          <a:xfrm>
            <a:off x="4141745" y="397177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85mT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31DA6F0-3940-4B52-A976-C998519CF225}"/>
                  </a:ext>
                </a:extLst>
              </p:cNvPr>
              <p:cNvSpPr txBox="1"/>
              <p:nvPr/>
            </p:nvSpPr>
            <p:spPr>
              <a:xfrm>
                <a:off x="5878683" y="4261604"/>
                <a:ext cx="8712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endParaRPr kumimoji="1" lang="en-US" altLang="ja-JP" dirty="0"/>
              </a:p>
              <a:p>
                <a:r>
                  <a:rPr kumimoji="1" lang="en-US" altLang="ja-JP" dirty="0"/>
                  <a:t>of </a:t>
                </a:r>
                <a:r>
                  <a:rPr kumimoji="1" lang="en-US" altLang="ja-JP" dirty="0" err="1"/>
                  <a:t>Nb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31DA6F0-3940-4B52-A976-C998519CF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683" y="4261604"/>
                <a:ext cx="871201" cy="553998"/>
              </a:xfrm>
              <a:prstGeom prst="rect">
                <a:avLst/>
              </a:prstGeom>
              <a:blipFill>
                <a:blip r:embed="rId3"/>
                <a:stretch>
                  <a:fillRect l="-16084" b="-252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1B2B6B32-9C59-40C4-927C-7F9F34CAF6AD}"/>
                  </a:ext>
                </a:extLst>
              </p:cNvPr>
              <p:cNvSpPr/>
              <p:nvPr/>
            </p:nvSpPr>
            <p:spPr>
              <a:xfrm>
                <a:off x="8126026" y="3732145"/>
                <a:ext cx="7336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1B2B6B32-9C59-40C4-927C-7F9F34CAF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026" y="3732145"/>
                <a:ext cx="733662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BBBDE01-BB90-4CB3-8FEF-EE3ADA95FE95}"/>
              </a:ext>
            </a:extLst>
          </p:cNvPr>
          <p:cNvCxnSpPr/>
          <p:nvPr/>
        </p:nvCxnSpPr>
        <p:spPr>
          <a:xfrm>
            <a:off x="7610195" y="3733349"/>
            <a:ext cx="0" cy="29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6584DA46-BDAB-4CB0-BB23-EAAC524669AC}"/>
                  </a:ext>
                </a:extLst>
              </p:cNvPr>
              <p:cNvSpPr/>
              <p:nvPr/>
            </p:nvSpPr>
            <p:spPr>
              <a:xfrm>
                <a:off x="7392542" y="3955425"/>
                <a:ext cx="8716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r>
                  <a:rPr lang="en-US" altLang="ja-JP" dirty="0"/>
                  <a:t>of </a:t>
                </a:r>
                <a:r>
                  <a:rPr lang="en-US" altLang="ja-JP" dirty="0" err="1"/>
                  <a:t>Nb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6584DA46-BDAB-4CB0-BB23-EAAC52466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42" y="3955425"/>
                <a:ext cx="871649" cy="646331"/>
              </a:xfrm>
              <a:prstGeom prst="rect">
                <a:avLst/>
              </a:prstGeom>
              <a:blipFill>
                <a:blip r:embed="rId5"/>
                <a:stretch>
                  <a:fillRect l="-629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12F679F-A0F0-4C1D-A54A-3EEA695654EB}"/>
              </a:ext>
            </a:extLst>
          </p:cNvPr>
          <p:cNvCxnSpPr/>
          <p:nvPr/>
        </p:nvCxnSpPr>
        <p:spPr>
          <a:xfrm>
            <a:off x="7104168" y="3742019"/>
            <a:ext cx="0" cy="29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D90C12B-0B49-4EC1-8E22-13BF0A4F1708}"/>
              </a:ext>
            </a:extLst>
          </p:cNvPr>
          <p:cNvSpPr txBox="1"/>
          <p:nvPr/>
        </p:nvSpPr>
        <p:spPr>
          <a:xfrm>
            <a:off x="6763671" y="3993863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210mT</a:t>
            </a:r>
            <a:endParaRPr kumimoji="1" lang="ja-JP" altLang="en-US" sz="1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D77C79-8310-4224-8DCA-654EA232AB66}"/>
              </a:ext>
            </a:extLst>
          </p:cNvPr>
          <p:cNvSpPr txBox="1"/>
          <p:nvPr/>
        </p:nvSpPr>
        <p:spPr>
          <a:xfrm>
            <a:off x="7134677" y="644022"/>
            <a:ext cx="1335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1.3GHz </a:t>
            </a:r>
          </a:p>
          <a:p>
            <a:r>
              <a:rPr kumimoji="1" lang="en-US" altLang="ja-JP" sz="2400" dirty="0"/>
              <a:t>elliptical</a:t>
            </a:r>
          </a:p>
          <a:p>
            <a:r>
              <a:rPr kumimoji="1" lang="en-US" altLang="ja-JP" sz="2400" dirty="0" err="1"/>
              <a:t>Nb</a:t>
            </a:r>
            <a:r>
              <a:rPr kumimoji="1" lang="en-US" altLang="ja-JP" sz="2400" dirty="0"/>
              <a:t> cavity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CAAA86F-EF73-42D4-B5D4-44C673CE1DDD}"/>
                  </a:ext>
                </a:extLst>
              </p:cNvPr>
              <p:cNvSpPr txBox="1"/>
              <p:nvPr/>
            </p:nvSpPr>
            <p:spPr>
              <a:xfrm>
                <a:off x="3069715" y="5620659"/>
                <a:ext cx="3388235" cy="49244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CAAA86F-EF73-42D4-B5D4-44C673CE1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15" y="5620659"/>
                <a:ext cx="338823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A757CCE-0C58-45DE-A203-FE0A93AFEC91}"/>
                  </a:ext>
                </a:extLst>
              </p:cNvPr>
              <p:cNvSpPr txBox="1"/>
              <p:nvPr/>
            </p:nvSpPr>
            <p:spPr>
              <a:xfrm>
                <a:off x="2767" y="4810466"/>
                <a:ext cx="9141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Our cavities can regularly exceed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but have never achieved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 The ultimate limit of cavities made from bulk material is considered as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A757CCE-0C58-45DE-A203-FE0A93AFE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" y="4810466"/>
                <a:ext cx="9141233" cy="830997"/>
              </a:xfrm>
              <a:prstGeom prst="rect">
                <a:avLst/>
              </a:prstGeom>
              <a:blipFill>
                <a:blip r:embed="rId7"/>
                <a:stretch>
                  <a:fillRect l="-1000" t="-5882" r="-1000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985626-BE7C-432C-BCB7-951ED99B682E}"/>
              </a:ext>
            </a:extLst>
          </p:cNvPr>
          <p:cNvSpPr txBox="1"/>
          <p:nvPr/>
        </p:nvSpPr>
        <p:spPr>
          <a:xfrm>
            <a:off x="0" y="6165786"/>
            <a:ext cx="807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Note that when material has </a:t>
            </a:r>
            <a:r>
              <a:rPr kumimoji="1" lang="en-US" altLang="ja-JP" b="1" dirty="0"/>
              <a:t>a layered structure</a:t>
            </a:r>
            <a:r>
              <a:rPr kumimoji="1" lang="en-US" altLang="ja-JP" dirty="0"/>
              <a:t>, theoretical filed limit is </a:t>
            </a:r>
            <a:r>
              <a:rPr kumimoji="1" lang="en-US" altLang="ja-JP" b="1" dirty="0"/>
              <a:t>pushed up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703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945A31-2998-46D5-A703-F1949B4A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B1681E-FC75-49FE-83E2-6A4F343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6" name="Oval 35"/>
          <p:cNvSpPr/>
          <p:nvPr/>
        </p:nvSpPr>
        <p:spPr>
          <a:xfrm>
            <a:off x="4179490" y="1217704"/>
            <a:ext cx="128016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33702" y="1655777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T&gt;T</a:t>
            </a:r>
            <a:r>
              <a:rPr lang="en-US" baseline="-25000" dirty="0"/>
              <a:t>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494E6C-9F91-47F3-8C44-8B8F781473BD}"/>
              </a:ext>
            </a:extLst>
          </p:cNvPr>
          <p:cNvSpPr txBox="1"/>
          <p:nvPr/>
        </p:nvSpPr>
        <p:spPr>
          <a:xfrm>
            <a:off x="0" y="594799"/>
            <a:ext cx="914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Then cool down to T&lt;T</a:t>
            </a:r>
            <a:r>
              <a:rPr kumimoji="1" lang="en-US" altLang="ja-JP" sz="2400" baseline="-25000" dirty="0"/>
              <a:t>c</a:t>
            </a:r>
            <a:r>
              <a:rPr kumimoji="1" lang="en-US" altLang="ja-JP" sz="2400" dirty="0"/>
              <a:t>. We have </a:t>
            </a:r>
            <a:r>
              <a:rPr kumimoji="1" lang="en-US" altLang="ja-JP" sz="2400" b="1" dirty="0"/>
              <a:t>no magnetic flux </a:t>
            </a:r>
            <a:r>
              <a:rPr kumimoji="1" lang="en-US" altLang="ja-JP" sz="2400" dirty="0"/>
              <a:t>in this case too!</a:t>
            </a:r>
            <a:endParaRPr kumimoji="1" lang="ja-JP" altLang="en-US" sz="2400" dirty="0"/>
          </a:p>
        </p:txBody>
      </p:sp>
      <p:cxnSp>
        <p:nvCxnSpPr>
          <p:cNvPr id="9" name="Straight Arrow Connector 25">
            <a:extLst>
              <a:ext uri="{FF2B5EF4-FFF2-40B4-BE49-F238E27FC236}">
                <a16:creationId xmlns:a16="http://schemas.microsoft.com/office/drawing/2014/main" id="{0D634663-CB82-4C09-BFBA-F5527D2C8E71}"/>
              </a:ext>
            </a:extLst>
          </p:cNvPr>
          <p:cNvCxnSpPr/>
          <p:nvPr/>
        </p:nvCxnSpPr>
        <p:spPr>
          <a:xfrm flipV="1">
            <a:off x="251427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36">
            <a:extLst>
              <a:ext uri="{FF2B5EF4-FFF2-40B4-BE49-F238E27FC236}">
                <a16:creationId xmlns:a16="http://schemas.microsoft.com/office/drawing/2014/main" id="{93253410-5CCC-4A99-BE06-5E9E1DC81273}"/>
              </a:ext>
            </a:extLst>
          </p:cNvPr>
          <p:cNvSpPr/>
          <p:nvPr/>
        </p:nvSpPr>
        <p:spPr>
          <a:xfrm>
            <a:off x="561801" y="2874690"/>
            <a:ext cx="128016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38">
            <a:extLst>
              <a:ext uri="{FF2B5EF4-FFF2-40B4-BE49-F238E27FC236}">
                <a16:creationId xmlns:a16="http://schemas.microsoft.com/office/drawing/2014/main" id="{F00E16B6-1806-46A8-AF4B-6075E8873C6D}"/>
              </a:ext>
            </a:extLst>
          </p:cNvPr>
          <p:cNvCxnSpPr/>
          <p:nvPr/>
        </p:nvCxnSpPr>
        <p:spPr>
          <a:xfrm flipV="1">
            <a:off x="842740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0">
            <a:extLst>
              <a:ext uri="{FF2B5EF4-FFF2-40B4-BE49-F238E27FC236}">
                <a16:creationId xmlns:a16="http://schemas.microsoft.com/office/drawing/2014/main" id="{63419295-0CD8-4D18-81D2-AD875F8E610F}"/>
              </a:ext>
            </a:extLst>
          </p:cNvPr>
          <p:cNvCxnSpPr/>
          <p:nvPr/>
        </p:nvCxnSpPr>
        <p:spPr>
          <a:xfrm flipV="1">
            <a:off x="1537161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41">
            <a:extLst>
              <a:ext uri="{FF2B5EF4-FFF2-40B4-BE49-F238E27FC236}">
                <a16:creationId xmlns:a16="http://schemas.microsoft.com/office/drawing/2014/main" id="{3857F908-A393-4ED1-8BAA-B88C49DBCE2D}"/>
              </a:ext>
            </a:extLst>
          </p:cNvPr>
          <p:cNvCxnSpPr/>
          <p:nvPr/>
        </p:nvCxnSpPr>
        <p:spPr>
          <a:xfrm flipV="1">
            <a:off x="2179679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7">
            <a:extLst>
              <a:ext uri="{FF2B5EF4-FFF2-40B4-BE49-F238E27FC236}">
                <a16:creationId xmlns:a16="http://schemas.microsoft.com/office/drawing/2014/main" id="{8002484D-AADB-408D-A3B5-8A70B76C92C8}"/>
              </a:ext>
            </a:extLst>
          </p:cNvPr>
          <p:cNvSpPr txBox="1"/>
          <p:nvPr/>
        </p:nvSpPr>
        <p:spPr>
          <a:xfrm>
            <a:off x="938413" y="3330104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T&gt;T</a:t>
            </a:r>
            <a:r>
              <a:rPr lang="en-US" baseline="-25000" dirty="0"/>
              <a:t>c</a:t>
            </a:r>
          </a:p>
        </p:txBody>
      </p:sp>
      <p:cxnSp>
        <p:nvCxnSpPr>
          <p:cNvPr id="16" name="Straight Arrow Connector 71">
            <a:extLst>
              <a:ext uri="{FF2B5EF4-FFF2-40B4-BE49-F238E27FC236}">
                <a16:creationId xmlns:a16="http://schemas.microsoft.com/office/drawing/2014/main" id="{AB8C5B26-B9D6-4E4B-9196-013EC76973CD}"/>
              </a:ext>
            </a:extLst>
          </p:cNvPr>
          <p:cNvCxnSpPr/>
          <p:nvPr/>
        </p:nvCxnSpPr>
        <p:spPr>
          <a:xfrm flipH="1">
            <a:off x="2484478" y="2219399"/>
            <a:ext cx="1300754" cy="77983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247B84-D741-46F2-B9EC-738EFA09960D}"/>
              </a:ext>
            </a:extLst>
          </p:cNvPr>
          <p:cNvSpPr txBox="1"/>
          <p:nvPr/>
        </p:nvSpPr>
        <p:spPr>
          <a:xfrm rot="19919385">
            <a:off x="2662571" y="214484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Apply H</a:t>
            </a:r>
            <a:r>
              <a:rPr kumimoji="1"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18" name="Oval 42">
            <a:extLst>
              <a:ext uri="{FF2B5EF4-FFF2-40B4-BE49-F238E27FC236}">
                <a16:creationId xmlns:a16="http://schemas.microsoft.com/office/drawing/2014/main" id="{5825464D-95D9-4B22-9881-822184144AC7}"/>
              </a:ext>
            </a:extLst>
          </p:cNvPr>
          <p:cNvSpPr/>
          <p:nvPr/>
        </p:nvSpPr>
        <p:spPr>
          <a:xfrm>
            <a:off x="4178764" y="4544237"/>
            <a:ext cx="1280160" cy="128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8">
            <a:extLst>
              <a:ext uri="{FF2B5EF4-FFF2-40B4-BE49-F238E27FC236}">
                <a16:creationId xmlns:a16="http://schemas.microsoft.com/office/drawing/2014/main" id="{3B14517B-F950-4A46-89F2-61C72675C7B3}"/>
              </a:ext>
            </a:extLst>
          </p:cNvPr>
          <p:cNvSpPr/>
          <p:nvPr/>
        </p:nvSpPr>
        <p:spPr>
          <a:xfrm>
            <a:off x="5672795" y="3933418"/>
            <a:ext cx="59782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9">
            <a:extLst>
              <a:ext uri="{FF2B5EF4-FFF2-40B4-BE49-F238E27FC236}">
                <a16:creationId xmlns:a16="http://schemas.microsoft.com/office/drawing/2014/main" id="{B442A974-1D8A-4E3B-9C1D-3EED0521EFDD}"/>
              </a:ext>
            </a:extLst>
          </p:cNvPr>
          <p:cNvSpPr/>
          <p:nvPr/>
        </p:nvSpPr>
        <p:spPr>
          <a:xfrm>
            <a:off x="5126416" y="3933418"/>
            <a:ext cx="377125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5">
            <a:extLst>
              <a:ext uri="{FF2B5EF4-FFF2-40B4-BE49-F238E27FC236}">
                <a16:creationId xmlns:a16="http://schemas.microsoft.com/office/drawing/2014/main" id="{66C6D08F-A049-40B0-9248-BC67D1647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36439" y="3885756"/>
            <a:ext cx="725487" cy="2597121"/>
          </a:xfrm>
          <a:prstGeom prst="rect">
            <a:avLst/>
          </a:prstGeom>
        </p:spPr>
      </p:pic>
      <p:sp>
        <p:nvSpPr>
          <p:cNvPr id="22" name="TextBox 68">
            <a:extLst>
              <a:ext uri="{FF2B5EF4-FFF2-40B4-BE49-F238E27FC236}">
                <a16:creationId xmlns:a16="http://schemas.microsoft.com/office/drawing/2014/main" id="{9088DF86-8973-43DA-9A96-940675937055}"/>
              </a:ext>
            </a:extLst>
          </p:cNvPr>
          <p:cNvSpPr txBox="1"/>
          <p:nvPr/>
        </p:nvSpPr>
        <p:spPr>
          <a:xfrm>
            <a:off x="4533702" y="4987105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T&lt;T</a:t>
            </a:r>
            <a:r>
              <a:rPr lang="en-US" baseline="-25000" dirty="0"/>
              <a:t>c</a:t>
            </a:r>
          </a:p>
        </p:txBody>
      </p:sp>
      <p:cxnSp>
        <p:nvCxnSpPr>
          <p:cNvPr id="23" name="Straight Arrow Connector 72">
            <a:extLst>
              <a:ext uri="{FF2B5EF4-FFF2-40B4-BE49-F238E27FC236}">
                <a16:creationId xmlns:a16="http://schemas.microsoft.com/office/drawing/2014/main" id="{4D5EF73E-0FD5-4EBA-8A33-6CB8F2923883}"/>
              </a:ext>
            </a:extLst>
          </p:cNvPr>
          <p:cNvCxnSpPr/>
          <p:nvPr/>
        </p:nvCxnSpPr>
        <p:spPr>
          <a:xfrm>
            <a:off x="2435692" y="4154850"/>
            <a:ext cx="1272139" cy="73170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22A28A4-7E65-4CF7-A027-9D906CAEBCF9}"/>
              </a:ext>
            </a:extLst>
          </p:cNvPr>
          <p:cNvSpPr txBox="1"/>
          <p:nvPr/>
        </p:nvSpPr>
        <p:spPr>
          <a:xfrm rot="1791411">
            <a:off x="2402423" y="4077546"/>
            <a:ext cx="11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Cool down</a:t>
            </a:r>
            <a:endParaRPr kumimoji="1" lang="ja-JP" altLang="en-US" dirty="0"/>
          </a:p>
        </p:txBody>
      </p:sp>
      <p:sp>
        <p:nvSpPr>
          <p:cNvPr id="25" name="テキスト ボックス 3">
            <a:extLst>
              <a:ext uri="{FF2B5EF4-FFF2-40B4-BE49-F238E27FC236}">
                <a16:creationId xmlns:a16="http://schemas.microsoft.com/office/drawing/2014/main" id="{BCD36853-0AFC-47CD-B78B-FDDB31AB1694}"/>
              </a:ext>
            </a:extLst>
          </p:cNvPr>
          <p:cNvSpPr txBox="1"/>
          <p:nvPr/>
        </p:nvSpPr>
        <p:spPr>
          <a:xfrm>
            <a:off x="0" y="0"/>
            <a:ext cx="697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Superconductivity: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Meissner effect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339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5B8AD24-BAC0-4328-B8D2-2DE49581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EA2531B-72DE-4B53-80A3-53FA514E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80</a:t>
            </a:fld>
            <a:endParaRPr kumimoji="1" lang="ja-JP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0CA2FBA-8AAF-4C7B-8E4A-88B8404F9D18}"/>
              </a:ext>
            </a:extLst>
          </p:cNvPr>
          <p:cNvSpPr/>
          <p:nvPr/>
        </p:nvSpPr>
        <p:spPr>
          <a:xfrm>
            <a:off x="2186571" y="10486"/>
            <a:ext cx="4770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Homework #3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33E8FA5-874E-4AEB-BEB8-9B57DF16AC68}"/>
                  </a:ext>
                </a:extLst>
              </p:cNvPr>
              <p:cNvSpPr txBox="1"/>
              <p:nvPr/>
            </p:nvSpPr>
            <p:spPr>
              <a:xfrm>
                <a:off x="1" y="1294375"/>
                <a:ext cx="9144000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3200" dirty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3200" b="0" i="1" dirty="0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32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) of Nb</a:t>
                </a:r>
                <a:r>
                  <a:rPr kumimoji="1" lang="en-US" altLang="ja-JP" sz="3200" baseline="-25000" dirty="0"/>
                  <a:t>3</a:t>
                </a:r>
                <a:r>
                  <a:rPr kumimoji="1" lang="en-US" altLang="ja-JP" sz="3200" dirty="0"/>
                  <a:t>Sn. </a:t>
                </a:r>
                <a:r>
                  <a:rPr kumimoji="1" lang="en-US" altLang="ja-JP" sz="2400" dirty="0"/>
                  <a:t>You 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=540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 err="1"/>
                  <a:t>mT.</a:t>
                </a:r>
                <a:r>
                  <a:rPr kumimoji="1" lang="en-US" altLang="ja-JP" sz="2400" dirty="0"/>
                  <a:t> </a:t>
                </a:r>
                <a:endParaRPr kumimoji="1" lang="en-US" altLang="ja-JP" sz="32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3200" dirty="0"/>
                  <a:t>Calculate the corresponding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3200" i="1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 for Tesla shape cavity. </a:t>
                </a:r>
                <a:r>
                  <a:rPr kumimoji="1" lang="en-US" altLang="ja-JP" sz="2400" dirty="0"/>
                  <a:t>You can use the relation between the surface magnetic field and 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=4.26</m:t>
                    </m:r>
                  </m:oMath>
                </a14:m>
                <a:r>
                  <a:rPr kumimoji="1" lang="en-US" altLang="ja-JP" sz="2400" dirty="0"/>
                  <a:t>mT/(MV/m).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kumimoji="1" lang="en-US" altLang="ja-JP" sz="3200" dirty="0"/>
                  <a:t>Compare it with the record field of </a:t>
                </a:r>
                <a:r>
                  <a:rPr kumimoji="1" lang="en-US" altLang="ja-JP" sz="3200" dirty="0" err="1"/>
                  <a:t>Nb</a:t>
                </a:r>
                <a:r>
                  <a:rPr kumimoji="1" lang="en-US" altLang="ja-JP" sz="3200" dirty="0"/>
                  <a:t> cavity,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kumimoji="1" lang="en-US" altLang="ja-JP" sz="3200" dirty="0"/>
                  <a:t>-210mT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33E8FA5-874E-4AEB-BEB8-9B57DF16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94375"/>
                <a:ext cx="9144000" cy="3662541"/>
              </a:xfrm>
              <a:prstGeom prst="rect">
                <a:avLst/>
              </a:prstGeom>
              <a:blipFill>
                <a:blip r:embed="rId2"/>
                <a:stretch>
                  <a:fillRect l="-1467" t="-1997" r="-800" b="-46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B98DA0-1279-4FF3-BB4C-F7D1A18925F6}"/>
                  </a:ext>
                </a:extLst>
              </p:cNvPr>
              <p:cNvSpPr txBox="1"/>
              <p:nvPr/>
            </p:nvSpPr>
            <p:spPr>
              <a:xfrm>
                <a:off x="0" y="5251279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Nb</a:t>
                </a:r>
                <a:r>
                  <a:rPr kumimoji="1" lang="en-US" altLang="ja-JP" sz="2400" baseline="-25000" dirty="0"/>
                  <a:t>3</a:t>
                </a:r>
                <a:r>
                  <a:rPr kumimoji="1" lang="en-US" altLang="ja-JP" sz="2400" dirty="0"/>
                  <a:t>Sn is the candidate for the next generation SRF material. One of the reason is its higher theoretical field limit. To achieve the field comparable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the multilayer approach is proposed.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6B98DA0-1279-4FF3-BB4C-F7D1A1892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1279"/>
                <a:ext cx="9144000" cy="1200329"/>
              </a:xfrm>
              <a:prstGeom prst="rect">
                <a:avLst/>
              </a:prstGeom>
              <a:blipFill>
                <a:blip r:embed="rId3"/>
                <a:stretch>
                  <a:fillRect l="-1000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4625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5B6373C-1C62-46F9-BF3D-ECF1901B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D6023EF-3679-40A3-8CED-957EE673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81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4BC214D-FE2C-4C10-9D93-ABE5A75A470E}"/>
              </a:ext>
            </a:extLst>
          </p:cNvPr>
          <p:cNvSpPr/>
          <p:nvPr/>
        </p:nvSpPr>
        <p:spPr>
          <a:xfrm>
            <a:off x="0" y="470445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If you are interested in </a:t>
            </a:r>
            <a:r>
              <a:rPr lang="en-US" altLang="ja-JP" sz="2400" dirty="0">
                <a:solidFill>
                  <a:srgbClr val="FF0000"/>
                </a:solidFill>
              </a:rPr>
              <a:t>the newest discussion on the high-</a:t>
            </a:r>
            <a:r>
              <a:rPr lang="en-US" altLang="ja-JP" sz="2400" i="1" dirty="0" err="1">
                <a:solidFill>
                  <a:srgbClr val="FF0000"/>
                </a:solidFill>
              </a:rPr>
              <a:t>E</a:t>
            </a:r>
            <a:r>
              <a:rPr lang="en-US" altLang="ja-JP" sz="2400" i="1" baseline="-25000" dirty="0" err="1">
                <a:solidFill>
                  <a:srgbClr val="FF0000"/>
                </a:solidFill>
              </a:rPr>
              <a:t>acc</a:t>
            </a:r>
            <a:r>
              <a:rPr lang="en-US" altLang="ja-JP" sz="2400" dirty="0">
                <a:solidFill>
                  <a:srgbClr val="FF0000"/>
                </a:solidFill>
              </a:rPr>
              <a:t> SRF cavity</a:t>
            </a:r>
            <a:r>
              <a:rPr lang="en-US" altLang="ja-JP" sz="2400" dirty="0"/>
              <a:t>, the following review is useful:  </a:t>
            </a:r>
          </a:p>
          <a:p>
            <a:endParaRPr lang="en-US" altLang="ja-JP" sz="2400" dirty="0"/>
          </a:p>
          <a:p>
            <a:pPr algn="ctr"/>
            <a:r>
              <a:rPr lang="en-US" altLang="ja-JP" sz="2000" dirty="0">
                <a:solidFill>
                  <a:srgbClr val="0070C0"/>
                </a:solidFill>
              </a:rPr>
              <a:t>T. Kubo, Superconductor Science and Technology </a:t>
            </a:r>
            <a:r>
              <a:rPr lang="en-US" altLang="ja-JP" sz="2000" b="1" dirty="0">
                <a:solidFill>
                  <a:srgbClr val="0070C0"/>
                </a:solidFill>
              </a:rPr>
              <a:t>30</a:t>
            </a:r>
            <a:r>
              <a:rPr lang="en-US" altLang="ja-JP" sz="2000" dirty="0">
                <a:solidFill>
                  <a:srgbClr val="0070C0"/>
                </a:solidFill>
              </a:rPr>
              <a:t>, 023001 (2017)</a:t>
            </a:r>
            <a:r>
              <a:rPr lang="en-US" altLang="ja-JP" sz="2000" dirty="0"/>
              <a:t>. </a:t>
            </a:r>
          </a:p>
          <a:p>
            <a:endParaRPr lang="en-US" altLang="ja-JP" sz="2400" dirty="0"/>
          </a:p>
          <a:p>
            <a:r>
              <a:rPr lang="en-US" altLang="ja-JP" sz="2400" dirty="0"/>
              <a:t>This review contains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/>
              <a:t>Superheating field (London, Ginzburg-Landau, </a:t>
            </a:r>
            <a:r>
              <a:rPr lang="en-US" altLang="ja-JP" sz="2400" dirty="0" err="1"/>
              <a:t>Eilenberger</a:t>
            </a:r>
            <a:r>
              <a:rPr lang="en-US" altLang="ja-JP" sz="2400" dirty="0"/>
              <a:t> eq)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/>
              <a:t>Multilayer coating for a future high-</a:t>
            </a:r>
            <a:r>
              <a:rPr lang="en-US" altLang="ja-JP" sz="2400" dirty="0" err="1"/>
              <a:t>E</a:t>
            </a:r>
            <a:r>
              <a:rPr lang="en-US" altLang="ja-JP" sz="2400" baseline="-25000" dirty="0" err="1"/>
              <a:t>acc</a:t>
            </a:r>
            <a:r>
              <a:rPr lang="en-US" altLang="ja-JP" sz="2400" baseline="-25000" dirty="0"/>
              <a:t> </a:t>
            </a:r>
            <a:r>
              <a:rPr lang="en-US" altLang="ja-JP" sz="2400" dirty="0"/>
              <a:t>technology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/>
              <a:t>Bilayer for a future high-</a:t>
            </a:r>
            <a:r>
              <a:rPr lang="en-US" altLang="ja-JP" sz="2400" dirty="0" err="1"/>
              <a:t>E</a:t>
            </a:r>
            <a:r>
              <a:rPr lang="en-US" altLang="ja-JP" sz="2400" baseline="-25000" dirty="0" err="1"/>
              <a:t>acc</a:t>
            </a:r>
            <a:r>
              <a:rPr lang="en-US" altLang="ja-JP" sz="2400" dirty="0"/>
              <a:t> technology </a:t>
            </a:r>
            <a:r>
              <a:rPr lang="en-US" altLang="ja-JP" dirty="0"/>
              <a:t>(the performances of modern surface processing i.e., N-infusion and baking may also be explained by bilayer structure)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/>
              <a:t>References related to this lecture are also contained in this paper.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F49CE2-E5A3-4E01-9910-ECA9C7183915}"/>
              </a:ext>
            </a:extLst>
          </p:cNvPr>
          <p:cNvSpPr txBox="1"/>
          <p:nvPr/>
        </p:nvSpPr>
        <p:spPr>
          <a:xfrm>
            <a:off x="381739" y="5062085"/>
            <a:ext cx="838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* Multilayer coating of SRF cavity was proposed by A. </a:t>
            </a:r>
            <a:r>
              <a:rPr kumimoji="1" lang="en-US" altLang="ja-JP" sz="1600" dirty="0" err="1"/>
              <a:t>Gurevich</a:t>
            </a:r>
            <a:r>
              <a:rPr kumimoji="1" lang="en-US" altLang="ja-JP" sz="1600" dirty="0"/>
              <a:t> in 2006 to push up the theoretical  field limit of SRF cavity.  </a:t>
            </a:r>
            <a:r>
              <a:rPr kumimoji="1" lang="en-US" altLang="ja-JP" sz="1600" dirty="0">
                <a:solidFill>
                  <a:srgbClr val="0070C0"/>
                </a:solidFill>
              </a:rPr>
              <a:t>[A. 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Gurevich</a:t>
            </a:r>
            <a:r>
              <a:rPr kumimoji="1" lang="en-US" altLang="ja-JP" sz="1600" dirty="0">
                <a:solidFill>
                  <a:srgbClr val="0070C0"/>
                </a:solidFill>
              </a:rPr>
              <a:t>, Appl. Phys. Lett. 88, 012511 (2006)]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081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84D0C9-D6F3-45CD-9345-47D31F6BC5BE}"/>
              </a:ext>
            </a:extLst>
          </p:cNvPr>
          <p:cNvSpPr txBox="1"/>
          <p:nvPr/>
        </p:nvSpPr>
        <p:spPr>
          <a:xfrm>
            <a:off x="0" y="265955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MV Boli" panose="02000500030200090000" pitchFamily="2" charset="0"/>
                <a:cs typeface="MV Boli" panose="02000500030200090000" pitchFamily="2" charset="0"/>
              </a:rPr>
              <a:t>Surface resistance and </a:t>
            </a:r>
          </a:p>
          <a:p>
            <a:pPr algn="ctr"/>
            <a:r>
              <a:rPr kumimoji="1" lang="en-US" altLang="ja-JP" sz="4400" b="1" dirty="0">
                <a:latin typeface="MV Boli" panose="02000500030200090000" pitchFamily="2" charset="0"/>
                <a:cs typeface="MV Boli" panose="02000500030200090000" pitchFamily="2" charset="0"/>
              </a:rPr>
              <a:t>Quality factor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48AC22-4E7F-4A00-987C-CA580136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DF1FBB-FBF4-486A-BFE1-0571BEDE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8563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A9A16F-4998-4C68-AD43-4BBAE0190426}"/>
              </a:ext>
            </a:extLst>
          </p:cNvPr>
          <p:cNvSpPr txBox="1"/>
          <p:nvPr/>
        </p:nvSpPr>
        <p:spPr>
          <a:xfrm>
            <a:off x="0" y="0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Conductivity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67DFE96-FCFB-4460-92E4-1BCB387DD21E}"/>
                  </a:ext>
                </a:extLst>
              </p:cNvPr>
              <p:cNvSpPr txBox="1"/>
              <p:nvPr/>
            </p:nvSpPr>
            <p:spPr>
              <a:xfrm>
                <a:off x="4882099" y="173144"/>
                <a:ext cx="4161524" cy="630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𝒋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67DFE96-FCFB-4460-92E4-1BCB387DD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099" y="173144"/>
                <a:ext cx="4161524" cy="630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BC8848-4BCF-46E6-A37C-EB4AA456D65A}"/>
              </a:ext>
            </a:extLst>
          </p:cNvPr>
          <p:cNvSpPr txBox="1"/>
          <p:nvPr/>
        </p:nvSpPr>
        <p:spPr>
          <a:xfrm>
            <a:off x="0" y="755292"/>
            <a:ext cx="506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Suppose the field is switched ON at t=0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A0547F-60EC-4A91-982F-51CE8FEAFF4B}"/>
              </a:ext>
            </a:extLst>
          </p:cNvPr>
          <p:cNvSpPr txBox="1"/>
          <p:nvPr/>
        </p:nvSpPr>
        <p:spPr>
          <a:xfrm>
            <a:off x="0" y="1133599"/>
            <a:ext cx="4286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The Fourier transform is given by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59C5D16-A099-4905-95D9-13FC51A478C5}"/>
                  </a:ext>
                </a:extLst>
              </p:cNvPr>
              <p:cNvSpPr txBox="1"/>
              <p:nvPr/>
            </p:nvSpPr>
            <p:spPr>
              <a:xfrm>
                <a:off x="475625" y="1632020"/>
                <a:ext cx="7300396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ja-JP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59C5D16-A099-4905-95D9-13FC51A47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5" y="1632020"/>
                <a:ext cx="7300396" cy="7991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35071D5-62F2-43A4-B9BB-A242441F6437}"/>
                  </a:ext>
                </a:extLst>
              </p:cNvPr>
              <p:cNvSpPr/>
              <p:nvPr/>
            </p:nvSpPr>
            <p:spPr>
              <a:xfrm>
                <a:off x="802433" y="2515482"/>
                <a:ext cx="6587412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kumimoji="1"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b="1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acc>
                                <m:accPr>
                                  <m:chr m:val="̇"/>
                                  <m:ctrlPr>
                                    <a:rPr kumimoji="1"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35071D5-62F2-43A4-B9BB-A242441F6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3" y="2515482"/>
                <a:ext cx="6587412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49C2DF4-1673-418F-9EA9-59EF5E3C21EA}"/>
                  </a:ext>
                </a:extLst>
              </p:cNvPr>
              <p:cNvSpPr/>
              <p:nvPr/>
            </p:nvSpPr>
            <p:spPr>
              <a:xfrm>
                <a:off x="802433" y="3521990"/>
                <a:ext cx="6587412" cy="889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den>
                      </m:f>
                      <m:nary>
                        <m:naryPr>
                          <m:ctrlP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kumimoji="1"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49C2DF4-1673-418F-9EA9-59EF5E3C2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3" y="3521990"/>
                <a:ext cx="6587412" cy="889154"/>
              </a:xfrm>
              <a:prstGeom prst="rect">
                <a:avLst/>
              </a:prstGeom>
              <a:blipFill>
                <a:blip r:embed="rId5"/>
                <a:stretch>
                  <a:fillRect r="-1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C52C135-094F-484C-A23E-59B012DEC44A}"/>
                  </a:ext>
                </a:extLst>
              </p:cNvPr>
              <p:cNvSpPr/>
              <p:nvPr/>
            </p:nvSpPr>
            <p:spPr>
              <a:xfrm>
                <a:off x="448991" y="4509346"/>
                <a:ext cx="8567998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𝜋𝛿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C52C135-094F-484C-A23E-59B012DEC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91" y="4509346"/>
                <a:ext cx="856799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C643B29-B449-461A-856E-2B0E24C43EA6}"/>
                  </a:ext>
                </a:extLst>
              </p:cNvPr>
              <p:cNvSpPr txBox="1"/>
              <p:nvPr/>
            </p:nvSpPr>
            <p:spPr>
              <a:xfrm>
                <a:off x="406375" y="5671821"/>
                <a:ext cx="2438937" cy="808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C643B29-B449-461A-856E-2B0E24C43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75" y="5671821"/>
                <a:ext cx="2438937" cy="808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CB6A521-18E3-4146-BB06-B33B053906BA}"/>
                  </a:ext>
                </a:extLst>
              </p:cNvPr>
              <p:cNvSpPr txBox="1"/>
              <p:nvPr/>
            </p:nvSpPr>
            <p:spPr>
              <a:xfrm>
                <a:off x="5516474" y="5671821"/>
                <a:ext cx="1882951" cy="882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CB6A521-18E3-4146-BB06-B33B05390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474" y="5671821"/>
                <a:ext cx="1882951" cy="8826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28FFE2A-B49A-4E6C-99BB-BD258B36412B}"/>
                  </a:ext>
                </a:extLst>
              </p:cNvPr>
              <p:cNvSpPr/>
              <p:nvPr/>
            </p:nvSpPr>
            <p:spPr>
              <a:xfrm>
                <a:off x="6852702" y="4106331"/>
                <a:ext cx="1758943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28FFE2A-B49A-4E6C-99BB-BD258B364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702" y="4106331"/>
                <a:ext cx="1758943" cy="629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5E821CE-33BB-4489-892B-EAE32210B15E}"/>
                  </a:ext>
                </a:extLst>
              </p:cNvPr>
              <p:cNvSpPr txBox="1"/>
              <p:nvPr/>
            </p:nvSpPr>
            <p:spPr>
              <a:xfrm>
                <a:off x="4651909" y="1393045"/>
                <a:ext cx="4500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→+0</m:t>
                    </m:r>
                  </m:oMath>
                </a14:m>
                <a:r>
                  <a:rPr kumimoji="1" lang="en-US" altLang="ja-JP" dirty="0"/>
                  <a:t> is introduced to converge the integral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5E821CE-33BB-4489-892B-EAE32210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09" y="1393045"/>
                <a:ext cx="4500912" cy="369332"/>
              </a:xfrm>
              <a:prstGeom prst="rect">
                <a:avLst/>
              </a:prstGeom>
              <a:blipFill>
                <a:blip r:embed="rId10"/>
                <a:stretch>
                  <a:fillRect t="-10000" r="-678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4D25550C-05FD-460B-9F55-56E52778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56117051-6AF4-4987-83F8-E31AA080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83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7400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84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22CB60-5302-4237-B87E-3F93B0513081}"/>
              </a:ext>
            </a:extLst>
          </p:cNvPr>
          <p:cNvSpPr txBox="1"/>
          <p:nvPr/>
        </p:nvSpPr>
        <p:spPr>
          <a:xfrm>
            <a:off x="0" y="0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Conductivity (2)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751F88-FB20-4A56-838A-73103EB1269A}"/>
              </a:ext>
            </a:extLst>
          </p:cNvPr>
          <p:cNvSpPr txBox="1"/>
          <p:nvPr/>
        </p:nvSpPr>
        <p:spPr>
          <a:xfrm>
            <a:off x="0" y="8877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For a finite temperature, however, Cooper pairs are thermally dissociated, and the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normal contribution appears</a:t>
            </a:r>
            <a:r>
              <a:rPr kumimoji="1" lang="en-US" altLang="ja-JP" sz="2400" dirty="0"/>
              <a:t>: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81BD3A0-3E37-44E5-8457-43169706AAD9}"/>
                  </a:ext>
                </a:extLst>
              </p:cNvPr>
              <p:cNvSpPr txBox="1"/>
              <p:nvPr/>
            </p:nvSpPr>
            <p:spPr>
              <a:xfrm>
                <a:off x="5631304" y="1749169"/>
                <a:ext cx="2312813" cy="690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81BD3A0-3E37-44E5-8457-43169706A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304" y="1749169"/>
                <a:ext cx="2312813" cy="690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51AED0F-E79C-4580-B46A-1C1FAA89E856}"/>
                  </a:ext>
                </a:extLst>
              </p:cNvPr>
              <p:cNvSpPr txBox="1"/>
              <p:nvPr/>
            </p:nvSpPr>
            <p:spPr>
              <a:xfrm>
                <a:off x="1527822" y="1839056"/>
                <a:ext cx="3240887" cy="808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51AED0F-E79C-4580-B46A-1C1FAA89E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22" y="1839056"/>
                <a:ext cx="3240887" cy="808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360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85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22CB60-5302-4237-B87E-3F93B0513081}"/>
              </a:ext>
            </a:extLst>
          </p:cNvPr>
          <p:cNvSpPr txBox="1"/>
          <p:nvPr/>
        </p:nvSpPr>
        <p:spPr>
          <a:xfrm>
            <a:off x="0" y="0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Conductivity (2)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751F88-FB20-4A56-838A-73103EB1269A}"/>
              </a:ext>
            </a:extLst>
          </p:cNvPr>
          <p:cNvSpPr txBox="1"/>
          <p:nvPr/>
        </p:nvSpPr>
        <p:spPr>
          <a:xfrm>
            <a:off x="0" y="8877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For a finite temperature, however, Cooper pairs are thermally dissociated, and the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normal contribution appears</a:t>
            </a:r>
            <a:r>
              <a:rPr kumimoji="1" lang="en-US" altLang="ja-JP" sz="2400" dirty="0"/>
              <a:t>: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81BD3A0-3E37-44E5-8457-43169706AAD9}"/>
                  </a:ext>
                </a:extLst>
              </p:cNvPr>
              <p:cNvSpPr txBox="1"/>
              <p:nvPr/>
            </p:nvSpPr>
            <p:spPr>
              <a:xfrm>
                <a:off x="5631304" y="1749169"/>
                <a:ext cx="2312813" cy="690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81BD3A0-3E37-44E5-8457-43169706A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304" y="1749169"/>
                <a:ext cx="2312813" cy="690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51AED0F-E79C-4580-B46A-1C1FAA89E856}"/>
                  </a:ext>
                </a:extLst>
              </p:cNvPr>
              <p:cNvSpPr txBox="1"/>
              <p:nvPr/>
            </p:nvSpPr>
            <p:spPr>
              <a:xfrm>
                <a:off x="1527822" y="1839056"/>
                <a:ext cx="3240887" cy="808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51AED0F-E79C-4580-B46A-1C1FAA89E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22" y="1839056"/>
                <a:ext cx="3240887" cy="808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5E23158-363C-4534-8F72-D713877AB401}"/>
                  </a:ext>
                </a:extLst>
              </p:cNvPr>
              <p:cNvSpPr txBox="1"/>
              <p:nvPr/>
            </p:nvSpPr>
            <p:spPr>
              <a:xfrm>
                <a:off x="0" y="2982537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kumimoji="1"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sz="2400" dirty="0"/>
                  <a:t>, we have the infinite conductivity: 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zero DC resistance</a:t>
                </a:r>
                <a:r>
                  <a:rPr kumimoji="1" lang="en-US" altLang="ja-JP" sz="2400" dirty="0"/>
                  <a:t>. </a:t>
                </a: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5E23158-363C-4534-8F72-D713877AB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82537"/>
                <a:ext cx="9144000" cy="461665"/>
              </a:xfrm>
              <a:prstGeom prst="rect">
                <a:avLst/>
              </a:prstGeom>
              <a:blipFill>
                <a:blip r:embed="rId4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2332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86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22CB60-5302-4237-B87E-3F93B0513081}"/>
              </a:ext>
            </a:extLst>
          </p:cNvPr>
          <p:cNvSpPr txBox="1"/>
          <p:nvPr/>
        </p:nvSpPr>
        <p:spPr>
          <a:xfrm>
            <a:off x="0" y="0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Conductivity (2)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751F88-FB20-4A56-838A-73103EB1269A}"/>
              </a:ext>
            </a:extLst>
          </p:cNvPr>
          <p:cNvSpPr txBox="1"/>
          <p:nvPr/>
        </p:nvSpPr>
        <p:spPr>
          <a:xfrm>
            <a:off x="0" y="8877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For a finite temperature, however, Cooper pairs are thermally dissociated, and the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normal contribution appears</a:t>
            </a:r>
            <a:r>
              <a:rPr kumimoji="1" lang="en-US" altLang="ja-JP" sz="2400" dirty="0"/>
              <a:t>: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81BD3A0-3E37-44E5-8457-43169706AAD9}"/>
                  </a:ext>
                </a:extLst>
              </p:cNvPr>
              <p:cNvSpPr txBox="1"/>
              <p:nvPr/>
            </p:nvSpPr>
            <p:spPr>
              <a:xfrm>
                <a:off x="5631304" y="1749169"/>
                <a:ext cx="2312813" cy="690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81BD3A0-3E37-44E5-8457-43169706A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304" y="1749169"/>
                <a:ext cx="2312813" cy="690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51AED0F-E79C-4580-B46A-1C1FAA89E856}"/>
                  </a:ext>
                </a:extLst>
              </p:cNvPr>
              <p:cNvSpPr txBox="1"/>
              <p:nvPr/>
            </p:nvSpPr>
            <p:spPr>
              <a:xfrm>
                <a:off x="1527822" y="1839056"/>
                <a:ext cx="3240887" cy="808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51AED0F-E79C-4580-B46A-1C1FAA89E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22" y="1839056"/>
                <a:ext cx="3240887" cy="808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5E23158-363C-4534-8F72-D713877AB401}"/>
                  </a:ext>
                </a:extLst>
              </p:cNvPr>
              <p:cNvSpPr txBox="1"/>
              <p:nvPr/>
            </p:nvSpPr>
            <p:spPr>
              <a:xfrm>
                <a:off x="0" y="2982537"/>
                <a:ext cx="9144000" cy="1405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kumimoji="1"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sz="2400" dirty="0"/>
                  <a:t>, we have the infinite conductivity: 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zero DC resistance</a:t>
                </a:r>
                <a:r>
                  <a:rPr kumimoji="1" lang="en-US" altLang="ja-JP" sz="2400" dirty="0"/>
                  <a:t>. </a:t>
                </a:r>
              </a:p>
              <a:p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kumimoji="1"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sz="2400" dirty="0"/>
                  <a:t>, we have 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a finite conductance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1" lang="en-US" altLang="ja-JP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/>
                  <a:t>. </a:t>
                </a:r>
              </a:p>
              <a:p>
                <a:r>
                  <a:rPr kumimoji="1" lang="en-US" altLang="ja-JP" sz="2400" dirty="0"/>
                  <a:t>The calculation based on the BCS theory (Mattis-Bardeen) leads to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5E23158-363C-4534-8F72-D713877AB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82537"/>
                <a:ext cx="9144000" cy="1405578"/>
              </a:xfrm>
              <a:prstGeom prst="rect">
                <a:avLst/>
              </a:prstGeom>
              <a:blipFill>
                <a:blip r:embed="rId4"/>
                <a:stretch>
                  <a:fillRect l="-1000" t="-3463" b="-86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261A1F64-BFDD-4429-8AA6-107772087C23}"/>
                  </a:ext>
                </a:extLst>
              </p:cNvPr>
              <p:cNvSpPr/>
              <p:nvPr/>
            </p:nvSpPr>
            <p:spPr>
              <a:xfrm>
                <a:off x="2212143" y="4407426"/>
                <a:ext cx="5113131" cy="1060483"/>
              </a:xfrm>
              <a:prstGeom prst="rect">
                <a:avLst/>
              </a:prstGeom>
              <a:ln w="2222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ja-JP" altLang="en-US" sz="28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ja-JP" alt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ja-JP" altLang="en-US" sz="2800" i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b>
                            <m:sSubPr>
                              <m:ctrlP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unc>
                        <m:func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ja-JP" altLang="en-US" sz="28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sz="28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b>
                                    <m:sSubPr>
                                      <m:ctrlPr>
                                        <a:rPr lang="ja-JP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ja-JP" altLang="en-US" sz="2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ja-JP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ja-JP" altLang="en-US" sz="28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p>
                                  <m:r>
                                    <a:rPr lang="ja-JP" altLang="en-US" sz="2800" i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sSup>
                        <m:sSup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ja-JP" altLang="en-US" sz="2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ja-JP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ja-JP" altLang="en-US" sz="28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ja-JP" altLang="en-US" sz="2800" i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den>
                          </m:f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261A1F64-BFDD-4429-8AA6-107772087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143" y="4407426"/>
                <a:ext cx="5113131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22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DAD2D7D-DC78-4C17-B5F0-3848BE5304BC}"/>
                  </a:ext>
                </a:extLst>
              </p:cNvPr>
              <p:cNvSpPr txBox="1"/>
              <p:nvPr/>
            </p:nvSpPr>
            <p:spPr>
              <a:xfrm>
                <a:off x="0" y="5651891"/>
                <a:ext cx="5671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for a dirty limit superconductor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DAD2D7D-DC78-4C17-B5F0-3848BE530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51891"/>
                <a:ext cx="5671553" cy="461665"/>
              </a:xfrm>
              <a:prstGeom prst="rect">
                <a:avLst/>
              </a:prstGeom>
              <a:blipFill>
                <a:blip r:embed="rId6"/>
                <a:stretch>
                  <a:fillRect l="-1613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2077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87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19728C-6EF9-4DBE-9F87-A33B6B8DEE88}"/>
              </a:ext>
            </a:extLst>
          </p:cNvPr>
          <p:cNvSpPr txBox="1"/>
          <p:nvPr/>
        </p:nvSpPr>
        <p:spPr>
          <a:xfrm>
            <a:off x="0" y="0"/>
            <a:ext cx="889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Surface impedance</a:t>
            </a: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 of bulk superconductors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287D465-BC8F-42DE-8D70-45A634214188}"/>
                  </a:ext>
                </a:extLst>
              </p:cNvPr>
              <p:cNvSpPr txBox="1"/>
              <p:nvPr/>
            </p:nvSpPr>
            <p:spPr>
              <a:xfrm>
                <a:off x="686493" y="828523"/>
                <a:ext cx="1740284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287D465-BC8F-42DE-8D70-45A634214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93" y="828523"/>
                <a:ext cx="1740284" cy="702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8A84F78-1C15-4769-AB67-47EF738B4339}"/>
                  </a:ext>
                </a:extLst>
              </p:cNvPr>
              <p:cNvSpPr/>
              <p:nvPr/>
            </p:nvSpPr>
            <p:spPr>
              <a:xfrm>
                <a:off x="5424842" y="686217"/>
                <a:ext cx="36026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000" dirty="0"/>
                  <a:t>Here we use “engineer notation”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→−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8A84F78-1C15-4769-AB67-47EF738B4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842" y="686217"/>
                <a:ext cx="3602653" cy="707886"/>
              </a:xfrm>
              <a:prstGeom prst="rect">
                <a:avLst/>
              </a:prstGeom>
              <a:blipFill>
                <a:blip r:embed="rId7"/>
                <a:stretch>
                  <a:fillRect l="-1861" t="-5172" r="-1015" b="-6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4583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88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19728C-6EF9-4DBE-9F87-A33B6B8DEE88}"/>
              </a:ext>
            </a:extLst>
          </p:cNvPr>
          <p:cNvSpPr txBox="1"/>
          <p:nvPr/>
        </p:nvSpPr>
        <p:spPr>
          <a:xfrm>
            <a:off x="0" y="0"/>
            <a:ext cx="889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Surface impedance</a:t>
            </a: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 of bulk superconductors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7C8C0B5-6415-444B-9B23-F2FCBDD47682}"/>
                  </a:ext>
                </a:extLst>
              </p:cNvPr>
              <p:cNvSpPr txBox="1"/>
              <p:nvPr/>
            </p:nvSpPr>
            <p:spPr>
              <a:xfrm>
                <a:off x="3447932" y="774771"/>
                <a:ext cx="9708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7C8C0B5-6415-444B-9B23-F2FCBDD47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32" y="774771"/>
                <a:ext cx="970843" cy="369332"/>
              </a:xfrm>
              <a:prstGeom prst="rect">
                <a:avLst/>
              </a:prstGeom>
              <a:blipFill>
                <a:blip r:embed="rId2"/>
                <a:stretch>
                  <a:fillRect l="-10692" r="-6918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287D465-BC8F-42DE-8D70-45A634214188}"/>
                  </a:ext>
                </a:extLst>
              </p:cNvPr>
              <p:cNvSpPr txBox="1"/>
              <p:nvPr/>
            </p:nvSpPr>
            <p:spPr>
              <a:xfrm>
                <a:off x="686493" y="828523"/>
                <a:ext cx="1740284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287D465-BC8F-42DE-8D70-45A634214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93" y="828523"/>
                <a:ext cx="1740284" cy="702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85D390D-D771-4FFC-93C4-ABB6A84BDADA}"/>
                  </a:ext>
                </a:extLst>
              </p:cNvPr>
              <p:cNvSpPr txBox="1"/>
              <p:nvPr/>
            </p:nvSpPr>
            <p:spPr>
              <a:xfrm>
                <a:off x="0" y="1605242"/>
                <a:ext cx="9144000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𝑟𝑜𝑡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kumimoji="1"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85D390D-D771-4FFC-93C4-ABB6A84BD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5242"/>
                <a:ext cx="9144000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8A84F78-1C15-4769-AB67-47EF738B4339}"/>
                  </a:ext>
                </a:extLst>
              </p:cNvPr>
              <p:cNvSpPr/>
              <p:nvPr/>
            </p:nvSpPr>
            <p:spPr>
              <a:xfrm>
                <a:off x="5424842" y="686217"/>
                <a:ext cx="36026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000" dirty="0"/>
                  <a:t>Here we use “engineer notation”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→−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8A84F78-1C15-4769-AB67-47EF738B4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842" y="686217"/>
                <a:ext cx="3602653" cy="707886"/>
              </a:xfrm>
              <a:prstGeom prst="rect">
                <a:avLst/>
              </a:prstGeom>
              <a:blipFill>
                <a:blip r:embed="rId7"/>
                <a:stretch>
                  <a:fillRect l="-1861" t="-5172" r="-1015" b="-6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矢印: 右カーブ 11">
            <a:extLst>
              <a:ext uri="{FF2B5EF4-FFF2-40B4-BE49-F238E27FC236}">
                <a16:creationId xmlns:a16="http://schemas.microsoft.com/office/drawing/2014/main" id="{576C0FF3-4ABD-478B-A253-0A23DF88A3EB}"/>
              </a:ext>
            </a:extLst>
          </p:cNvPr>
          <p:cNvSpPr/>
          <p:nvPr/>
        </p:nvSpPr>
        <p:spPr>
          <a:xfrm rot="1583837">
            <a:off x="35510" y="926230"/>
            <a:ext cx="470516" cy="922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16CDE74-E268-4B93-B241-018C582C5392}"/>
              </a:ext>
            </a:extLst>
          </p:cNvPr>
          <p:cNvSpPr/>
          <p:nvPr/>
        </p:nvSpPr>
        <p:spPr>
          <a:xfrm>
            <a:off x="6267246" y="4156328"/>
            <a:ext cx="2644840" cy="218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001E8D34-8235-4070-B6F4-6362BDBC0736}"/>
              </a:ext>
            </a:extLst>
          </p:cNvPr>
          <p:cNvSpPr>
            <a:spLocks noChangeAspect="1"/>
          </p:cNvSpPr>
          <p:nvPr/>
        </p:nvSpPr>
        <p:spPr>
          <a:xfrm>
            <a:off x="6473237" y="5939012"/>
            <a:ext cx="221685" cy="221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4BEA1037-7849-4119-9F7E-A1BB4FCB6BFE}"/>
              </a:ext>
            </a:extLst>
          </p:cNvPr>
          <p:cNvSpPr>
            <a:spLocks noChangeAspect="1"/>
          </p:cNvSpPr>
          <p:nvPr/>
        </p:nvSpPr>
        <p:spPr>
          <a:xfrm>
            <a:off x="6381395" y="5853491"/>
            <a:ext cx="392727" cy="392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AB28318-71B9-492A-8EE1-C4E6FBA986C4}"/>
                  </a:ext>
                </a:extLst>
              </p:cNvPr>
              <p:cNvSpPr/>
              <p:nvPr/>
            </p:nvSpPr>
            <p:spPr>
              <a:xfrm>
                <a:off x="6774122" y="5876886"/>
                <a:ext cx="529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AB28318-71B9-492A-8EE1-C4E6FBA98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122" y="5876886"/>
                <a:ext cx="52924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B522331-FA2D-4CF4-B278-801002ADCBB2}"/>
              </a:ext>
            </a:extLst>
          </p:cNvPr>
          <p:cNvCxnSpPr/>
          <p:nvPr/>
        </p:nvCxnSpPr>
        <p:spPr>
          <a:xfrm flipV="1">
            <a:off x="6562015" y="4430142"/>
            <a:ext cx="0" cy="13551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3FDCBF8D-0D61-437D-88C0-038E11DD1899}"/>
                  </a:ext>
                </a:extLst>
              </p:cNvPr>
              <p:cNvSpPr/>
              <p:nvPr/>
            </p:nvSpPr>
            <p:spPr>
              <a:xfrm>
                <a:off x="6476165" y="4118615"/>
                <a:ext cx="572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3FDCBF8D-0D61-437D-88C0-038E11DD1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165" y="4118615"/>
                <a:ext cx="572015" cy="461665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50095DE-06CB-43D0-BEA8-A07589797D70}"/>
              </a:ext>
            </a:extLst>
          </p:cNvPr>
          <p:cNvCxnSpPr/>
          <p:nvPr/>
        </p:nvCxnSpPr>
        <p:spPr>
          <a:xfrm flipV="1">
            <a:off x="6261265" y="4070182"/>
            <a:ext cx="0" cy="24006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C425145-B394-4320-B394-F1C1568AFE6B}"/>
              </a:ext>
            </a:extLst>
          </p:cNvPr>
          <p:cNvCxnSpPr>
            <a:cxnSpLocks/>
          </p:cNvCxnSpPr>
          <p:nvPr/>
        </p:nvCxnSpPr>
        <p:spPr>
          <a:xfrm flipV="1">
            <a:off x="6244989" y="6330279"/>
            <a:ext cx="2730335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B34F441-92EB-49A5-940E-8220F9A2C38C}"/>
              </a:ext>
            </a:extLst>
          </p:cNvPr>
          <p:cNvSpPr txBox="1"/>
          <p:nvPr/>
        </p:nvSpPr>
        <p:spPr>
          <a:xfrm>
            <a:off x="8912086" y="595159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AC4A361-1A29-405E-8F75-8FC0A2F741A4}"/>
              </a:ext>
            </a:extLst>
          </p:cNvPr>
          <p:cNvSpPr txBox="1"/>
          <p:nvPr/>
        </p:nvSpPr>
        <p:spPr>
          <a:xfrm>
            <a:off x="5974007" y="395169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DA9F645-0F11-4F76-91D5-5CCDC3F467A3}"/>
              </a:ext>
            </a:extLst>
          </p:cNvPr>
          <p:cNvCxnSpPr/>
          <p:nvPr/>
        </p:nvCxnSpPr>
        <p:spPr>
          <a:xfrm flipV="1">
            <a:off x="6714415" y="4733285"/>
            <a:ext cx="0" cy="101811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D69FCD8-3CC5-47D1-ADCB-C135A64811C7}"/>
              </a:ext>
            </a:extLst>
          </p:cNvPr>
          <p:cNvCxnSpPr/>
          <p:nvPr/>
        </p:nvCxnSpPr>
        <p:spPr>
          <a:xfrm flipV="1">
            <a:off x="6893448" y="4905063"/>
            <a:ext cx="0" cy="69538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1D32B14-BC77-4EE3-A521-DEF7B7006901}"/>
              </a:ext>
            </a:extLst>
          </p:cNvPr>
          <p:cNvCxnSpPr/>
          <p:nvPr/>
        </p:nvCxnSpPr>
        <p:spPr>
          <a:xfrm flipV="1">
            <a:off x="7054726" y="5007875"/>
            <a:ext cx="0" cy="47495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88C9EDE8-9284-447E-B9E3-47BBA9887D3A}"/>
              </a:ext>
            </a:extLst>
          </p:cNvPr>
          <p:cNvCxnSpPr/>
          <p:nvPr/>
        </p:nvCxnSpPr>
        <p:spPr>
          <a:xfrm flipV="1">
            <a:off x="7233760" y="5093507"/>
            <a:ext cx="0" cy="32440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7E65F4FA-A9D2-4392-86F8-CF9EADEBE611}"/>
              </a:ext>
            </a:extLst>
          </p:cNvPr>
          <p:cNvCxnSpPr/>
          <p:nvPr/>
        </p:nvCxnSpPr>
        <p:spPr>
          <a:xfrm flipV="1">
            <a:off x="7386160" y="5156471"/>
            <a:ext cx="0" cy="20142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A9CE8209-5391-4480-BC16-39F20174074A}"/>
                  </a:ext>
                </a:extLst>
              </p:cNvPr>
              <p:cNvSpPr/>
              <p:nvPr/>
            </p:nvSpPr>
            <p:spPr>
              <a:xfrm>
                <a:off x="7261478" y="4661360"/>
                <a:ext cx="7987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A9CE8209-5391-4480-BC16-39F201740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78" y="4661360"/>
                <a:ext cx="798745" cy="461665"/>
              </a:xfrm>
              <a:prstGeom prst="rect">
                <a:avLst/>
              </a:prstGeom>
              <a:blipFill>
                <a:blip r:embed="rId12"/>
                <a:stretch>
                  <a:fillRect l="-1527" r="-2290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442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89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19728C-6EF9-4DBE-9F87-A33B6B8DEE88}"/>
              </a:ext>
            </a:extLst>
          </p:cNvPr>
          <p:cNvSpPr txBox="1"/>
          <p:nvPr/>
        </p:nvSpPr>
        <p:spPr>
          <a:xfrm>
            <a:off x="0" y="0"/>
            <a:ext cx="889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Surface impedance</a:t>
            </a: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 of bulk superconductors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7C8C0B5-6415-444B-9B23-F2FCBDD47682}"/>
                  </a:ext>
                </a:extLst>
              </p:cNvPr>
              <p:cNvSpPr txBox="1"/>
              <p:nvPr/>
            </p:nvSpPr>
            <p:spPr>
              <a:xfrm>
                <a:off x="3447932" y="774771"/>
                <a:ext cx="9708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7C8C0B5-6415-444B-9B23-F2FCBDD47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32" y="774771"/>
                <a:ext cx="970843" cy="369332"/>
              </a:xfrm>
              <a:prstGeom prst="rect">
                <a:avLst/>
              </a:prstGeom>
              <a:blipFill>
                <a:blip r:embed="rId2"/>
                <a:stretch>
                  <a:fillRect l="-10692" r="-6918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287D465-BC8F-42DE-8D70-45A634214188}"/>
                  </a:ext>
                </a:extLst>
              </p:cNvPr>
              <p:cNvSpPr txBox="1"/>
              <p:nvPr/>
            </p:nvSpPr>
            <p:spPr>
              <a:xfrm>
                <a:off x="686493" y="828523"/>
                <a:ext cx="1740284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287D465-BC8F-42DE-8D70-45A634214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93" y="828523"/>
                <a:ext cx="1740284" cy="702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85D390D-D771-4FFC-93C4-ABB6A84BDADA}"/>
                  </a:ext>
                </a:extLst>
              </p:cNvPr>
              <p:cNvSpPr txBox="1"/>
              <p:nvPr/>
            </p:nvSpPr>
            <p:spPr>
              <a:xfrm>
                <a:off x="0" y="1605242"/>
                <a:ext cx="9144000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𝑟𝑜𝑡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kumimoji="1"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85D390D-D771-4FFC-93C4-ABB6A84BD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5242"/>
                <a:ext cx="9144000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F4EA297-F773-49BB-9E7B-D82E6A6824C0}"/>
                  </a:ext>
                </a:extLst>
              </p:cNvPr>
              <p:cNvSpPr/>
              <p:nvPr/>
            </p:nvSpPr>
            <p:spPr>
              <a:xfrm>
                <a:off x="600726" y="2454436"/>
                <a:ext cx="207287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24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F4EA297-F773-49BB-9E7B-D82E6A682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6" y="2454436"/>
                <a:ext cx="20728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4C91F8C-2D2E-4F95-93AF-CD4D2D3327A3}"/>
                  </a:ext>
                </a:extLst>
              </p:cNvPr>
              <p:cNvSpPr/>
              <p:nvPr/>
            </p:nvSpPr>
            <p:spPr>
              <a:xfrm>
                <a:off x="2792662" y="2456622"/>
                <a:ext cx="5750612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𝜔𝜎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4C91F8C-2D2E-4F95-93AF-CD4D2D332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62" y="2456622"/>
                <a:ext cx="5750612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8A84F78-1C15-4769-AB67-47EF738B4339}"/>
                  </a:ext>
                </a:extLst>
              </p:cNvPr>
              <p:cNvSpPr/>
              <p:nvPr/>
            </p:nvSpPr>
            <p:spPr>
              <a:xfrm>
                <a:off x="5424842" y="686217"/>
                <a:ext cx="36026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000" dirty="0"/>
                  <a:t>Here we use “engineer notation”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→−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8A84F78-1C15-4769-AB67-47EF738B4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842" y="686217"/>
                <a:ext cx="3602653" cy="707886"/>
              </a:xfrm>
              <a:prstGeom prst="rect">
                <a:avLst/>
              </a:prstGeom>
              <a:blipFill>
                <a:blip r:embed="rId7"/>
                <a:stretch>
                  <a:fillRect l="-1861" t="-5172" r="-1015" b="-6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48D2DD19-030D-4FE2-A5C7-64EA8ECF7351}"/>
                  </a:ext>
                </a:extLst>
              </p:cNvPr>
              <p:cNvSpPr/>
              <p:nvPr/>
            </p:nvSpPr>
            <p:spPr>
              <a:xfrm>
                <a:off x="2799648" y="3082766"/>
                <a:ext cx="3446007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≃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48D2DD19-030D-4FE2-A5C7-64EA8ECF7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48" y="3082766"/>
                <a:ext cx="3446007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矢印: 右カーブ 11">
            <a:extLst>
              <a:ext uri="{FF2B5EF4-FFF2-40B4-BE49-F238E27FC236}">
                <a16:creationId xmlns:a16="http://schemas.microsoft.com/office/drawing/2014/main" id="{576C0FF3-4ABD-478B-A253-0A23DF88A3EB}"/>
              </a:ext>
            </a:extLst>
          </p:cNvPr>
          <p:cNvSpPr/>
          <p:nvPr/>
        </p:nvSpPr>
        <p:spPr>
          <a:xfrm rot="1583837">
            <a:off x="35510" y="926230"/>
            <a:ext cx="470516" cy="922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右カーブ 12">
            <a:extLst>
              <a:ext uri="{FF2B5EF4-FFF2-40B4-BE49-F238E27FC236}">
                <a16:creationId xmlns:a16="http://schemas.microsoft.com/office/drawing/2014/main" id="{CFBAC7E6-5243-447B-B60B-196DED89FB6D}"/>
              </a:ext>
            </a:extLst>
          </p:cNvPr>
          <p:cNvSpPr/>
          <p:nvPr/>
        </p:nvSpPr>
        <p:spPr>
          <a:xfrm rot="20338777">
            <a:off x="120218" y="2344379"/>
            <a:ext cx="470516" cy="7959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16CDE74-E268-4B93-B241-018C582C5392}"/>
              </a:ext>
            </a:extLst>
          </p:cNvPr>
          <p:cNvSpPr/>
          <p:nvPr/>
        </p:nvSpPr>
        <p:spPr>
          <a:xfrm>
            <a:off x="6267246" y="4156328"/>
            <a:ext cx="2644840" cy="218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001E8D34-8235-4070-B6F4-6362BDBC0736}"/>
              </a:ext>
            </a:extLst>
          </p:cNvPr>
          <p:cNvSpPr>
            <a:spLocks noChangeAspect="1"/>
          </p:cNvSpPr>
          <p:nvPr/>
        </p:nvSpPr>
        <p:spPr>
          <a:xfrm>
            <a:off x="6473237" y="5939012"/>
            <a:ext cx="221685" cy="221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4BEA1037-7849-4119-9F7E-A1BB4FCB6BFE}"/>
              </a:ext>
            </a:extLst>
          </p:cNvPr>
          <p:cNvSpPr>
            <a:spLocks noChangeAspect="1"/>
          </p:cNvSpPr>
          <p:nvPr/>
        </p:nvSpPr>
        <p:spPr>
          <a:xfrm>
            <a:off x="6381395" y="5853491"/>
            <a:ext cx="392727" cy="392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AB28318-71B9-492A-8EE1-C4E6FBA986C4}"/>
                  </a:ext>
                </a:extLst>
              </p:cNvPr>
              <p:cNvSpPr/>
              <p:nvPr/>
            </p:nvSpPr>
            <p:spPr>
              <a:xfrm>
                <a:off x="6774122" y="5876886"/>
                <a:ext cx="529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AB28318-71B9-492A-8EE1-C4E6FBA98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122" y="5876886"/>
                <a:ext cx="52924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B522331-FA2D-4CF4-B278-801002ADCBB2}"/>
              </a:ext>
            </a:extLst>
          </p:cNvPr>
          <p:cNvCxnSpPr/>
          <p:nvPr/>
        </p:nvCxnSpPr>
        <p:spPr>
          <a:xfrm flipV="1">
            <a:off x="6562015" y="4430142"/>
            <a:ext cx="0" cy="13551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3FDCBF8D-0D61-437D-88C0-038E11DD1899}"/>
                  </a:ext>
                </a:extLst>
              </p:cNvPr>
              <p:cNvSpPr/>
              <p:nvPr/>
            </p:nvSpPr>
            <p:spPr>
              <a:xfrm>
                <a:off x="6476165" y="4118615"/>
                <a:ext cx="572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3FDCBF8D-0D61-437D-88C0-038E11DD1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165" y="4118615"/>
                <a:ext cx="572015" cy="461665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50095DE-06CB-43D0-BEA8-A07589797D70}"/>
              </a:ext>
            </a:extLst>
          </p:cNvPr>
          <p:cNvCxnSpPr/>
          <p:nvPr/>
        </p:nvCxnSpPr>
        <p:spPr>
          <a:xfrm flipV="1">
            <a:off x="6261265" y="4070182"/>
            <a:ext cx="0" cy="24006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C425145-B394-4320-B394-F1C1568AFE6B}"/>
              </a:ext>
            </a:extLst>
          </p:cNvPr>
          <p:cNvCxnSpPr>
            <a:cxnSpLocks/>
          </p:cNvCxnSpPr>
          <p:nvPr/>
        </p:nvCxnSpPr>
        <p:spPr>
          <a:xfrm flipV="1">
            <a:off x="6244989" y="6330279"/>
            <a:ext cx="2730335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B34F441-92EB-49A5-940E-8220F9A2C38C}"/>
              </a:ext>
            </a:extLst>
          </p:cNvPr>
          <p:cNvSpPr txBox="1"/>
          <p:nvPr/>
        </p:nvSpPr>
        <p:spPr>
          <a:xfrm>
            <a:off x="8912086" y="595159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AC4A361-1A29-405E-8F75-8FC0A2F741A4}"/>
              </a:ext>
            </a:extLst>
          </p:cNvPr>
          <p:cNvSpPr txBox="1"/>
          <p:nvPr/>
        </p:nvSpPr>
        <p:spPr>
          <a:xfrm>
            <a:off x="5974007" y="395169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DA9F645-0F11-4F76-91D5-5CCDC3F467A3}"/>
              </a:ext>
            </a:extLst>
          </p:cNvPr>
          <p:cNvCxnSpPr/>
          <p:nvPr/>
        </p:nvCxnSpPr>
        <p:spPr>
          <a:xfrm flipV="1">
            <a:off x="6714415" y="4733285"/>
            <a:ext cx="0" cy="101811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D69FCD8-3CC5-47D1-ADCB-C135A64811C7}"/>
              </a:ext>
            </a:extLst>
          </p:cNvPr>
          <p:cNvCxnSpPr/>
          <p:nvPr/>
        </p:nvCxnSpPr>
        <p:spPr>
          <a:xfrm flipV="1">
            <a:off x="6893448" y="4905063"/>
            <a:ext cx="0" cy="69538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1D32B14-BC77-4EE3-A521-DEF7B7006901}"/>
              </a:ext>
            </a:extLst>
          </p:cNvPr>
          <p:cNvCxnSpPr/>
          <p:nvPr/>
        </p:nvCxnSpPr>
        <p:spPr>
          <a:xfrm flipV="1">
            <a:off x="7054726" y="5007875"/>
            <a:ext cx="0" cy="47495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88C9EDE8-9284-447E-B9E3-47BBA9887D3A}"/>
              </a:ext>
            </a:extLst>
          </p:cNvPr>
          <p:cNvCxnSpPr/>
          <p:nvPr/>
        </p:nvCxnSpPr>
        <p:spPr>
          <a:xfrm flipV="1">
            <a:off x="7233760" y="5093507"/>
            <a:ext cx="0" cy="32440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7E65F4FA-A9D2-4392-86F8-CF9EADEBE611}"/>
              </a:ext>
            </a:extLst>
          </p:cNvPr>
          <p:cNvCxnSpPr/>
          <p:nvPr/>
        </p:nvCxnSpPr>
        <p:spPr>
          <a:xfrm flipV="1">
            <a:off x="7386160" y="5156471"/>
            <a:ext cx="0" cy="20142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A9CE8209-5391-4480-BC16-39F20174074A}"/>
                  </a:ext>
                </a:extLst>
              </p:cNvPr>
              <p:cNvSpPr/>
              <p:nvPr/>
            </p:nvSpPr>
            <p:spPr>
              <a:xfrm>
                <a:off x="7261478" y="4661360"/>
                <a:ext cx="7987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A9CE8209-5391-4480-BC16-39F201740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78" y="4661360"/>
                <a:ext cx="798745" cy="461665"/>
              </a:xfrm>
              <a:prstGeom prst="rect">
                <a:avLst/>
              </a:prstGeom>
              <a:blipFill>
                <a:blip r:embed="rId12"/>
                <a:stretch>
                  <a:fillRect l="-1527" r="-2290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71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4945A31-2998-46D5-A703-F1949B4A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1B1681E-FC75-49FE-83E2-6A4F343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51427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79490" y="1217704"/>
            <a:ext cx="128016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1801" y="2874690"/>
            <a:ext cx="1280160" cy="1280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842740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537161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179679" y="2692126"/>
            <a:ext cx="0" cy="1645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178764" y="4544237"/>
            <a:ext cx="1280160" cy="128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672795" y="3933418"/>
            <a:ext cx="59782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126416" y="3933418"/>
            <a:ext cx="377125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36439" y="3885756"/>
            <a:ext cx="725487" cy="2597121"/>
          </a:xfrm>
          <a:prstGeom prst="rect">
            <a:avLst/>
          </a:prstGeom>
        </p:spPr>
      </p:pic>
      <p:sp>
        <p:nvSpPr>
          <p:cNvPr id="67" name="Oval 66"/>
          <p:cNvSpPr/>
          <p:nvPr/>
        </p:nvSpPr>
        <p:spPr>
          <a:xfrm>
            <a:off x="7418180" y="2874690"/>
            <a:ext cx="1280160" cy="128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33702" y="1655777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T&gt;T</a:t>
            </a:r>
            <a:r>
              <a:rPr lang="en-US" baseline="-25000" dirty="0"/>
              <a:t>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38413" y="3330104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T&gt;T</a:t>
            </a:r>
            <a:r>
              <a:rPr lang="en-US" baseline="-25000" dirty="0"/>
              <a:t>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33702" y="4987105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T&lt;T</a:t>
            </a:r>
            <a:r>
              <a:rPr lang="en-US" baseline="-25000" dirty="0"/>
              <a:t>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73118" y="3330104"/>
            <a:ext cx="5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T&lt;T</a:t>
            </a:r>
            <a:r>
              <a:rPr lang="en-US" baseline="-25000" dirty="0"/>
              <a:t>c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2484478" y="2219399"/>
            <a:ext cx="1300754" cy="779833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435692" y="4154850"/>
            <a:ext cx="1272139" cy="73170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801510" y="2225626"/>
            <a:ext cx="1308864" cy="824812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861347" y="3990113"/>
            <a:ext cx="1428063" cy="769848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A433713-22FB-4332-87A8-DA6D9728FEC3}"/>
              </a:ext>
            </a:extLst>
          </p:cNvPr>
          <p:cNvSpPr txBox="1"/>
          <p:nvPr/>
        </p:nvSpPr>
        <p:spPr>
          <a:xfrm rot="19919385">
            <a:off x="2662571" y="214484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Apply H</a:t>
            </a:r>
            <a:r>
              <a:rPr kumimoji="1"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CD967E7-0366-4273-B54C-D2A78C0C8A99}"/>
              </a:ext>
            </a:extLst>
          </p:cNvPr>
          <p:cNvSpPr txBox="1"/>
          <p:nvPr/>
        </p:nvSpPr>
        <p:spPr>
          <a:xfrm rot="1791411">
            <a:off x="2402423" y="4077546"/>
            <a:ext cx="11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Cool down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C7ABDC-E38A-40CD-BFD3-2902C1D7642D}"/>
              </a:ext>
            </a:extLst>
          </p:cNvPr>
          <p:cNvSpPr txBox="1"/>
          <p:nvPr/>
        </p:nvSpPr>
        <p:spPr>
          <a:xfrm rot="1791411">
            <a:off x="5823530" y="2216586"/>
            <a:ext cx="11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Cool down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82FDC5-37BC-4BE4-9DEA-9B631C59A409}"/>
              </a:ext>
            </a:extLst>
          </p:cNvPr>
          <p:cNvSpPr txBox="1"/>
          <p:nvPr/>
        </p:nvSpPr>
        <p:spPr>
          <a:xfrm rot="19919385">
            <a:off x="6116712" y="391021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Apply H</a:t>
            </a:r>
            <a:r>
              <a:rPr kumimoji="1"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D74E1D90-F0D5-4D79-A6B8-ACD0C62FB6B2}"/>
              </a:ext>
            </a:extLst>
          </p:cNvPr>
          <p:cNvSpPr/>
          <p:nvPr/>
        </p:nvSpPr>
        <p:spPr>
          <a:xfrm>
            <a:off x="5585311" y="2417146"/>
            <a:ext cx="1364774" cy="2001512"/>
          </a:xfrm>
          <a:custGeom>
            <a:avLst/>
            <a:gdLst>
              <a:gd name="connsiteX0" fmla="*/ 0 w 1651376"/>
              <a:gd name="connsiteY0" fmla="*/ 0 h 2201662"/>
              <a:gd name="connsiteX1" fmla="*/ 1651246 w 1651376"/>
              <a:gd name="connsiteY1" fmla="*/ 1065320 h 2201662"/>
              <a:gd name="connsiteX2" fmla="*/ 71021 w 1651376"/>
              <a:gd name="connsiteY2" fmla="*/ 2201662 h 22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6" h="2201662">
                <a:moveTo>
                  <a:pt x="0" y="0"/>
                </a:moveTo>
                <a:cubicBezTo>
                  <a:pt x="819704" y="349188"/>
                  <a:pt x="1639409" y="698376"/>
                  <a:pt x="1651246" y="1065320"/>
                </a:cubicBezTo>
                <a:cubicBezTo>
                  <a:pt x="1663083" y="1432264"/>
                  <a:pt x="867052" y="1816963"/>
                  <a:pt x="71021" y="2201662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632714D-BF6C-4B2C-9CE3-ADF5200C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17398" y="2386767"/>
            <a:ext cx="1700931" cy="23959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DA5906-753B-479B-9603-0D2A0A5A6A0D}"/>
              </a:ext>
            </a:extLst>
          </p:cNvPr>
          <p:cNvSpPr txBox="1"/>
          <p:nvPr/>
        </p:nvSpPr>
        <p:spPr>
          <a:xfrm>
            <a:off x="5639449" y="3008829"/>
            <a:ext cx="1256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Path 1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CE59885-F261-4AB2-8A3D-18A116ED588A}"/>
              </a:ext>
            </a:extLst>
          </p:cNvPr>
          <p:cNvSpPr txBox="1"/>
          <p:nvPr/>
        </p:nvSpPr>
        <p:spPr>
          <a:xfrm>
            <a:off x="2684837" y="3091344"/>
            <a:ext cx="1256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Path 2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66D151D-A14B-462A-B112-3960256B6217}"/>
              </a:ext>
            </a:extLst>
          </p:cNvPr>
          <p:cNvSpPr txBox="1"/>
          <p:nvPr/>
        </p:nvSpPr>
        <p:spPr>
          <a:xfrm>
            <a:off x="0" y="594799"/>
            <a:ext cx="914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In both the paths, we have no magnetic flux inside!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7FFF4E-3545-45BB-923F-41195A952A9D}"/>
              </a:ext>
            </a:extLst>
          </p:cNvPr>
          <p:cNvSpPr txBox="1"/>
          <p:nvPr/>
        </p:nvSpPr>
        <p:spPr>
          <a:xfrm>
            <a:off x="3134996" y="5675404"/>
            <a:ext cx="3480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Meissner effect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BC7530FC-BD60-4D42-A3C0-DB8168229D7B}"/>
              </a:ext>
            </a:extLst>
          </p:cNvPr>
          <p:cNvSpPr txBox="1"/>
          <p:nvPr/>
        </p:nvSpPr>
        <p:spPr>
          <a:xfrm>
            <a:off x="0" y="0"/>
            <a:ext cx="697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Superconductivity: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Meissner effect</a:t>
            </a:r>
            <a:endParaRPr kumimoji="1" lang="ja-JP" altLang="en-US" sz="36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8" name="Freeform 58">
            <a:extLst>
              <a:ext uri="{FF2B5EF4-FFF2-40B4-BE49-F238E27FC236}">
                <a16:creationId xmlns:a16="http://schemas.microsoft.com/office/drawing/2014/main" id="{00A4F60C-5277-4CB0-A2B6-1DA637680215}"/>
              </a:ext>
            </a:extLst>
          </p:cNvPr>
          <p:cNvSpPr/>
          <p:nvPr/>
        </p:nvSpPr>
        <p:spPr>
          <a:xfrm>
            <a:off x="5670793" y="3933418"/>
            <a:ext cx="59782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9">
            <a:extLst>
              <a:ext uri="{FF2B5EF4-FFF2-40B4-BE49-F238E27FC236}">
                <a16:creationId xmlns:a16="http://schemas.microsoft.com/office/drawing/2014/main" id="{F64917B9-D48F-480C-8B99-2FFCE0BC8F35}"/>
              </a:ext>
            </a:extLst>
          </p:cNvPr>
          <p:cNvSpPr/>
          <p:nvPr/>
        </p:nvSpPr>
        <p:spPr>
          <a:xfrm>
            <a:off x="5124414" y="3933418"/>
            <a:ext cx="377125" cy="2501798"/>
          </a:xfrm>
          <a:custGeom>
            <a:avLst/>
            <a:gdLst>
              <a:gd name="connsiteX0" fmla="*/ 29261 w 614762"/>
              <a:gd name="connsiteY0" fmla="*/ 0 h 2501798"/>
              <a:gd name="connsiteX1" fmla="*/ 219456 w 614762"/>
              <a:gd name="connsiteY1" fmla="*/ 534009 h 2501798"/>
              <a:gd name="connsiteX2" fmla="*/ 614477 w 614762"/>
              <a:gd name="connsiteY2" fmla="*/ 1258214 h 2501798"/>
              <a:gd name="connsiteX3" fmla="*/ 153620 w 614762"/>
              <a:gd name="connsiteY3" fmla="*/ 1975104 h 2501798"/>
              <a:gd name="connsiteX4" fmla="*/ 0 w 614762"/>
              <a:gd name="connsiteY4" fmla="*/ 2501798 h 25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62" h="2501798">
                <a:moveTo>
                  <a:pt x="29261" y="0"/>
                </a:moveTo>
                <a:cubicBezTo>
                  <a:pt x="75590" y="162153"/>
                  <a:pt x="121920" y="324307"/>
                  <a:pt x="219456" y="534009"/>
                </a:cubicBezTo>
                <a:cubicBezTo>
                  <a:pt x="316992" y="743711"/>
                  <a:pt x="625450" y="1018031"/>
                  <a:pt x="614477" y="1258214"/>
                </a:cubicBezTo>
                <a:cubicBezTo>
                  <a:pt x="603504" y="1498397"/>
                  <a:pt x="256033" y="1767840"/>
                  <a:pt x="153620" y="1975104"/>
                </a:cubicBezTo>
                <a:cubicBezTo>
                  <a:pt x="51207" y="2182368"/>
                  <a:pt x="25603" y="2342083"/>
                  <a:pt x="0" y="2501798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65">
            <a:extLst>
              <a:ext uri="{FF2B5EF4-FFF2-40B4-BE49-F238E27FC236}">
                <a16:creationId xmlns:a16="http://schemas.microsoft.com/office/drawing/2014/main" id="{4BFB9AFD-2E50-4D15-8413-9D43196E6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34437" y="3885756"/>
            <a:ext cx="725487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53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90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19728C-6EF9-4DBE-9F87-A33B6B8DEE88}"/>
              </a:ext>
            </a:extLst>
          </p:cNvPr>
          <p:cNvSpPr txBox="1"/>
          <p:nvPr/>
        </p:nvSpPr>
        <p:spPr>
          <a:xfrm>
            <a:off x="0" y="0"/>
            <a:ext cx="889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Surface impedance</a:t>
            </a: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 of bulk superconductors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7C8C0B5-6415-444B-9B23-F2FCBDD47682}"/>
                  </a:ext>
                </a:extLst>
              </p:cNvPr>
              <p:cNvSpPr txBox="1"/>
              <p:nvPr/>
            </p:nvSpPr>
            <p:spPr>
              <a:xfrm>
                <a:off x="3447932" y="774771"/>
                <a:ext cx="9708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7C8C0B5-6415-444B-9B23-F2FCBDD47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32" y="774771"/>
                <a:ext cx="970843" cy="369332"/>
              </a:xfrm>
              <a:prstGeom prst="rect">
                <a:avLst/>
              </a:prstGeom>
              <a:blipFill>
                <a:blip r:embed="rId2"/>
                <a:stretch>
                  <a:fillRect l="-10692" r="-6918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287D465-BC8F-42DE-8D70-45A634214188}"/>
                  </a:ext>
                </a:extLst>
              </p:cNvPr>
              <p:cNvSpPr txBox="1"/>
              <p:nvPr/>
            </p:nvSpPr>
            <p:spPr>
              <a:xfrm>
                <a:off x="686493" y="828523"/>
                <a:ext cx="1740284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287D465-BC8F-42DE-8D70-45A634214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93" y="828523"/>
                <a:ext cx="1740284" cy="702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85D390D-D771-4FFC-93C4-ABB6A84BDADA}"/>
                  </a:ext>
                </a:extLst>
              </p:cNvPr>
              <p:cNvSpPr txBox="1"/>
              <p:nvPr/>
            </p:nvSpPr>
            <p:spPr>
              <a:xfrm>
                <a:off x="0" y="1605242"/>
                <a:ext cx="9144000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𝑟𝑜𝑡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kumimoji="1"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85D390D-D771-4FFC-93C4-ABB6A84BD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5242"/>
                <a:ext cx="9144000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F4EA297-F773-49BB-9E7B-D82E6A6824C0}"/>
                  </a:ext>
                </a:extLst>
              </p:cNvPr>
              <p:cNvSpPr/>
              <p:nvPr/>
            </p:nvSpPr>
            <p:spPr>
              <a:xfrm>
                <a:off x="600726" y="2454436"/>
                <a:ext cx="207287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24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F4EA297-F773-49BB-9E7B-D82E6A682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6" y="2454436"/>
                <a:ext cx="20728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4C91F8C-2D2E-4F95-93AF-CD4D2D3327A3}"/>
                  </a:ext>
                </a:extLst>
              </p:cNvPr>
              <p:cNvSpPr/>
              <p:nvPr/>
            </p:nvSpPr>
            <p:spPr>
              <a:xfrm>
                <a:off x="2792662" y="2456622"/>
                <a:ext cx="5750612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𝜔𝜎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4C91F8C-2D2E-4F95-93AF-CD4D2D332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62" y="2456622"/>
                <a:ext cx="5750612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8A84F78-1C15-4769-AB67-47EF738B4339}"/>
                  </a:ext>
                </a:extLst>
              </p:cNvPr>
              <p:cNvSpPr/>
              <p:nvPr/>
            </p:nvSpPr>
            <p:spPr>
              <a:xfrm>
                <a:off x="5424842" y="686217"/>
                <a:ext cx="36026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000" dirty="0"/>
                  <a:t>Here we use “engineer notation”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→−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8A84F78-1C15-4769-AB67-47EF738B4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842" y="686217"/>
                <a:ext cx="3602653" cy="707886"/>
              </a:xfrm>
              <a:prstGeom prst="rect">
                <a:avLst/>
              </a:prstGeom>
              <a:blipFill>
                <a:blip r:embed="rId7"/>
                <a:stretch>
                  <a:fillRect l="-1861" t="-5172" r="-1015" b="-6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48D2DD19-030D-4FE2-A5C7-64EA8ECF7351}"/>
                  </a:ext>
                </a:extLst>
              </p:cNvPr>
              <p:cNvSpPr/>
              <p:nvPr/>
            </p:nvSpPr>
            <p:spPr>
              <a:xfrm>
                <a:off x="2799648" y="3082766"/>
                <a:ext cx="3446007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≃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48D2DD19-030D-4FE2-A5C7-64EA8ECF7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48" y="3082766"/>
                <a:ext cx="3446007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矢印: 右カーブ 11">
            <a:extLst>
              <a:ext uri="{FF2B5EF4-FFF2-40B4-BE49-F238E27FC236}">
                <a16:creationId xmlns:a16="http://schemas.microsoft.com/office/drawing/2014/main" id="{576C0FF3-4ABD-478B-A253-0A23DF88A3EB}"/>
              </a:ext>
            </a:extLst>
          </p:cNvPr>
          <p:cNvSpPr/>
          <p:nvPr/>
        </p:nvSpPr>
        <p:spPr>
          <a:xfrm rot="1583837">
            <a:off x="35510" y="926230"/>
            <a:ext cx="470516" cy="922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右カーブ 12">
            <a:extLst>
              <a:ext uri="{FF2B5EF4-FFF2-40B4-BE49-F238E27FC236}">
                <a16:creationId xmlns:a16="http://schemas.microsoft.com/office/drawing/2014/main" id="{CFBAC7E6-5243-447B-B60B-196DED89FB6D}"/>
              </a:ext>
            </a:extLst>
          </p:cNvPr>
          <p:cNvSpPr/>
          <p:nvPr/>
        </p:nvSpPr>
        <p:spPr>
          <a:xfrm rot="20338777">
            <a:off x="120218" y="2344379"/>
            <a:ext cx="470516" cy="7959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0C78DEF-51B3-4ADD-93D3-CB84CED59F17}"/>
                  </a:ext>
                </a:extLst>
              </p:cNvPr>
              <p:cNvSpPr txBox="1"/>
              <p:nvPr/>
            </p:nvSpPr>
            <p:spPr>
              <a:xfrm>
                <a:off x="491892" y="4548480"/>
                <a:ext cx="5185779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nary>
                            <m:nary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0C78DEF-51B3-4ADD-93D3-CB84CED59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92" y="4548480"/>
                <a:ext cx="5185779" cy="9685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16CDE74-E268-4B93-B241-018C582C5392}"/>
              </a:ext>
            </a:extLst>
          </p:cNvPr>
          <p:cNvSpPr/>
          <p:nvPr/>
        </p:nvSpPr>
        <p:spPr>
          <a:xfrm>
            <a:off x="6267246" y="4156328"/>
            <a:ext cx="2644840" cy="218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001E8D34-8235-4070-B6F4-6362BDBC0736}"/>
              </a:ext>
            </a:extLst>
          </p:cNvPr>
          <p:cNvSpPr>
            <a:spLocks noChangeAspect="1"/>
          </p:cNvSpPr>
          <p:nvPr/>
        </p:nvSpPr>
        <p:spPr>
          <a:xfrm>
            <a:off x="6473237" y="5939012"/>
            <a:ext cx="221685" cy="221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4BEA1037-7849-4119-9F7E-A1BB4FCB6BFE}"/>
              </a:ext>
            </a:extLst>
          </p:cNvPr>
          <p:cNvSpPr>
            <a:spLocks noChangeAspect="1"/>
          </p:cNvSpPr>
          <p:nvPr/>
        </p:nvSpPr>
        <p:spPr>
          <a:xfrm>
            <a:off x="6381395" y="5853491"/>
            <a:ext cx="392727" cy="392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AB28318-71B9-492A-8EE1-C4E6FBA986C4}"/>
                  </a:ext>
                </a:extLst>
              </p:cNvPr>
              <p:cNvSpPr/>
              <p:nvPr/>
            </p:nvSpPr>
            <p:spPr>
              <a:xfrm>
                <a:off x="6774122" y="5876886"/>
                <a:ext cx="529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AB28318-71B9-492A-8EE1-C4E6FBA98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122" y="5876886"/>
                <a:ext cx="52924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B522331-FA2D-4CF4-B278-801002ADCBB2}"/>
              </a:ext>
            </a:extLst>
          </p:cNvPr>
          <p:cNvCxnSpPr/>
          <p:nvPr/>
        </p:nvCxnSpPr>
        <p:spPr>
          <a:xfrm flipV="1">
            <a:off x="6562015" y="4430142"/>
            <a:ext cx="0" cy="13551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3FDCBF8D-0D61-437D-88C0-038E11DD1899}"/>
                  </a:ext>
                </a:extLst>
              </p:cNvPr>
              <p:cNvSpPr/>
              <p:nvPr/>
            </p:nvSpPr>
            <p:spPr>
              <a:xfrm>
                <a:off x="6476165" y="4118615"/>
                <a:ext cx="572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3FDCBF8D-0D61-437D-88C0-038E11DD1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165" y="4118615"/>
                <a:ext cx="572015" cy="461665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50095DE-06CB-43D0-BEA8-A07589797D70}"/>
              </a:ext>
            </a:extLst>
          </p:cNvPr>
          <p:cNvCxnSpPr/>
          <p:nvPr/>
        </p:nvCxnSpPr>
        <p:spPr>
          <a:xfrm flipV="1">
            <a:off x="6261265" y="4070182"/>
            <a:ext cx="0" cy="24006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C425145-B394-4320-B394-F1C1568AFE6B}"/>
              </a:ext>
            </a:extLst>
          </p:cNvPr>
          <p:cNvCxnSpPr>
            <a:cxnSpLocks/>
          </p:cNvCxnSpPr>
          <p:nvPr/>
        </p:nvCxnSpPr>
        <p:spPr>
          <a:xfrm flipV="1">
            <a:off x="6244989" y="6330279"/>
            <a:ext cx="2730335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B34F441-92EB-49A5-940E-8220F9A2C38C}"/>
              </a:ext>
            </a:extLst>
          </p:cNvPr>
          <p:cNvSpPr txBox="1"/>
          <p:nvPr/>
        </p:nvSpPr>
        <p:spPr>
          <a:xfrm>
            <a:off x="8912086" y="595159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AC4A361-1A29-405E-8F75-8FC0A2F741A4}"/>
              </a:ext>
            </a:extLst>
          </p:cNvPr>
          <p:cNvSpPr txBox="1"/>
          <p:nvPr/>
        </p:nvSpPr>
        <p:spPr>
          <a:xfrm>
            <a:off x="5974007" y="395169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DA9F645-0F11-4F76-91D5-5CCDC3F467A3}"/>
              </a:ext>
            </a:extLst>
          </p:cNvPr>
          <p:cNvCxnSpPr/>
          <p:nvPr/>
        </p:nvCxnSpPr>
        <p:spPr>
          <a:xfrm flipV="1">
            <a:off x="6714415" y="4733285"/>
            <a:ext cx="0" cy="101811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D69FCD8-3CC5-47D1-ADCB-C135A64811C7}"/>
              </a:ext>
            </a:extLst>
          </p:cNvPr>
          <p:cNvCxnSpPr/>
          <p:nvPr/>
        </p:nvCxnSpPr>
        <p:spPr>
          <a:xfrm flipV="1">
            <a:off x="6893448" y="4905063"/>
            <a:ext cx="0" cy="69538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1D32B14-BC77-4EE3-A521-DEF7B7006901}"/>
              </a:ext>
            </a:extLst>
          </p:cNvPr>
          <p:cNvCxnSpPr/>
          <p:nvPr/>
        </p:nvCxnSpPr>
        <p:spPr>
          <a:xfrm flipV="1">
            <a:off x="7054726" y="5007875"/>
            <a:ext cx="0" cy="47495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88C9EDE8-9284-447E-B9E3-47BBA9887D3A}"/>
              </a:ext>
            </a:extLst>
          </p:cNvPr>
          <p:cNvCxnSpPr/>
          <p:nvPr/>
        </p:nvCxnSpPr>
        <p:spPr>
          <a:xfrm flipV="1">
            <a:off x="7233760" y="5093507"/>
            <a:ext cx="0" cy="32440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7E65F4FA-A9D2-4392-86F8-CF9EADEBE611}"/>
              </a:ext>
            </a:extLst>
          </p:cNvPr>
          <p:cNvCxnSpPr/>
          <p:nvPr/>
        </p:nvCxnSpPr>
        <p:spPr>
          <a:xfrm flipV="1">
            <a:off x="7386160" y="5156471"/>
            <a:ext cx="0" cy="20142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A9CE8209-5391-4480-BC16-39F20174074A}"/>
                  </a:ext>
                </a:extLst>
              </p:cNvPr>
              <p:cNvSpPr/>
              <p:nvPr/>
            </p:nvSpPr>
            <p:spPr>
              <a:xfrm>
                <a:off x="7261478" y="4661360"/>
                <a:ext cx="7987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A9CE8209-5391-4480-BC16-39F201740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78" y="4661360"/>
                <a:ext cx="798745" cy="461665"/>
              </a:xfrm>
              <a:prstGeom prst="rect">
                <a:avLst/>
              </a:prstGeom>
              <a:blipFill>
                <a:blip r:embed="rId12"/>
                <a:stretch>
                  <a:fillRect l="-1527" r="-2290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9D1C3C7C-8DB7-4E64-BF02-AD1EC394DE0F}"/>
                  </a:ext>
                </a:extLst>
              </p:cNvPr>
              <p:cNvSpPr/>
              <p:nvPr/>
            </p:nvSpPr>
            <p:spPr>
              <a:xfrm>
                <a:off x="451390" y="5588281"/>
                <a:ext cx="183069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9D1C3C7C-8DB7-4E64-BF02-AD1EC394D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0" y="5588281"/>
                <a:ext cx="1830693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038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107EA66-0556-414B-9B27-22CC675C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F2FC78D-CD9B-44F0-ABAD-94477C43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91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EDA4ED-20E0-4514-A887-A62C20D4795B}"/>
              </a:ext>
            </a:extLst>
          </p:cNvPr>
          <p:cNvSpPr txBox="1"/>
          <p:nvPr/>
        </p:nvSpPr>
        <p:spPr>
          <a:xfrm>
            <a:off x="0" y="0"/>
            <a:ext cx="820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Surface impedance of bulk superconductors (2)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3D0791E-E172-4B53-96FD-2E045A9E7D78}"/>
                  </a:ext>
                </a:extLst>
              </p:cNvPr>
              <p:cNvSpPr/>
              <p:nvPr/>
            </p:nvSpPr>
            <p:spPr>
              <a:xfrm>
                <a:off x="196259" y="2001702"/>
                <a:ext cx="129958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3D0791E-E172-4B53-96FD-2E045A9E7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59" y="2001702"/>
                <a:ext cx="1299587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DD3FDD1-6BE5-479A-B8BD-CCD21FC16683}"/>
                  </a:ext>
                </a:extLst>
              </p:cNvPr>
              <p:cNvSpPr/>
              <p:nvPr/>
            </p:nvSpPr>
            <p:spPr>
              <a:xfrm>
                <a:off x="117189" y="727130"/>
                <a:ext cx="437292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DD3FDD1-6BE5-479A-B8BD-CCD21FC16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89" y="727130"/>
                <a:ext cx="4372928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1B4C76B-3ECD-4946-BBB2-E9F1808A9693}"/>
                  </a:ext>
                </a:extLst>
              </p:cNvPr>
              <p:cNvSpPr/>
              <p:nvPr/>
            </p:nvSpPr>
            <p:spPr>
              <a:xfrm>
                <a:off x="5580803" y="701413"/>
                <a:ext cx="344600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1B4C76B-3ECD-4946-BBB2-E9F1808A9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03" y="701413"/>
                <a:ext cx="3446008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3EEE4C-0A9E-4BC4-854F-B35EF5D74342}"/>
              </a:ext>
            </a:extLst>
          </p:cNvPr>
          <p:cNvSpPr txBox="1"/>
          <p:nvPr/>
        </p:nvSpPr>
        <p:spPr>
          <a:xfrm>
            <a:off x="0" y="538033"/>
            <a:ext cx="1284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By using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C75F44-A5D1-4172-903A-E04866E5148D}"/>
                  </a:ext>
                </a:extLst>
              </p:cNvPr>
              <p:cNvSpPr txBox="1"/>
              <p:nvPr/>
            </p:nvSpPr>
            <p:spPr>
              <a:xfrm>
                <a:off x="0" y="1551360"/>
                <a:ext cx="2604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C75F44-A5D1-4172-903A-E04866E51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1360"/>
                <a:ext cx="2604303" cy="461665"/>
              </a:xfrm>
              <a:prstGeom prst="rect">
                <a:avLst/>
              </a:prstGeom>
              <a:blipFill>
                <a:blip r:embed="rId8"/>
                <a:stretch>
                  <a:fillRect l="-3513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A390A3-6D9C-4282-91D8-3BB8997D49EE}"/>
              </a:ext>
            </a:extLst>
          </p:cNvPr>
          <p:cNvSpPr txBox="1"/>
          <p:nvPr/>
        </p:nvSpPr>
        <p:spPr>
          <a:xfrm>
            <a:off x="4633446" y="882083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and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46478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107EA66-0556-414B-9B27-22CC675C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F2FC78D-CD9B-44F0-ABAD-94477C43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92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EDA4ED-20E0-4514-A887-A62C20D4795B}"/>
              </a:ext>
            </a:extLst>
          </p:cNvPr>
          <p:cNvSpPr txBox="1"/>
          <p:nvPr/>
        </p:nvSpPr>
        <p:spPr>
          <a:xfrm>
            <a:off x="0" y="0"/>
            <a:ext cx="820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Surface impedance of bulk superconductors (2)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3D0791E-E172-4B53-96FD-2E045A9E7D78}"/>
                  </a:ext>
                </a:extLst>
              </p:cNvPr>
              <p:cNvSpPr/>
              <p:nvPr/>
            </p:nvSpPr>
            <p:spPr>
              <a:xfrm>
                <a:off x="196259" y="1859659"/>
                <a:ext cx="8616590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3D0791E-E172-4B53-96FD-2E045A9E7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59" y="1859659"/>
                <a:ext cx="8616590" cy="11835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DD3FDD1-6BE5-479A-B8BD-CCD21FC16683}"/>
                  </a:ext>
                </a:extLst>
              </p:cNvPr>
              <p:cNvSpPr/>
              <p:nvPr/>
            </p:nvSpPr>
            <p:spPr>
              <a:xfrm>
                <a:off x="117189" y="727130"/>
                <a:ext cx="437292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DDD3FDD1-6BE5-479A-B8BD-CCD21FC16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89" y="727130"/>
                <a:ext cx="4372928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1B4C76B-3ECD-4946-BBB2-E9F1808A9693}"/>
                  </a:ext>
                </a:extLst>
              </p:cNvPr>
              <p:cNvSpPr/>
              <p:nvPr/>
            </p:nvSpPr>
            <p:spPr>
              <a:xfrm>
                <a:off x="5580803" y="701413"/>
                <a:ext cx="344600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1B4C76B-3ECD-4946-BBB2-E9F1808A9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03" y="701413"/>
                <a:ext cx="3446008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9ADB402-1191-4D93-BF81-4EA9B31DFD3F}"/>
                  </a:ext>
                </a:extLst>
              </p:cNvPr>
              <p:cNvSpPr/>
              <p:nvPr/>
            </p:nvSpPr>
            <p:spPr>
              <a:xfrm>
                <a:off x="552117" y="2837235"/>
                <a:ext cx="5165197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rad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ad>
                        <m:radPr>
                          <m:degHide m:val="on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9ADB402-1191-4D93-BF81-4EA9B31DF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17" y="2837235"/>
                <a:ext cx="5165197" cy="1183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92A67F4-C5EC-4307-8130-7F79734E2C8C}"/>
                  </a:ext>
                </a:extLst>
              </p:cNvPr>
              <p:cNvSpPr/>
              <p:nvPr/>
            </p:nvSpPr>
            <p:spPr>
              <a:xfrm>
                <a:off x="182288" y="3999438"/>
                <a:ext cx="4879541" cy="844718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rad>
                      <m:sSubSup>
                        <m:sSub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92A67F4-C5EC-4307-8130-7F79734E2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8" y="3999438"/>
                <a:ext cx="4879541" cy="8447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F4EE2F27-EF5A-4643-9B5A-C1814A36DA39}"/>
                  </a:ext>
                </a:extLst>
              </p:cNvPr>
              <p:cNvSpPr/>
              <p:nvPr/>
            </p:nvSpPr>
            <p:spPr>
              <a:xfrm>
                <a:off x="196259" y="4902936"/>
                <a:ext cx="2839047" cy="1183529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𝜔𝜆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F4EE2F27-EF5A-4643-9B5A-C1814A36D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59" y="4902936"/>
                <a:ext cx="2839047" cy="1183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3EEE4C-0A9E-4BC4-854F-B35EF5D74342}"/>
              </a:ext>
            </a:extLst>
          </p:cNvPr>
          <p:cNvSpPr txBox="1"/>
          <p:nvPr/>
        </p:nvSpPr>
        <p:spPr>
          <a:xfrm>
            <a:off x="0" y="538033"/>
            <a:ext cx="1284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By using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C75F44-A5D1-4172-903A-E04866E5148D}"/>
                  </a:ext>
                </a:extLst>
              </p:cNvPr>
              <p:cNvSpPr txBox="1"/>
              <p:nvPr/>
            </p:nvSpPr>
            <p:spPr>
              <a:xfrm>
                <a:off x="0" y="1551360"/>
                <a:ext cx="2604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C75F44-A5D1-4172-903A-E04866E51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1360"/>
                <a:ext cx="2604303" cy="461665"/>
              </a:xfrm>
              <a:prstGeom prst="rect">
                <a:avLst/>
              </a:prstGeom>
              <a:blipFill>
                <a:blip r:embed="rId8"/>
                <a:stretch>
                  <a:fillRect l="-3513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A05A99C-CB4A-4B1C-9733-E40BDACC81CA}"/>
                  </a:ext>
                </a:extLst>
              </p:cNvPr>
              <p:cNvSpPr/>
              <p:nvPr/>
            </p:nvSpPr>
            <p:spPr>
              <a:xfrm>
                <a:off x="4974320" y="5058120"/>
                <a:ext cx="1792157" cy="848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A05A99C-CB4A-4B1C-9733-E40BDACC8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20" y="5058120"/>
                <a:ext cx="1792157" cy="8489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B6F344-877D-4B42-9600-93337A6AAAB1}"/>
              </a:ext>
            </a:extLst>
          </p:cNvPr>
          <p:cNvSpPr txBox="1"/>
          <p:nvPr/>
        </p:nvSpPr>
        <p:spPr>
          <a:xfrm>
            <a:off x="4216355" y="5275460"/>
            <a:ext cx="379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Here                             is used. 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A390A3-6D9C-4282-91D8-3BB8997D49EE}"/>
              </a:ext>
            </a:extLst>
          </p:cNvPr>
          <p:cNvSpPr txBox="1"/>
          <p:nvPr/>
        </p:nvSpPr>
        <p:spPr>
          <a:xfrm>
            <a:off x="4633446" y="882083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and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70984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F0C3E78-70E3-4EAE-B7B8-55E6A5D6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6961FD-D809-4BF4-9C17-A3F0C5E3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93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BA861E-DCC7-4E31-96E6-B31859166C2E}"/>
              </a:ext>
            </a:extLst>
          </p:cNvPr>
          <p:cNvSpPr txBox="1"/>
          <p:nvPr/>
        </p:nvSpPr>
        <p:spPr>
          <a:xfrm>
            <a:off x="0" y="0"/>
            <a:ext cx="412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Quality factor (1)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E38AFB5-C382-4623-9788-F96731CA73BB}"/>
                  </a:ext>
                </a:extLst>
              </p:cNvPr>
              <p:cNvSpPr txBox="1"/>
              <p:nvPr/>
            </p:nvSpPr>
            <p:spPr>
              <a:xfrm>
                <a:off x="146178" y="2969824"/>
                <a:ext cx="8283934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E38AFB5-C382-4623-9788-F96731CA7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8" y="2969824"/>
                <a:ext cx="8283934" cy="7991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257FC5C-EC4B-4FD5-88C0-2E6C2FEA62CD}"/>
                  </a:ext>
                </a:extLst>
              </p:cNvPr>
              <p:cNvSpPr txBox="1"/>
              <p:nvPr/>
            </p:nvSpPr>
            <p:spPr>
              <a:xfrm>
                <a:off x="1380288" y="2330063"/>
                <a:ext cx="1434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257FC5C-EC4B-4FD5-88C0-2E6C2FEA6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8" y="2330063"/>
                <a:ext cx="1434752" cy="369332"/>
              </a:xfrm>
              <a:prstGeom prst="rect">
                <a:avLst/>
              </a:prstGeom>
              <a:blipFill>
                <a:blip r:embed="rId3"/>
                <a:stretch>
                  <a:fillRect l="-4237" r="-6356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A3E2E6-A0D2-43B5-9959-054AD3C406D8}"/>
                  </a:ext>
                </a:extLst>
              </p:cNvPr>
              <p:cNvSpPr txBox="1"/>
              <p:nvPr/>
            </p:nvSpPr>
            <p:spPr>
              <a:xfrm>
                <a:off x="1668550" y="1696613"/>
                <a:ext cx="23170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𝜔𝜎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A3E2E6-A0D2-43B5-9959-054AD3C40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550" y="1696613"/>
                <a:ext cx="2317045" cy="369332"/>
              </a:xfrm>
              <a:prstGeom prst="rect">
                <a:avLst/>
              </a:prstGeom>
              <a:blipFill>
                <a:blip r:embed="rId4"/>
                <a:stretch>
                  <a:fillRect l="-3947" r="-394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EF91D0C-9355-47F4-8AD7-A6E255673C69}"/>
              </a:ext>
            </a:extLst>
          </p:cNvPr>
          <p:cNvSpPr/>
          <p:nvPr/>
        </p:nvSpPr>
        <p:spPr>
          <a:xfrm>
            <a:off x="6010213" y="252492"/>
            <a:ext cx="2644840" cy="218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A3CFFEF-8CA8-4D96-AFC6-864A312F352D}"/>
              </a:ext>
            </a:extLst>
          </p:cNvPr>
          <p:cNvSpPr>
            <a:spLocks noChangeAspect="1"/>
          </p:cNvSpPr>
          <p:nvPr/>
        </p:nvSpPr>
        <p:spPr>
          <a:xfrm>
            <a:off x="6216204" y="2035176"/>
            <a:ext cx="221685" cy="221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9773ED3-5504-4416-A0DC-0EA3E2E4F30A}"/>
              </a:ext>
            </a:extLst>
          </p:cNvPr>
          <p:cNvSpPr>
            <a:spLocks noChangeAspect="1"/>
          </p:cNvSpPr>
          <p:nvPr/>
        </p:nvSpPr>
        <p:spPr>
          <a:xfrm>
            <a:off x="6124362" y="1949655"/>
            <a:ext cx="392727" cy="392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08A4754-1942-4BA0-A819-D86C90650894}"/>
                  </a:ext>
                </a:extLst>
              </p:cNvPr>
              <p:cNvSpPr/>
              <p:nvPr/>
            </p:nvSpPr>
            <p:spPr>
              <a:xfrm>
                <a:off x="6517089" y="1973050"/>
                <a:ext cx="529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08A4754-1942-4BA0-A819-D86C90650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89" y="1973050"/>
                <a:ext cx="5292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51AF030-173C-4F25-B8D9-3D1E15B1EB79}"/>
              </a:ext>
            </a:extLst>
          </p:cNvPr>
          <p:cNvCxnSpPr/>
          <p:nvPr/>
        </p:nvCxnSpPr>
        <p:spPr>
          <a:xfrm flipV="1">
            <a:off x="6304982" y="526306"/>
            <a:ext cx="0" cy="13551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ED177DC-FE59-42CC-BC66-E98E16DE3349}"/>
                  </a:ext>
                </a:extLst>
              </p:cNvPr>
              <p:cNvSpPr/>
              <p:nvPr/>
            </p:nvSpPr>
            <p:spPr>
              <a:xfrm>
                <a:off x="6219132" y="214779"/>
                <a:ext cx="572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ED177DC-FE59-42CC-BC66-E98E16DE3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132" y="214779"/>
                <a:ext cx="572015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7ECC1FB-9743-415B-BA12-A8EDF7F2B18D}"/>
              </a:ext>
            </a:extLst>
          </p:cNvPr>
          <p:cNvCxnSpPr/>
          <p:nvPr/>
        </p:nvCxnSpPr>
        <p:spPr>
          <a:xfrm flipV="1">
            <a:off x="6004232" y="166346"/>
            <a:ext cx="0" cy="24006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B3FF799-448F-4B65-86F5-2A6070A7A7D3}"/>
              </a:ext>
            </a:extLst>
          </p:cNvPr>
          <p:cNvCxnSpPr>
            <a:cxnSpLocks/>
          </p:cNvCxnSpPr>
          <p:nvPr/>
        </p:nvCxnSpPr>
        <p:spPr>
          <a:xfrm flipV="1">
            <a:off x="5987956" y="2426443"/>
            <a:ext cx="2730335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0397E0-F1D5-4EC1-BABA-17B9CFAB96E6}"/>
              </a:ext>
            </a:extLst>
          </p:cNvPr>
          <p:cNvSpPr txBox="1"/>
          <p:nvPr/>
        </p:nvSpPr>
        <p:spPr>
          <a:xfrm>
            <a:off x="8299946" y="234959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(depth)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140C73-DAF6-4801-B92B-3984255291AD}"/>
              </a:ext>
            </a:extLst>
          </p:cNvPr>
          <p:cNvSpPr txBox="1"/>
          <p:nvPr/>
        </p:nvSpPr>
        <p:spPr>
          <a:xfrm>
            <a:off x="5716974" y="4785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4A86A97-FA2E-418C-BAA4-CC5DB3D3A774}"/>
              </a:ext>
            </a:extLst>
          </p:cNvPr>
          <p:cNvCxnSpPr/>
          <p:nvPr/>
        </p:nvCxnSpPr>
        <p:spPr>
          <a:xfrm flipV="1">
            <a:off x="6457382" y="829449"/>
            <a:ext cx="0" cy="101811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7026D5CC-7BFC-4D23-8F7C-87DA8010340B}"/>
              </a:ext>
            </a:extLst>
          </p:cNvPr>
          <p:cNvCxnSpPr/>
          <p:nvPr/>
        </p:nvCxnSpPr>
        <p:spPr>
          <a:xfrm flipV="1">
            <a:off x="6636415" y="1001227"/>
            <a:ext cx="0" cy="69538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9C05324-558C-4050-BC3D-62043C928518}"/>
              </a:ext>
            </a:extLst>
          </p:cNvPr>
          <p:cNvCxnSpPr/>
          <p:nvPr/>
        </p:nvCxnSpPr>
        <p:spPr>
          <a:xfrm flipV="1">
            <a:off x="6797693" y="1104039"/>
            <a:ext cx="0" cy="47495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3F2F117-0995-44AF-BFED-57EB07E7D998}"/>
              </a:ext>
            </a:extLst>
          </p:cNvPr>
          <p:cNvCxnSpPr/>
          <p:nvPr/>
        </p:nvCxnSpPr>
        <p:spPr>
          <a:xfrm flipV="1">
            <a:off x="6976727" y="1189671"/>
            <a:ext cx="0" cy="32440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9196A98-7AB8-4EE4-99F2-95DEA9A3B07D}"/>
              </a:ext>
            </a:extLst>
          </p:cNvPr>
          <p:cNvCxnSpPr/>
          <p:nvPr/>
        </p:nvCxnSpPr>
        <p:spPr>
          <a:xfrm flipV="1">
            <a:off x="7129127" y="1252635"/>
            <a:ext cx="0" cy="20142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B9C71399-9A38-4939-B49D-8F6715B27AC7}"/>
                  </a:ext>
                </a:extLst>
              </p:cNvPr>
              <p:cNvSpPr/>
              <p:nvPr/>
            </p:nvSpPr>
            <p:spPr>
              <a:xfrm>
                <a:off x="7004445" y="757524"/>
                <a:ext cx="7987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B9C71399-9A38-4939-B49D-8F6715B27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445" y="757524"/>
                <a:ext cx="798745" cy="461665"/>
              </a:xfrm>
              <a:prstGeom prst="rect">
                <a:avLst/>
              </a:prstGeom>
              <a:blipFill>
                <a:blip r:embed="rId8"/>
                <a:stretch>
                  <a:fillRect l="-1527" r="-2290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3A5886E-4201-44C3-AA7C-1C6FFB71B1CF}"/>
              </a:ext>
            </a:extLst>
          </p:cNvPr>
          <p:cNvCxnSpPr>
            <a:cxnSpLocks/>
          </p:cNvCxnSpPr>
          <p:nvPr/>
        </p:nvCxnSpPr>
        <p:spPr>
          <a:xfrm flipH="1">
            <a:off x="3028950" y="2156952"/>
            <a:ext cx="73348" cy="1101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146CE2E-7959-4A7D-90F2-8749A549F928}"/>
              </a:ext>
            </a:extLst>
          </p:cNvPr>
          <p:cNvCxnSpPr>
            <a:cxnSpLocks/>
          </p:cNvCxnSpPr>
          <p:nvPr/>
        </p:nvCxnSpPr>
        <p:spPr>
          <a:xfrm>
            <a:off x="2763430" y="2699395"/>
            <a:ext cx="192702" cy="526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9B41937-B398-4E2D-A93B-088B404BF843}"/>
                  </a:ext>
                </a:extLst>
              </p:cNvPr>
              <p:cNvSpPr txBox="1"/>
              <p:nvPr/>
            </p:nvSpPr>
            <p:spPr>
              <a:xfrm>
                <a:off x="4074701" y="2256861"/>
                <a:ext cx="17331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9B41937-B398-4E2D-A93B-088B404BF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701" y="2256861"/>
                <a:ext cx="1733167" cy="369332"/>
              </a:xfrm>
              <a:prstGeom prst="rect">
                <a:avLst/>
              </a:prstGeom>
              <a:blipFill>
                <a:blip r:embed="rId9"/>
                <a:stretch>
                  <a:fillRect l="-1754" r="-702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3EF1705-B68D-400C-82A3-A8895485F814}"/>
              </a:ext>
            </a:extLst>
          </p:cNvPr>
          <p:cNvCxnSpPr>
            <a:cxnSpLocks/>
          </p:cNvCxnSpPr>
          <p:nvPr/>
        </p:nvCxnSpPr>
        <p:spPr>
          <a:xfrm>
            <a:off x="5583365" y="2675022"/>
            <a:ext cx="420867" cy="550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B800C0C7-14E0-4B97-9743-39615A4B9BBE}"/>
              </a:ext>
            </a:extLst>
          </p:cNvPr>
          <p:cNvCxnSpPr>
            <a:cxnSpLocks/>
          </p:cNvCxnSpPr>
          <p:nvPr/>
        </p:nvCxnSpPr>
        <p:spPr>
          <a:xfrm>
            <a:off x="6525967" y="977088"/>
            <a:ext cx="0" cy="99596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4FBC9A1B-C51B-4A99-8382-A3C379F46E2F}"/>
              </a:ext>
            </a:extLst>
          </p:cNvPr>
          <p:cNvCxnSpPr>
            <a:cxnSpLocks/>
          </p:cNvCxnSpPr>
          <p:nvPr/>
        </p:nvCxnSpPr>
        <p:spPr>
          <a:xfrm>
            <a:off x="6713879" y="1111285"/>
            <a:ext cx="0" cy="748281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5DC5FA5-6130-47B6-A238-4AFE4C04F44F}"/>
              </a:ext>
            </a:extLst>
          </p:cNvPr>
          <p:cNvCxnSpPr>
            <a:cxnSpLocks/>
          </p:cNvCxnSpPr>
          <p:nvPr/>
        </p:nvCxnSpPr>
        <p:spPr>
          <a:xfrm>
            <a:off x="6875157" y="1195847"/>
            <a:ext cx="0" cy="51108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69D0CA4A-5AD9-4BA0-8059-F75B97210314}"/>
              </a:ext>
            </a:extLst>
          </p:cNvPr>
          <p:cNvCxnSpPr>
            <a:cxnSpLocks/>
          </p:cNvCxnSpPr>
          <p:nvPr/>
        </p:nvCxnSpPr>
        <p:spPr>
          <a:xfrm>
            <a:off x="7036435" y="1269451"/>
            <a:ext cx="0" cy="34907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013F792-B11E-466F-9733-10F2419709A1}"/>
                  </a:ext>
                </a:extLst>
              </p:cNvPr>
              <p:cNvSpPr/>
              <p:nvPr/>
            </p:nvSpPr>
            <p:spPr>
              <a:xfrm>
                <a:off x="6963653" y="1478588"/>
                <a:ext cx="8814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013F792-B11E-466F-9733-10F241970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653" y="1478588"/>
                <a:ext cx="881460" cy="461665"/>
              </a:xfrm>
              <a:prstGeom prst="rect">
                <a:avLst/>
              </a:prstGeom>
              <a:blipFill>
                <a:blip r:embed="rId13"/>
                <a:stretch>
                  <a:fillRect r="-1379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3C71ECA-79E8-43BF-A1CA-CB84B5F5A55C}"/>
              </a:ext>
            </a:extLst>
          </p:cNvPr>
          <p:cNvSpPr txBox="1"/>
          <p:nvPr/>
        </p:nvSpPr>
        <p:spPr>
          <a:xfrm>
            <a:off x="0" y="838220"/>
            <a:ext cx="5842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Let us calculate RF dissipation per unit area and unit time. </a:t>
            </a:r>
          </a:p>
        </p:txBody>
      </p:sp>
    </p:spTree>
    <p:extLst>
      <p:ext uri="{BB962C8B-B14F-4D97-AF65-F5344CB8AC3E}">
        <p14:creationId xmlns:p14="http://schemas.microsoft.com/office/powerpoint/2010/main" val="16286775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F0C3E78-70E3-4EAE-B7B8-55E6A5D6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6961FD-D809-4BF4-9C17-A3F0C5E3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94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BA861E-DCC7-4E31-96E6-B31859166C2E}"/>
              </a:ext>
            </a:extLst>
          </p:cNvPr>
          <p:cNvSpPr txBox="1"/>
          <p:nvPr/>
        </p:nvSpPr>
        <p:spPr>
          <a:xfrm>
            <a:off x="0" y="0"/>
            <a:ext cx="412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Quality factor (1)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E38AFB5-C382-4623-9788-F96731CA73BB}"/>
                  </a:ext>
                </a:extLst>
              </p:cNvPr>
              <p:cNvSpPr txBox="1"/>
              <p:nvPr/>
            </p:nvSpPr>
            <p:spPr>
              <a:xfrm>
                <a:off x="146178" y="2969824"/>
                <a:ext cx="8283934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E38AFB5-C382-4623-9788-F96731CA7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8" y="2969824"/>
                <a:ext cx="8283934" cy="7991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257FC5C-EC4B-4FD5-88C0-2E6C2FEA62CD}"/>
                  </a:ext>
                </a:extLst>
              </p:cNvPr>
              <p:cNvSpPr txBox="1"/>
              <p:nvPr/>
            </p:nvSpPr>
            <p:spPr>
              <a:xfrm>
                <a:off x="1380288" y="2330063"/>
                <a:ext cx="1434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257FC5C-EC4B-4FD5-88C0-2E6C2FEA6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88" y="2330063"/>
                <a:ext cx="1434752" cy="369332"/>
              </a:xfrm>
              <a:prstGeom prst="rect">
                <a:avLst/>
              </a:prstGeom>
              <a:blipFill>
                <a:blip r:embed="rId3"/>
                <a:stretch>
                  <a:fillRect l="-4237" r="-6356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A3E2E6-A0D2-43B5-9959-054AD3C406D8}"/>
                  </a:ext>
                </a:extLst>
              </p:cNvPr>
              <p:cNvSpPr txBox="1"/>
              <p:nvPr/>
            </p:nvSpPr>
            <p:spPr>
              <a:xfrm>
                <a:off x="1668550" y="1696613"/>
                <a:ext cx="23170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𝜔𝜎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A3E2E6-A0D2-43B5-9959-054AD3C40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550" y="1696613"/>
                <a:ext cx="2317045" cy="369332"/>
              </a:xfrm>
              <a:prstGeom prst="rect">
                <a:avLst/>
              </a:prstGeom>
              <a:blipFill>
                <a:blip r:embed="rId4"/>
                <a:stretch>
                  <a:fillRect l="-3947" r="-394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AC1904-9A3E-455F-B779-CEE20E2676DD}"/>
                  </a:ext>
                </a:extLst>
              </p:cNvPr>
              <p:cNvSpPr/>
              <p:nvPr/>
            </p:nvSpPr>
            <p:spPr>
              <a:xfrm>
                <a:off x="354307" y="3962299"/>
                <a:ext cx="8435386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AC1904-9A3E-455F-B779-CEE20E267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7" y="3962299"/>
                <a:ext cx="8435386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EF91D0C-9355-47F4-8AD7-A6E255673C69}"/>
              </a:ext>
            </a:extLst>
          </p:cNvPr>
          <p:cNvSpPr/>
          <p:nvPr/>
        </p:nvSpPr>
        <p:spPr>
          <a:xfrm>
            <a:off x="6010213" y="252492"/>
            <a:ext cx="2644840" cy="218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A3CFFEF-8CA8-4D96-AFC6-864A312F352D}"/>
              </a:ext>
            </a:extLst>
          </p:cNvPr>
          <p:cNvSpPr>
            <a:spLocks noChangeAspect="1"/>
          </p:cNvSpPr>
          <p:nvPr/>
        </p:nvSpPr>
        <p:spPr>
          <a:xfrm>
            <a:off x="6216204" y="2035176"/>
            <a:ext cx="221685" cy="2216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9773ED3-5504-4416-A0DC-0EA3E2E4F30A}"/>
              </a:ext>
            </a:extLst>
          </p:cNvPr>
          <p:cNvSpPr>
            <a:spLocks noChangeAspect="1"/>
          </p:cNvSpPr>
          <p:nvPr/>
        </p:nvSpPr>
        <p:spPr>
          <a:xfrm>
            <a:off x="6124362" y="1949655"/>
            <a:ext cx="392727" cy="392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08A4754-1942-4BA0-A819-D86C90650894}"/>
                  </a:ext>
                </a:extLst>
              </p:cNvPr>
              <p:cNvSpPr/>
              <p:nvPr/>
            </p:nvSpPr>
            <p:spPr>
              <a:xfrm>
                <a:off x="6517089" y="1973050"/>
                <a:ext cx="529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08A4754-1942-4BA0-A819-D86C90650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89" y="1973050"/>
                <a:ext cx="5292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51AF030-173C-4F25-B8D9-3D1E15B1EB79}"/>
              </a:ext>
            </a:extLst>
          </p:cNvPr>
          <p:cNvCxnSpPr/>
          <p:nvPr/>
        </p:nvCxnSpPr>
        <p:spPr>
          <a:xfrm flipV="1">
            <a:off x="6304982" y="526306"/>
            <a:ext cx="0" cy="13551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ED177DC-FE59-42CC-BC66-E98E16DE3349}"/>
                  </a:ext>
                </a:extLst>
              </p:cNvPr>
              <p:cNvSpPr/>
              <p:nvPr/>
            </p:nvSpPr>
            <p:spPr>
              <a:xfrm>
                <a:off x="6219132" y="214779"/>
                <a:ext cx="572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ED177DC-FE59-42CC-BC66-E98E16DE3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132" y="214779"/>
                <a:ext cx="572015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7ECC1FB-9743-415B-BA12-A8EDF7F2B18D}"/>
              </a:ext>
            </a:extLst>
          </p:cNvPr>
          <p:cNvCxnSpPr/>
          <p:nvPr/>
        </p:nvCxnSpPr>
        <p:spPr>
          <a:xfrm flipV="1">
            <a:off x="6004232" y="166346"/>
            <a:ext cx="0" cy="24006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B3FF799-448F-4B65-86F5-2A6070A7A7D3}"/>
              </a:ext>
            </a:extLst>
          </p:cNvPr>
          <p:cNvCxnSpPr>
            <a:cxnSpLocks/>
          </p:cNvCxnSpPr>
          <p:nvPr/>
        </p:nvCxnSpPr>
        <p:spPr>
          <a:xfrm flipV="1">
            <a:off x="5987956" y="2426443"/>
            <a:ext cx="2730335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0397E0-F1D5-4EC1-BABA-17B9CFAB96E6}"/>
              </a:ext>
            </a:extLst>
          </p:cNvPr>
          <p:cNvSpPr txBox="1"/>
          <p:nvPr/>
        </p:nvSpPr>
        <p:spPr>
          <a:xfrm>
            <a:off x="8299946" y="234959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(depth)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140C73-DAF6-4801-B92B-3984255291AD}"/>
              </a:ext>
            </a:extLst>
          </p:cNvPr>
          <p:cNvSpPr txBox="1"/>
          <p:nvPr/>
        </p:nvSpPr>
        <p:spPr>
          <a:xfrm>
            <a:off x="5716974" y="4785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4A86A97-FA2E-418C-BAA4-CC5DB3D3A774}"/>
              </a:ext>
            </a:extLst>
          </p:cNvPr>
          <p:cNvCxnSpPr/>
          <p:nvPr/>
        </p:nvCxnSpPr>
        <p:spPr>
          <a:xfrm flipV="1">
            <a:off x="6457382" y="829449"/>
            <a:ext cx="0" cy="101811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7026D5CC-7BFC-4D23-8F7C-87DA8010340B}"/>
              </a:ext>
            </a:extLst>
          </p:cNvPr>
          <p:cNvCxnSpPr/>
          <p:nvPr/>
        </p:nvCxnSpPr>
        <p:spPr>
          <a:xfrm flipV="1">
            <a:off x="6636415" y="1001227"/>
            <a:ext cx="0" cy="69538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9C05324-558C-4050-BC3D-62043C928518}"/>
              </a:ext>
            </a:extLst>
          </p:cNvPr>
          <p:cNvCxnSpPr/>
          <p:nvPr/>
        </p:nvCxnSpPr>
        <p:spPr>
          <a:xfrm flipV="1">
            <a:off x="6797693" y="1104039"/>
            <a:ext cx="0" cy="47495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3F2F117-0995-44AF-BFED-57EB07E7D998}"/>
              </a:ext>
            </a:extLst>
          </p:cNvPr>
          <p:cNvCxnSpPr/>
          <p:nvPr/>
        </p:nvCxnSpPr>
        <p:spPr>
          <a:xfrm flipV="1">
            <a:off x="6976727" y="1189671"/>
            <a:ext cx="0" cy="32440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9196A98-7AB8-4EE4-99F2-95DEA9A3B07D}"/>
              </a:ext>
            </a:extLst>
          </p:cNvPr>
          <p:cNvCxnSpPr/>
          <p:nvPr/>
        </p:nvCxnSpPr>
        <p:spPr>
          <a:xfrm flipV="1">
            <a:off x="7129127" y="1252635"/>
            <a:ext cx="0" cy="20142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B9C71399-9A38-4939-B49D-8F6715B27AC7}"/>
                  </a:ext>
                </a:extLst>
              </p:cNvPr>
              <p:cNvSpPr/>
              <p:nvPr/>
            </p:nvSpPr>
            <p:spPr>
              <a:xfrm>
                <a:off x="7004445" y="757524"/>
                <a:ext cx="7987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B9C71399-9A38-4939-B49D-8F6715B27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445" y="757524"/>
                <a:ext cx="798745" cy="461665"/>
              </a:xfrm>
              <a:prstGeom prst="rect">
                <a:avLst/>
              </a:prstGeom>
              <a:blipFill>
                <a:blip r:embed="rId8"/>
                <a:stretch>
                  <a:fillRect l="-1527" r="-2290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3A5886E-4201-44C3-AA7C-1C6FFB71B1CF}"/>
              </a:ext>
            </a:extLst>
          </p:cNvPr>
          <p:cNvCxnSpPr>
            <a:cxnSpLocks/>
          </p:cNvCxnSpPr>
          <p:nvPr/>
        </p:nvCxnSpPr>
        <p:spPr>
          <a:xfrm flipH="1">
            <a:off x="3028950" y="2156952"/>
            <a:ext cx="73348" cy="1101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146CE2E-7959-4A7D-90F2-8749A549F928}"/>
              </a:ext>
            </a:extLst>
          </p:cNvPr>
          <p:cNvCxnSpPr>
            <a:cxnSpLocks/>
          </p:cNvCxnSpPr>
          <p:nvPr/>
        </p:nvCxnSpPr>
        <p:spPr>
          <a:xfrm>
            <a:off x="2763430" y="2699395"/>
            <a:ext cx="192702" cy="526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9B41937-B398-4E2D-A93B-088B404BF843}"/>
                  </a:ext>
                </a:extLst>
              </p:cNvPr>
              <p:cNvSpPr txBox="1"/>
              <p:nvPr/>
            </p:nvSpPr>
            <p:spPr>
              <a:xfrm>
                <a:off x="4074701" y="2256861"/>
                <a:ext cx="17331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9B41937-B398-4E2D-A93B-088B404BF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701" y="2256861"/>
                <a:ext cx="1733167" cy="369332"/>
              </a:xfrm>
              <a:prstGeom prst="rect">
                <a:avLst/>
              </a:prstGeom>
              <a:blipFill>
                <a:blip r:embed="rId9"/>
                <a:stretch>
                  <a:fillRect l="-1754" r="-702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3EF1705-B68D-400C-82A3-A8895485F814}"/>
              </a:ext>
            </a:extLst>
          </p:cNvPr>
          <p:cNvCxnSpPr>
            <a:cxnSpLocks/>
          </p:cNvCxnSpPr>
          <p:nvPr/>
        </p:nvCxnSpPr>
        <p:spPr>
          <a:xfrm>
            <a:off x="5583365" y="2675022"/>
            <a:ext cx="420867" cy="550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6CF3813-A069-4A93-82C3-11FB354F8510}"/>
                  </a:ext>
                </a:extLst>
              </p:cNvPr>
              <p:cNvSpPr txBox="1"/>
              <p:nvPr/>
            </p:nvSpPr>
            <p:spPr>
              <a:xfrm>
                <a:off x="718040" y="5077820"/>
                <a:ext cx="2450799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6CF3813-A069-4A93-82C3-11FB354F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40" y="5077820"/>
                <a:ext cx="2450799" cy="386644"/>
              </a:xfrm>
              <a:prstGeom prst="rect">
                <a:avLst/>
              </a:prstGeom>
              <a:blipFill>
                <a:blip r:embed="rId10"/>
                <a:stretch>
                  <a:fillRect l="-2736" t="-4762" r="-746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65FBD82-FD8A-40D4-B993-EE420DED5E95}"/>
              </a:ext>
            </a:extLst>
          </p:cNvPr>
          <p:cNvCxnSpPr>
            <a:cxnSpLocks/>
          </p:cNvCxnSpPr>
          <p:nvPr/>
        </p:nvCxnSpPr>
        <p:spPr>
          <a:xfrm flipH="1" flipV="1">
            <a:off x="592701" y="4613625"/>
            <a:ext cx="250678" cy="46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EB2247C-CD25-4947-BF1C-325C62AB11C9}"/>
                  </a:ext>
                </a:extLst>
              </p:cNvPr>
              <p:cNvSpPr txBox="1"/>
              <p:nvPr/>
            </p:nvSpPr>
            <p:spPr>
              <a:xfrm>
                <a:off x="2138775" y="5600665"/>
                <a:ext cx="1258806" cy="742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EB2247C-CD25-4947-BF1C-325C62AB1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775" y="5600665"/>
                <a:ext cx="1258806" cy="742191"/>
              </a:xfrm>
              <a:prstGeom prst="rect">
                <a:avLst/>
              </a:prstGeom>
              <a:blipFill>
                <a:blip r:embed="rId11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27C71E1-910A-4C6D-B92B-83406429A2F6}"/>
                  </a:ext>
                </a:extLst>
              </p:cNvPr>
              <p:cNvSpPr txBox="1"/>
              <p:nvPr/>
            </p:nvSpPr>
            <p:spPr>
              <a:xfrm>
                <a:off x="4683959" y="5525900"/>
                <a:ext cx="3666260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27C71E1-910A-4C6D-B92B-83406429A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959" y="5525900"/>
                <a:ext cx="3666260" cy="8917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AEF84EB-D445-45A7-897D-E45241377B9E}"/>
              </a:ext>
            </a:extLst>
          </p:cNvPr>
          <p:cNvSpPr txBox="1"/>
          <p:nvPr/>
        </p:nvSpPr>
        <p:spPr>
          <a:xfrm>
            <a:off x="1642" y="5787095"/>
            <a:ext cx="46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You can confirm that                            reproduces</a:t>
            </a:r>
            <a:endParaRPr kumimoji="1" lang="ja-JP" altLang="en-US" dirty="0"/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B800C0C7-14E0-4B97-9743-39615A4B9BBE}"/>
              </a:ext>
            </a:extLst>
          </p:cNvPr>
          <p:cNvCxnSpPr>
            <a:cxnSpLocks/>
          </p:cNvCxnSpPr>
          <p:nvPr/>
        </p:nvCxnSpPr>
        <p:spPr>
          <a:xfrm>
            <a:off x="6525967" y="977088"/>
            <a:ext cx="0" cy="99596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4FBC9A1B-C51B-4A99-8382-A3C379F46E2F}"/>
              </a:ext>
            </a:extLst>
          </p:cNvPr>
          <p:cNvCxnSpPr>
            <a:cxnSpLocks/>
          </p:cNvCxnSpPr>
          <p:nvPr/>
        </p:nvCxnSpPr>
        <p:spPr>
          <a:xfrm>
            <a:off x="6713879" y="1111285"/>
            <a:ext cx="0" cy="748281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5DC5FA5-6130-47B6-A238-4AFE4C04F44F}"/>
              </a:ext>
            </a:extLst>
          </p:cNvPr>
          <p:cNvCxnSpPr>
            <a:cxnSpLocks/>
          </p:cNvCxnSpPr>
          <p:nvPr/>
        </p:nvCxnSpPr>
        <p:spPr>
          <a:xfrm>
            <a:off x="6875157" y="1195847"/>
            <a:ext cx="0" cy="51108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69D0CA4A-5AD9-4BA0-8059-F75B97210314}"/>
              </a:ext>
            </a:extLst>
          </p:cNvPr>
          <p:cNvCxnSpPr>
            <a:cxnSpLocks/>
          </p:cNvCxnSpPr>
          <p:nvPr/>
        </p:nvCxnSpPr>
        <p:spPr>
          <a:xfrm>
            <a:off x="7036435" y="1269451"/>
            <a:ext cx="0" cy="34907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013F792-B11E-466F-9733-10F2419709A1}"/>
                  </a:ext>
                </a:extLst>
              </p:cNvPr>
              <p:cNvSpPr/>
              <p:nvPr/>
            </p:nvSpPr>
            <p:spPr>
              <a:xfrm>
                <a:off x="6963653" y="1478588"/>
                <a:ext cx="8814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013F792-B11E-466F-9733-10F241970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653" y="1478588"/>
                <a:ext cx="881460" cy="461665"/>
              </a:xfrm>
              <a:prstGeom prst="rect">
                <a:avLst/>
              </a:prstGeom>
              <a:blipFill>
                <a:blip r:embed="rId13"/>
                <a:stretch>
                  <a:fillRect r="-1379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3C71ECA-79E8-43BF-A1CA-CB84B5F5A55C}"/>
              </a:ext>
            </a:extLst>
          </p:cNvPr>
          <p:cNvSpPr txBox="1"/>
          <p:nvPr/>
        </p:nvSpPr>
        <p:spPr>
          <a:xfrm>
            <a:off x="0" y="838220"/>
            <a:ext cx="5842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Let us calculate RF dissipation per unit area and unit time.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9FB96B-0857-40EF-8032-CED57DA45BE2}"/>
                  </a:ext>
                </a:extLst>
              </p:cNvPr>
              <p:cNvSpPr txBox="1"/>
              <p:nvPr/>
            </p:nvSpPr>
            <p:spPr>
              <a:xfrm>
                <a:off x="5068866" y="4929433"/>
                <a:ext cx="37208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b="0" dirty="0"/>
                  <a:t>Confirm the dimension of P is given by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9FB96B-0857-40EF-8032-CED57DA45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866" y="4929433"/>
                <a:ext cx="3720827" cy="553998"/>
              </a:xfrm>
              <a:prstGeom prst="rect">
                <a:avLst/>
              </a:prstGeom>
              <a:blipFill>
                <a:blip r:embed="rId14"/>
                <a:stretch>
                  <a:fillRect l="-3934" t="-14286" r="-984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5777BD7-F76A-4EE0-9B28-8D0787CD8639}"/>
              </a:ext>
            </a:extLst>
          </p:cNvPr>
          <p:cNvSpPr/>
          <p:nvPr/>
        </p:nvSpPr>
        <p:spPr>
          <a:xfrm>
            <a:off x="7634796" y="3962299"/>
            <a:ext cx="1154897" cy="9221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2565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F0C3E78-70E3-4EAE-B7B8-55E6A5D6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6961FD-D809-4BF4-9C17-A3F0C5E3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95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BA861E-DCC7-4E31-96E6-B31859166C2E}"/>
              </a:ext>
            </a:extLst>
          </p:cNvPr>
          <p:cNvSpPr txBox="1"/>
          <p:nvPr/>
        </p:nvSpPr>
        <p:spPr>
          <a:xfrm>
            <a:off x="0" y="0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Quality factor (2)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AC1904-9A3E-455F-B779-CEE20E2676DD}"/>
                  </a:ext>
                </a:extLst>
              </p:cNvPr>
              <p:cNvSpPr/>
              <p:nvPr/>
            </p:nvSpPr>
            <p:spPr>
              <a:xfrm>
                <a:off x="2584272" y="3191606"/>
                <a:ext cx="285911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0AC1904-9A3E-455F-B779-CEE20E267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272" y="3191606"/>
                <a:ext cx="2859116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>
            <a:extLst>
              <a:ext uri="{FF2B5EF4-FFF2-40B4-BE49-F238E27FC236}">
                <a16:creationId xmlns:a16="http://schemas.microsoft.com/office/drawing/2014/main" id="{F6B2F9BE-E14B-4217-BFC6-D721C172B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68" y="136524"/>
            <a:ext cx="4649932" cy="26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69E682E-ED50-4BA1-9122-AEB6ED3AC4AB}"/>
              </a:ext>
            </a:extLst>
          </p:cNvPr>
          <p:cNvSpPr txBox="1"/>
          <p:nvPr/>
        </p:nvSpPr>
        <p:spPr>
          <a:xfrm>
            <a:off x="4506132" y="136524"/>
            <a:ext cx="1713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Magnetic field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33A218B-4833-430C-8D25-62A6D2FC20E0}"/>
                  </a:ext>
                </a:extLst>
              </p:cNvPr>
              <p:cNvSpPr txBox="1"/>
              <p:nvPr/>
            </p:nvSpPr>
            <p:spPr>
              <a:xfrm>
                <a:off x="0" y="763480"/>
                <a:ext cx="42871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Inside the cavity,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depends on a point of the inner surface: 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33A218B-4833-430C-8D25-62A6D2FC2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3480"/>
                <a:ext cx="4287136" cy="830997"/>
              </a:xfrm>
              <a:prstGeom prst="rect">
                <a:avLst/>
              </a:prstGeom>
              <a:blipFill>
                <a:blip r:embed="rId4"/>
                <a:stretch>
                  <a:fillRect l="-2134" t="-5839" r="-1280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86C5101A-1A53-4F22-8E66-56C79A891722}"/>
                  </a:ext>
                </a:extLst>
              </p:cNvPr>
              <p:cNvSpPr/>
              <p:nvPr/>
            </p:nvSpPr>
            <p:spPr>
              <a:xfrm>
                <a:off x="1161704" y="1543375"/>
                <a:ext cx="18983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86C5101A-1A53-4F22-8E66-56C79A891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04" y="1543375"/>
                <a:ext cx="1898340" cy="461665"/>
              </a:xfrm>
              <a:prstGeom prst="rect">
                <a:avLst/>
              </a:prstGeom>
              <a:blipFill>
                <a:blip r:embed="rId5"/>
                <a:stretch>
                  <a:fillRect r="-643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A5312D-BB88-4BDB-9C4D-53A3736E7C95}"/>
                  </a:ext>
                </a:extLst>
              </p:cNvPr>
              <p:cNvSpPr txBox="1"/>
              <p:nvPr/>
            </p:nvSpPr>
            <p:spPr>
              <a:xfrm>
                <a:off x="0" y="2113243"/>
                <a:ext cx="41192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kumimoji="1" lang="ja-JP" altLang="en-US" sz="2400" b="1" dirty="0"/>
                  <a:t> </a:t>
                </a:r>
                <a:r>
                  <a:rPr kumimoji="1" lang="en-US" altLang="ja-JP" sz="2400" dirty="0"/>
                  <a:t>is a point 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on the inner surface</a:t>
                </a:r>
                <a:r>
                  <a:rPr kumimoji="1" lang="en-US" altLang="ja-JP" sz="2400" dirty="0"/>
                  <a:t>. Since the depth dependence is the same as the last page, we have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A5312D-BB88-4BDB-9C4D-53A3736E7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3243"/>
                <a:ext cx="4119239" cy="1569660"/>
              </a:xfrm>
              <a:prstGeom prst="rect">
                <a:avLst/>
              </a:prstGeom>
              <a:blipFill>
                <a:blip r:embed="rId6"/>
                <a:stretch>
                  <a:fillRect l="-2219" t="-3113" r="-1183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7D3CAE6-5AE3-4D31-B89B-9F182BDF4E8A}"/>
              </a:ext>
            </a:extLst>
          </p:cNvPr>
          <p:cNvSpPr txBox="1"/>
          <p:nvPr/>
        </p:nvSpPr>
        <p:spPr>
          <a:xfrm>
            <a:off x="18894" y="4018765"/>
            <a:ext cx="455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The total dissipation in the cavity 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A3007EE2-623A-418C-BA0D-06C38B6CC34A}"/>
                  </a:ext>
                </a:extLst>
              </p:cNvPr>
              <p:cNvSpPr/>
              <p:nvPr/>
            </p:nvSpPr>
            <p:spPr>
              <a:xfrm>
                <a:off x="2059619" y="4467726"/>
                <a:ext cx="5331396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A3007EE2-623A-418C-BA0D-06C38B6CC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19" y="4467726"/>
                <a:ext cx="5331396" cy="1061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F0D01411-30BA-4AD4-A6D9-8B1A77A14B5E}"/>
              </a:ext>
            </a:extLst>
          </p:cNvPr>
          <p:cNvCxnSpPr>
            <a:cxnSpLocks/>
          </p:cNvCxnSpPr>
          <p:nvPr/>
        </p:nvCxnSpPr>
        <p:spPr>
          <a:xfrm flipH="1" flipV="1">
            <a:off x="4776187" y="5202315"/>
            <a:ext cx="142042" cy="559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C7CED936-BE16-4031-B849-DA8D84C058EF}"/>
                  </a:ext>
                </a:extLst>
              </p:cNvPr>
              <p:cNvSpPr txBox="1"/>
              <p:nvPr/>
            </p:nvSpPr>
            <p:spPr>
              <a:xfrm>
                <a:off x="4811697" y="5770484"/>
                <a:ext cx="3476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position independent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C7CED936-BE16-4031-B849-DA8D84C05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97" y="5770484"/>
                <a:ext cx="3476144" cy="369332"/>
              </a:xfrm>
              <a:prstGeom prst="rect">
                <a:avLst/>
              </a:prstGeom>
              <a:blipFill>
                <a:blip r:embed="rId8"/>
                <a:stretch>
                  <a:fillRect l="-1401" t="-10000" r="-1051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3075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1E4D0E5-EAC6-4907-8F9A-DE467577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4DF2CA7-8DBC-4AF0-95BE-51FFD48C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96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DDCFFB-B59A-4E6A-B4E0-E955A1025A8B}"/>
              </a:ext>
            </a:extLst>
          </p:cNvPr>
          <p:cNvSpPr txBox="1"/>
          <p:nvPr/>
        </p:nvSpPr>
        <p:spPr>
          <a:xfrm>
            <a:off x="0" y="0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Quality factor (3)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6E6ED1-1458-40F7-A680-F82C07DAAF29}"/>
              </a:ext>
            </a:extLst>
          </p:cNvPr>
          <p:cNvSpPr txBox="1"/>
          <p:nvPr/>
        </p:nvSpPr>
        <p:spPr>
          <a:xfrm>
            <a:off x="0" y="7812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Quality factor is defined by the ratio of </a:t>
            </a:r>
            <a:r>
              <a:rPr kumimoji="1" lang="en-US" altLang="ja-JP" sz="2400" b="1" dirty="0">
                <a:solidFill>
                  <a:srgbClr val="00B050"/>
                </a:solidFill>
              </a:rPr>
              <a:t>stored energy</a:t>
            </a:r>
            <a:r>
              <a:rPr kumimoji="1" lang="en-US" altLang="ja-JP" sz="2400" dirty="0"/>
              <a:t> to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dissipation</a:t>
            </a:r>
            <a:r>
              <a:rPr kumimoji="1" lang="en-US" altLang="ja-JP" sz="2400" dirty="0"/>
              <a:t> per RF cycle: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150F0B-7463-48B0-89DA-443C7279AC07}"/>
                  </a:ext>
                </a:extLst>
              </p:cNvPr>
              <p:cNvSpPr txBox="1"/>
              <p:nvPr/>
            </p:nvSpPr>
            <p:spPr>
              <a:xfrm>
                <a:off x="1587505" y="2189263"/>
                <a:ext cx="1318630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150F0B-7463-48B0-89DA-443C7279A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5" y="2189263"/>
                <a:ext cx="1318630" cy="753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EE48067-81BF-4311-9A9A-C497572ECDC3}"/>
                  </a:ext>
                </a:extLst>
              </p:cNvPr>
              <p:cNvSpPr/>
              <p:nvPr/>
            </p:nvSpPr>
            <p:spPr>
              <a:xfrm>
                <a:off x="3043397" y="1184386"/>
                <a:ext cx="1203278" cy="720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EE48067-81BF-4311-9A9A-C497572EC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97" y="1184386"/>
                <a:ext cx="1203278" cy="720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FCF4174-04B2-498F-8D7A-F7A7FB71B9CA}"/>
              </a:ext>
            </a:extLst>
          </p:cNvPr>
          <p:cNvCxnSpPr>
            <a:cxnSpLocks/>
          </p:cNvCxnSpPr>
          <p:nvPr/>
        </p:nvCxnSpPr>
        <p:spPr>
          <a:xfrm flipH="1">
            <a:off x="2929631" y="1784404"/>
            <a:ext cx="355107" cy="36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350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1E4D0E5-EAC6-4907-8F9A-DE467577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4DF2CA7-8DBC-4AF0-95BE-51FFD48C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97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DDCFFB-B59A-4E6A-B4E0-E955A1025A8B}"/>
              </a:ext>
            </a:extLst>
          </p:cNvPr>
          <p:cNvSpPr txBox="1"/>
          <p:nvPr/>
        </p:nvSpPr>
        <p:spPr>
          <a:xfrm>
            <a:off x="0" y="0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Quality factor (3)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6E6ED1-1458-40F7-A680-F82C07DAAF29}"/>
              </a:ext>
            </a:extLst>
          </p:cNvPr>
          <p:cNvSpPr txBox="1"/>
          <p:nvPr/>
        </p:nvSpPr>
        <p:spPr>
          <a:xfrm>
            <a:off x="0" y="7812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Quality factor is defined by the ratio of </a:t>
            </a:r>
            <a:r>
              <a:rPr kumimoji="1" lang="en-US" altLang="ja-JP" sz="2400" b="1" dirty="0">
                <a:solidFill>
                  <a:srgbClr val="00B050"/>
                </a:solidFill>
              </a:rPr>
              <a:t>stored energy</a:t>
            </a:r>
            <a:r>
              <a:rPr kumimoji="1" lang="en-US" altLang="ja-JP" sz="2400" dirty="0"/>
              <a:t> to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dissipation</a:t>
            </a:r>
            <a:r>
              <a:rPr kumimoji="1" lang="en-US" altLang="ja-JP" sz="2400" dirty="0"/>
              <a:t> per RF cycle: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150F0B-7463-48B0-89DA-443C7279AC07}"/>
                  </a:ext>
                </a:extLst>
              </p:cNvPr>
              <p:cNvSpPr txBox="1"/>
              <p:nvPr/>
            </p:nvSpPr>
            <p:spPr>
              <a:xfrm>
                <a:off x="1587505" y="1958443"/>
                <a:ext cx="3992568" cy="122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brk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nary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150F0B-7463-48B0-89DA-443C7279A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5" y="1958443"/>
                <a:ext cx="3992568" cy="1228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EE48067-81BF-4311-9A9A-C497572ECDC3}"/>
                  </a:ext>
                </a:extLst>
              </p:cNvPr>
              <p:cNvSpPr/>
              <p:nvPr/>
            </p:nvSpPr>
            <p:spPr>
              <a:xfrm>
                <a:off x="3043397" y="1184386"/>
                <a:ext cx="1203278" cy="720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EE48067-81BF-4311-9A9A-C497572EC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97" y="1184386"/>
                <a:ext cx="1203278" cy="720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7B4EB4D-0BBF-4176-8F98-79F1BC94D68B}"/>
              </a:ext>
            </a:extLst>
          </p:cNvPr>
          <p:cNvCxnSpPr>
            <a:cxnSpLocks/>
          </p:cNvCxnSpPr>
          <p:nvPr/>
        </p:nvCxnSpPr>
        <p:spPr>
          <a:xfrm flipH="1" flipV="1">
            <a:off x="5186040" y="3107167"/>
            <a:ext cx="167195" cy="435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4B5DD8-A773-4456-933F-8FBAB9D29A6D}"/>
              </a:ext>
            </a:extLst>
          </p:cNvPr>
          <p:cNvSpPr txBox="1"/>
          <p:nvPr/>
        </p:nvSpPr>
        <p:spPr>
          <a:xfrm>
            <a:off x="4947647" y="3502406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Point on the surface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2592EEA-D570-47A9-AB21-E198A6ACA591}"/>
              </a:ext>
            </a:extLst>
          </p:cNvPr>
          <p:cNvSpPr txBox="1"/>
          <p:nvPr/>
        </p:nvSpPr>
        <p:spPr>
          <a:xfrm>
            <a:off x="5262837" y="1322796"/>
            <a:ext cx="26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Point in the cavity volume </a:t>
            </a:r>
            <a:endParaRPr kumimoji="1" lang="ja-JP" altLang="en-US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E9CA8E9-7B2E-4F61-87D6-CCA9027898EC}"/>
              </a:ext>
            </a:extLst>
          </p:cNvPr>
          <p:cNvCxnSpPr>
            <a:cxnSpLocks/>
          </p:cNvCxnSpPr>
          <p:nvPr/>
        </p:nvCxnSpPr>
        <p:spPr>
          <a:xfrm flipH="1">
            <a:off x="5353235" y="1672829"/>
            <a:ext cx="76798" cy="48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FCF4174-04B2-498F-8D7A-F7A7FB71B9CA}"/>
              </a:ext>
            </a:extLst>
          </p:cNvPr>
          <p:cNvCxnSpPr>
            <a:cxnSpLocks/>
          </p:cNvCxnSpPr>
          <p:nvPr/>
        </p:nvCxnSpPr>
        <p:spPr>
          <a:xfrm flipH="1">
            <a:off x="2929631" y="1784404"/>
            <a:ext cx="355107" cy="36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3339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1E4D0E5-EAC6-4907-8F9A-DE467577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4DF2CA7-8DBC-4AF0-95BE-51FFD48C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98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DDCFFB-B59A-4E6A-B4E0-E955A1025A8B}"/>
              </a:ext>
            </a:extLst>
          </p:cNvPr>
          <p:cNvSpPr txBox="1"/>
          <p:nvPr/>
        </p:nvSpPr>
        <p:spPr>
          <a:xfrm>
            <a:off x="0" y="0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Quality factor (3)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6E6ED1-1458-40F7-A680-F82C07DAAF29}"/>
              </a:ext>
            </a:extLst>
          </p:cNvPr>
          <p:cNvSpPr txBox="1"/>
          <p:nvPr/>
        </p:nvSpPr>
        <p:spPr>
          <a:xfrm>
            <a:off x="0" y="7812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Quality factor is defined by the ratio of </a:t>
            </a:r>
            <a:r>
              <a:rPr kumimoji="1" lang="en-US" altLang="ja-JP" sz="2400" b="1" dirty="0">
                <a:solidFill>
                  <a:srgbClr val="00B050"/>
                </a:solidFill>
              </a:rPr>
              <a:t>stored energy</a:t>
            </a:r>
            <a:r>
              <a:rPr kumimoji="1" lang="en-US" altLang="ja-JP" sz="2400" dirty="0"/>
              <a:t> to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dissipation</a:t>
            </a:r>
            <a:r>
              <a:rPr kumimoji="1" lang="en-US" altLang="ja-JP" sz="2400" dirty="0"/>
              <a:t> per RF cycle: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150F0B-7463-48B0-89DA-443C7279AC07}"/>
                  </a:ext>
                </a:extLst>
              </p:cNvPr>
              <p:cNvSpPr txBox="1"/>
              <p:nvPr/>
            </p:nvSpPr>
            <p:spPr>
              <a:xfrm>
                <a:off x="1587505" y="1958443"/>
                <a:ext cx="4709430" cy="122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brk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nary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150F0B-7463-48B0-89DA-443C7279A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5" y="1958443"/>
                <a:ext cx="4709430" cy="1228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EE48067-81BF-4311-9A9A-C497572ECDC3}"/>
                  </a:ext>
                </a:extLst>
              </p:cNvPr>
              <p:cNvSpPr/>
              <p:nvPr/>
            </p:nvSpPr>
            <p:spPr>
              <a:xfrm>
                <a:off x="3043397" y="1184386"/>
                <a:ext cx="1203278" cy="720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EE48067-81BF-4311-9A9A-C497572EC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97" y="1184386"/>
                <a:ext cx="1203278" cy="720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7B4EB4D-0BBF-4176-8F98-79F1BC94D68B}"/>
              </a:ext>
            </a:extLst>
          </p:cNvPr>
          <p:cNvCxnSpPr>
            <a:cxnSpLocks/>
          </p:cNvCxnSpPr>
          <p:nvPr/>
        </p:nvCxnSpPr>
        <p:spPr>
          <a:xfrm flipH="1" flipV="1">
            <a:off x="5186040" y="3107167"/>
            <a:ext cx="167195" cy="435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4B5DD8-A773-4456-933F-8FBAB9D29A6D}"/>
              </a:ext>
            </a:extLst>
          </p:cNvPr>
          <p:cNvSpPr txBox="1"/>
          <p:nvPr/>
        </p:nvSpPr>
        <p:spPr>
          <a:xfrm>
            <a:off x="4947647" y="3502406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Point on the surface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2592EEA-D570-47A9-AB21-E198A6ACA591}"/>
              </a:ext>
            </a:extLst>
          </p:cNvPr>
          <p:cNvSpPr txBox="1"/>
          <p:nvPr/>
        </p:nvSpPr>
        <p:spPr>
          <a:xfrm>
            <a:off x="5262837" y="1322796"/>
            <a:ext cx="26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Point in the cavity volume </a:t>
            </a:r>
            <a:endParaRPr kumimoji="1" lang="ja-JP" altLang="en-US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E9CA8E9-7B2E-4F61-87D6-CCA9027898EC}"/>
              </a:ext>
            </a:extLst>
          </p:cNvPr>
          <p:cNvCxnSpPr>
            <a:cxnSpLocks/>
          </p:cNvCxnSpPr>
          <p:nvPr/>
        </p:nvCxnSpPr>
        <p:spPr>
          <a:xfrm flipH="1">
            <a:off x="5353235" y="1672829"/>
            <a:ext cx="76798" cy="48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FCF4174-04B2-498F-8D7A-F7A7FB71B9CA}"/>
              </a:ext>
            </a:extLst>
          </p:cNvPr>
          <p:cNvCxnSpPr>
            <a:cxnSpLocks/>
          </p:cNvCxnSpPr>
          <p:nvPr/>
        </p:nvCxnSpPr>
        <p:spPr>
          <a:xfrm flipH="1">
            <a:off x="2929631" y="1784404"/>
            <a:ext cx="355107" cy="36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961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1E4D0E5-EAC6-4907-8F9A-DE467577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T. Kubo, ASSCA2018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4DF2CA7-8DBC-4AF0-95BE-51FFD48C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9C8D-F842-49A6-A00D-0295EA5A1C7D}" type="slidenum">
              <a:rPr kumimoji="1" lang="ja-JP" altLang="en-US" smtClean="0"/>
              <a:t>99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DDCFFB-B59A-4E6A-B4E0-E955A1025A8B}"/>
              </a:ext>
            </a:extLst>
          </p:cNvPr>
          <p:cNvSpPr txBox="1"/>
          <p:nvPr/>
        </p:nvSpPr>
        <p:spPr>
          <a:xfrm>
            <a:off x="0" y="0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Quality factor (3)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6E6ED1-1458-40F7-A680-F82C07DAAF29}"/>
              </a:ext>
            </a:extLst>
          </p:cNvPr>
          <p:cNvSpPr txBox="1"/>
          <p:nvPr/>
        </p:nvSpPr>
        <p:spPr>
          <a:xfrm>
            <a:off x="0" y="7812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Quality factor is defined by the ratio of </a:t>
            </a:r>
            <a:r>
              <a:rPr kumimoji="1" lang="en-US" altLang="ja-JP" sz="2400" b="1" dirty="0">
                <a:solidFill>
                  <a:srgbClr val="00B050"/>
                </a:solidFill>
              </a:rPr>
              <a:t>stored energy</a:t>
            </a:r>
            <a:r>
              <a:rPr kumimoji="1" lang="en-US" altLang="ja-JP" sz="2400" dirty="0"/>
              <a:t> to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dissipation</a:t>
            </a:r>
            <a:r>
              <a:rPr kumimoji="1" lang="en-US" altLang="ja-JP" sz="2400" dirty="0"/>
              <a:t> per RF cycle: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150F0B-7463-48B0-89DA-443C7279AC07}"/>
                  </a:ext>
                </a:extLst>
              </p:cNvPr>
              <p:cNvSpPr txBox="1"/>
              <p:nvPr/>
            </p:nvSpPr>
            <p:spPr>
              <a:xfrm>
                <a:off x="1587505" y="1958443"/>
                <a:ext cx="4709430" cy="122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brk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nary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150F0B-7463-48B0-89DA-443C7279A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5" y="1958443"/>
                <a:ext cx="4709430" cy="1228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EE48067-81BF-4311-9A9A-C497572ECDC3}"/>
                  </a:ext>
                </a:extLst>
              </p:cNvPr>
              <p:cNvSpPr/>
              <p:nvPr/>
            </p:nvSpPr>
            <p:spPr>
              <a:xfrm>
                <a:off x="3043397" y="1184386"/>
                <a:ext cx="1203278" cy="720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EE48067-81BF-4311-9A9A-C497572EC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97" y="1184386"/>
                <a:ext cx="1203278" cy="720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7B4EB4D-0BBF-4176-8F98-79F1BC94D68B}"/>
              </a:ext>
            </a:extLst>
          </p:cNvPr>
          <p:cNvCxnSpPr>
            <a:cxnSpLocks/>
          </p:cNvCxnSpPr>
          <p:nvPr/>
        </p:nvCxnSpPr>
        <p:spPr>
          <a:xfrm flipH="1" flipV="1">
            <a:off x="5186040" y="3107167"/>
            <a:ext cx="167195" cy="435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4B5DD8-A773-4456-933F-8FBAB9D29A6D}"/>
              </a:ext>
            </a:extLst>
          </p:cNvPr>
          <p:cNvSpPr txBox="1"/>
          <p:nvPr/>
        </p:nvSpPr>
        <p:spPr>
          <a:xfrm>
            <a:off x="4947647" y="3502406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Point on the surface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2592EEA-D570-47A9-AB21-E198A6ACA591}"/>
              </a:ext>
            </a:extLst>
          </p:cNvPr>
          <p:cNvSpPr txBox="1"/>
          <p:nvPr/>
        </p:nvSpPr>
        <p:spPr>
          <a:xfrm>
            <a:off x="5262837" y="1322796"/>
            <a:ext cx="26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Point in the cavity volume </a:t>
            </a:r>
            <a:endParaRPr kumimoji="1" lang="ja-JP" altLang="en-US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E9CA8E9-7B2E-4F61-87D6-CCA9027898EC}"/>
              </a:ext>
            </a:extLst>
          </p:cNvPr>
          <p:cNvCxnSpPr>
            <a:cxnSpLocks/>
          </p:cNvCxnSpPr>
          <p:nvPr/>
        </p:nvCxnSpPr>
        <p:spPr>
          <a:xfrm flipH="1">
            <a:off x="5353235" y="1672829"/>
            <a:ext cx="76798" cy="48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FCF4174-04B2-498F-8D7A-F7A7FB71B9CA}"/>
              </a:ext>
            </a:extLst>
          </p:cNvPr>
          <p:cNvCxnSpPr>
            <a:cxnSpLocks/>
          </p:cNvCxnSpPr>
          <p:nvPr/>
        </p:nvCxnSpPr>
        <p:spPr>
          <a:xfrm flipH="1">
            <a:off x="2929631" y="1784404"/>
            <a:ext cx="355107" cy="36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D9D4BB-21C9-4B01-BA90-A3AEFF7AE7B8}"/>
              </a:ext>
            </a:extLst>
          </p:cNvPr>
          <p:cNvSpPr txBox="1"/>
          <p:nvPr/>
        </p:nvSpPr>
        <p:spPr>
          <a:xfrm>
            <a:off x="0" y="4030457"/>
            <a:ext cx="88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Here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F482DFA6-42BC-4F41-8688-4B8E22479AC2}"/>
                  </a:ext>
                </a:extLst>
              </p:cNvPr>
              <p:cNvSpPr/>
              <p:nvPr/>
            </p:nvSpPr>
            <p:spPr>
              <a:xfrm>
                <a:off x="1066015" y="3750550"/>
                <a:ext cx="3007618" cy="100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brk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/>
                        </m:rPr>
                        <a:rPr kumimoji="1" lang="en-US" altLang="ja-JP" sz="2400" i="1">
                          <a:latin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nary>
                          <m:sSubSup>
                            <m:sSub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F482DFA6-42BC-4F41-8688-4B8E22479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15" y="3750550"/>
                <a:ext cx="3007618" cy="1006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5169CE-F284-4524-941E-540A9CEC4D22}"/>
              </a:ext>
            </a:extLst>
          </p:cNvPr>
          <p:cNvSpPr txBox="1"/>
          <p:nvPr/>
        </p:nvSpPr>
        <p:spPr>
          <a:xfrm>
            <a:off x="4246675" y="4030457"/>
            <a:ext cx="488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is known as the </a:t>
            </a:r>
            <a:r>
              <a:rPr kumimoji="1" lang="en-US" altLang="ja-JP" sz="2400" dirty="0">
                <a:solidFill>
                  <a:srgbClr val="FF0000"/>
                </a:solidFill>
              </a:rPr>
              <a:t>geometrical constant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DDA9227-61BE-4001-A8E4-628F40B81291}"/>
                  </a:ext>
                </a:extLst>
              </p:cNvPr>
              <p:cNvSpPr txBox="1"/>
              <p:nvPr/>
            </p:nvSpPr>
            <p:spPr>
              <a:xfrm>
                <a:off x="0" y="4818491"/>
                <a:ext cx="91440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The dimension of numerator and denominator are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2000" dirty="0"/>
                  <a:t>    </a:t>
                </a:r>
                <a:r>
                  <a:rPr kumimoji="1" lang="en-US" altLang="ja-JP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0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00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kumimoji="1" lang="en-US" altLang="ja-JP" sz="200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0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  <m:sup>
                        <m:r>
                          <a:rPr kumimoji="1" lang="en-US" altLang="ja-JP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 , respectively. So the dimension of (numerator/denominator)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kumimoji="1" lang="en-US" altLang="ja-JP" sz="2000" dirty="0"/>
                  <a:t>. This should be proportional to typical length scale of cavity, so it is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. This is always cancelled out with the factor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kumimoji="1" lang="en-US" altLang="ja-JP" sz="2000" dirty="0"/>
                  <a:t>. Then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is a constant that depends on the cavity shape</a:t>
                </a:r>
                <a:r>
                  <a:rPr kumimoji="1" lang="en-US" altLang="ja-JP" sz="2000" dirty="0"/>
                  <a:t>, not on the size.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DDA9227-61BE-4001-A8E4-628F40B81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18491"/>
                <a:ext cx="9144000" cy="1692771"/>
              </a:xfrm>
              <a:prstGeom prst="rect">
                <a:avLst/>
              </a:prstGeom>
              <a:blipFill>
                <a:blip r:embed="rId5"/>
                <a:stretch>
                  <a:fillRect l="-667" t="-1799" r="-1200" b="-53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0C686DA3-D3AF-4269-BE8B-FC223B5F5BE8}"/>
                  </a:ext>
                </a:extLst>
              </p:cNvPr>
              <p:cNvSpPr/>
              <p:nvPr/>
            </p:nvSpPr>
            <p:spPr>
              <a:xfrm>
                <a:off x="7403495" y="2018497"/>
                <a:ext cx="1501437" cy="974562"/>
              </a:xfrm>
              <a:prstGeom prst="rect">
                <a:avLst/>
              </a:prstGeom>
              <a:ln w="2222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0C686DA3-D3AF-4269-BE8B-FC223B5F5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495" y="2018497"/>
                <a:ext cx="1501437" cy="974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22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3F9A2E2-006B-4BC8-8E71-831DF71D31F5}"/>
                  </a:ext>
                </a:extLst>
              </p:cNvPr>
              <p:cNvSpPr txBox="1"/>
              <p:nvPr/>
            </p:nvSpPr>
            <p:spPr>
              <a:xfrm>
                <a:off x="5445315" y="6106420"/>
                <a:ext cx="35555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0" dirty="0"/>
                  <a:t>e.g., 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270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l-GR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kumimoji="1" lang="en-US" altLang="ja-JP" sz="1600" dirty="0"/>
                  <a:t> for Tesla design cavities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3F9A2E2-006B-4BC8-8E71-831DF71D3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15" y="6106420"/>
                <a:ext cx="3555589" cy="338554"/>
              </a:xfrm>
              <a:prstGeom prst="rect">
                <a:avLst/>
              </a:prstGeom>
              <a:blipFill>
                <a:blip r:embed="rId7"/>
                <a:stretch>
                  <a:fillRect l="-856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08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4388</TotalTime>
  <Words>9753</Words>
  <Application>Microsoft Office PowerPoint</Application>
  <PresentationFormat>画面に合わせる (4:3)</PresentationFormat>
  <Paragraphs>1504</Paragraphs>
  <Slides>128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128</vt:i4>
      </vt:variant>
    </vt:vector>
  </HeadingPairs>
  <TitlesOfParts>
    <vt:vector size="144" baseType="lpstr">
      <vt:lpstr>AdvOT5bf56204.B</vt:lpstr>
      <vt:lpstr>AdvOT82c4f4c4</vt:lpstr>
      <vt:lpstr>AdvP6F00</vt:lpstr>
      <vt:lpstr>AdvP6F01</vt:lpstr>
      <vt:lpstr>Calibri,Bold</vt:lpstr>
      <vt:lpstr>NimbusRomNo9L-Medi</vt:lpstr>
      <vt:lpstr>NimbusRomNo9L-Regu</vt:lpstr>
      <vt:lpstr>游ゴシック</vt:lpstr>
      <vt:lpstr>Arial</vt:lpstr>
      <vt:lpstr>Calibri</vt:lpstr>
      <vt:lpstr>Calibri Light</vt:lpstr>
      <vt:lpstr>Cambria Math</vt:lpstr>
      <vt:lpstr>MV Boli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kubotaka</dc:creator>
  <cp:lastModifiedBy>kubotaka</cp:lastModifiedBy>
  <cp:revision>384</cp:revision>
  <dcterms:created xsi:type="dcterms:W3CDTF">2018-10-29T03:57:15Z</dcterms:created>
  <dcterms:modified xsi:type="dcterms:W3CDTF">2018-12-11T06:34:21Z</dcterms:modified>
</cp:coreProperties>
</file>