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58" r:id="rId4"/>
    <p:sldId id="257" r:id="rId5"/>
    <p:sldId id="260" r:id="rId6"/>
    <p:sldId id="265" r:id="rId7"/>
    <p:sldId id="259" r:id="rId8"/>
    <p:sldId id="266" r:id="rId9"/>
    <p:sldId id="261" r:id="rId10"/>
    <p:sldId id="262" r:id="rId11"/>
    <p:sldId id="263" r:id="rId12"/>
    <p:sldId id="272" r:id="rId13"/>
    <p:sldId id="273" r:id="rId14"/>
    <p:sldId id="275" r:id="rId15"/>
    <p:sldId id="274" r:id="rId16"/>
    <p:sldId id="267" r:id="rId17"/>
    <p:sldId id="271" r:id="rId18"/>
    <p:sldId id="268" r:id="rId19"/>
    <p:sldId id="269" r:id="rId20"/>
    <p:sldId id="27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7"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39F41-A907-4020-8EF9-391C95DF9D71}" type="datetimeFigureOut">
              <a:rPr lang="zh-CN" altLang="en-US" smtClean="0"/>
              <a:t>2018/12/6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1D720-7C57-4A11-9D3C-D58DA2676E8F}" type="slidenum">
              <a:rPr lang="zh-CN" altLang="en-US" smtClean="0"/>
              <a:t>‹#›</a:t>
            </a:fld>
            <a:endParaRPr lang="zh-CN" altLang="en-US"/>
          </a:p>
        </p:txBody>
      </p:sp>
    </p:spTree>
    <p:extLst>
      <p:ext uri="{BB962C8B-B14F-4D97-AF65-F5344CB8AC3E}">
        <p14:creationId xmlns:p14="http://schemas.microsoft.com/office/powerpoint/2010/main" val="298009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F1D720-7C57-4A11-9D3C-D58DA2676E8F}" type="slidenum">
              <a:rPr lang="zh-CN" altLang="en-US" smtClean="0"/>
              <a:t>1</a:t>
            </a:fld>
            <a:endParaRPr lang="zh-CN" altLang="en-US"/>
          </a:p>
        </p:txBody>
      </p:sp>
    </p:spTree>
    <p:extLst>
      <p:ext uri="{BB962C8B-B14F-4D97-AF65-F5344CB8AC3E}">
        <p14:creationId xmlns:p14="http://schemas.microsoft.com/office/powerpoint/2010/main" val="73708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低温</a:t>
            </a:r>
            <a:r>
              <a:rPr lang="en-US" altLang="zh-CN" dirty="0"/>
              <a:t>-</a:t>
            </a:r>
            <a:r>
              <a:rPr lang="zh-CN" altLang="en-US" dirty="0"/>
              <a:t>测量</a:t>
            </a:r>
            <a:r>
              <a:rPr lang="en-US" altLang="zh-CN" dirty="0"/>
              <a:t>-</a:t>
            </a:r>
            <a:r>
              <a:rPr lang="zh-CN" altLang="en-US" dirty="0"/>
              <a:t>注意点</a:t>
            </a:r>
          </a:p>
        </p:txBody>
      </p:sp>
      <p:sp>
        <p:nvSpPr>
          <p:cNvPr id="4" name="灯片编号占位符 3"/>
          <p:cNvSpPr>
            <a:spLocks noGrp="1"/>
          </p:cNvSpPr>
          <p:nvPr>
            <p:ph type="sldNum" sz="quarter" idx="10"/>
          </p:nvPr>
        </p:nvSpPr>
        <p:spPr/>
        <p:txBody>
          <a:bodyPr/>
          <a:lstStyle/>
          <a:p>
            <a:fld id="{08F1D720-7C57-4A11-9D3C-D58DA2676E8F}" type="slidenum">
              <a:rPr lang="zh-CN" altLang="en-US" smtClean="0"/>
              <a:t>3</a:t>
            </a:fld>
            <a:endParaRPr lang="zh-CN" altLang="en-US"/>
          </a:p>
        </p:txBody>
      </p:sp>
    </p:spTree>
    <p:extLst>
      <p:ext uri="{BB962C8B-B14F-4D97-AF65-F5344CB8AC3E}">
        <p14:creationId xmlns:p14="http://schemas.microsoft.com/office/powerpoint/2010/main" val="429134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传感器引线长度参考</a:t>
            </a:r>
          </a:p>
        </p:txBody>
      </p:sp>
      <p:sp>
        <p:nvSpPr>
          <p:cNvPr id="4" name="灯片编号占位符 3"/>
          <p:cNvSpPr>
            <a:spLocks noGrp="1"/>
          </p:cNvSpPr>
          <p:nvPr>
            <p:ph type="sldNum" sz="quarter" idx="10"/>
          </p:nvPr>
        </p:nvSpPr>
        <p:spPr/>
        <p:txBody>
          <a:bodyPr/>
          <a:lstStyle/>
          <a:p>
            <a:fld id="{08F1D720-7C57-4A11-9D3C-D58DA2676E8F}" type="slidenum">
              <a:rPr lang="zh-CN" altLang="en-US" smtClean="0"/>
              <a:t>5</a:t>
            </a:fld>
            <a:endParaRPr lang="zh-CN" altLang="en-US"/>
          </a:p>
        </p:txBody>
      </p:sp>
    </p:spTree>
    <p:extLst>
      <p:ext uri="{BB962C8B-B14F-4D97-AF65-F5344CB8AC3E}">
        <p14:creationId xmlns:p14="http://schemas.microsoft.com/office/powerpoint/2010/main" val="390750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传感器接法</a:t>
            </a:r>
          </a:p>
        </p:txBody>
      </p:sp>
      <p:sp>
        <p:nvSpPr>
          <p:cNvPr id="4" name="灯片编号占位符 3"/>
          <p:cNvSpPr>
            <a:spLocks noGrp="1"/>
          </p:cNvSpPr>
          <p:nvPr>
            <p:ph type="sldNum" sz="quarter" idx="10"/>
          </p:nvPr>
        </p:nvSpPr>
        <p:spPr/>
        <p:txBody>
          <a:bodyPr/>
          <a:lstStyle/>
          <a:p>
            <a:fld id="{08F1D720-7C57-4A11-9D3C-D58DA2676E8F}" type="slidenum">
              <a:rPr lang="zh-CN" altLang="en-US" smtClean="0"/>
              <a:t>7</a:t>
            </a:fld>
            <a:endParaRPr lang="zh-CN" altLang="en-US"/>
          </a:p>
        </p:txBody>
      </p:sp>
    </p:spTree>
    <p:extLst>
      <p:ext uri="{BB962C8B-B14F-4D97-AF65-F5344CB8AC3E}">
        <p14:creationId xmlns:p14="http://schemas.microsoft.com/office/powerpoint/2010/main" val="217454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346650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209561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260383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152527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78421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176191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3339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287588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361537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235155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66BE71C-AD57-4D1D-9A92-A152E38D4ABB}" type="datetimeFigureOut">
              <a:rPr lang="zh-CN" altLang="en-US" smtClean="0"/>
              <a:t>2018/12/6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8279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BE71C-AD57-4D1D-9A92-A152E38D4ABB}" type="datetimeFigureOut">
              <a:rPr lang="zh-CN" altLang="en-US" smtClean="0"/>
              <a:t>2018/12/6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7A7C6-314F-4792-A1F2-CCC8B69ED599}" type="slidenum">
              <a:rPr lang="zh-CN" altLang="en-US" smtClean="0"/>
              <a:t>‹#›</a:t>
            </a:fld>
            <a:endParaRPr lang="zh-CN" altLang="en-US"/>
          </a:p>
        </p:txBody>
      </p:sp>
    </p:spTree>
    <p:extLst>
      <p:ext uri="{BB962C8B-B14F-4D97-AF65-F5344CB8AC3E}">
        <p14:creationId xmlns:p14="http://schemas.microsoft.com/office/powerpoint/2010/main" val="147026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4702629"/>
            <a:ext cx="9083040" cy="1381294"/>
          </a:xfrm>
          <a:prstGeom prst="rect">
            <a:avLst/>
          </a:prstGeom>
          <a:solidFill>
            <a:srgbClr val="8AAED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标题 1"/>
          <p:cNvSpPr txBox="1">
            <a:spLocks/>
          </p:cNvSpPr>
          <p:nvPr/>
        </p:nvSpPr>
        <p:spPr>
          <a:xfrm>
            <a:off x="0" y="3319111"/>
            <a:ext cx="10016836"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400" b="1" dirty="0">
                <a:solidFill>
                  <a:srgbClr val="002060"/>
                </a:solidFill>
              </a:rPr>
              <a:t> Hands-on training (Cryogenics)</a:t>
            </a:r>
          </a:p>
          <a:p>
            <a:pPr algn="l"/>
            <a:r>
              <a:rPr lang="en-US" altLang="zh-CN" sz="2000" b="1" dirty="0">
                <a:solidFill>
                  <a:srgbClr val="002060"/>
                </a:solidFill>
              </a:rPr>
              <a:t>  Temperature Measurement and Calibration/</a:t>
            </a:r>
            <a:r>
              <a:rPr lang="en-US" altLang="zh-CN" sz="2000" b="1" dirty="0"/>
              <a:t> </a:t>
            </a:r>
            <a:r>
              <a:rPr lang="en-US" altLang="zh-CN" sz="2000" b="1" dirty="0">
                <a:solidFill>
                  <a:srgbClr val="002060"/>
                </a:solidFill>
              </a:rPr>
              <a:t>high-Tc superconductors/ Liquid oxygen </a:t>
            </a:r>
            <a:endParaRPr lang="zh-CN" altLang="en-US" sz="2000" b="1" dirty="0">
              <a:solidFill>
                <a:srgbClr val="002060"/>
              </a:solidFill>
            </a:endParaRPr>
          </a:p>
        </p:txBody>
      </p:sp>
      <p:sp>
        <p:nvSpPr>
          <p:cNvPr id="8" name="页脚占位符 3"/>
          <p:cNvSpPr>
            <a:spLocks noGrp="1"/>
          </p:cNvSpPr>
          <p:nvPr>
            <p:ph type="ftr" sz="quarter" idx="11"/>
          </p:nvPr>
        </p:nvSpPr>
        <p:spPr>
          <a:xfrm>
            <a:off x="0" y="5696609"/>
            <a:ext cx="4114800" cy="365125"/>
          </a:xfrm>
        </p:spPr>
        <p:txBody>
          <a:bodyPr/>
          <a:lstStyle/>
          <a:p>
            <a:pPr algn="l"/>
            <a:r>
              <a:rPr lang="en-US" altLang="zh-CN" sz="1400" b="1" dirty="0">
                <a:solidFill>
                  <a:schemeClr val="tx1"/>
                </a:solidFill>
              </a:rPr>
              <a:t>   </a:t>
            </a:r>
            <a:r>
              <a:rPr lang="en-US" altLang="zh-CN" sz="1400" b="1" dirty="0" err="1">
                <a:solidFill>
                  <a:schemeClr val="tx1"/>
                </a:solidFill>
              </a:rPr>
              <a:t>Tongxian</a:t>
            </a:r>
            <a:r>
              <a:rPr lang="en-US" altLang="zh-CN" sz="1400" b="1" dirty="0">
                <a:solidFill>
                  <a:schemeClr val="tx1"/>
                </a:solidFill>
              </a:rPr>
              <a:t> ZHAO / IHEP Cryogenic Group</a:t>
            </a:r>
          </a:p>
        </p:txBody>
      </p:sp>
      <p:sp>
        <p:nvSpPr>
          <p:cNvPr id="2" name="矩形 1"/>
          <p:cNvSpPr/>
          <p:nvPr/>
        </p:nvSpPr>
        <p:spPr>
          <a:xfrm>
            <a:off x="287383" y="266841"/>
            <a:ext cx="7263344" cy="923330"/>
          </a:xfrm>
          <a:prstGeom prst="rect">
            <a:avLst/>
          </a:prstGeom>
        </p:spPr>
        <p:txBody>
          <a:bodyPr wrap="square">
            <a:spAutoFit/>
          </a:bodyPr>
          <a:lstStyle/>
          <a:p>
            <a:r>
              <a:rPr lang="en-US" altLang="zh-CN" dirty="0">
                <a:solidFill>
                  <a:srgbClr val="7030A0"/>
                </a:solidFill>
                <a:latin typeface="Georgia" panose="02040502050405020303" pitchFamily="18" charset="0"/>
              </a:rPr>
              <a:t>The Third Asian School on </a:t>
            </a:r>
          </a:p>
          <a:p>
            <a:r>
              <a:rPr lang="en-US" altLang="zh-CN" dirty="0">
                <a:solidFill>
                  <a:srgbClr val="7030A0"/>
                </a:solidFill>
                <a:latin typeface="Georgia" panose="02040502050405020303" pitchFamily="18" charset="0"/>
              </a:rPr>
              <a:t>Superconductivity and Cryogenics for Accelerators  (ASSCA2018)</a:t>
            </a:r>
          </a:p>
          <a:p>
            <a:r>
              <a:rPr lang="en-US" altLang="zh-CN" dirty="0">
                <a:solidFill>
                  <a:srgbClr val="7030A0"/>
                </a:solidFill>
              </a:rPr>
              <a:t>Dec. 10-16, 2018, IHEP, Beijing, China</a:t>
            </a:r>
            <a:r>
              <a:rPr lang="en-US" altLang="zh-CN" dirty="0">
                <a:solidFill>
                  <a:srgbClr val="7030A0"/>
                </a:solidFill>
                <a:latin typeface="Georgia" panose="02040502050405020303" pitchFamily="18" charset="0"/>
              </a:rPr>
              <a:t> </a:t>
            </a:r>
            <a:endParaRPr lang="zh-CN" altLang="en-US" dirty="0">
              <a:solidFill>
                <a:srgbClr val="7030A0"/>
              </a:solidFill>
            </a:endParaRPr>
          </a:p>
        </p:txBody>
      </p:sp>
    </p:spTree>
    <p:extLst>
      <p:ext uri="{BB962C8B-B14F-4D97-AF65-F5344CB8AC3E}">
        <p14:creationId xmlns:p14="http://schemas.microsoft.com/office/powerpoint/2010/main" val="284770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test stand</a:t>
            </a:r>
            <a:endParaRPr lang="zh-CN" altLang="en-US" dirty="0"/>
          </a:p>
        </p:txBody>
      </p:sp>
      <p:pic>
        <p:nvPicPr>
          <p:cNvPr id="4" name="内容占位符 5"/>
          <p:cNvPicPr>
            <a:picLocks noChangeAspect="1"/>
          </p:cNvPicPr>
          <p:nvPr/>
        </p:nvPicPr>
        <p:blipFill>
          <a:blip r:embed="rId2"/>
          <a:stretch>
            <a:fillRect/>
          </a:stretch>
        </p:blipFill>
        <p:spPr>
          <a:xfrm>
            <a:off x="4474651" y="1690688"/>
            <a:ext cx="3888432" cy="2673041"/>
          </a:xfrm>
          <a:prstGeom prst="rect">
            <a:avLst/>
          </a:prstGeom>
        </p:spPr>
      </p:pic>
      <p:pic>
        <p:nvPicPr>
          <p:cNvPr id="5" name="图片 4"/>
          <p:cNvPicPr>
            <a:picLocks noChangeAspect="1"/>
          </p:cNvPicPr>
          <p:nvPr/>
        </p:nvPicPr>
        <p:blipFill>
          <a:blip r:embed="rId3"/>
          <a:stretch>
            <a:fillRect/>
          </a:stretch>
        </p:blipFill>
        <p:spPr>
          <a:xfrm>
            <a:off x="8506979" y="1699192"/>
            <a:ext cx="2060164" cy="2664537"/>
          </a:xfrm>
          <a:prstGeom prst="rect">
            <a:avLst/>
          </a:prstGeom>
        </p:spPr>
      </p:pic>
      <p:pic>
        <p:nvPicPr>
          <p:cNvPr id="6" name="图片 5"/>
          <p:cNvPicPr>
            <a:picLocks noChangeAspect="1"/>
          </p:cNvPicPr>
          <p:nvPr/>
        </p:nvPicPr>
        <p:blipFill>
          <a:blip r:embed="rId4"/>
          <a:stretch>
            <a:fillRect/>
          </a:stretch>
        </p:blipFill>
        <p:spPr>
          <a:xfrm>
            <a:off x="1666399" y="1690688"/>
            <a:ext cx="2736304" cy="4785670"/>
          </a:xfrm>
          <a:prstGeom prst="rect">
            <a:avLst/>
          </a:prstGeom>
        </p:spPr>
      </p:pic>
      <p:pic>
        <p:nvPicPr>
          <p:cNvPr id="7" name="图片 6"/>
          <p:cNvPicPr>
            <a:picLocks noChangeAspect="1"/>
          </p:cNvPicPr>
          <p:nvPr/>
        </p:nvPicPr>
        <p:blipFill>
          <a:blip r:embed="rId5"/>
          <a:stretch>
            <a:fillRect/>
          </a:stretch>
        </p:blipFill>
        <p:spPr>
          <a:xfrm>
            <a:off x="4488032" y="4426993"/>
            <a:ext cx="1877058" cy="2049366"/>
          </a:xfrm>
          <a:prstGeom prst="rect">
            <a:avLst/>
          </a:prstGeom>
        </p:spPr>
      </p:pic>
      <p:pic>
        <p:nvPicPr>
          <p:cNvPr id="8" name="图片 7"/>
          <p:cNvPicPr>
            <a:picLocks noChangeAspect="1"/>
          </p:cNvPicPr>
          <p:nvPr/>
        </p:nvPicPr>
        <p:blipFill>
          <a:blip r:embed="rId6"/>
          <a:stretch>
            <a:fillRect/>
          </a:stretch>
        </p:blipFill>
        <p:spPr>
          <a:xfrm>
            <a:off x="6450419" y="4426992"/>
            <a:ext cx="2604801" cy="2049365"/>
          </a:xfrm>
          <a:prstGeom prst="rect">
            <a:avLst/>
          </a:prstGeom>
        </p:spPr>
      </p:pic>
      <p:pic>
        <p:nvPicPr>
          <p:cNvPr id="9" name="图片 8"/>
          <p:cNvPicPr>
            <a:picLocks noChangeAspect="1"/>
          </p:cNvPicPr>
          <p:nvPr/>
        </p:nvPicPr>
        <p:blipFill>
          <a:blip r:embed="rId7"/>
          <a:stretch>
            <a:fillRect/>
          </a:stretch>
        </p:blipFill>
        <p:spPr>
          <a:xfrm>
            <a:off x="9140549" y="4426992"/>
            <a:ext cx="1426594" cy="2049365"/>
          </a:xfrm>
          <a:prstGeom prst="rect">
            <a:avLst/>
          </a:prstGeom>
        </p:spPr>
      </p:pic>
    </p:spTree>
    <p:extLst>
      <p:ext uri="{BB962C8B-B14F-4D97-AF65-F5344CB8AC3E}">
        <p14:creationId xmlns:p14="http://schemas.microsoft.com/office/powerpoint/2010/main" val="27018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Interface of test stand</a:t>
            </a:r>
            <a:endParaRPr lang="zh-CN" altLang="en-US" dirty="0"/>
          </a:p>
        </p:txBody>
      </p:sp>
      <p:pic>
        <p:nvPicPr>
          <p:cNvPr id="4" name="图片 3"/>
          <p:cNvPicPr>
            <a:picLocks noChangeAspect="1"/>
          </p:cNvPicPr>
          <p:nvPr/>
        </p:nvPicPr>
        <p:blipFill>
          <a:blip r:embed="rId2"/>
          <a:stretch>
            <a:fillRect/>
          </a:stretch>
        </p:blipFill>
        <p:spPr>
          <a:xfrm>
            <a:off x="5616197" y="4210118"/>
            <a:ext cx="4685640" cy="2255074"/>
          </a:xfrm>
          <a:prstGeom prst="rect">
            <a:avLst/>
          </a:prstGeom>
        </p:spPr>
      </p:pic>
      <p:sp>
        <p:nvSpPr>
          <p:cNvPr id="5" name="矩形 4"/>
          <p:cNvSpPr/>
          <p:nvPr/>
        </p:nvSpPr>
        <p:spPr>
          <a:xfrm>
            <a:off x="5909246" y="5974844"/>
            <a:ext cx="4385881" cy="369332"/>
          </a:xfrm>
          <a:prstGeom prst="rect">
            <a:avLst/>
          </a:prstGeom>
        </p:spPr>
        <p:txBody>
          <a:bodyPr wrap="none">
            <a:spAutoFit/>
          </a:bodyPr>
          <a:lstStyle/>
          <a:p>
            <a:r>
              <a:rPr lang="en-US" altLang="zh-CN" dirty="0"/>
              <a:t>the accuracy of measurement 3.9993-4.0008</a:t>
            </a:r>
            <a:endParaRPr lang="zh-CN" altLang="en-US" dirty="0"/>
          </a:p>
        </p:txBody>
      </p:sp>
      <p:pic>
        <p:nvPicPr>
          <p:cNvPr id="6" name="图片 5"/>
          <p:cNvPicPr>
            <a:picLocks noChangeAspect="1"/>
          </p:cNvPicPr>
          <p:nvPr/>
        </p:nvPicPr>
        <p:blipFill>
          <a:blip r:embed="rId3"/>
          <a:stretch>
            <a:fillRect/>
          </a:stretch>
        </p:blipFill>
        <p:spPr>
          <a:xfrm>
            <a:off x="1557805" y="1825626"/>
            <a:ext cx="4351441" cy="2250579"/>
          </a:xfrm>
          <a:prstGeom prst="rect">
            <a:avLst/>
          </a:prstGeom>
        </p:spPr>
      </p:pic>
      <p:cxnSp>
        <p:nvCxnSpPr>
          <p:cNvPr id="7" name="直接连接符 6"/>
          <p:cNvCxnSpPr/>
          <p:nvPr/>
        </p:nvCxnSpPr>
        <p:spPr>
          <a:xfrm>
            <a:off x="2277885" y="1969642"/>
            <a:ext cx="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733525" y="3697834"/>
            <a:ext cx="14246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直接箭头连接符 8"/>
          <p:cNvCxnSpPr/>
          <p:nvPr/>
        </p:nvCxnSpPr>
        <p:spPr>
          <a:xfrm flipH="1">
            <a:off x="2277885" y="3697834"/>
            <a:ext cx="14556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矩形 9"/>
          <p:cNvSpPr/>
          <p:nvPr/>
        </p:nvSpPr>
        <p:spPr>
          <a:xfrm>
            <a:off x="2280940" y="3319464"/>
            <a:ext cx="2210092" cy="369332"/>
          </a:xfrm>
          <a:prstGeom prst="rect">
            <a:avLst/>
          </a:prstGeom>
        </p:spPr>
        <p:txBody>
          <a:bodyPr wrap="none">
            <a:spAutoFit/>
          </a:bodyPr>
          <a:lstStyle/>
          <a:p>
            <a:r>
              <a:rPr lang="en-US" altLang="zh-CN" dirty="0"/>
              <a:t>300K-&gt;2.72K</a:t>
            </a:r>
            <a:r>
              <a:rPr lang="zh-CN" altLang="en-US" dirty="0"/>
              <a:t> </a:t>
            </a:r>
            <a:r>
              <a:rPr lang="en-US" altLang="zh-CN" dirty="0"/>
              <a:t>: </a:t>
            </a:r>
            <a:r>
              <a:rPr lang="en-US" altLang="zh-CN" dirty="0">
                <a:solidFill>
                  <a:srgbClr val="7030A0"/>
                </a:solidFill>
              </a:rPr>
              <a:t>2Hours</a:t>
            </a:r>
            <a:endParaRPr lang="zh-CN" altLang="en-US" dirty="0">
              <a:solidFill>
                <a:srgbClr val="7030A0"/>
              </a:solidFill>
            </a:endParaRPr>
          </a:p>
        </p:txBody>
      </p:sp>
      <p:pic>
        <p:nvPicPr>
          <p:cNvPr id="11" name="图片 10"/>
          <p:cNvPicPr>
            <a:picLocks noChangeAspect="1"/>
          </p:cNvPicPr>
          <p:nvPr/>
        </p:nvPicPr>
        <p:blipFill>
          <a:blip r:embed="rId4"/>
          <a:stretch>
            <a:fillRect/>
          </a:stretch>
        </p:blipFill>
        <p:spPr>
          <a:xfrm>
            <a:off x="5937959" y="1825625"/>
            <a:ext cx="4401868" cy="2250579"/>
          </a:xfrm>
          <a:prstGeom prst="rect">
            <a:avLst/>
          </a:prstGeom>
        </p:spPr>
      </p:pic>
      <p:sp>
        <p:nvSpPr>
          <p:cNvPr id="12" name="矩形 11"/>
          <p:cNvSpPr/>
          <p:nvPr/>
        </p:nvSpPr>
        <p:spPr>
          <a:xfrm>
            <a:off x="7102421" y="2462802"/>
            <a:ext cx="2433358" cy="369332"/>
          </a:xfrm>
          <a:prstGeom prst="rect">
            <a:avLst/>
          </a:prstGeom>
        </p:spPr>
        <p:txBody>
          <a:bodyPr wrap="none">
            <a:spAutoFit/>
          </a:bodyPr>
          <a:lstStyle/>
          <a:p>
            <a:r>
              <a:rPr lang="en-US" altLang="zh-CN" dirty="0"/>
              <a:t>rewarming speed 22K/h</a:t>
            </a:r>
            <a:endParaRPr lang="zh-CN" altLang="en-US" dirty="0"/>
          </a:p>
        </p:txBody>
      </p:sp>
      <p:pic>
        <p:nvPicPr>
          <p:cNvPr id="13" name="图片 12"/>
          <p:cNvPicPr>
            <a:picLocks noChangeAspect="1"/>
          </p:cNvPicPr>
          <p:nvPr/>
        </p:nvPicPr>
        <p:blipFill>
          <a:blip r:embed="rId5"/>
          <a:stretch>
            <a:fillRect/>
          </a:stretch>
        </p:blipFill>
        <p:spPr>
          <a:xfrm>
            <a:off x="1534797" y="4211932"/>
            <a:ext cx="3917979" cy="2299456"/>
          </a:xfrm>
          <a:prstGeom prst="rect">
            <a:avLst/>
          </a:prstGeom>
        </p:spPr>
      </p:pic>
      <p:sp>
        <p:nvSpPr>
          <p:cNvPr id="14" name="矩形 13"/>
          <p:cNvSpPr/>
          <p:nvPr/>
        </p:nvSpPr>
        <p:spPr>
          <a:xfrm>
            <a:off x="8961983" y="6234389"/>
            <a:ext cx="1339854" cy="276999"/>
          </a:xfrm>
          <a:prstGeom prst="rect">
            <a:avLst/>
          </a:prstGeom>
        </p:spPr>
        <p:txBody>
          <a:bodyPr wrap="none">
            <a:spAutoFit/>
          </a:bodyPr>
          <a:lstStyle/>
          <a:p>
            <a:r>
              <a:rPr lang="en-US" altLang="zh-CN" sz="1200" dirty="0"/>
              <a:t>Lakeshore CU 5mk</a:t>
            </a:r>
            <a:endParaRPr lang="zh-CN" altLang="en-US" sz="1200" dirty="0"/>
          </a:p>
        </p:txBody>
      </p:sp>
    </p:spTree>
    <p:extLst>
      <p:ext uri="{BB962C8B-B14F-4D97-AF65-F5344CB8AC3E}">
        <p14:creationId xmlns:p14="http://schemas.microsoft.com/office/powerpoint/2010/main" val="321382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Superconductivity</a:t>
            </a:r>
            <a:endParaRPr lang="zh-CN" altLang="en-US" dirty="0"/>
          </a:p>
        </p:txBody>
      </p:sp>
      <p:sp>
        <p:nvSpPr>
          <p:cNvPr id="3" name="内容占位符 2"/>
          <p:cNvSpPr>
            <a:spLocks noGrp="1"/>
          </p:cNvSpPr>
          <p:nvPr>
            <p:ph idx="1"/>
          </p:nvPr>
        </p:nvSpPr>
        <p:spPr/>
        <p:txBody>
          <a:bodyPr/>
          <a:lstStyle/>
          <a:p>
            <a:r>
              <a:rPr lang="en-US" altLang="zh-CN" dirty="0"/>
              <a:t>A </a:t>
            </a:r>
            <a:r>
              <a:rPr lang="en-US" altLang="zh-CN" dirty="0">
                <a:solidFill>
                  <a:srgbClr val="C00000"/>
                </a:solidFill>
              </a:rPr>
              <a:t>magnet</a:t>
            </a:r>
            <a:r>
              <a:rPr lang="en-US" altLang="zh-CN" dirty="0"/>
              <a:t> levitating above a </a:t>
            </a:r>
            <a:r>
              <a:rPr lang="en-US" altLang="zh-CN" dirty="0">
                <a:solidFill>
                  <a:srgbClr val="C00000"/>
                </a:solidFill>
              </a:rPr>
              <a:t>high-temperature superconductor</a:t>
            </a:r>
            <a:r>
              <a:rPr lang="en-US" altLang="zh-CN" dirty="0"/>
              <a:t>, cooled with </a:t>
            </a:r>
            <a:r>
              <a:rPr lang="en-US" altLang="zh-CN" dirty="0">
                <a:solidFill>
                  <a:srgbClr val="C00000"/>
                </a:solidFill>
              </a:rPr>
              <a:t>liquid nitrogen</a:t>
            </a:r>
            <a:r>
              <a:rPr lang="en-US" altLang="zh-CN" dirty="0"/>
              <a:t>. Persistent electric current flows on the surface of the superconductor, acting to exclude the magnetic field of the magnet (Faraday's law of induction). This current effectively forms an electromagnet that repels the magnet.</a:t>
            </a:r>
          </a:p>
          <a:p>
            <a:endParaRPr lang="en-US" altLang="zh-CN" dirty="0"/>
          </a:p>
          <a:p>
            <a:endParaRPr lang="zh-CN" altLang="en-US" dirty="0"/>
          </a:p>
        </p:txBody>
      </p:sp>
      <p:pic>
        <p:nvPicPr>
          <p:cNvPr id="4098" name="Picture 2" descr="https://upload.wikimedia.org/wikipedia/commons/thumb/5/55/Meissner_effect_p1390048.jpg/1280px-Meissner_effect_p1390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4741" y="3851562"/>
            <a:ext cx="3859949" cy="275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3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t>Critical temperature (</a:t>
            </a:r>
            <a:r>
              <a:rPr lang="en-US" altLang="zh-CN" b="1" i="1" dirty="0"/>
              <a:t>T</a:t>
            </a:r>
            <a:r>
              <a:rPr lang="en-US" altLang="zh-CN" b="1" baseline="-25000" dirty="0"/>
              <a:t>c</a:t>
            </a:r>
            <a:r>
              <a:rPr lang="en-US" altLang="zh-CN" b="1" dirty="0"/>
              <a:t>), crystal structure and lattice constants of some high-</a:t>
            </a:r>
            <a:r>
              <a:rPr lang="en-US" altLang="zh-CN" b="1" i="1" dirty="0"/>
              <a:t>T</a:t>
            </a:r>
            <a:r>
              <a:rPr lang="en-US" altLang="zh-CN" b="1" baseline="-25000" dirty="0"/>
              <a:t>c</a:t>
            </a:r>
            <a:r>
              <a:rPr lang="en-US" altLang="zh-CN" b="1" dirty="0"/>
              <a:t> superconductors</a:t>
            </a:r>
            <a:endParaRPr lang="zh-CN" altLang="en-US" dirty="0"/>
          </a:p>
        </p:txBody>
      </p:sp>
      <p:pic>
        <p:nvPicPr>
          <p:cNvPr id="9" name="内容占位符 8"/>
          <p:cNvPicPr>
            <a:picLocks noGrp="1" noChangeAspect="1"/>
          </p:cNvPicPr>
          <p:nvPr>
            <p:ph idx="1"/>
          </p:nvPr>
        </p:nvPicPr>
        <p:blipFill>
          <a:blip r:embed="rId2"/>
          <a:stretch>
            <a:fillRect/>
          </a:stretch>
        </p:blipFill>
        <p:spPr>
          <a:xfrm>
            <a:off x="1203161" y="2083738"/>
            <a:ext cx="10150639" cy="4164662"/>
          </a:xfrm>
          <a:prstGeom prst="rect">
            <a:avLst/>
          </a:prstGeom>
        </p:spPr>
      </p:pic>
      <p:sp>
        <p:nvSpPr>
          <p:cNvPr id="10" name="椭圆 9"/>
          <p:cNvSpPr/>
          <p:nvPr/>
        </p:nvSpPr>
        <p:spPr>
          <a:xfrm>
            <a:off x="1454727" y="2604655"/>
            <a:ext cx="1122218" cy="4433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7" name="Picture 5" descr="https://upload.wikimedia.org/wikipedia/commons/0/06/Yb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511" y="2083738"/>
            <a:ext cx="2871229" cy="406094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818909" y="2083738"/>
            <a:ext cx="5534891" cy="4164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951306" y="2273243"/>
            <a:ext cx="5195454" cy="3785652"/>
          </a:xfrm>
          <a:prstGeom prst="rect">
            <a:avLst/>
          </a:prstGeom>
          <a:noFill/>
        </p:spPr>
        <p:txBody>
          <a:bodyPr wrap="square" rtlCol="0">
            <a:spAutoFit/>
          </a:bodyPr>
          <a:lstStyle/>
          <a:p>
            <a:r>
              <a:rPr lang="en-US" altLang="zh-CN" sz="2400" dirty="0"/>
              <a:t>The first superconductor found with Tc &gt; 77 K (liquid nitrogen boiling point) is yttrium barium copper oxide (YBa2Cu3O7−x); the proportions of the three different metals in the YBa2Cu3O7 superconductor are in the mole ratio of 1 to 2 to 3 for yttrium to barium to copper, respectively. Thus, this particular superconductor is often referred to as the 123 superconductor</a:t>
            </a:r>
            <a:endParaRPr lang="zh-CN" altLang="en-US" sz="2400" dirty="0"/>
          </a:p>
        </p:txBody>
      </p:sp>
    </p:spTree>
    <p:extLst>
      <p:ext uri="{BB962C8B-B14F-4D97-AF65-F5344CB8AC3E}">
        <p14:creationId xmlns:p14="http://schemas.microsoft.com/office/powerpoint/2010/main" val="391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Liquid oxygen</a:t>
            </a:r>
            <a:endParaRPr lang="zh-CN" altLang="en-US" dirty="0"/>
          </a:p>
        </p:txBody>
      </p:sp>
      <p:sp>
        <p:nvSpPr>
          <p:cNvPr id="4" name="内容占位符 3"/>
          <p:cNvSpPr>
            <a:spLocks noGrp="1"/>
          </p:cNvSpPr>
          <p:nvPr>
            <p:ph idx="1"/>
          </p:nvPr>
        </p:nvSpPr>
        <p:spPr>
          <a:xfrm>
            <a:off x="838200" y="1690688"/>
            <a:ext cx="10515600" cy="3153684"/>
          </a:xfrm>
          <a:prstGeom prst="rect">
            <a:avLst/>
          </a:prstGeom>
        </p:spPr>
        <p:txBody>
          <a:bodyPr>
            <a:spAutoFit/>
          </a:bodyPr>
          <a:lstStyle/>
          <a:p>
            <a:pPr>
              <a:buFont typeface="Wingdings" panose="05000000000000000000" pitchFamily="2" charset="2"/>
              <a:buChar char="Ø"/>
            </a:pPr>
            <a:r>
              <a:rPr lang="en-US" altLang="zh-CN" sz="2400" dirty="0">
                <a:solidFill>
                  <a:srgbClr val="000000"/>
                </a:solidFill>
              </a:rPr>
              <a:t>Liquefy oxygen in the atmosphere.</a:t>
            </a:r>
          </a:p>
          <a:p>
            <a:pPr>
              <a:buFont typeface="Wingdings" panose="05000000000000000000" pitchFamily="2" charset="2"/>
              <a:buChar char="Ø"/>
            </a:pPr>
            <a:r>
              <a:rPr lang="en-US" altLang="zh-CN" sz="2400" dirty="0">
                <a:solidFill>
                  <a:srgbClr val="000000"/>
                </a:solidFill>
              </a:rPr>
              <a:t>Watch </a:t>
            </a:r>
            <a:r>
              <a:rPr lang="en-US" altLang="zh-CN" sz="2400" dirty="0" err="1">
                <a:solidFill>
                  <a:srgbClr val="000000"/>
                </a:solidFill>
              </a:rPr>
              <a:t>paramagnetism</a:t>
            </a:r>
            <a:r>
              <a:rPr lang="en-US" altLang="zh-CN" sz="2400" dirty="0">
                <a:solidFill>
                  <a:srgbClr val="000000"/>
                </a:solidFill>
              </a:rPr>
              <a:t>.</a:t>
            </a:r>
          </a:p>
          <a:p>
            <a:pPr>
              <a:buFont typeface="Wingdings" panose="05000000000000000000" pitchFamily="2" charset="2"/>
              <a:buChar char="Ø"/>
            </a:pPr>
            <a:r>
              <a:rPr lang="en-US" altLang="zh-CN" sz="2400" dirty="0">
                <a:solidFill>
                  <a:srgbClr val="000000"/>
                </a:solidFill>
              </a:rPr>
              <a:t>Check the color</a:t>
            </a:r>
            <a:r>
              <a:rPr lang="en-US" altLang="zh-CN" sz="2400" dirty="0"/>
              <a:t> </a:t>
            </a:r>
          </a:p>
          <a:p>
            <a:r>
              <a:rPr lang="en-US" altLang="zh-CN" dirty="0">
                <a:solidFill>
                  <a:srgbClr val="000000"/>
                </a:solidFill>
              </a:rPr>
              <a:t>Composition of dry air</a:t>
            </a:r>
            <a:r>
              <a:rPr lang="en-US" altLang="zh-CN" dirty="0"/>
              <a:t> </a:t>
            </a:r>
            <a:br>
              <a:rPr lang="en-US" altLang="zh-CN" dirty="0"/>
            </a:br>
            <a:endParaRPr lang="zh-CN" altLang="en-US" dirty="0"/>
          </a:p>
          <a:p>
            <a:pPr marL="0" indent="0">
              <a:buNone/>
            </a:pPr>
            <a:br>
              <a:rPr lang="en-US" altLang="zh-CN" dirty="0"/>
            </a:br>
            <a:endParaRPr lang="zh-CN" altLang="en-US" dirty="0"/>
          </a:p>
        </p:txBody>
      </p:sp>
      <p:pic>
        <p:nvPicPr>
          <p:cNvPr id="5" name="图片 4"/>
          <p:cNvPicPr>
            <a:picLocks noChangeAspect="1"/>
          </p:cNvPicPr>
          <p:nvPr/>
        </p:nvPicPr>
        <p:blipFill>
          <a:blip r:embed="rId2"/>
          <a:stretch>
            <a:fillRect/>
          </a:stretch>
        </p:blipFill>
        <p:spPr>
          <a:xfrm>
            <a:off x="966787" y="3592933"/>
            <a:ext cx="10258425" cy="3105150"/>
          </a:xfrm>
          <a:prstGeom prst="rect">
            <a:avLst/>
          </a:prstGeom>
        </p:spPr>
      </p:pic>
      <p:pic>
        <p:nvPicPr>
          <p:cNvPr id="8" name="内容占位符 3"/>
          <p:cNvPicPr>
            <a:picLocks noChangeAspect="1"/>
          </p:cNvPicPr>
          <p:nvPr/>
        </p:nvPicPr>
        <p:blipFill>
          <a:blip r:embed="rId3"/>
          <a:stretch>
            <a:fillRect/>
          </a:stretch>
        </p:blipFill>
        <p:spPr>
          <a:xfrm>
            <a:off x="7433261" y="1830642"/>
            <a:ext cx="3608811" cy="1023394"/>
          </a:xfrm>
          <a:prstGeom prst="rect">
            <a:avLst/>
          </a:prstGeom>
        </p:spPr>
      </p:pic>
    </p:spTree>
    <p:extLst>
      <p:ext uri="{BB962C8B-B14F-4D97-AF65-F5344CB8AC3E}">
        <p14:creationId xmlns:p14="http://schemas.microsoft.com/office/powerpoint/2010/main" val="27403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Liquid oxygen</a:t>
            </a:r>
            <a:endParaRPr lang="zh-CN" altLang="en-US" dirty="0"/>
          </a:p>
        </p:txBody>
      </p:sp>
      <p:pic>
        <p:nvPicPr>
          <p:cNvPr id="5" name="图片 4"/>
          <p:cNvPicPr>
            <a:picLocks noChangeAspect="1"/>
          </p:cNvPicPr>
          <p:nvPr/>
        </p:nvPicPr>
        <p:blipFill>
          <a:blip r:embed="rId2"/>
          <a:stretch>
            <a:fillRect/>
          </a:stretch>
        </p:blipFill>
        <p:spPr>
          <a:xfrm>
            <a:off x="1149927" y="1830642"/>
            <a:ext cx="9892145" cy="4634402"/>
          </a:xfrm>
          <a:prstGeom prst="rect">
            <a:avLst/>
          </a:prstGeom>
        </p:spPr>
      </p:pic>
      <p:pic>
        <p:nvPicPr>
          <p:cNvPr id="4" name="内容占位符 3"/>
          <p:cNvPicPr>
            <a:picLocks noGrp="1" noChangeAspect="1"/>
          </p:cNvPicPr>
          <p:nvPr>
            <p:ph idx="1"/>
          </p:nvPr>
        </p:nvPicPr>
        <p:blipFill>
          <a:blip r:embed="rId3"/>
          <a:stretch>
            <a:fillRect/>
          </a:stretch>
        </p:blipFill>
        <p:spPr>
          <a:xfrm>
            <a:off x="7433261" y="1830642"/>
            <a:ext cx="3608811" cy="1023394"/>
          </a:xfrm>
          <a:prstGeom prst="rect">
            <a:avLst/>
          </a:prstGeom>
        </p:spPr>
      </p:pic>
      <p:sp>
        <p:nvSpPr>
          <p:cNvPr id="7" name="矩形 6"/>
          <p:cNvSpPr/>
          <p:nvPr/>
        </p:nvSpPr>
        <p:spPr>
          <a:xfrm>
            <a:off x="4902926" y="3013166"/>
            <a:ext cx="6026331" cy="3222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9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026" name="Picture 2" descr="https://indico.ihep.ac.cn/event/8260/picture/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0740" y="1873028"/>
            <a:ext cx="7970520" cy="425653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194560" y="4920343"/>
            <a:ext cx="7785463"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74589" y="6213957"/>
            <a:ext cx="1677062" cy="369332"/>
          </a:xfrm>
          <a:prstGeom prst="rect">
            <a:avLst/>
          </a:prstGeom>
        </p:spPr>
        <p:txBody>
          <a:bodyPr wrap="none">
            <a:spAutoFit/>
          </a:bodyPr>
          <a:lstStyle/>
          <a:p>
            <a:r>
              <a:rPr lang="en-US" altLang="zh-CN" dirty="0">
                <a:solidFill>
                  <a:srgbClr val="444444"/>
                </a:solidFill>
                <a:latin typeface="verdana" panose="020B0604030504040204" pitchFamily="34" charset="0"/>
              </a:rPr>
              <a:t>15:00-18:00</a:t>
            </a:r>
            <a:endParaRPr lang="zh-CN" altLang="en-US" dirty="0"/>
          </a:p>
        </p:txBody>
      </p:sp>
    </p:spTree>
    <p:extLst>
      <p:ext uri="{BB962C8B-B14F-4D97-AF65-F5344CB8AC3E}">
        <p14:creationId xmlns:p14="http://schemas.microsoft.com/office/powerpoint/2010/main" val="27505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ndico.ihep.ac.cn/event/8260/picture/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90" y="30253"/>
            <a:ext cx="8579122" cy="6810329"/>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2943497" y="3614057"/>
            <a:ext cx="113212" cy="10450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40731" y="2690949"/>
            <a:ext cx="2717075" cy="47026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95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2487930" y="1825625"/>
            <a:ext cx="7581900" cy="4305300"/>
          </a:xfrm>
          <a:prstGeom prst="rect">
            <a:avLst/>
          </a:prstGeom>
        </p:spPr>
      </p:pic>
    </p:spTree>
    <p:extLst>
      <p:ext uri="{BB962C8B-B14F-4D97-AF65-F5344CB8AC3E}">
        <p14:creationId xmlns:p14="http://schemas.microsoft.com/office/powerpoint/2010/main" val="144746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2300287" y="1858169"/>
            <a:ext cx="7591425" cy="4286250"/>
          </a:xfrm>
          <a:prstGeom prst="rect">
            <a:avLst/>
          </a:prstGeom>
        </p:spPr>
      </p:pic>
    </p:spTree>
    <p:extLst>
      <p:ext uri="{BB962C8B-B14F-4D97-AF65-F5344CB8AC3E}">
        <p14:creationId xmlns:p14="http://schemas.microsoft.com/office/powerpoint/2010/main" val="119816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cryogenic temperature range</a:t>
            </a:r>
            <a:endParaRPr lang="zh-CN" altLang="en-US" dirty="0"/>
          </a:p>
        </p:txBody>
      </p:sp>
      <p:sp>
        <p:nvSpPr>
          <p:cNvPr id="3" name="内容占位符 2"/>
          <p:cNvSpPr>
            <a:spLocks noGrp="1"/>
          </p:cNvSpPr>
          <p:nvPr>
            <p:ph idx="1"/>
          </p:nvPr>
        </p:nvSpPr>
        <p:spPr>
          <a:xfrm>
            <a:off x="838200" y="1825625"/>
            <a:ext cx="7153687" cy="4351338"/>
          </a:xfrm>
        </p:spPr>
        <p:txBody>
          <a:bodyPr/>
          <a:lstStyle/>
          <a:p>
            <a:pPr marL="0" indent="0">
              <a:buNone/>
            </a:pPr>
            <a:r>
              <a:rPr lang="en-US" altLang="zh-CN" dirty="0"/>
              <a:t>The cryogenic temperature range has been defined as from −150 °C (−238 °F) to absolute zero (−273 °C or −460 °F), the temperature at which molecular motion comes as close as theoretically possible to ceasing completely. Cryogenic temperatures are usually described in the absolute or Kelvin scale, in which absolute zero is written as 0 K, without a degree sign. Conversion from the Celsius to the Kelvin scale can be done by adding 273 to the Celsius scale.</a:t>
            </a:r>
            <a:endParaRPr lang="zh-CN" altLang="en-US" dirty="0"/>
          </a:p>
        </p:txBody>
      </p:sp>
      <p:pic>
        <p:nvPicPr>
          <p:cNvPr id="1028" name="Picture 4" descr="cryogenic reg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887" y="1866527"/>
            <a:ext cx="2748512" cy="426953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421957" y="1883884"/>
            <a:ext cx="341523" cy="41423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E13BD8E-EB90-45B0-B019-C0CAD00C76DF}"/>
              </a:ext>
            </a:extLst>
          </p:cNvPr>
          <p:cNvSpPr/>
          <p:nvPr/>
        </p:nvSpPr>
        <p:spPr>
          <a:xfrm>
            <a:off x="905050" y="1387362"/>
            <a:ext cx="10011652" cy="369332"/>
          </a:xfrm>
          <a:prstGeom prst="rect">
            <a:avLst/>
          </a:prstGeom>
        </p:spPr>
        <p:txBody>
          <a:bodyPr wrap="square">
            <a:spAutoFit/>
          </a:bodyPr>
          <a:lstStyle/>
          <a:p>
            <a:r>
              <a:rPr lang="en-US" altLang="zh-CN" dirty="0">
                <a:solidFill>
                  <a:srgbClr val="222222"/>
                </a:solidFill>
                <a:latin typeface="arial" panose="020B0604020202020204" pitchFamily="34" charset="0"/>
              </a:rPr>
              <a:t>In physics, </a:t>
            </a:r>
            <a:r>
              <a:rPr lang="en-US" altLang="zh-CN" b="1" dirty="0">
                <a:solidFill>
                  <a:srgbClr val="222222"/>
                </a:solidFill>
                <a:latin typeface="arial" panose="020B0604020202020204" pitchFamily="34" charset="0"/>
              </a:rPr>
              <a:t>cryogenics</a:t>
            </a:r>
            <a:r>
              <a:rPr lang="en-US" altLang="zh-CN" dirty="0">
                <a:solidFill>
                  <a:srgbClr val="222222"/>
                </a:solidFill>
                <a:latin typeface="arial" panose="020B0604020202020204" pitchFamily="34" charset="0"/>
              </a:rPr>
              <a:t> is the production and </a:t>
            </a:r>
            <a:r>
              <a:rPr lang="en-US" altLang="zh-CN" dirty="0" err="1">
                <a:solidFill>
                  <a:srgbClr val="222222"/>
                </a:solidFill>
                <a:latin typeface="arial" panose="020B0604020202020204" pitchFamily="34" charset="0"/>
              </a:rPr>
              <a:t>behaviour</a:t>
            </a:r>
            <a:r>
              <a:rPr lang="en-US" altLang="zh-CN" dirty="0">
                <a:solidFill>
                  <a:srgbClr val="222222"/>
                </a:solidFill>
                <a:latin typeface="arial" panose="020B0604020202020204" pitchFamily="34" charset="0"/>
              </a:rPr>
              <a:t> of materials at very low temperatures.</a:t>
            </a:r>
            <a:endParaRPr lang="zh-CN" altLang="en-US" dirty="0"/>
          </a:p>
        </p:txBody>
      </p:sp>
    </p:spTree>
    <p:extLst>
      <p:ext uri="{BB962C8B-B14F-4D97-AF65-F5344CB8AC3E}">
        <p14:creationId xmlns:p14="http://schemas.microsoft.com/office/powerpoint/2010/main" val="261642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2281237" y="1953419"/>
            <a:ext cx="7629525" cy="4095750"/>
          </a:xfrm>
          <a:prstGeom prst="rect">
            <a:avLst/>
          </a:prstGeom>
        </p:spPr>
      </p:pic>
    </p:spTree>
    <p:extLst>
      <p:ext uri="{BB962C8B-B14F-4D97-AF65-F5344CB8AC3E}">
        <p14:creationId xmlns:p14="http://schemas.microsoft.com/office/powerpoint/2010/main" val="173644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Basic Theory of Temperature Measurement</a:t>
            </a:r>
            <a:endParaRPr lang="zh-CN" altLang="en-US" dirty="0"/>
          </a:p>
        </p:txBody>
      </p:sp>
      <p:sp>
        <p:nvSpPr>
          <p:cNvPr id="3" name="内容占位符 2"/>
          <p:cNvSpPr>
            <a:spLocks noGrp="1"/>
          </p:cNvSpPr>
          <p:nvPr>
            <p:ph idx="1"/>
          </p:nvPr>
        </p:nvSpPr>
        <p:spPr/>
        <p:txBody>
          <a:bodyPr/>
          <a:lstStyle/>
          <a:p>
            <a:r>
              <a:rPr lang="en-US" altLang="zh-CN" dirty="0"/>
              <a:t>Thermal conductivity </a:t>
            </a:r>
          </a:p>
          <a:p>
            <a:r>
              <a:rPr lang="en-US" altLang="zh-CN" dirty="0"/>
              <a:t>Thermal conductivity integral </a:t>
            </a:r>
          </a:p>
          <a:p>
            <a:r>
              <a:rPr lang="en-US" altLang="zh-CN" dirty="0"/>
              <a:t>Thermodynamic properties for various cryogenic liquids</a:t>
            </a:r>
          </a:p>
          <a:p>
            <a:r>
              <a:rPr lang="en-US" altLang="zh-CN" dirty="0"/>
              <a:t>Thermal contraction of selected materials between 293 K and 4 K</a:t>
            </a:r>
          </a:p>
          <a:p>
            <a:r>
              <a:rPr lang="en-US" altLang="zh-CN" dirty="0"/>
              <a:t>Resistivity of alloys</a:t>
            </a:r>
          </a:p>
          <a:p>
            <a:r>
              <a:rPr lang="en-US" altLang="zh-CN" dirty="0"/>
              <a:t>Saturated vapor pressure of helium</a:t>
            </a:r>
            <a:endParaRPr lang="zh-CN" altLang="en-US" dirty="0"/>
          </a:p>
        </p:txBody>
      </p:sp>
    </p:spTree>
    <p:extLst>
      <p:ext uri="{BB962C8B-B14F-4D97-AF65-F5344CB8AC3E}">
        <p14:creationId xmlns:p14="http://schemas.microsoft.com/office/powerpoint/2010/main" val="388905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Cryogenic heat flow </a:t>
            </a:r>
            <a:endParaRPr lang="zh-CN" altLang="en-US" dirty="0"/>
          </a:p>
        </p:txBody>
      </p:sp>
      <p:sp>
        <p:nvSpPr>
          <p:cNvPr id="3" name="内容占位符 2"/>
          <p:cNvSpPr>
            <a:spLocks noGrp="1"/>
          </p:cNvSpPr>
          <p:nvPr>
            <p:ph idx="1"/>
          </p:nvPr>
        </p:nvSpPr>
        <p:spPr>
          <a:xfrm>
            <a:off x="838200" y="1837817"/>
            <a:ext cx="10515600" cy="4351338"/>
          </a:xfrm>
        </p:spPr>
        <p:txBody>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K   </a:t>
            </a:r>
            <a:r>
              <a:rPr lang="zh-CN" altLang="en-US" dirty="0"/>
              <a:t>：</a:t>
            </a:r>
            <a:r>
              <a:rPr lang="en-US" altLang="zh-CN" dirty="0"/>
              <a:t>the thermal conductivity</a:t>
            </a:r>
          </a:p>
          <a:p>
            <a:pPr marL="0" indent="0">
              <a:buNone/>
            </a:pPr>
            <a:r>
              <a:rPr lang="en-US" altLang="zh-CN" dirty="0"/>
              <a:t>A   </a:t>
            </a:r>
            <a:r>
              <a:rPr lang="zh-CN" altLang="en-US" dirty="0"/>
              <a:t>：</a:t>
            </a:r>
            <a:r>
              <a:rPr lang="en-US" altLang="zh-CN" dirty="0"/>
              <a:t>the cross-sectional area</a:t>
            </a:r>
          </a:p>
          <a:p>
            <a:pPr marL="0" indent="0">
              <a:buNone/>
            </a:pPr>
            <a:r>
              <a:rPr lang="en-US" altLang="zh-CN" dirty="0"/>
              <a:t>∆T </a:t>
            </a:r>
            <a:r>
              <a:rPr lang="zh-CN" altLang="en-US" dirty="0"/>
              <a:t>：</a:t>
            </a:r>
            <a:r>
              <a:rPr lang="en-US" altLang="zh-CN" dirty="0"/>
              <a:t>the temperature difference</a:t>
            </a:r>
          </a:p>
          <a:p>
            <a:pPr marL="0" indent="0">
              <a:buNone/>
            </a:pPr>
            <a:r>
              <a:rPr lang="en-US" altLang="zh-CN" dirty="0"/>
              <a:t>L    </a:t>
            </a:r>
            <a:r>
              <a:rPr lang="zh-CN" altLang="en-US" dirty="0"/>
              <a:t>：</a:t>
            </a:r>
            <a:r>
              <a:rPr lang="en-US" altLang="zh-CN" dirty="0"/>
              <a:t>the length of the heat conduction path</a:t>
            </a:r>
            <a:endParaRPr lang="zh-CN" altLang="en-US" dirty="0"/>
          </a:p>
        </p:txBody>
      </p:sp>
      <p:pic>
        <p:nvPicPr>
          <p:cNvPr id="4" name="图片 3"/>
          <p:cNvPicPr>
            <a:picLocks noChangeAspect="1"/>
          </p:cNvPicPr>
          <p:nvPr/>
        </p:nvPicPr>
        <p:blipFill>
          <a:blip r:embed="rId2"/>
          <a:stretch>
            <a:fillRect/>
          </a:stretch>
        </p:blipFill>
        <p:spPr>
          <a:xfrm>
            <a:off x="1861968" y="2105985"/>
            <a:ext cx="2921576" cy="1109472"/>
          </a:xfrm>
          <a:prstGeom prst="rect">
            <a:avLst/>
          </a:prstGeom>
        </p:spPr>
      </p:pic>
      <p:pic>
        <p:nvPicPr>
          <p:cNvPr id="5" name="图片 4"/>
          <p:cNvPicPr>
            <a:picLocks noChangeAspect="1"/>
          </p:cNvPicPr>
          <p:nvPr/>
        </p:nvPicPr>
        <p:blipFill>
          <a:blip r:embed="rId3"/>
          <a:stretch>
            <a:fillRect/>
          </a:stretch>
        </p:blipFill>
        <p:spPr>
          <a:xfrm>
            <a:off x="7448318" y="574446"/>
            <a:ext cx="4600575" cy="5905500"/>
          </a:xfrm>
          <a:prstGeom prst="rect">
            <a:avLst/>
          </a:prstGeom>
        </p:spPr>
      </p:pic>
    </p:spTree>
    <p:extLst>
      <p:ext uri="{BB962C8B-B14F-4D97-AF65-F5344CB8AC3E}">
        <p14:creationId xmlns:p14="http://schemas.microsoft.com/office/powerpoint/2010/main" val="417074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Heat sinking length for wire sizes</a:t>
            </a:r>
            <a:endParaRPr lang="zh-CN" altLang="en-US" dirty="0"/>
          </a:p>
        </p:txBody>
      </p:sp>
      <p:pic>
        <p:nvPicPr>
          <p:cNvPr id="4" name="内容占位符 3"/>
          <p:cNvPicPr>
            <a:picLocks noGrp="1" noChangeAspect="1"/>
          </p:cNvPicPr>
          <p:nvPr>
            <p:ph idx="1"/>
          </p:nvPr>
        </p:nvPicPr>
        <p:blipFill>
          <a:blip r:embed="rId3"/>
          <a:stretch>
            <a:fillRect/>
          </a:stretch>
        </p:blipFill>
        <p:spPr>
          <a:xfrm>
            <a:off x="2141982" y="2100183"/>
            <a:ext cx="7200900" cy="3105150"/>
          </a:xfrm>
          <a:prstGeom prst="rect">
            <a:avLst/>
          </a:prstGeom>
        </p:spPr>
      </p:pic>
      <p:sp>
        <p:nvSpPr>
          <p:cNvPr id="5" name="矩形 4"/>
          <p:cNvSpPr/>
          <p:nvPr/>
        </p:nvSpPr>
        <p:spPr>
          <a:xfrm>
            <a:off x="2141982" y="5205333"/>
            <a:ext cx="7200900" cy="1200329"/>
          </a:xfrm>
          <a:prstGeom prst="rect">
            <a:avLst/>
          </a:prstGeom>
        </p:spPr>
        <p:txBody>
          <a:bodyPr wrap="square">
            <a:spAutoFit/>
          </a:bodyPr>
          <a:lstStyle/>
          <a:p>
            <a:r>
              <a:rPr lang="en-US" altLang="zh-CN" dirty="0"/>
              <a:t>—Wire heat-sinking length required to thermally anchor to a heat sink at temperature T to bring the temperature of the wire to within 1 </a:t>
            </a:r>
            <a:r>
              <a:rPr lang="en-US" altLang="zh-CN" dirty="0" err="1"/>
              <a:t>mK</a:t>
            </a:r>
            <a:r>
              <a:rPr lang="en-US" altLang="zh-CN" dirty="0"/>
              <a:t> of </a:t>
            </a:r>
            <a:r>
              <a:rPr lang="en-US" altLang="zh-CN" dirty="0" err="1"/>
              <a:t>T</a:t>
            </a:r>
            <a:r>
              <a:rPr lang="en-US" altLang="zh-CN" sz="1100" dirty="0" err="1"/>
              <a:t>lower</a:t>
            </a:r>
            <a:r>
              <a:rPr lang="en-US" altLang="zh-CN" dirty="0"/>
              <a:t> </a:t>
            </a:r>
          </a:p>
          <a:p>
            <a:r>
              <a:rPr lang="en-US" altLang="zh-CN" dirty="0"/>
              <a:t>— Values are calculated assuming wires are in a vacuum environment, and the specified thermal conductivity.</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33638005"/>
              </p:ext>
            </p:extLst>
          </p:nvPr>
        </p:nvGraphicFramePr>
        <p:xfrm>
          <a:off x="9342882" y="5229622"/>
          <a:ext cx="1994342" cy="1428750"/>
        </p:xfrm>
        <a:graphic>
          <a:graphicData uri="http://schemas.openxmlformats.org/drawingml/2006/table">
            <a:tbl>
              <a:tblPr>
                <a:tableStyleId>{9D7B26C5-4107-4FEC-AEDC-1716B250A1EF}</a:tableStyleId>
              </a:tblPr>
              <a:tblGrid>
                <a:gridCol w="997171">
                  <a:extLst>
                    <a:ext uri="{9D8B030D-6E8A-4147-A177-3AD203B41FA5}">
                      <a16:colId xmlns:a16="http://schemas.microsoft.com/office/drawing/2014/main" val="20000"/>
                    </a:ext>
                  </a:extLst>
                </a:gridCol>
                <a:gridCol w="997171">
                  <a:extLst>
                    <a:ext uri="{9D8B030D-6E8A-4147-A177-3AD203B41FA5}">
                      <a16:colId xmlns:a16="http://schemas.microsoft.com/office/drawing/2014/main" val="20001"/>
                    </a:ext>
                  </a:extLst>
                </a:gridCol>
              </a:tblGrid>
              <a:tr h="2381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effectLst/>
                        </a:rPr>
                        <a:t>Thermal conductivity </a:t>
                      </a:r>
                      <a:r>
                        <a:rPr lang="en-US" altLang="zh-CN" sz="900" dirty="0">
                          <a:effectLst/>
                        </a:rPr>
                        <a:t>W/(m • k)</a:t>
                      </a:r>
                      <a:endParaRPr lang="en-US" altLang="zh-CN" sz="900" b="0" dirty="0">
                        <a:effectLst/>
                        <a:latin typeface="+mn-ea"/>
                        <a:ea typeface="+mn-ea"/>
                      </a:endParaRPr>
                    </a:p>
                  </a:txBody>
                  <a:tcPr marL="19050" marR="19050" marT="19050" marB="19050" anchor="ctr"/>
                </a:tc>
                <a:tc hMerge="1">
                  <a:txBody>
                    <a:bodyPr/>
                    <a:lstStyle/>
                    <a:p>
                      <a:endParaRPr lang="zh-CN" altLang="en-US"/>
                    </a:p>
                  </a:txBody>
                  <a:tcPr/>
                </a:tc>
                <a:extLst>
                  <a:ext uri="{0D108BD9-81ED-4DB2-BD59-A6C34878D82A}">
                    <a16:rowId xmlns:a16="http://schemas.microsoft.com/office/drawing/2014/main" val="10000"/>
                  </a:ext>
                </a:extLst>
              </a:tr>
              <a:tr h="238125">
                <a:tc>
                  <a:txBody>
                    <a:bodyPr/>
                    <a:lstStyle/>
                    <a:p>
                      <a:pPr algn="ctr"/>
                      <a:r>
                        <a:rPr lang="en-US" sz="900" dirty="0">
                          <a:effectLst/>
                        </a:rPr>
                        <a:t>1 K</a:t>
                      </a:r>
                      <a:endParaRPr lang="en-US" sz="900" b="0" dirty="0">
                        <a:effectLst/>
                        <a:latin typeface="+mn-ea"/>
                        <a:ea typeface="+mn-ea"/>
                      </a:endParaRPr>
                    </a:p>
                  </a:txBody>
                  <a:tcPr marL="19050" marR="19050" marT="19050" marB="19050" anchor="ctr"/>
                </a:tc>
                <a:tc>
                  <a:txBody>
                    <a:bodyPr/>
                    <a:lstStyle/>
                    <a:p>
                      <a:pPr algn="ctr"/>
                      <a:r>
                        <a:rPr lang="en-US" sz="900" dirty="0">
                          <a:effectLst/>
                        </a:rPr>
                        <a:t>0.034</a:t>
                      </a:r>
                      <a:endParaRPr lang="en-US" sz="900" b="0" dirty="0">
                        <a:effectLst/>
                        <a:latin typeface="+mn-ea"/>
                        <a:ea typeface="+mn-ea"/>
                      </a:endParaRPr>
                    </a:p>
                  </a:txBody>
                  <a:tcPr marL="19050" marR="19050" marT="19050" marB="19050" anchor="ctr"/>
                </a:tc>
                <a:extLst>
                  <a:ext uri="{0D108BD9-81ED-4DB2-BD59-A6C34878D82A}">
                    <a16:rowId xmlns:a16="http://schemas.microsoft.com/office/drawing/2014/main" val="10001"/>
                  </a:ext>
                </a:extLst>
              </a:tr>
              <a:tr h="238125">
                <a:tc>
                  <a:txBody>
                    <a:bodyPr/>
                    <a:lstStyle/>
                    <a:p>
                      <a:pPr algn="ctr"/>
                      <a:r>
                        <a:rPr lang="en-US" sz="900" dirty="0">
                          <a:effectLst/>
                        </a:rPr>
                        <a:t>4.2 K</a:t>
                      </a:r>
                      <a:endParaRPr lang="en-US" sz="900" b="0" dirty="0">
                        <a:effectLst/>
                        <a:latin typeface="+mn-ea"/>
                        <a:ea typeface="+mn-ea"/>
                      </a:endParaRPr>
                    </a:p>
                  </a:txBody>
                  <a:tcPr marL="19050" marR="19050" marT="19050" marB="19050" anchor="ctr"/>
                </a:tc>
                <a:tc>
                  <a:txBody>
                    <a:bodyPr/>
                    <a:lstStyle/>
                    <a:p>
                      <a:pPr algn="ctr"/>
                      <a:r>
                        <a:rPr lang="en-US" sz="900" dirty="0">
                          <a:effectLst/>
                        </a:rPr>
                        <a:t>0.062</a:t>
                      </a:r>
                      <a:endParaRPr lang="en-US" sz="900" b="0" dirty="0">
                        <a:effectLst/>
                        <a:latin typeface="+mn-ea"/>
                        <a:ea typeface="+mn-ea"/>
                      </a:endParaRPr>
                    </a:p>
                  </a:txBody>
                  <a:tcPr marL="19050" marR="19050" marT="19050" marB="19050" anchor="ctr"/>
                </a:tc>
                <a:extLst>
                  <a:ext uri="{0D108BD9-81ED-4DB2-BD59-A6C34878D82A}">
                    <a16:rowId xmlns:a16="http://schemas.microsoft.com/office/drawing/2014/main" val="10002"/>
                  </a:ext>
                </a:extLst>
              </a:tr>
              <a:tr h="238125">
                <a:tc>
                  <a:txBody>
                    <a:bodyPr/>
                    <a:lstStyle/>
                    <a:p>
                      <a:pPr algn="ctr"/>
                      <a:r>
                        <a:rPr lang="en-US" sz="900" dirty="0">
                          <a:effectLst/>
                        </a:rPr>
                        <a:t>77 K</a:t>
                      </a:r>
                      <a:endParaRPr lang="en-US" sz="900" b="0" dirty="0">
                        <a:effectLst/>
                        <a:latin typeface="+mn-ea"/>
                        <a:ea typeface="+mn-ea"/>
                      </a:endParaRPr>
                    </a:p>
                  </a:txBody>
                  <a:tcPr marL="19050" marR="19050" marT="19050" marB="19050" anchor="ctr"/>
                </a:tc>
                <a:tc>
                  <a:txBody>
                    <a:bodyPr/>
                    <a:lstStyle/>
                    <a:p>
                      <a:pPr algn="ctr"/>
                      <a:r>
                        <a:rPr lang="en-US" sz="900" dirty="0">
                          <a:effectLst/>
                        </a:rPr>
                        <a:t>0.22</a:t>
                      </a:r>
                      <a:endParaRPr lang="en-US" sz="900" b="0" dirty="0">
                        <a:effectLst/>
                        <a:latin typeface="+mn-ea"/>
                        <a:ea typeface="+mn-ea"/>
                      </a:endParaRPr>
                    </a:p>
                  </a:txBody>
                  <a:tcPr marL="19050" marR="19050" marT="19050" marB="19050" anchor="ctr"/>
                </a:tc>
                <a:extLst>
                  <a:ext uri="{0D108BD9-81ED-4DB2-BD59-A6C34878D82A}">
                    <a16:rowId xmlns:a16="http://schemas.microsoft.com/office/drawing/2014/main" val="10003"/>
                  </a:ext>
                </a:extLst>
              </a:tr>
              <a:tr h="238125">
                <a:tc>
                  <a:txBody>
                    <a:bodyPr/>
                    <a:lstStyle/>
                    <a:p>
                      <a:pPr algn="ctr"/>
                      <a:r>
                        <a:rPr lang="en-US" sz="900" dirty="0">
                          <a:effectLst/>
                        </a:rPr>
                        <a:t>100 K</a:t>
                      </a:r>
                      <a:endParaRPr lang="en-US" sz="900" b="0" dirty="0">
                        <a:effectLst/>
                        <a:latin typeface="+mn-ea"/>
                        <a:ea typeface="+mn-ea"/>
                      </a:endParaRPr>
                    </a:p>
                  </a:txBody>
                  <a:tcPr marL="19050" marR="19050" marT="19050" marB="19050" anchor="ctr"/>
                </a:tc>
                <a:tc>
                  <a:txBody>
                    <a:bodyPr/>
                    <a:lstStyle/>
                    <a:p>
                      <a:pPr algn="ctr"/>
                      <a:r>
                        <a:rPr lang="en-US" sz="900" dirty="0">
                          <a:effectLst/>
                        </a:rPr>
                        <a:t>0.24</a:t>
                      </a:r>
                      <a:endParaRPr lang="en-US" sz="900" b="0" dirty="0">
                        <a:effectLst/>
                        <a:latin typeface="+mn-ea"/>
                        <a:ea typeface="+mn-ea"/>
                      </a:endParaRPr>
                    </a:p>
                  </a:txBody>
                  <a:tcPr marL="19050" marR="19050" marT="19050" marB="19050" anchor="ctr"/>
                </a:tc>
                <a:extLst>
                  <a:ext uri="{0D108BD9-81ED-4DB2-BD59-A6C34878D82A}">
                    <a16:rowId xmlns:a16="http://schemas.microsoft.com/office/drawing/2014/main" val="10004"/>
                  </a:ext>
                </a:extLst>
              </a:tr>
              <a:tr h="238125">
                <a:tc>
                  <a:txBody>
                    <a:bodyPr/>
                    <a:lstStyle/>
                    <a:p>
                      <a:pPr algn="ctr"/>
                      <a:r>
                        <a:rPr lang="en-US" sz="900" dirty="0">
                          <a:effectLst/>
                        </a:rPr>
                        <a:t>300 K</a:t>
                      </a:r>
                      <a:endParaRPr lang="en-US" sz="900" b="0" dirty="0">
                        <a:effectLst/>
                        <a:latin typeface="+mn-ea"/>
                        <a:ea typeface="+mn-ea"/>
                      </a:endParaRPr>
                    </a:p>
                  </a:txBody>
                  <a:tcPr marL="19050" marR="19050" marT="19050" marB="19050" anchor="ctr"/>
                </a:tc>
                <a:tc>
                  <a:txBody>
                    <a:bodyPr/>
                    <a:lstStyle/>
                    <a:p>
                      <a:pPr algn="ctr"/>
                      <a:r>
                        <a:rPr lang="en-US" sz="900" dirty="0">
                          <a:effectLst/>
                        </a:rPr>
                        <a:t>0.44</a:t>
                      </a:r>
                      <a:endParaRPr lang="en-US" sz="900" b="0" dirty="0">
                        <a:effectLst/>
                        <a:latin typeface="+mn-ea"/>
                        <a:ea typeface="+mn-ea"/>
                      </a:endParaRPr>
                    </a:p>
                  </a:txBody>
                  <a:tcPr marL="19050" marR="19050" marT="19050" marB="1905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0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Sensor selection</a:t>
            </a:r>
            <a:endParaRPr lang="zh-CN" altLang="en-US" dirty="0"/>
          </a:p>
        </p:txBody>
      </p:sp>
      <p:pic>
        <p:nvPicPr>
          <p:cNvPr id="4" name="内容占位符 3"/>
          <p:cNvPicPr>
            <a:picLocks noGrp="1" noChangeAspect="1"/>
          </p:cNvPicPr>
          <p:nvPr>
            <p:ph idx="1"/>
          </p:nvPr>
        </p:nvPicPr>
        <p:blipFill>
          <a:blip r:embed="rId2"/>
          <a:stretch>
            <a:fillRect/>
          </a:stretch>
        </p:blipFill>
        <p:spPr>
          <a:xfrm>
            <a:off x="2114550" y="1901031"/>
            <a:ext cx="7962900" cy="4200525"/>
          </a:xfrm>
          <a:prstGeom prst="rect">
            <a:avLst/>
          </a:prstGeom>
        </p:spPr>
      </p:pic>
    </p:spTree>
    <p:extLst>
      <p:ext uri="{BB962C8B-B14F-4D97-AF65-F5344CB8AC3E}">
        <p14:creationId xmlns:p14="http://schemas.microsoft.com/office/powerpoint/2010/main" val="295593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Sensor wiring</a:t>
            </a:r>
            <a:endParaRPr lang="zh-CN" altLang="en-US" dirty="0"/>
          </a:p>
        </p:txBody>
      </p:sp>
      <p:pic>
        <p:nvPicPr>
          <p:cNvPr id="4" name="内容占位符 3"/>
          <p:cNvPicPr>
            <a:picLocks noGrp="1" noChangeAspect="1"/>
          </p:cNvPicPr>
          <p:nvPr>
            <p:ph idx="1"/>
          </p:nvPr>
        </p:nvPicPr>
        <p:blipFill>
          <a:blip r:embed="rId3"/>
          <a:stretch>
            <a:fillRect/>
          </a:stretch>
        </p:blipFill>
        <p:spPr>
          <a:xfrm>
            <a:off x="2930085" y="4386350"/>
            <a:ext cx="5945691" cy="1403001"/>
          </a:xfrm>
          <a:prstGeom prst="rect">
            <a:avLst/>
          </a:prstGeom>
        </p:spPr>
      </p:pic>
      <p:sp>
        <p:nvSpPr>
          <p:cNvPr id="5" name="矩形 4"/>
          <p:cNvSpPr/>
          <p:nvPr/>
        </p:nvSpPr>
        <p:spPr>
          <a:xfrm>
            <a:off x="6287824" y="5620512"/>
            <a:ext cx="5175904" cy="369332"/>
          </a:xfrm>
          <a:prstGeom prst="rect">
            <a:avLst/>
          </a:prstGeom>
        </p:spPr>
        <p:txBody>
          <a:bodyPr wrap="none">
            <a:spAutoFit/>
          </a:bodyPr>
          <a:lstStyle/>
          <a:p>
            <a:r>
              <a:rPr lang="en-US" altLang="zh-CN" dirty="0"/>
              <a:t>To avoid uncertainties associated with lead resistance</a:t>
            </a:r>
            <a:endParaRPr lang="zh-CN" altLang="en-US" dirty="0"/>
          </a:p>
        </p:txBody>
      </p:sp>
      <p:sp>
        <p:nvSpPr>
          <p:cNvPr id="3" name="矩形 2"/>
          <p:cNvSpPr/>
          <p:nvPr/>
        </p:nvSpPr>
        <p:spPr>
          <a:xfrm>
            <a:off x="2930085" y="1801027"/>
            <a:ext cx="6096000" cy="2585323"/>
          </a:xfrm>
          <a:prstGeom prst="rect">
            <a:avLst/>
          </a:prstGeom>
        </p:spPr>
        <p:txBody>
          <a:bodyPr>
            <a:spAutoFit/>
          </a:bodyPr>
          <a:lstStyle/>
          <a:p>
            <a:r>
              <a:rPr lang="zh-CN" altLang="en-US" dirty="0"/>
              <a:t>4-wire: For </a:t>
            </a:r>
            <a:r>
              <a:rPr lang="zh-CN" altLang="en-US" dirty="0">
                <a:solidFill>
                  <a:srgbClr val="FF0000"/>
                </a:solidFill>
              </a:rPr>
              <a:t>accurate sensor measurements</a:t>
            </a:r>
            <a:r>
              <a:rPr lang="zh-CN" altLang="en-US" dirty="0"/>
              <a:t>, 4-lead connections are by far the superior option when adding a lead extension to both diodes and resistive temperature sensors. </a:t>
            </a:r>
          </a:p>
          <a:p>
            <a:endParaRPr lang="zh-CN" altLang="en-US" dirty="0"/>
          </a:p>
          <a:p>
            <a:r>
              <a:rPr lang="zh-CN" altLang="en-US" dirty="0"/>
              <a:t>2-wire: This option is useful if </a:t>
            </a:r>
            <a:r>
              <a:rPr lang="zh-CN" altLang="en-US" dirty="0">
                <a:solidFill>
                  <a:srgbClr val="FF0000"/>
                </a:solidFill>
              </a:rPr>
              <a:t>the number of electrical connections inside</a:t>
            </a:r>
            <a:r>
              <a:rPr lang="zh-CN" altLang="en-US" dirty="0"/>
              <a:t> a system must be kept to a </a:t>
            </a:r>
            <a:r>
              <a:rPr lang="zh-CN" altLang="en-US" dirty="0">
                <a:solidFill>
                  <a:srgbClr val="FF0000"/>
                </a:solidFill>
              </a:rPr>
              <a:t>minimum</a:t>
            </a:r>
            <a:r>
              <a:rPr lang="zh-CN" altLang="en-US" dirty="0"/>
              <a:t>. However, 2-lead connections add measureable resistance to sensor measurements. This additional resistance will cause a significant (but repeatable) shift on all sensors except diodes.</a:t>
            </a:r>
          </a:p>
        </p:txBody>
      </p:sp>
      <p:sp>
        <p:nvSpPr>
          <p:cNvPr id="6" name="圆角矩形 5"/>
          <p:cNvSpPr/>
          <p:nvPr/>
        </p:nvSpPr>
        <p:spPr>
          <a:xfrm>
            <a:off x="2930085" y="1801027"/>
            <a:ext cx="6096000" cy="10379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097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Procedure for Mounting The Sensor</a:t>
            </a:r>
            <a:endParaRPr lang="zh-CN" altLang="en-US" dirty="0"/>
          </a:p>
        </p:txBody>
      </p:sp>
      <p:sp>
        <p:nvSpPr>
          <p:cNvPr id="3" name="内容占位符 2"/>
          <p:cNvSpPr>
            <a:spLocks noGrp="1"/>
          </p:cNvSpPr>
          <p:nvPr>
            <p:ph idx="1"/>
          </p:nvPr>
        </p:nvSpPr>
        <p:spPr>
          <a:xfrm>
            <a:off x="838200" y="1602608"/>
            <a:ext cx="10515600" cy="4351338"/>
          </a:xfrm>
        </p:spPr>
        <p:txBody>
          <a:bodyPr>
            <a:normAutofit lnSpcReduction="10000"/>
          </a:bodyPr>
          <a:lstStyle/>
          <a:p>
            <a:r>
              <a:rPr lang="en-US" altLang="zh-CN" dirty="0"/>
              <a:t>Confirm the Serial number</a:t>
            </a:r>
          </a:p>
          <a:p>
            <a:r>
              <a:rPr lang="en-US" altLang="zh-CN" dirty="0"/>
              <a:t>Assemble location</a:t>
            </a:r>
          </a:p>
          <a:p>
            <a:r>
              <a:rPr lang="en-US" altLang="zh-CN" dirty="0"/>
              <a:t>Verify the room temperature resistance</a:t>
            </a:r>
          </a:p>
          <a:p>
            <a:r>
              <a:rPr lang="en-US" altLang="zh-CN" dirty="0"/>
              <a:t>Sand the sensor mount area/sensor PCB/Interface PCB</a:t>
            </a:r>
          </a:p>
          <a:p>
            <a:r>
              <a:rPr lang="en-US" altLang="zh-CN" dirty="0"/>
              <a:t>Clean the area</a:t>
            </a:r>
          </a:p>
          <a:p>
            <a:r>
              <a:rPr lang="en-US" altLang="zh-CN" dirty="0" err="1"/>
              <a:t>Stycast</a:t>
            </a:r>
            <a:r>
              <a:rPr lang="en-US" altLang="zh-CN" dirty="0"/>
              <a:t> epoxy/Grease</a:t>
            </a:r>
          </a:p>
          <a:p>
            <a:r>
              <a:rPr lang="en-US" altLang="zh-CN" dirty="0"/>
              <a:t>Fixed</a:t>
            </a:r>
          </a:p>
          <a:p>
            <a:r>
              <a:rPr lang="en-US" altLang="zh-CN" dirty="0"/>
              <a:t>attach the wires to the surface</a:t>
            </a:r>
          </a:p>
          <a:p>
            <a:r>
              <a:rPr lang="en-US" altLang="zh-CN" dirty="0"/>
              <a:t>Record the temperature of the room</a:t>
            </a:r>
          </a:p>
        </p:txBody>
      </p:sp>
      <p:pic>
        <p:nvPicPr>
          <p:cNvPr id="1027" name="Picture 3" descr="Picture 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066" y="4034691"/>
            <a:ext cx="224618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stretch>
            <a:fillRect/>
          </a:stretch>
        </p:blipFill>
        <p:spPr>
          <a:xfrm>
            <a:off x="8181488" y="4034691"/>
            <a:ext cx="1620553" cy="1685925"/>
          </a:xfrm>
          <a:prstGeom prst="rect">
            <a:avLst/>
          </a:prstGeom>
        </p:spPr>
      </p:pic>
      <p:pic>
        <p:nvPicPr>
          <p:cNvPr id="7" name="图片 6"/>
          <p:cNvPicPr>
            <a:picLocks noChangeAspect="1"/>
          </p:cNvPicPr>
          <p:nvPr/>
        </p:nvPicPr>
        <p:blipFill>
          <a:blip r:embed="rId4"/>
          <a:stretch>
            <a:fillRect/>
          </a:stretch>
        </p:blipFill>
        <p:spPr>
          <a:xfrm>
            <a:off x="9802041" y="4034691"/>
            <a:ext cx="1927657" cy="1685925"/>
          </a:xfrm>
          <a:prstGeom prst="rect">
            <a:avLst/>
          </a:prstGeom>
        </p:spPr>
      </p:pic>
      <p:pic>
        <p:nvPicPr>
          <p:cNvPr id="8" name="图片 7"/>
          <p:cNvPicPr>
            <a:picLocks noChangeAspect="1"/>
          </p:cNvPicPr>
          <p:nvPr/>
        </p:nvPicPr>
        <p:blipFill>
          <a:blip r:embed="rId5"/>
          <a:stretch>
            <a:fillRect/>
          </a:stretch>
        </p:blipFill>
        <p:spPr>
          <a:xfrm>
            <a:off x="10014857" y="2305519"/>
            <a:ext cx="1714841" cy="1672604"/>
          </a:xfrm>
          <a:prstGeom prst="rect">
            <a:avLst/>
          </a:prstGeom>
        </p:spPr>
      </p:pic>
      <p:pic>
        <p:nvPicPr>
          <p:cNvPr id="9" name="图片 8"/>
          <p:cNvPicPr>
            <a:picLocks noChangeAspect="1"/>
          </p:cNvPicPr>
          <p:nvPr/>
        </p:nvPicPr>
        <p:blipFill>
          <a:blip r:embed="rId6"/>
          <a:stretch>
            <a:fillRect/>
          </a:stretch>
        </p:blipFill>
        <p:spPr>
          <a:xfrm>
            <a:off x="5414623" y="5731309"/>
            <a:ext cx="6315075" cy="1065599"/>
          </a:xfrm>
          <a:prstGeom prst="rect">
            <a:avLst/>
          </a:prstGeom>
        </p:spPr>
      </p:pic>
    </p:spTree>
    <p:extLst>
      <p:ext uri="{BB962C8B-B14F-4D97-AF65-F5344CB8AC3E}">
        <p14:creationId xmlns:p14="http://schemas.microsoft.com/office/powerpoint/2010/main" val="100904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zh-CN" altLang="en-US" dirty="0"/>
          </a:p>
        </p:txBody>
      </p:sp>
      <p:sp>
        <p:nvSpPr>
          <p:cNvPr id="57" name="矩形 56"/>
          <p:cNvSpPr/>
          <p:nvPr/>
        </p:nvSpPr>
        <p:spPr>
          <a:xfrm>
            <a:off x="1337303" y="2849444"/>
            <a:ext cx="2561150" cy="369332"/>
          </a:xfrm>
          <a:prstGeom prst="rect">
            <a:avLst/>
          </a:prstGeom>
        </p:spPr>
        <p:txBody>
          <a:bodyPr wrap="none">
            <a:spAutoFit/>
          </a:bodyPr>
          <a:lstStyle/>
          <a:p>
            <a:r>
              <a:rPr lang="zh-CN" altLang="en-US" dirty="0"/>
              <a:t>High pressure intake pipe</a:t>
            </a:r>
          </a:p>
        </p:txBody>
      </p:sp>
      <p:sp>
        <p:nvSpPr>
          <p:cNvPr id="58" name="矩形 57"/>
          <p:cNvSpPr/>
          <p:nvPr/>
        </p:nvSpPr>
        <p:spPr>
          <a:xfrm>
            <a:off x="1337303" y="3226154"/>
            <a:ext cx="2539541" cy="369332"/>
          </a:xfrm>
          <a:prstGeom prst="rect">
            <a:avLst/>
          </a:prstGeom>
        </p:spPr>
        <p:txBody>
          <a:bodyPr wrap="none">
            <a:spAutoFit/>
          </a:bodyPr>
          <a:lstStyle/>
          <a:p>
            <a:r>
              <a:rPr lang="zh-CN" altLang="en-US" dirty="0"/>
              <a:t>Low pressure return pipe</a:t>
            </a:r>
          </a:p>
        </p:txBody>
      </p:sp>
      <p:sp>
        <p:nvSpPr>
          <p:cNvPr id="59" name="矩形 58"/>
          <p:cNvSpPr/>
          <p:nvPr/>
        </p:nvSpPr>
        <p:spPr>
          <a:xfrm>
            <a:off x="1337303" y="3602864"/>
            <a:ext cx="1117614" cy="369332"/>
          </a:xfrm>
          <a:prstGeom prst="rect">
            <a:avLst/>
          </a:prstGeom>
        </p:spPr>
        <p:txBody>
          <a:bodyPr wrap="none">
            <a:spAutoFit/>
          </a:bodyPr>
          <a:lstStyle/>
          <a:p>
            <a:r>
              <a:rPr lang="zh-CN" altLang="en-US"/>
              <a:t>signal line</a:t>
            </a:r>
            <a:endParaRPr lang="zh-CN" altLang="en-US" dirty="0"/>
          </a:p>
        </p:txBody>
      </p:sp>
      <p:sp>
        <p:nvSpPr>
          <p:cNvPr id="61" name="矩形 60"/>
          <p:cNvSpPr/>
          <p:nvPr/>
        </p:nvSpPr>
        <p:spPr>
          <a:xfrm>
            <a:off x="6450185" y="4047824"/>
            <a:ext cx="1162882" cy="738664"/>
          </a:xfrm>
          <a:prstGeom prst="rect">
            <a:avLst/>
          </a:prstGeom>
        </p:spPr>
        <p:txBody>
          <a:bodyPr wrap="none">
            <a:spAutoFit/>
          </a:bodyPr>
          <a:lstStyle/>
          <a:p>
            <a:r>
              <a:rPr lang="zh-CN" altLang="en-US" sz="1400" dirty="0"/>
              <a:t>Temperature </a:t>
            </a:r>
            <a:endParaRPr lang="en-US" altLang="zh-CN" sz="1400" dirty="0"/>
          </a:p>
          <a:p>
            <a:r>
              <a:rPr lang="zh-CN" altLang="en-US" sz="1400" dirty="0"/>
              <a:t>acquisition </a:t>
            </a:r>
            <a:endParaRPr lang="en-US" altLang="zh-CN" sz="1400" dirty="0"/>
          </a:p>
          <a:p>
            <a:r>
              <a:rPr lang="zh-CN" altLang="en-US" sz="1400" dirty="0"/>
              <a:t>instrument</a:t>
            </a:r>
          </a:p>
        </p:txBody>
      </p:sp>
      <p:grpSp>
        <p:nvGrpSpPr>
          <p:cNvPr id="71" name="组合 70"/>
          <p:cNvGrpSpPr/>
          <p:nvPr/>
        </p:nvGrpSpPr>
        <p:grpSpPr>
          <a:xfrm>
            <a:off x="7642573" y="2319078"/>
            <a:ext cx="3711227" cy="3601730"/>
            <a:chOff x="7642573" y="2319078"/>
            <a:chExt cx="3711227" cy="3601730"/>
          </a:xfrm>
        </p:grpSpPr>
        <p:pic>
          <p:nvPicPr>
            <p:cNvPr id="6" name="图片 5"/>
            <p:cNvPicPr>
              <a:picLocks noChangeAspect="1"/>
            </p:cNvPicPr>
            <p:nvPr/>
          </p:nvPicPr>
          <p:blipFill>
            <a:blip r:embed="rId2"/>
            <a:stretch>
              <a:fillRect/>
            </a:stretch>
          </p:blipFill>
          <p:spPr>
            <a:xfrm>
              <a:off x="7642573" y="2319078"/>
              <a:ext cx="1993618" cy="3601730"/>
            </a:xfrm>
            <a:prstGeom prst="rect">
              <a:avLst/>
            </a:prstGeom>
          </p:spPr>
        </p:pic>
        <p:pic>
          <p:nvPicPr>
            <p:cNvPr id="7" name="图片 6"/>
            <p:cNvPicPr>
              <a:picLocks noChangeAspect="1"/>
            </p:cNvPicPr>
            <p:nvPr/>
          </p:nvPicPr>
          <p:blipFill rotWithShape="1">
            <a:blip r:embed="rId3"/>
            <a:srcRect l="25862" t="5444" r="20546" b="3241"/>
            <a:stretch/>
          </p:blipFill>
          <p:spPr>
            <a:xfrm>
              <a:off x="9795933" y="2319078"/>
              <a:ext cx="1557867" cy="1557868"/>
            </a:xfrm>
            <a:prstGeom prst="rect">
              <a:avLst/>
            </a:prstGeom>
          </p:spPr>
        </p:pic>
        <p:cxnSp>
          <p:nvCxnSpPr>
            <p:cNvPr id="63" name="直接箭头连接符 62"/>
            <p:cNvCxnSpPr>
              <a:endCxn id="7" idx="1"/>
            </p:cNvCxnSpPr>
            <p:nvPr/>
          </p:nvCxnSpPr>
          <p:spPr>
            <a:xfrm>
              <a:off x="8874034" y="2849444"/>
              <a:ext cx="921899" cy="24856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1512712" y="1980412"/>
            <a:ext cx="5952073" cy="4317085"/>
            <a:chOff x="1512712" y="1980412"/>
            <a:chExt cx="5952073" cy="4317085"/>
          </a:xfrm>
        </p:grpSpPr>
        <p:grpSp>
          <p:nvGrpSpPr>
            <p:cNvPr id="12" name="组合 11"/>
            <p:cNvGrpSpPr/>
            <p:nvPr/>
          </p:nvGrpSpPr>
          <p:grpSpPr>
            <a:xfrm>
              <a:off x="3733688" y="2330367"/>
              <a:ext cx="1919111" cy="3590440"/>
              <a:chOff x="5215467" y="2330368"/>
              <a:chExt cx="1919111" cy="3590440"/>
            </a:xfrm>
          </p:grpSpPr>
          <p:sp>
            <p:nvSpPr>
              <p:cNvPr id="8" name="矩形 7"/>
              <p:cNvSpPr/>
              <p:nvPr/>
            </p:nvSpPr>
            <p:spPr>
              <a:xfrm>
                <a:off x="5215467" y="4786489"/>
                <a:ext cx="1919111" cy="11343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633156" y="4436534"/>
                <a:ext cx="1422399" cy="349956"/>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909733" y="2330368"/>
                <a:ext cx="869244" cy="2106166"/>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512712" y="4825786"/>
              <a:ext cx="1377244" cy="1095022"/>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70975" y="4786488"/>
              <a:ext cx="756356" cy="11343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834942" y="2733302"/>
              <a:ext cx="1628421" cy="7789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肘形连接符 17"/>
            <p:cNvCxnSpPr/>
            <p:nvPr/>
          </p:nvCxnSpPr>
          <p:spPr>
            <a:xfrm flipV="1">
              <a:off x="2887021" y="5304809"/>
              <a:ext cx="843732" cy="186267"/>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flipV="1">
              <a:off x="2887021" y="5578996"/>
              <a:ext cx="846667" cy="16075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a:off x="5573776" y="4690534"/>
              <a:ext cx="697199" cy="592667"/>
            </a:xfrm>
            <a:prstGeom prst="bentConnector3">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endCxn id="9" idx="1"/>
            </p:cNvCxnSpPr>
            <p:nvPr/>
          </p:nvCxnSpPr>
          <p:spPr>
            <a:xfrm flipV="1">
              <a:off x="2887021" y="4611511"/>
              <a:ext cx="1264356" cy="513645"/>
            </a:xfrm>
            <a:prstGeom prst="bentConnector3">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肘形连接符 42"/>
            <p:cNvCxnSpPr/>
            <p:nvPr/>
          </p:nvCxnSpPr>
          <p:spPr>
            <a:xfrm flipV="1">
              <a:off x="5562376" y="3515754"/>
              <a:ext cx="697199" cy="1008964"/>
            </a:xfrm>
            <a:prstGeom prst="bentConnector2">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5573776" y="4052928"/>
              <a:ext cx="950977" cy="547296"/>
            </a:xfrm>
            <a:prstGeom prst="bentConnector3">
              <a:avLst>
                <a:gd name="adj1" fmla="val 80864"/>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6534234" y="3732127"/>
              <a:ext cx="833679" cy="3744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6619875" y="3800475"/>
              <a:ext cx="407456" cy="127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594130" y="5912302"/>
              <a:ext cx="1310167" cy="369332"/>
            </a:xfrm>
            <a:prstGeom prst="rect">
              <a:avLst/>
            </a:prstGeom>
          </p:spPr>
          <p:txBody>
            <a:bodyPr wrap="none">
              <a:spAutoFit/>
            </a:bodyPr>
            <a:lstStyle/>
            <a:p>
              <a:r>
                <a:rPr lang="zh-CN" altLang="en-US" dirty="0"/>
                <a:t>Compressor</a:t>
              </a:r>
            </a:p>
          </p:txBody>
        </p:sp>
        <p:sp>
          <p:nvSpPr>
            <p:cNvPr id="56" name="矩形 55"/>
            <p:cNvSpPr/>
            <p:nvPr/>
          </p:nvSpPr>
          <p:spPr>
            <a:xfrm>
              <a:off x="3864362" y="5924496"/>
              <a:ext cx="1657762" cy="369332"/>
            </a:xfrm>
            <a:prstGeom prst="rect">
              <a:avLst/>
            </a:prstGeom>
          </p:spPr>
          <p:txBody>
            <a:bodyPr wrap="none">
              <a:spAutoFit/>
            </a:bodyPr>
            <a:lstStyle/>
            <a:p>
              <a:r>
                <a:rPr lang="zh-CN" altLang="en-US" dirty="0"/>
                <a:t>GM refrigerator</a:t>
              </a:r>
            </a:p>
          </p:txBody>
        </p:sp>
        <p:sp>
          <p:nvSpPr>
            <p:cNvPr id="60" name="矩形 59"/>
            <p:cNvSpPr/>
            <p:nvPr/>
          </p:nvSpPr>
          <p:spPr>
            <a:xfrm>
              <a:off x="5888227" y="2699986"/>
              <a:ext cx="1426031" cy="1107996"/>
            </a:xfrm>
            <a:prstGeom prst="rect">
              <a:avLst/>
            </a:prstGeom>
          </p:spPr>
          <p:txBody>
            <a:bodyPr wrap="none">
              <a:spAutoFit/>
            </a:bodyPr>
            <a:lstStyle/>
            <a:p>
              <a:r>
                <a:rPr lang="en-US" altLang="zh-CN" sz="1600" dirty="0"/>
                <a:t>C</a:t>
              </a:r>
              <a:r>
                <a:rPr lang="zh-CN" altLang="en-US" sz="1600" dirty="0"/>
                <a:t>ontrol system</a:t>
              </a:r>
              <a:endParaRPr lang="en-US" altLang="zh-CN" sz="1600" dirty="0"/>
            </a:p>
            <a:p>
              <a:r>
                <a:rPr lang="en-US" altLang="zh-CN" sz="1600" dirty="0"/>
                <a:t>Computer</a:t>
              </a:r>
            </a:p>
            <a:p>
              <a:r>
                <a:rPr lang="en-US" altLang="zh-CN" sz="1600" dirty="0"/>
                <a:t>Lakeshore 336</a:t>
              </a:r>
            </a:p>
            <a:p>
              <a:endParaRPr lang="zh-CN" altLang="en-US" sz="1600" dirty="0"/>
            </a:p>
          </p:txBody>
        </p:sp>
        <p:sp>
          <p:nvSpPr>
            <p:cNvPr id="64" name="矩形 63"/>
            <p:cNvSpPr/>
            <p:nvPr/>
          </p:nvSpPr>
          <p:spPr>
            <a:xfrm>
              <a:off x="5922375" y="5928165"/>
              <a:ext cx="1542410" cy="369332"/>
            </a:xfrm>
            <a:prstGeom prst="rect">
              <a:avLst/>
            </a:prstGeom>
          </p:spPr>
          <p:txBody>
            <a:bodyPr wrap="none">
              <a:spAutoFit/>
            </a:bodyPr>
            <a:lstStyle/>
            <a:p>
              <a:r>
                <a:rPr lang="zh-CN" altLang="en-US" dirty="0"/>
                <a:t>Vacuum pump</a:t>
              </a:r>
            </a:p>
          </p:txBody>
        </p:sp>
        <p:sp>
          <p:nvSpPr>
            <p:cNvPr id="65" name="矩形 64"/>
            <p:cNvSpPr/>
            <p:nvPr/>
          </p:nvSpPr>
          <p:spPr>
            <a:xfrm>
              <a:off x="4347851" y="1980412"/>
              <a:ext cx="933845" cy="369332"/>
            </a:xfrm>
            <a:prstGeom prst="rect">
              <a:avLst/>
            </a:prstGeom>
          </p:spPr>
          <p:txBody>
            <a:bodyPr wrap="none">
              <a:spAutoFit/>
            </a:bodyPr>
            <a:lstStyle/>
            <a:p>
              <a:r>
                <a:rPr lang="zh-CN" altLang="en-US" dirty="0"/>
                <a:t>cryostat</a:t>
              </a:r>
            </a:p>
          </p:txBody>
        </p:sp>
      </p:grpSp>
      <p:cxnSp>
        <p:nvCxnSpPr>
          <p:cNvPr id="67" name="直接连接符 66"/>
          <p:cNvCxnSpPr>
            <a:endCxn id="57" idx="1"/>
          </p:cNvCxnSpPr>
          <p:nvPr/>
        </p:nvCxnSpPr>
        <p:spPr>
          <a:xfrm>
            <a:off x="707136" y="3034110"/>
            <a:ext cx="6301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07135" y="3836764"/>
            <a:ext cx="6301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07134" y="3432264"/>
            <a:ext cx="6301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7791162" y="5902867"/>
            <a:ext cx="3038332" cy="646331"/>
          </a:xfrm>
          <a:prstGeom prst="rect">
            <a:avLst/>
          </a:prstGeom>
        </p:spPr>
        <p:txBody>
          <a:bodyPr wrap="none">
            <a:spAutoFit/>
          </a:bodyPr>
          <a:lstStyle/>
          <a:p>
            <a:r>
              <a:rPr lang="zh-CN" altLang="en-US" dirty="0"/>
              <a:t>The number of thermometers </a:t>
            </a:r>
            <a:endParaRPr lang="en-US" altLang="zh-CN" dirty="0"/>
          </a:p>
          <a:p>
            <a:r>
              <a:rPr lang="zh-CN" altLang="en-US" dirty="0"/>
              <a:t>can be installed </a:t>
            </a:r>
            <a:r>
              <a:rPr lang="en-US" altLang="zh-CN" dirty="0"/>
              <a:t>: 16+</a:t>
            </a:r>
            <a:endParaRPr lang="zh-CN" altLang="en-US" dirty="0"/>
          </a:p>
        </p:txBody>
      </p:sp>
      <p:sp>
        <p:nvSpPr>
          <p:cNvPr id="36" name="标题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Introduction of test stand</a:t>
            </a:r>
            <a:endParaRPr lang="zh-CN" altLang="en-US" dirty="0"/>
          </a:p>
        </p:txBody>
      </p:sp>
    </p:spTree>
    <p:extLst>
      <p:ext uri="{BB962C8B-B14F-4D97-AF65-F5344CB8AC3E}">
        <p14:creationId xmlns:p14="http://schemas.microsoft.com/office/powerpoint/2010/main" val="40417171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宽屏</PresentationFormat>
  <Paragraphs>97</Paragraphs>
  <Slides>20</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Arial</vt:lpstr>
      <vt:lpstr>Calibri</vt:lpstr>
      <vt:lpstr>Calibri Light</vt:lpstr>
      <vt:lpstr>Georgia</vt:lpstr>
      <vt:lpstr>verdana</vt:lpstr>
      <vt:lpstr>Wingdings</vt:lpstr>
      <vt:lpstr>Office 主题</vt:lpstr>
      <vt:lpstr>PowerPoint 演示文稿</vt:lpstr>
      <vt:lpstr>The cryogenic temperature range</vt:lpstr>
      <vt:lpstr>Basic Theory of Temperature Measurement</vt:lpstr>
      <vt:lpstr>Cryogenic heat flow </vt:lpstr>
      <vt:lpstr>Heat sinking length for wire sizes</vt:lpstr>
      <vt:lpstr>Sensor selection</vt:lpstr>
      <vt:lpstr>Sensor wiring</vt:lpstr>
      <vt:lpstr>Procedure for Mounting The Sensor</vt:lpstr>
      <vt:lpstr> </vt:lpstr>
      <vt:lpstr>The test stand</vt:lpstr>
      <vt:lpstr>The Interface of test stand</vt:lpstr>
      <vt:lpstr>Superconductivity</vt:lpstr>
      <vt:lpstr>Critical temperature (Tc), crystal structure and lattice constants of some high-Tc superconductors</vt:lpstr>
      <vt:lpstr>Liquid oxygen</vt:lpstr>
      <vt:lpstr>Liquid oxygen</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toccy zhao</cp:lastModifiedBy>
  <cp:revision>67</cp:revision>
  <dcterms:created xsi:type="dcterms:W3CDTF">2018-10-31T01:38:04Z</dcterms:created>
  <dcterms:modified xsi:type="dcterms:W3CDTF">2018-12-06T07:13:50Z</dcterms:modified>
</cp:coreProperties>
</file>