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2"/>
  </p:notesMasterIdLst>
  <p:sldIdLst>
    <p:sldId id="256" r:id="rId2"/>
    <p:sldId id="257" r:id="rId3"/>
    <p:sldId id="284" r:id="rId4"/>
    <p:sldId id="285" r:id="rId5"/>
    <p:sldId id="292" r:id="rId6"/>
    <p:sldId id="286" r:id="rId7"/>
    <p:sldId id="294" r:id="rId8"/>
    <p:sldId id="295" r:id="rId9"/>
    <p:sldId id="291" r:id="rId10"/>
    <p:sldId id="287" r:id="rId11"/>
    <p:sldId id="288" r:id="rId12"/>
    <p:sldId id="293" r:id="rId13"/>
    <p:sldId id="296" r:id="rId14"/>
    <p:sldId id="297" r:id="rId15"/>
    <p:sldId id="298" r:id="rId16"/>
    <p:sldId id="289" r:id="rId17"/>
    <p:sldId id="299" r:id="rId18"/>
    <p:sldId id="300" r:id="rId19"/>
    <p:sldId id="301" r:id="rId20"/>
    <p:sldId id="28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5" autoAdjust="0"/>
    <p:restoredTop sz="94635" autoAdjust="0"/>
  </p:normalViewPr>
  <p:slideViewPr>
    <p:cSldViewPr>
      <p:cViewPr varScale="1">
        <p:scale>
          <a:sx n="63" d="100"/>
          <a:sy n="63" d="100"/>
        </p:scale>
        <p:origin x="138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4A9AB1-E0F4-4738-9518-8F8A23DBF94B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1AA5A-92B9-4D78-A8FB-76D0987FB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15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6,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76200"/>
            <a:ext cx="10858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1225"/>
            <a:ext cx="530542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986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6,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935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6,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46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6,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62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6,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54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6,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38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6, 2018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607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6,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401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6,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39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6,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54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6,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68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December 6,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1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8153400" cy="1470025"/>
          </a:xfrm>
        </p:spPr>
        <p:txBody>
          <a:bodyPr>
            <a:noAutofit/>
          </a:bodyPr>
          <a:lstStyle/>
          <a:p>
            <a:r>
              <a:rPr lang="en-US" sz="4800" b="1" dirty="0"/>
              <a:t>Hands-on Training</a:t>
            </a:r>
            <a:br>
              <a:rPr lang="en-US" sz="4800" b="1" dirty="0"/>
            </a:br>
            <a:r>
              <a:rPr lang="en-US" sz="4800" b="1" dirty="0"/>
              <a:t>(SC Cavity)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962400"/>
            <a:ext cx="7086600" cy="1752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P</a:t>
            </a:r>
            <a:r>
              <a:rPr lang="en-US" altLang="zh-CN" sz="2800" dirty="0">
                <a:solidFill>
                  <a:schemeClr val="tx1"/>
                </a:solidFill>
              </a:rPr>
              <a:t>eng SHA (</a:t>
            </a:r>
            <a:r>
              <a:rPr lang="en-US" sz="2800" dirty="0">
                <a:solidFill>
                  <a:schemeClr val="tx1"/>
                </a:solidFill>
              </a:rPr>
              <a:t>shapeng@ihep.ac.cn</a:t>
            </a:r>
            <a:r>
              <a:rPr lang="en-US" altLang="zh-CN" sz="2800" dirty="0">
                <a:solidFill>
                  <a:schemeClr val="tx1"/>
                </a:solidFill>
              </a:rPr>
              <a:t>), </a:t>
            </a:r>
          </a:p>
          <a:p>
            <a:r>
              <a:rPr lang="en-US" altLang="zh-CN" sz="2400" dirty="0">
                <a:solidFill>
                  <a:schemeClr val="tx1"/>
                </a:solidFill>
              </a:rPr>
              <a:t>Chao DONG, </a:t>
            </a:r>
            <a:r>
              <a:rPr lang="en-US" altLang="zh-CN" sz="2400" dirty="0" err="1">
                <a:solidFill>
                  <a:schemeClr val="tx1"/>
                </a:solidFill>
              </a:rPr>
              <a:t>Lingxi</a:t>
            </a:r>
            <a:r>
              <a:rPr lang="en-US" altLang="zh-CN" sz="2400" dirty="0">
                <a:solidFill>
                  <a:schemeClr val="tx1"/>
                </a:solidFill>
              </a:rPr>
              <a:t> YE</a:t>
            </a:r>
            <a:endParaRPr lang="en-US" altLang="zh-CN" sz="28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5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/>
              <a:t>Basic Physics Formulas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295400" cy="94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8850"/>
            <a:ext cx="52959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3414713" cy="148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724400" y="1226494"/>
                <a:ext cx="2268250" cy="4978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10</m:t>
                          </m:r>
                        </m:e>
                        <m:sup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11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10</m:t>
                              </m:r>
                            </m:den>
                          </m:f>
                        </m:sup>
                      </m:sSup>
                      <m:r>
                        <a:rPr lang="en-US" b="0" i="0" smtClean="0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𝑖𝑛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 [</m:t>
                      </m:r>
                      <m:r>
                        <a:rPr lang="en-US" b="0" i="1" smtClean="0">
                          <a:latin typeface="Cambria Math"/>
                        </a:rPr>
                        <m:t>𝑊</m:t>
                      </m:r>
                      <m:r>
                        <a:rPr lang="en-US" b="0" i="1" smtClean="0"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1226494"/>
                <a:ext cx="2268250" cy="49782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742033" y="1788171"/>
                <a:ext cx="2269596" cy="4978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10</m:t>
                          </m:r>
                        </m:e>
                        <m:sup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21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10</m:t>
                              </m:r>
                            </m:den>
                          </m:f>
                        </m:sup>
                      </m:sSup>
                      <m:r>
                        <a:rPr lang="en-US" b="0" i="0" smtClean="0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𝑖𝑛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 [</m:t>
                      </m:r>
                      <m:r>
                        <a:rPr lang="en-US" b="0" i="1" smtClean="0">
                          <a:latin typeface="Cambria Math"/>
                        </a:rPr>
                        <m:t>𝑊</m:t>
                      </m:r>
                      <m:r>
                        <a:rPr lang="en-US" b="0" i="1" smtClean="0"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2033" y="1788171"/>
                <a:ext cx="2269596" cy="49782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33400" y="2971800"/>
                <a:ext cx="4572000" cy="30166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dirty="0"/>
                  <a:t>Cavity stored energy 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/>
                                </a:rPr>
                                <m:t>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𝑑𝑉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 smtClean="0">
                                      <a:latin typeface="Cambria Math"/>
                                    </a:rPr>
                                    <m:t>ξ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nary>
                            <m:naryPr>
                              <m:limLoc m:val="undOvr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𝑉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/>
                                </a:rPr>
                                <m:t>𝑑𝑉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Cavity RF loss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>
                            <a:latin typeface="Cambria Math"/>
                          </a:rPr>
                          <m:t>in</m:t>
                        </m:r>
                        <m:r>
                          <a:rPr lang="en-US" altLang="zh-CN" b="0" i="1" smtClean="0">
                            <a:latin typeface="Cambria Math"/>
                          </a:rPr>
                          <m:t> </m:t>
                        </m:r>
                      </m:sub>
                    </m:sSub>
                    <m:r>
                      <a:rPr lang="en-US" altLang="zh-CN" b="0" i="1" smtClean="0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>
                            <a:latin typeface="Cambria Math"/>
                          </a:rPr>
                          <m:t>r</m:t>
                        </m:r>
                        <m:r>
                          <a:rPr lang="en-US" altLang="zh-CN" i="1">
                            <a:latin typeface="Cambria Math"/>
                          </a:rPr>
                          <m:t> </m:t>
                        </m:r>
                      </m:sub>
                    </m:sSub>
                    <m:r>
                      <a:rPr lang="en-US" altLang="zh-CN" b="0" i="1" smtClean="0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altLang="zh-CN" b="0" i="1" smtClean="0">
                            <a:latin typeface="Cambria Math"/>
                          </a:rPr>
                          <m:t>𝑒</m:t>
                        </m:r>
                        <m:r>
                          <a:rPr lang="en-US" altLang="zh-CN" i="1">
                            <a:latin typeface="Cambria Math"/>
                          </a:rPr>
                          <m:t> 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Loaded Q: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/>
                              </a:rPr>
                              <m:t>𝐿</m:t>
                            </m:r>
                          </m:sub>
                        </m:sSub>
                      </m:den>
                    </m:f>
                    <m:r>
                      <a:rPr lang="en-US" altLang="zh-CN" b="0" i="1" smtClean="0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altLang="zh-CN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i="1" smtClean="0">
                                <a:latin typeface="Cambria Math"/>
                              </a:rPr>
                              <m:t>in</m:t>
                            </m:r>
                          </m:sub>
                        </m:sSub>
                      </m:den>
                    </m:f>
                    <m:r>
                      <a:rPr lang="en-US" altLang="zh-CN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(</a:t>
                </a:r>
                <a:r>
                  <a:rPr lang="en-US" altLang="zh-CN" dirty="0"/>
                  <a:t>Q</a:t>
                </a:r>
                <a:r>
                  <a:rPr lang="en-US" altLang="zh-CN" sz="1000" dirty="0"/>
                  <a:t>L</a:t>
                </a:r>
                <a:r>
                  <a:rPr lang="en-US" i="1" dirty="0"/>
                  <a:t> </a:t>
                </a:r>
                <a:r>
                  <a:rPr lang="en-US" dirty="0"/>
                  <a:t>is measured by bandwidth of -3dB. 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971800"/>
                <a:ext cx="4572000" cy="3016660"/>
              </a:xfrm>
              <a:prstGeom prst="rect">
                <a:avLst/>
              </a:prstGeom>
              <a:blipFill rotWithShape="1">
                <a:blip r:embed="rId7"/>
                <a:stretch>
                  <a:fillRect l="-1200" t="-10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089864" y="2438400"/>
                <a:ext cx="4572000" cy="338137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dirty="0"/>
                  <a:t>  (1) Coupling constant</a:t>
                </a:r>
              </a:p>
              <a:p>
                <a:r>
                  <a:rPr lang="en-US" dirty="0">
                    <a:solidFill>
                      <a:srgbClr val="0000FF"/>
                    </a:solidFill>
                  </a:rPr>
                  <a:t>  (over/under coupling)</a:t>
                </a:r>
                <a:r>
                  <a:rPr lang="zh-CN" altLang="en-US" dirty="0"/>
                  <a:t>：</a:t>
                </a:r>
                <a:endParaRPr lang="en-US" altLang="zh-CN" dirty="0"/>
              </a:p>
              <a:p>
                <a:r>
                  <a:rPr lang="en-US" dirty="0"/>
                  <a:t>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/>
                          </a:rPr>
                          <m:t>β</m:t>
                        </m:r>
                      </m:e>
                      <m:sup>
                        <m:r>
                          <a:rPr lang="zh-CN" altLang="en-US" b="0" i="1" smtClean="0">
                            <a:latin typeface="Cambria Math"/>
                          </a:rPr>
                          <m:t>∗</m:t>
                        </m:r>
                      </m:sup>
                    </m:sSup>
                    <m:r>
                      <a:rPr lang="en-US" altLang="zh-CN" b="0" i="1" smtClean="0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/>
                          </a:rPr>
                          <m:t>1 </m:t>
                        </m:r>
                        <m:r>
                          <a:rPr lang="en-US" altLang="zh-CN" b="0" i="1" smtClean="0">
                            <a:latin typeface="Cambria Math"/>
                            <a:ea typeface="Cambria Math"/>
                          </a:rPr>
                          <m:t>± </m:t>
                        </m:r>
                        <m:rad>
                          <m:radPr>
                            <m:degHide m:val="on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type m:val="lin"/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i="1">
                                        <a:latin typeface="Cambria Math"/>
                                        <a:ea typeface="Cambria Math"/>
                                      </a:rPr>
                                      <m:t>P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/>
                                        <a:ea typeface="Cambria Math"/>
                                      </a:rPr>
                                      <m:t>𝑟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latin typeface="Cambria Math"/>
                                        <a:ea typeface="Cambria Math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zh-CN" i="1">
                                        <a:latin typeface="Cambria Math"/>
                                        <a:ea typeface="Cambria Math"/>
                                      </a:rPr>
                                      <m:t>in</m:t>
                                    </m:r>
                                  </m:sub>
                                </m:sSub>
                              </m:den>
                            </m:f>
                          </m:e>
                        </m:rad>
                      </m:num>
                      <m:den>
                        <m:r>
                          <a:rPr lang="en-US" altLang="zh-CN" b="0" i="1" smtClean="0">
                            <a:latin typeface="Cambria Math"/>
                          </a:rPr>
                          <m:t>1 </m:t>
                        </m:r>
                        <m:r>
                          <a:rPr lang="en-US" altLang="zh-CN" b="0" i="1" smtClean="0">
                            <a:latin typeface="Cambria Math"/>
                            <a:ea typeface="Cambria Math"/>
                          </a:rPr>
                          <m:t>∓</m:t>
                        </m:r>
                        <m:rad>
                          <m:radPr>
                            <m:degHide m:val="on"/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type m:val="lin"/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i="1">
                                        <a:latin typeface="Cambria Math"/>
                                        <a:ea typeface="Cambria Math"/>
                                      </a:rPr>
                                      <m:t>P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latin typeface="Cambria Math"/>
                                        <a:ea typeface="Cambria Math"/>
                                      </a:rPr>
                                      <m:t>𝑟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latin typeface="Cambria Math"/>
                                        <a:ea typeface="Cambria Math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zh-CN" i="1">
                                        <a:latin typeface="Cambria Math"/>
                                        <a:ea typeface="Cambria Math"/>
                                      </a:rPr>
                                      <m:t>in</m:t>
                                    </m:r>
                                  </m:sub>
                                </m:sSub>
                              </m:den>
                            </m:f>
                          </m:e>
                        </m:rad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  (2) Input coupling:</a:t>
                </a:r>
              </a:p>
              <a:p>
                <a:r>
                  <a:rPr lang="en-US" dirty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/>
                          </a:rPr>
                          <m:t>β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𝑖𝑛</m:t>
                        </m:r>
                        <m:r>
                          <a:rPr lang="en-US" b="0" i="1" smtClean="0">
                            <a:latin typeface="Cambria Math"/>
                          </a:rPr>
                          <m:t> 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/>
                          </a:rPr>
                          <m:t>β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∗(1+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/>
                          </a:rPr>
                          <m:t>β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/>
                  <a:t>    </a:t>
                </a:r>
              </a:p>
              <a:p>
                <a:r>
                  <a:rPr lang="en-US" dirty="0"/>
                  <a:t>  (3) Monitor coupling: </a:t>
                </a:r>
              </a:p>
              <a:p>
                <a:r>
                  <a:rPr lang="en-US" dirty="0"/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/>
                          </a:rPr>
                          <m:t>β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 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i="1">
                                <a:latin typeface="Cambria Math"/>
                                <a:ea typeface="Cambria Math"/>
                              </a:rPr>
                              <m:t>P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/>
                                <a:ea typeface="Cambria Math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/>
                                <a:ea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  (4) Unloaded Q of cavity:</a:t>
                </a:r>
              </a:p>
              <a:p>
                <a:r>
                  <a:rPr lang="en-US" dirty="0"/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=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𝐿</m:t>
                        </m:r>
                      </m:sub>
                    </m:sSub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 ∗(1+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FF0000"/>
                            </a:solidFill>
                            <a:latin typeface="Cambria Math"/>
                          </a:rPr>
                          <m:t>β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𝑖𝑛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 </m:t>
                        </m:r>
                      </m:sub>
                    </m:sSub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FF0000"/>
                            </a:solidFill>
                            <a:latin typeface="Cambria Math"/>
                          </a:rPr>
                          <m:t>β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r>
                  <a:rPr lang="en-US" dirty="0"/>
                  <a:t>   (5) External Q:</a:t>
                </a:r>
              </a:p>
              <a:p>
                <a:r>
                  <a:rPr lang="en-US" dirty="0"/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altLang="zh-CN" i="1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altLang="zh-CN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altLang="zh-CN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altLang="zh-CN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zh-CN" b="0" i="1" smtClean="0">
                        <a:latin typeface="Cambria Math"/>
                      </a:rPr>
                      <m:t>/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altLang="zh-CN" b="0" i="1" smtClean="0"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9864" y="2438400"/>
                <a:ext cx="4572000" cy="3381375"/>
              </a:xfrm>
              <a:prstGeom prst="rect">
                <a:avLst/>
              </a:prstGeom>
              <a:blipFill rotWithShape="1">
                <a:blip r:embed="rId8"/>
                <a:stretch>
                  <a:fillRect t="-901" b="-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5532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</p:spPr>
        <p:txBody>
          <a:bodyPr>
            <a:normAutofit/>
          </a:bodyPr>
          <a:lstStyle/>
          <a:p>
            <a:pPr marL="0" indent="0" algn="l"/>
            <a:r>
              <a:rPr lang="en-US" altLang="zh-CN" sz="4000" b="1" dirty="0">
                <a:latin typeface="+mn-lt"/>
              </a:rPr>
              <a:t>A</a:t>
            </a:r>
            <a:r>
              <a:rPr lang="en-US" sz="4000" b="1" dirty="0">
                <a:latin typeface="+mn-lt"/>
              </a:rPr>
              <a:t>pparatus and </a:t>
            </a:r>
            <a:r>
              <a:rPr lang="en-US" altLang="zh-CN" sz="4000" b="1" dirty="0">
                <a:latin typeface="+mn-lt"/>
              </a:rPr>
              <a:t>S</a:t>
            </a:r>
            <a:r>
              <a:rPr lang="en-US" sz="4000" b="1" dirty="0">
                <a:latin typeface="+mn-lt"/>
              </a:rPr>
              <a:t>etup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295400" cy="94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8850"/>
            <a:ext cx="52959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图片 17" descr="F:\work\literatures\样品测试\验收照片及文档\178113653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447800"/>
            <a:ext cx="2108200" cy="3495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18"/>
          <p:cNvPicPr/>
          <p:nvPr/>
        </p:nvPicPr>
        <p:blipFill>
          <a:blip r:embed="rId5"/>
          <a:stretch>
            <a:fillRect/>
          </a:stretch>
        </p:blipFill>
        <p:spPr>
          <a:xfrm>
            <a:off x="5057140" y="1433201"/>
            <a:ext cx="2715260" cy="3505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0601" y="5015883"/>
            <a:ext cx="3505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 cryogenic experimental platform </a:t>
            </a:r>
          </a:p>
          <a:p>
            <a:r>
              <a:rPr lang="en-US" dirty="0"/>
              <a:t>from 300K to ~3.2K.</a:t>
            </a:r>
          </a:p>
        </p:txBody>
      </p:sp>
      <p:sp>
        <p:nvSpPr>
          <p:cNvPr id="4" name="Oval 3"/>
          <p:cNvSpPr/>
          <p:nvPr/>
        </p:nvSpPr>
        <p:spPr>
          <a:xfrm>
            <a:off x="5638800" y="1676400"/>
            <a:ext cx="1295400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096000" y="3110144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4.2k, 1.5W</a:t>
            </a:r>
          </a:p>
        </p:txBody>
      </p:sp>
      <p:sp>
        <p:nvSpPr>
          <p:cNvPr id="15" name="Oval 14"/>
          <p:cNvSpPr/>
          <p:nvPr/>
        </p:nvSpPr>
        <p:spPr>
          <a:xfrm>
            <a:off x="2819400" y="2895600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895600" y="3200400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3048000" y="2727156"/>
            <a:ext cx="762000" cy="2286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199660" y="3352800"/>
            <a:ext cx="457940" cy="80509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599685" y="2213402"/>
            <a:ext cx="15133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Connecting thermometer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550488" y="3212812"/>
            <a:ext cx="15133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Connecting </a:t>
            </a:r>
          </a:p>
          <a:p>
            <a:r>
              <a:rPr lang="en-US" sz="1600" dirty="0"/>
              <a:t>Heater</a:t>
            </a:r>
          </a:p>
        </p:txBody>
      </p:sp>
      <p:sp>
        <p:nvSpPr>
          <p:cNvPr id="26" name="Oval 25"/>
          <p:cNvSpPr/>
          <p:nvPr/>
        </p:nvSpPr>
        <p:spPr>
          <a:xfrm>
            <a:off x="1676400" y="2971800"/>
            <a:ext cx="3048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1219200" y="3505200"/>
            <a:ext cx="457200" cy="1524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28600" y="3429000"/>
            <a:ext cx="1358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Network Analyzer</a:t>
            </a:r>
          </a:p>
          <a:p>
            <a:r>
              <a:rPr lang="en-US" dirty="0"/>
              <a:t>Cable</a:t>
            </a:r>
          </a:p>
        </p:txBody>
      </p:sp>
    </p:spTree>
    <p:extLst>
      <p:ext uri="{BB962C8B-B14F-4D97-AF65-F5344CB8AC3E}">
        <p14:creationId xmlns:p14="http://schemas.microsoft.com/office/powerpoint/2010/main" val="3817973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</p:spPr>
        <p:txBody>
          <a:bodyPr>
            <a:normAutofit/>
          </a:bodyPr>
          <a:lstStyle/>
          <a:p>
            <a:pPr marL="0" indent="0" algn="l"/>
            <a:r>
              <a:rPr lang="en-US" altLang="zh-CN" sz="4000" b="1" dirty="0">
                <a:latin typeface="+mn-lt"/>
              </a:rPr>
              <a:t>A</a:t>
            </a:r>
            <a:r>
              <a:rPr lang="en-US" sz="4000" b="1" dirty="0">
                <a:latin typeface="+mn-lt"/>
              </a:rPr>
              <a:t>pparatus and </a:t>
            </a:r>
            <a:r>
              <a:rPr lang="en-US" altLang="zh-CN" sz="4000" b="1" dirty="0">
                <a:latin typeface="+mn-lt"/>
              </a:rPr>
              <a:t>S</a:t>
            </a:r>
            <a:r>
              <a:rPr lang="en-US" sz="4000" b="1" dirty="0">
                <a:latin typeface="+mn-lt"/>
              </a:rPr>
              <a:t>etup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295400" cy="94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8850"/>
            <a:ext cx="52959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图片 3"/>
          <p:cNvPicPr/>
          <p:nvPr/>
        </p:nvPicPr>
        <p:blipFill>
          <a:blip r:embed="rId4"/>
          <a:stretch>
            <a:fillRect/>
          </a:stretch>
        </p:blipFill>
        <p:spPr>
          <a:xfrm>
            <a:off x="898124" y="1447800"/>
            <a:ext cx="3429000" cy="3505200"/>
          </a:xfrm>
          <a:prstGeom prst="rect">
            <a:avLst/>
          </a:prstGeom>
        </p:spPr>
      </p:pic>
      <p:pic>
        <p:nvPicPr>
          <p:cNvPr id="9" name="图片 15"/>
          <p:cNvPicPr/>
          <p:nvPr/>
        </p:nvPicPr>
        <p:blipFill>
          <a:blip r:embed="rId5"/>
          <a:stretch>
            <a:fillRect/>
          </a:stretch>
        </p:blipFill>
        <p:spPr>
          <a:xfrm>
            <a:off x="4724400" y="1447800"/>
            <a:ext cx="2590800" cy="3505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8066" y="5029200"/>
            <a:ext cx="33868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Hoisting cold head and top flange,</a:t>
            </a:r>
          </a:p>
          <a:p>
            <a:r>
              <a:rPr lang="en-US" dirty="0"/>
              <a:t>install cavity on cold dust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943600" y="3276600"/>
            <a:ext cx="1600200" cy="2286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620000" y="3045897"/>
            <a:ext cx="11525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2-level</a:t>
            </a:r>
          </a:p>
          <a:p>
            <a:r>
              <a:rPr lang="en-US" dirty="0"/>
              <a:t>cold head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368893" y="4191000"/>
            <a:ext cx="109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cold dust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867400" y="4192110"/>
            <a:ext cx="1600200" cy="22749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602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</p:spPr>
        <p:txBody>
          <a:bodyPr>
            <a:normAutofit/>
          </a:bodyPr>
          <a:lstStyle/>
          <a:p>
            <a:pPr marL="0" indent="0" algn="l"/>
            <a:r>
              <a:rPr lang="en-US" altLang="zh-CN" sz="4000" b="1" dirty="0">
                <a:latin typeface="+mn-lt"/>
              </a:rPr>
              <a:t>A</a:t>
            </a:r>
            <a:r>
              <a:rPr lang="en-US" sz="4000" b="1" dirty="0">
                <a:latin typeface="+mn-lt"/>
              </a:rPr>
              <a:t>pparatus and </a:t>
            </a:r>
            <a:r>
              <a:rPr lang="en-US" altLang="zh-CN" sz="4000" b="1" dirty="0">
                <a:latin typeface="+mn-lt"/>
              </a:rPr>
              <a:t>S</a:t>
            </a:r>
            <a:r>
              <a:rPr lang="en-US" sz="4000" b="1" dirty="0">
                <a:latin typeface="+mn-lt"/>
              </a:rPr>
              <a:t>etup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295400" cy="94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8850"/>
            <a:ext cx="52959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" name="图片 14"/>
          <p:cNvPicPr/>
          <p:nvPr/>
        </p:nvPicPr>
        <p:blipFill>
          <a:blip r:embed="rId4"/>
          <a:stretch>
            <a:fillRect/>
          </a:stretch>
        </p:blipFill>
        <p:spPr>
          <a:xfrm>
            <a:off x="1123765" y="1600200"/>
            <a:ext cx="3886200" cy="3124200"/>
          </a:xfrm>
          <a:prstGeom prst="rect">
            <a:avLst/>
          </a:prstGeom>
        </p:spPr>
      </p:pic>
      <p:pic>
        <p:nvPicPr>
          <p:cNvPr id="11" name="图片 7" descr="F:\work\literatures\样品测试\验收照片及文档\80752865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371600"/>
            <a:ext cx="2247900" cy="35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990600" y="4800600"/>
            <a:ext cx="41058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Packing well with Heat insulation material</a:t>
            </a:r>
          </a:p>
        </p:txBody>
      </p:sp>
    </p:spTree>
    <p:extLst>
      <p:ext uri="{BB962C8B-B14F-4D97-AF65-F5344CB8AC3E}">
        <p14:creationId xmlns:p14="http://schemas.microsoft.com/office/powerpoint/2010/main" val="2103581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</p:spPr>
        <p:txBody>
          <a:bodyPr>
            <a:normAutofit/>
          </a:bodyPr>
          <a:lstStyle/>
          <a:p>
            <a:pPr marL="0" indent="0" algn="l"/>
            <a:r>
              <a:rPr lang="en-US" altLang="zh-CN" sz="4000" b="1" dirty="0">
                <a:latin typeface="+mn-lt"/>
              </a:rPr>
              <a:t>A</a:t>
            </a:r>
            <a:r>
              <a:rPr lang="en-US" sz="4000" b="1" dirty="0">
                <a:latin typeface="+mn-lt"/>
              </a:rPr>
              <a:t>pparatus and </a:t>
            </a:r>
            <a:r>
              <a:rPr lang="en-US" altLang="zh-CN" sz="4000" b="1" dirty="0">
                <a:latin typeface="+mn-lt"/>
              </a:rPr>
              <a:t>S</a:t>
            </a:r>
            <a:r>
              <a:rPr lang="en-US" sz="4000" b="1" dirty="0">
                <a:latin typeface="+mn-lt"/>
              </a:rPr>
              <a:t>etup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295400" cy="94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8850"/>
            <a:ext cx="52959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图片 8" descr="F:\work\literatures\样品测试\验收照片及文档\105601962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2362200" cy="35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6" descr="F:\work\literatures\样品测试\验收照片及文档\63422587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600200"/>
            <a:ext cx="4572000" cy="3086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962400" y="478223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Start vacuum pumping. Turn on compressor  when vacuum is about 10Pa. </a:t>
            </a:r>
          </a:p>
        </p:txBody>
      </p:sp>
    </p:spTree>
    <p:extLst>
      <p:ext uri="{BB962C8B-B14F-4D97-AF65-F5344CB8AC3E}">
        <p14:creationId xmlns:p14="http://schemas.microsoft.com/office/powerpoint/2010/main" val="1595820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</p:spPr>
        <p:txBody>
          <a:bodyPr>
            <a:normAutofit/>
          </a:bodyPr>
          <a:lstStyle/>
          <a:p>
            <a:pPr marL="0" indent="0" algn="l"/>
            <a:r>
              <a:rPr lang="en-US" altLang="zh-CN" sz="4000" b="1" dirty="0">
                <a:latin typeface="+mn-lt"/>
              </a:rPr>
              <a:t>A</a:t>
            </a:r>
            <a:r>
              <a:rPr lang="en-US" sz="4000" b="1" dirty="0">
                <a:latin typeface="+mn-lt"/>
              </a:rPr>
              <a:t>pparatus and </a:t>
            </a:r>
            <a:r>
              <a:rPr lang="en-US" altLang="zh-CN" sz="4000" b="1" dirty="0">
                <a:latin typeface="+mn-lt"/>
              </a:rPr>
              <a:t>S</a:t>
            </a:r>
            <a:r>
              <a:rPr lang="en-US" sz="4000" b="1" dirty="0">
                <a:latin typeface="+mn-lt"/>
              </a:rPr>
              <a:t>etup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295400" cy="94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8850"/>
            <a:ext cx="52959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90600" y="1439662"/>
            <a:ext cx="2275431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5 temperature sensor:</a:t>
            </a:r>
          </a:p>
          <a:p>
            <a:r>
              <a:rPr lang="en-US" dirty="0"/>
              <a:t>A: level1 cold head</a:t>
            </a:r>
          </a:p>
          <a:p>
            <a:r>
              <a:rPr lang="en-US" dirty="0"/>
              <a:t>B: Spare</a:t>
            </a:r>
          </a:p>
          <a:p>
            <a:r>
              <a:rPr lang="en-US" dirty="0"/>
              <a:t>C:</a:t>
            </a:r>
            <a:r>
              <a:rPr lang="zh-CN" altLang="en-US" dirty="0"/>
              <a:t> </a:t>
            </a:r>
            <a:r>
              <a:rPr lang="en-US" altLang="zh-CN" dirty="0"/>
              <a:t>Sample cavity</a:t>
            </a:r>
            <a:endParaRPr lang="en-US" dirty="0"/>
          </a:p>
          <a:p>
            <a:r>
              <a:rPr lang="en-US" dirty="0"/>
              <a:t>D: heat sink</a:t>
            </a:r>
          </a:p>
          <a:p>
            <a:r>
              <a:rPr lang="en-US" dirty="0"/>
              <a:t>E: Spare</a:t>
            </a:r>
          </a:p>
          <a:p>
            <a:r>
              <a:rPr lang="en-US" dirty="0"/>
              <a:t>F: level2 cold head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D76A5DB-433D-42A1-A39D-5230D5C07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5129" y="1250547"/>
            <a:ext cx="5410200" cy="404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98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880" y="211761"/>
            <a:ext cx="8229600" cy="1143000"/>
          </a:xfrm>
        </p:spPr>
        <p:txBody>
          <a:bodyPr>
            <a:normAutofit/>
          </a:bodyPr>
          <a:lstStyle/>
          <a:p>
            <a:pPr marL="0" indent="0" algn="l"/>
            <a:r>
              <a:rPr lang="en-US" sz="4000" b="1" dirty="0"/>
              <a:t>Procedures and Data Analysis (10K)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295400" cy="94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8850"/>
            <a:ext cx="52959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146" name="Picture 2" descr="K:\表面电阻设备\20181018\3.9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3886200" cy="292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K:\表面电阻设备\20181018\3.92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00200"/>
            <a:ext cx="3881279" cy="291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4800600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First, getting the value of S11</a:t>
            </a:r>
            <a:r>
              <a:rPr lang="zh-CN" altLang="en-US" dirty="0"/>
              <a:t>、</a:t>
            </a:r>
            <a:r>
              <a:rPr lang="en-US" dirty="0"/>
              <a:t>S21 and  Q</a:t>
            </a:r>
            <a:r>
              <a:rPr lang="en-US" sz="1100" dirty="0"/>
              <a:t>L  </a:t>
            </a:r>
            <a:r>
              <a:rPr lang="en-US" dirty="0"/>
              <a:t>at different  temperatures.</a:t>
            </a:r>
          </a:p>
          <a:p>
            <a:r>
              <a:rPr lang="en-US" dirty="0"/>
              <a:t>S11 = ?         S21 = ?      Q</a:t>
            </a:r>
            <a:r>
              <a:rPr lang="en-US" sz="1400" dirty="0"/>
              <a:t>L </a:t>
            </a:r>
            <a:r>
              <a:rPr lang="en-US" dirty="0"/>
              <a:t>= ?        Temp of cavity  = ?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122273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Frequency : </a:t>
            </a:r>
            <a:r>
              <a:rPr lang="en-US" dirty="0">
                <a:solidFill>
                  <a:srgbClr val="FF0000"/>
                </a:solidFill>
              </a:rPr>
              <a:t>4GHz</a:t>
            </a:r>
            <a:r>
              <a:rPr lang="en-US" dirty="0"/>
              <a:t> (TE011)</a:t>
            </a:r>
          </a:p>
        </p:txBody>
      </p:sp>
    </p:spTree>
    <p:extLst>
      <p:ext uri="{BB962C8B-B14F-4D97-AF65-F5344CB8AC3E}">
        <p14:creationId xmlns:p14="http://schemas.microsoft.com/office/powerpoint/2010/main" val="4127300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295400" cy="94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8850"/>
            <a:ext cx="52959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33400" y="1524000"/>
                <a:ext cx="4572000" cy="313932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dirty="0"/>
                  <a:t>  (1) Coupling constant</a:t>
                </a:r>
              </a:p>
              <a:p>
                <a:r>
                  <a:rPr lang="en-US" dirty="0">
                    <a:solidFill>
                      <a:srgbClr val="0000FF"/>
                    </a:solidFill>
                  </a:rPr>
                  <a:t>  (over/under coupling)</a:t>
                </a:r>
                <a:r>
                  <a:rPr lang="zh-CN" altLang="en-US" dirty="0"/>
                  <a:t>：</a:t>
                </a:r>
                <a:endParaRPr lang="en-US" altLang="zh-CN" dirty="0"/>
              </a:p>
              <a:p>
                <a:r>
                  <a:rPr lang="en-US" dirty="0"/>
                  <a:t>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/>
                          </a:rPr>
                          <m:t>β</m:t>
                        </m:r>
                      </m:e>
                      <m:sup>
                        <m:r>
                          <a:rPr lang="zh-CN" altLang="en-US" b="0" i="1" smtClean="0">
                            <a:latin typeface="Cambria Math"/>
                          </a:rPr>
                          <m:t>∗</m:t>
                        </m:r>
                      </m:sup>
                    </m:sSup>
                    <m:r>
                      <a:rPr lang="en-US" altLang="zh-CN" b="0" i="1" smtClean="0">
                        <a:latin typeface="Cambria Math"/>
                      </a:rPr>
                      <m:t>=</m:t>
                    </m:r>
                  </m:oMath>
                </a14:m>
                <a:endParaRPr lang="en-US" dirty="0"/>
              </a:p>
              <a:p>
                <a:r>
                  <a:rPr lang="en-US" dirty="0"/>
                  <a:t>  (2) Input coupling:</a:t>
                </a:r>
              </a:p>
              <a:p>
                <a:r>
                  <a:rPr lang="en-US" dirty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/>
                          </a:rPr>
                          <m:t>β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𝑖𝑛</m:t>
                        </m:r>
                        <m:r>
                          <a:rPr lang="en-US" b="0" i="1" smtClean="0">
                            <a:latin typeface="Cambria Math"/>
                          </a:rPr>
                          <m:t> 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</m:oMath>
                </a14:m>
                <a:endParaRPr lang="en-US" dirty="0"/>
              </a:p>
              <a:p>
                <a:r>
                  <a:rPr lang="en-US" dirty="0"/>
                  <a:t>  (3) Monitor coupling: </a:t>
                </a:r>
              </a:p>
              <a:p>
                <a:r>
                  <a:rPr lang="en-US" dirty="0"/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/>
                          </a:rPr>
                          <m:t>β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</m:oMath>
                </a14:m>
                <a:endParaRPr lang="en-US" dirty="0"/>
              </a:p>
              <a:p>
                <a:r>
                  <a:rPr lang="en-US" dirty="0"/>
                  <a:t>  (4) Unloaded Q of cavity:</a:t>
                </a:r>
              </a:p>
              <a:p>
                <a:r>
                  <a:rPr lang="en-US" dirty="0"/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=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  (5) External Q:</a:t>
                </a:r>
              </a:p>
              <a:p>
                <a:r>
                  <a:rPr lang="en-US" dirty="0"/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altLang="zh-CN" i="1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altLang="zh-CN" b="0" i="1" smtClean="0">
                        <a:latin typeface="Cambria Math"/>
                      </a:rPr>
                      <m:t>=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524000"/>
                <a:ext cx="4572000" cy="3139321"/>
              </a:xfrm>
              <a:prstGeom prst="rect">
                <a:avLst/>
              </a:prstGeom>
              <a:blipFill rotWithShape="1">
                <a:blip r:embed="rId4"/>
                <a:stretch>
                  <a:fillRect t="-971" b="-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/>
              <a:t>Procedures and Data Analysis (10K)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7200" y="68580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Second,  please calculate the  following parameters using the formula in Slide 10.  </a:t>
            </a:r>
          </a:p>
        </p:txBody>
      </p:sp>
    </p:spTree>
    <p:extLst>
      <p:ext uri="{BB962C8B-B14F-4D97-AF65-F5344CB8AC3E}">
        <p14:creationId xmlns:p14="http://schemas.microsoft.com/office/powerpoint/2010/main" val="2122112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01601"/>
            <a:ext cx="8229600" cy="1143000"/>
          </a:xfrm>
        </p:spPr>
        <p:txBody>
          <a:bodyPr>
            <a:normAutofit/>
          </a:bodyPr>
          <a:lstStyle/>
          <a:p>
            <a:pPr marL="0" indent="0" algn="l"/>
            <a:r>
              <a:rPr lang="en-US" sz="4000" b="1" dirty="0"/>
              <a:t>Procedures and Data Analysis (3.5K)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295400" cy="94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8850"/>
            <a:ext cx="52959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146" name="Picture 2" descr="K:\表面电阻设备\20181018\3.9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3886200" cy="292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K:\表面电阻设备\20181018\3.92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00200"/>
            <a:ext cx="3881279" cy="291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4800600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First, getting the value of S11</a:t>
            </a:r>
            <a:r>
              <a:rPr lang="zh-CN" altLang="en-US" dirty="0"/>
              <a:t>、</a:t>
            </a:r>
            <a:r>
              <a:rPr lang="en-US" dirty="0"/>
              <a:t>S21 and  Q</a:t>
            </a:r>
            <a:r>
              <a:rPr lang="en-US" sz="1100" dirty="0"/>
              <a:t>L  </a:t>
            </a:r>
            <a:r>
              <a:rPr lang="en-US" dirty="0"/>
              <a:t>at different  temperatures.</a:t>
            </a:r>
          </a:p>
          <a:p>
            <a:r>
              <a:rPr lang="en-US" dirty="0"/>
              <a:t>S11 = ?         S21 = ?      Q</a:t>
            </a:r>
            <a:r>
              <a:rPr lang="en-US" sz="1400" dirty="0"/>
              <a:t>L </a:t>
            </a:r>
            <a:r>
              <a:rPr lang="en-US" dirty="0"/>
              <a:t>= ?        Temp of cavity  = ?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122273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Frequency : </a:t>
            </a:r>
            <a:r>
              <a:rPr lang="en-US" dirty="0">
                <a:solidFill>
                  <a:srgbClr val="FF0000"/>
                </a:solidFill>
              </a:rPr>
              <a:t>4GHz</a:t>
            </a:r>
            <a:r>
              <a:rPr lang="en-US" dirty="0"/>
              <a:t> (TE011)</a:t>
            </a:r>
          </a:p>
        </p:txBody>
      </p:sp>
    </p:spTree>
    <p:extLst>
      <p:ext uri="{BB962C8B-B14F-4D97-AF65-F5344CB8AC3E}">
        <p14:creationId xmlns:p14="http://schemas.microsoft.com/office/powerpoint/2010/main" val="2092328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295400" cy="94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8850"/>
            <a:ext cx="52959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33400" y="1524000"/>
                <a:ext cx="4572000" cy="313932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dirty="0"/>
                  <a:t>  (1) Coupling constant</a:t>
                </a:r>
              </a:p>
              <a:p>
                <a:r>
                  <a:rPr lang="en-US" dirty="0">
                    <a:solidFill>
                      <a:srgbClr val="0000FF"/>
                    </a:solidFill>
                  </a:rPr>
                  <a:t>  (over/under coupling)</a:t>
                </a:r>
                <a:r>
                  <a:rPr lang="zh-CN" altLang="en-US" dirty="0"/>
                  <a:t>：</a:t>
                </a:r>
                <a:endParaRPr lang="en-US" altLang="zh-CN" dirty="0"/>
              </a:p>
              <a:p>
                <a:r>
                  <a:rPr lang="en-US" dirty="0"/>
                  <a:t>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/>
                          </a:rPr>
                          <m:t>β</m:t>
                        </m:r>
                      </m:e>
                      <m:sup>
                        <m:r>
                          <a:rPr lang="zh-CN" altLang="en-US" b="0" i="1" smtClean="0">
                            <a:latin typeface="Cambria Math"/>
                          </a:rPr>
                          <m:t>∗</m:t>
                        </m:r>
                      </m:sup>
                    </m:sSup>
                    <m:r>
                      <a:rPr lang="en-US" altLang="zh-CN" b="0" i="1" smtClean="0">
                        <a:latin typeface="Cambria Math"/>
                      </a:rPr>
                      <m:t>=</m:t>
                    </m:r>
                  </m:oMath>
                </a14:m>
                <a:endParaRPr lang="en-US" dirty="0"/>
              </a:p>
              <a:p>
                <a:r>
                  <a:rPr lang="en-US" dirty="0"/>
                  <a:t>  (2) Input coupling:</a:t>
                </a:r>
              </a:p>
              <a:p>
                <a:r>
                  <a:rPr lang="en-US" dirty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/>
                          </a:rPr>
                          <m:t>β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𝑖𝑛</m:t>
                        </m:r>
                        <m:r>
                          <a:rPr lang="en-US" b="0" i="1" smtClean="0">
                            <a:latin typeface="Cambria Math"/>
                          </a:rPr>
                          <m:t> 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</m:oMath>
                </a14:m>
                <a:endParaRPr lang="en-US" dirty="0"/>
              </a:p>
              <a:p>
                <a:r>
                  <a:rPr lang="en-US" dirty="0"/>
                  <a:t>  (3) Monitor coupling: </a:t>
                </a:r>
              </a:p>
              <a:p>
                <a:r>
                  <a:rPr lang="en-US" dirty="0"/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/>
                          </a:rPr>
                          <m:t>β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</m:oMath>
                </a14:m>
                <a:endParaRPr lang="en-US" dirty="0"/>
              </a:p>
              <a:p>
                <a:r>
                  <a:rPr lang="en-US" dirty="0"/>
                  <a:t>  (4) Unloaded Q of cavity:</a:t>
                </a:r>
              </a:p>
              <a:p>
                <a:r>
                  <a:rPr lang="en-US" dirty="0"/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=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  (5) External Q:</a:t>
                </a:r>
              </a:p>
              <a:p>
                <a:r>
                  <a:rPr lang="en-US" dirty="0"/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altLang="zh-CN" i="1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altLang="zh-CN" b="0" i="1" smtClean="0">
                        <a:latin typeface="Cambria Math"/>
                      </a:rPr>
                      <m:t>=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524000"/>
                <a:ext cx="4572000" cy="3139321"/>
              </a:xfrm>
              <a:prstGeom prst="rect">
                <a:avLst/>
              </a:prstGeom>
              <a:blipFill rotWithShape="1">
                <a:blip r:embed="rId4"/>
                <a:stretch>
                  <a:fillRect t="-971" b="-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/>
              <a:t>Procedures and Data Analysis (3.5K)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7200" y="68580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Second,  please calculate the  following parameters using the formula in Slide 10.  </a:t>
            </a:r>
          </a:p>
        </p:txBody>
      </p:sp>
    </p:spTree>
    <p:extLst>
      <p:ext uri="{BB962C8B-B14F-4D97-AF65-F5344CB8AC3E}">
        <p14:creationId xmlns:p14="http://schemas.microsoft.com/office/powerpoint/2010/main" val="2807706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  School Time Table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295400" cy="94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8850"/>
            <a:ext cx="52959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3000"/>
            <a:ext cx="9052065" cy="4876800"/>
          </a:xfrm>
          <a:prstGeom prst="rect">
            <a:avLst/>
          </a:prstGeom>
          <a:noFill/>
          <a:ln w="9525">
            <a:solidFill>
              <a:srgbClr val="FF0000">
                <a:alpha val="96000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6200" y="3200400"/>
            <a:ext cx="8991600" cy="685800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524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33600"/>
            <a:ext cx="8229600" cy="1143000"/>
          </a:xfrm>
        </p:spPr>
        <p:txBody>
          <a:bodyPr>
            <a:noAutofit/>
          </a:bodyPr>
          <a:lstStyle/>
          <a:p>
            <a:br>
              <a:rPr lang="en-US" sz="4800" b="1" dirty="0"/>
            </a:br>
            <a:r>
              <a:rPr lang="en-US" sz="4800" b="1" dirty="0"/>
              <a:t>Thanks for your attention!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544" y="8349"/>
            <a:ext cx="1244456" cy="90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8850"/>
            <a:ext cx="52959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41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b="1" dirty="0"/>
              <a:t>Course Outline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3820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Science  Background : Surface resistance</a:t>
            </a:r>
          </a:p>
          <a:p>
            <a:r>
              <a:rPr lang="en-US" sz="2800" dirty="0"/>
              <a:t>RF Surface Resistance Measurement</a:t>
            </a:r>
          </a:p>
          <a:p>
            <a:r>
              <a:rPr lang="en-US" sz="2800" dirty="0"/>
              <a:t>Q Measurement of </a:t>
            </a:r>
            <a:r>
              <a:rPr lang="en-US" sz="2800" dirty="0" err="1"/>
              <a:t>Nb</a:t>
            </a:r>
            <a:r>
              <a:rPr lang="en-US" sz="2800" dirty="0"/>
              <a:t> Cavity Loaded with Dielectric </a:t>
            </a:r>
          </a:p>
          <a:p>
            <a:pPr marL="0" indent="0">
              <a:buNone/>
            </a:pPr>
            <a:r>
              <a:rPr lang="en-US" sz="2800" dirty="0"/>
              <a:t>(1) Basic Physics Formulas</a:t>
            </a:r>
          </a:p>
          <a:p>
            <a:pPr marL="0" indent="0">
              <a:buNone/>
            </a:pPr>
            <a:r>
              <a:rPr lang="en-US" altLang="zh-CN" sz="2800" dirty="0"/>
              <a:t>(2) A</a:t>
            </a:r>
            <a:r>
              <a:rPr lang="en-US" sz="2800" dirty="0"/>
              <a:t>pparatus and </a:t>
            </a:r>
            <a:r>
              <a:rPr lang="en-US" altLang="zh-CN" sz="2800" dirty="0"/>
              <a:t>S</a:t>
            </a:r>
            <a:r>
              <a:rPr lang="en-US" sz="2800" dirty="0"/>
              <a:t>etup</a:t>
            </a:r>
          </a:p>
          <a:p>
            <a:pPr marL="0" indent="0">
              <a:buNone/>
            </a:pPr>
            <a:r>
              <a:rPr lang="en-US" sz="2800" dirty="0"/>
              <a:t>(3) Procedures and Data Analysis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295400" cy="94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8850"/>
            <a:ext cx="52959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7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Surface resistance</a:t>
            </a:r>
            <a:r>
              <a:rPr lang="en-US" altLang="zh-CN" b="1" dirty="0"/>
              <a:t>——</a:t>
            </a:r>
            <a:r>
              <a:rPr lang="en-US" altLang="zh-CN" b="1" dirty="0" err="1"/>
              <a:t>Rs</a:t>
            </a:r>
            <a:br>
              <a:rPr lang="en-US" b="1" dirty="0"/>
            </a:br>
            <a:r>
              <a:rPr lang="en-US" b="1" dirty="0"/>
              <a:t> 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295400" cy="94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8850"/>
            <a:ext cx="52959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485900" y="739914"/>
            <a:ext cx="7581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solidFill>
                <a:schemeClr val="tx2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r>
              <a:rPr lang="en-US" sz="2000" b="1" dirty="0">
                <a:solidFill>
                  <a:schemeClr val="tx2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Comparison of </a:t>
            </a:r>
            <a:r>
              <a:rPr lang="en-US" sz="2000" b="1" dirty="0" err="1">
                <a:solidFill>
                  <a:schemeClr val="tx2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Rs</a:t>
            </a:r>
            <a:r>
              <a:rPr lang="en-US" sz="2000" b="1" dirty="0">
                <a:solidFill>
                  <a:schemeClr val="tx2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between NC and SC cavity 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888800"/>
              </p:ext>
            </p:extLst>
          </p:nvPr>
        </p:nvGraphicFramePr>
        <p:xfrm>
          <a:off x="715472" y="1524000"/>
          <a:ext cx="7666528" cy="434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73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NC 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SC Cavity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20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endParaRPr lang="en-US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>
                        <a:buNone/>
                      </a:pP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 Conductivity/Resistivity</a:t>
                      </a:r>
                    </a:p>
                    <a:p>
                      <a:pPr algn="ctr"/>
                      <a:endParaRPr lang="en-US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en-US" sz="1800" dirty="0"/>
                    </a:p>
                    <a:p>
                      <a:pPr algn="l"/>
                      <a:r>
                        <a:rPr lang="en-US" sz="1800" dirty="0"/>
                        <a:t>2. 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DC resistance </a:t>
                      </a:r>
                    </a:p>
                    <a:p>
                      <a:endParaRPr lang="en-US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 Skin depth </a:t>
                      </a:r>
                    </a:p>
                    <a:p>
                      <a:endParaRPr lang="en-US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 RF surface resistance </a:t>
                      </a:r>
                    </a:p>
                    <a:p>
                      <a:endParaRPr lang="en-US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RF surface resistance </a:t>
                      </a:r>
                    </a:p>
                    <a:p>
                      <a:endParaRPr lang="en-US" sz="14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temperature-dependent </a:t>
                      </a:r>
                    </a:p>
                    <a:p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 term : </a:t>
                      </a:r>
                      <a:r>
                        <a:rPr lang="en-US" sz="1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BCS resistance</a:t>
                      </a:r>
                    </a:p>
                    <a:p>
                      <a:r>
                        <a:rPr lang="en-U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                                                           </a:t>
                      </a:r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temperature-independent </a:t>
                      </a:r>
                    </a:p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                                                 t</a:t>
                      </a:r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erm : </a:t>
                      </a:r>
                      <a:r>
                        <a:rPr lang="en-US" sz="1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Residual  resistance </a:t>
                      </a:r>
                      <a:r>
                        <a:rPr lang="en-US" sz="11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607342"/>
            <a:ext cx="690669" cy="516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639" y="3213132"/>
            <a:ext cx="687674" cy="520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03" y="3962400"/>
            <a:ext cx="1028797" cy="60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184" y="5101634"/>
            <a:ext cx="1485900" cy="613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309" y="2057400"/>
            <a:ext cx="1685925" cy="35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>
            <a:off x="5526794" y="2286000"/>
            <a:ext cx="569206" cy="279056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697023" y="2386338"/>
            <a:ext cx="313378" cy="585462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926211"/>
            <a:ext cx="2109576" cy="645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256224" y="4615189"/>
            <a:ext cx="21257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k</a:t>
            </a:r>
            <a:r>
              <a:rPr lang="en-US" sz="1050" i="1" dirty="0"/>
              <a:t>B</a:t>
            </a:r>
            <a:r>
              <a:rPr lang="en-US" sz="1400" i="1" dirty="0"/>
              <a:t> : Boltzmann constant </a:t>
            </a:r>
          </a:p>
          <a:p>
            <a:r>
              <a:rPr lang="en-US" sz="1400" dirty="0"/>
              <a:t>Δ </a:t>
            </a:r>
            <a:r>
              <a:rPr lang="en-US" sz="1400" i="1" dirty="0"/>
              <a:t>: Gap energy of Cooper pair </a:t>
            </a:r>
            <a:endParaRPr lang="en-US" sz="1400" dirty="0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059" y="3366795"/>
            <a:ext cx="2730141" cy="198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1715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Surface resistance</a:t>
            </a:r>
            <a:r>
              <a:rPr lang="en-US" altLang="zh-CN" b="1" dirty="0"/>
              <a:t>——</a:t>
            </a:r>
            <a:r>
              <a:rPr lang="en-US" altLang="zh-CN" b="1" dirty="0" err="1"/>
              <a:t>Rs</a:t>
            </a:r>
            <a:br>
              <a:rPr lang="en-US" b="1" dirty="0"/>
            </a:br>
            <a:r>
              <a:rPr lang="en-US" b="1" dirty="0"/>
              <a:t> 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295400" cy="94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8850"/>
            <a:ext cx="52959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777466" y="1323945"/>
            <a:ext cx="56901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An example of </a:t>
            </a:r>
            <a:r>
              <a:rPr lang="en-US" sz="2000" b="1" dirty="0" err="1">
                <a:solidFill>
                  <a:schemeClr val="tx2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Rs</a:t>
            </a:r>
            <a:r>
              <a:rPr lang="en-US" sz="2000" b="1" dirty="0">
                <a:solidFill>
                  <a:schemeClr val="tx2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and Q</a:t>
            </a:r>
            <a:r>
              <a:rPr lang="en-US" sz="1000" b="1" dirty="0">
                <a:solidFill>
                  <a:schemeClr val="tx2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0</a:t>
            </a:r>
            <a:r>
              <a:rPr lang="en-US" sz="2000" b="1" dirty="0">
                <a:solidFill>
                  <a:schemeClr val="tx2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of NC and SC cavity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9798152"/>
              </p:ext>
            </p:extLst>
          </p:nvPr>
        </p:nvGraphicFramePr>
        <p:xfrm>
          <a:off x="1574533" y="1828800"/>
          <a:ext cx="6045467" cy="370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7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7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3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NC 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SC Cavity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lang="en-US" altLang="zh-CN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req. = 1.3 GHz</a:t>
                      </a:r>
                    </a:p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 = 270 </a:t>
                      </a:r>
                      <a:r>
                        <a:rPr lang="el-G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Ω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Cu (20</a:t>
                      </a:r>
                      <a:r>
                        <a:rPr lang="zh-CN" alt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⁰</a:t>
                      </a:r>
                      <a:r>
                        <a:rPr lang="en-US" altLang="zh-CN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zh-CN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：</a:t>
                      </a:r>
                      <a:r>
                        <a:rPr lang="el-G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σ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= 0.58e+8 [1/</a:t>
                      </a:r>
                      <a:r>
                        <a:rPr lang="el-GR" altLang="zh-CN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Ω</a:t>
                      </a:r>
                      <a:r>
                        <a:rPr lang="en-US" altLang="zh-CN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m]</a:t>
                      </a:r>
                    </a:p>
                    <a:p>
                      <a:pPr algn="ctr"/>
                      <a:endParaRPr lang="en-US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800" b="0" i="0" u="none" strike="noStrike" kern="1200" baseline="0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Rs</a:t>
                      </a:r>
                      <a:r>
                        <a:rPr lang="en-US" sz="1800" b="0" i="0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= 9.4 m</a:t>
                      </a:r>
                      <a:r>
                        <a:rPr lang="el-GR" sz="1800" b="0" i="0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Ω</a:t>
                      </a:r>
                      <a:r>
                        <a:rPr lang="en-US" sz="1800" b="0" i="0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 (</a:t>
                      </a:r>
                      <a:r>
                        <a:rPr lang="el-GR" sz="1800" b="0" i="0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δ</a:t>
                      </a:r>
                      <a:r>
                        <a:rPr lang="en-US" sz="1800" b="0" i="0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= 1.8 um)</a:t>
                      </a:r>
                    </a:p>
                    <a:p>
                      <a:pPr algn="ctr"/>
                      <a:endParaRPr lang="en-US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  <a:r>
                        <a:rPr lang="en-US" sz="1000" b="0" i="0" u="none" strike="noStrike" kern="1200" baseline="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800" b="0" i="0" u="none" strike="noStrike" kern="1200" baseline="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 = G/</a:t>
                      </a:r>
                      <a:r>
                        <a:rPr lang="en-US" sz="1800" b="0" i="0" u="none" strike="noStrike" kern="1200" baseline="0" dirty="0" err="1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Rs</a:t>
                      </a:r>
                      <a:r>
                        <a:rPr lang="en-US" sz="1800" b="0" i="0" u="none" strike="noStrike" kern="1200" baseline="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 = 2.9e+4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lang="en-US" altLang="zh-CN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req. = 1.3 GHz</a:t>
                      </a:r>
                    </a:p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 = 270 </a:t>
                      </a:r>
                      <a:r>
                        <a:rPr lang="el-G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Ω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/>
                      <a:endParaRPr lang="en-US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b="0" i="0" u="none" strike="noStrike" kern="1200" baseline="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800" b="0" i="0" u="none" strike="noStrike" kern="1200" baseline="0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Rs</a:t>
                      </a:r>
                      <a:r>
                        <a:rPr lang="en-US" sz="1800" b="0" i="0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= 17 n</a:t>
                      </a:r>
                      <a:r>
                        <a:rPr lang="el-GR" sz="1800" b="0" i="0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Ω</a:t>
                      </a:r>
                      <a:r>
                        <a:rPr lang="en-US" sz="1800" b="0" i="0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 (</a:t>
                      </a:r>
                      <a:r>
                        <a:rPr lang="el-GR" sz="1800" b="0" i="0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δ</a:t>
                      </a:r>
                      <a:r>
                        <a:rPr lang="en-US" sz="1800" b="0" i="0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= 44 nm)</a:t>
                      </a:r>
                    </a:p>
                    <a:p>
                      <a:pPr algn="ctr"/>
                      <a:endParaRPr lang="en-US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  <a:r>
                        <a:rPr lang="en-US" sz="1000" b="0" i="0" u="none" strike="noStrike" kern="1200" baseline="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800" b="0" i="0" u="none" strike="noStrike" kern="1200" baseline="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 = G/</a:t>
                      </a:r>
                      <a:r>
                        <a:rPr lang="en-US" sz="1800" b="0" i="0" u="none" strike="noStrike" kern="1200" baseline="0" dirty="0" err="1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Rs</a:t>
                      </a:r>
                      <a:r>
                        <a:rPr lang="en-US" sz="1800" b="0" i="0" u="none" strike="noStrike" kern="1200" baseline="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 = 1.6e+10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Rs</a:t>
                      </a:r>
                      <a:r>
                        <a:rPr lang="en-US" dirty="0"/>
                        <a:t>(Cu)/</a:t>
                      </a:r>
                      <a:r>
                        <a:rPr lang="en-US" dirty="0" err="1"/>
                        <a:t>Rs</a:t>
                      </a:r>
                      <a:r>
                        <a:rPr lang="en-US" dirty="0"/>
                        <a:t>(</a:t>
                      </a:r>
                      <a:r>
                        <a:rPr lang="en-US" dirty="0" err="1"/>
                        <a:t>Nb</a:t>
                      </a:r>
                      <a:r>
                        <a:rPr lang="en-US" dirty="0"/>
                        <a:t>) = 5.5e+5 </a:t>
                      </a:r>
                    </a:p>
                    <a:p>
                      <a:pPr algn="ctr"/>
                      <a:r>
                        <a:rPr lang="en-US" dirty="0"/>
                        <a:t>Q</a:t>
                      </a:r>
                      <a:r>
                        <a:rPr lang="en-US" sz="1000" dirty="0"/>
                        <a:t>0</a:t>
                      </a:r>
                      <a:r>
                        <a:rPr lang="en-US" sz="1800" dirty="0"/>
                        <a:t>(</a:t>
                      </a:r>
                      <a:r>
                        <a:rPr lang="en-US" sz="1800" dirty="0" err="1"/>
                        <a:t>Nb</a:t>
                      </a:r>
                      <a:r>
                        <a:rPr lang="en-US" sz="1800" dirty="0"/>
                        <a:t>)/</a:t>
                      </a:r>
                      <a:r>
                        <a:rPr lang="en-US" dirty="0"/>
                        <a:t>Q</a:t>
                      </a:r>
                      <a:r>
                        <a:rPr lang="en-US" sz="1000" dirty="0"/>
                        <a:t>0</a:t>
                      </a:r>
                      <a:r>
                        <a:rPr lang="en-US" sz="1800" dirty="0"/>
                        <a:t>(Cu) = </a:t>
                      </a:r>
                      <a:r>
                        <a:rPr lang="en-US" dirty="0"/>
                        <a:t>5.5e+5</a:t>
                      </a:r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2096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086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RF </a:t>
            </a:r>
            <a:r>
              <a:rPr lang="en-US" sz="3200" dirty="0" err="1"/>
              <a:t>Rs</a:t>
            </a:r>
            <a:r>
              <a:rPr lang="en-US" sz="3200" dirty="0"/>
              <a:t> of Small Sample Measured by </a:t>
            </a:r>
            <a:r>
              <a:rPr lang="en-US" sz="3200" dirty="0" err="1"/>
              <a:t>Nb</a:t>
            </a:r>
            <a:r>
              <a:rPr lang="en-US" sz="3200" dirty="0"/>
              <a:t> Cavity Loaded with Dielectric Sapphire </a:t>
            </a:r>
            <a:r>
              <a:rPr lang="en-US" sz="3200" b="1" dirty="0"/>
              <a:t> 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295400" cy="94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8850"/>
            <a:ext cx="52959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文本框 19">
            <a:extLst>
              <a:ext uri="{FF2B5EF4-FFF2-40B4-BE49-F238E27FC236}">
                <a16:creationId xmlns:a16="http://schemas.microsoft.com/office/drawing/2014/main" id="{EDB58FB0-C328-4535-8883-DEA33D5E4BBF}"/>
              </a:ext>
            </a:extLst>
          </p:cNvPr>
          <p:cNvSpPr txBox="1"/>
          <p:nvPr/>
        </p:nvSpPr>
        <p:spPr>
          <a:xfrm>
            <a:off x="679805" y="1447800"/>
            <a:ext cx="491690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Freq</a:t>
            </a: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4GHz   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6.9GHz     </a:t>
            </a:r>
          </a:p>
          <a:p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Mode</a:t>
            </a: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altLang="zh-CN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011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altLang="zh-CN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021</a:t>
            </a:r>
            <a:endParaRPr lang="zh-CN" altLang="en-US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s://wx.qq.com/cgi-bin/mmwebwx-bin/webwxgetmsgimg?&amp;MsgID=5236127934140220844&amp;skey=%40crypt_a91285f6_c4ef5f2178a5d9dcba8c6347155d1f2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ttps://wx.qq.com/cgi-bin/mmwebwx-bin/webwxgetmsgimg?&amp;MsgID=5236127934140220844&amp;skey=%40crypt_a91285f6_c4ef5f2178a5d9dcba8c6347155d1f2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6" descr="https://wx.qq.com/cgi-bin/mmwebwx-bin/webwxgetmsgimg?&amp;MsgID=5236127934140220844&amp;skey=%40crypt_a91285f6_c4ef5f2178a5d9dcba8c6347155d1f2f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8" descr="https://wx.qq.com/cgi-bin/mmwebwx-bin/webwxgetmsgimg?&amp;MsgID=5236127934140220844&amp;skey=%40crypt_a91285f6_c4ef5f2178a5d9dcba8c6347155d1f2f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438400"/>
            <a:ext cx="202882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11" descr="https://wx.qq.com/cgi-bin/mmwebwx-bin/webwxgetmsgimg?&amp;MsgID=8985429821139024023&amp;skey=%40crypt_a91285f6_c4ef5f2178a5d9dcba8c6347155d1f2f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03537" y="1930664"/>
            <a:ext cx="1501550" cy="266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0" y="2463069"/>
            <a:ext cx="1751233" cy="165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837090" y="4648200"/>
            <a:ext cx="16013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Niobium cavity </a:t>
            </a:r>
          </a:p>
        </p:txBody>
      </p:sp>
      <p:sp>
        <p:nvSpPr>
          <p:cNvPr id="14" name="Oval 13"/>
          <p:cNvSpPr/>
          <p:nvPr/>
        </p:nvSpPr>
        <p:spPr>
          <a:xfrm>
            <a:off x="2647950" y="3213844"/>
            <a:ext cx="552450" cy="5199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790950" y="3124200"/>
            <a:ext cx="552450" cy="5199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924175" y="3733800"/>
            <a:ext cx="0" cy="6096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114800" y="3581400"/>
            <a:ext cx="0" cy="6096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611089" y="4201773"/>
            <a:ext cx="12375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Input</a:t>
            </a:r>
          </a:p>
          <a:p>
            <a:r>
              <a:rPr lang="en-US" sz="1400" dirty="0"/>
              <a:t> antenna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581400" y="4201033"/>
            <a:ext cx="106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Transmitted antenna 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257800" y="3733800"/>
            <a:ext cx="0" cy="6096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701476" y="4264223"/>
            <a:ext cx="14707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upper cover plate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6477000" y="3581400"/>
            <a:ext cx="0" cy="6096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221027" y="4180785"/>
            <a:ext cx="943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Filled with </a:t>
            </a:r>
            <a:r>
              <a:rPr lang="en-US" sz="1400" dirty="0">
                <a:solidFill>
                  <a:srgbClr val="FF0000"/>
                </a:solidFill>
              </a:rPr>
              <a:t>sapphire</a:t>
            </a:r>
          </a:p>
        </p:txBody>
      </p:sp>
      <p:sp>
        <p:nvSpPr>
          <p:cNvPr id="23" name="AutoShape 16" descr="https://wx.qq.com/cgi-bin/mmwebwx-bin/webwxgetmsgimg?&amp;MsgID=1391374990798567165&amp;skey=%40crypt_a91285f6_c4ef5f2178a5d9dcba8c6347155d1f2f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306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543830"/>
            <a:ext cx="1378982" cy="141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857" y="4752682"/>
            <a:ext cx="900186" cy="84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3075373" y="5600599"/>
            <a:ext cx="20300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Fixed input antenna </a:t>
            </a:r>
          </a:p>
        </p:txBody>
      </p:sp>
      <p:cxnSp>
        <p:nvCxnSpPr>
          <p:cNvPr id="34" name="Straight Arrow Connector 33"/>
          <p:cNvCxnSpPr>
            <a:endCxn id="12307" idx="1"/>
          </p:cNvCxnSpPr>
          <p:nvPr/>
        </p:nvCxnSpPr>
        <p:spPr>
          <a:xfrm>
            <a:off x="2924175" y="4648200"/>
            <a:ext cx="416682" cy="528441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7696200" y="3339356"/>
            <a:ext cx="79891" cy="924867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7448550" y="3048000"/>
            <a:ext cx="552450" cy="4258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187093" y="4191000"/>
            <a:ext cx="149592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Phi12mm sample:</a:t>
            </a:r>
          </a:p>
          <a:p>
            <a:r>
              <a:rPr lang="en-US" sz="1400" dirty="0"/>
              <a:t>In the middle of </a:t>
            </a:r>
          </a:p>
          <a:p>
            <a:r>
              <a:rPr lang="en-US" sz="1400" dirty="0"/>
              <a:t>lower cover plate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387049" y="178909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Why choose </a:t>
            </a:r>
            <a:r>
              <a:rPr lang="en-US" sz="1400" dirty="0">
                <a:solidFill>
                  <a:srgbClr val="FF0000"/>
                </a:solidFill>
              </a:rPr>
              <a:t>sapphire? </a:t>
            </a:r>
          </a:p>
          <a:p>
            <a:r>
              <a:rPr lang="en-US" sz="1400" dirty="0"/>
              <a:t>Loss angle tangent is very small at low temperature,  </a:t>
            </a:r>
          </a:p>
          <a:p>
            <a:r>
              <a:rPr lang="en-US" sz="1400" dirty="0"/>
              <a:t> ~10^-8 or ~10^-9 at 4K. </a:t>
            </a:r>
          </a:p>
          <a:p>
            <a:r>
              <a:rPr lang="en-US" sz="1400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216045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76200"/>
            <a:ext cx="5715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Principle of RF </a:t>
            </a:r>
            <a:r>
              <a:rPr lang="en-US" sz="3200" dirty="0" err="1"/>
              <a:t>Rs</a:t>
            </a:r>
            <a:r>
              <a:rPr lang="en-US" sz="3200" dirty="0"/>
              <a:t> measurement </a:t>
            </a:r>
            <a:r>
              <a:rPr lang="en-US" sz="3200" b="1" dirty="0"/>
              <a:t>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66801"/>
                <a:ext cx="8229600" cy="25146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𝑇𝐸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8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𝑡𝑎𝑛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∗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𝑅𝑠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𝑛𝑏𝑖</m:t>
                        </m:r>
                      </m:sub>
                    </m:sSub>
                    <m:r>
                      <a:rPr lang="en-US" sz="280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∗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𝑅𝑠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𝑠𝑎𝑚𝑝𝑙𝑒𝑖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66801"/>
                <a:ext cx="8229600" cy="2514600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54728" y="2057400"/>
                <a:ext cx="7620000" cy="20527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AutoNum type="arabicParenBoth"/>
                </a:pPr>
                <a:r>
                  <a:rPr lang="en-US" dirty="0"/>
                  <a:t>i=1,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working mode is </a:t>
                </a:r>
                <a:r>
                  <a:rPr lang="en-US" dirty="0"/>
                  <a:t>TE</a:t>
                </a:r>
                <a:r>
                  <a:rPr lang="en-US" baseline="-25000" dirty="0"/>
                  <a:t>011</a:t>
                </a:r>
                <a:r>
                  <a:rPr lang="en-US" dirty="0"/>
                  <a:t> (~4GHZ); </a:t>
                </a:r>
                <a:r>
                  <a:rPr lang="en-US" dirty="0" err="1"/>
                  <a:t>i</a:t>
                </a:r>
                <a:r>
                  <a:rPr lang="en-US" dirty="0"/>
                  <a:t>=2, working mode is TE</a:t>
                </a:r>
                <a:r>
                  <a:rPr lang="en-US" baseline="-25000" dirty="0"/>
                  <a:t>021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(~6.9GHz);</a:t>
                </a:r>
              </a:p>
              <a:p>
                <a:r>
                  <a:rPr lang="en-US" dirty="0"/>
                  <a:t>(2)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  <m:r>
                          <a:rPr lang="en-US" i="1">
                            <a:latin typeface="Cambria Math"/>
                          </a:rPr>
                          <m:t>𝑇𝐸</m:t>
                        </m:r>
                        <m:r>
                          <a:rPr lang="en-US" i="1">
                            <a:latin typeface="Cambria Math"/>
                          </a:rPr>
                          <m:t>0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en-US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dirty="0"/>
                  <a:t> is the unloaded Q of the whole cavity for different modes;</a:t>
                </a:r>
              </a:p>
              <a:p>
                <a:r>
                  <a:rPr lang="en-US" dirty="0"/>
                  <a:t>(3)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CN" altLang="en-US" i="1" dirty="0"/>
                  <a:t>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0" smtClean="0">
                        <a:latin typeface="Cambria Math"/>
                      </a:rPr>
                      <m:t> 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are integral value of electromagnetic field of this cavity;</a:t>
                </a:r>
                <a:endParaRPr lang="en-US" dirty="0"/>
              </a:p>
              <a:p>
                <a:r>
                  <a:rPr lang="en-US" dirty="0"/>
                  <a:t>(4)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𝑡𝑎𝑛</m:t>
                        </m:r>
                        <m:r>
                          <a:rPr lang="en-US" i="1">
                            <a:latin typeface="Cambria Math"/>
                          </a:rPr>
                          <m:t>𝛿</m:t>
                        </m:r>
                      </m:e>
                      <m:sub>
                        <m:r>
                          <a:rPr lang="en-US" i="1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b="0" i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CN" dirty="0"/>
                  <a:t>is the  l</a:t>
                </a:r>
                <a:r>
                  <a:rPr lang="en-US" dirty="0"/>
                  <a:t>oss angle tangent of Sapphire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𝑡𝑎𝑛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i="1" dirty="0"/>
                  <a:t>f</a:t>
                </a:r>
                <a:r>
                  <a:rPr lang="en-US" dirty="0"/>
                  <a:t>); </a:t>
                </a:r>
              </a:p>
              <a:p>
                <a:r>
                  <a:rPr lang="en-US" dirty="0"/>
                  <a:t>(5)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𝑅𝑠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𝑛𝑏𝑖</m:t>
                        </m:r>
                      </m:sub>
                    </m:sSub>
                    <m:r>
                      <a:rPr lang="en-US" b="0" i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CN" dirty="0"/>
                  <a:t>is the surface resistance of </a:t>
                </a:r>
                <a:r>
                  <a:rPr lang="en-US" altLang="zh-CN" dirty="0" err="1"/>
                  <a:t>Nb</a:t>
                </a:r>
                <a:r>
                  <a:rPr lang="en-US" altLang="zh-CN" dirty="0"/>
                  <a:t> cavity (</a:t>
                </a:r>
                <a:r>
                  <a:rPr lang="en-US" i="1" dirty="0" err="1"/>
                  <a:t>R</a:t>
                </a:r>
                <a:r>
                  <a:rPr lang="en-US" sz="1400" i="1" dirty="0" err="1"/>
                  <a:t>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zh-CN" altLang="en-US" i="1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i="1" dirty="0"/>
                  <a:t>f </a:t>
                </a:r>
                <a:r>
                  <a:rPr lang="en-US" baseline="30000" dirty="0"/>
                  <a:t>2 </a:t>
                </a:r>
                <a:r>
                  <a:rPr lang="en-US" altLang="zh-CN" dirty="0"/>
                  <a:t>);</a:t>
                </a:r>
                <a:endParaRPr lang="en-US" dirty="0"/>
              </a:p>
              <a:p>
                <a:r>
                  <a:rPr lang="en-US" dirty="0"/>
                  <a:t>(6)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𝑅𝑠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𝑠𝑎𝑚𝑝𝑙𝑒𝑖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is the surface resistance of sample.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728" y="2057400"/>
                <a:ext cx="7620000" cy="2052741"/>
              </a:xfrm>
              <a:prstGeom prst="rect">
                <a:avLst/>
              </a:prstGeom>
              <a:blipFill rotWithShape="1">
                <a:blip r:embed="rId3"/>
                <a:stretch>
                  <a:fillRect l="-640" t="-1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06515" y="3880679"/>
                <a:ext cx="8011039" cy="29051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Specific experimental steps: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Using </a:t>
                </a:r>
                <a:r>
                  <a:rPr lang="en-US" altLang="zh-CN" dirty="0" err="1"/>
                  <a:t>Nb</a:t>
                </a:r>
                <a:r>
                  <a:rPr lang="en-US" altLang="zh-CN" dirty="0"/>
                  <a:t> sample (same material as cavity, </a:t>
                </a:r>
                <a:r>
                  <a:rPr lang="en-US" dirty="0"/>
                  <a:t>here,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𝑅𝑠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𝑛𝑏𝑖</m:t>
                        </m:r>
                      </m:sub>
                    </m:sSub>
                  </m:oMath>
                </a14:m>
                <a:r>
                  <a:rPr lang="en-US" dirty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𝑅𝑠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𝑠𝑎𝑚𝑝𝑙𝑒𝑖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altLang="zh-CN" dirty="0"/>
                  <a:t>) to g</a:t>
                </a:r>
                <a:r>
                  <a:rPr lang="en-US" dirty="0"/>
                  <a:t>et </a:t>
                </a:r>
              </a:p>
              <a:p>
                <a:r>
                  <a:rPr lang="en-US" dirty="0"/>
                  <a:t>     S parameters and Q</a:t>
                </a:r>
                <a:r>
                  <a:rPr lang="en-US" sz="1400" dirty="0"/>
                  <a:t>L </a:t>
                </a:r>
                <a:r>
                  <a:rPr lang="en-US" dirty="0"/>
                  <a:t>at two modes.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/>
                  <a:t>Calculating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  <m:r>
                          <a:rPr lang="en-US" i="1">
                            <a:latin typeface="Cambria Math"/>
                          </a:rPr>
                          <m:t>𝑇𝐸</m:t>
                        </m:r>
                        <m:r>
                          <a:rPr lang="en-US" i="1">
                            <a:latin typeface="Cambria Math"/>
                          </a:rPr>
                          <m:t>0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en-US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using S parameter and Q</a:t>
                </a:r>
                <a:r>
                  <a:rPr lang="en-US" sz="1400" dirty="0"/>
                  <a:t>L.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/>
                  <a:t>Then we can get the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𝑡𝑎𝑛</m:t>
                        </m:r>
                        <m:r>
                          <a:rPr lang="en-US" i="1">
                            <a:latin typeface="Cambria Math"/>
                          </a:rPr>
                          <m:t>𝛿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𝑅𝑠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𝑠𝑎𝑚𝑝𝑙𝑒𝑖</m:t>
                        </m:r>
                      </m:sub>
                    </m:sSub>
                  </m:oMath>
                </a14:m>
                <a:r>
                  <a:rPr lang="en-US" dirty="0"/>
                  <a:t>. From now,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𝑡𝑎𝑛</m:t>
                        </m:r>
                        <m:r>
                          <a:rPr lang="en-US" i="1">
                            <a:latin typeface="Cambria Math"/>
                          </a:rPr>
                          <m:t>𝛿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and</a:t>
                </a:r>
              </a:p>
              <a:p>
                <a:r>
                  <a:rPr lang="en-US" dirty="0"/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𝑅𝑠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𝑛𝑏𝑖</m:t>
                        </m:r>
                      </m:sub>
                    </m:sSub>
                  </m:oMath>
                </a14:m>
                <a:r>
                  <a:rPr lang="en-US" dirty="0"/>
                  <a:t> can be seen as constants.  </a:t>
                </a:r>
              </a:p>
              <a:p>
                <a:r>
                  <a:rPr lang="en-US" dirty="0"/>
                  <a:t> </a:t>
                </a:r>
              </a:p>
              <a:p>
                <a:r>
                  <a:rPr lang="en-US" dirty="0"/>
                  <a:t> After that, if we want to measure other materials, we can just use one stable mode</a:t>
                </a:r>
              </a:p>
              <a:p>
                <a:r>
                  <a:rPr lang="en-US" dirty="0"/>
                  <a:t> TE</a:t>
                </a:r>
                <a:r>
                  <a:rPr lang="en-US" sz="1200" dirty="0"/>
                  <a:t>011</a:t>
                </a:r>
                <a:r>
                  <a:rPr lang="en-US" dirty="0"/>
                  <a:t> . </a:t>
                </a:r>
                <a:r>
                  <a:rPr lang="en-US" b="1" dirty="0">
                    <a:solidFill>
                      <a:srgbClr val="C00000"/>
                    </a:solidFill>
                  </a:rPr>
                  <a:t>But we can’t get this yet, because sapphire used is not good enough!</a:t>
                </a:r>
              </a:p>
              <a:p>
                <a:r>
                  <a:rPr lang="en-US" dirty="0"/>
                  <a:t>         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515" y="3880679"/>
                <a:ext cx="8011039" cy="2905154"/>
              </a:xfrm>
              <a:prstGeom prst="rect">
                <a:avLst/>
              </a:prstGeom>
              <a:blipFill>
                <a:blip r:embed="rId4"/>
                <a:stretch>
                  <a:fillRect l="-685" t="-12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7331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-76200"/>
            <a:ext cx="8305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Electromagnetic field simulation of TE011 4GHz  </a:t>
            </a:r>
            <a:endParaRPr lang="en-US" sz="2800" b="1" dirty="0"/>
          </a:p>
        </p:txBody>
      </p:sp>
      <p:pic>
        <p:nvPicPr>
          <p:cNvPr id="16386" name="Picture 2" descr="K:\EH film\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612" y="1143000"/>
            <a:ext cx="2133071" cy="184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K:\EH film\E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3000"/>
            <a:ext cx="3549243" cy="200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939884" y="3248318"/>
            <a:ext cx="1372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Electric Field</a:t>
            </a:r>
          </a:p>
        </p:txBody>
      </p:sp>
      <p:pic>
        <p:nvPicPr>
          <p:cNvPr id="16390" name="Picture 6" descr="K:\EH film\E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907" y="1143000"/>
            <a:ext cx="3260293" cy="184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812625" y="6172200"/>
            <a:ext cx="1566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Magnetic Field</a:t>
            </a:r>
          </a:p>
        </p:txBody>
      </p:sp>
      <p:pic>
        <p:nvPicPr>
          <p:cNvPr id="16402" name="Picture 18" descr="K:\EH film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3812255"/>
            <a:ext cx="3836685" cy="216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4" name="Picture 20" descr="K:\EH film\H2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3812254"/>
            <a:ext cx="3765627" cy="213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704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362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Q Measurement of </a:t>
            </a:r>
            <a:r>
              <a:rPr lang="en-US" b="1" dirty="0" err="1"/>
              <a:t>Nb</a:t>
            </a:r>
            <a:r>
              <a:rPr lang="en-US" b="1" dirty="0"/>
              <a:t> Cavity </a:t>
            </a:r>
            <a:br>
              <a:rPr lang="en-US" b="1" dirty="0"/>
            </a:br>
            <a:r>
              <a:rPr lang="en-US" b="1" dirty="0"/>
              <a:t>Loaded with Dielectric</a:t>
            </a:r>
            <a:br>
              <a:rPr lang="en-US" b="1" dirty="0"/>
            </a:br>
            <a:r>
              <a:rPr lang="en-US" b="1" dirty="0"/>
              <a:t> 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295400" cy="94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8850"/>
            <a:ext cx="52959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018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950</TotalTime>
  <Words>1037</Words>
  <Application>Microsoft Office PowerPoint</Application>
  <PresentationFormat>全屏显示(4:3)</PresentationFormat>
  <Paragraphs>199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8" baseType="lpstr">
      <vt:lpstr>FangSong</vt:lpstr>
      <vt:lpstr>宋体</vt:lpstr>
      <vt:lpstr>Arial</vt:lpstr>
      <vt:lpstr>Calibri</vt:lpstr>
      <vt:lpstr>Cambria Math</vt:lpstr>
      <vt:lpstr>Times New Roman</vt:lpstr>
      <vt:lpstr>Wingdings</vt:lpstr>
      <vt:lpstr>Office Theme</vt:lpstr>
      <vt:lpstr>Hands-on Training (SC Cavity)</vt:lpstr>
      <vt:lpstr>  School Time Table</vt:lpstr>
      <vt:lpstr>Course Outline </vt:lpstr>
      <vt:lpstr>Surface resistance——Rs  </vt:lpstr>
      <vt:lpstr>Surface resistance——Rs  </vt:lpstr>
      <vt:lpstr>RF Rs of Small Sample Measured by Nb Cavity Loaded with Dielectric Sapphire  </vt:lpstr>
      <vt:lpstr>PowerPoint 演示文稿</vt:lpstr>
      <vt:lpstr>PowerPoint 演示文稿</vt:lpstr>
      <vt:lpstr>Q Measurement of Nb Cavity  Loaded with Dielectric  </vt:lpstr>
      <vt:lpstr>Basic Physics Formulas</vt:lpstr>
      <vt:lpstr>Apparatus and Setup</vt:lpstr>
      <vt:lpstr>Apparatus and Setup</vt:lpstr>
      <vt:lpstr>Apparatus and Setup</vt:lpstr>
      <vt:lpstr>Apparatus and Setup</vt:lpstr>
      <vt:lpstr>Apparatus and Setup</vt:lpstr>
      <vt:lpstr>Procedures and Data Analysis (10K)</vt:lpstr>
      <vt:lpstr>PowerPoint 演示文稿</vt:lpstr>
      <vt:lpstr>Procedures and Data Analysis (3.5K)</vt:lpstr>
      <vt:lpstr>PowerPoint 演示文稿</vt:lpstr>
      <vt:lpstr> Thanks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Guest625</dc:creator>
  <cp:lastModifiedBy>鹏 沙</cp:lastModifiedBy>
  <cp:revision>46</cp:revision>
  <dcterms:created xsi:type="dcterms:W3CDTF">2006-08-16T00:00:00Z</dcterms:created>
  <dcterms:modified xsi:type="dcterms:W3CDTF">2018-12-08T05:59:03Z</dcterms:modified>
</cp:coreProperties>
</file>