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58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940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765E9-7EBD-4AA8-B402-60BD8965DA06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800A9-458C-459F-BCE7-A2DB18C58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3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8FEE-E9C8-4CCE-8FA4-C1EA6A1296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800A9-458C-459F-BCE7-A2DB18C5828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11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90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5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66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05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8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74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0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41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8877-6FF4-4016-A2A0-B71732AB82A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28EE-BE83-42C3-AAEF-3DDCF20F3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kern="100" dirty="0" smtClean="0">
                <a:effectLst/>
              </a:rPr>
              <a:t>Fabrication and Test of HTS Coils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 smtClean="0"/>
              <a:t>Ning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Feipeng</a:t>
            </a:r>
            <a:r>
              <a:rPr lang="en-US" altLang="zh-CN" dirty="0" smtClean="0"/>
              <a:t>, Wang </a:t>
            </a:r>
            <a:r>
              <a:rPr lang="en-US" altLang="zh-CN" dirty="0" err="1" smtClean="0"/>
              <a:t>Chengtao</a:t>
            </a:r>
            <a:endParaRPr lang="en-US" altLang="zh-CN" dirty="0" smtClean="0"/>
          </a:p>
          <a:p>
            <a:r>
              <a:rPr lang="en-US" altLang="zh-CN" dirty="0" smtClean="0"/>
              <a:t>Liu </a:t>
            </a:r>
            <a:r>
              <a:rPr lang="en-US" altLang="zh-CN" dirty="0" err="1" smtClean="0"/>
              <a:t>Xuyang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Zongtai</a:t>
            </a:r>
            <a:endParaRPr lang="en-US" altLang="zh-CN" dirty="0" smtClean="0"/>
          </a:p>
          <a:p>
            <a:r>
              <a:rPr lang="en-US" altLang="zh-CN" dirty="0" smtClean="0"/>
              <a:t>IHEP,CAS, China</a:t>
            </a:r>
          </a:p>
          <a:p>
            <a:r>
              <a:rPr lang="en-US" altLang="zh-CN" dirty="0" smtClean="0"/>
              <a:t>2018-12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544" y="1018269"/>
            <a:ext cx="2035628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hall sensor data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6048" y="-1130507"/>
            <a:ext cx="6783044" cy="90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4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Introduction of HTS</a:t>
            </a:r>
          </a:p>
          <a:p>
            <a:r>
              <a:rPr lang="en-US" altLang="zh-CN" kern="100" dirty="0" smtClean="0">
                <a:effectLst/>
              </a:rPr>
              <a:t>2. Fabrication of HTS coils</a:t>
            </a:r>
          </a:p>
          <a:p>
            <a:r>
              <a:rPr lang="en-US" altLang="zh-CN" kern="100" dirty="0" smtClean="0"/>
              <a:t>3. </a:t>
            </a:r>
            <a:r>
              <a:rPr lang="en-US" altLang="zh-CN" kern="100" dirty="0" err="1" smtClean="0"/>
              <a:t>Ic</a:t>
            </a:r>
            <a:r>
              <a:rPr lang="en-US" altLang="zh-CN" kern="100" dirty="0" smtClean="0"/>
              <a:t> test of HTS short sample and coils</a:t>
            </a:r>
            <a:endParaRPr lang="en-US" altLang="zh-CN" dirty="0" smtClean="0"/>
          </a:p>
          <a:p>
            <a:endParaRPr lang="en-US" altLang="zh-CN" kern="100" dirty="0" smtClean="0"/>
          </a:p>
        </p:txBody>
      </p:sp>
    </p:spTree>
    <p:extLst>
      <p:ext uri="{BB962C8B-B14F-4D97-AF65-F5344CB8AC3E}">
        <p14:creationId xmlns:p14="http://schemas.microsoft.com/office/powerpoint/2010/main" val="5164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Introduction of HTS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5781" y="1825625"/>
            <a:ext cx="5273457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HTS (High Temperature Superconducting)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Usually refers to the superconductors with </a:t>
            </a:r>
            <a:r>
              <a:rPr lang="en-US" altLang="zh-CN" dirty="0" smtClean="0">
                <a:solidFill>
                  <a:srgbClr val="FF0000"/>
                </a:solidFill>
              </a:rPr>
              <a:t>critical temperature greater than 77 K </a:t>
            </a:r>
            <a:r>
              <a:rPr lang="en-US" altLang="zh-CN" dirty="0" smtClean="0"/>
              <a:t>(liquid Nitrogen temperature) 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Since 1987, very short history.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0000"/>
                </a:solidFill>
              </a:rPr>
              <a:t>Three products</a:t>
            </a:r>
            <a:r>
              <a:rPr lang="en-US" altLang="zh-CN" dirty="0" smtClean="0"/>
              <a:t>: Bi-2223,Bi-2212,YBCO(</a:t>
            </a:r>
            <a:r>
              <a:rPr lang="en-US" altLang="zh-CN" dirty="0"/>
              <a:t>Yttrium barium copper </a:t>
            </a:r>
            <a:r>
              <a:rPr lang="en-US" altLang="zh-CN" dirty="0" smtClean="0"/>
              <a:t>oxide)</a:t>
            </a:r>
          </a:p>
          <a:p>
            <a:pPr lvl="1"/>
            <a:endParaRPr lang="zh-CN" altLang="en-US" dirty="0"/>
          </a:p>
        </p:txBody>
      </p:sp>
      <p:pic>
        <p:nvPicPr>
          <p:cNvPr id="5" name="Picture 721" descr="C:\Users\Monkey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7629" r="6129" b="5386"/>
          <a:stretch>
            <a:fillRect/>
          </a:stretch>
        </p:blipFill>
        <p:spPr bwMode="auto">
          <a:xfrm>
            <a:off x="5359872" y="1565428"/>
            <a:ext cx="6662738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6463430" y="4158641"/>
            <a:ext cx="3933173" cy="12526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463430" y="3524137"/>
            <a:ext cx="16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Liquid Nitrogen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463430" y="4637720"/>
            <a:ext cx="16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Liquid Neon</a:t>
            </a:r>
            <a:endParaRPr lang="zh-CN" altLang="en-US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of HTS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903300"/>
            <a:ext cx="10660693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YBCO: </a:t>
            </a:r>
            <a:endParaRPr lang="en-US" altLang="zh-CN" b="1" dirty="0" smtClean="0"/>
          </a:p>
          <a:p>
            <a:pPr lvl="1"/>
            <a:r>
              <a:rPr lang="en-US" altLang="zh-CN" sz="2000" b="1" dirty="0" smtClean="0"/>
              <a:t> </a:t>
            </a:r>
            <a:r>
              <a:rPr lang="en-US" altLang="zh-CN" sz="2000" dirty="0"/>
              <a:t>Yttrium Barium Copper </a:t>
            </a:r>
            <a:r>
              <a:rPr lang="en-US" altLang="zh-CN" sz="2000" dirty="0" smtClean="0"/>
              <a:t>Oxide,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YBa</a:t>
            </a:r>
            <a:r>
              <a:rPr lang="en-US" altLang="zh-CN" sz="20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Cu</a:t>
            </a:r>
            <a:r>
              <a:rPr lang="en-US" altLang="zh-CN" sz="2000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O</a:t>
            </a:r>
            <a:r>
              <a:rPr lang="en-US" altLang="zh-CN" sz="2000" baseline="-25000" dirty="0" smtClean="0">
                <a:latin typeface="Times New Roman" panose="02020603050405020304" pitchFamily="18" charset="0"/>
              </a:rPr>
              <a:t>7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/>
              <a:t>, Tc=90 K, Tape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</a:rPr>
              <a:t>produced by coating method (CCC - coated conductor composite): using chemical deposition or physical coating methods coating a layer of YBCO superconducting film on the </a:t>
            </a:r>
            <a:r>
              <a:rPr lang="en-US" altLang="zh-CN" sz="2000" dirty="0" err="1" smtClean="0">
                <a:latin typeface="Times New Roman" panose="02020603050405020304" pitchFamily="18" charset="0"/>
              </a:rPr>
              <a:t>hastelloy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substrate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  <a:endParaRPr lang="en-US" altLang="zh-CN" sz="2000" dirty="0" smtClean="0"/>
          </a:p>
        </p:txBody>
      </p:sp>
      <p:sp>
        <p:nvSpPr>
          <p:cNvPr id="7" name="椭圆 6"/>
          <p:cNvSpPr/>
          <p:nvPr/>
        </p:nvSpPr>
        <p:spPr>
          <a:xfrm>
            <a:off x="6479853" y="3435796"/>
            <a:ext cx="1266439" cy="7099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285175" y="3507061"/>
            <a:ext cx="6984776" cy="1668576"/>
            <a:chOff x="1403647" y="4909799"/>
            <a:chExt cx="6984776" cy="1668576"/>
          </a:xfrm>
        </p:grpSpPr>
        <p:grpSp>
          <p:nvGrpSpPr>
            <p:cNvPr id="9" name="组合 8"/>
            <p:cNvGrpSpPr/>
            <p:nvPr/>
          </p:nvGrpSpPr>
          <p:grpSpPr>
            <a:xfrm>
              <a:off x="1403647" y="5695591"/>
              <a:ext cx="6984776" cy="882784"/>
              <a:chOff x="1403647" y="5695591"/>
              <a:chExt cx="6984776" cy="882784"/>
            </a:xfrm>
          </p:grpSpPr>
          <p:sp>
            <p:nvSpPr>
              <p:cNvPr id="35" name="立方体 34"/>
              <p:cNvSpPr/>
              <p:nvPr/>
            </p:nvSpPr>
            <p:spPr>
              <a:xfrm flipH="1">
                <a:off x="1403647" y="6198996"/>
                <a:ext cx="6984509" cy="379379"/>
              </a:xfrm>
              <a:prstGeom prst="cube">
                <a:avLst>
                  <a:gd name="adj" fmla="val 78014"/>
                </a:avLst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立方体 35"/>
              <p:cNvSpPr/>
              <p:nvPr/>
            </p:nvSpPr>
            <p:spPr>
              <a:xfrm flipH="1">
                <a:off x="2339751" y="6107953"/>
                <a:ext cx="6048671" cy="37937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立方体 36"/>
              <p:cNvSpPr/>
              <p:nvPr/>
            </p:nvSpPr>
            <p:spPr>
              <a:xfrm flipH="1">
                <a:off x="3083158" y="6029413"/>
                <a:ext cx="5305265" cy="38055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立方体 37"/>
              <p:cNvSpPr/>
              <p:nvPr/>
            </p:nvSpPr>
            <p:spPr>
              <a:xfrm flipH="1">
                <a:off x="3777744" y="5945958"/>
                <a:ext cx="4610679" cy="38055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立方体 38"/>
              <p:cNvSpPr/>
              <p:nvPr/>
            </p:nvSpPr>
            <p:spPr>
              <a:xfrm flipH="1">
                <a:off x="4669359" y="5862502"/>
                <a:ext cx="3719063" cy="380558"/>
              </a:xfrm>
              <a:prstGeom prst="cube">
                <a:avLst>
                  <a:gd name="adj" fmla="val 78014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立方体 39"/>
              <p:cNvSpPr/>
              <p:nvPr/>
            </p:nvSpPr>
            <p:spPr>
              <a:xfrm flipH="1">
                <a:off x="5695276" y="5779047"/>
                <a:ext cx="2692957" cy="380558"/>
              </a:xfrm>
              <a:prstGeom prst="cube">
                <a:avLst>
                  <a:gd name="adj" fmla="val 78014"/>
                </a:avLst>
              </a:prstGeom>
              <a:solidFill>
                <a:srgbClr val="0575D1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立方体 40"/>
              <p:cNvSpPr/>
              <p:nvPr/>
            </p:nvSpPr>
            <p:spPr>
              <a:xfrm flipH="1">
                <a:off x="6814153" y="5695591"/>
                <a:ext cx="1573976" cy="38055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6" cstate="print"/>
                <a:srcRect/>
                <a:stretch>
                  <a:fillRect l="-57000" r="-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124"/>
            <p:cNvSpPr txBox="1"/>
            <p:nvPr/>
          </p:nvSpPr>
          <p:spPr>
            <a:xfrm>
              <a:off x="1482333" y="4954805"/>
              <a:ext cx="8247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Hastelloy</a:t>
              </a:r>
              <a:r>
                <a:rPr lang="en-US" altLang="zh-CN" sz="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ctr"/>
              <a:endParaRPr lang="en-US" altLang="zh-CN" sz="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Substrate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97835" y="4967840"/>
              <a:ext cx="1177403" cy="491021"/>
              <a:chOff x="1095774" y="3611344"/>
              <a:chExt cx="1177403" cy="49102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095774" y="3640120"/>
                <a:ext cx="1177403" cy="462245"/>
                <a:chOff x="1095774" y="4057360"/>
                <a:chExt cx="1177403" cy="462245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1153716" y="4057360"/>
                  <a:ext cx="1007095" cy="246221"/>
                  <a:chOff x="1153716" y="4057360"/>
                  <a:chExt cx="1007095" cy="246221"/>
                </a:xfrm>
              </p:grpSpPr>
              <p:sp>
                <p:nvSpPr>
                  <p:cNvPr id="33" name="TextBox 119"/>
                  <p:cNvSpPr txBox="1"/>
                  <p:nvPr/>
                </p:nvSpPr>
                <p:spPr>
                  <a:xfrm>
                    <a:off x="1582739" y="4057360"/>
                    <a:ext cx="57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7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Y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</a:t>
                    </a:r>
                  </a:p>
                </p:txBody>
              </p:sp>
              <p:sp>
                <p:nvSpPr>
                  <p:cNvPr id="34" name="TextBox 122"/>
                  <p:cNvSpPr txBox="1"/>
                  <p:nvPr/>
                </p:nvSpPr>
                <p:spPr>
                  <a:xfrm>
                    <a:off x="1153716" y="4057360"/>
                    <a:ext cx="57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Al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</a:t>
                    </a:r>
                  </a:p>
                </p:txBody>
              </p:sp>
            </p:grpSp>
            <p:sp>
              <p:nvSpPr>
                <p:cNvPr id="32" name="TextBox 118"/>
                <p:cNvSpPr txBox="1"/>
                <p:nvPr/>
              </p:nvSpPr>
              <p:spPr>
                <a:xfrm>
                  <a:off x="1095774" y="4288773"/>
                  <a:ext cx="117740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Amorphous Layer</a:t>
                  </a:r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0" name="肘形连接符 29"/>
              <p:cNvCxnSpPr/>
              <p:nvPr/>
            </p:nvCxnSpPr>
            <p:spPr>
              <a:xfrm rot="5400000" flipH="1" flipV="1">
                <a:off x="1622298" y="3392694"/>
                <a:ext cx="12700" cy="450000"/>
              </a:xfrm>
              <a:prstGeom prst="bentConnector3">
                <a:avLst>
                  <a:gd name="adj1" fmla="val 1188165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3744988" y="4909799"/>
              <a:ext cx="902381" cy="477054"/>
              <a:chOff x="262727" y="3262650"/>
              <a:chExt cx="902381" cy="477054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262727" y="3311166"/>
                <a:ext cx="899020" cy="393376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114"/>
              <p:cNvSpPr txBox="1"/>
              <p:nvPr/>
            </p:nvSpPr>
            <p:spPr>
              <a:xfrm>
                <a:off x="336993" y="3262650"/>
                <a:ext cx="82811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MgO</a:t>
                </a:r>
                <a:endPara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en-US" altLang="zh-CN" sz="6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9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Seed Layer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16016" y="4909799"/>
              <a:ext cx="828115" cy="477054"/>
              <a:chOff x="333632" y="3273761"/>
              <a:chExt cx="828115" cy="477054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60757" y="3311166"/>
                <a:ext cx="764963" cy="393376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12"/>
              <p:cNvSpPr txBox="1"/>
              <p:nvPr/>
            </p:nvSpPr>
            <p:spPr>
              <a:xfrm>
                <a:off x="333632" y="3273761"/>
                <a:ext cx="82811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CeO</a:t>
                </a:r>
                <a:r>
                  <a:rPr lang="en-US" altLang="zh-CN" sz="1000" baseline="-25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  <a:p>
                <a:pPr algn="ctr"/>
                <a:endParaRPr lang="en-US" altLang="zh-CN" sz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9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Cap Layer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03430" y="4909799"/>
              <a:ext cx="1566316" cy="477054"/>
              <a:chOff x="-200932" y="3217240"/>
              <a:chExt cx="2324033" cy="47705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60757" y="3241298"/>
                <a:ext cx="1370260" cy="393376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110"/>
              <p:cNvSpPr txBox="1"/>
              <p:nvPr/>
            </p:nvSpPr>
            <p:spPr>
              <a:xfrm>
                <a:off x="-200932" y="3217240"/>
                <a:ext cx="232403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(</a:t>
                </a:r>
                <a:r>
                  <a:rPr lang="en-US" altLang="zh-CN" sz="10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Y,Gd</a:t>
                </a:r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)BCO</a:t>
                </a:r>
              </a:p>
              <a:p>
                <a:pPr algn="ctr"/>
                <a:endParaRPr lang="en-US" altLang="zh-CN" sz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7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9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Superconducting Layer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108"/>
            <p:cNvSpPr txBox="1"/>
            <p:nvPr/>
          </p:nvSpPr>
          <p:spPr>
            <a:xfrm>
              <a:off x="6915598" y="4909799"/>
              <a:ext cx="11527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Ag</a:t>
              </a:r>
            </a:p>
            <a:p>
              <a:pPr algn="ctr"/>
              <a:endParaRPr lang="en-US" altLang="zh-CN" sz="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Overlayer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865574" y="5519015"/>
              <a:ext cx="0" cy="64628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819672" y="5549378"/>
              <a:ext cx="0" cy="4256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273836" y="5549378"/>
              <a:ext cx="2020" cy="3047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225499" y="5431859"/>
              <a:ext cx="0" cy="423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130073" y="5431859"/>
              <a:ext cx="0" cy="3263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237444" y="5431859"/>
              <a:ext cx="0" cy="2834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526011" y="5431859"/>
              <a:ext cx="0" cy="2465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3074591" y="5085306"/>
            <a:ext cx="462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Architecture of </a:t>
            </a:r>
            <a:r>
              <a:rPr lang="en-US" altLang="zh-CN" i="1" dirty="0" smtClean="0"/>
              <a:t>YBCO superconductor </a:t>
            </a:r>
            <a:r>
              <a:rPr lang="en-US" altLang="zh-CN" i="1" dirty="0"/>
              <a:t>from SSTC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67267" y="1466453"/>
            <a:ext cx="133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2G HTS: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74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80" y="372806"/>
            <a:ext cx="8946679" cy="648519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163139" y="783283"/>
            <a:ext cx="1449659" cy="46835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046336" y="3786677"/>
            <a:ext cx="1449659" cy="46835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8307" y="0"/>
            <a:ext cx="428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1. Introduction of HTS</a:t>
            </a:r>
            <a:endParaRPr lang="zh-CN" altLang="en-US" sz="3600" dirty="0"/>
          </a:p>
        </p:txBody>
      </p:sp>
      <p:sp>
        <p:nvSpPr>
          <p:cNvPr id="10" name="椭圆 9"/>
          <p:cNvSpPr/>
          <p:nvPr/>
        </p:nvSpPr>
        <p:spPr>
          <a:xfrm>
            <a:off x="7009160" y="2402068"/>
            <a:ext cx="1449659" cy="4683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88255" y="3494313"/>
            <a:ext cx="1449659" cy="501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00" dirty="0" smtClean="0">
                <a:effectLst/>
              </a:rPr>
              <a:t>2. Fabrication of HTS coils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2191" y="1624453"/>
            <a:ext cx="10515600" cy="2902391"/>
          </a:xfrm>
        </p:spPr>
        <p:txBody>
          <a:bodyPr/>
          <a:lstStyle/>
          <a:p>
            <a:r>
              <a:rPr lang="en-US" altLang="zh-CN" dirty="0" smtClean="0"/>
              <a:t>Race track double-pancake YBCO coil fabrication.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2" y="2192249"/>
            <a:ext cx="2743199" cy="2057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70" y="2170773"/>
            <a:ext cx="1624542" cy="2166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30" y="4481888"/>
            <a:ext cx="3112793" cy="2334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70541" y="4504366"/>
            <a:ext cx="3112793" cy="23345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2191" y="2736612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Winding machine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5480" y="5221237"/>
            <a:ext cx="398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Stainless steel instead of YBCO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2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00" dirty="0" smtClean="0"/>
              <a:t>3. </a:t>
            </a:r>
            <a:r>
              <a:rPr lang="en-US" altLang="zh-CN" kern="100" dirty="0" err="1" smtClean="0"/>
              <a:t>Ic</a:t>
            </a:r>
            <a:r>
              <a:rPr lang="en-US" altLang="zh-CN" kern="100" dirty="0" smtClean="0"/>
              <a:t> test of HTS short sample and coils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17" y="1622103"/>
            <a:ext cx="3257083" cy="244281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414252"/>
              </p:ext>
            </p:extLst>
          </p:nvPr>
        </p:nvGraphicFramePr>
        <p:xfrm>
          <a:off x="499720" y="2288443"/>
          <a:ext cx="2480733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791"/>
                <a:gridCol w="666045"/>
                <a:gridCol w="10048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 (mV)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</a:t>
                      </a:r>
                      <a:r>
                        <a:rPr lang="en-US" altLang="zh-CN" baseline="0" dirty="0" smtClean="0"/>
                        <a:t> (A)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Field(</a:t>
                      </a:r>
                      <a:r>
                        <a:rPr lang="en-US" altLang="zh-CN" dirty="0" err="1" smtClean="0"/>
                        <a:t>Gs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56356" y="1919111"/>
            <a:ext cx="19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U-I table and curve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619" y="1437282"/>
            <a:ext cx="3526760" cy="27881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759" y="4113566"/>
            <a:ext cx="3594480" cy="2744434"/>
          </a:xfrm>
          <a:prstGeom prst="rect">
            <a:avLst/>
          </a:prstGeom>
        </p:spPr>
      </p:pic>
      <p:pic>
        <p:nvPicPr>
          <p:cNvPr id="9" name="内容占位符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5379" y="4237582"/>
            <a:ext cx="2418733" cy="1814049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2871" y="4237582"/>
            <a:ext cx="3279129" cy="24593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79" y="1863355"/>
            <a:ext cx="2414101" cy="18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Questions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2733" y="1531143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 Four YBCO tapes, for example, ST-04-E and ST-05-L, 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33" y="1825624"/>
            <a:ext cx="9525000" cy="376237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910667" y="2099733"/>
            <a:ext cx="1828800" cy="2968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315156" y="3420532"/>
            <a:ext cx="1642533" cy="6547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48792" y="5651648"/>
            <a:ext cx="11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ST-04-E</a:t>
            </a:r>
            <a:endParaRPr lang="zh-CN" altLang="en-US" sz="2400" dirty="0"/>
          </a:p>
        </p:txBody>
      </p:sp>
      <p:sp>
        <p:nvSpPr>
          <p:cNvPr id="8" name="左大括号 7"/>
          <p:cNvSpPr/>
          <p:nvPr/>
        </p:nvSpPr>
        <p:spPr>
          <a:xfrm>
            <a:off x="2473908" y="5577150"/>
            <a:ext cx="167690" cy="6204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41598" y="542777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55 </a:t>
            </a:r>
            <a:r>
              <a:rPr lang="en-US" altLang="zh-CN" dirty="0" err="1" smtClean="0"/>
              <a:t>μm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641599" y="599084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95 </a:t>
            </a:r>
            <a:r>
              <a:rPr lang="en-US" altLang="zh-CN" dirty="0" err="1" smtClean="0"/>
              <a:t>μm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85551" y="5675927"/>
            <a:ext cx="1104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ST-05-L</a:t>
            </a:r>
            <a:endParaRPr lang="zh-CN" altLang="en-US" sz="2400" dirty="0"/>
          </a:p>
        </p:txBody>
      </p:sp>
      <p:sp>
        <p:nvSpPr>
          <p:cNvPr id="12" name="左大括号 11"/>
          <p:cNvSpPr/>
          <p:nvPr/>
        </p:nvSpPr>
        <p:spPr>
          <a:xfrm>
            <a:off x="4910667" y="5601429"/>
            <a:ext cx="167690" cy="6204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78357" y="545205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175 </a:t>
            </a:r>
            <a:r>
              <a:rPr lang="en-US" altLang="zh-CN" dirty="0" err="1" smtClean="0"/>
              <a:t>μm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078358" y="601512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350 </a:t>
            </a:r>
            <a:r>
              <a:rPr lang="en-US" altLang="zh-CN" dirty="0" err="1" smtClean="0"/>
              <a:t>μm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739467" y="5828268"/>
            <a:ext cx="443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What is the critical tensile force of each tape?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36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 value is an important parameter of superconducting materials. What is the n value of the your tested YBCO short sample and coil?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569959" y="5336390"/>
                <a:ext cx="1426480" cy="65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59" y="5336390"/>
                <a:ext cx="1426480" cy="6580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57" y="2791628"/>
            <a:ext cx="8831229" cy="25447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19200" y="5994391"/>
            <a:ext cx="806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Ec</a:t>
            </a:r>
            <a:r>
              <a:rPr lang="en-US" altLang="zh-CN" dirty="0" smtClean="0"/>
              <a:t> is the quench criteria 1 </a:t>
            </a:r>
            <a:r>
              <a:rPr lang="en-US" altLang="zh-CN" dirty="0" err="1" smtClean="0"/>
              <a:t>μV</a:t>
            </a:r>
            <a:r>
              <a:rPr lang="en-US" altLang="zh-CN" dirty="0" smtClean="0"/>
              <a:t>/cm, L is the length of the tape, </a:t>
            </a:r>
            <a:r>
              <a:rPr lang="en-US" altLang="zh-CN" dirty="0" err="1" smtClean="0"/>
              <a:t>Ic</a:t>
            </a:r>
            <a:r>
              <a:rPr lang="en-US" altLang="zh-CN" dirty="0" smtClean="0"/>
              <a:t> is the critical current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 length of the coil is 23.4 m. Give your own understanding of 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9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325</Words>
  <Application>Microsoft Office PowerPoint</Application>
  <PresentationFormat>宽屏</PresentationFormat>
  <Paragraphs>70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Fabrication and Test of HTS Coils</vt:lpstr>
      <vt:lpstr>Outline </vt:lpstr>
      <vt:lpstr>1. Introduction of HTS</vt:lpstr>
      <vt:lpstr>Introduction of HTS</vt:lpstr>
      <vt:lpstr>PowerPoint 演示文稿</vt:lpstr>
      <vt:lpstr>2. Fabrication of HTS coils</vt:lpstr>
      <vt:lpstr>3. Ic test of HTS short sample and coils</vt:lpstr>
      <vt:lpstr>Questions 1</vt:lpstr>
      <vt:lpstr>Question 2</vt:lpstr>
      <vt:lpstr>The hall sensor data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Fabrication and Test of HTS Coils</dc:title>
  <dc:creator>unknown</dc:creator>
  <cp:lastModifiedBy>Ning Feipeng</cp:lastModifiedBy>
  <cp:revision>47</cp:revision>
  <dcterms:created xsi:type="dcterms:W3CDTF">2018-08-14T06:17:14Z</dcterms:created>
  <dcterms:modified xsi:type="dcterms:W3CDTF">2018-12-10T12:37:47Z</dcterms:modified>
</cp:coreProperties>
</file>