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79" r:id="rId13"/>
    <p:sldId id="281" r:id="rId14"/>
    <p:sldId id="270" r:id="rId15"/>
    <p:sldId id="266" r:id="rId16"/>
    <p:sldId id="267" r:id="rId17"/>
    <p:sldId id="271" r:id="rId18"/>
    <p:sldId id="268" r:id="rId19"/>
    <p:sldId id="274" r:id="rId20"/>
    <p:sldId id="275" r:id="rId21"/>
    <p:sldId id="280" r:id="rId22"/>
    <p:sldId id="278" r:id="rId23"/>
    <p:sldId id="285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1F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0" y="4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539A1-9C5B-4299-AC16-FF91A79E64D5}" type="datetimeFigureOut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2513-343D-42B2-B8AC-264EA47E5C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02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269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 is mean free path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1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785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635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662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333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Voltage Standing Wave Ratio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398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965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371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637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93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448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37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137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391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55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75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82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96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49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96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7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55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19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2513-343D-42B2-B8AC-264EA47E5C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06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75B1-DB59-4CD2-B838-ADEA78DBA053}" type="datetime1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4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CB19-257B-4D6D-8A1E-8E7A52B5902B}" type="datetime1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81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FE8A-7EA9-4A6D-A033-13CCD8161786}" type="datetime1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70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6779-479B-4B62-ADDA-A12FBA02CDA7}" type="datetime1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47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1121-201D-4AA6-9210-E98D4BBA32FB}" type="datetime1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00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4D81-99E1-46C1-97A4-8D4DC3C1EE1A}" type="datetime1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54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ED35-850E-4B31-B0AD-A59F3595CDC4}" type="datetime1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58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01A-92FF-4293-8EEC-17C7B1A42ADA}" type="datetime1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44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BA6-42E1-4473-9042-C2387D4951CB}" type="datetime1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48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7D84-FE45-4844-90DF-C121A470A033}" type="datetime1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6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E1D-B10F-4714-B771-F35F8556FAF8}" type="datetime1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32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C7F2B-CF8B-41CF-AF24-DFE272F7ACF3}" type="datetime1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2B31-0928-4967-9D3E-CC3B7F87A4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90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2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2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2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6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137481"/>
            <a:ext cx="9144000" cy="1753299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Hands-on training: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Cavity RF measurement</a:t>
            </a:r>
            <a:endParaRPr lang="zh-CN" altLang="en-US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983060"/>
            <a:ext cx="9144000" cy="685800"/>
          </a:xfrm>
        </p:spPr>
        <p:txBody>
          <a:bodyPr>
            <a:normAutofit/>
          </a:bodyPr>
          <a:lstStyle/>
          <a:p>
            <a:r>
              <a:rPr lang="en-US" altLang="zh-CN" sz="3200" dirty="0" err="1" smtClean="0">
                <a:solidFill>
                  <a:srgbClr val="0000FF"/>
                </a:solidFill>
              </a:rPr>
              <a:t>Hongjuan</a:t>
            </a:r>
            <a:r>
              <a:rPr lang="en-US" altLang="zh-CN" sz="3200" dirty="0" smtClean="0">
                <a:solidFill>
                  <a:srgbClr val="0000FF"/>
                </a:solidFill>
              </a:rPr>
              <a:t> </a:t>
            </a:r>
            <a:r>
              <a:rPr lang="en-US" altLang="zh-CN" sz="3200" dirty="0">
                <a:solidFill>
                  <a:srgbClr val="0000FF"/>
                </a:solidFill>
              </a:rPr>
              <a:t>Zheng</a:t>
            </a:r>
            <a:r>
              <a:rPr lang="en-US" altLang="zh-CN" sz="3200" dirty="0" smtClean="0">
                <a:solidFill>
                  <a:srgbClr val="0000FF"/>
                </a:solidFill>
              </a:rPr>
              <a:t>,</a:t>
            </a:r>
            <a:r>
              <a:rPr lang="en-US" altLang="zh-CN" sz="3200" dirty="0">
                <a:solidFill>
                  <a:srgbClr val="0000FF"/>
                </a:solidFill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</a:rPr>
              <a:t>Jiyuan</a:t>
            </a:r>
            <a:r>
              <a:rPr lang="en-US" altLang="zh-CN" sz="3200" dirty="0">
                <a:solidFill>
                  <a:srgbClr val="0000FF"/>
                </a:solidFill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</a:rPr>
              <a:t>Zhai</a:t>
            </a:r>
            <a:r>
              <a:rPr lang="en-US" altLang="zh-CN" sz="3200" dirty="0" smtClean="0">
                <a:solidFill>
                  <a:srgbClr val="0000FF"/>
                </a:solidFill>
              </a:rPr>
              <a:t> </a:t>
            </a:r>
            <a:r>
              <a:rPr lang="en-US" altLang="zh-CN" sz="3200" dirty="0">
                <a:solidFill>
                  <a:srgbClr val="0000FF"/>
                </a:solidFill>
              </a:rPr>
              <a:t>(</a:t>
            </a:r>
            <a:r>
              <a:rPr lang="en-US" altLang="zh-CN" sz="3200" dirty="0" smtClean="0">
                <a:solidFill>
                  <a:srgbClr val="0000FF"/>
                </a:solidFill>
              </a:rPr>
              <a:t>IHEP, China)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" b="23045"/>
          <a:stretch/>
        </p:blipFill>
        <p:spPr>
          <a:xfrm>
            <a:off x="0" y="8389"/>
            <a:ext cx="12231150" cy="29361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1913" y="6308521"/>
            <a:ext cx="1180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Third Asian School on Superconductivity &amp; Cryogenics for Accelerators (ASSCA2018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hosted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IHEP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China, Dec. 10-16, 2018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8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43" y="2073733"/>
            <a:ext cx="5084757" cy="381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Beam Pull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M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easurement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S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ystem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" y="1389428"/>
            <a:ext cx="5597236" cy="246136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23607" y="4028646"/>
            <a:ext cx="5006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setup consists of a pulley-mounted driver motor to move the perturbing bead on a dielectric line (‘‘fish line’’) through the cavity.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Coupling to a resonance with a network analyzer can be obtained in  cavity across the two beam pipes with antenna.</a:t>
            </a:r>
            <a:endParaRPr lang="zh-CN" altLang="en-US" dirty="0">
              <a:solidFill>
                <a:srgbClr val="3781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921209" y="4232617"/>
            <a:ext cx="1574705" cy="1646369"/>
            <a:chOff x="10566447" y="1200348"/>
            <a:chExt cx="1574705" cy="164636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79676" y="1461822"/>
              <a:ext cx="1582737" cy="118705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0566447" y="1200348"/>
              <a:ext cx="15747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Antenna used for excitation and pick up</a:t>
              </a:r>
              <a:endParaRPr lang="zh-CN" alt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698971" y="1232729"/>
            <a:ext cx="1791855" cy="1613922"/>
            <a:chOff x="5800529" y="1267821"/>
            <a:chExt cx="1791855" cy="161392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382" y="1593131"/>
              <a:ext cx="1718150" cy="1288612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5800529" y="1267821"/>
              <a:ext cx="17918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Flange used for bead pulling</a:t>
              </a:r>
              <a:endParaRPr lang="zh-CN" alt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95281" y="4570933"/>
            <a:ext cx="1653116" cy="1299712"/>
            <a:chOff x="5975925" y="4620477"/>
            <a:chExt cx="1653116" cy="129971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925" y="4680352"/>
              <a:ext cx="1653116" cy="12398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6151319" y="4620477"/>
              <a:ext cx="1380737" cy="351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Teflon bead</a:t>
              </a:r>
              <a:endParaRPr lang="zh-CN" alt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5" name="直接箭头连接符 24"/>
          <p:cNvCxnSpPr/>
          <p:nvPr/>
        </p:nvCxnSpPr>
        <p:spPr>
          <a:xfrm>
            <a:off x="6776042" y="1948652"/>
            <a:ext cx="333915" cy="9220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9373150" y="2846651"/>
            <a:ext cx="718806" cy="6014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>
            <a:off x="8873576" y="2124296"/>
            <a:ext cx="0" cy="7464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8355635" y="1713988"/>
            <a:ext cx="123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line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直接箭头连接符 36"/>
          <p:cNvCxnSpPr>
            <a:stCxn id="17" idx="0"/>
          </p:cNvCxnSpPr>
          <p:nvPr/>
        </p:nvCxnSpPr>
        <p:spPr>
          <a:xfrm flipV="1">
            <a:off x="6708562" y="3502293"/>
            <a:ext cx="440078" cy="730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5746796" y="1655445"/>
            <a:ext cx="197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Bead pull motor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497918" y="4561936"/>
            <a:ext cx="1694863" cy="1307361"/>
            <a:chOff x="7992162" y="1269609"/>
            <a:chExt cx="2244441" cy="1683331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162" y="1269609"/>
              <a:ext cx="2244441" cy="1683331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8552458" y="2412473"/>
              <a:ext cx="1233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VNA</a:t>
              </a:r>
              <a:endParaRPr lang="zh-CN" alt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8321839" y="4899124"/>
            <a:ext cx="453006" cy="313356"/>
          </a:xfrm>
          <a:prstGeom prst="ellipse">
            <a:avLst/>
          </a:prstGeom>
          <a:noFill/>
          <a:ln>
            <a:solidFill>
              <a:srgbClr val="378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>
            <a:off x="10365203" y="4097410"/>
            <a:ext cx="1" cy="4462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Surface Resistance-NC Cavity</a:t>
            </a:r>
            <a:endParaRPr lang="zh-CN" altLang="en-US" sz="4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2168" y="2023438"/>
            <a:ext cx="36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781F9"/>
                </a:solidFill>
                <a:latin typeface="Arial" panose="020B0604020202020204" pitchFamily="34" charset="0"/>
              </a:rPr>
              <a:t>Conductivity </a:t>
            </a:r>
            <a:endParaRPr lang="zh-CN" altLang="en-US" sz="2400" dirty="0">
              <a:solidFill>
                <a:srgbClr val="3781F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874543"/>
              </p:ext>
            </p:extLst>
          </p:nvPr>
        </p:nvGraphicFramePr>
        <p:xfrm>
          <a:off x="3893565" y="1846685"/>
          <a:ext cx="8778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8" name="公式" r:id="rId5" imgW="431640" imgH="419040" progId="Equation.3">
                  <p:embed/>
                </p:oleObj>
              </mc:Choice>
              <mc:Fallback>
                <p:oleObj name="公式" r:id="rId5" imgW="4316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93565" y="1846685"/>
                        <a:ext cx="877888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272168" y="3729497"/>
            <a:ext cx="335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781F9"/>
                </a:solidFill>
                <a:latin typeface="Arial" panose="020B0604020202020204" pitchFamily="34" charset="0"/>
              </a:rPr>
              <a:t>RF surface resistance</a:t>
            </a:r>
            <a:endParaRPr lang="zh-CN" altLang="en-US" sz="2400" dirty="0">
              <a:solidFill>
                <a:srgbClr val="3781F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06932"/>
              </p:ext>
            </p:extLst>
          </p:nvPr>
        </p:nvGraphicFramePr>
        <p:xfrm>
          <a:off x="3668029" y="3617871"/>
          <a:ext cx="2049280" cy="874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9" name="公式" r:id="rId7" imgW="1041120" imgH="444240" progId="Equation.3">
                  <p:embed/>
                </p:oleObj>
              </mc:Choice>
              <mc:Fallback>
                <p:oleObj name="公式" r:id="rId7" imgW="104112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68029" y="3617871"/>
                        <a:ext cx="2049280" cy="874974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272168" y="2857078"/>
            <a:ext cx="335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781F9"/>
                </a:solidFill>
                <a:latin typeface="Arial" panose="020B0604020202020204" pitchFamily="34" charset="0"/>
              </a:rPr>
              <a:t>Skin depth</a:t>
            </a:r>
            <a:endParaRPr lang="zh-CN" altLang="en-US" sz="2400" dirty="0">
              <a:solidFill>
                <a:srgbClr val="3781F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256179"/>
              </p:ext>
            </p:extLst>
          </p:nvPr>
        </p:nvGraphicFramePr>
        <p:xfrm>
          <a:off x="3788097" y="2660607"/>
          <a:ext cx="1371011" cy="89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" name="公式" r:id="rId9" imgW="723600" imgH="469800" progId="Equation.3">
                  <p:embed/>
                </p:oleObj>
              </mc:Choice>
              <mc:Fallback>
                <p:oleObj name="公式" r:id="rId9" imgW="7236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88097" y="2660607"/>
                        <a:ext cx="1371011" cy="89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72168" y="1259761"/>
            <a:ext cx="5860777" cy="476047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175380" y="1259762"/>
            <a:ext cx="5860777" cy="476047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272168" y="1265139"/>
            <a:ext cx="5740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Classic expression: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524000" y="4801972"/>
            <a:ext cx="346363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normal conductor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195045" y="1259762"/>
            <a:ext cx="5740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Anomalous skin effect: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235582" y="1774058"/>
            <a:ext cx="57001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3781F9"/>
                </a:solidFill>
                <a:latin typeface="Arial" panose="020B0604020202020204" pitchFamily="34" charset="0"/>
              </a:rPr>
              <a:t>Dimensionless parameter:</a:t>
            </a:r>
            <a:endParaRPr lang="en-US" altLang="zh-CN" dirty="0">
              <a:solidFill>
                <a:srgbClr val="3781F9"/>
              </a:solidFill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rgbClr val="3781F9"/>
                </a:solidFill>
                <a:latin typeface="Arial" panose="020B0604020202020204" pitchFamily="34" charset="0"/>
              </a:rPr>
              <a:t>The classical expression for surface resistance applies when </a:t>
            </a:r>
            <a:r>
              <a:rPr lang="el-GR" altLang="zh-CN" i="1" dirty="0" smtClean="0">
                <a:solidFill>
                  <a:srgbClr val="3781F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α</a:t>
            </a:r>
            <a:r>
              <a:rPr lang="en-US" altLang="zh-CN" baseline="-25000" dirty="0">
                <a:solidFill>
                  <a:srgbClr val="3781F9"/>
                </a:solidFill>
                <a:latin typeface="Arial" panose="020B0604020202020204" pitchFamily="34" charset="0"/>
              </a:rPr>
              <a:t>s</a:t>
            </a:r>
            <a:r>
              <a:rPr lang="en-US" altLang="zh-CN" dirty="0" smtClean="0">
                <a:solidFill>
                  <a:srgbClr val="3781F9"/>
                </a:solidFill>
                <a:latin typeface="Arial" panose="020B0604020202020204" pitchFamily="34" charset="0"/>
              </a:rPr>
              <a:t>≦0.016. </a:t>
            </a:r>
            <a:r>
              <a:rPr lang="en-US" altLang="zh-CN" dirty="0">
                <a:solidFill>
                  <a:srgbClr val="3781F9"/>
                </a:solidFill>
                <a:latin typeface="Arial" panose="020B0604020202020204" pitchFamily="34" charset="0"/>
              </a:rPr>
              <a:t>When </a:t>
            </a:r>
            <a:r>
              <a:rPr lang="el-GR" altLang="zh-CN" i="1" dirty="0">
                <a:solidFill>
                  <a:srgbClr val="3781F9"/>
                </a:solidFill>
                <a:latin typeface="Arial" panose="020B0604020202020204" pitchFamily="34" charset="0"/>
              </a:rPr>
              <a:t>α</a:t>
            </a:r>
            <a:r>
              <a:rPr lang="en-US" altLang="zh-CN" baseline="-25000" dirty="0">
                <a:solidFill>
                  <a:srgbClr val="3781F9"/>
                </a:solidFill>
                <a:latin typeface="Arial" panose="020B0604020202020204" pitchFamily="34" charset="0"/>
              </a:rPr>
              <a:t>s </a:t>
            </a:r>
            <a:r>
              <a:rPr lang="en-US" altLang="zh-CN" dirty="0">
                <a:solidFill>
                  <a:srgbClr val="3781F9"/>
                </a:solidFill>
                <a:latin typeface="Arial" panose="020B0604020202020204" pitchFamily="34" charset="0"/>
              </a:rPr>
              <a:t>→ </a:t>
            </a:r>
            <a:r>
              <a:rPr lang="en-US" altLang="zh-CN" dirty="0" smtClean="0">
                <a:solidFill>
                  <a:srgbClr val="3781F9"/>
                </a:solidFill>
                <a:latin typeface="Arial" panose="020B0604020202020204" pitchFamily="34" charset="0"/>
              </a:rPr>
              <a:t>∞</a:t>
            </a:r>
          </a:p>
          <a:p>
            <a:endParaRPr lang="en-US" altLang="zh-CN" dirty="0" smtClean="0">
              <a:solidFill>
                <a:srgbClr val="3781F9"/>
              </a:solidFill>
              <a:latin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l-GR" altLang="zh-CN" i="1" dirty="0">
                <a:solidFill>
                  <a:srgbClr val="3781F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ρ</a:t>
            </a:r>
            <a:r>
              <a:rPr lang="en-US" altLang="zh-CN" i="1" dirty="0" smtClean="0">
                <a:solidFill>
                  <a:srgbClr val="3781F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dirty="0" smtClean="0">
                <a:solidFill>
                  <a:srgbClr val="3781F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product is a material constant, independent of temperature, as </a:t>
            </a:r>
            <a:r>
              <a:rPr lang="el-GR" altLang="zh-CN" i="1" dirty="0">
                <a:solidFill>
                  <a:srgbClr val="3781F9"/>
                </a:solidFill>
                <a:latin typeface="Arial" panose="020B0604020202020204" pitchFamily="34" charset="0"/>
              </a:rPr>
              <a:t>α</a:t>
            </a:r>
            <a:r>
              <a:rPr lang="en-US" altLang="zh-CN" baseline="-25000" dirty="0" smtClean="0">
                <a:solidFill>
                  <a:srgbClr val="3781F9"/>
                </a:solidFill>
                <a:latin typeface="Arial" panose="020B0604020202020204" pitchFamily="34" charset="0"/>
              </a:rPr>
              <a:t>s</a:t>
            </a:r>
            <a:r>
              <a:rPr lang="en-US" altLang="zh-CN" dirty="0">
                <a:solidFill>
                  <a:srgbClr val="3781F9"/>
                </a:solidFill>
                <a:latin typeface="Arial" panose="020B0604020202020204" pitchFamily="34" charset="0"/>
              </a:rPr>
              <a:t> ≥ </a:t>
            </a:r>
            <a:r>
              <a:rPr lang="en-US" altLang="zh-CN" dirty="0" smtClean="0">
                <a:solidFill>
                  <a:srgbClr val="3781F9"/>
                </a:solidFill>
                <a:latin typeface="Arial" panose="020B0604020202020204" pitchFamily="34" charset="0"/>
              </a:rPr>
              <a:t>3, the normal state surface resistance is</a:t>
            </a:r>
          </a:p>
          <a:p>
            <a:pPr>
              <a:spcBef>
                <a:spcPts val="1200"/>
              </a:spcBef>
            </a:pPr>
            <a:r>
              <a:rPr lang="en-US" altLang="zh-CN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R</a:t>
            </a:r>
            <a:r>
              <a:rPr lang="en-US" altLang="zh-CN" dirty="0" smtClean="0">
                <a:solidFill>
                  <a:srgbClr val="3781F9"/>
                </a:solidFill>
                <a:latin typeface="Arial" panose="020B0604020202020204" pitchFamily="34" charset="0"/>
              </a:rPr>
              <a:t>(</a:t>
            </a:r>
            <a:r>
              <a:rPr lang="en-US" altLang="zh-CN" dirty="0">
                <a:solidFill>
                  <a:srgbClr val="3781F9"/>
                </a:solidFill>
                <a:latin typeface="Arial" panose="020B0604020202020204" pitchFamily="34" charset="0"/>
              </a:rPr>
              <a:t>∞</a:t>
            </a:r>
            <a:r>
              <a:rPr lang="en-US" altLang="zh-CN" dirty="0" smtClean="0">
                <a:solidFill>
                  <a:srgbClr val="3781F9"/>
                </a:solidFill>
                <a:latin typeface="Arial" panose="020B0604020202020204" pitchFamily="34" charset="0"/>
              </a:rPr>
              <a:t>) is the surface resistance in the extreme anomalous limit. The </a:t>
            </a:r>
            <a:r>
              <a:rPr lang="en-US" altLang="zh-CN" dirty="0">
                <a:solidFill>
                  <a:srgbClr val="3781F9"/>
                </a:solidFill>
                <a:latin typeface="Arial" panose="020B0604020202020204" pitchFamily="34" charset="0"/>
              </a:rPr>
              <a:t>anomalous </a:t>
            </a:r>
            <a:r>
              <a:rPr lang="en-US" altLang="zh-CN" dirty="0" smtClean="0">
                <a:solidFill>
                  <a:srgbClr val="3781F9"/>
                </a:solidFill>
                <a:latin typeface="Arial" panose="020B0604020202020204" pitchFamily="34" charset="0"/>
              </a:rPr>
              <a:t>limit is applicable to a very good conductor, such as copper at microwave frequency and at low temperatures.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7030A0"/>
                </a:solidFill>
                <a:latin typeface="Arial" panose="020B0604020202020204" pitchFamily="34" charset="0"/>
              </a:rPr>
              <a:t>For copper: </a:t>
            </a:r>
            <a:r>
              <a:rPr lang="el-GR" altLang="zh-CN" i="1" dirty="0">
                <a:solidFill>
                  <a:srgbClr val="7030A0"/>
                </a:solidFill>
                <a:latin typeface="Arial" panose="020B0604020202020204" pitchFamily="34" charset="0"/>
              </a:rPr>
              <a:t>ρ</a:t>
            </a:r>
            <a:r>
              <a:rPr lang="en-US" altLang="zh-CN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zh-CN" dirty="0" smtClean="0">
                <a:solidFill>
                  <a:srgbClr val="7030A0"/>
                </a:solidFill>
                <a:latin typeface="Arial" panose="020B0604020202020204" pitchFamily="34" charset="0"/>
              </a:rPr>
              <a:t>=6.8×10</a:t>
            </a:r>
            <a:r>
              <a:rPr lang="en-US" altLang="zh-CN" baseline="30000" dirty="0" smtClean="0">
                <a:solidFill>
                  <a:srgbClr val="7030A0"/>
                </a:solidFill>
                <a:latin typeface="Arial" panose="020B0604020202020204" pitchFamily="34" charset="0"/>
              </a:rPr>
              <a:t>-16</a:t>
            </a:r>
            <a:r>
              <a:rPr lang="el-GR" altLang="zh-CN" dirty="0" smtClean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Ω</a:t>
            </a:r>
            <a:r>
              <a:rPr lang="en-US" altLang="zh-CN" dirty="0" smtClean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en-US" altLang="zh-CN" baseline="30000" dirty="0" smtClean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baseline="30000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</a:rPr>
              <a:t>For </a:t>
            </a:r>
            <a:r>
              <a:rPr lang="en-US" altLang="zh-CN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Nb</a:t>
            </a:r>
            <a:r>
              <a:rPr lang="en-US" altLang="zh-CN" dirty="0" smtClean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el-GR" altLang="zh-CN" i="1" dirty="0">
                <a:solidFill>
                  <a:srgbClr val="7030A0"/>
                </a:solidFill>
                <a:latin typeface="Arial" panose="020B0604020202020204" pitchFamily="34" charset="0"/>
              </a:rPr>
              <a:t>ρ</a:t>
            </a:r>
            <a:r>
              <a:rPr lang="en-US" altLang="zh-CN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zh-CN" dirty="0" smtClean="0">
                <a:solidFill>
                  <a:srgbClr val="7030A0"/>
                </a:solidFill>
                <a:latin typeface="Arial" panose="020B0604020202020204" pitchFamily="34" charset="0"/>
              </a:rPr>
              <a:t>=6.0×10</a:t>
            </a:r>
            <a:r>
              <a:rPr lang="en-US" altLang="zh-CN" baseline="30000" dirty="0" smtClean="0">
                <a:solidFill>
                  <a:srgbClr val="7030A0"/>
                </a:solidFill>
                <a:latin typeface="Arial" panose="020B0604020202020204" pitchFamily="34" charset="0"/>
              </a:rPr>
              <a:t>-16</a:t>
            </a:r>
            <a:r>
              <a:rPr lang="el-GR" altLang="zh-CN" dirty="0">
                <a:solidFill>
                  <a:srgbClr val="7030A0"/>
                </a:solidFill>
                <a:latin typeface="Arial" panose="020B0604020202020204" pitchFamily="34" charset="0"/>
              </a:rPr>
              <a:t>Ω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  <a:r>
              <a:rPr lang="en-US" altLang="zh-CN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</a:p>
        </p:txBody>
      </p:sp>
      <p:graphicFrame>
        <p:nvGraphicFramePr>
          <p:cNvPr id="41" name="对象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465862"/>
              </p:ext>
            </p:extLst>
          </p:nvPr>
        </p:nvGraphicFramePr>
        <p:xfrm>
          <a:off x="9132889" y="1723550"/>
          <a:ext cx="1366240" cy="523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" name="公式" r:id="rId11" imgW="1091880" imgH="419040" progId="Equation.3">
                  <p:embed/>
                </p:oleObj>
              </mc:Choice>
              <mc:Fallback>
                <p:oleObj name="公式" r:id="rId11" imgW="10918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32889" y="1723550"/>
                        <a:ext cx="1366240" cy="523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377686"/>
              </p:ext>
            </p:extLst>
          </p:nvPr>
        </p:nvGraphicFramePr>
        <p:xfrm>
          <a:off x="6500214" y="2795969"/>
          <a:ext cx="5130368" cy="52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" name="公式" r:id="rId13" imgW="3848040" imgH="393480" progId="Equation.3">
                  <p:embed/>
                </p:oleObj>
              </mc:Choice>
              <mc:Fallback>
                <p:oleObj name="公式" r:id="rId13" imgW="3848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00214" y="2795969"/>
                        <a:ext cx="5130368" cy="524195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056186"/>
              </p:ext>
            </p:extLst>
          </p:nvPr>
        </p:nvGraphicFramePr>
        <p:xfrm>
          <a:off x="7753329" y="3894663"/>
          <a:ext cx="262413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" name="公式" r:id="rId15" imgW="1968480" imgH="253800" progId="Equation.3">
                  <p:embed/>
                </p:oleObj>
              </mc:Choice>
              <mc:Fallback>
                <p:oleObj name="公式" r:id="rId15" imgW="19684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53329" y="3894663"/>
                        <a:ext cx="2624137" cy="338137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2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Surface Resistance-SC Cavity</a:t>
            </a:r>
            <a:endParaRPr lang="zh-CN" altLang="en-US" sz="4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03699" y="1506589"/>
            <a:ext cx="388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urface resistance: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679253"/>
              </p:ext>
            </p:extLst>
          </p:nvPr>
        </p:nvGraphicFramePr>
        <p:xfrm>
          <a:off x="5701353" y="1556824"/>
          <a:ext cx="22479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公式" r:id="rId5" imgW="1104840" imgH="241200" progId="Equation.3">
                  <p:embed/>
                </p:oleObj>
              </mc:Choice>
              <mc:Fallback>
                <p:oleObj name="公式" r:id="rId5" imgW="11048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01353" y="1556824"/>
                        <a:ext cx="224790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4074727" y="3410688"/>
            <a:ext cx="4441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R</a:t>
            </a:r>
            <a:r>
              <a:rPr lang="en-US" altLang="zh-CN" sz="2000" baseline="-25000" dirty="0" smtClean="0">
                <a:solidFill>
                  <a:srgbClr val="3781F9"/>
                </a:solidFill>
                <a:latin typeface="Arial" panose="020B0604020202020204" pitchFamily="34" charset="0"/>
              </a:rPr>
              <a:t>BCS</a:t>
            </a:r>
            <a:r>
              <a:rPr lang="en-US" altLang="zh-CN" sz="2000" dirty="0" smtClean="0">
                <a:solidFill>
                  <a:srgbClr val="3781F9"/>
                </a:solidFill>
                <a:latin typeface="Arial" panose="020B0604020202020204" pitchFamily="34" charset="0"/>
              </a:rPr>
              <a:t>: BCS resistance</a:t>
            </a:r>
          </a:p>
          <a:p>
            <a:pPr>
              <a:lnSpc>
                <a:spcPct val="150000"/>
              </a:lnSpc>
            </a:pPr>
            <a:r>
              <a:rPr lang="en-US" altLang="zh-CN" sz="2000" i="1" dirty="0" err="1" smtClean="0">
                <a:solidFill>
                  <a:srgbClr val="3781F9"/>
                </a:solidFill>
                <a:latin typeface="Arial" panose="020B0604020202020204" pitchFamily="34" charset="0"/>
              </a:rPr>
              <a:t>R</a:t>
            </a:r>
            <a:r>
              <a:rPr lang="en-US" altLang="zh-CN" sz="2000" baseline="-25000" dirty="0" err="1" smtClean="0">
                <a:solidFill>
                  <a:srgbClr val="3781F9"/>
                </a:solidFill>
                <a:latin typeface="Arial" panose="020B0604020202020204" pitchFamily="34" charset="0"/>
              </a:rPr>
              <a:t>res</a:t>
            </a:r>
            <a:r>
              <a:rPr lang="en-US" altLang="zh-CN" sz="2000" dirty="0" smtClean="0">
                <a:solidFill>
                  <a:srgbClr val="3781F9"/>
                </a:solidFill>
                <a:latin typeface="Arial" panose="020B0604020202020204" pitchFamily="34" charset="0"/>
              </a:rPr>
              <a:t>: residual surface </a:t>
            </a:r>
            <a:r>
              <a:rPr lang="en-US" altLang="zh-CN" sz="2000" dirty="0">
                <a:solidFill>
                  <a:srgbClr val="3781F9"/>
                </a:solidFill>
                <a:latin typeface="Arial" panose="020B0604020202020204" pitchFamily="34" charset="0"/>
              </a:rPr>
              <a:t>resistance</a:t>
            </a:r>
          </a:p>
          <a:p>
            <a:pPr>
              <a:lnSpc>
                <a:spcPct val="150000"/>
              </a:lnSpc>
            </a:pPr>
            <a:r>
              <a:rPr lang="en-US" altLang="zh-CN" sz="2000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zh-CN" sz="2000" baseline="-250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res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= 5n</a:t>
            </a:r>
            <a:r>
              <a:rPr lang="el-GR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Ω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 smtClean="0">
                <a:solidFill>
                  <a:srgbClr val="3781F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for 650 MHz 2-cell cavity</a:t>
            </a:r>
            <a:endParaRPr lang="en-US" altLang="zh-CN" sz="2000" i="1" dirty="0" smtClean="0">
              <a:solidFill>
                <a:srgbClr val="3781F9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f</a:t>
            </a:r>
            <a:r>
              <a:rPr lang="en-US" altLang="zh-CN" sz="2000" dirty="0" smtClean="0">
                <a:solidFill>
                  <a:srgbClr val="3781F9"/>
                </a:solidFill>
                <a:latin typeface="Arial" panose="020B0604020202020204" pitchFamily="34" charset="0"/>
              </a:rPr>
              <a:t> is the </a:t>
            </a:r>
            <a:r>
              <a:rPr lang="en-US" altLang="zh-CN" sz="2000" dirty="0" err="1" smtClean="0">
                <a:solidFill>
                  <a:srgbClr val="3781F9"/>
                </a:solidFill>
                <a:latin typeface="Arial" panose="020B0604020202020204" pitchFamily="34" charset="0"/>
              </a:rPr>
              <a:t>rf</a:t>
            </a:r>
            <a:r>
              <a:rPr lang="en-US" altLang="zh-CN" sz="2000" dirty="0" smtClean="0">
                <a:solidFill>
                  <a:srgbClr val="3781F9"/>
                </a:solidFill>
                <a:latin typeface="Arial" panose="020B0604020202020204" pitchFamily="34" charset="0"/>
              </a:rPr>
              <a:t> frequency in GHz</a:t>
            </a:r>
          </a:p>
          <a:p>
            <a:pPr>
              <a:lnSpc>
                <a:spcPct val="150000"/>
              </a:lnSpc>
            </a:pPr>
            <a:r>
              <a:rPr lang="en-US" altLang="zh-CN" sz="2000" i="1" dirty="0" err="1" smtClean="0">
                <a:solidFill>
                  <a:srgbClr val="3781F9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000" baseline="-25000" dirty="0" err="1" smtClean="0">
                <a:solidFill>
                  <a:srgbClr val="3781F9"/>
                </a:solidFill>
                <a:latin typeface="Arial" panose="020B0604020202020204" pitchFamily="34" charset="0"/>
              </a:rPr>
              <a:t>c</a:t>
            </a:r>
            <a:r>
              <a:rPr lang="en-US" altLang="zh-CN" sz="2000" dirty="0" smtClean="0">
                <a:solidFill>
                  <a:srgbClr val="3781F9"/>
                </a:solidFill>
                <a:latin typeface="Arial" panose="020B0604020202020204" pitchFamily="34" charset="0"/>
              </a:rPr>
              <a:t> for </a:t>
            </a:r>
            <a:r>
              <a:rPr lang="en-US" altLang="zh-CN" sz="2000" dirty="0" err="1" smtClean="0">
                <a:solidFill>
                  <a:srgbClr val="3781F9"/>
                </a:solidFill>
                <a:latin typeface="Arial" panose="020B0604020202020204" pitchFamily="34" charset="0"/>
              </a:rPr>
              <a:t>Nb</a:t>
            </a:r>
            <a:r>
              <a:rPr lang="en-US" altLang="zh-CN" sz="2000" dirty="0" smtClean="0">
                <a:solidFill>
                  <a:srgbClr val="3781F9"/>
                </a:solidFill>
                <a:latin typeface="Arial" panose="020B0604020202020204" pitchFamily="34" charset="0"/>
              </a:rPr>
              <a:t> is 9.2 K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203699" y="2521850"/>
            <a:ext cx="211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For </a:t>
            </a:r>
            <a:r>
              <a:rPr lang="en-US" altLang="zh-CN" sz="28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&lt;</a:t>
            </a:r>
            <a:r>
              <a:rPr lang="en-US" altLang="zh-CN" sz="2800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800" baseline="-250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/2,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285035"/>
              </p:ext>
            </p:extLst>
          </p:nvPr>
        </p:nvGraphicFramePr>
        <p:xfrm>
          <a:off x="4350393" y="2352632"/>
          <a:ext cx="50641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公式" r:id="rId7" imgW="2489040" imgH="393480" progId="Equation.3">
                  <p:embed/>
                </p:oleObj>
              </mc:Choice>
              <mc:Fallback>
                <p:oleObj name="公式" r:id="rId7" imgW="2489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50393" y="2352632"/>
                        <a:ext cx="5064125" cy="800100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2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Electrical Conductivity for Cu and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Nb</a:t>
            </a:r>
            <a:endParaRPr lang="zh-CN" altLang="en-US" sz="4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88" y="1312198"/>
            <a:ext cx="5061528" cy="34598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37" y="1266739"/>
            <a:ext cx="4888049" cy="350530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20347" y="1349863"/>
            <a:ext cx="4018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conductivity for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(RRR=300)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23530"/>
              </p:ext>
            </p:extLst>
          </p:nvPr>
        </p:nvGraphicFramePr>
        <p:xfrm>
          <a:off x="2397943" y="4879290"/>
          <a:ext cx="7396111" cy="119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364"/>
                <a:gridCol w="1169916"/>
                <a:gridCol w="1156505"/>
                <a:gridCol w="1207669"/>
                <a:gridCol w="1156505"/>
                <a:gridCol w="1054152"/>
              </a:tblGrid>
              <a:tr h="41468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Temperature(K)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300</a:t>
                      </a:r>
                      <a:endParaRPr lang="zh-CN" altLang="en-US" dirty="0"/>
                    </a:p>
                  </a:txBody>
                  <a:tcPr/>
                </a:tc>
              </a:tr>
              <a:tr h="387871">
                <a:tc>
                  <a:txBody>
                    <a:bodyPr/>
                    <a:lstStyle/>
                    <a:p>
                      <a:r>
                        <a:rPr lang="el-GR" altLang="zh-CN" dirty="0" smtClean="0"/>
                        <a:t>σ</a:t>
                      </a:r>
                      <a:r>
                        <a:rPr lang="en-US" altLang="zh-CN" dirty="0" smtClean="0"/>
                        <a:t>-Cu (S/m)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3.16E9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3.16E9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3.12E9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2.55E8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5.35E7</a:t>
                      </a:r>
                      <a:endParaRPr lang="zh-CN" altLang="en-US" dirty="0"/>
                    </a:p>
                  </a:txBody>
                  <a:tcPr/>
                </a:tc>
              </a:tr>
              <a:tr h="387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σ</a:t>
                      </a:r>
                      <a:r>
                        <a:rPr lang="en-US" altLang="zh-CN" dirty="0" smtClean="0"/>
                        <a:t>-</a:t>
                      </a:r>
                      <a:r>
                        <a:rPr lang="en-US" altLang="zh-CN" dirty="0" err="1" smtClean="0"/>
                        <a:t>Nb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(S/m)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/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/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1.30E9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2.00E8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7.50E6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0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Cavity Quality</a:t>
            </a:r>
            <a:endParaRPr lang="zh-CN" altLang="en-US" sz="36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62788" y="1404011"/>
            <a:ext cx="339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Quality factor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847571"/>
              </p:ext>
            </p:extLst>
          </p:nvPr>
        </p:nvGraphicFramePr>
        <p:xfrm>
          <a:off x="6695604" y="3021254"/>
          <a:ext cx="788868" cy="637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6" name="公式" r:id="rId5" imgW="533160" imgH="431640" progId="Equation.3">
                  <p:embed/>
                </p:oleObj>
              </mc:Choice>
              <mc:Fallback>
                <p:oleObj name="公式" r:id="rId5" imgW="533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5604" y="3021254"/>
                        <a:ext cx="788868" cy="637784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625412" y="5106581"/>
            <a:ext cx="4985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G</a:t>
            </a:r>
            <a:r>
              <a:rPr lang="en-US" altLang="zh-CN" sz="2000" dirty="0" smtClean="0">
                <a:solidFill>
                  <a:srgbClr val="3781F9"/>
                </a:solidFill>
                <a:latin typeface="Arial" panose="020B0604020202020204" pitchFamily="34" charset="0"/>
              </a:rPr>
              <a:t> is independent of the cavity size. </a:t>
            </a:r>
          </a:p>
          <a:p>
            <a:r>
              <a:rPr lang="en-US" altLang="zh-CN" sz="2000" i="1" u="sng" dirty="0" smtClean="0">
                <a:solidFill>
                  <a:srgbClr val="3781F9"/>
                </a:solidFill>
                <a:latin typeface="Arial" panose="020B0604020202020204" pitchFamily="34" charset="0"/>
              </a:rPr>
              <a:t>G</a:t>
            </a:r>
            <a:r>
              <a:rPr lang="en-US" altLang="zh-CN" sz="2000" u="sng" dirty="0" smtClean="0">
                <a:solidFill>
                  <a:srgbClr val="3781F9"/>
                </a:solidFill>
                <a:latin typeface="Arial" panose="020B0604020202020204" pitchFamily="34" charset="0"/>
              </a:rPr>
              <a:t>=284</a:t>
            </a:r>
            <a:r>
              <a:rPr lang="el-GR" altLang="zh-CN" sz="2000" u="sng" dirty="0" smtClean="0">
                <a:solidFill>
                  <a:srgbClr val="3781F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Ω</a:t>
            </a:r>
            <a:r>
              <a:rPr lang="en-US" altLang="zh-CN" sz="2000" u="sng" dirty="0" smtClean="0">
                <a:solidFill>
                  <a:srgbClr val="3781F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for 650 MHz 2-cell cavity.</a:t>
            </a:r>
          </a:p>
          <a:p>
            <a:r>
              <a:rPr lang="en-US" altLang="zh-CN" sz="2000" i="1" u="sng" dirty="0" smtClean="0">
                <a:solidFill>
                  <a:srgbClr val="3781F9"/>
                </a:solidFill>
                <a:latin typeface="Arial" panose="020B0604020202020204" pitchFamily="34" charset="0"/>
              </a:rPr>
              <a:t>R/Q</a:t>
            </a:r>
            <a:r>
              <a:rPr lang="en-US" altLang="zh-CN" sz="2000" u="sng" dirty="0" smtClean="0">
                <a:solidFill>
                  <a:srgbClr val="3781F9"/>
                </a:solidFill>
                <a:latin typeface="Arial" panose="020B0604020202020204" pitchFamily="34" charset="0"/>
              </a:rPr>
              <a:t>=213</a:t>
            </a:r>
            <a:r>
              <a:rPr lang="el-GR" altLang="zh-CN" sz="2000" u="sng" dirty="0" smtClean="0">
                <a:solidFill>
                  <a:srgbClr val="3781F9"/>
                </a:solidFill>
                <a:latin typeface="Arial" panose="020B0604020202020204" pitchFamily="34" charset="0"/>
              </a:rPr>
              <a:t>Ω</a:t>
            </a:r>
            <a:r>
              <a:rPr lang="en-US" altLang="zh-CN" sz="2000" u="sng" dirty="0" smtClean="0">
                <a:solidFill>
                  <a:srgbClr val="3781F9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u="sng" dirty="0">
                <a:solidFill>
                  <a:srgbClr val="3781F9"/>
                </a:solidFill>
                <a:latin typeface="Arial" panose="020B0604020202020204" pitchFamily="34" charset="0"/>
              </a:rPr>
              <a:t>for 650 MHz 2-cell cavity</a:t>
            </a:r>
            <a:r>
              <a:rPr lang="en-US" altLang="zh-CN" sz="2000" u="sng" dirty="0" smtClean="0">
                <a:solidFill>
                  <a:srgbClr val="3781F9"/>
                </a:solidFill>
                <a:latin typeface="Arial" panose="020B0604020202020204" pitchFamily="34" charset="0"/>
              </a:rPr>
              <a:t>.</a:t>
            </a:r>
            <a:endParaRPr lang="en-US" altLang="zh-CN" sz="2000" u="sng" dirty="0">
              <a:solidFill>
                <a:srgbClr val="3781F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867853"/>
              </p:ext>
            </p:extLst>
          </p:nvPr>
        </p:nvGraphicFramePr>
        <p:xfrm>
          <a:off x="6114280" y="1254164"/>
          <a:ext cx="1708920" cy="817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" name="公式" r:id="rId7" imgW="1218960" imgH="583920" progId="Equation.3">
                  <p:embed/>
                </p:oleObj>
              </mc:Choice>
              <mc:Fallback>
                <p:oleObj name="公式" r:id="rId7" imgW="1218960" imgH="583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4280" y="1254164"/>
                        <a:ext cx="1708920" cy="817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2562788" y="2142607"/>
            <a:ext cx="331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Geometry 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constant</a:t>
            </a: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461828"/>
              </p:ext>
            </p:extLst>
          </p:nvPr>
        </p:nvGraphicFramePr>
        <p:xfrm>
          <a:off x="6114280" y="2106299"/>
          <a:ext cx="1561647" cy="77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8" name="公式" r:id="rId9" imgW="1168200" imgH="583920" progId="Equation.3">
                  <p:embed/>
                </p:oleObj>
              </mc:Choice>
              <mc:Fallback>
                <p:oleObj name="公式" r:id="rId9" imgW="1168200" imgH="583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14280" y="2106299"/>
                        <a:ext cx="1561647" cy="779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695187"/>
              </p:ext>
            </p:extLst>
          </p:nvPr>
        </p:nvGraphicFramePr>
        <p:xfrm>
          <a:off x="6695604" y="3713756"/>
          <a:ext cx="900203" cy="660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" name="公式" r:id="rId11" imgW="622080" imgH="457200" progId="Equation.3">
                  <p:embed/>
                </p:oleObj>
              </mc:Choice>
              <mc:Fallback>
                <p:oleObj name="公式" r:id="rId11" imgW="6220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5604" y="3713756"/>
                        <a:ext cx="900203" cy="66080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117835"/>
              </p:ext>
            </p:extLst>
          </p:nvPr>
        </p:nvGraphicFramePr>
        <p:xfrm>
          <a:off x="5717394" y="4361877"/>
          <a:ext cx="2761072" cy="622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" name="公式" r:id="rId13" imgW="1688760" imgH="380880" progId="Equation.3">
                  <p:embed/>
                </p:oleObj>
              </mc:Choice>
              <mc:Fallback>
                <p:oleObj name="公式" r:id="rId13" imgW="168876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17394" y="4361877"/>
                        <a:ext cx="2761072" cy="62263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2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Experimental Set-up of RF Measurement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1" y="1266739"/>
            <a:ext cx="6292272" cy="4719204"/>
          </a:xfrm>
          <a:prstGeom prst="rect">
            <a:avLst/>
          </a:prstGeom>
          <a:ln>
            <a:solidFill>
              <a:srgbClr val="3781F9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121" y="3078319"/>
            <a:ext cx="1995172" cy="1496379"/>
          </a:xfrm>
          <a:prstGeom prst="rect">
            <a:avLst/>
          </a:prstGeom>
          <a:ln>
            <a:solidFill>
              <a:srgbClr val="3781F9"/>
            </a:solidFill>
          </a:ln>
        </p:spPr>
      </p:pic>
      <p:cxnSp>
        <p:nvCxnSpPr>
          <p:cNvPr id="14" name="直接箭头连接符 13"/>
          <p:cNvCxnSpPr>
            <a:endCxn id="11" idx="0"/>
          </p:cNvCxnSpPr>
          <p:nvPr/>
        </p:nvCxnSpPr>
        <p:spPr>
          <a:xfrm flipH="1" flipV="1">
            <a:off x="2150897" y="3826509"/>
            <a:ext cx="2919867" cy="2836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871461" y="4362430"/>
            <a:ext cx="128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HOM2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12170" y="4110182"/>
            <a:ext cx="128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HOM1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9527" y="4912740"/>
            <a:ext cx="210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coupler</a:t>
            </a:r>
            <a:endParaRPr lang="zh-CN" altLang="en-US" sz="2400" dirty="0">
              <a:solidFill>
                <a:srgbClr val="3781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89152" y="2084959"/>
            <a:ext cx="424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Vector Network Analyzer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6979115" y="4832173"/>
            <a:ext cx="2608230" cy="805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9612024" y="4728074"/>
            <a:ext cx="197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2-cell cavity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37052" y="2996901"/>
            <a:ext cx="189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Port1(~input)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172888" y="3235379"/>
            <a:ext cx="189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Port2(~output)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4793673" y="3635489"/>
            <a:ext cx="517236" cy="382329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7761214" y="3500647"/>
            <a:ext cx="517236" cy="382329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RF Measurement of 2-cell Cavity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6672" y="1295123"/>
            <a:ext cx="366324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Smith chart</a:t>
            </a:r>
          </a:p>
          <a:p>
            <a:pPr>
              <a:spcBef>
                <a:spcPts val="600"/>
              </a:spcBef>
            </a:pPr>
            <a:r>
              <a:rPr lang="en-US" altLang="zh-CN" sz="2400" dirty="0" smtClean="0">
                <a:solidFill>
                  <a:srgbClr val="FFC000"/>
                </a:solidFill>
                <a:latin typeface="Arial" panose="020B0604020202020204" pitchFamily="34" charset="0"/>
              </a:rPr>
              <a:t>Used to decide each port is under coupling, over coupling or matched.</a:t>
            </a:r>
            <a:endParaRPr lang="zh-CN" altLang="en-US" sz="240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8152425" y="3728333"/>
            <a:ext cx="1186583" cy="7405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3962391" y="1188877"/>
            <a:ext cx="7049188" cy="4808700"/>
            <a:chOff x="3500582" y="1188877"/>
            <a:chExt cx="7049188" cy="48087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909" y="1188877"/>
              <a:ext cx="6399175" cy="4808700"/>
            </a:xfrm>
            <a:prstGeom prst="rect">
              <a:avLst/>
            </a:prstGeom>
          </p:spPr>
        </p:pic>
        <p:sp>
          <p:nvSpPr>
            <p:cNvPr id="4" name="流程图: 联系 3"/>
            <p:cNvSpPr/>
            <p:nvPr/>
          </p:nvSpPr>
          <p:spPr>
            <a:xfrm>
              <a:off x="6668653" y="2733964"/>
              <a:ext cx="1874983" cy="1921162"/>
            </a:xfrm>
            <a:prstGeom prst="flowChartConnector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流程图: 联系 10"/>
            <p:cNvSpPr/>
            <p:nvPr/>
          </p:nvSpPr>
          <p:spPr>
            <a:xfrm>
              <a:off x="7287491" y="3066472"/>
              <a:ext cx="1256145" cy="1256145"/>
            </a:xfrm>
            <a:prstGeom prst="flowChartConnector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流程图: 联系 12"/>
            <p:cNvSpPr/>
            <p:nvPr/>
          </p:nvSpPr>
          <p:spPr>
            <a:xfrm>
              <a:off x="6022109" y="2401455"/>
              <a:ext cx="2521528" cy="2540000"/>
            </a:xfrm>
            <a:prstGeom prst="flowChartConnector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流程图: 联系 13"/>
            <p:cNvSpPr/>
            <p:nvPr/>
          </p:nvSpPr>
          <p:spPr>
            <a:xfrm flipH="1">
              <a:off x="6593825" y="3624082"/>
              <a:ext cx="149654" cy="140924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369988" y="2145782"/>
              <a:ext cx="21797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Matched point</a:t>
              </a:r>
            </a:p>
            <a:p>
              <a:pPr algn="ctr"/>
              <a:r>
                <a:rPr lang="en-US" altLang="zh-CN" sz="2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VSWR=1</a:t>
              </a:r>
              <a:endPara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 flipV="1">
              <a:off x="6708668" y="2577239"/>
              <a:ext cx="2087295" cy="110340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9391490" y="3497500"/>
              <a:ext cx="68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r=1</a:t>
              </a:r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H="1" flipV="1">
              <a:off x="5006406" y="2356416"/>
              <a:ext cx="2519987" cy="82646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3500582" y="1904348"/>
              <a:ext cx="21602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 coupling</a:t>
              </a:r>
              <a:endPara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直接箭头连接符 29"/>
            <p:cNvCxnSpPr/>
            <p:nvPr/>
          </p:nvCxnSpPr>
          <p:spPr>
            <a:xfrm flipH="1" flipV="1">
              <a:off x="4610273" y="3902884"/>
              <a:ext cx="1542619" cy="3630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3633396" y="3508820"/>
              <a:ext cx="2160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over coupling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5" name="直接箭头连接符 34"/>
          <p:cNvCxnSpPr/>
          <p:nvPr/>
        </p:nvCxnSpPr>
        <p:spPr>
          <a:xfrm flipV="1">
            <a:off x="8364922" y="3914079"/>
            <a:ext cx="1511688" cy="6936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0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RF Measurement of 2-cell Cavity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6142" y="1266739"/>
            <a:ext cx="11107024" cy="4926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Different methods used to get the RF parameters of cavity:</a:t>
            </a:r>
          </a:p>
          <a:p>
            <a:pPr marL="8280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latin typeface="Arial" panose="020B0604020202020204" pitchFamily="34" charset="0"/>
              </a:rPr>
              <a:t>Impedance method</a:t>
            </a:r>
          </a:p>
          <a:p>
            <a:pPr marL="10800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rgbClr val="3781F9"/>
                </a:solidFill>
                <a:latin typeface="Arial" panose="020B0604020202020204" pitchFamily="34" charset="0"/>
              </a:rPr>
              <a:t>Measure resonant </a:t>
            </a:r>
            <a:r>
              <a:rPr lang="en-US" altLang="zh-CN" sz="2200" dirty="0">
                <a:solidFill>
                  <a:srgbClr val="3781F9"/>
                </a:solidFill>
                <a:latin typeface="Arial" panose="020B0604020202020204" pitchFamily="34" charset="0"/>
              </a:rPr>
              <a:t>VSWR </a:t>
            </a:r>
            <a:r>
              <a:rPr lang="en-US" altLang="zh-CN" sz="2200" i="1" dirty="0">
                <a:solidFill>
                  <a:srgbClr val="3781F9"/>
                </a:solidFill>
                <a:latin typeface="Arial" panose="020B0604020202020204" pitchFamily="34" charset="0"/>
              </a:rPr>
              <a:t>S</a:t>
            </a:r>
            <a:r>
              <a:rPr lang="en-US" altLang="zh-CN" sz="2200" baseline="-25000" dirty="0">
                <a:solidFill>
                  <a:srgbClr val="3781F9"/>
                </a:solidFill>
                <a:latin typeface="Arial" panose="020B0604020202020204" pitchFamily="34" charset="0"/>
              </a:rPr>
              <a:t>0</a:t>
            </a:r>
            <a:r>
              <a:rPr lang="en-US" altLang="zh-CN" sz="2200" dirty="0">
                <a:solidFill>
                  <a:srgbClr val="3781F9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2200" dirty="0" smtClean="0">
                <a:solidFill>
                  <a:srgbClr val="3781F9"/>
                </a:solidFill>
                <a:latin typeface="Arial" panose="020B0604020202020204" pitchFamily="34" charset="0"/>
              </a:rPr>
              <a:t>arbitrarily VSWR</a:t>
            </a:r>
            <a:r>
              <a:rPr lang="en-US" altLang="zh-CN" sz="2200" dirty="0">
                <a:solidFill>
                  <a:srgbClr val="3781F9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200" i="1" dirty="0" err="1" smtClean="0">
                <a:solidFill>
                  <a:srgbClr val="3781F9"/>
                </a:solidFill>
                <a:latin typeface="Arial" panose="020B0604020202020204" pitchFamily="34" charset="0"/>
              </a:rPr>
              <a:t>S</a:t>
            </a:r>
            <a:r>
              <a:rPr lang="en-US" altLang="zh-CN" sz="2200" baseline="-25000" dirty="0" err="1" smtClean="0">
                <a:solidFill>
                  <a:srgbClr val="3781F9"/>
                </a:solidFill>
                <a:latin typeface="Arial" panose="020B0604020202020204" pitchFamily="34" charset="0"/>
              </a:rPr>
              <a:t>x</a:t>
            </a:r>
            <a:r>
              <a:rPr lang="en-US" altLang="zh-CN" sz="2200" dirty="0" smtClean="0">
                <a:solidFill>
                  <a:srgbClr val="3781F9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2200" dirty="0">
                <a:solidFill>
                  <a:srgbClr val="3781F9"/>
                </a:solidFill>
                <a:latin typeface="Arial" panose="020B0604020202020204" pitchFamily="34" charset="0"/>
              </a:rPr>
              <a:t>r</a:t>
            </a:r>
            <a:r>
              <a:rPr lang="en-US" altLang="zh-CN" sz="2200" dirty="0" smtClean="0">
                <a:solidFill>
                  <a:srgbClr val="3781F9"/>
                </a:solidFill>
                <a:latin typeface="Arial" panose="020B0604020202020204" pitchFamily="34" charset="0"/>
              </a:rPr>
              <a:t>esonant frequency </a:t>
            </a:r>
            <a:r>
              <a:rPr lang="en-US" altLang="zh-CN" sz="22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f</a:t>
            </a:r>
            <a:r>
              <a:rPr lang="en-US" altLang="zh-CN" sz="2200" baseline="-25000" dirty="0" smtClean="0">
                <a:solidFill>
                  <a:srgbClr val="3781F9"/>
                </a:solidFill>
                <a:latin typeface="Arial" panose="020B0604020202020204" pitchFamily="34" charset="0"/>
              </a:rPr>
              <a:t>0</a:t>
            </a:r>
            <a:r>
              <a:rPr lang="en-US" altLang="zh-CN" sz="2200" dirty="0">
                <a:solidFill>
                  <a:srgbClr val="3781F9"/>
                </a:solidFill>
                <a:latin typeface="Arial" panose="020B0604020202020204" pitchFamily="34" charset="0"/>
              </a:rPr>
              <a:t>, arbitrarily frequency</a:t>
            </a:r>
            <a:r>
              <a:rPr lang="en-US" altLang="zh-CN" sz="2200" dirty="0" smtClean="0">
                <a:solidFill>
                  <a:srgbClr val="3781F9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200" i="1" dirty="0" err="1" smtClean="0">
                <a:solidFill>
                  <a:srgbClr val="3781F9"/>
                </a:solidFill>
                <a:latin typeface="Arial" panose="020B0604020202020204" pitchFamily="34" charset="0"/>
              </a:rPr>
              <a:t>f</a:t>
            </a:r>
            <a:r>
              <a:rPr lang="en-US" altLang="zh-CN" sz="2200" baseline="-25000" dirty="0" err="1" smtClean="0">
                <a:solidFill>
                  <a:srgbClr val="3781F9"/>
                </a:solidFill>
                <a:latin typeface="Arial" panose="020B0604020202020204" pitchFamily="34" charset="0"/>
              </a:rPr>
              <a:t>x</a:t>
            </a:r>
            <a:endParaRPr lang="en-US" altLang="zh-CN" sz="2200" dirty="0" smtClean="0">
              <a:solidFill>
                <a:srgbClr val="3781F9"/>
              </a:solidFill>
              <a:latin typeface="Arial" panose="020B0604020202020204" pitchFamily="34" charset="0"/>
            </a:endParaRPr>
          </a:p>
          <a:p>
            <a:pPr marL="8280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Arial" panose="020B0604020202020204" pitchFamily="34" charset="0"/>
              </a:rPr>
              <a:t>Reflection </a:t>
            </a:r>
            <a:r>
              <a:rPr lang="en-US" altLang="zh-CN" sz="2400" b="1" dirty="0" smtClean="0">
                <a:latin typeface="Arial" panose="020B0604020202020204" pitchFamily="34" charset="0"/>
              </a:rPr>
              <a:t>method</a:t>
            </a:r>
          </a:p>
          <a:p>
            <a:pPr marL="10800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</a:t>
            </a:r>
            <a:r>
              <a:rPr lang="en-US" altLang="zh-CN" sz="2200" i="1" dirty="0">
                <a:solidFill>
                  <a:srgbClr val="3781F9"/>
                </a:solidFill>
                <a:latin typeface="Arial" panose="020B0604020202020204" pitchFamily="34" charset="0"/>
              </a:rPr>
              <a:t>f</a:t>
            </a:r>
            <a:r>
              <a:rPr lang="en-US" altLang="zh-CN" sz="2200" baseline="-25000" dirty="0">
                <a:solidFill>
                  <a:srgbClr val="3781F9"/>
                </a:solidFill>
                <a:latin typeface="Arial" panose="020B0604020202020204" pitchFamily="34" charset="0"/>
              </a:rPr>
              <a:t>0</a:t>
            </a:r>
            <a:r>
              <a:rPr lang="en-US" altLang="zh-CN" sz="2200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zh-CN" altLang="en-US" sz="2200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𝑄</a:t>
            </a:r>
            <a:r>
              <a:rPr lang="zh-CN" altLang="en-US" sz="2200" baseline="-25000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𝐿</a:t>
            </a:r>
            <a:r>
              <a:rPr lang="en-US" altLang="zh-CN" sz="2200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200" i="1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200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11(dB</a:t>
            </a:r>
            <a:r>
              <a:rPr lang="en-US" altLang="zh-CN" sz="2200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zh-CN" sz="2200" i="1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200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22(dB)</a:t>
            </a:r>
            <a:endParaRPr lang="en-US" altLang="zh-CN" sz="2200" dirty="0">
              <a:solidFill>
                <a:srgbClr val="3781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Arial" panose="020B0604020202020204" pitchFamily="34" charset="0"/>
              </a:rPr>
              <a:t>Transmission </a:t>
            </a:r>
            <a:r>
              <a:rPr lang="en-US" altLang="zh-CN" sz="2400" b="1" dirty="0" smtClean="0">
                <a:latin typeface="Arial" panose="020B0604020202020204" pitchFamily="34" charset="0"/>
              </a:rPr>
              <a:t>method</a:t>
            </a:r>
          </a:p>
          <a:p>
            <a:pPr marL="10800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</a:t>
            </a:r>
            <a:r>
              <a:rPr lang="en-US" altLang="zh-CN" sz="2200" i="1" dirty="0">
                <a:solidFill>
                  <a:srgbClr val="3781F9"/>
                </a:solidFill>
                <a:latin typeface="Arial" panose="020B0604020202020204" pitchFamily="34" charset="0"/>
              </a:rPr>
              <a:t>f</a:t>
            </a:r>
            <a:r>
              <a:rPr lang="en-US" altLang="zh-CN" sz="2200" baseline="-25000" dirty="0">
                <a:solidFill>
                  <a:srgbClr val="3781F9"/>
                </a:solidFill>
                <a:latin typeface="Arial" panose="020B0604020202020204" pitchFamily="34" charset="0"/>
              </a:rPr>
              <a:t>0</a:t>
            </a:r>
            <a:r>
              <a:rPr lang="en-US" altLang="zh-CN" sz="2200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zh-CN" altLang="en-US" sz="2200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𝑄</a:t>
            </a:r>
            <a:r>
              <a:rPr lang="zh-CN" altLang="en-US" sz="2200" baseline="-25000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𝐿</a:t>
            </a:r>
            <a:r>
              <a:rPr lang="en-US" altLang="zh-CN" sz="2200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200" i="1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200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11(dB), </a:t>
            </a:r>
            <a:r>
              <a:rPr lang="en-US" altLang="zh-CN" sz="2200" i="1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200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21(dB)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To get the </a:t>
            </a:r>
            <a:r>
              <a:rPr lang="en-US" altLang="zh-CN" sz="2800" i="1" dirty="0">
                <a:solidFill>
                  <a:srgbClr val="0000FF"/>
                </a:solidFill>
                <a:latin typeface="Arial" panose="020B0604020202020204" pitchFamily="34" charset="0"/>
              </a:rPr>
              <a:t>Q</a:t>
            </a:r>
            <a:r>
              <a:rPr lang="en-US" altLang="zh-CN" sz="2800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altLang="zh-CN" sz="2800" i="1" dirty="0" err="1">
                <a:solidFill>
                  <a:srgbClr val="0000FF"/>
                </a:solidFill>
                <a:latin typeface="Arial" panose="020B0604020202020204" pitchFamily="34" charset="0"/>
              </a:rPr>
              <a:t>Q</a:t>
            </a:r>
            <a:r>
              <a:rPr lang="en-US" altLang="zh-CN" sz="2800" baseline="-25000" dirty="0" err="1">
                <a:solidFill>
                  <a:srgbClr val="0000FF"/>
                </a:solidFill>
                <a:latin typeface="Arial" panose="020B0604020202020204" pitchFamily="34" charset="0"/>
              </a:rPr>
              <a:t>e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 for cavity in RT:</a:t>
            </a:r>
          </a:p>
          <a:p>
            <a:pPr marL="8280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Arial" panose="020B0604020202020204" pitchFamily="34" charset="0"/>
              </a:rPr>
              <a:t>First, determine the coupling state of each port.</a:t>
            </a:r>
          </a:p>
          <a:p>
            <a:pPr marL="8280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Arial" panose="020B0604020202020204" pitchFamily="34" charset="0"/>
              </a:rPr>
              <a:t>Second, chose measurement methods</a:t>
            </a:r>
            <a:r>
              <a:rPr lang="en-US" altLang="zh-CN" sz="2400" dirty="0" smtClean="0">
                <a:latin typeface="Arial" panose="020B0604020202020204" pitchFamily="34" charset="0"/>
              </a:rPr>
              <a:t>.</a:t>
            </a: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RF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Measurement-Impedance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Method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"/>
              <p:cNvSpPr txBox="1"/>
              <p:nvPr/>
            </p:nvSpPr>
            <p:spPr>
              <a:xfrm>
                <a:off x="1929117" y="959011"/>
                <a:ext cx="6480720" cy="5499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be achieved by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arbitrarily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VSWR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CN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/>
                          </a:rPr>
                          <m:t>1+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/>
                              </a:rPr>
                              <m:t>Γ</m:t>
                            </m:r>
                          </m:e>
                        </m:d>
                      </m:num>
                      <m:den>
                        <m:r>
                          <a:rPr lang="en-US" altLang="zh-CN" sz="2000" i="1">
                            <a:latin typeface="Cambria Math"/>
                          </a:rPr>
                          <m:t>1−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/>
                              </a:rPr>
                              <m:t>Γ</m:t>
                            </m:r>
                          </m:e>
                        </m:d>
                      </m:den>
                    </m:f>
                  </m:oMath>
                </a14:m>
                <a:endParaRPr lang="zh-CN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>
                              <a:latin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ω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/>
                                </a:rPr>
                                <m:t>−1)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altLang="zh-CN" sz="2000" i="1">
                          <a:latin typeface="Cambria Math"/>
                        </a:rPr>
                        <m:t>       (</m:t>
                      </m:r>
                      <m:r>
                        <a:rPr lang="en-US" altLang="zh-CN" sz="2000" i="1">
                          <a:latin typeface="Cambria Math"/>
                        </a:rPr>
                        <m:t>𝛽</m:t>
                      </m:r>
                      <m:r>
                        <a:rPr lang="en-US" altLang="zh-CN" sz="2000" i="1">
                          <a:latin typeface="Cambria Math"/>
                        </a:rPr>
                        <m:t>&gt;1 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/>
                        </a:rPr>
                        <m:t>over</m:t>
                      </m:r>
                      <m:r>
                        <a:rPr lang="en-US" altLang="zh-CN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/>
                        </a:rPr>
                        <m:t>coupling</m:t>
                      </m:r>
                      <m:r>
                        <a:rPr lang="en-US" altLang="zh-CN" sz="2000">
                          <a:latin typeface="Cambria Math"/>
                        </a:rPr>
                        <m:t> </m:t>
                      </m:r>
                      <m:r>
                        <a:rPr lang="en-US" altLang="zh-CN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>
                              <a:latin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ω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sz="2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CN" sz="2000" i="1">
                                  <a:latin typeface="Cambria Math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20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altLang="zh-CN" sz="2000" i="1">
                          <a:latin typeface="Cambria Math"/>
                        </a:rPr>
                        <m:t>       (</m:t>
                      </m:r>
                      <m:r>
                        <a:rPr lang="en-US" altLang="zh-CN" sz="2000" i="1" smtClean="0">
                          <a:latin typeface="Cambria Math"/>
                        </a:rPr>
                        <m:t>𝛽</m:t>
                      </m:r>
                      <m:r>
                        <a:rPr lang="en-US" altLang="zh-CN" sz="2000" i="1">
                          <a:latin typeface="Cambria Math"/>
                        </a:rPr>
                        <m:t>&lt;1 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/>
                        </a:rPr>
                        <m:t>under</m:t>
                      </m:r>
                      <m:r>
                        <a:rPr lang="en-US" altLang="zh-CN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/>
                        </a:rPr>
                        <m:t>coupling</m:t>
                      </m:r>
                      <m:r>
                        <a:rPr lang="en-US" altLang="zh-CN" sz="2000">
                          <a:latin typeface="Cambria Math"/>
                        </a:rPr>
                        <m:t> </m:t>
                      </m:r>
                      <m:r>
                        <a:rPr lang="en-US" altLang="zh-CN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/>
                        </a:rPr>
                        <m:t>𝛽</m:t>
                      </m:r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sz="200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over</m:t>
                          </m:r>
                          <m:r>
                            <a:rPr lang="en-US" altLang="zh-CN" sz="20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coupling</m:t>
                          </m:r>
                        </m:e>
                      </m:d>
                    </m:oMath>
                  </m:oMathPara>
                </a14:m>
                <a:endParaRPr lang="zh-CN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/>
                        </a:rPr>
                        <m:t>𝛽</m:t>
                      </m:r>
                      <m:r>
                        <a:rPr lang="en-US" altLang="zh-CN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sz="2000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under</m:t>
                          </m:r>
                          <m:r>
                            <a:rPr lang="en-US" altLang="zh-CN" sz="20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coupling</m:t>
                          </m:r>
                        </m:e>
                      </m:d>
                    </m:oMath>
                  </m:oMathPara>
                </a14:m>
                <a:endParaRPr lang="zh-CN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latin typeface="Cambria Math"/>
                            </a:rPr>
                            <m:t>𝛽</m:t>
                          </m:r>
                        </m:den>
                      </m:f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CN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>
                              <a:latin typeface="Cambria Math"/>
                            </a:rPr>
                            <m:t>1+</m:t>
                          </m:r>
                          <m:r>
                            <a:rPr lang="en-US" altLang="zh-CN" sz="2000" i="1">
                              <a:latin typeface="Cambria Math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zh-CN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17" y="959011"/>
                <a:ext cx="6480720" cy="54999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45" y="1427166"/>
            <a:ext cx="2120333" cy="16110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45" y="3805663"/>
            <a:ext cx="2245516" cy="1656184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8473969" y="3144433"/>
            <a:ext cx="2526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Asymmetric VSWR curve</a:t>
            </a:r>
            <a:endParaRPr lang="zh-CN" altLang="en-US" sz="1600" dirty="0">
              <a:solidFill>
                <a:srgbClr val="3781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00114" y="1165230"/>
            <a:ext cx="2600619" cy="23765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9"/>
          <p:cNvSpPr txBox="1"/>
          <p:nvPr/>
        </p:nvSpPr>
        <p:spPr>
          <a:xfrm>
            <a:off x="8658319" y="5435463"/>
            <a:ext cx="2253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VSWR curve near the resonant frequency</a:t>
            </a:r>
            <a:endParaRPr lang="zh-CN" altLang="en-US" sz="1600" dirty="0">
              <a:solidFill>
                <a:srgbClr val="3781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00114" y="3553635"/>
            <a:ext cx="2600619" cy="25922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1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RF measurement-Reflection Method 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5"/>
              <p:cNvSpPr txBox="1"/>
              <p:nvPr/>
            </p:nvSpPr>
            <p:spPr>
              <a:xfrm>
                <a:off x="1888239" y="1257554"/>
                <a:ext cx="8784976" cy="860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(dB),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(dB)</a:t>
                </a:r>
                <a:endParaRPr lang="zh-CN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/>
                                </a:rPr>
                                <m:t>HOM</m:t>
                              </m:r>
                              <m:r>
                                <a:rPr lang="en-US" altLang="zh-CN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/>
                                </a:rPr>
                                <m:t>HOM</m:t>
                              </m:r>
                              <m:r>
                                <a:rPr lang="en-US" altLang="zh-CN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4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39" y="1257554"/>
                <a:ext cx="8784976" cy="860235"/>
              </a:xfrm>
              <a:prstGeom prst="rect">
                <a:avLst/>
              </a:prstGeom>
              <a:blipFill rotWithShape="0">
                <a:blip r:embed="rId4"/>
                <a:stretch>
                  <a:fillRect l="-1110" t="-4965" b="-70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"/>
              <p:cNvSpPr txBox="1"/>
              <p:nvPr/>
            </p:nvSpPr>
            <p:spPr>
              <a:xfrm>
                <a:off x="1920337" y="2330652"/>
                <a:ext cx="2776214" cy="2746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&lt;1 , 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&lt;1</m:t>
                    </m:r>
                  </m:oMath>
                </a14:m>
                <a:endParaRPr lang="en-US" altLang="zh-CN" sz="2000" i="1" dirty="0" smtClean="0">
                  <a:latin typeface="Cambria Math"/>
                </a:endParaRPr>
              </a:p>
              <a:p>
                <a:endParaRPr lang="en-US" altLang="zh-CN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>
                              <a:latin typeface="Cambria Math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20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zh-CN" altLang="zh-CN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>
                              <a:latin typeface="Cambria Math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20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zh-CN" altLang="zh-CN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337" y="2330652"/>
                <a:ext cx="2776214" cy="2746136"/>
              </a:xfrm>
              <a:prstGeom prst="rect">
                <a:avLst/>
              </a:prstGeom>
              <a:blipFill rotWithShape="0">
                <a:blip r:embed="rId5"/>
                <a:stretch>
                  <a:fillRect l="-1978" t="-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9"/>
              <p:cNvSpPr txBox="1"/>
              <p:nvPr/>
            </p:nvSpPr>
            <p:spPr>
              <a:xfrm>
                <a:off x="4768559" y="2275308"/>
                <a:ext cx="2664296" cy="304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&lt;1  </m:t>
                    </m:r>
                    <m:r>
                      <a:rPr lang="en-US" altLang="zh-CN" sz="2000" b="0" i="1" smtClean="0">
                        <a:latin typeface="Cambria Math"/>
                      </a:rPr>
                      <m:t>,</m:t>
                    </m:r>
                    <m:r>
                      <a:rPr lang="en-US" altLang="zh-CN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&gt;</m:t>
                    </m:r>
                    <m:r>
                      <a:rPr lang="en-US" altLang="zh-CN" sz="2000" i="1">
                        <a:latin typeface="Cambria Math"/>
                      </a:rPr>
                      <m:t>1</m:t>
                    </m:r>
                    <m:r>
                      <a:rPr lang="en-US" altLang="zh-CN" sz="2000" b="0" i="1" smtClean="0">
                        <a:latin typeface="Cambria Math"/>
                      </a:rPr>
                      <m:t>,</m:t>
                    </m:r>
                  </m:oMath>
                </a14:m>
                <a:endParaRPr lang="en-US" altLang="zh-CN" sz="2000" b="0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&gt;</m:t>
                    </m:r>
                    <m:r>
                      <a:rPr lang="en-US" altLang="zh-CN" sz="2000" i="1">
                        <a:latin typeface="Cambria Math"/>
                      </a:rPr>
                      <m:t>1  , 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&gt;1</m:t>
                    </m:r>
                    <m:r>
                      <a:rPr lang="en-US" altLang="zh-CN" sz="2000" b="0" i="1" smtClean="0">
                        <a:latin typeface="Cambria Math"/>
                      </a:rPr>
                      <m:t> ,</m:t>
                    </m:r>
                  </m:oMath>
                </a14:m>
                <a:endParaRPr lang="en-US" altLang="zh-CN" sz="2000" b="0" i="1" dirty="0" smtClean="0">
                  <a:latin typeface="Cambria Math"/>
                </a:endParaRPr>
              </a:p>
              <a:p>
                <a:r>
                  <a:rPr lang="en-US" altLang="zh-CN" sz="2000" b="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𝑏𝑢𝑡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+1</m:t>
                    </m:r>
                  </m:oMath>
                </a14:m>
                <a:endParaRPr lang="en-US" altLang="zh-C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>
                              <a:latin typeface="Cambria Math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zh-CN" altLang="zh-CN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559" y="2275308"/>
                <a:ext cx="2664296" cy="3043654"/>
              </a:xfrm>
              <a:prstGeom prst="rect">
                <a:avLst/>
              </a:prstGeom>
              <a:blipFill rotWithShape="0">
                <a:blip r:embed="rId6"/>
                <a:stretch>
                  <a:fillRect l="-2059" t="-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1"/>
              <p:cNvSpPr txBox="1"/>
              <p:nvPr/>
            </p:nvSpPr>
            <p:spPr>
              <a:xfrm>
                <a:off x="7576871" y="2350428"/>
                <a:ext cx="2880320" cy="304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&gt;</m:t>
                    </m:r>
                    <m:r>
                      <a:rPr lang="en-US" altLang="zh-CN" sz="2000" i="1">
                        <a:latin typeface="Cambria Math"/>
                      </a:rPr>
                      <m:t>1  , 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&lt;</m:t>
                    </m:r>
                    <m:r>
                      <a:rPr lang="en-US" altLang="zh-CN" sz="2000" i="1">
                        <a:latin typeface="Cambria Math"/>
                      </a:rPr>
                      <m:t>1,</m:t>
                    </m:r>
                  </m:oMath>
                </a14:m>
                <a:endParaRPr lang="en-US" altLang="zh-CN" sz="2000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 </m:t>
                        </m:r>
                        <m:r>
                          <a:rPr lang="zh-CN" altLang="en-US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&gt;</m:t>
                    </m:r>
                    <m:r>
                      <a:rPr lang="en-US" altLang="zh-CN" sz="2000" i="1">
                        <a:latin typeface="Cambria Math"/>
                      </a:rPr>
                      <m:t>1  , 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&gt;</m:t>
                    </m:r>
                    <m:r>
                      <a:rPr lang="en-US" altLang="zh-CN" sz="2000" i="1">
                        <a:latin typeface="Cambria Math"/>
                      </a:rPr>
                      <m:t>1</m:t>
                    </m:r>
                    <m:r>
                      <a:rPr lang="en-US" altLang="zh-CN" sz="2000" b="0" i="1" smtClean="0">
                        <a:latin typeface="Cambria Math"/>
                      </a:rPr>
                      <m:t>, </m:t>
                    </m:r>
                  </m:oMath>
                </a14:m>
                <a:endParaRPr lang="en-US" altLang="zh-CN" sz="2000" b="0" i="1" dirty="0" smtClean="0">
                  <a:latin typeface="Cambria Math"/>
                </a:endParaRPr>
              </a:p>
              <a:p>
                <a:r>
                  <a:rPr lang="en-US" altLang="zh-CN" sz="2000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𝑏𝑢𝑡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+1</m:t>
                    </m:r>
                  </m:oMath>
                </a14:m>
                <a:endParaRPr lang="en-US" altLang="zh-CN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zh-CN" altLang="zh-CN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>
                              <a:latin typeface="Cambria Math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zh-CN" altLang="zh-CN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1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871" y="2350428"/>
                <a:ext cx="2880320" cy="3043654"/>
              </a:xfrm>
              <a:prstGeom prst="rect">
                <a:avLst/>
              </a:prstGeom>
              <a:blipFill rotWithShape="0">
                <a:blip r:embed="rId7"/>
                <a:stretch>
                  <a:fillRect l="-1907" t="-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1888239" y="2204646"/>
            <a:ext cx="2664296" cy="31143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696551" y="2204647"/>
            <a:ext cx="2808312" cy="31143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648879" y="2204646"/>
            <a:ext cx="2808312" cy="31143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89990" y="5547906"/>
            <a:ext cx="888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method has a </a:t>
            </a:r>
            <a:r>
              <a:rPr lang="en-US" altLang="zh-CN" sz="2000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 </a:t>
            </a:r>
            <a:r>
              <a:rPr lang="en-US" altLang="zh-CN" sz="2000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that the coupling </a:t>
            </a:r>
            <a:r>
              <a:rPr lang="en-US" altLang="zh-CN" sz="2000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 </a:t>
            </a:r>
            <a:r>
              <a:rPr lang="en-US" altLang="zh-CN" sz="2000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too small.</a:t>
            </a:r>
            <a:endParaRPr lang="zh-CN" altLang="en-US" sz="2000" dirty="0">
              <a:solidFill>
                <a:srgbClr val="3781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Cavity RF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Measurement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" b="1357"/>
          <a:stretch/>
        </p:blipFill>
        <p:spPr>
          <a:xfrm>
            <a:off x="1451294" y="1174460"/>
            <a:ext cx="9609589" cy="4966282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1367406" y="3900881"/>
            <a:ext cx="9756396" cy="847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6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RF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measurement-Transmission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Method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412970" y="1254072"/>
                <a:ext cx="7848872" cy="2097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(dB),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(dB)</a:t>
                </a:r>
                <a:endParaRPr lang="zh-CN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sz="2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zh-CN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200">
                                  <a:latin typeface="Cambria Math"/>
                                </a:rPr>
                                <m:t>HOM</m:t>
                              </m:r>
                              <m:r>
                                <a:rPr lang="en-US" altLang="zh-CN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200">
                                  <a:latin typeface="Cambria Math"/>
                                </a:rPr>
                                <m:t>HOM</m:t>
                              </m:r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zh-CN" altLang="zh-C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CN" sz="22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sSup>
                        <m:sSup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𝛤</m:t>
                          </m:r>
                        </m:e>
                        <m:sup>
                          <m:r>
                            <a:rPr lang="en-US" altLang="zh-CN" sz="22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22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sSup>
                        <m:sSup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>
                              <a:latin typeface="Cambria Math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zh-CN" altLang="zh-CN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20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20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zh-C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CN" sz="22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sSup>
                        <m:sSup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22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22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sSup>
                        <m:sSup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>
                              <a:latin typeface="Cambria Math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zh-CN" altLang="zh-CN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200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20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zh-C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altLang="zh-CN" sz="22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CN" sz="22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CN" sz="22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20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zh-C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970" y="1254072"/>
                <a:ext cx="7848872" cy="2097562"/>
              </a:xfrm>
              <a:prstGeom prst="rect">
                <a:avLst/>
              </a:prstGeom>
              <a:blipFill rotWithShape="0">
                <a:blip r:embed="rId4"/>
                <a:stretch>
                  <a:fillRect l="-1243" t="-2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6"/>
              <p:cNvSpPr txBox="1"/>
              <p:nvPr/>
            </p:nvSpPr>
            <p:spPr>
              <a:xfrm>
                <a:off x="2162368" y="3351634"/>
                <a:ext cx="4179726" cy="2120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&lt;1</m:t>
                    </m:r>
                  </m:oMath>
                </a14:m>
                <a:endParaRPr lang="en-US" altLang="zh-CN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β</m:t>
                          </m:r>
                        </m:e>
                        <m:sub>
                          <m:r>
                            <a:rPr lang="en-US" altLang="zh-CN" sz="20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zh-CN" sz="2000" b="0" i="1">
                                      <a:latin typeface="Cambria Math"/>
                                    </a:rPr>
                                    <m:t>1−10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>
                                              <a:latin typeface="Cambria Math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 b="0" i="1">
                                          <a:latin typeface="Cambria Math"/>
                                        </a:rPr>
                                        <m:t>20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sz="2000" b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000" b="0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>
                                              <a:latin typeface="Cambria Math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 b="0" i="1">
                                          <a:latin typeface="Cambria Math"/>
                                        </a:rPr>
                                        <m:t>10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sz="2000" b="0" i="1">
                                  <a:latin typeface="Cambria Math"/>
                                </a:rPr>
                                <m:t>−10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>
                                          <a:latin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b="0" i="1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zh-CN" altLang="zh-CN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b="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>
                                          <a:latin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b="0" i="1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altLang="zh-CN" sz="2000" b="0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>
                                              <a:latin typeface="Cambria Math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 b="0" i="1">
                                          <a:latin typeface="Cambria Math"/>
                                        </a:rPr>
                                        <m:t>10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sz="2000" b="0" i="1">
                                  <a:latin typeface="Cambria Math"/>
                                </a:rPr>
                                <m:t>−10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>
                                          <a:latin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b="0" i="1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zh-CN" altLang="zh-C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368" y="3351634"/>
                <a:ext cx="4179726" cy="2120324"/>
              </a:xfrm>
              <a:prstGeom prst="rect">
                <a:avLst/>
              </a:prstGeom>
              <a:blipFill rotWithShape="0">
                <a:blip r:embed="rId5"/>
                <a:stretch>
                  <a:fillRect l="-1314" t="-1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7"/>
              <p:cNvSpPr txBox="1"/>
              <p:nvPr/>
            </p:nvSpPr>
            <p:spPr>
              <a:xfrm>
                <a:off x="6520737" y="3351634"/>
                <a:ext cx="4179726" cy="2120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&gt;1</m:t>
                    </m:r>
                  </m:oMath>
                </a14:m>
                <a:endParaRPr lang="en-US" altLang="zh-CN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β</m:t>
                          </m:r>
                        </m:e>
                        <m:sub>
                          <m:r>
                            <a:rPr lang="en-US" altLang="zh-CN" sz="20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(1+10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>
                                              <a:latin typeface="Cambria Math"/>
                                            </a:rPr>
                                            <m:t>s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>
                                              <a:latin typeface="Cambria Math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20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sz="200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000">
                              <a:latin typeface="Cambria Math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>
                                              <a:latin typeface="Cambria Math"/>
                                            </a:rPr>
                                            <m:t>s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>
                                              <a:latin typeface="Cambria Math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10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zh-CN" altLang="zh-CN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β</m:t>
                          </m:r>
                        </m:e>
                        <m:sub>
                          <m:r>
                            <a:rPr lang="en-US" altLang="zh-CN" sz="20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altLang="zh-CN" sz="2000">
                              <a:latin typeface="Cambria Math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>
                                              <a:latin typeface="Cambria Math"/>
                                            </a:rPr>
                                            <m:t>s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>
                                              <a:latin typeface="Cambria Math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10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sz="20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737" y="3351634"/>
                <a:ext cx="4179726" cy="2120324"/>
              </a:xfrm>
              <a:prstGeom prst="rect">
                <a:avLst/>
              </a:prstGeom>
              <a:blipFill rotWithShape="0">
                <a:blip r:embed="rId6"/>
                <a:stretch>
                  <a:fillRect l="-1314" t="-1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2116603" y="3395583"/>
            <a:ext cx="3888432" cy="20834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460555" y="3395583"/>
            <a:ext cx="3936968" cy="20834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116603" y="5631480"/>
            <a:ext cx="858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zh-CN" sz="2000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was used for one port </a:t>
            </a:r>
            <a:r>
              <a:rPr lang="en-US" altLang="zh-CN" sz="2000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coupling.</a:t>
            </a:r>
            <a:endParaRPr lang="zh-CN" altLang="en-US" sz="2000" dirty="0">
              <a:solidFill>
                <a:srgbClr val="3781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References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1745" y="1293091"/>
            <a:ext cx="11490037" cy="486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Haipeng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Wang,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Jiquan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Bead-pulling Measurement Principle and Technique Used for the SRF Cavities at </a:t>
            </a:r>
            <a:r>
              <a:rPr lang="en-US" altLang="zh-CN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Particle Accelerator School,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SRF Practices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Hands-on Measurements, Thomas Jefferson Lab, Newport News, VA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23606 Jan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19-23,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2015.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Hahn H,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Calaga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Jain P, et al.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 identification by bead pulling in the Brookhaven ERL 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Instruments and Methods in Physics Research Section A: Accelerators, Spectrometers, Detectors and Associated Equipment, 2014, 734: 72-78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Hong-Juan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Zheng,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-Yuan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Tong-Xian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Zhao,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HOMs simulation and measurement results of IHEP02 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Physics C, 2015, 39(11): 117006. 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Padamsee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Konobloch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Hays.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Superconductivity for Accelerators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Second edition (Strauss GmbH,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Mörlenbach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Germany: WILEY-VCH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Verlag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GmbH &amp; Co.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KGaA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2008),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p.44-48, p.77-80,  p.85-89.</a:t>
            </a:r>
          </a:p>
          <a:p>
            <a:pPr>
              <a:lnSpc>
                <a:spcPct val="12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Properties for Engineering Analyses of SRF Cavities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Fermilab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Specification: 5500.000-ES-371110.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2487" y="3116780"/>
            <a:ext cx="11107024" cy="102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0013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2487" y="3116780"/>
            <a:ext cx="11107024" cy="102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 slides</a:t>
            </a:r>
          </a:p>
        </p:txBody>
      </p:sp>
    </p:spTree>
    <p:extLst>
      <p:ext uri="{BB962C8B-B14F-4D97-AF65-F5344CB8AC3E}">
        <p14:creationId xmlns:p14="http://schemas.microsoft.com/office/powerpoint/2010/main" val="21815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RF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Measurement-Impedance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Method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15" y="1296711"/>
            <a:ext cx="15827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117790" y="2257504"/>
            <a:ext cx="2357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Equivalent circuit with normalized parameter(for Q</a:t>
            </a:r>
            <a:r>
              <a:rPr lang="en-US" altLang="zh-CN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considerations)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673665" y="1128436"/>
            <a:ext cx="2495550" cy="1246188"/>
            <a:chOff x="3057302" y="874711"/>
            <a:chExt cx="2495550" cy="1246188"/>
          </a:xfrm>
        </p:grpSpPr>
        <p:pic>
          <p:nvPicPr>
            <p:cNvPr id="15" name="图片 8"/>
            <p:cNvPicPr>
              <a:picLocks noChangeAspect="1"/>
            </p:cNvPicPr>
            <p:nvPr/>
          </p:nvPicPr>
          <p:blipFill>
            <a:blip r:embed="rId5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302" y="1179511"/>
              <a:ext cx="220345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曲线连接符 15"/>
            <p:cNvCxnSpPr/>
            <p:nvPr/>
          </p:nvCxnSpPr>
          <p:spPr>
            <a:xfrm flipV="1">
              <a:off x="4781327" y="1042986"/>
              <a:ext cx="288925" cy="125413"/>
            </a:xfrm>
            <a:prstGeom prst="curvedConnector3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4967064" y="874711"/>
              <a:ext cx="5857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cavity</a:t>
              </a:r>
              <a:endParaRPr lang="zh-CN" altLang="en-US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416865" y="1115736"/>
            <a:ext cx="2089150" cy="1281113"/>
            <a:chOff x="5800502" y="862011"/>
            <a:chExt cx="2089150" cy="1281113"/>
          </a:xfrm>
        </p:grpSpPr>
        <p:pic>
          <p:nvPicPr>
            <p:cNvPr id="19" name="图片 9"/>
            <p:cNvPicPr>
              <a:picLocks noChangeAspect="1"/>
            </p:cNvPicPr>
            <p:nvPr/>
          </p:nvPicPr>
          <p:blipFill>
            <a:blip r:embed="rId6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502" y="1179511"/>
              <a:ext cx="2089150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曲线连接符 19"/>
            <p:cNvCxnSpPr/>
            <p:nvPr/>
          </p:nvCxnSpPr>
          <p:spPr>
            <a:xfrm flipV="1">
              <a:off x="7097489" y="1033461"/>
              <a:ext cx="287338" cy="123825"/>
            </a:xfrm>
            <a:prstGeom prst="curvedConnector3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4"/>
            <p:cNvSpPr txBox="1">
              <a:spLocks noChangeArrowheads="1"/>
            </p:cNvSpPr>
            <p:nvPr/>
          </p:nvSpPr>
          <p:spPr bwMode="auto">
            <a:xfrm>
              <a:off x="7302277" y="862011"/>
              <a:ext cx="5873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cavity</a:t>
              </a:r>
              <a:endParaRPr lang="zh-CN" altLang="en-US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4410140" y="2400024"/>
            <a:ext cx="28082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Equivalent circuit for Qe considerations</a:t>
            </a:r>
            <a:endParaRPr lang="zh-CN" altLang="en-US" sz="1200" dirty="0"/>
          </a:p>
        </p:txBody>
      </p:sp>
      <p:sp>
        <p:nvSpPr>
          <p:cNvPr id="23" name="矩形 16"/>
          <p:cNvSpPr>
            <a:spLocks noChangeArrowheads="1"/>
          </p:cNvSpPr>
          <p:nvPr/>
        </p:nvSpPr>
        <p:spPr bwMode="auto">
          <a:xfrm>
            <a:off x="7134290" y="2404786"/>
            <a:ext cx="2654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Equivalent circuit for Q</a:t>
            </a:r>
            <a:r>
              <a:rPr lang="en-US" altLang="zh-CN" sz="1200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considerations</a:t>
            </a:r>
            <a:endParaRPr lang="zh-CN" altLang="en-US" sz="1200"/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8618161" y="5063126"/>
            <a:ext cx="2059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altLang="zh-CN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can be transferred to the smith </a:t>
            </a:r>
            <a:r>
              <a:rPr lang="en-US" altLang="zh-CN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chart.</a:t>
            </a:r>
            <a:endParaRPr lang="zh-CN" altLang="en-US" dirty="0">
              <a:solidFill>
                <a:srgbClr val="3781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9558135" y="4433843"/>
            <a:ext cx="1" cy="68448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"/>
              <p:cNvSpPr txBox="1"/>
              <p:nvPr/>
            </p:nvSpPr>
            <p:spPr>
              <a:xfrm>
                <a:off x="1367406" y="2940082"/>
                <a:ext cx="6963794" cy="1944187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Normalized impendence: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altLang="zh-C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den>
                        </m:f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𝜔</m:t>
                            </m:r>
                            <m:acc>
                              <m:accPr>
                                <m:chr m:val="̅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acc>
                            <m:r>
                              <a:rPr lang="en-US" altLang="zh-CN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</a:rPr>
                                  <m:t>𝜔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</m:acc>
                              </m:den>
                            </m:f>
                          </m:e>
                        </m:d>
                      </m:den>
                    </m:f>
                    <m:r>
                      <a:rPr lang="en-US" altLang="zh-C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𝑔</m:t>
                            </m:r>
                          </m:e>
                        </m:acc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  <m:acc>
                          <m:accPr>
                            <m:chr m:val="̅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den>
                    </m:f>
                  </m:oMath>
                </a14:m>
                <a:endParaRPr lang="zh-CN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unload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𝑐𝑎𝑣𝑖𝑡𝑦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half power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𝑐𝑎𝑣𝑖𝑡𝑦</m:t>
                        </m:r>
                        <m:r>
                          <a:rPr lang="en-US" altLang="zh-CN" i="1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=1/2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𝑐𝑎𝑣𝑖𝑡𝑦</m:t>
                        </m:r>
                      </m:sub>
                    </m:sSub>
                  </m:oMath>
                </a14:m>
                <a:endParaRPr lang="zh-CN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external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half power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  <m:r>
                          <a:rPr lang="en-US" altLang="zh-CN" i="1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=1/2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zh-CN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loaded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𝑐𝑎𝑣𝑖𝑡𝑦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half power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𝐿</m:t>
                        </m:r>
                        <m:r>
                          <a:rPr lang="en-US" altLang="zh-CN" i="1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=1/2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zh-CN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406" y="2940082"/>
                <a:ext cx="6963794" cy="1944187"/>
              </a:xfrm>
              <a:prstGeom prst="rect">
                <a:avLst/>
              </a:prstGeom>
              <a:blipFill rotWithShape="0">
                <a:blip r:embed="rId7"/>
                <a:stretch>
                  <a:fillRect l="-61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/>
              <p:cNvSpPr txBox="1"/>
              <p:nvPr/>
            </p:nvSpPr>
            <p:spPr>
              <a:xfrm>
                <a:off x="8713852" y="3110505"/>
                <a:ext cx="1877573" cy="1274195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1,20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=±</m:t>
                      </m:r>
                      <m:acc>
                        <m:accPr>
                          <m:chr m:val="̅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1,2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=±1</m:t>
                      </m:r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1,2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=±(1+</m:t>
                      </m:r>
                      <m:acc>
                        <m:accPr>
                          <m:chr m:val="̅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altLang="zh-CN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852" y="3110505"/>
                <a:ext cx="1877573" cy="1274195"/>
              </a:xfrm>
              <a:prstGeom prst="rect">
                <a:avLst/>
              </a:prstGeom>
              <a:blipFill rotWithShape="0">
                <a:blip r:embed="rId8"/>
                <a:stretch>
                  <a:fillRect r="-774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3"/>
              <p:cNvSpPr txBox="1"/>
              <p:nvPr/>
            </p:nvSpPr>
            <p:spPr>
              <a:xfrm>
                <a:off x="1145280" y="5185940"/>
                <a:ext cx="7048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3781F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a given measured VSWR at resonance, the VSWR’s that must be achieved </a:t>
                </a:r>
                <a:r>
                  <a:rPr lang="en-US" altLang="zh-CN" i="1" dirty="0">
                    <a:solidFill>
                      <a:srgbClr val="3781F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 the half-power points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3781F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3781F9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3781F9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i="1" dirty="0">
                    <a:solidFill>
                      <a:srgbClr val="3781F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3781F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3781F9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3781F9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i="1" dirty="0" smtClean="0">
                    <a:solidFill>
                      <a:srgbClr val="3781F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zh-CN" i="1" dirty="0">
                  <a:solidFill>
                    <a:srgbClr val="3781F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80" y="5185940"/>
                <a:ext cx="7048399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779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右箭头 30"/>
          <p:cNvSpPr/>
          <p:nvPr/>
        </p:nvSpPr>
        <p:spPr>
          <a:xfrm>
            <a:off x="8331200" y="3735342"/>
            <a:ext cx="359640" cy="51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RF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Measurement-Impedance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Method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630336" y="5153680"/>
            <a:ext cx="4039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 chart Q-circle and half power points</a:t>
            </a:r>
            <a:endParaRPr lang="zh-CN" altLang="en-US" sz="1600" dirty="0">
              <a:solidFill>
                <a:srgbClr val="3781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下箭头 21"/>
          <p:cNvSpPr/>
          <p:nvPr/>
        </p:nvSpPr>
        <p:spPr>
          <a:xfrm>
            <a:off x="7832425" y="2373173"/>
            <a:ext cx="184739" cy="52784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"/>
              <p:cNvSpPr txBox="1"/>
              <p:nvPr/>
            </p:nvSpPr>
            <p:spPr>
              <a:xfrm>
                <a:off x="6284191" y="1420546"/>
                <a:ext cx="3396503" cy="92653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Reflection coefficient: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Γ</m:t>
                    </m:r>
                    <m:r>
                      <a:rPr lang="en-US" altLang="zh-CN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𝑧</m:t>
                            </m:r>
                          </m:e>
                        </m:acc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>
                            <a:latin typeface="Cambria Math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𝑧</m:t>
                            </m:r>
                          </m:e>
                        </m:acc>
                        <m:r>
                          <a:rPr lang="en-US" altLang="zh-CN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zh-CN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VSWR: S=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S</m:t>
                    </m:r>
                    <m:r>
                      <a:rPr lang="en-US" altLang="zh-CN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1+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</a:rPr>
                              <m:t>Γ</m:t>
                            </m:r>
                          </m:e>
                        </m:d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1−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</a:rPr>
                              <m:t>Γ</m:t>
                            </m:r>
                          </m:e>
                        </m:d>
                      </m:den>
                    </m:f>
                  </m:oMath>
                </a14:m>
                <a:endParaRPr lang="zh-CN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91" y="1420546"/>
                <a:ext cx="3396503" cy="926536"/>
              </a:xfrm>
              <a:prstGeom prst="rect">
                <a:avLst/>
              </a:prstGeom>
              <a:blipFill rotWithShape="0">
                <a:blip r:embed="rId4"/>
                <a:stretch>
                  <a:fillRect l="-143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"/>
              <p:cNvSpPr txBox="1"/>
              <p:nvPr/>
            </p:nvSpPr>
            <p:spPr>
              <a:xfrm>
                <a:off x="6139729" y="2901017"/>
                <a:ext cx="4464942" cy="3103670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Resonant VSWR: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sz="160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/>
                          </a:rPr>
                          <m:t>r</m:t>
                        </m:r>
                      </m:e>
                    </m:acc>
                    <m:r>
                      <a:rPr lang="en-US" altLang="zh-CN" sz="1600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/>
                          </a:rPr>
                          <m:t>r</m:t>
                        </m:r>
                        <m:r>
                          <a:rPr lang="en-US" altLang="zh-CN" sz="1600">
                            <a:latin typeface="Cambria Math"/>
                          </a:rPr>
                          <m:t>&gt;1</m:t>
                        </m:r>
                      </m:e>
                    </m:d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/>
                      </a:rPr>
                      <m:t>𝛽</m:t>
                    </m:r>
                    <m:r>
                      <a:rPr lang="en-US" altLang="zh-CN" sz="16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/>
                          </a:rPr>
                          <m:t>r</m:t>
                        </m:r>
                      </m:e>
                    </m:acc>
                    <m:r>
                      <a:rPr lang="en-US" altLang="zh-CN" sz="1600" i="1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/>
                      </a:rPr>
                      <m:t>coupling</m:t>
                    </m:r>
                    <m:r>
                      <a:rPr lang="en-US" altLang="zh-CN" sz="16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/>
                      </a:rPr>
                      <m:t>coefficient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0" smtClean="0">
                            <a:latin typeface="Cambria Math"/>
                          </a:rPr>
                          <m:t>                     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sz="1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/>
                              </a:rPr>
                              <m:t>r</m:t>
                            </m:r>
                          </m:e>
                        </m:acc>
                      </m:den>
                    </m:f>
                    <m:r>
                      <a:rPr lang="en-US" altLang="zh-CN" sz="1600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/>
                          </a:rPr>
                          <m:t>r</m:t>
                        </m:r>
                        <m:r>
                          <a:rPr lang="en-US" altLang="zh-CN" sz="1600">
                            <a:latin typeface="Cambria Math"/>
                          </a:rPr>
                          <m:t>&lt;1</m:t>
                        </m:r>
                      </m:e>
                    </m:d>
                  </m:oMath>
                </a14:m>
                <a:endParaRPr lang="zh-CN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Arbitrarily VSWR: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CN" sz="1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/>
                          </a:rPr>
                          <m:t>1+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altLang="zh-CN" sz="1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CN" sz="160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altLang="zh-CN" sz="1600" i="1">
                                    <a:latin typeface="Cambria Math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1600" i="1">
                            <a:latin typeface="Cambria Math"/>
                          </a:rPr>
                          <m:t>1−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altLang="zh-CN" sz="1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CN" sz="160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altLang="zh-CN" sz="1600" i="1">
                                    <a:latin typeface="Cambria Math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zh-CN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VSWR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half-power points:</a:t>
                </a:r>
                <a:endParaRPr lang="zh-CN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sz="16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altLang="zh-CN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/>
                            </a:rPr>
                            <m:t>2+</m:t>
                          </m:r>
                          <m:sSup>
                            <m:sSup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600" i="1">
                                  <a:latin typeface="Cambria Math"/>
                                </a:rPr>
                                <m:t>4+</m:t>
                              </m:r>
                              <m:sSup>
                                <m:sSup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altLang="zh-CN" sz="1600" i="1">
                              <a:latin typeface="Cambria Math"/>
                            </a:rPr>
                            <m:t>2</m:t>
                          </m:r>
                          <m:r>
                            <a:rPr lang="en-US" altLang="zh-CN" sz="1600" i="1">
                              <a:latin typeface="Cambria Math"/>
                            </a:rPr>
                            <m:t>𝛽</m:t>
                          </m:r>
                        </m:den>
                      </m:f>
                      <m:r>
                        <a:rPr lang="en-US" altLang="zh-CN" sz="1600">
                          <a:latin typeface="Cambria Math"/>
                        </a:rPr>
                        <m:t>      (</m:t>
                      </m:r>
                      <m:sSub>
                        <m:sSub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sz="16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en-US" altLang="zh-CN" sz="16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altLang="zh-CN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sz="1600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VSWR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half-power points:</a:t>
                </a:r>
                <a:endParaRPr lang="zh-CN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sz="16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altLang="zh-CN" sz="16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altLang="zh-CN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CN" sz="1600" i="1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/>
                            </a:rPr>
                            <m:t>+2</m:t>
                          </m:r>
                          <m:rad>
                            <m:radPr>
                              <m:degHide m:val="on"/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600" i="1">
                                  <a:latin typeface="Cambria Math"/>
                                </a:rPr>
                                <m:t>1+4</m:t>
                              </m:r>
                              <m:sSup>
                                <m:sSup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altLang="zh-CN" sz="16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altLang="zh-CN" sz="16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729" y="2901017"/>
                <a:ext cx="4464942" cy="3103670"/>
              </a:xfrm>
              <a:prstGeom prst="rect">
                <a:avLst/>
              </a:prstGeom>
              <a:blipFill rotWithShape="0">
                <a:blip r:embed="rId5"/>
                <a:stretch>
                  <a:fillRect l="-544" t="-39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1"/>
              <p:cNvSpPr txBox="1"/>
              <p:nvPr/>
            </p:nvSpPr>
            <p:spPr>
              <a:xfrm>
                <a:off x="1846235" y="5648542"/>
                <a:ext cx="3876873" cy="514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/>
                            </a:rPr>
                            <m:t>z</m:t>
                          </m:r>
                        </m:e>
                      </m:acc>
                      <m:r>
                        <a:rPr lang="en-US" altLang="zh-CN" sz="1600" i="1">
                          <a:latin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 sz="1600">
                          <a:latin typeface="Cambria Math"/>
                        </a:rPr>
                        <m:t>Γ</m:t>
                      </m:r>
                      <m:r>
                        <a:rPr lang="en-US" altLang="zh-CN" sz="160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i="1">
                              <a:latin typeface="Cambria Math"/>
                            </a:rPr>
                            <m:t>1/2</m:t>
                          </m:r>
                        </m:sub>
                      </m:sSub>
                      <m:sSub>
                        <m:sSub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/>
                            </a:rPr>
                            <m:t>→</m:t>
                          </m:r>
                          <m:r>
                            <a:rPr lang="en-US" altLang="zh-CN" sz="16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i="1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en-US" altLang="zh-CN" sz="1600" i="1">
                          <a:latin typeface="Cambria Math"/>
                        </a:rPr>
                        <m:t>→</m:t>
                      </m:r>
                      <m:r>
                        <a:rPr lang="en-US" altLang="zh-CN" sz="1600" i="1">
                          <a:latin typeface="Cambria Math"/>
                        </a:rPr>
                        <m:t>𝑄</m:t>
                      </m:r>
                      <m:r>
                        <a:rPr lang="en-US" altLang="zh-CN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 i="1">
                              <a:latin typeface="Cambria Math"/>
                            </a:rPr>
                            <m:t>∆</m:t>
                          </m:r>
                          <m:r>
                            <a:rPr lang="en-US" altLang="zh-CN" sz="1600" i="1">
                              <a:latin typeface="Cambria Math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zh-CN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235" y="5648542"/>
                <a:ext cx="3876873" cy="514500"/>
              </a:xfrm>
              <a:prstGeom prst="rect">
                <a:avLst/>
              </a:prstGeom>
              <a:blipFill rotWithShape="0"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2700" y="1227516"/>
            <a:ext cx="3987130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RF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Measurement-Impedance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Method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"/>
              <p:cNvSpPr txBox="1"/>
              <p:nvPr/>
            </p:nvSpPr>
            <p:spPr>
              <a:xfrm>
                <a:off x="1929117" y="959011"/>
                <a:ext cx="6480720" cy="5499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above,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be achieved by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CN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/>
                          </a:rPr>
                          <m:t>1+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/>
                              </a:rPr>
                              <m:t>Γ</m:t>
                            </m:r>
                          </m:e>
                        </m:d>
                      </m:num>
                      <m:den>
                        <m:r>
                          <a:rPr lang="en-US" altLang="zh-CN" sz="2000" i="1">
                            <a:latin typeface="Cambria Math"/>
                          </a:rPr>
                          <m:t>1−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/>
                              </a:rPr>
                              <m:t>Γ</m:t>
                            </m:r>
                          </m:e>
                        </m:d>
                      </m:den>
                    </m:f>
                  </m:oMath>
                </a14:m>
                <a:endParaRPr lang="zh-CN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>
                              <a:latin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ω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/>
                                </a:rPr>
                                <m:t>−1)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altLang="zh-CN" sz="2000" i="1">
                          <a:latin typeface="Cambria Math"/>
                        </a:rPr>
                        <m:t>       (</m:t>
                      </m:r>
                      <m:r>
                        <a:rPr lang="en-US" altLang="zh-CN" sz="2000" i="1">
                          <a:latin typeface="Cambria Math"/>
                        </a:rPr>
                        <m:t>𝛽</m:t>
                      </m:r>
                      <m:r>
                        <a:rPr lang="en-US" altLang="zh-CN" sz="2000" i="1">
                          <a:latin typeface="Cambria Math"/>
                        </a:rPr>
                        <m:t>&gt;1 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/>
                        </a:rPr>
                        <m:t>over</m:t>
                      </m:r>
                      <m:r>
                        <a:rPr lang="en-US" altLang="zh-CN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/>
                        </a:rPr>
                        <m:t>coupling</m:t>
                      </m:r>
                      <m:r>
                        <a:rPr lang="en-US" altLang="zh-CN" sz="2000">
                          <a:latin typeface="Cambria Math"/>
                        </a:rPr>
                        <m:t> </m:t>
                      </m:r>
                      <m:r>
                        <a:rPr lang="en-US" altLang="zh-CN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>
                              <a:latin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ω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sz="2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CN" sz="2000" i="1">
                                  <a:latin typeface="Cambria Math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20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altLang="zh-CN" sz="2000" i="1">
                          <a:latin typeface="Cambria Math"/>
                        </a:rPr>
                        <m:t>       (</m:t>
                      </m:r>
                      <m:r>
                        <a:rPr lang="en-US" altLang="zh-CN" sz="2000" i="1" smtClean="0">
                          <a:latin typeface="Cambria Math"/>
                        </a:rPr>
                        <m:t>𝛽</m:t>
                      </m:r>
                      <m:r>
                        <a:rPr lang="en-US" altLang="zh-CN" sz="2000" i="1">
                          <a:latin typeface="Cambria Math"/>
                        </a:rPr>
                        <m:t>&lt;1 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/>
                        </a:rPr>
                        <m:t>under</m:t>
                      </m:r>
                      <m:r>
                        <a:rPr lang="en-US" altLang="zh-CN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/>
                        </a:rPr>
                        <m:t>coupling</m:t>
                      </m:r>
                      <m:r>
                        <a:rPr lang="en-US" altLang="zh-CN" sz="2000">
                          <a:latin typeface="Cambria Math"/>
                        </a:rPr>
                        <m:t> </m:t>
                      </m:r>
                      <m:r>
                        <a:rPr lang="en-US" altLang="zh-CN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/>
                        </a:rPr>
                        <m:t>𝛽</m:t>
                      </m:r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sz="200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over</m:t>
                          </m:r>
                          <m:r>
                            <a:rPr lang="en-US" altLang="zh-CN" sz="20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coupling</m:t>
                          </m:r>
                        </m:e>
                      </m:d>
                    </m:oMath>
                  </m:oMathPara>
                </a14:m>
                <a:endParaRPr lang="zh-CN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/>
                        </a:rPr>
                        <m:t>𝛽</m:t>
                      </m:r>
                      <m:r>
                        <a:rPr lang="en-US" altLang="zh-CN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sz="2000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under</m:t>
                          </m:r>
                          <m:r>
                            <a:rPr lang="en-US" altLang="zh-CN" sz="20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coupling</m:t>
                          </m:r>
                        </m:e>
                      </m:d>
                    </m:oMath>
                  </m:oMathPara>
                </a14:m>
                <a:endParaRPr lang="zh-CN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latin typeface="Cambria Math"/>
                            </a:rPr>
                            <m:t>𝛽</m:t>
                          </m:r>
                        </m:den>
                      </m:f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CN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>
                              <a:latin typeface="Cambria Math"/>
                            </a:rPr>
                            <m:t>1+</m:t>
                          </m:r>
                          <m:r>
                            <a:rPr lang="en-US" altLang="zh-CN" sz="2000" i="1">
                              <a:latin typeface="Cambria Math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zh-CN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17" y="959011"/>
                <a:ext cx="6480720" cy="5499904"/>
              </a:xfrm>
              <a:prstGeom prst="rect">
                <a:avLst/>
              </a:prstGeom>
              <a:blipFill rotWithShape="0">
                <a:blip r:embed="rId4"/>
                <a:stretch>
                  <a:fillRect l="-9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45" y="1427166"/>
            <a:ext cx="2120333" cy="16110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45" y="3805663"/>
            <a:ext cx="2245516" cy="1656184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8473969" y="3144433"/>
            <a:ext cx="2526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Asymmetric VSWR curve</a:t>
            </a:r>
            <a:endParaRPr lang="zh-CN" altLang="en-US" sz="1600" dirty="0">
              <a:solidFill>
                <a:srgbClr val="3781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00114" y="1165230"/>
            <a:ext cx="2600619" cy="23765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9"/>
          <p:cNvSpPr txBox="1"/>
          <p:nvPr/>
        </p:nvSpPr>
        <p:spPr>
          <a:xfrm>
            <a:off x="8658319" y="5435463"/>
            <a:ext cx="2253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3781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VSWR curve near the resonant frequency</a:t>
            </a:r>
            <a:endParaRPr lang="zh-CN" altLang="en-US" sz="1600" dirty="0">
              <a:solidFill>
                <a:srgbClr val="3781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00114" y="3553635"/>
            <a:ext cx="2600619" cy="25922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9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Cavity RF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Measurement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8506" y="1300294"/>
            <a:ext cx="1110702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3000" b="1" dirty="0">
                <a:solidFill>
                  <a:srgbClr val="0000FF"/>
                </a:solidFill>
                <a:latin typeface="Arial" panose="020B0604020202020204" pitchFamily="34" charset="0"/>
              </a:rPr>
              <a:t>Site (building &amp; </a:t>
            </a:r>
            <a:r>
              <a:rPr lang="en-US" altLang="zh-CN" sz="3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lab)</a:t>
            </a:r>
          </a:p>
          <a:p>
            <a:pPr marL="900000" indent="-457200">
              <a:spcBef>
                <a:spcPts val="600"/>
              </a:spcBef>
              <a:buFont typeface="宋体" panose="02010600030101010101" pitchFamily="2" charset="-122"/>
              <a:buChar char="－"/>
            </a:pPr>
            <a:r>
              <a:rPr lang="en-US" altLang="zh-CN" sz="2800" b="1" u="sng" dirty="0" smtClean="0">
                <a:latin typeface="Arial" panose="020B0604020202020204" pitchFamily="34" charset="0"/>
              </a:rPr>
              <a:t>East </a:t>
            </a:r>
            <a:r>
              <a:rPr lang="en-US" altLang="zh-CN" sz="2800" b="1" u="sng" dirty="0">
                <a:latin typeface="Arial" panose="020B0604020202020204" pitchFamily="34" charset="0"/>
              </a:rPr>
              <a:t>Hall, Building #</a:t>
            </a:r>
            <a:r>
              <a:rPr lang="en-US" altLang="zh-CN" sz="2800" b="1" u="sng" dirty="0" smtClean="0">
                <a:latin typeface="Arial" panose="020B0604020202020204" pitchFamily="34" charset="0"/>
              </a:rPr>
              <a:t>6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3000" b="1" dirty="0">
                <a:solidFill>
                  <a:srgbClr val="0000FF"/>
                </a:solidFill>
                <a:latin typeface="Arial" panose="020B0604020202020204" pitchFamily="34" charset="0"/>
              </a:rPr>
              <a:t>Prerequisites and reading </a:t>
            </a:r>
            <a:r>
              <a:rPr lang="en-US" altLang="zh-CN" sz="3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requirements</a:t>
            </a:r>
          </a:p>
          <a:p>
            <a:pPr marL="900000" indent="-457200">
              <a:spcBef>
                <a:spcPts val="600"/>
              </a:spcBef>
              <a:buFont typeface="宋体" panose="02010600030101010101" pitchFamily="2" charset="-122"/>
              <a:buChar char="－"/>
            </a:pPr>
            <a:r>
              <a:rPr lang="en-US" altLang="zh-CN" sz="2800" dirty="0" smtClean="0">
                <a:latin typeface="Arial" panose="020B0604020202020204" pitchFamily="34" charset="0"/>
              </a:rPr>
              <a:t>Microwave Engineering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3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Objective</a:t>
            </a:r>
          </a:p>
          <a:p>
            <a:pPr marL="900000" indent="-457200">
              <a:spcBef>
                <a:spcPts val="600"/>
              </a:spcBef>
              <a:buFont typeface="宋体" panose="02010600030101010101" pitchFamily="2" charset="-122"/>
              <a:buChar char="－"/>
            </a:pPr>
            <a:r>
              <a:rPr lang="en-US" altLang="zh-CN" sz="2800" dirty="0" smtClean="0">
                <a:latin typeface="Arial" panose="020B0604020202020204" pitchFamily="34" charset="0"/>
              </a:rPr>
              <a:t>Basic </a:t>
            </a:r>
            <a:r>
              <a:rPr lang="en-US" altLang="zh-CN" sz="2800" dirty="0">
                <a:latin typeface="Arial" panose="020B0604020202020204" pitchFamily="34" charset="0"/>
              </a:rPr>
              <a:t>operation of vector network analyzer, field profile measurement of the accelerating mode with perturbation method, </a:t>
            </a:r>
            <a:r>
              <a:rPr lang="en-US" altLang="zh-CN" sz="2800" i="1" dirty="0">
                <a:latin typeface="Arial" panose="020B0604020202020204" pitchFamily="34" charset="0"/>
              </a:rPr>
              <a:t>Q</a:t>
            </a:r>
            <a:r>
              <a:rPr lang="en-US" altLang="zh-CN" sz="2800" baseline="-25000" dirty="0">
                <a:latin typeface="Arial" panose="020B0604020202020204" pitchFamily="34" charset="0"/>
              </a:rPr>
              <a:t>0</a:t>
            </a:r>
            <a:r>
              <a:rPr lang="en-US" altLang="zh-CN" sz="2800" dirty="0">
                <a:latin typeface="Arial" panose="020B0604020202020204" pitchFamily="34" charset="0"/>
              </a:rPr>
              <a:t> calculation, simulation and measurement, external </a:t>
            </a:r>
            <a:r>
              <a:rPr lang="en-US" altLang="zh-CN" sz="2800" i="1" dirty="0">
                <a:latin typeface="Arial" panose="020B0604020202020204" pitchFamily="34" charset="0"/>
              </a:rPr>
              <a:t>Q </a:t>
            </a:r>
            <a:r>
              <a:rPr lang="en-US" altLang="zh-CN" sz="2800" dirty="0">
                <a:latin typeface="Arial" panose="020B0604020202020204" pitchFamily="34" charset="0"/>
              </a:rPr>
              <a:t>simulation and measurement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Training Contents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8506" y="1300294"/>
            <a:ext cx="1110702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Vector 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Network Analyzer usage, calibration and error analysis. 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(20 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min)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Bead pull measurement of the on-axis electric field profiles of TM010 </a:t>
            </a:r>
            <a:r>
              <a:rPr lang="en-US" altLang="zh-CN" sz="24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passband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 modes (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50 min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</a:p>
          <a:p>
            <a:pPr marL="9000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Arial" panose="020B0604020202020204" pitchFamily="34" charset="0"/>
              </a:rPr>
              <a:t>Question#1</a:t>
            </a:r>
            <a:r>
              <a:rPr lang="en-US" altLang="zh-CN" sz="2200" dirty="0">
                <a:latin typeface="Arial" panose="020B0604020202020204" pitchFamily="34" charset="0"/>
              </a:rPr>
              <a:t>: Calculate the max frequency change and phase change of TM010 pi mode due to the </a:t>
            </a:r>
            <a:r>
              <a:rPr lang="en-US" altLang="zh-CN" sz="2200" dirty="0" smtClean="0">
                <a:latin typeface="Arial" panose="020B0604020202020204" pitchFamily="34" charset="0"/>
              </a:rPr>
              <a:t>Teflon </a:t>
            </a:r>
            <a:r>
              <a:rPr lang="en-US" altLang="zh-CN" sz="2200" dirty="0">
                <a:latin typeface="Arial" panose="020B0604020202020204" pitchFamily="34" charset="0"/>
              </a:rPr>
              <a:t>bead perturbation on axis</a:t>
            </a:r>
            <a:r>
              <a:rPr lang="en-US" altLang="zh-CN" sz="2200" dirty="0" smtClean="0">
                <a:latin typeface="Arial" panose="020B0604020202020204" pitchFamily="34" charset="0"/>
              </a:rPr>
              <a:t>.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en-US" altLang="zh-CN" sz="24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Q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 measurement of 2-cell cavity at room temperature (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30 min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</a:p>
          <a:p>
            <a:pPr marL="9000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Arial" panose="020B0604020202020204" pitchFamily="34" charset="0"/>
              </a:rPr>
              <a:t>Question#2</a:t>
            </a:r>
            <a:r>
              <a:rPr lang="en-US" altLang="zh-CN" sz="2200" dirty="0">
                <a:latin typeface="Arial" panose="020B0604020202020204" pitchFamily="34" charset="0"/>
              </a:rPr>
              <a:t>: Calculate </a:t>
            </a:r>
            <a:r>
              <a:rPr lang="en-US" altLang="zh-CN" sz="2200" i="1" dirty="0">
                <a:latin typeface="Arial" panose="020B0604020202020204" pitchFamily="34" charset="0"/>
              </a:rPr>
              <a:t>Q</a:t>
            </a:r>
            <a:r>
              <a:rPr lang="en-US" altLang="zh-CN" sz="2200" baseline="-25000" dirty="0">
                <a:latin typeface="Arial" panose="020B0604020202020204" pitchFamily="34" charset="0"/>
              </a:rPr>
              <a:t>0</a:t>
            </a:r>
            <a:r>
              <a:rPr lang="en-US" altLang="zh-CN" sz="2200" dirty="0" smtClean="0">
                <a:latin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</a:rPr>
              <a:t>of niobium and copper </a:t>
            </a:r>
            <a:r>
              <a:rPr lang="en-US" altLang="zh-CN" sz="2200" dirty="0" smtClean="0">
                <a:latin typeface="Arial" panose="020B0604020202020204" pitchFamily="34" charset="0"/>
              </a:rPr>
              <a:t>650 MHz 2-cell </a:t>
            </a:r>
            <a:r>
              <a:rPr lang="en-US" altLang="zh-CN" sz="2200" dirty="0">
                <a:latin typeface="Arial" panose="020B0604020202020204" pitchFamily="34" charset="0"/>
              </a:rPr>
              <a:t>cavity at RT, 77 K, 10 K, 4.5 K, 2 K and 1.8 K</a:t>
            </a:r>
            <a:r>
              <a:rPr lang="en-US" altLang="zh-CN" sz="2200" dirty="0" smtClean="0">
                <a:latin typeface="Arial" panose="020B0604020202020204" pitchFamily="34" charset="0"/>
              </a:rPr>
              <a:t>. </a:t>
            </a:r>
            <a:endParaRPr lang="en-US" altLang="zh-CN" sz="22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HOM coupler </a:t>
            </a:r>
            <a:r>
              <a:rPr lang="en-US" altLang="zh-CN" sz="2400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Q</a:t>
            </a:r>
            <a:r>
              <a:rPr lang="en-US" altLang="zh-CN" sz="2400" baseline="-250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ext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 measurement of TM010 pi, TM110 modes at room temperature (50 min)</a:t>
            </a:r>
          </a:p>
          <a:p>
            <a:pPr marL="9000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Arial" panose="020B0604020202020204" pitchFamily="34" charset="0"/>
              </a:rPr>
              <a:t>Question#3</a:t>
            </a:r>
            <a:r>
              <a:rPr lang="en-US" altLang="zh-CN" sz="2200" dirty="0">
                <a:latin typeface="Arial" panose="020B0604020202020204" pitchFamily="34" charset="0"/>
              </a:rPr>
              <a:t>: How to measure </a:t>
            </a:r>
            <a:r>
              <a:rPr lang="en-US" altLang="zh-CN" sz="2000" i="1" dirty="0" err="1">
                <a:latin typeface="Arial" panose="020B0604020202020204" pitchFamily="34" charset="0"/>
              </a:rPr>
              <a:t>Q</a:t>
            </a:r>
            <a:r>
              <a:rPr lang="en-US" altLang="zh-CN" sz="2000" baseline="-25000" dirty="0" err="1">
                <a:latin typeface="Arial" panose="020B0604020202020204" pitchFamily="34" charset="0"/>
              </a:rPr>
              <a:t>ext</a:t>
            </a:r>
            <a:r>
              <a:rPr lang="en-US" altLang="zh-CN" sz="2200" dirty="0" smtClean="0">
                <a:latin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</a:rPr>
              <a:t>of the input coupler and HOM coupler at 2 K? Can we measure </a:t>
            </a:r>
            <a:r>
              <a:rPr lang="en-US" altLang="zh-CN" sz="2000" i="1" dirty="0">
                <a:latin typeface="Arial" panose="020B0604020202020204" pitchFamily="34" charset="0"/>
              </a:rPr>
              <a:t>Q</a:t>
            </a:r>
            <a:r>
              <a:rPr lang="en-US" altLang="zh-CN" sz="2000" baseline="-25000" dirty="0">
                <a:latin typeface="Arial" panose="020B0604020202020204" pitchFamily="34" charset="0"/>
              </a:rPr>
              <a:t>0</a:t>
            </a:r>
            <a:r>
              <a:rPr lang="en-US" altLang="zh-CN" sz="2200" dirty="0" smtClean="0">
                <a:latin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</a:rPr>
              <a:t>at 2 K only with RF method</a:t>
            </a:r>
            <a:r>
              <a:rPr lang="en-US" altLang="zh-CN" sz="2200" dirty="0" smtClean="0">
                <a:latin typeface="Arial" panose="020B0604020202020204" pitchFamily="34" charset="0"/>
              </a:rPr>
              <a:t>? </a:t>
            </a:r>
            <a:endParaRPr lang="en-US" altLang="zh-CN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Bead-pulling Method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8506" y="1300294"/>
            <a:ext cx="11107024" cy="470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Preparation</a:t>
            </a:r>
          </a:p>
          <a:p>
            <a:pPr marL="9000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Arial" panose="020B0604020202020204" pitchFamily="34" charset="0"/>
              </a:rPr>
              <a:t>Using </a:t>
            </a:r>
            <a:r>
              <a:rPr lang="en-US" altLang="zh-CN" sz="2400" dirty="0">
                <a:latin typeface="Arial" panose="020B0604020202020204" pitchFamily="34" charset="0"/>
              </a:rPr>
              <a:t>a non-conducting wire (like a fishing line) to pull a bead (made of dielectric/metallic or ferromagnetic material) through a RF cavity to measure the electromagnetic fields distribution on resonance </a:t>
            </a:r>
            <a:r>
              <a:rPr lang="en-US" altLang="zh-CN" sz="2400" dirty="0" smtClean="0">
                <a:latin typeface="Arial" panose="020B0604020202020204" pitchFamily="34" charset="0"/>
              </a:rPr>
              <a:t>inside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Principle of </a:t>
            </a: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bead-pull</a:t>
            </a:r>
          </a:p>
          <a:p>
            <a:pPr marL="9000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Arial" panose="020B0604020202020204" pitchFamily="34" charset="0"/>
              </a:rPr>
              <a:t>Perturbation </a:t>
            </a:r>
            <a:r>
              <a:rPr lang="en-US" altLang="zh-CN" sz="2400" dirty="0">
                <a:latin typeface="Arial" panose="020B0604020202020204" pitchFamily="34" charset="0"/>
              </a:rPr>
              <a:t>theory</a:t>
            </a:r>
          </a:p>
          <a:p>
            <a:pPr marL="9000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Arial" panose="020B0604020202020204" pitchFamily="34" charset="0"/>
              </a:rPr>
              <a:t>Form </a:t>
            </a:r>
            <a:r>
              <a:rPr lang="en-US" altLang="zh-CN" sz="2400" dirty="0">
                <a:latin typeface="Arial" panose="020B0604020202020204" pitchFamily="34" charset="0"/>
              </a:rPr>
              <a:t>factors of metallic and dielectric </a:t>
            </a:r>
            <a:r>
              <a:rPr lang="en-US" altLang="zh-CN" sz="2400" dirty="0" smtClean="0">
                <a:latin typeface="Arial" panose="020B0604020202020204" pitchFamily="34" charset="0"/>
              </a:rPr>
              <a:t>ellipsoids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Measurement </a:t>
            </a: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techniques</a:t>
            </a:r>
          </a:p>
          <a:p>
            <a:pPr marL="9000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Arial" panose="020B0604020202020204" pitchFamily="34" charset="0"/>
              </a:rPr>
              <a:t>Methods </a:t>
            </a:r>
            <a:r>
              <a:rPr lang="en-US" altLang="zh-CN" sz="2400" dirty="0">
                <a:latin typeface="Arial" panose="020B0604020202020204" pitchFamily="34" charset="0"/>
              </a:rPr>
              <a:t>and tricks</a:t>
            </a:r>
          </a:p>
          <a:p>
            <a:pPr marL="9000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Arial" panose="020B0604020202020204" pitchFamily="34" charset="0"/>
              </a:rPr>
              <a:t>Bead-pull </a:t>
            </a:r>
            <a:r>
              <a:rPr lang="en-US" altLang="zh-CN" sz="2400" dirty="0">
                <a:latin typeface="Arial" panose="020B0604020202020204" pitchFamily="34" charset="0"/>
              </a:rPr>
              <a:t>setup, bead selection, S parameters by </a:t>
            </a:r>
            <a:r>
              <a:rPr lang="en-US" altLang="zh-CN" sz="2400" dirty="0" smtClean="0">
                <a:latin typeface="Arial" panose="020B0604020202020204" pitchFamily="34" charset="0"/>
              </a:rPr>
              <a:t>VNA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Principle of B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ead-pull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8171" y="1300294"/>
            <a:ext cx="11482919" cy="470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Cavity performance like resonance frequency </a:t>
            </a:r>
            <a:r>
              <a:rPr lang="en-US" altLang="zh-CN" sz="2800" i="1" dirty="0">
                <a:solidFill>
                  <a:srgbClr val="0000FF"/>
                </a:solidFill>
                <a:latin typeface="Arial" panose="020B0604020202020204" pitchFamily="34" charset="0"/>
              </a:rPr>
              <a:t>f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 or quality factor </a:t>
            </a:r>
            <a:r>
              <a:rPr lang="en-US" altLang="zh-CN" sz="2800" i="1" dirty="0">
                <a:solidFill>
                  <a:srgbClr val="0000FF"/>
                </a:solidFill>
                <a:latin typeface="Arial" panose="020B0604020202020204" pitchFamily="34" charset="0"/>
              </a:rPr>
              <a:t>Q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 can be changed by introducing a small perturbation to the resonance EM fields</a:t>
            </a: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Bead-pull measurement involves two types of perturbations:</a:t>
            </a:r>
            <a:endParaRPr lang="en-US" altLang="zh-CN" sz="2800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9000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</a:rPr>
              <a:t>Small </a:t>
            </a:r>
            <a:r>
              <a:rPr lang="en-US" altLang="zh-CN" sz="2400" u="sng" dirty="0">
                <a:latin typeface="Arial" panose="020B0604020202020204" pitchFamily="34" charset="0"/>
              </a:rPr>
              <a:t>material perturbation</a:t>
            </a:r>
            <a:r>
              <a:rPr lang="en-US" altLang="zh-CN" sz="2400" dirty="0">
                <a:latin typeface="Arial" panose="020B0604020202020204" pitchFamily="34" charset="0"/>
              </a:rPr>
              <a:t>, like a small </a:t>
            </a:r>
            <a:r>
              <a:rPr lang="en-US" altLang="zh-CN" sz="2400" u="sng" dirty="0">
                <a:latin typeface="Arial" panose="020B0604020202020204" pitchFamily="34" charset="0"/>
              </a:rPr>
              <a:t>dielectric bead </a:t>
            </a:r>
            <a:r>
              <a:rPr lang="en-US" altLang="zh-CN" sz="2400" dirty="0">
                <a:latin typeface="Arial" panose="020B0604020202020204" pitchFamily="34" charset="0"/>
              </a:rPr>
              <a:t>enters a large volume of cavity</a:t>
            </a:r>
            <a:r>
              <a:rPr lang="en-US" altLang="zh-CN" sz="2400" dirty="0" smtClean="0">
                <a:latin typeface="Arial" panose="020B0604020202020204" pitchFamily="34" charset="0"/>
              </a:rPr>
              <a:t>.</a:t>
            </a:r>
          </a:p>
          <a:p>
            <a:pPr marL="9000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</a:rPr>
              <a:t>Small </a:t>
            </a:r>
            <a:r>
              <a:rPr lang="en-US" altLang="zh-CN" sz="2400" u="sng" dirty="0">
                <a:latin typeface="Arial" panose="020B0604020202020204" pitchFamily="34" charset="0"/>
              </a:rPr>
              <a:t>cavity volume change</a:t>
            </a:r>
            <a:r>
              <a:rPr lang="en-US" altLang="zh-CN" sz="2400" dirty="0">
                <a:latin typeface="Arial" panose="020B0604020202020204" pitchFamily="34" charset="0"/>
              </a:rPr>
              <a:t>, like a small </a:t>
            </a:r>
            <a:r>
              <a:rPr lang="en-US" altLang="zh-CN" sz="2400" u="sng" dirty="0">
                <a:latin typeface="Arial" panose="020B0604020202020204" pitchFamily="34" charset="0"/>
              </a:rPr>
              <a:t>metallic bead </a:t>
            </a:r>
            <a:r>
              <a:rPr lang="en-US" altLang="zh-CN" sz="2400" dirty="0">
                <a:latin typeface="Arial" panose="020B0604020202020204" pitchFamily="34" charset="0"/>
              </a:rPr>
              <a:t>enters a large volume of cavity</a:t>
            </a:r>
            <a:r>
              <a:rPr lang="en-US" altLang="zh-CN" sz="2400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0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Dielectric bead or metallic bead</a:t>
            </a:r>
            <a:r>
              <a:rPr lang="zh-CN" altLang="en-US" sz="20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→ </a:t>
            </a:r>
            <a:r>
              <a:rPr lang="en-US" altLang="zh-CN" sz="20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perturbation of EM field</a:t>
            </a:r>
            <a:r>
              <a:rPr lang="zh-CN" altLang="en-US" sz="2000" i="1" dirty="0">
                <a:solidFill>
                  <a:srgbClr val="3781F9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0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→ </a:t>
            </a:r>
            <a:r>
              <a:rPr lang="en-US" altLang="zh-CN" sz="20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frequency and phase changed of </a:t>
            </a:r>
            <a:r>
              <a:rPr lang="en-US" altLang="zh-CN" sz="2000" i="1" dirty="0">
                <a:solidFill>
                  <a:srgbClr val="3781F9"/>
                </a:solidFill>
                <a:latin typeface="Arial" panose="020B0604020202020204" pitchFamily="34" charset="0"/>
              </a:rPr>
              <a:t>EM </a:t>
            </a:r>
            <a:r>
              <a:rPr lang="en-US" altLang="zh-CN" sz="20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field</a:t>
            </a:r>
            <a:r>
              <a:rPr lang="zh-CN" altLang="en-US" sz="20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→ </a:t>
            </a:r>
            <a:r>
              <a:rPr lang="en-US" altLang="zh-CN" sz="20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pulling </a:t>
            </a:r>
            <a:r>
              <a:rPr lang="en-US" altLang="zh-CN" sz="2000" i="1" dirty="0">
                <a:solidFill>
                  <a:srgbClr val="3781F9"/>
                </a:solidFill>
                <a:latin typeface="Arial" panose="020B0604020202020204" pitchFamily="34" charset="0"/>
              </a:rPr>
              <a:t>a metal or dielectric </a:t>
            </a:r>
            <a:r>
              <a:rPr lang="en-US" altLang="zh-CN" sz="20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bead </a:t>
            </a:r>
            <a:r>
              <a:rPr lang="en-US" altLang="zh-CN" sz="2000" i="1" dirty="0">
                <a:solidFill>
                  <a:srgbClr val="3781F9"/>
                </a:solidFill>
                <a:latin typeface="Arial" panose="020B0604020202020204" pitchFamily="34" charset="0"/>
              </a:rPr>
              <a:t>in an axial </a:t>
            </a:r>
            <a:r>
              <a:rPr lang="en-US" altLang="zh-CN" sz="20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direction</a:t>
            </a:r>
            <a:r>
              <a:rPr lang="zh-CN" altLang="en-US" sz="2000" i="1" dirty="0">
                <a:solidFill>
                  <a:srgbClr val="3781F9"/>
                </a:solidFill>
                <a:latin typeface="Arial" panose="020B0604020202020204" pitchFamily="34" charset="0"/>
              </a:rPr>
              <a:t> →</a:t>
            </a:r>
            <a:r>
              <a:rPr lang="en-US" altLang="zh-CN" sz="20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 record </a:t>
            </a:r>
            <a:r>
              <a:rPr lang="en-US" altLang="zh-CN" sz="2000" i="1" dirty="0">
                <a:solidFill>
                  <a:srgbClr val="3781F9"/>
                </a:solidFill>
                <a:latin typeface="Arial" panose="020B0604020202020204" pitchFamily="34" charset="0"/>
              </a:rPr>
              <a:t>the frequency shift or phase shift caused by the ball at the corresponding </a:t>
            </a:r>
            <a:r>
              <a:rPr lang="en-US" altLang="zh-CN" sz="20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position</a:t>
            </a:r>
            <a:r>
              <a:rPr lang="zh-CN" altLang="en-US" sz="2000" i="1" dirty="0">
                <a:solidFill>
                  <a:srgbClr val="3781F9"/>
                </a:solidFill>
                <a:latin typeface="Arial" panose="020B0604020202020204" pitchFamily="34" charset="0"/>
              </a:rPr>
              <a:t> →</a:t>
            </a:r>
            <a:r>
              <a:rPr lang="en-US" altLang="zh-CN" sz="2000" i="1" dirty="0">
                <a:solidFill>
                  <a:srgbClr val="3781F9"/>
                </a:solidFill>
                <a:latin typeface="Arial" panose="020B0604020202020204" pitchFamily="34" charset="0"/>
              </a:rPr>
              <a:t> get the relative field </a:t>
            </a:r>
            <a:r>
              <a:rPr lang="en-US" altLang="zh-CN" sz="20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at </a:t>
            </a:r>
            <a:r>
              <a:rPr lang="en-US" altLang="zh-CN" sz="2000" i="1" dirty="0">
                <a:solidFill>
                  <a:srgbClr val="3781F9"/>
                </a:solidFill>
                <a:latin typeface="Arial" panose="020B0604020202020204" pitchFamily="34" charset="0"/>
              </a:rPr>
              <a:t>that position</a:t>
            </a:r>
            <a:endParaRPr lang="zh-CN" altLang="en-US" sz="2000" i="1" dirty="0">
              <a:solidFill>
                <a:srgbClr val="3781F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Frequency Shift (1)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8506" y="1300294"/>
            <a:ext cx="11107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frequency change due to a metallic bead:</a:t>
            </a:r>
          </a:p>
          <a:p>
            <a:endParaRPr lang="en-US" altLang="zh-CN" sz="2800" dirty="0">
              <a:latin typeface="Arial" panose="020B0604020202020204" pitchFamily="34" charset="0"/>
            </a:endParaRPr>
          </a:p>
          <a:p>
            <a:endParaRPr lang="en-US" altLang="zh-CN" sz="2800" dirty="0" smtClean="0">
              <a:latin typeface="Arial" panose="020B0604020202020204" pitchFamily="34" charset="0"/>
            </a:endParaRPr>
          </a:p>
          <a:p>
            <a:endParaRPr lang="en-US" altLang="zh-CN" sz="2800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frequency 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change due to a dielectric </a:t>
            </a: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bead:</a:t>
            </a:r>
          </a:p>
          <a:p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910452"/>
              </p:ext>
            </p:extLst>
          </p:nvPr>
        </p:nvGraphicFramePr>
        <p:xfrm>
          <a:off x="3708400" y="1884363"/>
          <a:ext cx="335121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" name="公式" r:id="rId5" imgW="1434960" imgH="444240" progId="Equation.3">
                  <p:embed/>
                </p:oleObj>
              </mc:Choice>
              <mc:Fallback>
                <p:oleObj name="公式" r:id="rId5" imgW="143496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8400" y="1884363"/>
                        <a:ext cx="3351213" cy="1038225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103421"/>
              </p:ext>
            </p:extLst>
          </p:nvPr>
        </p:nvGraphicFramePr>
        <p:xfrm>
          <a:off x="2833200" y="3493886"/>
          <a:ext cx="5488764" cy="1024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" name="公式" r:id="rId7" imgW="2450880" imgH="457200" progId="Equation.3">
                  <p:embed/>
                </p:oleObj>
              </mc:Choice>
              <mc:Fallback>
                <p:oleObj name="公式" r:id="rId7" imgW="24508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33200" y="3493886"/>
                        <a:ext cx="5488764" cy="1024534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28506" y="4646548"/>
            <a:ext cx="11107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3781F9"/>
                </a:solidFill>
                <a:latin typeface="Arial" panose="020B0604020202020204" pitchFamily="34" charset="0"/>
              </a:rPr>
              <a:t>w</a:t>
            </a:r>
            <a:r>
              <a:rPr lang="en-US" altLang="zh-CN" sz="24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here </a:t>
            </a:r>
            <a:r>
              <a:rPr lang="en-US" altLang="zh-CN" sz="2400" i="1" dirty="0" smtClean="0">
                <a:latin typeface="Arial" panose="020B0604020202020204" pitchFamily="34" charset="0"/>
              </a:rPr>
              <a:t>U</a:t>
            </a:r>
            <a:r>
              <a:rPr lang="en-US" altLang="zh-CN" sz="24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 is the stored energy in the cavity, </a:t>
            </a:r>
            <a:r>
              <a:rPr lang="en-US" altLang="zh-CN" sz="2400" i="1" dirty="0" smtClean="0">
                <a:latin typeface="Arial" panose="020B0604020202020204" pitchFamily="34" charset="0"/>
              </a:rPr>
              <a:t>a</a:t>
            </a:r>
            <a:r>
              <a:rPr lang="en-US" altLang="zh-CN" sz="24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 is the radius of the bead,     is the relative dielectric constant of the bead material,     is the </a:t>
            </a:r>
            <a:r>
              <a:rPr lang="en-US" altLang="zh-CN" sz="2400" i="1" dirty="0">
                <a:solidFill>
                  <a:srgbClr val="3781F9"/>
                </a:solidFill>
                <a:latin typeface="Arial" panose="020B0604020202020204" pitchFamily="34" charset="0"/>
              </a:rPr>
              <a:t>relative </a:t>
            </a:r>
            <a:r>
              <a:rPr lang="en-US" altLang="zh-CN" sz="24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magnetic </a:t>
            </a:r>
            <a:r>
              <a:rPr lang="en-US" altLang="zh-CN" sz="2400" i="1" dirty="0">
                <a:solidFill>
                  <a:srgbClr val="3781F9"/>
                </a:solidFill>
                <a:latin typeface="Arial" panose="020B0604020202020204" pitchFamily="34" charset="0"/>
              </a:rPr>
              <a:t>constant of the bead </a:t>
            </a:r>
            <a:r>
              <a:rPr lang="en-US" altLang="zh-CN" sz="24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material,     is the vacuum </a:t>
            </a:r>
            <a:r>
              <a:rPr lang="en-US" altLang="zh-CN" sz="2400" i="1" dirty="0">
                <a:solidFill>
                  <a:srgbClr val="3781F9"/>
                </a:solidFill>
                <a:latin typeface="Arial" panose="020B0604020202020204" pitchFamily="34" charset="0"/>
              </a:rPr>
              <a:t>dielectric </a:t>
            </a:r>
            <a:r>
              <a:rPr lang="en-US" altLang="zh-CN" sz="24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constant,     is </a:t>
            </a:r>
            <a:r>
              <a:rPr lang="en-US" altLang="zh-CN" sz="2400" i="1" dirty="0">
                <a:solidFill>
                  <a:srgbClr val="3781F9"/>
                </a:solidFill>
                <a:latin typeface="Arial" panose="020B0604020202020204" pitchFamily="34" charset="0"/>
              </a:rPr>
              <a:t>the vacuum magnetic</a:t>
            </a:r>
            <a:r>
              <a:rPr lang="en-US" altLang="zh-CN" sz="2400" i="1" dirty="0" smtClean="0">
                <a:solidFill>
                  <a:srgbClr val="3781F9"/>
                </a:solidFill>
                <a:latin typeface="Arial" panose="020B0604020202020204" pitchFamily="34" charset="0"/>
              </a:rPr>
              <a:t> constant.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172843"/>
              </p:ext>
            </p:extLst>
          </p:nvPr>
        </p:nvGraphicFramePr>
        <p:xfrm>
          <a:off x="9992845" y="4612047"/>
          <a:ext cx="374151" cy="4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" name="公式" r:id="rId9" imgW="164880" imgH="215640" progId="Equation.3">
                  <p:embed/>
                </p:oleObj>
              </mc:Choice>
              <mc:Fallback>
                <p:oleObj name="公式" r:id="rId9" imgW="1648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92845" y="4612047"/>
                        <a:ext cx="374151" cy="48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999097"/>
              </p:ext>
            </p:extLst>
          </p:nvPr>
        </p:nvGraphicFramePr>
        <p:xfrm>
          <a:off x="6996772" y="4962911"/>
          <a:ext cx="427966" cy="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" name="公式" r:id="rId11" imgW="190440" imgH="215640" progId="Equation.3">
                  <p:embed/>
                </p:oleObj>
              </mc:Choice>
              <mc:Fallback>
                <p:oleObj name="公式" r:id="rId11" imgW="1904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96772" y="4962911"/>
                        <a:ext cx="427966" cy="50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625976"/>
              </p:ext>
            </p:extLst>
          </p:nvPr>
        </p:nvGraphicFramePr>
        <p:xfrm>
          <a:off x="4700588" y="5338763"/>
          <a:ext cx="3730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" name="公式" r:id="rId13" imgW="164880" imgH="228600" progId="Equation.3">
                  <p:embed/>
                </p:oleObj>
              </mc:Choice>
              <mc:Fallback>
                <p:oleObj name="公式" r:id="rId13" imgW="164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00588" y="5338763"/>
                        <a:ext cx="373062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511867"/>
              </p:ext>
            </p:extLst>
          </p:nvPr>
        </p:nvGraphicFramePr>
        <p:xfrm>
          <a:off x="9553575" y="5303838"/>
          <a:ext cx="428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" name="公式" r:id="rId15" imgW="190440" imgH="228600" progId="Equation.3">
                  <p:embed/>
                </p:oleObj>
              </mc:Choice>
              <mc:Fallback>
                <p:oleObj name="公式" r:id="rId15" imgW="1904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553575" y="5303838"/>
                        <a:ext cx="4286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Frequency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Shift (2)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7951" y="1300294"/>
            <a:ext cx="116714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0000FF"/>
                </a:solidFill>
                <a:latin typeface="Arial" panose="020B0604020202020204" pitchFamily="34" charset="0"/>
              </a:rPr>
              <a:t>Pulling </a:t>
            </a:r>
            <a:r>
              <a:rPr lang="en-US" altLang="zh-CN" sz="2600" dirty="0">
                <a:solidFill>
                  <a:srgbClr val="0000FF"/>
                </a:solidFill>
                <a:latin typeface="Arial" panose="020B0604020202020204" pitchFamily="34" charset="0"/>
              </a:rPr>
              <a:t>a bead to measure the cavity </a:t>
            </a:r>
            <a:r>
              <a:rPr lang="en-US" altLang="zh-CN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Δ</a:t>
            </a:r>
            <a:r>
              <a:rPr lang="en-US" altLang="zh-CN" sz="2600" i="1" dirty="0" err="1">
                <a:solidFill>
                  <a:srgbClr val="0000FF"/>
                </a:solidFill>
                <a:latin typeface="Arial" panose="020B0604020202020204" pitchFamily="34" charset="0"/>
              </a:rPr>
              <a:t>f</a:t>
            </a:r>
            <a:r>
              <a:rPr lang="en-US" altLang="zh-CN" sz="2600" dirty="0">
                <a:solidFill>
                  <a:srgbClr val="0000FF"/>
                </a:solidFill>
                <a:latin typeface="Arial" panose="020B0604020202020204" pitchFamily="34" charset="0"/>
              </a:rPr>
              <a:t>(z)/</a:t>
            </a:r>
            <a:r>
              <a:rPr lang="en-US" altLang="zh-CN" sz="2600" i="1" dirty="0">
                <a:solidFill>
                  <a:srgbClr val="0000FF"/>
                </a:solidFill>
                <a:latin typeface="Arial" panose="020B0604020202020204" pitchFamily="34" charset="0"/>
              </a:rPr>
              <a:t>f</a:t>
            </a:r>
            <a:r>
              <a:rPr lang="en-US" altLang="zh-CN" sz="2600" dirty="0">
                <a:solidFill>
                  <a:srgbClr val="0000FF"/>
                </a:solidFill>
                <a:latin typeface="Arial" panose="020B0604020202020204" pitchFamily="34" charset="0"/>
              </a:rPr>
              <a:t> can measure </a:t>
            </a:r>
            <a:r>
              <a:rPr lang="en-US" altLang="zh-CN" sz="2600" dirty="0" smtClean="0">
                <a:solidFill>
                  <a:srgbClr val="0000FF"/>
                </a:solidFill>
                <a:latin typeface="Arial" panose="020B0604020202020204" pitchFamily="34" charset="0"/>
              </a:rPr>
              <a:t>the </a:t>
            </a:r>
            <a:r>
              <a:rPr lang="en-US" altLang="zh-CN" sz="26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sqrt</a:t>
            </a:r>
            <a:r>
              <a:rPr lang="en-US" altLang="zh-CN" sz="2600" dirty="0" smtClean="0">
                <a:solidFill>
                  <a:srgbClr val="0000FF"/>
                </a:solidFill>
                <a:latin typeface="Arial" panose="020B0604020202020204" pitchFamily="34" charset="0"/>
              </a:rPr>
              <a:t>[</a:t>
            </a:r>
            <a:r>
              <a:rPr lang="en-US" altLang="zh-CN" sz="2600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E</a:t>
            </a:r>
            <a:r>
              <a:rPr lang="en-US" altLang="zh-CN" sz="2600" baseline="-250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z</a:t>
            </a:r>
            <a:r>
              <a:rPr lang="en-US" altLang="zh-CN" sz="2600" dirty="0" smtClean="0">
                <a:solidFill>
                  <a:srgbClr val="0000FF"/>
                </a:solidFill>
                <a:latin typeface="Arial" panose="020B0604020202020204" pitchFamily="34" charset="0"/>
              </a:rPr>
              <a:t>(</a:t>
            </a:r>
            <a:r>
              <a:rPr lang="en-US" altLang="zh-CN" sz="26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r</a:t>
            </a:r>
            <a:r>
              <a:rPr lang="en-US" altLang="zh-CN" sz="2600" dirty="0" smtClean="0">
                <a:solidFill>
                  <a:srgbClr val="0000FF"/>
                </a:solidFill>
                <a:latin typeface="Arial" panose="020B0604020202020204" pitchFamily="34" charset="0"/>
              </a:rPr>
              <a:t>=0,z</a:t>
            </a:r>
            <a:r>
              <a:rPr lang="en-US" altLang="zh-CN" sz="2600" dirty="0">
                <a:solidFill>
                  <a:srgbClr val="0000FF"/>
                </a:solidFill>
                <a:latin typeface="Arial" panose="020B0604020202020204" pitchFamily="34" charset="0"/>
              </a:rPr>
              <a:t>)]/</a:t>
            </a:r>
            <a:r>
              <a:rPr lang="en-US" altLang="zh-CN" sz="26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U</a:t>
            </a:r>
            <a:r>
              <a:rPr lang="en-US" altLang="zh-CN" sz="2600" dirty="0" smtClean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endParaRPr lang="zh-CN" altLang="en-US" sz="2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056546"/>
              </p:ext>
            </p:extLst>
          </p:nvPr>
        </p:nvGraphicFramePr>
        <p:xfrm>
          <a:off x="3320237" y="1841480"/>
          <a:ext cx="5551523" cy="8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公式" r:id="rId5" imgW="2730240" imgH="431640" progId="Equation.3">
                  <p:embed/>
                </p:oleObj>
              </mc:Choice>
              <mc:Fallback>
                <p:oleObj name="公式" r:id="rId5" imgW="27302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0237" y="1841480"/>
                        <a:ext cx="5551523" cy="87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297951" y="2665303"/>
            <a:ext cx="116714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0000FF"/>
                </a:solidFill>
                <a:latin typeface="Arial" panose="020B0604020202020204" pitchFamily="34" charset="0"/>
              </a:rPr>
              <a:t>For example, using a Teflon sphere bead or syringe needle, </a:t>
            </a:r>
            <a:r>
              <a:rPr lang="en-US" altLang="zh-CN" sz="26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H</a:t>
            </a:r>
            <a:r>
              <a:rPr lang="en-US" altLang="zh-CN" sz="2600" baseline="-25000" dirty="0" smtClean="0">
                <a:solidFill>
                  <a:srgbClr val="0000FF"/>
                </a:solidFill>
                <a:latin typeface="Arial" panose="020B0604020202020204" pitchFamily="34" charset="0"/>
              </a:rPr>
              <a:t>z</a:t>
            </a:r>
            <a:r>
              <a:rPr lang="en-US" altLang="zh-CN" sz="2600" dirty="0" smtClean="0">
                <a:solidFill>
                  <a:srgbClr val="0000FF"/>
                </a:solidFill>
                <a:latin typeface="Arial" panose="020B0604020202020204" pitchFamily="34" charset="0"/>
              </a:rPr>
              <a:t>(</a:t>
            </a:r>
            <a:r>
              <a:rPr lang="en-US" altLang="zh-CN" sz="26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r</a:t>
            </a:r>
            <a:r>
              <a:rPr lang="en-US" altLang="zh-CN" sz="2600" dirty="0" smtClean="0">
                <a:solidFill>
                  <a:srgbClr val="0000FF"/>
                </a:solidFill>
                <a:latin typeface="Arial" panose="020B0604020202020204" pitchFamily="34" charset="0"/>
              </a:rPr>
              <a:t>=0,z)</a:t>
            </a:r>
            <a:r>
              <a:rPr lang="zh-CN" altLang="en-US" sz="2600" dirty="0" smtClean="0">
                <a:solidFill>
                  <a:srgbClr val="0000FF"/>
                </a:solidFill>
                <a:latin typeface="Arial" panose="020B0604020202020204" pitchFamily="34" charset="0"/>
              </a:rPr>
              <a:t>≈</a:t>
            </a:r>
            <a:r>
              <a:rPr lang="en-US" altLang="zh-CN" sz="2600" dirty="0" smtClean="0">
                <a:solidFill>
                  <a:srgbClr val="0000FF"/>
                </a:solidFill>
                <a:latin typeface="Arial" panose="020B0604020202020204" pitchFamily="34" charset="0"/>
              </a:rPr>
              <a:t>0 in this case</a:t>
            </a:r>
            <a:r>
              <a:rPr lang="en-US" altLang="zh-CN" sz="26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en-US" altLang="zh-CN" sz="2600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zh-CN" altLang="en-US" sz="2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023682"/>
              </p:ext>
            </p:extLst>
          </p:nvPr>
        </p:nvGraphicFramePr>
        <p:xfrm>
          <a:off x="4789343" y="3154907"/>
          <a:ext cx="24542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公式" r:id="rId7" imgW="1206360" imgH="482400" progId="Equation.3">
                  <p:embed/>
                </p:oleObj>
              </mc:Choice>
              <mc:Fallback>
                <p:oleObj name="公式" r:id="rId7" imgW="12063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9343" y="3154907"/>
                        <a:ext cx="24542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328541" y="4081363"/>
            <a:ext cx="1167144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i="1" dirty="0">
                <a:solidFill>
                  <a:srgbClr val="3781F9"/>
                </a:solidFill>
                <a:latin typeface="Arial" panose="020B0604020202020204" pitchFamily="34" charset="0"/>
              </a:rPr>
              <a:t>Here, </a:t>
            </a:r>
            <a:r>
              <a:rPr lang="en-US" altLang="zh-CN" sz="2400" i="1" dirty="0" err="1">
                <a:solidFill>
                  <a:srgbClr val="3781F9"/>
                </a:solidFill>
                <a:latin typeface="Arial" panose="020B0604020202020204" pitchFamily="34" charset="0"/>
              </a:rPr>
              <a:t>F</a:t>
            </a:r>
            <a:r>
              <a:rPr lang="en-US" altLang="zh-CN" sz="2400" i="1" baseline="-25000" dirty="0" err="1">
                <a:solidFill>
                  <a:srgbClr val="3781F9"/>
                </a:solidFill>
                <a:latin typeface="Arial" panose="020B0604020202020204" pitchFamily="34" charset="0"/>
              </a:rPr>
              <a:t>bead</a:t>
            </a:r>
            <a:r>
              <a:rPr lang="en-US" altLang="zh-CN" sz="2400" i="1" dirty="0">
                <a:solidFill>
                  <a:srgbClr val="3781F9"/>
                </a:solidFill>
                <a:latin typeface="Arial" panose="020B0604020202020204" pitchFamily="34" charset="0"/>
              </a:rPr>
              <a:t> or its alternative factor with multiplication to other constants is called bead form factor which is only defined by the bead geometry and material. So the bead-pull measurement can measure the normalized EM field distribution along the pulling direction which is not cavity frequency and drive power dependent parameter.</a:t>
            </a:r>
            <a:endParaRPr lang="zh-CN" altLang="en-US" sz="2400" i="1" dirty="0">
              <a:solidFill>
                <a:srgbClr val="3781F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7406" y="365125"/>
            <a:ext cx="9986394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Frequency S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hift (3)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45947"/>
            <a:ext cx="1074144" cy="713064"/>
          </a:xfrm>
        </p:spPr>
      </p:pic>
      <p:cxnSp>
        <p:nvCxnSpPr>
          <p:cNvPr id="5" name="直接连接符 4"/>
          <p:cNvCxnSpPr/>
          <p:nvPr/>
        </p:nvCxnSpPr>
        <p:spPr>
          <a:xfrm flipV="1">
            <a:off x="0" y="1115736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0" y="6176963"/>
            <a:ext cx="121920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B31-0928-4967-9D3E-CC3B7F87A416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723" y="6333689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J.Y.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Zhai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H.J. Zheng (IHEP, China)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785" y="6352143"/>
            <a:ext cx="333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ASSCA2018, IHEP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217082"/>
              </p:ext>
            </p:extLst>
          </p:nvPr>
        </p:nvGraphicFramePr>
        <p:xfrm>
          <a:off x="3874292" y="2176203"/>
          <a:ext cx="44434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" name="公式" r:id="rId5" imgW="2184120" imgH="457200" progId="Equation.3">
                  <p:embed/>
                </p:oleObj>
              </mc:Choice>
              <mc:Fallback>
                <p:oleObj name="公式" r:id="rId5" imgW="21841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4292" y="2176203"/>
                        <a:ext cx="4443413" cy="92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277092" y="1266739"/>
            <a:ext cx="11825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600" dirty="0" smtClean="0">
                <a:solidFill>
                  <a:srgbClr val="0000FF"/>
                </a:solidFill>
                <a:latin typeface="Arial" panose="020B0604020202020204" pitchFamily="34" charset="0"/>
              </a:rPr>
              <a:t>The perturbation frequency shift </a:t>
            </a:r>
            <a:r>
              <a:rPr lang="el-GR" altLang="zh-CN" sz="2600" dirty="0" smtClean="0">
                <a:solidFill>
                  <a:srgbClr val="0000FF"/>
                </a:solidFill>
                <a:latin typeface="Arial" panose="020B0604020202020204" pitchFamily="34" charset="0"/>
              </a:rPr>
              <a:t>Δ</a:t>
            </a:r>
            <a:r>
              <a:rPr lang="en-US" altLang="zh-CN" sz="26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f</a:t>
            </a:r>
            <a:r>
              <a:rPr lang="en-US" altLang="zh-CN" sz="2600" dirty="0" smtClean="0">
                <a:solidFill>
                  <a:srgbClr val="0000FF"/>
                </a:solidFill>
                <a:latin typeface="Arial" panose="020B0604020202020204" pitchFamily="34" charset="0"/>
              </a:rPr>
              <a:t> in any cavity resonance is found via the change in a </a:t>
            </a:r>
            <a:r>
              <a:rPr lang="en-US" altLang="zh-CN" sz="2600" i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CN" sz="2600" dirty="0">
                <a:solidFill>
                  <a:srgbClr val="0000FF"/>
                </a:solidFill>
                <a:latin typeface="Arial" panose="020B0604020202020204" pitchFamily="34" charset="0"/>
              </a:rPr>
              <a:t>21 measurement </a:t>
            </a:r>
            <a:r>
              <a:rPr lang="en-US" altLang="zh-CN" sz="2600" dirty="0" smtClean="0">
                <a:solidFill>
                  <a:srgbClr val="0000FF"/>
                </a:solidFill>
                <a:latin typeface="Arial" panose="020B0604020202020204" pitchFamily="34" charset="0"/>
              </a:rPr>
              <a:t>according to the relation: </a:t>
            </a:r>
            <a:endParaRPr lang="zh-CN" altLang="en-US" sz="2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7092" y="3237304"/>
            <a:ext cx="1188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latin typeface="Arial" panose="020B0604020202020204" pitchFamily="34" charset="0"/>
              </a:rPr>
              <a:t>Where </a:t>
            </a:r>
            <a:r>
              <a:rPr lang="en-US" altLang="zh-CN" sz="2600" i="1" dirty="0" smtClean="0">
                <a:latin typeface="Arial" panose="020B0604020202020204" pitchFamily="34" charset="0"/>
              </a:rPr>
              <a:t>Q</a:t>
            </a:r>
            <a:r>
              <a:rPr lang="en-US" altLang="zh-CN" sz="2600" baseline="-25000" dirty="0" smtClean="0">
                <a:latin typeface="Arial" panose="020B0604020202020204" pitchFamily="34" charset="0"/>
              </a:rPr>
              <a:t>L</a:t>
            </a:r>
            <a:r>
              <a:rPr lang="en-US" altLang="zh-CN" sz="2600" baseline="30000" dirty="0" smtClean="0">
                <a:latin typeface="Arial" panose="020B0604020202020204" pitchFamily="34" charset="0"/>
              </a:rPr>
              <a:t>-1</a:t>
            </a:r>
            <a:r>
              <a:rPr lang="en-US" altLang="zh-CN" sz="2600" dirty="0" smtClean="0">
                <a:latin typeface="Arial" panose="020B0604020202020204" pitchFamily="34" charset="0"/>
              </a:rPr>
              <a:t>=</a:t>
            </a:r>
            <a:r>
              <a:rPr lang="en-US" altLang="zh-CN" sz="2600" dirty="0">
                <a:latin typeface="Arial" panose="020B0604020202020204" pitchFamily="34" charset="0"/>
              </a:rPr>
              <a:t> </a:t>
            </a:r>
            <a:r>
              <a:rPr lang="en-US" altLang="zh-CN" sz="2600" i="1" dirty="0" smtClean="0">
                <a:latin typeface="Arial" panose="020B0604020202020204" pitchFamily="34" charset="0"/>
              </a:rPr>
              <a:t>Q</a:t>
            </a:r>
            <a:r>
              <a:rPr lang="en-US" altLang="zh-CN" sz="2600" baseline="-25000" dirty="0">
                <a:latin typeface="Arial" panose="020B0604020202020204" pitchFamily="34" charset="0"/>
              </a:rPr>
              <a:t>0</a:t>
            </a:r>
            <a:r>
              <a:rPr lang="en-US" altLang="zh-CN" sz="2600" baseline="30000" dirty="0" smtClean="0">
                <a:latin typeface="Arial" panose="020B0604020202020204" pitchFamily="34" charset="0"/>
              </a:rPr>
              <a:t>-1</a:t>
            </a:r>
            <a:r>
              <a:rPr lang="en-US" altLang="zh-CN" sz="2600" dirty="0" smtClean="0">
                <a:latin typeface="Arial" panose="020B0604020202020204" pitchFamily="34" charset="0"/>
              </a:rPr>
              <a:t>+</a:t>
            </a:r>
            <a:r>
              <a:rPr lang="en-US" altLang="zh-CN" sz="2600" dirty="0">
                <a:latin typeface="Arial" panose="020B0604020202020204" pitchFamily="34" charset="0"/>
              </a:rPr>
              <a:t> </a:t>
            </a:r>
            <a:r>
              <a:rPr lang="en-US" altLang="zh-CN" sz="2600" i="1" dirty="0" smtClean="0">
                <a:latin typeface="Arial" panose="020B0604020202020204" pitchFamily="34" charset="0"/>
              </a:rPr>
              <a:t>Q</a:t>
            </a:r>
            <a:r>
              <a:rPr lang="en-US" altLang="zh-CN" sz="2600" baseline="-25000" dirty="0" smtClean="0">
                <a:latin typeface="Arial" panose="020B0604020202020204" pitchFamily="34" charset="0"/>
              </a:rPr>
              <a:t>in</a:t>
            </a:r>
            <a:r>
              <a:rPr lang="en-US" altLang="zh-CN" sz="2600" baseline="30000" dirty="0" smtClean="0">
                <a:latin typeface="Arial" panose="020B0604020202020204" pitchFamily="34" charset="0"/>
              </a:rPr>
              <a:t>-1</a:t>
            </a:r>
            <a:r>
              <a:rPr lang="en-US" altLang="zh-CN" sz="2600" dirty="0" smtClean="0">
                <a:latin typeface="Arial" panose="020B0604020202020204" pitchFamily="34" charset="0"/>
              </a:rPr>
              <a:t>+</a:t>
            </a:r>
            <a:r>
              <a:rPr lang="en-US" altLang="zh-CN" sz="2600" dirty="0">
                <a:latin typeface="Arial" panose="020B0604020202020204" pitchFamily="34" charset="0"/>
              </a:rPr>
              <a:t> </a:t>
            </a:r>
            <a:r>
              <a:rPr lang="en-US" altLang="zh-CN" sz="2600" i="1" dirty="0" smtClean="0">
                <a:latin typeface="Arial" panose="020B0604020202020204" pitchFamily="34" charset="0"/>
              </a:rPr>
              <a:t>Q</a:t>
            </a:r>
            <a:r>
              <a:rPr lang="en-US" altLang="zh-CN" sz="2600" baseline="-25000" dirty="0" smtClean="0">
                <a:latin typeface="Arial" panose="020B0604020202020204" pitchFamily="34" charset="0"/>
              </a:rPr>
              <a:t>out</a:t>
            </a:r>
            <a:r>
              <a:rPr lang="en-US" altLang="zh-CN" sz="2600" baseline="30000" dirty="0" smtClean="0">
                <a:latin typeface="Arial" panose="020B0604020202020204" pitchFamily="34" charset="0"/>
              </a:rPr>
              <a:t>-1</a:t>
            </a:r>
            <a:r>
              <a:rPr lang="en-US" altLang="zh-CN" sz="2600" dirty="0" smtClean="0">
                <a:latin typeface="Arial" panose="020B0604020202020204" pitchFamily="34" charset="0"/>
              </a:rPr>
              <a:t> and </a:t>
            </a:r>
            <a:r>
              <a:rPr lang="en-US" altLang="zh-CN" sz="2600" i="1" dirty="0" smtClean="0">
                <a:latin typeface="Arial" panose="020B0604020202020204" pitchFamily="34" charset="0"/>
              </a:rPr>
              <a:t>X</a:t>
            </a:r>
            <a:r>
              <a:rPr lang="en-US" altLang="zh-CN" sz="2600" dirty="0" smtClean="0">
                <a:latin typeface="Arial" panose="020B0604020202020204" pitchFamily="34" charset="0"/>
              </a:rPr>
              <a:t>= </a:t>
            </a:r>
            <a:r>
              <a:rPr lang="en-US" altLang="zh-CN" sz="2600" i="1" dirty="0" smtClean="0">
                <a:latin typeface="Arial" panose="020B0604020202020204" pitchFamily="34" charset="0"/>
              </a:rPr>
              <a:t>f</a:t>
            </a:r>
            <a:r>
              <a:rPr lang="en-US" altLang="zh-CN" sz="2600" dirty="0" smtClean="0">
                <a:latin typeface="Arial" panose="020B0604020202020204" pitchFamily="34" charset="0"/>
              </a:rPr>
              <a:t>/</a:t>
            </a:r>
            <a:r>
              <a:rPr lang="en-US" altLang="zh-CN" sz="2600" i="1" dirty="0" smtClean="0">
                <a:latin typeface="Arial" panose="020B0604020202020204" pitchFamily="34" charset="0"/>
              </a:rPr>
              <a:t>f</a:t>
            </a:r>
            <a:r>
              <a:rPr lang="en-US" altLang="zh-CN" sz="2600" baseline="-25000" dirty="0" smtClean="0">
                <a:latin typeface="Arial" panose="020B0604020202020204" pitchFamily="34" charset="0"/>
              </a:rPr>
              <a:t>0</a:t>
            </a:r>
            <a:r>
              <a:rPr lang="en-US" altLang="zh-CN" sz="2600" dirty="0" smtClean="0">
                <a:latin typeface="Arial" panose="020B0604020202020204" pitchFamily="34" charset="0"/>
              </a:rPr>
              <a:t>-</a:t>
            </a:r>
            <a:r>
              <a:rPr lang="en-US" altLang="zh-CN" sz="2600" i="1" dirty="0" smtClean="0">
                <a:latin typeface="Arial" panose="020B0604020202020204" pitchFamily="34" charset="0"/>
              </a:rPr>
              <a:t>f</a:t>
            </a:r>
            <a:r>
              <a:rPr lang="en-US" altLang="zh-CN" sz="2600" baseline="-25000" dirty="0" smtClean="0">
                <a:latin typeface="Arial" panose="020B0604020202020204" pitchFamily="34" charset="0"/>
              </a:rPr>
              <a:t>0</a:t>
            </a:r>
            <a:r>
              <a:rPr lang="en-US" altLang="zh-CN" sz="2600" dirty="0" smtClean="0">
                <a:latin typeface="Arial" panose="020B0604020202020204" pitchFamily="34" charset="0"/>
              </a:rPr>
              <a:t>/</a:t>
            </a:r>
            <a:r>
              <a:rPr lang="en-US" altLang="zh-CN" sz="2600" i="1" dirty="0" smtClean="0">
                <a:latin typeface="Arial" panose="020B0604020202020204" pitchFamily="34" charset="0"/>
              </a:rPr>
              <a:t>f</a:t>
            </a:r>
            <a:r>
              <a:rPr lang="en-US" altLang="zh-CN" sz="2600" dirty="0" smtClean="0">
                <a:latin typeface="Arial" panose="020B0604020202020204" pitchFamily="34" charset="0"/>
              </a:rPr>
              <a:t> </a:t>
            </a:r>
            <a:r>
              <a:rPr lang="zh-CN" altLang="en-US" sz="2600" dirty="0" smtClean="0">
                <a:latin typeface="Arial" panose="020B0604020202020204" pitchFamily="34" charset="0"/>
              </a:rPr>
              <a:t>≈ </a:t>
            </a:r>
            <a:r>
              <a:rPr lang="en-US" altLang="zh-CN" sz="2600" dirty="0" smtClean="0">
                <a:latin typeface="Arial" panose="020B0604020202020204" pitchFamily="34" charset="0"/>
              </a:rPr>
              <a:t>2</a:t>
            </a:r>
            <a:r>
              <a:rPr lang="el-GR" altLang="zh-CN" sz="2600" dirty="0" smtClean="0">
                <a:latin typeface="Arial" panose="020B0604020202020204" pitchFamily="34" charset="0"/>
              </a:rPr>
              <a:t>Δ</a:t>
            </a:r>
            <a:r>
              <a:rPr lang="en-US" altLang="zh-CN" sz="2600" i="1" dirty="0">
                <a:latin typeface="Arial" panose="020B0604020202020204" pitchFamily="34" charset="0"/>
              </a:rPr>
              <a:t>f</a:t>
            </a:r>
            <a:r>
              <a:rPr lang="en-US" altLang="zh-CN" sz="2600" dirty="0">
                <a:latin typeface="Arial" panose="020B0604020202020204" pitchFamily="34" charset="0"/>
              </a:rPr>
              <a:t>/</a:t>
            </a:r>
            <a:r>
              <a:rPr lang="en-US" altLang="zh-CN" sz="2600" i="1" dirty="0">
                <a:latin typeface="Arial" panose="020B0604020202020204" pitchFamily="34" charset="0"/>
              </a:rPr>
              <a:t>f</a:t>
            </a:r>
            <a:r>
              <a:rPr lang="en-US" altLang="zh-CN" sz="2600" baseline="-25000" dirty="0">
                <a:latin typeface="Arial" panose="020B0604020202020204" pitchFamily="34" charset="0"/>
              </a:rPr>
              <a:t>0</a:t>
            </a:r>
            <a:r>
              <a:rPr lang="en-US" altLang="zh-CN" sz="2600" dirty="0" smtClean="0">
                <a:latin typeface="Arial" panose="020B0604020202020204" pitchFamily="34" charset="0"/>
              </a:rPr>
              <a:t>. </a:t>
            </a:r>
            <a:r>
              <a:rPr lang="en-US" altLang="zh-CN" sz="2600" dirty="0">
                <a:latin typeface="Arial" panose="020B0604020202020204" pitchFamily="34" charset="0"/>
              </a:rPr>
              <a:t>The </a:t>
            </a:r>
            <a:r>
              <a:rPr lang="en-US" altLang="zh-CN" sz="2600" i="1" dirty="0">
                <a:latin typeface="Arial" panose="020B0604020202020204" pitchFamily="34" charset="0"/>
              </a:rPr>
              <a:t>Q</a:t>
            </a:r>
            <a:r>
              <a:rPr lang="en-US" altLang="zh-CN" sz="2600" baseline="-25000" dirty="0">
                <a:latin typeface="Arial" panose="020B0604020202020204" pitchFamily="34" charset="0"/>
              </a:rPr>
              <a:t>in</a:t>
            </a:r>
            <a:r>
              <a:rPr lang="en-US" altLang="zh-CN" sz="2600" dirty="0">
                <a:latin typeface="Arial" panose="020B0604020202020204" pitchFamily="34" charset="0"/>
              </a:rPr>
              <a:t> and </a:t>
            </a:r>
            <a:r>
              <a:rPr lang="en-US" altLang="zh-CN" sz="2600" i="1" dirty="0" err="1" smtClean="0">
                <a:latin typeface="Arial" panose="020B0604020202020204" pitchFamily="34" charset="0"/>
              </a:rPr>
              <a:t>Q</a:t>
            </a:r>
            <a:r>
              <a:rPr lang="en-US" altLang="zh-CN" sz="2600" baseline="-25000" dirty="0" err="1" smtClean="0">
                <a:latin typeface="Arial" panose="020B0604020202020204" pitchFamily="34" charset="0"/>
              </a:rPr>
              <a:t>out</a:t>
            </a:r>
            <a:r>
              <a:rPr lang="en-US" altLang="zh-CN" sz="2600" dirty="0" smtClean="0">
                <a:latin typeface="Arial" panose="020B0604020202020204" pitchFamily="34" charset="0"/>
              </a:rPr>
              <a:t> represent the external </a:t>
            </a:r>
            <a:r>
              <a:rPr lang="en-US" altLang="zh-CN" sz="2600" i="1" dirty="0">
                <a:latin typeface="Arial" panose="020B0604020202020204" pitchFamily="34" charset="0"/>
              </a:rPr>
              <a:t>Q</a:t>
            </a:r>
            <a:r>
              <a:rPr lang="en-US" altLang="zh-CN" sz="2600" dirty="0">
                <a:latin typeface="Arial" panose="020B0604020202020204" pitchFamily="34" charset="0"/>
              </a:rPr>
              <a:t> values </a:t>
            </a:r>
            <a:r>
              <a:rPr lang="en-US" altLang="zh-CN" sz="2600" dirty="0" smtClean="0">
                <a:latin typeface="Arial" panose="020B0604020202020204" pitchFamily="34" charset="0"/>
              </a:rPr>
              <a:t>of input and output probes respectively</a:t>
            </a:r>
            <a:r>
              <a:rPr lang="en-US" altLang="zh-CN" sz="2600" dirty="0">
                <a:latin typeface="Arial" panose="020B0604020202020204" pitchFamily="34" charset="0"/>
              </a:rPr>
              <a:t>. </a:t>
            </a:r>
            <a:r>
              <a:rPr lang="en-US" altLang="zh-CN" sz="2600" dirty="0" smtClean="0">
                <a:latin typeface="Arial" panose="020B0604020202020204" pitchFamily="34" charset="0"/>
              </a:rPr>
              <a:t>From above, we can </a:t>
            </a:r>
            <a:r>
              <a:rPr lang="en-US" altLang="zh-CN" sz="2600" dirty="0">
                <a:latin typeface="Arial" panose="020B0604020202020204" pitchFamily="34" charset="0"/>
              </a:rPr>
              <a:t>get the </a:t>
            </a:r>
            <a:r>
              <a:rPr lang="en-US" altLang="zh-CN" sz="2600" dirty="0" smtClean="0">
                <a:latin typeface="Arial" panose="020B0604020202020204" pitchFamily="34" charset="0"/>
              </a:rPr>
              <a:t>relation between frequency shift with phase shift </a:t>
            </a:r>
            <a:r>
              <a:rPr lang="el-GR" altLang="zh-CN" sz="2600" i="1" dirty="0">
                <a:latin typeface="Arial" panose="020B0604020202020204" pitchFamily="34" charset="0"/>
              </a:rPr>
              <a:t>Φ</a:t>
            </a:r>
            <a:r>
              <a:rPr lang="el-GR" altLang="zh-CN" sz="2600" dirty="0">
                <a:latin typeface="Arial" panose="020B0604020202020204" pitchFamily="34" charset="0"/>
              </a:rPr>
              <a:t> </a:t>
            </a:r>
            <a:r>
              <a:rPr lang="en-US" altLang="zh-CN" sz="2600" dirty="0" smtClean="0">
                <a:latin typeface="Arial" panose="020B0604020202020204" pitchFamily="34" charset="0"/>
              </a:rPr>
              <a:t>of </a:t>
            </a:r>
            <a:r>
              <a:rPr lang="en-US" altLang="zh-CN" sz="2600" i="1" dirty="0" smtClean="0">
                <a:latin typeface="Arial" panose="020B0604020202020204" pitchFamily="34" charset="0"/>
              </a:rPr>
              <a:t>S</a:t>
            </a:r>
            <a:r>
              <a:rPr lang="en-US" altLang="zh-CN" sz="2600" dirty="0" smtClean="0">
                <a:latin typeface="Arial" panose="020B0604020202020204" pitchFamily="34" charset="0"/>
              </a:rPr>
              <a:t>21:   </a:t>
            </a:r>
            <a:endParaRPr lang="zh-CN" altLang="en-US" sz="2600" dirty="0">
              <a:latin typeface="Arial" panose="020B0604020202020204" pitchFamily="34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754834"/>
              </p:ext>
            </p:extLst>
          </p:nvPr>
        </p:nvGraphicFramePr>
        <p:xfrm>
          <a:off x="5333998" y="4607949"/>
          <a:ext cx="1524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" name="公式" r:id="rId7" imgW="749160" imgH="431640" progId="Equation.3">
                  <p:embed/>
                </p:oleObj>
              </mc:Choice>
              <mc:Fallback>
                <p:oleObj name="公式" r:id="rId7" imgW="749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3998" y="4607949"/>
                        <a:ext cx="1524000" cy="876300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9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12548</TotalTime>
  <Words>1895</Words>
  <Application>Microsoft Office PowerPoint</Application>
  <PresentationFormat>宽屏</PresentationFormat>
  <Paragraphs>325</Paragraphs>
  <Slides>26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公式</vt:lpstr>
      <vt:lpstr>Hands-on training: Cavity RF measurement</vt:lpstr>
      <vt:lpstr>Cavity RF Measurement</vt:lpstr>
      <vt:lpstr>Cavity RF Measurement</vt:lpstr>
      <vt:lpstr>Training Contents</vt:lpstr>
      <vt:lpstr>Bead-pulling Method</vt:lpstr>
      <vt:lpstr>Principle of Bead-pull</vt:lpstr>
      <vt:lpstr>Frequency Shift (1)</vt:lpstr>
      <vt:lpstr>Frequency Shift (2)</vt:lpstr>
      <vt:lpstr>Frequency Shift (3)</vt:lpstr>
      <vt:lpstr>Beam Pull Measurement System</vt:lpstr>
      <vt:lpstr>Surface Resistance-NC Cavity</vt:lpstr>
      <vt:lpstr>Surface Resistance-SC Cavity</vt:lpstr>
      <vt:lpstr>Electrical Conductivity for Cu and Nb</vt:lpstr>
      <vt:lpstr>Cavity Quality</vt:lpstr>
      <vt:lpstr>Experimental Set-up of RF Measurement</vt:lpstr>
      <vt:lpstr>RF Measurement of 2-cell Cavity</vt:lpstr>
      <vt:lpstr>RF Measurement of 2-cell Cavity</vt:lpstr>
      <vt:lpstr>RF Measurement-Impedance Method</vt:lpstr>
      <vt:lpstr>RF measurement-Reflection Method </vt:lpstr>
      <vt:lpstr>RF measurement-Transmission Method</vt:lpstr>
      <vt:lpstr>References</vt:lpstr>
      <vt:lpstr>PowerPoint 演示文稿</vt:lpstr>
      <vt:lpstr>PowerPoint 演示文稿</vt:lpstr>
      <vt:lpstr>RF Measurement-Impedance Method</vt:lpstr>
      <vt:lpstr>RF Measurement-Impedance Method</vt:lpstr>
      <vt:lpstr>RF Measurement-Impedance Method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153</cp:revision>
  <dcterms:created xsi:type="dcterms:W3CDTF">2018-11-28T06:59:09Z</dcterms:created>
  <dcterms:modified xsi:type="dcterms:W3CDTF">2018-12-10T02:07:52Z</dcterms:modified>
</cp:coreProperties>
</file>