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8" r:id="rId2"/>
    <p:sldId id="269" r:id="rId3"/>
    <p:sldId id="270" r:id="rId4"/>
    <p:sldId id="266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/>
    <p:restoredTop sz="94557"/>
  </p:normalViewPr>
  <p:slideViewPr>
    <p:cSldViewPr>
      <p:cViewPr varScale="1">
        <p:scale>
          <a:sx n="104" d="100"/>
          <a:sy n="104" d="100"/>
        </p:scale>
        <p:origin x="15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5BFEB-6CDD-43FD-AD31-9FD982ABF2D1}" type="datetimeFigureOut">
              <a:rPr lang="zh-CN" altLang="en-US" smtClean="0"/>
              <a:pPr/>
              <a:t>2018/6/11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FECFC-1C42-428E-AD38-95218F20E3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051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388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FECFC-1C42-428E-AD38-95218F20E3B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3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1493-CC1E-2448-8DBE-B65209E2F3EA}" type="datetime1">
              <a:rPr lang="en-US" altLang="zh-CN" smtClean="0"/>
              <a:t>6/12/18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3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DA3B-477E-D145-A3E0-17FCDC8C678C}" type="datetime1">
              <a:rPr lang="en-US" altLang="zh-CN" smtClean="0"/>
              <a:t>6/12/18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285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5FB3-200A-904B-9EAF-ABEEA4192A37}" type="datetime1">
              <a:rPr lang="en-US" altLang="zh-CN" smtClean="0"/>
              <a:t>6/12/18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61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30F6-30E4-364C-8AC9-9901B38CA2C4}" type="datetime1">
              <a:rPr lang="en-US" altLang="zh-CN" smtClean="0"/>
              <a:t>6/12/18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8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999B-03EA-564D-ACD7-33429437BFE0}" type="datetime1">
              <a:rPr lang="en-US" altLang="zh-CN" smtClean="0"/>
              <a:t>6/12/18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41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C0DA-8996-0941-B226-DE33E0A76C55}" type="datetime1">
              <a:rPr lang="en-US" altLang="zh-CN" smtClean="0"/>
              <a:t>6/12/18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30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97A9-DAED-F646-A9CB-A7BB8ED9CB3F}" type="datetime1">
              <a:rPr lang="en-US" altLang="zh-CN" smtClean="0"/>
              <a:t>6/12/18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46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83A4-FC1B-C74A-AEDC-E33F8DBD522F}" type="datetime1">
              <a:rPr lang="en-US" altLang="zh-CN" smtClean="0"/>
              <a:t>6/12/18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15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DBCB-08D2-454D-839B-D211A7528D30}" type="datetime1">
              <a:rPr lang="en-US" altLang="zh-CN" smtClean="0"/>
              <a:t>6/12/18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1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85D7-8222-A345-B942-6B49FB16DE57}" type="datetime1">
              <a:rPr lang="en-US" altLang="zh-CN" smtClean="0"/>
              <a:t>6/12/18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746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749-D5D5-5C43-BEC8-23520E2D6F48}" type="datetime1">
              <a:rPr lang="en-US" altLang="zh-CN" smtClean="0"/>
              <a:t>6/12/18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26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5FA84-FC1C-DB41-AD2F-81DE31CF6559}" type="datetime1">
              <a:rPr lang="en-US" altLang="zh-CN" smtClean="0"/>
              <a:t>6/12/18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7F2E4-9DB0-45B8-96E0-DA5E370931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727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285288" cy="1927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Zhijun Liang</a:t>
            </a:r>
            <a:endParaRPr lang="en-US" dirty="0" smtClean="0"/>
          </a:p>
          <a:p>
            <a:pPr eaLnBrk="1" hangingPunct="1">
              <a:defRPr/>
            </a:pPr>
            <a:endParaRPr lang="en-US" u="sng" dirty="0"/>
          </a:p>
          <a:p>
            <a:pPr lvl="0">
              <a:defRPr/>
            </a:pPr>
            <a:r>
              <a:rPr lang="en-US" altLang="zh-CN" kern="1200" dirty="0" smtClean="0">
                <a:solidFill>
                  <a:prstClr val="black"/>
                </a:solidFill>
                <a:ea typeface="宋体"/>
              </a:rPr>
              <a:t>IHEP,CAS </a:t>
            </a:r>
            <a:endParaRPr lang="en-US" altLang="zh-CN" kern="1200" dirty="0">
              <a:solidFill>
                <a:prstClr val="black"/>
              </a:solidFill>
              <a:ea typeface="宋体"/>
            </a:endParaRPr>
          </a:p>
          <a:p>
            <a:pPr eaLnBrk="1" hangingPunct="1">
              <a:defRPr/>
            </a:pPr>
            <a:endParaRPr lang="en-US" u="sng" dirty="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6D7041-1717-2C46-870E-95A69A64408E}" type="slidenum">
              <a:rPr lang="en-US" altLang="x-none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x-none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8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61"/>
          <p:cNvCxnSpPr/>
          <p:nvPr/>
        </p:nvCxnSpPr>
        <p:spPr>
          <a:xfrm>
            <a:off x="227013" y="620688"/>
            <a:ext cx="8728075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-27384"/>
            <a:ext cx="856773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en-US" altLang="zh-TW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CEPC CDR time scale</a:t>
            </a:r>
            <a:endParaRPr lang="en-US" altLang="zh-TW" sz="36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108520" y="4149080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Here is the link to current draft of CEPC CDR in </a:t>
            </a:r>
            <a:r>
              <a:rPr lang="en-US" altLang="zh-CN" sz="1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Git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:</a:t>
            </a:r>
          </a:p>
          <a:p>
            <a:pPr lvl="2"/>
            <a:r>
              <a:rPr lang="en-US" altLang="zh-CN" sz="1600" dirty="0" smtClean="0"/>
              <a:t>http://</a:t>
            </a:r>
            <a:r>
              <a:rPr lang="en-US" altLang="zh-CN" sz="1600" dirty="0" err="1" smtClean="0"/>
              <a:t>cepcgit.ihep.ac.cn</a:t>
            </a:r>
            <a:r>
              <a:rPr lang="en-US" altLang="zh-CN" sz="1600" dirty="0" smtClean="0"/>
              <a:t>/</a:t>
            </a:r>
            <a:r>
              <a:rPr lang="en-US" altLang="zh-CN" sz="1600" dirty="0" err="1" smtClean="0"/>
              <a:t>cepcdoc</a:t>
            </a:r>
            <a:r>
              <a:rPr lang="en-US" altLang="zh-CN" sz="1600" dirty="0" smtClean="0"/>
              <a:t>/CDR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</a:pPr>
            <a:endParaRPr lang="en-US" altLang="zh-CN" sz="160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  <a:p>
            <a:pPr lvl="2" algn="just">
              <a:lnSpc>
                <a:spcPct val="150000"/>
              </a:lnSpc>
              <a:spcBef>
                <a:spcPct val="0"/>
              </a:spcBef>
            </a:pPr>
            <a:endParaRPr lang="en-US" altLang="zh-CN" sz="1000" dirty="0" smtClean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</a:pPr>
            <a:endParaRPr lang="en-US" altLang="zh-CN" sz="1800" dirty="0" smtClean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</a:pPr>
            <a:endParaRPr lang="en-US" altLang="zh-CN" sz="1800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lvl="2" algn="just">
              <a:lnSpc>
                <a:spcPct val="150000"/>
              </a:lnSpc>
              <a:spcBef>
                <a:spcPct val="0"/>
              </a:spcBef>
            </a:pPr>
            <a:endParaRPr lang="en-US" altLang="zh-CN" sz="1000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</a:pPr>
            <a:endParaRPr lang="en-US" altLang="zh-CN" sz="14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12" y="949948"/>
            <a:ext cx="7257290" cy="31210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21672" y="556472"/>
            <a:ext cx="4572000" cy="45890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Timeline Proposal from Joao: </a:t>
            </a:r>
            <a:endParaRPr lang="en-US" altLang="zh-CN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39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61"/>
          <p:cNvCxnSpPr/>
          <p:nvPr/>
        </p:nvCxnSpPr>
        <p:spPr>
          <a:xfrm>
            <a:off x="227013" y="620688"/>
            <a:ext cx="8728075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-27384"/>
            <a:ext cx="856773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WW</a:t>
            </a:r>
            <a:r>
              <a:rPr lang="zh-CN" alt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threshold</a:t>
            </a:r>
            <a:r>
              <a:rPr lang="zh-CN" alt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scan</a:t>
            </a:r>
            <a:r>
              <a:rPr lang="zh-CN" alt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proposal</a:t>
            </a:r>
            <a:r>
              <a:rPr lang="zh-CN" alt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TW" sz="36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630672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Accelerator team is asking for data taking proposal for WW threshold scan runs for CDR writing. </a:t>
            </a:r>
            <a:endParaRPr lang="en-US" altLang="zh-CN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Draft proposal Based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on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Peixun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and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Gang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study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1 year Data</a:t>
            </a:r>
            <a:r>
              <a:rPr lang="zh-CN" altLang="en-US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taking</a:t>
            </a:r>
            <a:r>
              <a:rPr lang="zh-CN" altLang="en-US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in</a:t>
            </a:r>
            <a:r>
              <a:rPr lang="zh-CN" altLang="en-US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WW</a:t>
            </a:r>
            <a:r>
              <a:rPr lang="zh-CN" altLang="en-US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threshold</a:t>
            </a:r>
            <a:r>
              <a:rPr lang="zh-CN" altLang="en-US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(2.5</a:t>
            </a:r>
            <a:r>
              <a:rPr lang="zh-CN" altLang="en-US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ab</a:t>
            </a:r>
            <a:r>
              <a:rPr lang="en-US" altLang="zh-CN" sz="1800" baseline="300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-1</a:t>
            </a:r>
            <a:r>
              <a:rPr lang="en-US" altLang="zh-CN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)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Four</a:t>
            </a:r>
            <a:r>
              <a:rPr lang="zh-CN" altLang="en-US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energy</a:t>
            </a:r>
            <a:r>
              <a:rPr lang="zh-CN" altLang="en-US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scan</a:t>
            </a:r>
            <a:r>
              <a:rPr lang="zh-CN" altLang="en-US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points:</a:t>
            </a:r>
            <a:r>
              <a:rPr lang="zh-CN" altLang="en-US" sz="18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sz="1800" dirty="0" smtClean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lvl="2"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157.5,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161.5,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162.5(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W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mass,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W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width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measurements)</a:t>
            </a:r>
          </a:p>
          <a:p>
            <a:pPr lvl="2" algn="just">
              <a:lnSpc>
                <a:spcPct val="150000"/>
              </a:lnSpc>
              <a:spcBef>
                <a:spcPct val="0"/>
              </a:spcBef>
            </a:pP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172.0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GeV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⍺</a:t>
            </a:r>
            <a:r>
              <a:rPr lang="en-US" altLang="zh-CN" sz="1400" baseline="-250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QCD</a:t>
            </a:r>
            <a:r>
              <a:rPr lang="zh-CN" altLang="en-US" sz="1400" baseline="-250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measurement,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Br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(W-&gt;had)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CKM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|</a:t>
            </a:r>
            <a:r>
              <a:rPr lang="en-US" altLang="zh-CN" sz="1400" dirty="0" err="1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V</a:t>
            </a:r>
            <a:r>
              <a:rPr lang="en-US" altLang="zh-CN" sz="1400" baseline="-25000" dirty="0" err="1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cs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|)</a:t>
            </a:r>
          </a:p>
          <a:p>
            <a:pPr lvl="2"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16M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WW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events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in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total</a:t>
            </a:r>
            <a:r>
              <a:rPr lang="zh-CN" altLang="en-US" sz="1400" dirty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40k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WW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events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in</a:t>
            </a:r>
            <a:r>
              <a:rPr lang="zh-CN" altLang="en-US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LEP2)</a:t>
            </a:r>
          </a:p>
          <a:p>
            <a:pPr lvl="3"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400</a:t>
            </a:r>
            <a:r>
              <a:rPr lang="zh-CN" altLang="en-US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times</a:t>
            </a:r>
            <a:r>
              <a:rPr lang="zh-CN" altLang="en-US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larger</a:t>
            </a:r>
            <a:r>
              <a:rPr lang="zh-CN" altLang="en-US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than</a:t>
            </a:r>
            <a:r>
              <a:rPr lang="zh-CN" altLang="en-US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LEP2</a:t>
            </a:r>
            <a:r>
              <a:rPr lang="zh-CN" altLang="en-US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comparing</a:t>
            </a:r>
            <a:r>
              <a:rPr lang="zh-CN" altLang="en-US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WW</a:t>
            </a:r>
            <a:r>
              <a:rPr lang="zh-CN" altLang="en-US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60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runs</a:t>
            </a:r>
          </a:p>
          <a:p>
            <a:pPr lvl="2" algn="just">
              <a:lnSpc>
                <a:spcPct val="150000"/>
              </a:lnSpc>
              <a:spcBef>
                <a:spcPct val="0"/>
              </a:spcBef>
            </a:pPr>
            <a:endParaRPr lang="en-US" altLang="zh-CN" sz="1000" dirty="0" smtClean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</a:pPr>
            <a:endParaRPr lang="en-US" altLang="zh-CN" sz="1800" dirty="0" smtClean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</a:pPr>
            <a:endParaRPr lang="en-US" altLang="zh-CN" sz="1800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lvl="2" algn="just">
              <a:lnSpc>
                <a:spcPct val="150000"/>
              </a:lnSpc>
              <a:spcBef>
                <a:spcPct val="0"/>
              </a:spcBef>
            </a:pPr>
            <a:endParaRPr lang="en-US" altLang="zh-CN" sz="1000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</a:pPr>
            <a:endParaRPr lang="en-US" altLang="zh-CN" sz="14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dirty="0"/>
          </a:p>
        </p:txBody>
      </p:sp>
      <p:graphicFrame>
        <p:nvGraphicFramePr>
          <p:cNvPr id="19" name="内容占位符 6"/>
          <p:cNvGraphicFramePr>
            <a:graphicFrameLocks/>
          </p:cNvGraphicFramePr>
          <p:nvPr>
            <p:extLst/>
          </p:nvPr>
        </p:nvGraphicFramePr>
        <p:xfrm>
          <a:off x="395536" y="4149080"/>
          <a:ext cx="7595355" cy="2336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839"/>
                <a:gridCol w="1470224"/>
                <a:gridCol w="2421146"/>
                <a:gridCol w="2421146"/>
              </a:tblGrid>
              <a:tr h="351022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E</a:t>
                      </a:r>
                      <a:r>
                        <a:rPr lang="en-US" altLang="zh-CN" sz="1600" baseline="-25000" dirty="0" err="1" smtClean="0"/>
                        <a:t>cm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(GeV)</a:t>
                      </a:r>
                      <a:r>
                        <a:rPr lang="zh-CN" altLang="en-US" sz="1600" dirty="0" smtClean="0"/>
                        <a:t> </a:t>
                      </a:r>
                    </a:p>
                    <a:p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Lumiosity</a:t>
                      </a:r>
                      <a:r>
                        <a:rPr lang="en-US" altLang="zh-CN" sz="1600" dirty="0" smtClean="0"/>
                        <a:t>(ab</a:t>
                      </a:r>
                      <a:r>
                        <a:rPr lang="en-US" altLang="zh-CN" sz="1600" baseline="30000" dirty="0" smtClean="0"/>
                        <a:t>-1</a:t>
                      </a:r>
                      <a:r>
                        <a:rPr lang="en-US" altLang="zh-CN" sz="1600" dirty="0" smtClean="0"/>
                        <a:t>)</a:t>
                      </a:r>
                      <a:r>
                        <a:rPr lang="zh-CN" altLang="en-US" sz="1600" dirty="0" smtClean="0"/>
                        <a:t> 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Cross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section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en-US" altLang="zh-CN" sz="1600" dirty="0" err="1" smtClean="0"/>
                        <a:t>pb</a:t>
                      </a:r>
                      <a:r>
                        <a:rPr lang="en-US" altLang="zh-CN" sz="1600" dirty="0" smtClean="0"/>
                        <a:t>)</a:t>
                      </a:r>
                      <a:endParaRPr lang="en-US" altLang="zh-CN" sz="1600" dirty="0" smtClean="0"/>
                    </a:p>
                    <a:p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Number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of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WW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pairs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(M)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19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157.5</a:t>
                      </a:r>
                      <a:endParaRPr lang="zh-CN" alt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0.5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1.6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0.8</a:t>
                      </a:r>
                      <a:endParaRPr lang="zh-CN" altLang="en-US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161.5</a:t>
                      </a:r>
                      <a:endParaRPr lang="zh-CN" alt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0.2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5.1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1.0</a:t>
                      </a:r>
                      <a:endParaRPr lang="zh-CN" altLang="en-US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162.5</a:t>
                      </a:r>
                      <a:endParaRPr lang="zh-CN" altLang="en-US" sz="16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1.3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6.6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8.6</a:t>
                      </a:r>
                      <a:endParaRPr lang="zh-CN" altLang="en-US" sz="1600" dirty="0"/>
                    </a:p>
                  </a:txBody>
                  <a:tcPr/>
                </a:tc>
              </a:tr>
              <a:tr h="2942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172.0</a:t>
                      </a:r>
                      <a:endParaRPr lang="zh-CN" alt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0.5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12.4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6.2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1657" y="1854065"/>
            <a:ext cx="2547799" cy="229501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5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61"/>
          <p:cNvCxnSpPr/>
          <p:nvPr/>
        </p:nvCxnSpPr>
        <p:spPr>
          <a:xfrm>
            <a:off x="227013" y="620688"/>
            <a:ext cx="8728075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-27384"/>
            <a:ext cx="856773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Expected</a:t>
            </a:r>
            <a:r>
              <a:rPr lang="zh-CN" alt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precision</a:t>
            </a:r>
            <a:r>
              <a:rPr lang="zh-CN" alt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in</a:t>
            </a:r>
            <a:r>
              <a:rPr lang="zh-CN" alt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WW</a:t>
            </a:r>
            <a:r>
              <a:rPr lang="zh-CN" alt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scan</a:t>
            </a:r>
            <a:r>
              <a:rPr lang="zh-CN" alt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TW" sz="36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630672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Statistics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is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enough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for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Branching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ratio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measurement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Br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(W-&gt;had)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and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⍺</a:t>
            </a:r>
            <a:r>
              <a:rPr lang="en-US" altLang="zh-CN" sz="18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QCD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1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mW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measurements.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 </a:t>
            </a:r>
            <a:endParaRPr lang="en-US" altLang="zh-CN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Statistics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uncertainty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is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one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of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the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limiting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factor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for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W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mass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and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W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width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measurement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in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CEPC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one</a:t>
            </a:r>
            <a:r>
              <a:rPr lang="zh-CN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year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running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plan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(2.5</a:t>
            </a:r>
            <a:r>
              <a:rPr lang="zh-CN" alt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fb</a:t>
            </a:r>
            <a:r>
              <a:rPr lang="en-US" altLang="zh-CN" sz="18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-1</a:t>
            </a:r>
            <a:r>
              <a:rPr lang="en-US" altLang="zh-CN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)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en-US" altLang="zh-CN" sz="1800" dirty="0" smtClean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</a:pPr>
            <a:endParaRPr lang="en-US" altLang="zh-CN" sz="1800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lvl="2" algn="just">
              <a:lnSpc>
                <a:spcPct val="150000"/>
              </a:lnSpc>
              <a:spcBef>
                <a:spcPct val="0"/>
              </a:spcBef>
            </a:pPr>
            <a:endParaRPr lang="en-US" altLang="zh-CN" sz="1000" dirty="0">
              <a:solidFill>
                <a:srgbClr val="0000CC"/>
              </a:solidFill>
              <a:latin typeface="微软雅黑" pitchFamily="34" charset="-122"/>
              <a:ea typeface="微软雅黑" pitchFamily="34" charset="-122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</a:pPr>
            <a:endParaRPr lang="en-US" altLang="zh-CN" sz="14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dirty="0"/>
          </a:p>
        </p:txBody>
      </p:sp>
      <p:graphicFrame>
        <p:nvGraphicFramePr>
          <p:cNvPr id="19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436378"/>
              </p:ext>
            </p:extLst>
          </p:nvPr>
        </p:nvGraphicFramePr>
        <p:xfrm>
          <a:off x="323528" y="3068960"/>
          <a:ext cx="6919173" cy="2657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633"/>
                <a:gridCol w="1339336"/>
                <a:gridCol w="2205602"/>
                <a:gridCol w="2205602"/>
              </a:tblGrid>
              <a:tr h="351022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Energy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(GeV)</a:t>
                      </a:r>
                      <a:r>
                        <a:rPr lang="zh-CN" altLang="en-US" sz="1600" dirty="0" smtClean="0"/>
                        <a:t> </a:t>
                      </a:r>
                    </a:p>
                    <a:p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Systematics</a:t>
                      </a:r>
                      <a:r>
                        <a:rPr lang="zh-CN" altLang="en-US" sz="1600" dirty="0" smtClean="0"/>
                        <a:t> 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Statistics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uncertainty</a:t>
                      </a:r>
                      <a:r>
                        <a:rPr lang="zh-CN" altLang="en-US" sz="1600" dirty="0" smtClean="0"/>
                        <a:t> </a:t>
                      </a:r>
                      <a:endParaRPr lang="en-US" altLang="zh-CN" sz="1600" dirty="0" smtClean="0"/>
                    </a:p>
                    <a:p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limiting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factor</a:t>
                      </a:r>
                      <a:r>
                        <a:rPr lang="zh-CN" altLang="en-US" sz="1600" dirty="0" smtClean="0"/>
                        <a:t> 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19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W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mass</a:t>
                      </a:r>
                      <a:r>
                        <a:rPr lang="zh-CN" altLang="en-US" sz="1600" dirty="0" smtClean="0"/>
                        <a:t> </a:t>
                      </a:r>
                      <a:endParaRPr lang="zh-CN" alt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1MeV</a:t>
                      </a:r>
                      <a:r>
                        <a:rPr lang="zh-CN" altLang="en-US" sz="1600" baseline="0" dirty="0" smtClean="0"/>
                        <a:t> </a:t>
                      </a:r>
                      <a:endParaRPr lang="en-US" altLang="zh-CN" sz="1600" baseline="0" dirty="0" smtClean="0"/>
                    </a:p>
                    <a:p>
                      <a:pPr algn="ctr"/>
                      <a:r>
                        <a:rPr lang="en-US" altLang="zh-CN" sz="1600" baseline="0" dirty="0" smtClean="0">
                          <a:solidFill>
                            <a:srgbClr val="FF0000"/>
                          </a:solidFill>
                        </a:rPr>
                        <a:t>Beam</a:t>
                      </a:r>
                      <a:r>
                        <a:rPr lang="zh-CN" altLang="en-U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1.3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MeV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Statistics</a:t>
                      </a:r>
                      <a:r>
                        <a:rPr lang="zh-CN" altLang="en-US" sz="1600" dirty="0" smtClean="0"/>
                        <a:t> </a:t>
                      </a:r>
                      <a:endParaRPr lang="zh-CN" altLang="en-US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W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width</a:t>
                      </a:r>
                      <a:endParaRPr lang="zh-CN" alt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</a:t>
                      </a:r>
                      <a:r>
                        <a:rPr lang="zh-CN" altLang="en-US" sz="1600" baseline="0" dirty="0" smtClean="0"/>
                        <a:t> </a:t>
                      </a:r>
                      <a:r>
                        <a:rPr lang="en-US" altLang="zh-CN" sz="1600" dirty="0" smtClean="0"/>
                        <a:t>MeV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3.6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MeV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Statistics</a:t>
                      </a:r>
                      <a:r>
                        <a:rPr lang="zh-CN" altLang="en-US" sz="1600" dirty="0" smtClean="0"/>
                        <a:t> </a:t>
                      </a:r>
                      <a:endParaRPr lang="zh-CN" altLang="en-US" sz="1600" dirty="0"/>
                    </a:p>
                  </a:txBody>
                  <a:tcPr/>
                </a:tc>
              </a:tr>
              <a:tr h="2942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</a:t>
                      </a: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(W-&gt;had)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⍺</a:t>
                      </a:r>
                      <a:r>
                        <a:rPr lang="en-US" altLang="zh-CN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QCD</a:t>
                      </a: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CN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10</a:t>
                      </a:r>
                      <a:r>
                        <a:rPr lang="en-US" altLang="zh-CN" sz="1600" baseline="30000" dirty="0" smtClean="0"/>
                        <a:t>-4</a:t>
                      </a:r>
                      <a:endParaRPr lang="zh-CN" alt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10</a:t>
                      </a:r>
                      <a:r>
                        <a:rPr lang="en-US" altLang="zh-CN" sz="1600" baseline="30000" dirty="0" smtClean="0"/>
                        <a:t>-4</a:t>
                      </a:r>
                      <a:endParaRPr lang="zh-CN" alt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/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68151" y="6165304"/>
            <a:ext cx="40496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Estimation</a:t>
            </a:r>
            <a:r>
              <a:rPr lang="zh-CN" altLang="en-US" dirty="0" smtClean="0">
                <a:solidFill>
                  <a:srgbClr val="7030A0"/>
                </a:solidFill>
              </a:rPr>
              <a:t> </a:t>
            </a:r>
            <a:r>
              <a:rPr lang="en-US" altLang="zh-CN" dirty="0" smtClean="0">
                <a:solidFill>
                  <a:srgbClr val="7030A0"/>
                </a:solidFill>
              </a:rPr>
              <a:t>based</a:t>
            </a:r>
            <a:r>
              <a:rPr lang="zh-CN" altLang="en-US" dirty="0" smtClean="0">
                <a:solidFill>
                  <a:srgbClr val="7030A0"/>
                </a:solidFill>
              </a:rPr>
              <a:t> </a:t>
            </a:r>
            <a:r>
              <a:rPr lang="en-US" altLang="zh-CN" dirty="0" smtClean="0">
                <a:solidFill>
                  <a:srgbClr val="7030A0"/>
                </a:solidFill>
              </a:rPr>
              <a:t>of</a:t>
            </a:r>
            <a:r>
              <a:rPr lang="zh-CN" altLang="en-US" dirty="0" smtClean="0">
                <a:solidFill>
                  <a:srgbClr val="7030A0"/>
                </a:solidFill>
              </a:rPr>
              <a:t> </a:t>
            </a:r>
            <a:r>
              <a:rPr lang="zh-CN" altLang="en-US" dirty="0">
                <a:solidFill>
                  <a:srgbClr val="7030A0"/>
                </a:solidFill>
              </a:rPr>
              <a:t>⍺</a:t>
            </a:r>
            <a:r>
              <a:rPr lang="en-US" altLang="zh-CN" baseline="-25000" dirty="0">
                <a:solidFill>
                  <a:srgbClr val="7030A0"/>
                </a:solidFill>
              </a:rPr>
              <a:t>QCD</a:t>
            </a:r>
            <a:r>
              <a:rPr lang="zh-CN" altLang="en-US" dirty="0">
                <a:solidFill>
                  <a:srgbClr val="7030A0"/>
                </a:solidFill>
              </a:rPr>
              <a:t> </a:t>
            </a: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en-US" altLang="zh-CN" dirty="0" err="1">
                <a:solidFill>
                  <a:srgbClr val="7030A0"/>
                </a:solidFill>
              </a:rPr>
              <a:t>mW</a:t>
            </a:r>
            <a:r>
              <a:rPr lang="en-US" altLang="zh-CN" dirty="0" smtClean="0">
                <a:solidFill>
                  <a:srgbClr val="7030A0"/>
                </a:solidFill>
              </a:rPr>
              <a:t>)</a:t>
            </a:r>
            <a:r>
              <a:rPr lang="zh-CN" altLang="en-US" dirty="0" smtClean="0">
                <a:solidFill>
                  <a:srgbClr val="7030A0"/>
                </a:solidFill>
              </a:rPr>
              <a:t> </a:t>
            </a:r>
            <a:r>
              <a:rPr lang="en-US" altLang="zh-CN" dirty="0" smtClean="0">
                <a:solidFill>
                  <a:srgbClr val="7030A0"/>
                </a:solidFill>
              </a:rPr>
              <a:t>based</a:t>
            </a:r>
            <a:r>
              <a:rPr lang="zh-CN" altLang="en-US" dirty="0" smtClean="0">
                <a:solidFill>
                  <a:srgbClr val="7030A0"/>
                </a:solidFill>
              </a:rPr>
              <a:t> </a:t>
            </a:r>
            <a:r>
              <a:rPr lang="en-US" altLang="zh-CN" dirty="0" smtClean="0">
                <a:solidFill>
                  <a:srgbClr val="7030A0"/>
                </a:solidFill>
              </a:rPr>
              <a:t>on</a:t>
            </a:r>
            <a:r>
              <a:rPr lang="zh-CN" altLang="en-US" dirty="0" smtClean="0">
                <a:solidFill>
                  <a:srgbClr val="7030A0"/>
                </a:solidFill>
              </a:rPr>
              <a:t> </a:t>
            </a:r>
            <a:endParaRPr lang="en-US" altLang="zh-CN" dirty="0">
              <a:solidFill>
                <a:srgbClr val="7030A0"/>
              </a:solidFill>
            </a:endParaRPr>
          </a:p>
          <a:p>
            <a:r>
              <a:rPr lang="zh-CN" alt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Physics </a:t>
            </a:r>
            <a:r>
              <a:rPr lang="en-US" dirty="0">
                <a:solidFill>
                  <a:srgbClr val="7030A0"/>
                </a:solidFill>
              </a:rPr>
              <a:t>Letters B 763 (2016) 465–471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2E4-9DB0-45B8-96E0-DA5E3709311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9050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277</Words>
  <Application>Microsoft Macintosh PowerPoint</Application>
  <PresentationFormat>On-screen Show (4:3)</PresentationFormat>
  <Paragraphs>79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ＭＳ Ｐゴシック</vt:lpstr>
      <vt:lpstr>宋体</vt:lpstr>
      <vt:lpstr>微软雅黑</vt:lpstr>
      <vt:lpstr>Arial</vt:lpstr>
      <vt:lpstr>Office 主题​​</vt:lpstr>
      <vt:lpstr>Introduction 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zhijun liang</cp:lastModifiedBy>
  <cp:revision>88</cp:revision>
  <cp:lastPrinted>2018-06-11T14:54:40Z</cp:lastPrinted>
  <dcterms:created xsi:type="dcterms:W3CDTF">2017-10-09T05:01:04Z</dcterms:created>
  <dcterms:modified xsi:type="dcterms:W3CDTF">2018-06-12T13:22:03Z</dcterms:modified>
</cp:coreProperties>
</file>