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2" r:id="rId2"/>
    <p:sldId id="343" r:id="rId3"/>
    <p:sldId id="347" r:id="rId4"/>
    <p:sldId id="349" r:id="rId5"/>
    <p:sldId id="351" r:id="rId6"/>
    <p:sldId id="354" r:id="rId7"/>
    <p:sldId id="363" r:id="rId8"/>
    <p:sldId id="371" r:id="rId9"/>
    <p:sldId id="352" r:id="rId10"/>
    <p:sldId id="373" r:id="rId11"/>
    <p:sldId id="372" r:id="rId12"/>
    <p:sldId id="353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909"/>
    <a:srgbClr val="4C662C"/>
    <a:srgbClr val="381B45"/>
    <a:srgbClr val="4020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69" autoAdjust="0"/>
    <p:restoredTop sz="94660"/>
  </p:normalViewPr>
  <p:slideViewPr>
    <p:cSldViewPr>
      <p:cViewPr varScale="1">
        <p:scale>
          <a:sx n="69" d="100"/>
          <a:sy n="69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7DDE1-7B05-4CDE-A079-783304AB5982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319B9-3FBB-473F-95FD-08B4306D0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069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01/12/2017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CGEM WS - DIGITIZATION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01/12/2017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CGEM WS - DIGITIZATION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01/12/2017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CGEM WS - DIGITIZATION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01/12/2017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CGEM WS - DIGITIZATION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01/12/2017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CGEM WS - DIGITIZATION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01/12/2017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CGEM WS - DIGITIZATION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01/12/2017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CGEM WS - DIGITIZATION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01/12/2017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CGEM WS - DIGITIZATION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01/12/2017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CGEM WS - DIGITIZATION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01/12/2017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CGEM WS - DIGITIZATION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01/12/2017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CGEM WS - DIGITIZATION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01/12/2017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CGEM WS - DIGITIZATION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98377"/>
            <a:ext cx="9144000" cy="1658615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Digitization &amp; Tuning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update</a:t>
            </a:r>
            <a:endParaRPr lang="en-US" dirty="0">
              <a:ln w="31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640960" cy="50405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Bodoni MT" pitchFamily="18" charset="0"/>
              </a:rPr>
              <a:t>R. </a:t>
            </a:r>
            <a:r>
              <a:rPr lang="en-US" sz="2400" b="1" dirty="0" err="1" smtClean="0">
                <a:solidFill>
                  <a:schemeClr val="tx1"/>
                </a:solidFill>
                <a:latin typeface="Bodoni MT" pitchFamily="18" charset="0"/>
              </a:rPr>
              <a:t>Farinelli</a:t>
            </a:r>
            <a:r>
              <a:rPr lang="en-US" sz="2400" b="1" dirty="0" smtClean="0">
                <a:solidFill>
                  <a:schemeClr val="tx1"/>
                </a:solidFill>
                <a:latin typeface="Bodoni MT" pitchFamily="18" charset="0"/>
              </a:rPr>
              <a:t> –  </a:t>
            </a:r>
            <a:r>
              <a:rPr lang="en-US" sz="2400" b="1" u="sng" dirty="0" smtClean="0">
                <a:solidFill>
                  <a:schemeClr val="tx1"/>
                </a:solidFill>
                <a:latin typeface="Bodoni MT" pitchFamily="18" charset="0"/>
              </a:rPr>
              <a:t>L. </a:t>
            </a:r>
            <a:r>
              <a:rPr lang="en-US" sz="2400" b="1" u="sng" dirty="0" err="1" smtClean="0">
                <a:solidFill>
                  <a:schemeClr val="tx1"/>
                </a:solidFill>
                <a:latin typeface="Bodoni MT" pitchFamily="18" charset="0"/>
              </a:rPr>
              <a:t>Lavezzi</a:t>
            </a:r>
            <a:r>
              <a:rPr lang="en-US" sz="2400" b="1" dirty="0">
                <a:solidFill>
                  <a:schemeClr val="tx1"/>
                </a:solidFill>
                <a:latin typeface="Bodoni MT" pitchFamily="18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latin typeface="Bodoni MT" pitchFamily="18" charset="0"/>
              </a:rPr>
              <a:t> NN. </a:t>
            </a:r>
            <a:r>
              <a:rPr lang="en-US" sz="2400" b="1" dirty="0">
                <a:solidFill>
                  <a:schemeClr val="tx1"/>
                </a:solidFill>
                <a:latin typeface="Bodoni MT" pitchFamily="18" charset="0"/>
              </a:rPr>
              <a:t>Miao – </a:t>
            </a:r>
            <a:r>
              <a:rPr lang="en-US" sz="2400" b="1" dirty="0" smtClean="0">
                <a:solidFill>
                  <a:schemeClr val="tx1"/>
                </a:solidFill>
                <a:latin typeface="Bodoni MT" pitchFamily="18" charset="0"/>
              </a:rPr>
              <a:t> LL. Wang – LH. Wu</a:t>
            </a:r>
            <a:endParaRPr lang="en-US" sz="2400" b="1" dirty="0">
              <a:solidFill>
                <a:schemeClr val="tx1"/>
              </a:solidFill>
              <a:latin typeface="Bodoni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0" y="5779295"/>
            <a:ext cx="1115616" cy="109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2" descr="http://www.ihep.cas.cn/cxwh/yjsbs/200907/W0200907225246853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5915637"/>
            <a:ext cx="1259632" cy="847677"/>
          </a:xfrm>
          <a:prstGeom prst="rect">
            <a:avLst/>
          </a:prstGeom>
          <a:noFill/>
        </p:spPr>
      </p:pic>
      <p:pic>
        <p:nvPicPr>
          <p:cNvPr id="6" name="Picture 14" descr="http://bes3.ihep.ac.cn/images/BES3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0700" y="1052736"/>
            <a:ext cx="1382601" cy="64807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663788" y="4197510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 smtClean="0">
                <a:latin typeface="Bodoni MT" pitchFamily="18" charset="0"/>
              </a:rPr>
              <a:t>2018-06-14</a:t>
            </a:r>
            <a:endParaRPr lang="en-US" sz="3200" b="1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2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27489" t="24609" r="11566"/>
          <a:stretch>
            <a:fillRect/>
          </a:stretch>
        </p:blipFill>
        <p:spPr bwMode="auto">
          <a:xfrm>
            <a:off x="2714612" y="3926610"/>
            <a:ext cx="4214842" cy="293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HV scan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8038" t="23633" r="11566"/>
          <a:stretch>
            <a:fillRect/>
          </a:stretch>
        </p:blipFill>
        <p:spPr bwMode="auto">
          <a:xfrm>
            <a:off x="4929190" y="1071546"/>
            <a:ext cx="39190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27489" t="22656" r="11017" b="3125"/>
          <a:stretch>
            <a:fillRect/>
          </a:stretch>
        </p:blipFill>
        <p:spPr bwMode="auto">
          <a:xfrm>
            <a:off x="78906" y="1000108"/>
            <a:ext cx="44216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28662" y="192880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CHARGE</a:t>
            </a:r>
            <a:endParaRPr lang="en-US" sz="2000" b="1" dirty="0" smtClean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0824" y="1357298"/>
            <a:ext cx="124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CL. SIZE</a:t>
            </a:r>
            <a:endParaRPr lang="en-US" sz="2000" b="1" dirty="0" smtClean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5500702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RESOL CC</a:t>
            </a:r>
            <a:endParaRPr lang="en-US" sz="2000" b="1" dirty="0" smtClean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2643182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ok Antiqua" pitchFamily="18" charset="0"/>
              </a:rPr>
              <a:t>simulated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3174" y="2928934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experimental</a:t>
            </a: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380" y="4357694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ok Antiqua" pitchFamily="18" charset="0"/>
              </a:rPr>
              <a:t>simulated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4678" y="4214818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experimental</a:t>
            </a: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232" y="5786454"/>
            <a:ext cx="194957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gency FB" pitchFamily="34" charset="0"/>
              </a:rPr>
              <a:t>Fit with 2 Gaussians</a:t>
            </a:r>
            <a:endParaRPr lang="en-US" sz="2200" dirty="0" smtClean="0">
              <a:latin typeface="Agency FB" pitchFamily="34" charset="0"/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rot="5400000" flipH="1" flipV="1">
            <a:off x="3166286" y="5237997"/>
            <a:ext cx="357190" cy="739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6578" y="4000504"/>
            <a:ext cx="179568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gency FB" pitchFamily="34" charset="0"/>
              </a:rPr>
              <a:t>Fit with 1 Gaussian</a:t>
            </a:r>
            <a:endParaRPr lang="en-US" sz="2200" dirty="0" smtClean="0">
              <a:latin typeface="Agency FB" pitchFamily="34" charset="0"/>
            </a:endParaRPr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rot="10800000" flipV="1">
            <a:off x="5500694" y="4215948"/>
            <a:ext cx="1285884" cy="141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5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Now, June 2018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3250" r="25567" b="13751"/>
          <a:stretch>
            <a:fillRect/>
          </a:stretch>
        </p:blipFill>
        <p:spPr bwMode="auto">
          <a:xfrm>
            <a:off x="1403648" y="1628800"/>
            <a:ext cx="64087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 rot="16200000">
            <a:off x="-206547" y="3599035"/>
            <a:ext cx="23551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(MC – EXP)/EXP</a:t>
            </a:r>
          </a:p>
        </p:txBody>
      </p:sp>
      <p:sp>
        <p:nvSpPr>
          <p:cNvPr id="5" name="Parentesi graffa chiusa 4"/>
          <p:cNvSpPr/>
          <p:nvPr/>
        </p:nvSpPr>
        <p:spPr>
          <a:xfrm>
            <a:off x="7668344" y="2708920"/>
            <a:ext cx="360040" cy="2160240"/>
          </a:xfrm>
          <a:prstGeom prst="rightBrace">
            <a:avLst>
              <a:gd name="adj1" fmla="val 6847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8028384" y="3573016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Book Antiqua" pitchFamily="18" charset="0"/>
              </a:rPr>
              <a:t>±30%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35896" y="1268760"/>
            <a:ext cx="2124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Book Antiqua" pitchFamily="18" charset="0"/>
              </a:rPr>
              <a:t>ANGLE SCAN</a:t>
            </a:r>
          </a:p>
        </p:txBody>
      </p:sp>
    </p:spTree>
    <p:extLst>
      <p:ext uri="{BB962C8B-B14F-4D97-AF65-F5344CB8AC3E}">
        <p14:creationId xmlns="" xmlns:p14="http://schemas.microsoft.com/office/powerpoint/2010/main" val="2315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29685" t="21679" r="7723" b="3125"/>
          <a:stretch>
            <a:fillRect/>
          </a:stretch>
        </p:blipFill>
        <p:spPr bwMode="auto">
          <a:xfrm>
            <a:off x="714348" y="1643050"/>
            <a:ext cx="729784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Now, June 2018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16200000">
            <a:off x="-533526" y="3599035"/>
            <a:ext cx="23551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(MC – EXP)/EXP</a:t>
            </a:r>
          </a:p>
        </p:txBody>
      </p:sp>
      <p:sp>
        <p:nvSpPr>
          <p:cNvPr id="5" name="Parentesi graffa chiusa 4"/>
          <p:cNvSpPr/>
          <p:nvPr/>
        </p:nvSpPr>
        <p:spPr>
          <a:xfrm>
            <a:off x="7786710" y="3286124"/>
            <a:ext cx="360040" cy="1357322"/>
          </a:xfrm>
          <a:prstGeom prst="rightBrace">
            <a:avLst>
              <a:gd name="adj1" fmla="val 6847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8207896" y="3783931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Book Antiqua" pitchFamily="18" charset="0"/>
              </a:rPr>
              <a:t>±30%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08917" y="1268760"/>
            <a:ext cx="15424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Book Antiqua" pitchFamily="18" charset="0"/>
              </a:rPr>
              <a:t>HV SCAN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0166" y="2071678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charge</a:t>
            </a: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2814576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Book Antiqua" pitchFamily="18" charset="0"/>
              </a:rPr>
              <a:t>cl.size</a:t>
            </a:r>
            <a:endParaRPr lang="en-US" sz="20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424333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Book Antiqua" pitchFamily="18" charset="0"/>
              </a:rPr>
              <a:t>r</a:t>
            </a:r>
            <a:r>
              <a:rPr lang="en-US" sz="2000" dirty="0" err="1" smtClean="0">
                <a:solidFill>
                  <a:srgbClr val="00B050"/>
                </a:solidFill>
                <a:latin typeface="Book Antiqua" pitchFamily="18" charset="0"/>
              </a:rPr>
              <a:t>esol</a:t>
            </a:r>
            <a:r>
              <a:rPr lang="en-US" sz="2000" dirty="0" smtClean="0">
                <a:solidFill>
                  <a:srgbClr val="00B050"/>
                </a:solidFill>
                <a:latin typeface="Book Antiqua" pitchFamily="18" charset="0"/>
              </a:rPr>
              <a:t> CC</a:t>
            </a:r>
            <a:endParaRPr lang="en-US" sz="2000" dirty="0" smtClean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Status in March (reminder)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CasellaDiTesto 4"/>
          <p:cNvSpPr txBox="1"/>
          <p:nvPr/>
        </p:nvSpPr>
        <p:spPr>
          <a:xfrm>
            <a:off x="144016" y="2060848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Book Antiqua" pitchFamily="18" charset="0"/>
                <a:cs typeface="Aparajita" pitchFamily="34" charset="0"/>
                <a:sym typeface="Wingdings" pitchFamily="2" charset="2"/>
              </a:rPr>
              <a:t> Shockley–</a:t>
            </a:r>
            <a:r>
              <a:rPr lang="en-US" sz="2000" b="1" dirty="0" err="1" smtClean="0">
                <a:latin typeface="Book Antiqua" pitchFamily="18" charset="0"/>
                <a:cs typeface="Aparajita" pitchFamily="34" charset="0"/>
                <a:sym typeface="Wingdings" pitchFamily="2" charset="2"/>
              </a:rPr>
              <a:t>Ramo</a:t>
            </a:r>
            <a:r>
              <a:rPr lang="en-US" sz="2000" b="1" dirty="0" smtClean="0">
                <a:latin typeface="Book Antiqua" pitchFamily="18" charset="0"/>
                <a:cs typeface="Aparajita" pitchFamily="34" charset="0"/>
                <a:sym typeface="Wingdings" pitchFamily="2" charset="2"/>
              </a:rPr>
              <a:t> theorem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4048" y="2460958"/>
            <a:ext cx="3517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Bradley Hand ITC" pitchFamily="66" charset="0"/>
              </a:rPr>
              <a:t>i</a:t>
            </a:r>
            <a:r>
              <a:rPr lang="en-US" sz="2800" b="1" dirty="0" smtClean="0">
                <a:latin typeface="Bradley Hand ITC" pitchFamily="66" charset="0"/>
              </a:rPr>
              <a:t>(t) = </a:t>
            </a:r>
            <a:r>
              <a:rPr lang="en-US" sz="2800" b="1" dirty="0" err="1" smtClean="0">
                <a:latin typeface="Bradley Hand ITC" pitchFamily="66" charset="0"/>
              </a:rPr>
              <a:t>q</a:t>
            </a:r>
            <a:r>
              <a:rPr lang="en-US" sz="2800" b="1" baseline="-25000" dirty="0" err="1" smtClean="0">
                <a:latin typeface="Bradley Hand ITC" pitchFamily="66" charset="0"/>
              </a:rPr>
              <a:t>e</a:t>
            </a:r>
            <a:r>
              <a:rPr lang="en-US" sz="2800" b="1" baseline="-25000" dirty="0" smtClean="0">
                <a:latin typeface="Bradley Hand ITC" pitchFamily="66" charset="0"/>
              </a:rPr>
              <a:t>-</a:t>
            </a:r>
            <a:r>
              <a:rPr lang="en-US" sz="2800" b="1" dirty="0" smtClean="0">
                <a:latin typeface="Bradley Hand ITC" pitchFamily="66" charset="0"/>
              </a:rPr>
              <a:t> x </a:t>
            </a:r>
            <a:r>
              <a:rPr lang="en-US" sz="2800" b="1" dirty="0" err="1" smtClean="0">
                <a:latin typeface="Bradley Hand ITC" pitchFamily="66" charset="0"/>
              </a:rPr>
              <a:t>v</a:t>
            </a:r>
            <a:r>
              <a:rPr lang="en-US" sz="2800" b="1" baseline="-25000" dirty="0" err="1" smtClean="0">
                <a:latin typeface="Bradley Hand ITC" pitchFamily="66" charset="0"/>
              </a:rPr>
              <a:t>drift</a:t>
            </a:r>
            <a:r>
              <a:rPr lang="en-US" sz="2800" b="1" dirty="0" smtClean="0">
                <a:latin typeface="Bradley Hand ITC" pitchFamily="66" charset="0"/>
              </a:rPr>
              <a:t> x </a:t>
            </a:r>
            <a:r>
              <a:rPr lang="en-US" sz="2800" b="1" dirty="0" err="1" smtClean="0">
                <a:latin typeface="Bradley Hand ITC" pitchFamily="66" charset="0"/>
              </a:rPr>
              <a:t>W</a:t>
            </a:r>
            <a:r>
              <a:rPr lang="en-US" sz="2800" b="1" baseline="-25000" dirty="0" err="1" smtClean="0">
                <a:latin typeface="Bradley Hand ITC" pitchFamily="66" charset="0"/>
              </a:rPr>
              <a:t>loc</a:t>
            </a:r>
            <a:endParaRPr lang="en-US" sz="2800" b="1" baseline="-25000" dirty="0">
              <a:latin typeface="Bradley Hand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388950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latin typeface="Book Antiqua" pitchFamily="18" charset="0"/>
                <a:cs typeface="Aparajita" pitchFamily="34" charset="0"/>
                <a:sym typeface="Wingdings" pitchFamily="2" charset="2"/>
              </a:rPr>
              <a:t>i</a:t>
            </a:r>
            <a:r>
              <a:rPr lang="en-US" sz="2000" b="1" dirty="0">
                <a:latin typeface="Book Antiqua" pitchFamily="18" charset="0"/>
                <a:cs typeface="Aparajita" pitchFamily="34" charset="0"/>
                <a:sym typeface="Wingdings" pitchFamily="2" charset="2"/>
              </a:rPr>
              <a:t>nstantaneous</a:t>
            </a:r>
            <a:r>
              <a:rPr lang="en-US" sz="2000" dirty="0">
                <a:latin typeface="Book Antiqua" pitchFamily="18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Book Antiqua" pitchFamily="18" charset="0"/>
                <a:cs typeface="Aparajita" pitchFamily="34" charset="0"/>
                <a:sym typeface="Wingdings" pitchFamily="2" charset="2"/>
              </a:rPr>
              <a:t>current  </a:t>
            </a:r>
            <a:r>
              <a:rPr lang="en-US" sz="2000" dirty="0">
                <a:latin typeface="Book Antiqua" pitchFamily="18" charset="0"/>
                <a:cs typeface="Aparajita" pitchFamily="34" charset="0"/>
                <a:sym typeface="Wingdings" pitchFamily="2" charset="2"/>
              </a:rPr>
              <a:t>induced by a charge in motion on an electrode</a:t>
            </a:r>
          </a:p>
        </p:txBody>
      </p:sp>
      <p:sp>
        <p:nvSpPr>
          <p:cNvPr id="15" name="Rectangle 4"/>
          <p:cNvSpPr/>
          <p:nvPr/>
        </p:nvSpPr>
        <p:spPr>
          <a:xfrm>
            <a:off x="179512" y="3081154"/>
            <a:ext cx="8928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latin typeface="Book Antiqua" pitchFamily="18" charset="0"/>
                <a:cs typeface="Aparajita" pitchFamily="34" charset="0"/>
                <a:sym typeface="Wingdings" pitchFamily="2" charset="2"/>
              </a:rPr>
              <a:t>APV25 simulation</a:t>
            </a:r>
          </a:p>
          <a:p>
            <a:pPr lvl="0"/>
            <a:r>
              <a:rPr lang="en-US" sz="2000" dirty="0" smtClean="0">
                <a:latin typeface="Book Antiqua" pitchFamily="18" charset="0"/>
                <a:cs typeface="Aparajita" pitchFamily="34" charset="0"/>
                <a:sym typeface="Wingdings" pitchFamily="2" charset="2"/>
              </a:rPr>
              <a:t>RC circuit (</a:t>
            </a:r>
            <a:r>
              <a:rPr lang="en-US" sz="2000" dirty="0" smtClean="0">
                <a:latin typeface="Symbol" pitchFamily="18" charset="2"/>
                <a:cs typeface="Aparajita" pitchFamily="34" charset="0"/>
                <a:sym typeface="Wingdings" pitchFamily="2" charset="2"/>
              </a:rPr>
              <a:t>t</a:t>
            </a:r>
            <a:r>
              <a:rPr lang="en-US" sz="2000" dirty="0" smtClean="0">
                <a:latin typeface="Book Antiqua" pitchFamily="18" charset="0"/>
                <a:cs typeface="Aparajita" pitchFamily="34" charset="0"/>
                <a:sym typeface="Wingdings" pitchFamily="2" charset="2"/>
              </a:rPr>
              <a:t> = 50 ns) + charge threshold</a:t>
            </a:r>
            <a:endParaRPr lang="en-US" sz="2000" dirty="0">
              <a:latin typeface="Book Antiqua" pitchFamily="18" charset="0"/>
              <a:cs typeface="Aparajita" pitchFamily="34" charset="0"/>
              <a:sym typeface="Wingdings" pitchFamily="2" charset="2"/>
            </a:endParaRPr>
          </a:p>
        </p:txBody>
      </p:sp>
      <p:sp>
        <p:nvSpPr>
          <p:cNvPr id="19" name="Rectangle 2"/>
          <p:cNvSpPr/>
          <p:nvPr/>
        </p:nvSpPr>
        <p:spPr>
          <a:xfrm>
            <a:off x="0" y="1196752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latin typeface="Arial Rounded MT Bold" pitchFamily="34" charset="0"/>
                <a:cs typeface="Aparajita" pitchFamily="34" charset="0"/>
              </a:rPr>
              <a:t>FULLY IMPLEMENTED </a:t>
            </a:r>
            <a:endParaRPr lang="en-US" sz="2400" b="1" dirty="0" smtClean="0">
              <a:latin typeface="Arial Rounded MT Bold" pitchFamily="34" charset="0"/>
              <a:cs typeface="Aparajita" pitchFamily="34" charset="0"/>
            </a:endParaRPr>
          </a:p>
          <a:p>
            <a:pPr lvl="0" algn="ctr"/>
            <a:r>
              <a:rPr lang="en-US" sz="2400" b="1" dirty="0" smtClean="0">
                <a:latin typeface="Arial Rounded MT Bold" pitchFamily="34" charset="0"/>
                <a:cs typeface="Aparajita" pitchFamily="34" charset="0"/>
              </a:rPr>
              <a:t>in </a:t>
            </a:r>
            <a:r>
              <a:rPr lang="en-US" sz="2400" b="1" dirty="0">
                <a:latin typeface="Arial Rounded MT Bold" pitchFamily="34" charset="0"/>
                <a:cs typeface="Aparajita" pitchFamily="34" charset="0"/>
              </a:rPr>
              <a:t>standalone </a:t>
            </a:r>
            <a:r>
              <a:rPr lang="en-US" sz="2400" b="1" dirty="0" smtClean="0">
                <a:latin typeface="Arial Rounded MT Bold" pitchFamily="34" charset="0"/>
                <a:cs typeface="Aparajita" pitchFamily="34" charset="0"/>
              </a:rPr>
              <a:t>code (based on planar GEM)</a:t>
            </a:r>
            <a:endParaRPr lang="en-US" sz="2400" b="1" dirty="0">
              <a:latin typeface="Arial Rounded MT Bold" pitchFamily="34" charset="0"/>
              <a:cs typeface="Aparajita" pitchFamily="34" charset="0"/>
            </a:endParaRPr>
          </a:p>
        </p:txBody>
      </p:sp>
      <p:sp>
        <p:nvSpPr>
          <p:cNvPr id="23" name="Rettangolo 14"/>
          <p:cNvSpPr/>
          <p:nvPr/>
        </p:nvSpPr>
        <p:spPr>
          <a:xfrm>
            <a:off x="395536" y="4365104"/>
            <a:ext cx="39604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latin typeface="Book Antiqua" pitchFamily="18" charset="0"/>
              </a:rPr>
              <a:t>Parameters</a:t>
            </a:r>
            <a:r>
              <a:rPr lang="en-US" sz="20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Book Antiqua" pitchFamily="18" charset="0"/>
              </a:rPr>
              <a:t>we can tune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 noise (ADC)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strike="sngStrike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strike="sngStrike" dirty="0" smtClean="0">
                <a:solidFill>
                  <a:prstClr val="black"/>
                </a:solidFill>
                <a:latin typeface="Book Antiqua" pitchFamily="18" charset="0"/>
              </a:rPr>
              <a:t>transparency (%)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APV-25 threshold (ADC)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 conversion factor</a:t>
            </a:r>
          </a:p>
        </p:txBody>
      </p:sp>
      <p:sp>
        <p:nvSpPr>
          <p:cNvPr id="25" name="Rettangolo 13"/>
          <p:cNvSpPr/>
          <p:nvPr/>
        </p:nvSpPr>
        <p:spPr>
          <a:xfrm>
            <a:off x="5220072" y="4371606"/>
            <a:ext cx="3779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latin typeface="Book Antiqua" pitchFamily="18" charset="0"/>
              </a:rPr>
              <a:t>Variables</a:t>
            </a:r>
            <a:r>
              <a:rPr lang="en-US" sz="20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Book Antiqua" pitchFamily="18" charset="0"/>
              </a:rPr>
              <a:t>we must monitor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 cluster size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 cluster charge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 CC position resolution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Book Antiqua" pitchFamily="18" charset="0"/>
              </a:rPr>
              <a:t>uTPC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 position resolution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Book Antiqua" pitchFamily="18" charset="0"/>
              </a:rPr>
              <a:t>uTPC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 angle</a:t>
            </a:r>
          </a:p>
        </p:txBody>
      </p:sp>
      <p:sp>
        <p:nvSpPr>
          <p:cNvPr id="30" name="Freccia a destra 15"/>
          <p:cNvSpPr/>
          <p:nvPr/>
        </p:nvSpPr>
        <p:spPr>
          <a:xfrm>
            <a:off x="3995936" y="4990378"/>
            <a:ext cx="1152128" cy="85594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US" sz="22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1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  <a:solidFill>
            <a:srgbClr val="4C662C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Tuning @ March 1</a:t>
            </a:r>
            <a:r>
              <a:rPr lang="en-US" b="1" u="sng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2018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(already “old story”)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96" t="17544" r="5937" b="3190"/>
          <a:stretch/>
        </p:blipFill>
        <p:spPr bwMode="auto">
          <a:xfrm>
            <a:off x="35496" y="1636936"/>
            <a:ext cx="4680520" cy="316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912" y="1196752"/>
            <a:ext cx="42530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it-IT"/>
            </a:defPPr>
            <a:lvl1pPr algn="ctr">
              <a:defRPr sz="2400"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en-US" dirty="0"/>
              <a:t>Charge (ADC) </a:t>
            </a:r>
            <a:r>
              <a:rPr lang="en-US" dirty="0" err="1"/>
              <a:t>vs</a:t>
            </a:r>
            <a:r>
              <a:rPr lang="en-US" dirty="0"/>
              <a:t> angle (</a:t>
            </a:r>
            <a:r>
              <a:rPr lang="en-US" dirty="0" err="1"/>
              <a:t>deg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844824"/>
            <a:ext cx="2273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Within 30%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0479" y="3861048"/>
            <a:ext cx="324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it-IT"/>
            </a:defPPr>
            <a:lvl1pPr algn="ctr">
              <a:defRPr sz="2400"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en-US" dirty="0" err="1" smtClean="0"/>
              <a:t>Cl.size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angle (</a:t>
            </a:r>
            <a:r>
              <a:rPr lang="en-US" dirty="0" err="1"/>
              <a:t>deg</a:t>
            </a:r>
            <a:r>
              <a:rPr lang="en-US" dirty="0"/>
              <a:t>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05" t="13095" r="7642" b="4486"/>
          <a:stretch/>
        </p:blipFill>
        <p:spPr bwMode="auto">
          <a:xfrm>
            <a:off x="4499992" y="3673795"/>
            <a:ext cx="4644008" cy="315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96136" y="6033482"/>
            <a:ext cx="3256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Perfect match!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3967" y="3255367"/>
            <a:ext cx="42226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it-IT"/>
            </a:defPPr>
            <a:lvl1pPr algn="ctr">
              <a:defRPr sz="2400"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en-US" dirty="0" smtClean="0"/>
              <a:t>CC resolution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angle (</a:t>
            </a:r>
            <a:r>
              <a:rPr lang="en-US" dirty="0" err="1"/>
              <a:t>deg</a:t>
            </a:r>
            <a:r>
              <a:rPr lang="en-US" dirty="0"/>
              <a:t>)</a:t>
            </a:r>
          </a:p>
        </p:txBody>
      </p:sp>
      <p:sp>
        <p:nvSpPr>
          <p:cNvPr id="13" name="Rectangle 19"/>
          <p:cNvSpPr/>
          <p:nvPr/>
        </p:nvSpPr>
        <p:spPr>
          <a:xfrm>
            <a:off x="283901" y="5457998"/>
            <a:ext cx="4246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latin typeface="Book Antiqua" pitchFamily="18" charset="0"/>
              </a:rPr>
              <a:t>Noise level = 0, 1, 5 ADC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latin typeface="Book Antiqua" pitchFamily="18" charset="0"/>
              </a:rPr>
              <a:t>APV threshold = 45 ADC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latin typeface="Book Antiqua" pitchFamily="18" charset="0"/>
              </a:rPr>
              <a:t>Conversion Factor  = 30 ADC = 1fCc</a:t>
            </a:r>
            <a:endParaRPr lang="en-US" dirty="0" smtClean="0">
              <a:latin typeface="Book Antiqua" pitchFamily="18" charset="0"/>
              <a:sym typeface="Wingdings" pitchFamily="2" charset="2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4788024" y="1340768"/>
            <a:ext cx="4003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Book Antiqua" pitchFamily="18" charset="0"/>
              </a:rPr>
              <a:t>Angle scan 0, 10, 20, 30, 45 </a:t>
            </a:r>
            <a:r>
              <a:rPr lang="en-US" sz="2000" dirty="0" err="1" smtClean="0">
                <a:latin typeface="Book Antiqua" pitchFamily="18" charset="0"/>
              </a:rPr>
              <a:t>deg</a:t>
            </a:r>
            <a:endParaRPr lang="en-US" sz="2000" dirty="0" smtClean="0">
              <a:latin typeface="Book Antiqua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Book Antiqua" pitchFamily="18" charset="0"/>
              </a:rPr>
              <a:t>HV = 820 V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Book Antiqua" pitchFamily="18" charset="0"/>
              </a:rPr>
              <a:t>Fields = 1.5/3/3/5 kV/cm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5508104" y="2348880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With induction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3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data 43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21336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Droid Sans Fallback" pitchFamily="2"/>
                <a:cs typeface="FreeSans" pitchFamily="2"/>
              </a:rPr>
              <a:t>2018-03-14</a:t>
            </a:r>
            <a:endParaRPr lang="it-IT" sz="1600" dirty="0">
              <a:solidFill>
                <a:schemeClr val="accent6">
                  <a:lumMod val="50000"/>
                </a:schemeClr>
              </a:solidFill>
              <a:latin typeface="Book Antiqua" pitchFamily="18" charset="0"/>
              <a:ea typeface="Droid Sans Fallback" pitchFamily="2"/>
              <a:cs typeface="FreeSans" pitchFamily="2"/>
            </a:endParaRPr>
          </a:p>
        </p:txBody>
      </p:sp>
      <p:sp>
        <p:nvSpPr>
          <p:cNvPr id="24" name="Segnaposto numero diapositiva 44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B007B441-5312-499D-93C3-6E37886527FA}" type="slidenum">
              <a:rPr lang="it-IT" sz="160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Droid Sans Fallback" pitchFamily="2"/>
                <a:cs typeface="FreeSans" pitchFamily="2"/>
              </a:rPr>
              <a:pPr/>
              <a:t>4</a:t>
            </a:fld>
            <a:endParaRPr lang="it-IT" sz="1600" dirty="0">
              <a:solidFill>
                <a:schemeClr val="accent6">
                  <a:lumMod val="50000"/>
                </a:schemeClr>
              </a:solidFill>
              <a:latin typeface="Book Antiqua" pitchFamily="18" charset="0"/>
              <a:ea typeface="Droid Sans Fallback" pitchFamily="2"/>
              <a:cs typeface="FreeSans" pitchFamily="2"/>
            </a:endParaRPr>
          </a:p>
        </p:txBody>
      </p:sp>
      <p:sp>
        <p:nvSpPr>
          <p:cNvPr id="25" name="Segnaposto piè di pagina 45"/>
          <p:cNvSpPr>
            <a:spLocks noGrp="1"/>
          </p:cNvSpPr>
          <p:nvPr>
            <p:ph type="ftr" sz="quarter" idx="11"/>
          </p:nvPr>
        </p:nvSpPr>
        <p:spPr>
          <a:xfrm>
            <a:off x="2627783" y="6520259"/>
            <a:ext cx="3948545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Droid Sans Fallback" pitchFamily="2"/>
                <a:cs typeface="FreeSans" pitchFamily="2"/>
              </a:rPr>
              <a:t>CGEM WS 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ea typeface="Droid Sans Fallback" pitchFamily="2"/>
                <a:cs typeface="FreeSans" pitchFamily="2"/>
              </a:rPr>
              <a:t>– tuning</a:t>
            </a:r>
            <a:endParaRPr lang="it-IT" sz="1600" dirty="0">
              <a:solidFill>
                <a:schemeClr val="accent6">
                  <a:lumMod val="50000"/>
                </a:schemeClr>
              </a:solidFill>
              <a:latin typeface="Book Antiqua" pitchFamily="18" charset="0"/>
              <a:ea typeface="Droid Sans Fallback" pitchFamily="2"/>
              <a:cs typeface="FreeSans" pitchFamily="2"/>
            </a:endParaRPr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91" t="17451" r="7833" b="3190"/>
          <a:stretch/>
        </p:blipFill>
        <p:spPr bwMode="auto">
          <a:xfrm>
            <a:off x="107504" y="1216742"/>
            <a:ext cx="5112568" cy="372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5983" y="1390647"/>
            <a:ext cx="372132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en-US" dirty="0" err="1" smtClean="0"/>
              <a:t>Cl.size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angle (</a:t>
            </a:r>
            <a:r>
              <a:rPr lang="en-US" dirty="0" err="1"/>
              <a:t>deg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040" y="1390647"/>
            <a:ext cx="406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strike="sng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Twice!! </a:t>
            </a:r>
            <a:r>
              <a:rPr lang="en-US" sz="3200" b="1" strike="sng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sym typeface="Wingdings" pitchFamily="2" charset="2"/>
              </a:rPr>
              <a:t> work on it</a:t>
            </a:r>
            <a:r>
              <a:rPr lang="en-US" sz="3200" b="1" strike="sng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!</a:t>
            </a:r>
            <a:endParaRPr lang="en-US" sz="3200" b="1" strike="sng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8658" y="1986375"/>
            <a:ext cx="3772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ook Antiqua" pitchFamily="18" charset="0"/>
                <a:cs typeface="Aparajita" pitchFamily="34" charset="0"/>
                <a:sym typeface="Wingdings" pitchFamily="2" charset="2"/>
              </a:rPr>
              <a:t>Added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  <a:cs typeface="Aparajita" pitchFamily="34" charset="0"/>
                <a:sym typeface="Wingdings" pitchFamily="2" charset="2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  <a:cs typeface="Aparajita" pitchFamily="34" charset="0"/>
                <a:sym typeface="Wingdings" pitchFamily="2" charset="2"/>
              </a:rPr>
              <a:t>missing </a:t>
            </a:r>
            <a:r>
              <a:rPr lang="en-US" sz="2000" dirty="0" err="1" smtClean="0">
                <a:solidFill>
                  <a:prstClr val="black"/>
                </a:solidFill>
                <a:latin typeface="Book Antiqua" pitchFamily="18" charset="0"/>
                <a:cs typeface="Aparajita" pitchFamily="34" charset="0"/>
                <a:sym typeface="Wingdings" pitchFamily="2" charset="2"/>
              </a:rPr>
              <a:t>clusterization</a:t>
            </a:r>
            <a:endParaRPr lang="en-US" sz="2000" dirty="0" smtClean="0">
              <a:solidFill>
                <a:prstClr val="black"/>
              </a:solidFill>
              <a:latin typeface="Book Antiqua" pitchFamily="18" charset="0"/>
              <a:cs typeface="Aparajita" pitchFamily="34" charset="0"/>
              <a:sym typeface="Wingdings" pitchFamily="2" charset="2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ook Antiqua" pitchFamily="18" charset="0"/>
                <a:cs typeface="Aparajita" pitchFamily="34" charset="0"/>
                <a:sym typeface="Wingdings" pitchFamily="2" charset="2"/>
              </a:rPr>
              <a:t>Fixed</a:t>
            </a: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  <a:cs typeface="Aparajita" pitchFamily="34" charset="0"/>
                <a:sym typeface="Wingdings" pitchFamily="2" charset="2"/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  <a:cs typeface="Aparajita" pitchFamily="34" charset="0"/>
                <a:sym typeface="Wingdings" pitchFamily="2" charset="2"/>
              </a:rPr>
              <a:t>induced current  calculation</a:t>
            </a:r>
            <a:endParaRPr lang="en-US" sz="2000" dirty="0">
              <a:solidFill>
                <a:prstClr val="black"/>
              </a:solidFill>
              <a:latin typeface="Book Antiqua" pitchFamily="18" charset="0"/>
              <a:cs typeface="Aparajita" pitchFamily="34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20" t="46940" r="11727" b="13800"/>
          <a:stretch/>
        </p:blipFill>
        <p:spPr bwMode="auto">
          <a:xfrm>
            <a:off x="2101145" y="4941168"/>
            <a:ext cx="5495191" cy="185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  <a:solidFill>
            <a:srgbClr val="4C662C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Tuning @ March 1</a:t>
            </a:r>
            <a:r>
              <a:rPr lang="en-US" b="1" u="sng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2018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(already “old story”)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364088" y="5220489"/>
            <a:ext cx="91242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New</a:t>
            </a:r>
            <a:endParaRPr lang="en-US" sz="3200" dirty="0"/>
          </a:p>
        </p:txBody>
      </p:sp>
      <p:sp>
        <p:nvSpPr>
          <p:cNvPr id="22" name="Rettangolo 21"/>
          <p:cNvSpPr/>
          <p:nvPr/>
        </p:nvSpPr>
        <p:spPr>
          <a:xfrm>
            <a:off x="2526805" y="5229200"/>
            <a:ext cx="82105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Old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315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Now, June 2018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69124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Conversion factor</a:t>
            </a:r>
          </a:p>
          <a:p>
            <a:r>
              <a:rPr lang="en-US" sz="2000" dirty="0" err="1" smtClean="0">
                <a:latin typeface="Book Antiqua" pitchFamily="18" charset="0"/>
              </a:rPr>
              <a:t>remeasured</a:t>
            </a:r>
            <a:r>
              <a:rPr lang="en-US" sz="2000" dirty="0" smtClean="0">
                <a:latin typeface="Book Antiqua" pitchFamily="18" charset="0"/>
              </a:rPr>
              <a:t> in lab: 30 ADC = 1 </a:t>
            </a:r>
            <a:r>
              <a:rPr lang="en-US" sz="2000" dirty="0" err="1" smtClean="0">
                <a:latin typeface="Book Antiqua" pitchFamily="18" charset="0"/>
              </a:rPr>
              <a:t>fC</a:t>
            </a:r>
            <a:endParaRPr lang="en-US" sz="2000" dirty="0" smtClean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000" b="1" dirty="0" smtClean="0">
                <a:latin typeface="Book Antiqua" pitchFamily="18" charset="0"/>
              </a:rPr>
              <a:t>Threshold</a:t>
            </a:r>
          </a:p>
          <a:p>
            <a:r>
              <a:rPr lang="en-US" sz="2000" dirty="0" smtClean="0">
                <a:latin typeface="Book Antiqua" pitchFamily="18" charset="0"/>
              </a:rPr>
              <a:t>In </a:t>
            </a:r>
            <a:r>
              <a:rPr lang="en-US" sz="2000" dirty="0" err="1" smtClean="0">
                <a:latin typeface="Book Antiqua" pitchFamily="18" charset="0"/>
              </a:rPr>
              <a:t>testbeams</a:t>
            </a:r>
            <a:r>
              <a:rPr lang="en-US" sz="2000" dirty="0" smtClean="0">
                <a:latin typeface="Book Antiqua" pitchFamily="18" charset="0"/>
              </a:rPr>
              <a:t> was 45 ADC</a:t>
            </a:r>
          </a:p>
          <a:p>
            <a:endParaRPr lang="en-US" sz="2000" dirty="0" smtClean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No more transparency + gain, but </a:t>
            </a:r>
            <a:r>
              <a:rPr lang="en-US" sz="2000" b="1" dirty="0" smtClean="0">
                <a:latin typeface="Book Antiqua" pitchFamily="18" charset="0"/>
              </a:rPr>
              <a:t>effective gain</a:t>
            </a:r>
            <a:r>
              <a:rPr lang="en-US" sz="2000" dirty="0" smtClean="0">
                <a:latin typeface="Book Antiqua" pitchFamily="18" charset="0"/>
              </a:rPr>
              <a:t> from </a:t>
            </a:r>
            <a:r>
              <a:rPr lang="en-US" sz="2000" dirty="0" err="1" smtClean="0">
                <a:latin typeface="Book Antiqua" pitchFamily="18" charset="0"/>
              </a:rPr>
              <a:t>histo</a:t>
            </a:r>
            <a:endParaRPr lang="en-US" sz="2000" b="1" dirty="0" smtClean="0">
              <a:latin typeface="Book Antiqua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00562" y="1928802"/>
            <a:ext cx="785818" cy="1071570"/>
          </a:xfrm>
          <a:prstGeom prst="rightArrow">
            <a:avLst/>
          </a:prstGeom>
          <a:ln>
            <a:solidFill>
              <a:srgbClr val="C0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2200" dirty="0">
              <a:latin typeface="Agency FB" pitchFamily="34" charset="0"/>
            </a:endParaRPr>
          </a:p>
        </p:txBody>
      </p:sp>
      <p:sp>
        <p:nvSpPr>
          <p:cNvPr id="6" name="Rettangolo 14"/>
          <p:cNvSpPr/>
          <p:nvPr/>
        </p:nvSpPr>
        <p:spPr>
          <a:xfrm>
            <a:off x="5397874" y="1571612"/>
            <a:ext cx="36747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latin typeface="Book Antiqua" pitchFamily="18" charset="0"/>
              </a:rPr>
              <a:t>Parameters</a:t>
            </a:r>
            <a:r>
              <a:rPr lang="en-US" sz="20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Book Antiqua" pitchFamily="18" charset="0"/>
              </a:rPr>
              <a:t>we can tune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 noise (ADC)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strike="sngStrike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strike="sngStrike" dirty="0" smtClean="0">
                <a:solidFill>
                  <a:prstClr val="black"/>
                </a:solidFill>
                <a:latin typeface="Book Antiqua" pitchFamily="18" charset="0"/>
              </a:rPr>
              <a:t>transparency (%)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strike="sngStrike" dirty="0" smtClean="0">
                <a:solidFill>
                  <a:prstClr val="black"/>
                </a:solidFill>
                <a:latin typeface="Book Antiqua" pitchFamily="18" charset="0"/>
              </a:rPr>
              <a:t>APV-25 threshold (ADC)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000" strike="sngStrike" dirty="0" smtClean="0">
                <a:solidFill>
                  <a:prstClr val="black"/>
                </a:solidFill>
                <a:latin typeface="Book Antiqua" pitchFamily="18" charset="0"/>
              </a:rPr>
              <a:t>conversion factor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7884" y="1928802"/>
            <a:ext cx="1714512" cy="43088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200" dirty="0">
              <a:latin typeface="Agency FB" pitchFamily="34" charset="0"/>
            </a:endParaRPr>
          </a:p>
        </p:txBody>
      </p:sp>
      <p:pic>
        <p:nvPicPr>
          <p:cNvPr id="8" name="Picture 7" descr="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257782"/>
            <a:ext cx="3857652" cy="2457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Now, June 2018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2753" t="44792" r="34407" b="26042"/>
          <a:stretch>
            <a:fillRect/>
          </a:stretch>
        </p:blipFill>
        <p:spPr bwMode="auto">
          <a:xfrm>
            <a:off x="6096000" y="43434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lialavezzi\Desktop\presentazione_perugia\elementi_finiti\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1071546"/>
            <a:ext cx="4819650" cy="3272943"/>
          </a:xfrm>
          <a:prstGeom prst="rect">
            <a:avLst/>
          </a:prstGeom>
          <a:noFill/>
        </p:spPr>
      </p:pic>
      <p:pic>
        <p:nvPicPr>
          <p:cNvPr id="7" name="Picture 2" descr="C:\Users\lialavezzi\Desktop\presentazione_perugia\elementi_finiti\o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4819650" cy="3272943"/>
          </a:xfrm>
          <a:prstGeom prst="rect">
            <a:avLst/>
          </a:prstGeom>
          <a:noFill/>
        </p:spPr>
      </p:pic>
      <p:sp>
        <p:nvSpPr>
          <p:cNvPr id="8" name="CasellaDiTesto 29"/>
          <p:cNvSpPr txBox="1"/>
          <p:nvPr/>
        </p:nvSpPr>
        <p:spPr>
          <a:xfrm>
            <a:off x="76200" y="4343400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Baskerville Old Face" pitchFamily="18" charset="0"/>
              </a:rPr>
              <a:t>GARFIELD </a:t>
            </a:r>
            <a:r>
              <a:rPr lang="en-US" sz="2000" dirty="0" smtClean="0">
                <a:latin typeface="Baskerville Old Face" pitchFamily="18" charset="0"/>
              </a:rPr>
              <a:t>computed WF, then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not under 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control. </a:t>
            </a:r>
          </a:p>
          <a:p>
            <a:pPr algn="just"/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Let’s compute it with 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finite elements calculation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>
                <a:latin typeface="Baskerville Old Face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1</a:t>
            </a:r>
            <a:r>
              <a:rPr lang="en-US" sz="2000" baseline="30000" dirty="0" smtClean="0">
                <a:latin typeface="Baskerville Old Face" pitchFamily="18" charset="0"/>
                <a:sym typeface="Wingdings" pitchFamily="2" charset="2"/>
              </a:rPr>
              <a:t>st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version: just one strip @ 1V; I actually used the field</a:t>
            </a:r>
          </a:p>
          <a:p>
            <a:pPr algn="ctr"/>
            <a:r>
              <a:rPr lang="en-US" sz="2000" dirty="0" err="1" smtClean="0">
                <a:latin typeface="Baskerville Old Face" pitchFamily="18" charset="0"/>
                <a:sym typeface="Wingdings" pitchFamily="2" charset="2"/>
              </a:rPr>
              <a:t>I_curr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= </a:t>
            </a:r>
            <a:r>
              <a:rPr lang="en-US" sz="2000" dirty="0" err="1" smtClean="0">
                <a:latin typeface="Baskerville Old Face" pitchFamily="18" charset="0"/>
                <a:sym typeface="Wingdings" pitchFamily="2" charset="2"/>
              </a:rPr>
              <a:t>ele_ch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* </a:t>
            </a:r>
            <a:r>
              <a:rPr lang="en-US" sz="2000" dirty="0" err="1" smtClean="0">
                <a:latin typeface="Baskerville Old Face" pitchFamily="18" charset="0"/>
                <a:sym typeface="Wingdings" pitchFamily="2" charset="2"/>
              </a:rPr>
              <a:t>drift_velocity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* </a:t>
            </a:r>
            <a:r>
              <a:rPr lang="en-US" sz="2000" dirty="0" err="1" smtClean="0">
                <a:latin typeface="Baskerville Old Face" pitchFamily="18" charset="0"/>
                <a:sym typeface="Wingdings" pitchFamily="2" charset="2"/>
              </a:rPr>
              <a:t>Eloc</a:t>
            </a:r>
            <a:endParaRPr lang="en-US" sz="2000" dirty="0" smtClean="0">
              <a:latin typeface="Baskerville Old Face" pitchFamily="18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2</a:t>
            </a:r>
            <a:r>
              <a:rPr lang="en-US" sz="2000" baseline="30000" dirty="0" smtClean="0">
                <a:latin typeface="Baskerville Old Face" pitchFamily="18" charset="0"/>
                <a:sym typeface="Wingdings" pitchFamily="2" charset="2"/>
              </a:rPr>
              <a:t>nd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version: one strip @1V </a:t>
            </a:r>
            <a:r>
              <a:rPr lang="en-US" sz="2000" u="sng" dirty="0" smtClean="0">
                <a:latin typeface="Baskerville Old Face" pitchFamily="18" charset="0"/>
                <a:sym typeface="Wingdings" pitchFamily="2" charset="2"/>
              </a:rPr>
              <a:t>AND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the others @0V (</a:t>
            </a:r>
            <a:r>
              <a:rPr lang="en-US" sz="2000" dirty="0" err="1" smtClean="0">
                <a:latin typeface="Baskerville Old Face" pitchFamily="18" charset="0"/>
                <a:sym typeface="Wingdings" pitchFamily="2" charset="2"/>
              </a:rPr>
              <a:t>Ramo’s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theorem); I want to use the potential </a:t>
            </a:r>
          </a:p>
          <a:p>
            <a:pPr algn="ctr"/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Baskerville Old Face" pitchFamily="18" charset="0"/>
                <a:sym typeface="Wingdings" pitchFamily="2" charset="2"/>
              </a:rPr>
              <a:t>Q_induced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= </a:t>
            </a:r>
            <a:r>
              <a:rPr lang="en-US" sz="2000" dirty="0" err="1" smtClean="0">
                <a:latin typeface="Baskerville Old Face" pitchFamily="18" charset="0"/>
                <a:sym typeface="Wingdings" pitchFamily="2" charset="2"/>
              </a:rPr>
              <a:t>ele_ch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*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V</a:t>
            </a:r>
            <a:endParaRPr lang="en-US" sz="2000" dirty="0">
              <a:latin typeface="Baskerville Old Face" pitchFamily="18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023" y="1028626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Weighting field</a:t>
            </a:r>
          </a:p>
        </p:txBody>
      </p:sp>
    </p:spTree>
    <p:extLst>
      <p:ext uri="{BB962C8B-B14F-4D97-AF65-F5344CB8AC3E}">
        <p14:creationId xmlns="" xmlns:p14="http://schemas.microsoft.com/office/powerpoint/2010/main" val="2315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Now, June 2018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49" name="Segnaposto data 48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133600" cy="365125"/>
          </a:xfrm>
        </p:spPr>
        <p:txBody>
          <a:bodyPr/>
          <a:lstStyle/>
          <a:p>
            <a:r>
              <a:rPr lang="en-US" sz="1600" dirty="0" smtClean="0">
                <a:latin typeface="Algerian" pitchFamily="82" charset="0"/>
              </a:rPr>
              <a:t>4/17/2018</a:t>
            </a:r>
            <a:endParaRPr lang="en-US" sz="1600" dirty="0">
              <a:latin typeface="Algerian" pitchFamily="82" charset="0"/>
            </a:endParaRPr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fld id="{0D8DF573-E184-4FAE-90DE-A4E4AF9E38D9}" type="slidenum">
              <a:rPr lang="en-US" sz="1600" smtClean="0">
                <a:latin typeface="Algerian" pitchFamily="82" charset="0"/>
              </a:rPr>
              <a:pPr/>
              <a:t>7</a:t>
            </a:fld>
            <a:endParaRPr lang="en-US" sz="1600" dirty="0">
              <a:latin typeface="Algerian" pitchFamily="82" charset="0"/>
            </a:endParaRPr>
          </a:p>
        </p:txBody>
      </p:sp>
      <p:sp>
        <p:nvSpPr>
          <p:cNvPr id="51" name="Segnaposto piè di pagina 50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sz="1600" smtClean="0">
                <a:latin typeface="Algerian" pitchFamily="82" charset="0"/>
              </a:rPr>
              <a:t>LL - digitization&amp;tuning</a:t>
            </a:r>
            <a:endParaRPr lang="en-US" sz="1600">
              <a:latin typeface="Algerian" pitchFamily="8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114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After bug fixing of the ANSYS field maps </a:t>
            </a:r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we did new </a:t>
            </a:r>
            <a:r>
              <a:rPr lang="en-US" sz="2000" dirty="0" err="1" smtClean="0">
                <a:latin typeface="Book Antiqua" pitchFamily="18" charset="0"/>
                <a:sym typeface="Wingdings" pitchFamily="2" charset="2"/>
              </a:rPr>
              <a:t>iffusion</a:t>
            </a:r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studies [</a:t>
            </a:r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NO MAG </a:t>
            </a:r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FIELD]</a:t>
            </a:r>
            <a:endParaRPr lang="en-US" sz="2000" dirty="0">
              <a:latin typeface="Book Antiqua" pitchFamily="18" charset="0"/>
              <a:sym typeface="Wingdings" pitchFamily="2" charset="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15813" t="16667" r="18009" b="6250"/>
          <a:stretch>
            <a:fillRect/>
          </a:stretch>
        </p:blipFill>
        <p:spPr bwMode="auto">
          <a:xfrm>
            <a:off x="226542" y="2300722"/>
            <a:ext cx="442165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 l="16618" t="16667" r="14861" b="8333"/>
          <a:stretch>
            <a:fillRect/>
          </a:stretch>
        </p:blipFill>
        <p:spPr bwMode="auto">
          <a:xfrm>
            <a:off x="4438651" y="2224522"/>
            <a:ext cx="4705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asellaDiTesto 37"/>
          <p:cNvSpPr txBox="1"/>
          <p:nvPr/>
        </p:nvSpPr>
        <p:spPr>
          <a:xfrm>
            <a:off x="3733801" y="496772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z</a:t>
            </a:r>
            <a:r>
              <a:rPr lang="en-US" b="1" dirty="0" smtClean="0">
                <a:latin typeface="Baskerville Old Face" pitchFamily="18" charset="0"/>
              </a:rPr>
              <a:t> (cm)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724401" y="4979390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END</a:t>
            </a:r>
            <a:r>
              <a:rPr lang="en-US" b="1" dirty="0" smtClean="0">
                <a:latin typeface="Baskerville Old Face" pitchFamily="18" charset="0"/>
              </a:rPr>
              <a:t>- </a:t>
            </a:r>
            <a:r>
              <a:rPr lang="en-US" b="1" dirty="0" err="1" smtClean="0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START</a:t>
            </a:r>
            <a:r>
              <a:rPr lang="en-US" b="1" baseline="-25000" dirty="0" smtClean="0">
                <a:latin typeface="Baskerville Old Face" pitchFamily="18" charset="0"/>
              </a:rPr>
              <a:t> </a:t>
            </a:r>
            <a:r>
              <a:rPr lang="en-US" b="1" dirty="0" smtClean="0">
                <a:latin typeface="Baskerville Old Face" pitchFamily="18" charset="0"/>
              </a:rPr>
              <a:t>(cm)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7202329" y="4967722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END</a:t>
            </a:r>
            <a:r>
              <a:rPr lang="en-US" b="1" dirty="0" smtClean="0">
                <a:latin typeface="Baskerville Old Face" pitchFamily="18" charset="0"/>
              </a:rPr>
              <a:t>- </a:t>
            </a:r>
            <a:r>
              <a:rPr lang="en-US" b="1" dirty="0" err="1" smtClean="0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START</a:t>
            </a:r>
            <a:r>
              <a:rPr lang="en-US" b="1" baseline="-25000" dirty="0" smtClean="0">
                <a:latin typeface="Baskerville Old Face" pitchFamily="18" charset="0"/>
              </a:rPr>
              <a:t> </a:t>
            </a:r>
            <a:r>
              <a:rPr lang="en-US" b="1" dirty="0" smtClean="0">
                <a:latin typeface="Baskerville Old Face" pitchFamily="18" charset="0"/>
              </a:rPr>
              <a:t>(cm)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 rot="16200000">
            <a:off x="-1124403" y="3577526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sigma(</a:t>
            </a:r>
            <a:r>
              <a:rPr lang="en-US" b="1" dirty="0" err="1" smtClean="0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END</a:t>
            </a:r>
            <a:r>
              <a:rPr lang="en-US" b="1" dirty="0" smtClean="0">
                <a:latin typeface="Baskerville Old Face" pitchFamily="18" charset="0"/>
              </a:rPr>
              <a:t>- </a:t>
            </a:r>
            <a:r>
              <a:rPr lang="en-US" b="1" dirty="0" err="1" smtClean="0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START</a:t>
            </a:r>
            <a:r>
              <a:rPr lang="en-US" b="1" dirty="0" smtClean="0">
                <a:latin typeface="Baskerville Old Face" pitchFamily="18" charset="0"/>
              </a:rPr>
              <a:t>) cm)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685801" y="4205722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OLD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1524000" y="5653522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Baskerville Old Face" pitchFamily="18" charset="0"/>
              </a:rPr>
              <a:t> less diffusion in drift </a:t>
            </a:r>
            <a:r>
              <a:rPr lang="en-US" sz="2000" dirty="0" smtClean="0">
                <a:latin typeface="Baskerville Old Face" pitchFamily="18" charset="0"/>
              </a:rPr>
              <a:t>gap</a:t>
            </a:r>
            <a:endParaRPr lang="en-US" sz="2000" dirty="0" smtClean="0">
              <a:latin typeface="Baskerville Old Face" pitchFamily="18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Baskerville Old Face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same in the other gaps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45" name="Rettangolo arrotondato 44"/>
          <p:cNvSpPr/>
          <p:nvPr/>
        </p:nvSpPr>
        <p:spPr>
          <a:xfrm>
            <a:off x="0" y="1865608"/>
            <a:ext cx="9067800" cy="464820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sellaDiTesto 45"/>
          <p:cNvSpPr txBox="1"/>
          <p:nvPr/>
        </p:nvSpPr>
        <p:spPr>
          <a:xfrm rot="20985411">
            <a:off x="101732" y="1966231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position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Now, June 2018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4861" t="19792" r="52607" b="9375"/>
          <a:stretch>
            <a:fillRect/>
          </a:stretch>
        </p:blipFill>
        <p:spPr bwMode="auto">
          <a:xfrm>
            <a:off x="0" y="2338738"/>
            <a:ext cx="2319234" cy="195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5227" t="16667" r="17423" b="9375"/>
          <a:stretch>
            <a:fillRect/>
          </a:stretch>
        </p:blipFill>
        <p:spPr bwMode="auto">
          <a:xfrm>
            <a:off x="4419600" y="2233634"/>
            <a:ext cx="4648200" cy="286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37"/>
          <p:cNvSpPr txBox="1"/>
          <p:nvPr/>
        </p:nvSpPr>
        <p:spPr>
          <a:xfrm>
            <a:off x="3733801" y="495474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z</a:t>
            </a:r>
            <a:r>
              <a:rPr lang="en-US" b="1" dirty="0" smtClean="0">
                <a:latin typeface="Baskerville Old Face" pitchFamily="18" charset="0"/>
              </a:rPr>
              <a:t> (cm)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13" name="CasellaDiTesto 38"/>
          <p:cNvSpPr txBox="1"/>
          <p:nvPr/>
        </p:nvSpPr>
        <p:spPr>
          <a:xfrm>
            <a:off x="4724401" y="4966416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END</a:t>
            </a:r>
            <a:r>
              <a:rPr lang="en-US" b="1" dirty="0" smtClean="0">
                <a:latin typeface="Baskerville Old Face" pitchFamily="18" charset="0"/>
              </a:rPr>
              <a:t>- </a:t>
            </a:r>
            <a:r>
              <a:rPr lang="en-US" b="1" dirty="0" err="1" smtClean="0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START</a:t>
            </a:r>
            <a:r>
              <a:rPr lang="en-US" b="1" baseline="-25000" dirty="0" smtClean="0">
                <a:latin typeface="Baskerville Old Face" pitchFamily="18" charset="0"/>
              </a:rPr>
              <a:t> </a:t>
            </a:r>
            <a:r>
              <a:rPr lang="en-US" b="1" dirty="0" smtClean="0">
                <a:latin typeface="Baskerville Old Face" pitchFamily="18" charset="0"/>
              </a:rPr>
              <a:t>(cm)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14" name="CasellaDiTesto 39"/>
          <p:cNvSpPr txBox="1"/>
          <p:nvPr/>
        </p:nvSpPr>
        <p:spPr>
          <a:xfrm>
            <a:off x="7202329" y="4954748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END</a:t>
            </a:r>
            <a:r>
              <a:rPr lang="en-US" b="1" dirty="0" smtClean="0">
                <a:latin typeface="Baskerville Old Face" pitchFamily="18" charset="0"/>
              </a:rPr>
              <a:t>- </a:t>
            </a:r>
            <a:r>
              <a:rPr lang="en-US" b="1" dirty="0" err="1" smtClean="0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START</a:t>
            </a:r>
            <a:r>
              <a:rPr lang="en-US" b="1" baseline="-25000" dirty="0" smtClean="0">
                <a:latin typeface="Baskerville Old Face" pitchFamily="18" charset="0"/>
              </a:rPr>
              <a:t> </a:t>
            </a:r>
            <a:r>
              <a:rPr lang="en-US" b="1" dirty="0" smtClean="0">
                <a:latin typeface="Baskerville Old Face" pitchFamily="18" charset="0"/>
              </a:rPr>
              <a:t>(cm)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15" name="CasellaDiTesto 40"/>
          <p:cNvSpPr txBox="1"/>
          <p:nvPr/>
        </p:nvSpPr>
        <p:spPr>
          <a:xfrm>
            <a:off x="762000" y="2386034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mean (</a:t>
            </a:r>
            <a:r>
              <a:rPr lang="en-US" b="1" dirty="0" err="1" smtClean="0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END</a:t>
            </a:r>
            <a:r>
              <a:rPr lang="en-US" b="1" dirty="0" smtClean="0">
                <a:latin typeface="Baskerville Old Face" pitchFamily="18" charset="0"/>
              </a:rPr>
              <a:t>- </a:t>
            </a:r>
            <a:r>
              <a:rPr lang="en-US" b="1" dirty="0" err="1" smtClean="0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START</a:t>
            </a:r>
            <a:r>
              <a:rPr lang="en-US" b="1" dirty="0" smtClean="0">
                <a:latin typeface="Baskerville Old Face" pitchFamily="18" charset="0"/>
              </a:rPr>
              <a:t>) cm)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16" name="CasellaDiTesto 41"/>
          <p:cNvSpPr txBox="1"/>
          <p:nvPr/>
        </p:nvSpPr>
        <p:spPr>
          <a:xfrm>
            <a:off x="228600" y="4824434"/>
            <a:ext cx="659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OLD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CasellaDiTesto 42"/>
          <p:cNvSpPr txBox="1"/>
          <p:nvPr/>
        </p:nvSpPr>
        <p:spPr>
          <a:xfrm>
            <a:off x="1676400" y="5640548"/>
            <a:ext cx="5917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shift in time smaller in drift gap BUT bigger smearing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Baskerville Old Face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shift in </a:t>
            </a:r>
            <a:r>
              <a:rPr lang="en-US" sz="2000" dirty="0" err="1" smtClean="0">
                <a:latin typeface="Baskerville Old Face" pitchFamily="18" charset="0"/>
                <a:sym typeface="Wingdings" pitchFamily="2" charset="2"/>
              </a:rPr>
              <a:t>transf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&amp; induct gaps agrees with </a:t>
            </a:r>
            <a:r>
              <a:rPr lang="en-US" sz="2000" dirty="0" err="1" smtClean="0">
                <a:latin typeface="Baskerville Old Face" pitchFamily="18" charset="0"/>
                <a:sym typeface="Wingdings" pitchFamily="2" charset="2"/>
              </a:rPr>
              <a:t>v</a:t>
            </a:r>
            <a:r>
              <a:rPr lang="en-US" sz="2000" baseline="-25000" dirty="0" err="1" smtClean="0">
                <a:latin typeface="Baskerville Old Face" pitchFamily="18" charset="0"/>
                <a:sym typeface="Wingdings" pitchFamily="2" charset="2"/>
              </a:rPr>
              <a:t>D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 = 35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dirty="0" smtClean="0">
                <a:latin typeface="Baskerville Old Face" pitchFamily="18" charset="0"/>
                <a:sym typeface="Wingdings" pitchFamily="2" charset="2"/>
              </a:rPr>
              <a:t>m/ns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19" name="Rettangolo arrotondato 44"/>
          <p:cNvSpPr/>
          <p:nvPr/>
        </p:nvSpPr>
        <p:spPr>
          <a:xfrm>
            <a:off x="0" y="1852634"/>
            <a:ext cx="9067800" cy="464820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45"/>
          <p:cNvSpPr txBox="1"/>
          <p:nvPr/>
        </p:nvSpPr>
        <p:spPr>
          <a:xfrm rot="20985411">
            <a:off x="256422" y="1953257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Time   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 l="50264" t="19792" r="17204" b="9375"/>
          <a:stretch>
            <a:fillRect/>
          </a:stretch>
        </p:blipFill>
        <p:spPr bwMode="auto">
          <a:xfrm>
            <a:off x="2250440" y="3529034"/>
            <a:ext cx="224536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43"/>
          <p:cNvSpPr txBox="1"/>
          <p:nvPr/>
        </p:nvSpPr>
        <p:spPr>
          <a:xfrm>
            <a:off x="990600" y="4900634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sigma(</a:t>
            </a:r>
            <a:r>
              <a:rPr lang="en-US" b="1" dirty="0" err="1" smtClean="0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END</a:t>
            </a:r>
            <a:r>
              <a:rPr lang="en-US" b="1" dirty="0" smtClean="0">
                <a:latin typeface="Baskerville Old Face" pitchFamily="18" charset="0"/>
              </a:rPr>
              <a:t>- </a:t>
            </a:r>
            <a:r>
              <a:rPr lang="en-US" b="1" dirty="0" err="1" smtClean="0">
                <a:latin typeface="Baskerville Old Face" pitchFamily="18" charset="0"/>
              </a:rPr>
              <a:t>x</a:t>
            </a:r>
            <a:r>
              <a:rPr lang="en-US" b="1" baseline="-25000" dirty="0" err="1" smtClean="0">
                <a:latin typeface="Baskerville Old Face" pitchFamily="18" charset="0"/>
              </a:rPr>
              <a:t>START</a:t>
            </a:r>
            <a:r>
              <a:rPr lang="en-US" b="1" dirty="0" smtClean="0">
                <a:latin typeface="Baskerville Old Face" pitchFamily="18" charset="0"/>
              </a:rPr>
              <a:t>) cm)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23" name="CasellaDiTesto 29"/>
          <p:cNvSpPr txBox="1"/>
          <p:nvPr/>
        </p:nvSpPr>
        <p:spPr>
          <a:xfrm>
            <a:off x="0" y="114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After bug fixing of the ANSYS field maps </a:t>
            </a:r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we did new </a:t>
            </a:r>
            <a:r>
              <a:rPr lang="en-US" sz="2000" dirty="0" err="1" smtClean="0">
                <a:latin typeface="Book Antiqua" pitchFamily="18" charset="0"/>
                <a:sym typeface="Wingdings" pitchFamily="2" charset="2"/>
              </a:rPr>
              <a:t>iffusion</a:t>
            </a:r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studies [</a:t>
            </a:r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NO MAG </a:t>
            </a:r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FIELD]</a:t>
            </a:r>
            <a:endParaRPr lang="en-US" sz="2000" dirty="0">
              <a:latin typeface="Book Antiqua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28112" t="24511" r="11254" b="1957"/>
          <a:stretch>
            <a:fillRect/>
          </a:stretch>
        </p:blipFill>
        <p:spPr bwMode="auto">
          <a:xfrm>
            <a:off x="2714612" y="4010246"/>
            <a:ext cx="4071966" cy="277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Angle scan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7597" t="24855" r="11217" b="2743"/>
          <a:stretch>
            <a:fillRect/>
          </a:stretch>
        </p:blipFill>
        <p:spPr bwMode="auto">
          <a:xfrm>
            <a:off x="142844" y="1000108"/>
            <a:ext cx="4092545" cy="272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29215" t="24511" r="10702" b="1958"/>
          <a:stretch>
            <a:fillRect/>
          </a:stretch>
        </p:blipFill>
        <p:spPr bwMode="auto">
          <a:xfrm>
            <a:off x="5094894" y="1000108"/>
            <a:ext cx="40491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14546" y="2500306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CHARGE</a:t>
            </a:r>
            <a:endParaRPr lang="en-US" sz="2000" b="1" dirty="0" smtClean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0824" y="2500306"/>
            <a:ext cx="124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CL. SIZE</a:t>
            </a:r>
            <a:endParaRPr lang="en-US" sz="2000" b="1" dirty="0" smtClean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4357694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RESOL CC</a:t>
            </a:r>
            <a:endParaRPr lang="en-US" sz="2000" b="1" dirty="0" smtClean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10" y="1357298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ok Antiqua" pitchFamily="18" charset="0"/>
              </a:rPr>
              <a:t>simulated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6116" y="5143512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ok Antiqua" pitchFamily="18" charset="0"/>
              </a:rPr>
              <a:t>simulated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0694" y="1785926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ok Antiqua" pitchFamily="18" charset="0"/>
              </a:rPr>
              <a:t>simulated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1538" y="2214554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experimental</a:t>
            </a: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4810" y="5715016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experimental</a:t>
            </a: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5206" y="2000240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experimental</a:t>
            </a:r>
            <a:endParaRPr lang="en-US" sz="20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200" dirty="0">
            <a:latin typeface="Agency FB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sz="2200" dirty="0" smtClean="0">
            <a:latin typeface="Agency FB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558</Words>
  <Application>Microsoft Office PowerPoint</Application>
  <PresentationFormat>On-screen Show (4:3)</PresentationFormat>
  <Paragraphs>126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di Office</vt:lpstr>
      <vt:lpstr>Digitization &amp; Tuning update</vt:lpstr>
      <vt:lpstr>Status in March (reminder)</vt:lpstr>
      <vt:lpstr>Tuning @ March 1st, 2018 (already “old story”)</vt:lpstr>
      <vt:lpstr>Tuning @ March 1st, 2018 (already “old story”)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triple-GEM  response simulation</dc:title>
  <dc:creator>Lia Lavezzi</dc:creator>
  <cp:lastModifiedBy>lavezzi</cp:lastModifiedBy>
  <cp:revision>183</cp:revision>
  <dcterms:modified xsi:type="dcterms:W3CDTF">2018-06-14T06:17:10Z</dcterms:modified>
</cp:coreProperties>
</file>