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6" r:id="rId4"/>
    <p:sldId id="283" r:id="rId5"/>
    <p:sldId id="272" r:id="rId6"/>
    <p:sldId id="273" r:id="rId7"/>
    <p:sldId id="274" r:id="rId8"/>
    <p:sldId id="295" r:id="rId9"/>
    <p:sldId id="286" r:id="rId10"/>
    <p:sldId id="275" r:id="rId11"/>
    <p:sldId id="276" r:id="rId12"/>
    <p:sldId id="258" r:id="rId13"/>
    <p:sldId id="287" r:id="rId14"/>
    <p:sldId id="259" r:id="rId15"/>
    <p:sldId id="288" r:id="rId16"/>
    <p:sldId id="294" r:id="rId17"/>
    <p:sldId id="278" r:id="rId18"/>
    <p:sldId id="262" r:id="rId19"/>
    <p:sldId id="279" r:id="rId20"/>
    <p:sldId id="292" r:id="rId21"/>
    <p:sldId id="280" r:id="rId22"/>
    <p:sldId id="282" r:id="rId23"/>
    <p:sldId id="281"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620" autoAdjust="0"/>
  </p:normalViewPr>
  <p:slideViewPr>
    <p:cSldViewPr>
      <p:cViewPr>
        <p:scale>
          <a:sx n="100" d="100"/>
          <a:sy n="100" d="100"/>
        </p:scale>
        <p:origin x="-702"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7DA4A-87DF-49C0-BB7C-49EE18183812}" type="datetimeFigureOut">
              <a:rPr lang="zh-CN" altLang="en-US" smtClean="0"/>
              <a:t>2018-6-27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66F38-66A9-4238-B676-933A3121A95F}" type="slidenum">
              <a:rPr lang="zh-CN" altLang="en-US" smtClean="0"/>
              <a:t>‹#›</a:t>
            </a:fld>
            <a:endParaRPr lang="zh-CN" altLang="en-US"/>
          </a:p>
        </p:txBody>
      </p:sp>
    </p:spTree>
    <p:extLst>
      <p:ext uri="{BB962C8B-B14F-4D97-AF65-F5344CB8AC3E}">
        <p14:creationId xmlns:p14="http://schemas.microsoft.com/office/powerpoint/2010/main" val="19228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7E85CD-3C7A-4C54-A788-B054059A6817}" type="datetime1">
              <a:rPr lang="zh-CN" altLang="en-US" smtClean="0"/>
              <a:t>2018-6-27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79743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F2C07C-F74C-449E-8D55-D76B70AB7A75}" type="datetime1">
              <a:rPr lang="zh-CN" altLang="en-US" smtClean="0"/>
              <a:t>2018-6-27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45379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DEEF59-3C24-4F2C-B4C0-4E888BE6C4F6}" type="datetime1">
              <a:rPr lang="zh-CN" altLang="en-US" smtClean="0"/>
              <a:t>2018-6-27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35155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41CC8F-38F5-4ADC-8908-E306C58CAF5E}" type="datetime1">
              <a:rPr lang="zh-CN" altLang="en-US" smtClean="0"/>
              <a:t>2018-6-27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39816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DBF06F4-0C02-4405-A929-5D550FEC5077}" type="datetime1">
              <a:rPr lang="zh-CN" altLang="en-US" smtClean="0"/>
              <a:t>2018-6-27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7456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0F859C-7E02-439F-A42C-3D25E9EA2232}" type="datetime1">
              <a:rPr lang="zh-CN" altLang="en-US" smtClean="0"/>
              <a:t>2018-6-27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4930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BACCBED-41D6-43A9-9EBB-66ABBD4099AA}" type="datetime1">
              <a:rPr lang="zh-CN" altLang="en-US" smtClean="0"/>
              <a:t>2018-6-27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64337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24A5B4D-25AA-49E5-93B6-DE88ADBC914C}" type="datetime1">
              <a:rPr lang="zh-CN" altLang="en-US" smtClean="0"/>
              <a:t>2018-6-27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58118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8EBBC-64CA-4E4B-AB9A-F6F022CBF868}" type="datetime1">
              <a:rPr lang="zh-CN" altLang="en-US" smtClean="0"/>
              <a:t>2018-6-27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63699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AC02CB1-F81B-49F8-9A6F-81DF9FEF8F45}" type="datetime1">
              <a:rPr lang="zh-CN" altLang="en-US" smtClean="0"/>
              <a:t>2018-6-27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0954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8F7C8A-B03D-46FE-85EC-9A19527A6D4F}" type="datetime1">
              <a:rPr lang="zh-CN" altLang="en-US" smtClean="0"/>
              <a:t>2018-6-27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2185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8332A-F4CA-4F62-900C-CC98942D2B2C}" type="datetime1">
              <a:rPr lang="zh-CN" altLang="en-US" smtClean="0"/>
              <a:t>2018-6-27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88915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584" y="1628800"/>
            <a:ext cx="7772400" cy="1470025"/>
          </a:xfrm>
        </p:spPr>
        <p:txBody>
          <a:bodyPr>
            <a:normAutofit/>
          </a:bodyPr>
          <a:lstStyle/>
          <a:p>
            <a:r>
              <a:rPr lang="en-US" altLang="zh-CN" sz="4800" b="1" dirty="0" smtClean="0"/>
              <a:t>CEPC</a:t>
            </a:r>
            <a:r>
              <a:rPr lang="en-US" altLang="zh-CN" sz="4800" b="1" dirty="0"/>
              <a:t> </a:t>
            </a:r>
            <a:r>
              <a:rPr lang="en-US" altLang="zh-CN" sz="4800" b="1" dirty="0" smtClean="0"/>
              <a:t>Vacuum System</a:t>
            </a:r>
            <a:endParaRPr lang="zh-CN" altLang="en-US" sz="4800" b="1" dirty="0"/>
          </a:p>
        </p:txBody>
      </p:sp>
      <p:sp>
        <p:nvSpPr>
          <p:cNvPr id="3" name="副标题 2"/>
          <p:cNvSpPr>
            <a:spLocks noGrp="1"/>
          </p:cNvSpPr>
          <p:nvPr>
            <p:ph type="subTitle" idx="1"/>
          </p:nvPr>
        </p:nvSpPr>
        <p:spPr/>
        <p:txBody>
          <a:bodyPr/>
          <a:lstStyle/>
          <a:p>
            <a:r>
              <a:rPr lang="en-US" altLang="zh-CN" dirty="0" smtClean="0"/>
              <a:t>Dong </a:t>
            </a:r>
            <a:r>
              <a:rPr lang="en-US" altLang="zh-CN" dirty="0" err="1" smtClean="0"/>
              <a:t>Haiyi</a:t>
            </a:r>
            <a:endParaRPr lang="en-US" altLang="zh-CN" dirty="0" smtClean="0"/>
          </a:p>
          <a:p>
            <a:r>
              <a:rPr lang="en-US" altLang="zh-CN" dirty="0" smtClean="0"/>
              <a:t>2018/6/29</a:t>
            </a: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a:t>
            </a:fld>
            <a:endParaRPr lang="zh-CN" altLang="en-US"/>
          </a:p>
        </p:txBody>
      </p:sp>
    </p:spTree>
    <p:extLst>
      <p:ext uri="{BB962C8B-B14F-4D97-AF65-F5344CB8AC3E}">
        <p14:creationId xmlns:p14="http://schemas.microsoft.com/office/powerpoint/2010/main" val="850410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2" algn="ctr" rtl="0">
              <a:spcBef>
                <a:spcPct val="0"/>
              </a:spcBef>
            </a:pPr>
            <a:r>
              <a:rPr lang="en-US" altLang="zh-CN" sz="3200" b="1" kern="1200" dirty="0">
                <a:solidFill>
                  <a:schemeClr val="tx1"/>
                </a:solidFill>
                <a:latin typeface="+mj-lt"/>
                <a:ea typeface="+mj-ea"/>
                <a:cs typeface="+mj-cs"/>
              </a:rPr>
              <a:t>3. Vacuum chamber</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412776"/>
            <a:ext cx="8229600" cy="4525963"/>
          </a:xfrm>
        </p:spPr>
        <p:txBody>
          <a:bodyPr>
            <a:normAutofit fontScale="92500" lnSpcReduction="20000"/>
          </a:bodyPr>
          <a:lstStyle/>
          <a:p>
            <a:r>
              <a:rPr lang="en-US" altLang="zh-CN" sz="2800" dirty="0"/>
              <a:t>The synchrotron radiation power deposited on the arc chamber wall would entail using a water-cooled high electrical conductivity chamber material (aluminum or copper</a:t>
            </a:r>
            <a:r>
              <a:rPr lang="en-US" altLang="zh-CN" sz="2800" dirty="0" smtClean="0"/>
              <a:t>);</a:t>
            </a:r>
          </a:p>
          <a:p>
            <a:r>
              <a:rPr lang="en-US" altLang="zh-CN" sz="2800" dirty="0" smtClean="0"/>
              <a:t>Copper </a:t>
            </a:r>
            <a:r>
              <a:rPr lang="en-US" altLang="zh-CN" sz="2800" dirty="0"/>
              <a:t>is preferred in the CEPC dipole chamber design </a:t>
            </a:r>
            <a:r>
              <a:rPr lang="en-US" altLang="zh-CN" sz="2800" dirty="0" smtClean="0"/>
              <a:t>for the positron ring because </a:t>
            </a:r>
            <a:r>
              <a:rPr lang="en-US" altLang="zh-CN" sz="2800" dirty="0"/>
              <a:t>of its naturally lower molecular yields, </a:t>
            </a:r>
            <a:r>
              <a:rPr lang="en-US" altLang="zh-CN" sz="2800" dirty="0" smtClean="0"/>
              <a:t>lower secondary electron yields, lower </a:t>
            </a:r>
            <a:r>
              <a:rPr lang="en-US" altLang="zh-CN" sz="2800" dirty="0"/>
              <a:t>electrical resistance, </a:t>
            </a:r>
            <a:r>
              <a:rPr lang="en-US" altLang="zh-CN" sz="2800" dirty="0" smtClean="0"/>
              <a:t>higher </a:t>
            </a:r>
            <a:r>
              <a:rPr lang="en-US" altLang="zh-CN" sz="2800" dirty="0"/>
              <a:t>thermal </a:t>
            </a:r>
            <a:r>
              <a:rPr lang="en-US" altLang="zh-CN" sz="2800" dirty="0" smtClean="0"/>
              <a:t>conductivity, good radiation self-shielding, and </a:t>
            </a:r>
            <a:r>
              <a:rPr lang="en-US" altLang="zh-CN" sz="2800" dirty="0" smtClean="0">
                <a:solidFill>
                  <a:srgbClr val="FF0000"/>
                </a:solidFill>
              </a:rPr>
              <a:t>resistant to deformation for the NEG activation temperature of 200 C</a:t>
            </a:r>
            <a:r>
              <a:rPr lang="en-US" altLang="zh-CN" sz="2800" dirty="0" smtClean="0">
                <a:solidFill>
                  <a:srgbClr val="FF0000"/>
                </a:solidFill>
                <a:sym typeface="Symbol"/>
              </a:rPr>
              <a:t></a:t>
            </a:r>
            <a:r>
              <a:rPr lang="en-US" altLang="zh-CN" sz="2800" dirty="0" smtClean="0"/>
              <a:t>;</a:t>
            </a:r>
          </a:p>
          <a:p>
            <a:r>
              <a:rPr lang="en-US" altLang="zh-CN" sz="2800" dirty="0" smtClean="0"/>
              <a:t>Considering the cost of manufacture, the dipole vacuum chambers of the electron ring will be fabricated from the aluminum alloy.</a:t>
            </a:r>
            <a:endParaRPr lang="zh-CN" altLang="en-US" sz="28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10</a:t>
            </a:fld>
            <a:endParaRPr lang="zh-CN" altLang="en-US"/>
          </a:p>
        </p:txBody>
      </p:sp>
    </p:spTree>
    <p:extLst>
      <p:ext uri="{BB962C8B-B14F-4D97-AF65-F5344CB8AC3E}">
        <p14:creationId xmlns:p14="http://schemas.microsoft.com/office/powerpoint/2010/main" val="290428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78289"/>
            <a:ext cx="6552728" cy="628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5BE3715F-5FF4-4582-8B0E-DAF705522D44}" type="slidenum">
              <a:rPr lang="zh-CN" altLang="en-US" smtClean="0"/>
              <a:t>11</a:t>
            </a:fld>
            <a:endParaRPr lang="zh-CN" altLang="en-US"/>
          </a:p>
        </p:txBody>
      </p:sp>
    </p:spTree>
    <p:extLst>
      <p:ext uri="{BB962C8B-B14F-4D97-AF65-F5344CB8AC3E}">
        <p14:creationId xmlns:p14="http://schemas.microsoft.com/office/powerpoint/2010/main" val="422294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2040" y="1652084"/>
            <a:ext cx="3644552" cy="3139321"/>
          </a:xfrm>
          <a:prstGeom prst="rect">
            <a:avLst/>
          </a:prstGeom>
          <a:noFill/>
        </p:spPr>
        <p:txBody>
          <a:bodyPr wrap="square" rtlCol="0">
            <a:spAutoFit/>
          </a:bodyPr>
          <a:lstStyle/>
          <a:p>
            <a:r>
              <a:rPr lang="en-US" altLang="zh-CN" b="1" dirty="0">
                <a:solidFill>
                  <a:srgbClr val="0070C0"/>
                </a:solidFill>
              </a:rPr>
              <a:t>The aluminum chamber manufacturing procedure is:</a:t>
            </a:r>
            <a:endParaRPr lang="zh-CN" altLang="zh-CN" b="1" dirty="0">
              <a:solidFill>
                <a:srgbClr val="0070C0"/>
              </a:solidFill>
            </a:endParaRPr>
          </a:p>
          <a:p>
            <a:pPr marL="285750" lvl="0" indent="-285750">
              <a:buFont typeface="Arial" pitchFamily="34" charset="0"/>
              <a:buChar char="•"/>
            </a:pPr>
            <a:r>
              <a:rPr lang="en-GB" altLang="zh-CN" dirty="0"/>
              <a:t>Extrusion of the chambers</a:t>
            </a:r>
            <a:r>
              <a:rPr lang="en-GB" altLang="zh-CN" dirty="0" smtClean="0"/>
              <a:t>,</a:t>
            </a:r>
            <a:endParaRPr lang="zh-CN" altLang="zh-CN" dirty="0"/>
          </a:p>
          <a:p>
            <a:pPr marL="285750" lvl="0" indent="-285750">
              <a:buFont typeface="Arial" pitchFamily="34" charset="0"/>
              <a:buChar char="•"/>
            </a:pPr>
            <a:r>
              <a:rPr lang="en-GB" altLang="zh-CN" dirty="0"/>
              <a:t>Machining of the components to be welded,</a:t>
            </a:r>
            <a:endParaRPr lang="zh-CN" altLang="zh-CN" dirty="0"/>
          </a:p>
          <a:p>
            <a:pPr marL="285750" lvl="0" indent="-285750">
              <a:buFont typeface="Arial" pitchFamily="34" charset="0"/>
              <a:buChar char="•"/>
            </a:pPr>
            <a:r>
              <a:rPr lang="en-GB" altLang="zh-CN" dirty="0"/>
              <a:t>Chemical cleaning</a:t>
            </a:r>
            <a:r>
              <a:rPr lang="en-GB" altLang="zh-CN" dirty="0" smtClean="0"/>
              <a:t>,</a:t>
            </a:r>
            <a:endParaRPr lang="zh-CN" altLang="zh-CN" dirty="0"/>
          </a:p>
          <a:p>
            <a:pPr marL="285750" lvl="0" indent="-285750">
              <a:buFont typeface="Arial" pitchFamily="34" charset="0"/>
              <a:buChar char="•"/>
            </a:pPr>
            <a:r>
              <a:rPr lang="en-GB" altLang="zh-CN" dirty="0"/>
              <a:t>Welding of the </a:t>
            </a:r>
            <a:r>
              <a:rPr lang="en-GB" altLang="zh-CN" dirty="0" smtClean="0"/>
              <a:t>water </a:t>
            </a:r>
            <a:r>
              <a:rPr lang="en-GB" altLang="zh-CN" dirty="0"/>
              <a:t>connections and flanges,</a:t>
            </a:r>
            <a:endParaRPr lang="zh-CN" altLang="zh-CN" dirty="0"/>
          </a:p>
          <a:p>
            <a:pPr marL="285750" lvl="0" indent="-285750">
              <a:buFont typeface="Arial" pitchFamily="34" charset="0"/>
              <a:buChar char="•"/>
            </a:pPr>
            <a:r>
              <a:rPr lang="en-GB" altLang="zh-CN" dirty="0"/>
              <a:t>Leak </a:t>
            </a:r>
            <a:r>
              <a:rPr lang="en-GB" altLang="zh-CN" dirty="0" smtClean="0"/>
              <a:t>detections.</a:t>
            </a:r>
            <a:endParaRPr lang="zh-CN" altLang="zh-CN" dirty="0"/>
          </a:p>
          <a:p>
            <a:pPr marL="285750" lvl="0" indent="-285750">
              <a:buFont typeface="Arial" pitchFamily="34" charset="0"/>
              <a:buChar char="•"/>
            </a:pPr>
            <a:endParaRPr lang="zh-CN" altLang="zh-CN" dirty="0"/>
          </a:p>
          <a:p>
            <a:endParaRPr lang="zh-CN" altLang="en-US" dirty="0"/>
          </a:p>
        </p:txBody>
      </p:sp>
      <p:sp>
        <p:nvSpPr>
          <p:cNvPr id="5" name="灯片编号占位符 4"/>
          <p:cNvSpPr>
            <a:spLocks noGrp="1"/>
          </p:cNvSpPr>
          <p:nvPr>
            <p:ph type="sldNum" sz="quarter" idx="12"/>
          </p:nvPr>
        </p:nvSpPr>
        <p:spPr/>
        <p:txBody>
          <a:bodyPr/>
          <a:lstStyle/>
          <a:p>
            <a:fld id="{5BE3715F-5FF4-4582-8B0E-DAF705522D44}" type="slidenum">
              <a:rPr lang="zh-CN" altLang="en-US" smtClean="0"/>
              <a:t>12</a:t>
            </a:fld>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4176464" cy="267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489424"/>
            <a:ext cx="6840760" cy="461665"/>
          </a:xfrm>
          <a:prstGeom prst="rect">
            <a:avLst/>
          </a:prstGeom>
          <a:noFill/>
        </p:spPr>
        <p:txBody>
          <a:bodyPr wrap="square" rtlCol="0">
            <a:spAutoFit/>
          </a:bodyPr>
          <a:lstStyle/>
          <a:p>
            <a:r>
              <a:rPr lang="en-US" altLang="zh-CN" sz="2400" dirty="0" smtClean="0"/>
              <a:t>The dipole vacuum chamber of electron storage ring</a:t>
            </a:r>
            <a:endParaRPr lang="zh-CN" altLang="en-US" sz="2400" dirty="0"/>
          </a:p>
        </p:txBody>
      </p:sp>
      <p:sp>
        <p:nvSpPr>
          <p:cNvPr id="9" name="TextBox 8"/>
          <p:cNvSpPr txBox="1"/>
          <p:nvPr/>
        </p:nvSpPr>
        <p:spPr>
          <a:xfrm>
            <a:off x="0" y="4452851"/>
            <a:ext cx="4739262" cy="677108"/>
          </a:xfrm>
          <a:prstGeom prst="rect">
            <a:avLst/>
          </a:prstGeom>
          <a:noFill/>
        </p:spPr>
        <p:txBody>
          <a:bodyPr wrap="square" rtlCol="0">
            <a:spAutoFit/>
          </a:bodyPr>
          <a:lstStyle/>
          <a:p>
            <a:pPr algn="ctr"/>
            <a:r>
              <a:rPr lang="en-US" altLang="zh-CN" sz="2000" b="1" dirty="0" smtClean="0"/>
              <a:t>Aluminum vacuum chamber</a:t>
            </a:r>
          </a:p>
          <a:p>
            <a:pPr algn="ctr"/>
            <a:r>
              <a:rPr lang="en-US" altLang="zh-CN" dirty="0" smtClean="0"/>
              <a:t>(elliptic 75</a:t>
            </a:r>
            <a:r>
              <a:rPr lang="en-US" altLang="zh-CN" dirty="0" smtClean="0">
                <a:sym typeface="Symbol"/>
              </a:rPr>
              <a:t>56, thickness 3, length 6000)</a:t>
            </a:r>
            <a:endParaRPr lang="zh-CN" altLang="en-US" dirty="0"/>
          </a:p>
        </p:txBody>
      </p:sp>
    </p:spTree>
    <p:extLst>
      <p:ext uri="{BB962C8B-B14F-4D97-AF65-F5344CB8AC3E}">
        <p14:creationId xmlns:p14="http://schemas.microsoft.com/office/powerpoint/2010/main" val="28574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8634" y="4437112"/>
            <a:ext cx="436921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E=120GeV, I=</a:t>
            </a:r>
            <a:r>
              <a:rPr lang="en-US" altLang="zh-CN" sz="1600" dirty="0" smtClean="0">
                <a:sym typeface="Symbol"/>
              </a:rPr>
              <a:t>17.4mA, h=1000w/m</a:t>
            </a:r>
            <a:r>
              <a:rPr lang="en-US" altLang="zh-CN" sz="1600" baseline="30000" dirty="0" smtClean="0">
                <a:sym typeface="Symbol"/>
              </a:rPr>
              <a:t>2</a:t>
            </a:r>
            <a:r>
              <a:rPr lang="en-US" altLang="zh-CN" sz="1600" dirty="0" smtClean="0">
                <a:sym typeface="Symbol"/>
              </a:rPr>
              <a:t>C</a:t>
            </a:r>
            <a:endParaRPr lang="en-US" altLang="zh-CN" sz="1600" dirty="0" smtClean="0"/>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highest temperature reaches </a:t>
            </a:r>
            <a:r>
              <a:rPr lang="en-US" altLang="zh-CN" sz="1600" dirty="0" smtClean="0"/>
              <a:t>to </a:t>
            </a:r>
            <a:r>
              <a:rPr lang="en-US" altLang="zh-CN" sz="1600" b="1" dirty="0" smtClean="0">
                <a:solidFill>
                  <a:srgbClr val="FF0000"/>
                </a:solidFill>
              </a:rPr>
              <a:t>39.9 </a:t>
            </a:r>
            <a:r>
              <a:rPr lang="en-US" altLang="zh-CN" sz="1600" b="1" dirty="0" smtClean="0">
                <a:solidFill>
                  <a:srgbClr val="FF0000"/>
                </a:solidFill>
                <a:sym typeface="Symbol"/>
              </a:rPr>
              <a:t></a:t>
            </a:r>
            <a:r>
              <a:rPr lang="en-US" altLang="zh-CN" sz="1600" b="1" dirty="0" smtClean="0">
                <a:solidFill>
                  <a:srgbClr val="FF0000"/>
                </a:solidFill>
              </a:rPr>
              <a:t>C</a:t>
            </a:r>
            <a:r>
              <a:rPr lang="en-US" altLang="zh-CN" sz="1600" dirty="0" smtClean="0"/>
              <a:t>;</a:t>
            </a:r>
          </a:p>
          <a:p>
            <a:pPr marL="285750" indent="-285750">
              <a:buFont typeface="Arial" panose="020B0604020202020204" pitchFamily="34" charset="0"/>
              <a:buChar char="•"/>
            </a:pPr>
            <a:r>
              <a:rPr lang="en-US" altLang="zh-CN" sz="1600" dirty="0" smtClean="0"/>
              <a:t>The </a:t>
            </a:r>
            <a:r>
              <a:rPr lang="en-US" altLang="zh-CN" sz="1600" dirty="0"/>
              <a:t>maximum stress is </a:t>
            </a:r>
            <a:r>
              <a:rPr lang="en-US" altLang="zh-CN" sz="1600" b="1" dirty="0" smtClean="0">
                <a:solidFill>
                  <a:srgbClr val="FF0000"/>
                </a:solidFill>
              </a:rPr>
              <a:t>15.7 </a:t>
            </a:r>
            <a:r>
              <a:rPr lang="en-US" altLang="zh-CN" sz="1600" b="1" dirty="0" err="1" smtClean="0">
                <a:solidFill>
                  <a:srgbClr val="FF0000"/>
                </a:solidFill>
              </a:rPr>
              <a:t>MPa</a:t>
            </a:r>
            <a:r>
              <a:rPr lang="en-US" altLang="zh-CN" sz="1600" dirty="0" smtClean="0"/>
              <a:t>;</a:t>
            </a:r>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maximum deformation is </a:t>
            </a:r>
            <a:r>
              <a:rPr lang="en-US" altLang="zh-CN" sz="1600" b="1" dirty="0" smtClean="0">
                <a:solidFill>
                  <a:srgbClr val="FF0000"/>
                </a:solidFill>
              </a:rPr>
              <a:t>0.029 mm</a:t>
            </a:r>
            <a:r>
              <a:rPr lang="en-US" altLang="zh-CN" sz="1600" dirty="0" smtClean="0"/>
              <a:t>.</a:t>
            </a:r>
          </a:p>
        </p:txBody>
      </p:sp>
      <p:sp>
        <p:nvSpPr>
          <p:cNvPr id="3" name="灯片编号占位符 2"/>
          <p:cNvSpPr>
            <a:spLocks noGrp="1"/>
          </p:cNvSpPr>
          <p:nvPr>
            <p:ph type="sldNum" sz="quarter" idx="12"/>
          </p:nvPr>
        </p:nvSpPr>
        <p:spPr/>
        <p:txBody>
          <a:bodyPr/>
          <a:lstStyle/>
          <a:p>
            <a:fld id="{5BE3715F-5FF4-4582-8B0E-DAF705522D44}" type="slidenum">
              <a:rPr lang="zh-CN" altLang="en-US" smtClean="0"/>
              <a:t>13</a:t>
            </a:fld>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92" y="908720"/>
            <a:ext cx="4275892"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91" y="3933056"/>
            <a:ext cx="418932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12" y="908720"/>
            <a:ext cx="4249991"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43608" y="221336"/>
            <a:ext cx="7272808" cy="461665"/>
          </a:xfrm>
          <a:prstGeom prst="rect">
            <a:avLst/>
          </a:prstGeom>
          <a:noFill/>
        </p:spPr>
        <p:txBody>
          <a:bodyPr wrap="square" rtlCol="0">
            <a:spAutoFit/>
          </a:bodyPr>
          <a:lstStyle/>
          <a:p>
            <a:r>
              <a:rPr lang="en-US" altLang="zh-CN" sz="2400" b="1" dirty="0">
                <a:solidFill>
                  <a:srgbClr val="0070C0"/>
                </a:solidFill>
              </a:rPr>
              <a:t>Finite element analysis for aluminum vacuum </a:t>
            </a:r>
            <a:r>
              <a:rPr lang="en-US" altLang="zh-CN" sz="2400" b="1" dirty="0" smtClean="0">
                <a:solidFill>
                  <a:srgbClr val="0070C0"/>
                </a:solidFill>
              </a:rPr>
              <a:t>chamber</a:t>
            </a:r>
            <a:endParaRPr lang="en-US" altLang="zh-CN" sz="2400" b="1" dirty="0">
              <a:solidFill>
                <a:srgbClr val="0070C0"/>
              </a:solidFill>
            </a:endParaRPr>
          </a:p>
        </p:txBody>
      </p:sp>
    </p:spTree>
    <p:extLst>
      <p:ext uri="{BB962C8B-B14F-4D97-AF65-F5344CB8AC3E}">
        <p14:creationId xmlns:p14="http://schemas.microsoft.com/office/powerpoint/2010/main" val="24459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45" y="4653136"/>
            <a:ext cx="4487233" cy="677108"/>
          </a:xfrm>
          <a:prstGeom prst="rect">
            <a:avLst/>
          </a:prstGeom>
          <a:noFill/>
        </p:spPr>
        <p:txBody>
          <a:bodyPr wrap="square" rtlCol="0">
            <a:spAutoFit/>
          </a:bodyPr>
          <a:lstStyle/>
          <a:p>
            <a:pPr algn="ctr"/>
            <a:r>
              <a:rPr lang="en-US" altLang="zh-CN" sz="2000" b="1" dirty="0" smtClean="0"/>
              <a:t>Copper vacuum chamber</a:t>
            </a:r>
          </a:p>
          <a:p>
            <a:pPr algn="ctr"/>
            <a:r>
              <a:rPr lang="en-US" altLang="zh-CN" dirty="0" smtClean="0"/>
              <a:t>(elliptic 75</a:t>
            </a:r>
            <a:r>
              <a:rPr lang="en-US" altLang="zh-CN" dirty="0" smtClean="0">
                <a:sym typeface="Symbol"/>
              </a:rPr>
              <a:t>56, thickness 3, length 6000)</a:t>
            </a:r>
            <a:endParaRPr lang="zh-CN" altLang="en-US" dirty="0"/>
          </a:p>
        </p:txBody>
      </p:sp>
      <p:sp>
        <p:nvSpPr>
          <p:cNvPr id="5" name="TextBox 4"/>
          <p:cNvSpPr txBox="1"/>
          <p:nvPr/>
        </p:nvSpPr>
        <p:spPr>
          <a:xfrm>
            <a:off x="4296519" y="1412776"/>
            <a:ext cx="4282702" cy="3693319"/>
          </a:xfrm>
          <a:prstGeom prst="rect">
            <a:avLst/>
          </a:prstGeom>
          <a:noFill/>
        </p:spPr>
        <p:txBody>
          <a:bodyPr wrap="square" rtlCol="0">
            <a:spAutoFit/>
          </a:bodyPr>
          <a:lstStyle/>
          <a:p>
            <a:r>
              <a:rPr lang="en-US" altLang="zh-CN" b="1" dirty="0">
                <a:solidFill>
                  <a:srgbClr val="0070C0"/>
                </a:solidFill>
              </a:rPr>
              <a:t>The copper chamber manufacturing procedure </a:t>
            </a:r>
            <a:r>
              <a:rPr lang="en-US" altLang="zh-CN" b="1" dirty="0" smtClean="0">
                <a:solidFill>
                  <a:srgbClr val="0070C0"/>
                </a:solidFill>
              </a:rPr>
              <a:t>follows these steps:</a:t>
            </a:r>
            <a:endParaRPr lang="zh-CN" altLang="zh-CN" b="1" dirty="0">
              <a:solidFill>
                <a:srgbClr val="0070C0"/>
              </a:solidFill>
            </a:endParaRPr>
          </a:p>
          <a:p>
            <a:pPr marL="285750" lvl="0" indent="-285750">
              <a:buFont typeface="Arial" pitchFamily="34" charset="0"/>
              <a:buChar char="•"/>
            </a:pPr>
            <a:r>
              <a:rPr lang="en-GB" altLang="zh-CN" dirty="0"/>
              <a:t>Extrusion of the beam pipe and cooling channel,</a:t>
            </a:r>
            <a:endParaRPr lang="zh-CN" altLang="zh-CN" dirty="0"/>
          </a:p>
          <a:p>
            <a:pPr marL="285750" lvl="0" indent="-285750">
              <a:buFont typeface="Arial" pitchFamily="34" charset="0"/>
              <a:buChar char="•"/>
            </a:pPr>
            <a:r>
              <a:rPr lang="en-GB" altLang="zh-CN" dirty="0"/>
              <a:t>Machining of the components to be welded,</a:t>
            </a:r>
            <a:endParaRPr lang="zh-CN" altLang="zh-CN" dirty="0"/>
          </a:p>
          <a:p>
            <a:pPr marL="285750" lvl="0" indent="-285750">
              <a:buFont typeface="Arial" pitchFamily="34" charset="0"/>
              <a:buChar char="•"/>
            </a:pPr>
            <a:r>
              <a:rPr lang="en-GB" altLang="zh-CN" dirty="0"/>
              <a:t>Chemical cleaning,</a:t>
            </a:r>
            <a:endParaRPr lang="zh-CN" altLang="zh-CN" dirty="0"/>
          </a:p>
          <a:p>
            <a:pPr marL="285750" lvl="0" indent="-285750">
              <a:buFont typeface="Arial" pitchFamily="34" charset="0"/>
              <a:buChar char="•"/>
            </a:pPr>
            <a:r>
              <a:rPr lang="en-GB" altLang="zh-CN" dirty="0"/>
              <a:t>Electron-beam welding,</a:t>
            </a:r>
            <a:endParaRPr lang="zh-CN" altLang="zh-CN" dirty="0"/>
          </a:p>
          <a:p>
            <a:pPr marL="285750" lvl="0" indent="-285750">
              <a:buFont typeface="Arial" pitchFamily="34" charset="0"/>
              <a:buChar char="•"/>
            </a:pPr>
            <a:r>
              <a:rPr lang="en-GB" altLang="zh-CN" dirty="0"/>
              <a:t>Welding of the end flanges and water connections,</a:t>
            </a:r>
            <a:endParaRPr lang="zh-CN" altLang="zh-CN" dirty="0"/>
          </a:p>
          <a:p>
            <a:pPr marL="285750" lvl="0" indent="-285750">
              <a:buFont typeface="Arial" pitchFamily="34" charset="0"/>
              <a:buChar char="•"/>
            </a:pPr>
            <a:r>
              <a:rPr lang="en-GB" altLang="zh-CN" dirty="0"/>
              <a:t>Leak checks,</a:t>
            </a:r>
            <a:endParaRPr lang="zh-CN" altLang="zh-CN" dirty="0"/>
          </a:p>
          <a:p>
            <a:pPr marL="285750" lvl="0" indent="-285750">
              <a:buFont typeface="Arial" pitchFamily="34" charset="0"/>
              <a:buChar char="•"/>
            </a:pPr>
            <a:r>
              <a:rPr lang="en-GB" altLang="zh-CN" dirty="0"/>
              <a:t>NEG </a:t>
            </a:r>
            <a:r>
              <a:rPr lang="en-GB" altLang="zh-CN" dirty="0" smtClean="0"/>
              <a:t>coating inside </a:t>
            </a:r>
            <a:r>
              <a:rPr lang="en-GB" altLang="zh-CN" dirty="0"/>
              <a:t>chamber.</a:t>
            </a:r>
            <a:endParaRPr lang="zh-CN" altLang="zh-CN" dirty="0"/>
          </a:p>
          <a:p>
            <a:endParaRPr lang="zh-CN" altLang="en-US" dirty="0"/>
          </a:p>
        </p:txBody>
      </p:sp>
      <p:sp>
        <p:nvSpPr>
          <p:cNvPr id="3" name="灯片编号占位符 2"/>
          <p:cNvSpPr>
            <a:spLocks noGrp="1"/>
          </p:cNvSpPr>
          <p:nvPr>
            <p:ph type="sldNum" sz="quarter" idx="12"/>
          </p:nvPr>
        </p:nvSpPr>
        <p:spPr/>
        <p:txBody>
          <a:bodyPr/>
          <a:lstStyle/>
          <a:p>
            <a:fld id="{5BE3715F-5FF4-4582-8B0E-DAF705522D44}" type="slidenum">
              <a:rPr lang="zh-CN" altLang="en-US" smtClean="0"/>
              <a:t>14</a:t>
            </a:fld>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8801"/>
            <a:ext cx="4148349"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404664"/>
            <a:ext cx="6840760" cy="461665"/>
          </a:xfrm>
          <a:prstGeom prst="rect">
            <a:avLst/>
          </a:prstGeom>
          <a:noFill/>
        </p:spPr>
        <p:txBody>
          <a:bodyPr wrap="square" rtlCol="0">
            <a:spAutoFit/>
          </a:bodyPr>
          <a:lstStyle/>
          <a:p>
            <a:r>
              <a:rPr lang="en-US" altLang="zh-CN" sz="2400" dirty="0" smtClean="0"/>
              <a:t>The dipole vacuum chamber of positron storage ring</a:t>
            </a:r>
            <a:endParaRPr lang="zh-CN" altLang="en-US" sz="2400" dirty="0"/>
          </a:p>
        </p:txBody>
      </p:sp>
    </p:spTree>
    <p:extLst>
      <p:ext uri="{BB962C8B-B14F-4D97-AF65-F5344CB8AC3E}">
        <p14:creationId xmlns:p14="http://schemas.microsoft.com/office/powerpoint/2010/main" val="331552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6795" y="4221088"/>
            <a:ext cx="436921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E=120GeV, I=</a:t>
            </a:r>
            <a:r>
              <a:rPr lang="en-US" altLang="zh-CN" sz="1600" dirty="0" smtClean="0">
                <a:sym typeface="Symbol"/>
              </a:rPr>
              <a:t>17.4mA, h=1000w/m</a:t>
            </a:r>
            <a:r>
              <a:rPr lang="en-US" altLang="zh-CN" sz="1600" baseline="30000" dirty="0" smtClean="0">
                <a:sym typeface="Symbol"/>
              </a:rPr>
              <a:t>2</a:t>
            </a:r>
            <a:r>
              <a:rPr lang="en-US" altLang="zh-CN" sz="1600" dirty="0" smtClean="0">
                <a:sym typeface="Symbol"/>
              </a:rPr>
              <a:t>C</a:t>
            </a:r>
            <a:endParaRPr lang="en-US" altLang="zh-CN" sz="1600" dirty="0" smtClean="0"/>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highest temperature reaches </a:t>
            </a:r>
            <a:r>
              <a:rPr lang="en-US" altLang="zh-CN" sz="1600" dirty="0" smtClean="0"/>
              <a:t>to </a:t>
            </a:r>
            <a:r>
              <a:rPr lang="en-US" altLang="zh-CN" sz="1600" b="1" dirty="0" smtClean="0">
                <a:solidFill>
                  <a:srgbClr val="FF0000"/>
                </a:solidFill>
              </a:rPr>
              <a:t>37.4 </a:t>
            </a:r>
            <a:r>
              <a:rPr lang="en-US" altLang="zh-CN" sz="1600" b="1" dirty="0" smtClean="0">
                <a:solidFill>
                  <a:srgbClr val="FF0000"/>
                </a:solidFill>
                <a:sym typeface="Symbol"/>
              </a:rPr>
              <a:t></a:t>
            </a:r>
            <a:r>
              <a:rPr lang="en-US" altLang="zh-CN" sz="1600" b="1" dirty="0" smtClean="0">
                <a:solidFill>
                  <a:srgbClr val="FF0000"/>
                </a:solidFill>
              </a:rPr>
              <a:t>C</a:t>
            </a:r>
            <a:r>
              <a:rPr lang="en-US" altLang="zh-CN" sz="1600" dirty="0" smtClean="0"/>
              <a:t>;</a:t>
            </a:r>
          </a:p>
          <a:p>
            <a:pPr marL="285750" indent="-285750">
              <a:buFont typeface="Arial" panose="020B0604020202020204" pitchFamily="34" charset="0"/>
              <a:buChar char="•"/>
            </a:pPr>
            <a:r>
              <a:rPr lang="en-US" altLang="zh-CN" sz="1600" dirty="0" smtClean="0"/>
              <a:t>The </a:t>
            </a:r>
            <a:r>
              <a:rPr lang="en-US" altLang="zh-CN" sz="1600" dirty="0"/>
              <a:t>maximum stress is </a:t>
            </a:r>
            <a:r>
              <a:rPr lang="en-US" altLang="zh-CN" sz="1600" b="1" dirty="0" smtClean="0">
                <a:solidFill>
                  <a:srgbClr val="FF0000"/>
                </a:solidFill>
              </a:rPr>
              <a:t>12.1 </a:t>
            </a:r>
            <a:r>
              <a:rPr lang="en-US" altLang="zh-CN" sz="1600" b="1" dirty="0" err="1" smtClean="0">
                <a:solidFill>
                  <a:srgbClr val="FF0000"/>
                </a:solidFill>
              </a:rPr>
              <a:t>MPa</a:t>
            </a:r>
            <a:r>
              <a:rPr lang="en-US" altLang="zh-CN" sz="1600" dirty="0" smtClean="0"/>
              <a:t>;</a:t>
            </a:r>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maximum deformation is </a:t>
            </a:r>
            <a:r>
              <a:rPr lang="en-US" altLang="zh-CN" sz="1600" b="1" dirty="0" smtClean="0">
                <a:solidFill>
                  <a:srgbClr val="FF0000"/>
                </a:solidFill>
              </a:rPr>
              <a:t>0.016 mm</a:t>
            </a:r>
            <a:r>
              <a:rPr lang="en-US" altLang="zh-CN" sz="1600" dirty="0" smtClean="0"/>
              <a:t>.</a:t>
            </a:r>
          </a:p>
        </p:txBody>
      </p:sp>
      <p:sp>
        <p:nvSpPr>
          <p:cNvPr id="3" name="灯片编号占位符 2"/>
          <p:cNvSpPr>
            <a:spLocks noGrp="1"/>
          </p:cNvSpPr>
          <p:nvPr>
            <p:ph type="sldNum" sz="quarter" idx="12"/>
          </p:nvPr>
        </p:nvSpPr>
        <p:spPr/>
        <p:txBody>
          <a:bodyPr/>
          <a:lstStyle/>
          <a:p>
            <a:fld id="{5BE3715F-5FF4-4582-8B0E-DAF705522D44}" type="slidenum">
              <a:rPr lang="zh-CN" altLang="en-US" smtClean="0"/>
              <a:t>15</a:t>
            </a:fld>
            <a:endParaRPr lang="zh-CN" altLang="en-US"/>
          </a:p>
        </p:txBody>
      </p:sp>
      <p:sp>
        <p:nvSpPr>
          <p:cNvPr id="11" name="TextBox 10"/>
          <p:cNvSpPr txBox="1"/>
          <p:nvPr/>
        </p:nvSpPr>
        <p:spPr>
          <a:xfrm>
            <a:off x="1043608" y="221336"/>
            <a:ext cx="7272808" cy="461665"/>
          </a:xfrm>
          <a:prstGeom prst="rect">
            <a:avLst/>
          </a:prstGeom>
          <a:noFill/>
        </p:spPr>
        <p:txBody>
          <a:bodyPr wrap="square" rtlCol="0">
            <a:spAutoFit/>
          </a:bodyPr>
          <a:lstStyle/>
          <a:p>
            <a:r>
              <a:rPr lang="en-US" altLang="zh-CN" sz="2400" b="1" dirty="0">
                <a:solidFill>
                  <a:srgbClr val="0070C0"/>
                </a:solidFill>
              </a:rPr>
              <a:t>Finite element analysis for </a:t>
            </a:r>
            <a:r>
              <a:rPr lang="en-US" altLang="zh-CN" sz="2400" b="1" dirty="0" smtClean="0">
                <a:solidFill>
                  <a:srgbClr val="0070C0"/>
                </a:solidFill>
              </a:rPr>
              <a:t>copper </a:t>
            </a:r>
            <a:r>
              <a:rPr lang="en-US" altLang="zh-CN" sz="2400" b="1" dirty="0">
                <a:solidFill>
                  <a:srgbClr val="0070C0"/>
                </a:solidFill>
              </a:rPr>
              <a:t>vacuum </a:t>
            </a:r>
            <a:r>
              <a:rPr lang="en-US" altLang="zh-CN" sz="2400" b="1" dirty="0" smtClean="0">
                <a:solidFill>
                  <a:srgbClr val="0070C0"/>
                </a:solidFill>
              </a:rPr>
              <a:t>chamber</a:t>
            </a:r>
            <a:endParaRPr lang="en-US" altLang="zh-CN" sz="2400" b="1" dirty="0">
              <a:solidFill>
                <a:srgbClr val="0070C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08721"/>
            <a:ext cx="432570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553" y="897449"/>
            <a:ext cx="4359696" cy="23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1" y="3611180"/>
            <a:ext cx="4325710" cy="229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3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16</a:t>
            </a:fld>
            <a:endParaRPr lang="zh-CN"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893"/>
            <a:ext cx="4316413"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8" y="3573017"/>
            <a:ext cx="485682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665" y="38893"/>
            <a:ext cx="4413375" cy="403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76056" y="4293096"/>
            <a:ext cx="3888432" cy="2893100"/>
          </a:xfrm>
          <a:prstGeom prst="rect">
            <a:avLst/>
          </a:prstGeom>
          <a:noFill/>
        </p:spPr>
        <p:txBody>
          <a:bodyPr wrap="square" rtlCol="0">
            <a:spAutoFit/>
          </a:bodyPr>
          <a:lstStyle/>
          <a:p>
            <a:pPr algn="ctr"/>
            <a:r>
              <a:rPr lang="en-US" altLang="zh-CN" sz="2000" b="1" dirty="0" smtClean="0">
                <a:solidFill>
                  <a:srgbClr val="FFC000"/>
                </a:solidFill>
              </a:rPr>
              <a:t>Synchrotron Radiation Shielding</a:t>
            </a:r>
          </a:p>
          <a:p>
            <a:pPr marL="285750" indent="-285750">
              <a:buFont typeface="Arial" panose="020B0604020202020204" pitchFamily="34" charset="0"/>
              <a:buChar char="•"/>
            </a:pPr>
            <a:r>
              <a:rPr lang="en-US" altLang="zh-CN" dirty="0" smtClean="0">
                <a:solidFill>
                  <a:srgbClr val="0070C0"/>
                </a:solidFill>
              </a:rPr>
              <a:t>SR </a:t>
            </a:r>
            <a:r>
              <a:rPr lang="en-US" altLang="zh-CN" dirty="0">
                <a:solidFill>
                  <a:srgbClr val="0070C0"/>
                </a:solidFill>
              </a:rPr>
              <a:t>hitting </a:t>
            </a:r>
            <a:r>
              <a:rPr lang="en-US" altLang="zh-CN" dirty="0" smtClean="0">
                <a:solidFill>
                  <a:srgbClr val="0070C0"/>
                </a:solidFill>
              </a:rPr>
              <a:t>the opposite </a:t>
            </a:r>
            <a:r>
              <a:rPr lang="en-US" altLang="zh-CN" dirty="0">
                <a:solidFill>
                  <a:srgbClr val="0070C0"/>
                </a:solidFill>
              </a:rPr>
              <a:t>side of the cooling </a:t>
            </a:r>
            <a:r>
              <a:rPr lang="en-US" altLang="zh-CN" dirty="0" smtClean="0">
                <a:solidFill>
                  <a:srgbClr val="0070C0"/>
                </a:solidFill>
              </a:rPr>
              <a:t>channel of  an aluminum vacuum chamber, the temperature </a:t>
            </a:r>
            <a:r>
              <a:rPr lang="en-US" altLang="zh-CN" dirty="0">
                <a:solidFill>
                  <a:srgbClr val="0070C0"/>
                </a:solidFill>
              </a:rPr>
              <a:t>will </a:t>
            </a:r>
            <a:r>
              <a:rPr lang="en-US" altLang="zh-CN" dirty="0" smtClean="0">
                <a:solidFill>
                  <a:srgbClr val="0070C0"/>
                </a:solidFill>
              </a:rPr>
              <a:t>reach to </a:t>
            </a:r>
            <a:r>
              <a:rPr lang="en-US" altLang="zh-CN" b="1" dirty="0">
                <a:solidFill>
                  <a:srgbClr val="FF0000"/>
                </a:solidFill>
              </a:rPr>
              <a:t>78.3 </a:t>
            </a:r>
            <a:r>
              <a:rPr lang="en-US" altLang="zh-CN" b="1" dirty="0">
                <a:solidFill>
                  <a:srgbClr val="FF0000"/>
                </a:solidFill>
                <a:sym typeface="Symbol"/>
              </a:rPr>
              <a:t></a:t>
            </a:r>
            <a:r>
              <a:rPr lang="en-US" altLang="zh-CN" b="1" dirty="0" smtClean="0">
                <a:solidFill>
                  <a:srgbClr val="FF0000"/>
                </a:solidFill>
              </a:rPr>
              <a:t>C</a:t>
            </a:r>
            <a:endParaRPr lang="en-US" altLang="zh-CN" dirty="0" smtClean="0">
              <a:solidFill>
                <a:srgbClr val="0070C0"/>
              </a:solidFill>
            </a:endParaRPr>
          </a:p>
          <a:p>
            <a:pPr marL="285750" indent="-285750">
              <a:buFont typeface="Arial" panose="020B0604020202020204" pitchFamily="34" charset="0"/>
              <a:buChar char="•"/>
            </a:pPr>
            <a:r>
              <a:rPr lang="en-US" altLang="zh-CN" dirty="0" smtClean="0">
                <a:solidFill>
                  <a:srgbClr val="0070C0"/>
                </a:solidFill>
              </a:rPr>
              <a:t>While for  a copper vacuum chamber, the temperature </a:t>
            </a:r>
            <a:r>
              <a:rPr lang="en-US" altLang="zh-CN" dirty="0">
                <a:solidFill>
                  <a:srgbClr val="0070C0"/>
                </a:solidFill>
              </a:rPr>
              <a:t>will be </a:t>
            </a:r>
            <a:r>
              <a:rPr lang="en-US" altLang="zh-CN" b="1" dirty="0">
                <a:solidFill>
                  <a:srgbClr val="FF0000"/>
                </a:solidFill>
              </a:rPr>
              <a:t>53.7 </a:t>
            </a:r>
            <a:r>
              <a:rPr lang="en-US" altLang="zh-CN" b="1" dirty="0">
                <a:solidFill>
                  <a:srgbClr val="FF0000"/>
                </a:solidFill>
                <a:sym typeface="Symbol"/>
              </a:rPr>
              <a:t></a:t>
            </a:r>
            <a:r>
              <a:rPr lang="en-US" altLang="zh-CN" b="1" dirty="0" smtClean="0">
                <a:solidFill>
                  <a:srgbClr val="FF0000"/>
                </a:solidFill>
              </a:rPr>
              <a:t>C</a:t>
            </a:r>
            <a:endParaRPr lang="zh-CN" altLang="en-US" dirty="0">
              <a:solidFill>
                <a:srgbClr val="0070C0"/>
              </a:solidFill>
            </a:endParaRPr>
          </a:p>
          <a:p>
            <a:pPr marL="285750" indent="-285750">
              <a:buFont typeface="Arial" panose="020B0604020202020204" pitchFamily="34" charset="0"/>
              <a:buChar char="•"/>
            </a:pPr>
            <a:endParaRPr lang="zh-CN" altLang="en-US" dirty="0">
              <a:solidFill>
                <a:srgbClr val="0070C0"/>
              </a:solidFill>
            </a:endParaRPr>
          </a:p>
          <a:p>
            <a:pPr marL="285750" indent="-285750">
              <a:buFont typeface="Arial" panose="020B0604020202020204" pitchFamily="34" charset="0"/>
              <a:buChar char="•"/>
            </a:pPr>
            <a:endParaRPr lang="en-US" altLang="zh-CN" dirty="0" smtClean="0"/>
          </a:p>
          <a:p>
            <a:endParaRPr lang="zh-CN" altLang="en-US" dirty="0"/>
          </a:p>
        </p:txBody>
      </p:sp>
    </p:spTree>
    <p:extLst>
      <p:ext uri="{BB962C8B-B14F-4D97-AF65-F5344CB8AC3E}">
        <p14:creationId xmlns:p14="http://schemas.microsoft.com/office/powerpoint/2010/main" val="401154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pPr lvl="2" algn="ctr" rtl="0">
              <a:spcBef>
                <a:spcPct val="0"/>
              </a:spcBef>
            </a:pPr>
            <a:r>
              <a:rPr lang="en-GB" altLang="zh-CN" sz="3200" b="1" kern="1200" dirty="0">
                <a:solidFill>
                  <a:schemeClr val="tx1"/>
                </a:solidFill>
                <a:latin typeface="+mj-lt"/>
                <a:ea typeface="+mj-ea"/>
                <a:cs typeface="+mj-cs"/>
              </a:rPr>
              <a:t>4. Bellows Module with RF Shielding </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539552" y="1124744"/>
            <a:ext cx="8229600" cy="1656183"/>
          </a:xfrm>
        </p:spPr>
        <p:txBody>
          <a:bodyPr>
            <a:normAutofit fontScale="62500" lnSpcReduction="20000"/>
          </a:bodyPr>
          <a:lstStyle/>
          <a:p>
            <a:r>
              <a:rPr lang="en-US" altLang="zh-CN" dirty="0"/>
              <a:t>The primary function of the bellows module is to allow for thermal expansion of the chambers and for lateral, longitudinal and angular offsets due to tolerances and alignment, while providing a uniform chamber cross section to reduce the impedance seen by beam. </a:t>
            </a:r>
            <a:endParaRPr lang="en-US" altLang="zh-CN" dirty="0" smtClean="0"/>
          </a:p>
          <a:p>
            <a:r>
              <a:rPr lang="en-US" altLang="zh-CN" dirty="0"/>
              <a:t>The usual RF-shield is done with many narrow Be-Cu fingers that slide along the inside of the beam passage as the bellows is being compressed. </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17</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52936"/>
            <a:ext cx="3193670" cy="248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342" y="2820857"/>
            <a:ext cx="3355049" cy="252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5422354"/>
            <a:ext cx="4032448" cy="1354217"/>
          </a:xfrm>
          <a:prstGeom prst="rect">
            <a:avLst/>
          </a:prstGeom>
          <a:noFill/>
        </p:spPr>
        <p:txBody>
          <a:bodyPr wrap="square" rtlCol="0">
            <a:spAutoFit/>
          </a:bodyPr>
          <a:lstStyle/>
          <a:p>
            <a:pPr algn="ctr"/>
            <a:r>
              <a:rPr lang="en-US" altLang="zh-CN" dirty="0" smtClean="0"/>
              <a:t>Comb-type (Supper KEKB)</a:t>
            </a:r>
          </a:p>
          <a:p>
            <a:pPr marL="285750" indent="-285750">
              <a:buFont typeface="Arial" panose="020B0604020202020204" pitchFamily="34" charset="0"/>
              <a:buChar char="•"/>
            </a:pPr>
            <a:r>
              <a:rPr lang="en-US" altLang="zh-CN" sz="1600" dirty="0" smtClean="0">
                <a:solidFill>
                  <a:srgbClr val="FF0000"/>
                </a:solidFill>
              </a:rPr>
              <a:t>High thermal strength</a:t>
            </a:r>
          </a:p>
          <a:p>
            <a:pPr marL="285750" indent="-285750">
              <a:buFont typeface="Arial" panose="020B0604020202020204" pitchFamily="34" charset="0"/>
              <a:buChar char="•"/>
            </a:pPr>
            <a:r>
              <a:rPr lang="en-US" altLang="zh-CN" sz="1600" dirty="0" smtClean="0">
                <a:solidFill>
                  <a:srgbClr val="FF0000"/>
                </a:solidFill>
              </a:rPr>
              <a:t>Low impedance, no sliding point</a:t>
            </a:r>
          </a:p>
          <a:p>
            <a:pPr marL="285750" indent="-285750">
              <a:buFont typeface="Arial" panose="020B0604020202020204" pitchFamily="34" charset="0"/>
              <a:buChar char="•"/>
            </a:pPr>
            <a:r>
              <a:rPr lang="en-US" altLang="zh-CN" sz="1600" dirty="0" smtClean="0">
                <a:solidFill>
                  <a:srgbClr val="FF0000"/>
                </a:solidFill>
              </a:rPr>
              <a:t>Limited stroke (</a:t>
            </a:r>
            <a:r>
              <a:rPr lang="en-US" altLang="zh-CN" sz="1600" dirty="0">
                <a:solidFill>
                  <a:srgbClr val="FF0000"/>
                </a:solidFill>
              </a:rPr>
              <a:t>±4 </a:t>
            </a:r>
            <a:r>
              <a:rPr lang="en-US" altLang="zh-CN" sz="1600" dirty="0" smtClean="0">
                <a:solidFill>
                  <a:srgbClr val="FF0000"/>
                </a:solidFill>
              </a:rPr>
              <a:t>mm), small bending angle (±30 </a:t>
            </a:r>
            <a:r>
              <a:rPr lang="en-US" altLang="zh-CN" sz="1600" dirty="0" err="1">
                <a:solidFill>
                  <a:srgbClr val="FF0000"/>
                </a:solidFill>
              </a:rPr>
              <a:t>mrad</a:t>
            </a:r>
            <a:r>
              <a:rPr lang="en-US" altLang="zh-CN" sz="1600" dirty="0">
                <a:solidFill>
                  <a:srgbClr val="FF0000"/>
                </a:solidFill>
              </a:rPr>
              <a:t> </a:t>
            </a:r>
            <a:r>
              <a:rPr lang="en-US" altLang="zh-CN" sz="1600" dirty="0" smtClean="0">
                <a:solidFill>
                  <a:srgbClr val="FF0000"/>
                </a:solidFill>
              </a:rPr>
              <a:t>)</a:t>
            </a:r>
            <a:endParaRPr lang="zh-CN" altLang="en-US" sz="1600" dirty="0">
              <a:solidFill>
                <a:srgbClr val="FF0000"/>
              </a:solidFill>
            </a:endParaRPr>
          </a:p>
        </p:txBody>
      </p:sp>
      <p:sp>
        <p:nvSpPr>
          <p:cNvPr id="8" name="TextBox 7"/>
          <p:cNvSpPr txBox="1"/>
          <p:nvPr/>
        </p:nvSpPr>
        <p:spPr>
          <a:xfrm>
            <a:off x="4385302" y="5422353"/>
            <a:ext cx="4363161" cy="1107996"/>
          </a:xfrm>
          <a:prstGeom prst="rect">
            <a:avLst/>
          </a:prstGeom>
          <a:noFill/>
        </p:spPr>
        <p:txBody>
          <a:bodyPr wrap="square" rtlCol="0">
            <a:spAutoFit/>
          </a:bodyPr>
          <a:lstStyle/>
          <a:p>
            <a:pPr algn="ctr"/>
            <a:r>
              <a:rPr lang="en-US" altLang="zh-CN" dirty="0" smtClean="0"/>
              <a:t>Double-fingers type(usual)</a:t>
            </a:r>
          </a:p>
          <a:p>
            <a:pPr marL="285750" indent="-285750">
              <a:buFont typeface="Arial" panose="020B0604020202020204" pitchFamily="34" charset="0"/>
              <a:buChar char="•"/>
            </a:pPr>
            <a:r>
              <a:rPr lang="en-US" altLang="zh-CN" sz="1600" dirty="0" smtClean="0">
                <a:solidFill>
                  <a:srgbClr val="FF0000"/>
                </a:solidFill>
              </a:rPr>
              <a:t>Shielding finger + spring finger</a:t>
            </a:r>
          </a:p>
          <a:p>
            <a:pPr marL="285750" indent="-285750">
              <a:buFont typeface="Arial" panose="020B0604020202020204" pitchFamily="34" charset="0"/>
              <a:buChar char="•"/>
            </a:pPr>
            <a:r>
              <a:rPr lang="en-US" altLang="zh-CN" sz="1600" dirty="0" smtClean="0">
                <a:solidFill>
                  <a:srgbClr val="FF0000"/>
                </a:solidFill>
              </a:rPr>
              <a:t>Large expansion and contraction</a:t>
            </a:r>
          </a:p>
          <a:p>
            <a:pPr marL="285750" indent="-285750">
              <a:buFont typeface="Arial" panose="020B0604020202020204" pitchFamily="34" charset="0"/>
              <a:buChar char="•"/>
            </a:pPr>
            <a:r>
              <a:rPr lang="en-US" altLang="zh-CN" sz="1600" dirty="0" smtClean="0">
                <a:solidFill>
                  <a:srgbClr val="FF0000"/>
                </a:solidFill>
              </a:rPr>
              <a:t>Offset (±2mm), bending angle (±50 </a:t>
            </a:r>
            <a:r>
              <a:rPr lang="en-US" altLang="zh-CN" sz="1600" dirty="0" err="1">
                <a:solidFill>
                  <a:srgbClr val="FF0000"/>
                </a:solidFill>
              </a:rPr>
              <a:t>mrad</a:t>
            </a:r>
            <a:r>
              <a:rPr lang="en-US" altLang="zh-CN" sz="1600" dirty="0">
                <a:solidFill>
                  <a:srgbClr val="FF0000"/>
                </a:solidFill>
              </a:rPr>
              <a:t> </a:t>
            </a:r>
            <a:r>
              <a:rPr lang="en-US" altLang="zh-CN" sz="1600" dirty="0" smtClean="0">
                <a:solidFill>
                  <a:srgbClr val="FF0000"/>
                </a:solidFill>
              </a:rPr>
              <a:t>)</a:t>
            </a:r>
            <a:endParaRPr lang="zh-CN" altLang="en-US" sz="1600" dirty="0">
              <a:solidFill>
                <a:srgbClr val="FF0000"/>
              </a:solidFill>
            </a:endParaRPr>
          </a:p>
        </p:txBody>
      </p:sp>
    </p:spTree>
    <p:extLst>
      <p:ext uri="{BB962C8B-B14F-4D97-AF65-F5344CB8AC3E}">
        <p14:creationId xmlns:p14="http://schemas.microsoft.com/office/powerpoint/2010/main" val="3138957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novo\AppData\Local\Microsoft\Windows\Temporary Internet Files\Content.Outlook\JCYRG61L\FR be100-55正面剖视图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19" t="4664" r="11957" b="8693"/>
          <a:stretch/>
        </p:blipFill>
        <p:spPr bwMode="auto">
          <a:xfrm>
            <a:off x="3454152" y="908720"/>
            <a:ext cx="2664296" cy="23886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novo\AppData\Local\Microsoft\Windows\Temporary Internet Files\Content.Outlook\JCYRG61L\FR be100-55_内部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59" t="23565" r="12486" b="13105"/>
          <a:stretch/>
        </p:blipFill>
        <p:spPr bwMode="auto">
          <a:xfrm>
            <a:off x="3238339" y="4089941"/>
            <a:ext cx="28194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enovo\AppData\Local\Microsoft\Windows\Temporary Internet Files\Content.Outlook\JCYRG61L\FR be100-55正面剖视图-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21953" t="12977" r="23807"/>
          <a:stretch/>
        </p:blipFill>
        <p:spPr bwMode="auto">
          <a:xfrm>
            <a:off x="938275" y="3610194"/>
            <a:ext cx="2300064" cy="2712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6277962"/>
            <a:ext cx="2880320" cy="369332"/>
          </a:xfrm>
          <a:prstGeom prst="rect">
            <a:avLst/>
          </a:prstGeom>
          <a:noFill/>
        </p:spPr>
        <p:txBody>
          <a:bodyPr wrap="square" rtlCol="0">
            <a:spAutoFit/>
          </a:bodyPr>
          <a:lstStyle/>
          <a:p>
            <a:r>
              <a:rPr lang="en-US" altLang="zh-CN" b="1" dirty="0" smtClean="0"/>
              <a:t>RF</a:t>
            </a:r>
            <a:r>
              <a:rPr lang="en-US" altLang="zh-CN" b="1" dirty="0"/>
              <a:t> </a:t>
            </a:r>
            <a:r>
              <a:rPr lang="en-US" altLang="zh-CN" b="1" dirty="0" smtClean="0"/>
              <a:t>shielding bellow module</a:t>
            </a:r>
            <a:endParaRPr lang="zh-CN" altLang="en-US" b="1" dirty="0"/>
          </a:p>
        </p:txBody>
      </p:sp>
      <p:sp>
        <p:nvSpPr>
          <p:cNvPr id="3" name="TextBox 2"/>
          <p:cNvSpPr txBox="1"/>
          <p:nvPr/>
        </p:nvSpPr>
        <p:spPr>
          <a:xfrm>
            <a:off x="6253286" y="806652"/>
            <a:ext cx="2664296" cy="5262979"/>
          </a:xfrm>
          <a:prstGeom prst="rect">
            <a:avLst/>
          </a:prstGeom>
          <a:noFill/>
        </p:spPr>
        <p:txBody>
          <a:bodyPr wrap="square" rtlCol="0">
            <a:spAutoFit/>
          </a:bodyPr>
          <a:lstStyle/>
          <a:p>
            <a:r>
              <a:rPr lang="en-US" altLang="zh-CN" sz="1600" dirty="0"/>
              <a:t>For CEPC, the fingers are designed to maintain a relatively high contact pressure of </a:t>
            </a:r>
            <a:r>
              <a:rPr lang="en-US" altLang="zh-CN" sz="1600" dirty="0" smtClean="0"/>
              <a:t>150</a:t>
            </a:r>
            <a:r>
              <a:rPr lang="en-US" altLang="zh-CN" sz="1600" dirty="0" smtClean="0">
                <a:sym typeface="Symbol"/>
              </a:rPr>
              <a:t>10</a:t>
            </a:r>
            <a:r>
              <a:rPr lang="en-US" altLang="zh-CN" sz="1600" dirty="0" smtClean="0"/>
              <a:t>g/finger</a:t>
            </a:r>
            <a:r>
              <a:rPr lang="en-US" altLang="zh-CN" sz="1600" dirty="0"/>
              <a:t>, and the slit length between fingers is set to be 20mm. The RF-shield should absorb the maximum expansion of 10 mm and contraction of 20 mm, allowing for the offset of 2 mm. The step at the contact point is limited to less than 1mm. The cooling water channel is attached considering the reflecting power of the synchrotron radiation, Joule loss and HOM heat load on the inner surface, and the leaked HOM power inside the bellows. </a:t>
            </a:r>
            <a:endParaRPr lang="zh-CN" altLang="zh-CN" sz="1600" dirty="0"/>
          </a:p>
          <a:p>
            <a:endParaRPr lang="zh-CN" altLang="en-US" sz="16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18</a:t>
            </a:fld>
            <a:endParaRPr lang="zh-CN" altLang="en-US"/>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2" y="940655"/>
            <a:ext cx="29987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992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720080"/>
          </a:xfrm>
        </p:spPr>
        <p:txBody>
          <a:bodyPr>
            <a:normAutofit/>
          </a:bodyPr>
          <a:lstStyle/>
          <a:p>
            <a:pPr lvl="2" algn="ctr" rtl="0">
              <a:spcBef>
                <a:spcPct val="0"/>
              </a:spcBef>
            </a:pPr>
            <a:r>
              <a:rPr lang="en-US" altLang="zh-CN" sz="3200" b="1" kern="1200" dirty="0">
                <a:solidFill>
                  <a:schemeClr val="tx1"/>
                </a:solidFill>
                <a:latin typeface="+mj-lt"/>
                <a:ea typeface="+mj-ea"/>
                <a:cs typeface="+mj-cs"/>
              </a:rPr>
              <a:t>5. Pumping system</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539552" y="980728"/>
            <a:ext cx="8229600" cy="4525963"/>
          </a:xfrm>
        </p:spPr>
        <p:txBody>
          <a:bodyPr>
            <a:normAutofit fontScale="62500" lnSpcReduction="20000"/>
          </a:bodyPr>
          <a:lstStyle/>
          <a:p>
            <a:r>
              <a:rPr lang="en-US" altLang="zh-CN" dirty="0"/>
              <a:t>The circumference of the CEPC </a:t>
            </a:r>
            <a:r>
              <a:rPr lang="en-US" altLang="zh-CN" dirty="0" smtClean="0"/>
              <a:t>storage ring </a:t>
            </a:r>
            <a:r>
              <a:rPr lang="en-US" altLang="zh-CN" dirty="0"/>
              <a:t>is </a:t>
            </a:r>
            <a:r>
              <a:rPr lang="en-US" altLang="zh-CN" dirty="0" smtClean="0"/>
              <a:t>100 </a:t>
            </a:r>
            <a:r>
              <a:rPr lang="en-US" altLang="zh-CN" dirty="0"/>
              <a:t>km. It will be subdivided into about </a:t>
            </a:r>
            <a:r>
              <a:rPr lang="en-US" altLang="zh-CN" dirty="0" smtClean="0"/>
              <a:t>520 </a:t>
            </a:r>
            <a:r>
              <a:rPr lang="en-US" altLang="zh-CN" dirty="0"/>
              <a:t>sectors by means of the RF all metal gate valves, which allow all vacuum work such as pumping down from atmosphere pressure, leak detecting, </a:t>
            </a:r>
            <a:r>
              <a:rPr lang="en-US" altLang="zh-CN" dirty="0" err="1"/>
              <a:t>bakeout</a:t>
            </a:r>
            <a:r>
              <a:rPr lang="en-US" altLang="zh-CN" dirty="0"/>
              <a:t>, and vacuum interlock protection, to be done in sections of manageable length and volume. </a:t>
            </a:r>
            <a:endParaRPr lang="en-US" altLang="zh-CN" dirty="0" smtClean="0"/>
          </a:p>
          <a:p>
            <a:r>
              <a:rPr lang="en-US" altLang="zh-CN" dirty="0"/>
              <a:t>Roughing down to approximately 10</a:t>
            </a:r>
            <a:r>
              <a:rPr lang="en-US" altLang="zh-CN" baseline="30000" dirty="0"/>
              <a:t>-7</a:t>
            </a:r>
            <a:r>
              <a:rPr lang="en-US" altLang="zh-CN" dirty="0"/>
              <a:t> </a:t>
            </a:r>
            <a:r>
              <a:rPr lang="en-US" altLang="zh-CN" dirty="0" err="1"/>
              <a:t>Torr</a:t>
            </a:r>
            <a:r>
              <a:rPr lang="en-US" altLang="zh-CN" dirty="0"/>
              <a:t> will be achieved by the oil free turbo-molecular pump group. </a:t>
            </a:r>
            <a:endParaRPr lang="en-US" altLang="zh-CN" dirty="0" smtClean="0"/>
          </a:p>
          <a:p>
            <a:r>
              <a:rPr lang="en-US" altLang="zh-CN" dirty="0" smtClean="0"/>
              <a:t>The </a:t>
            </a:r>
            <a:r>
              <a:rPr lang="en-US" altLang="zh-CN" dirty="0"/>
              <a:t>main pumping is preferably achieved with Non Evaporable Getter(NEG)-coated </a:t>
            </a:r>
            <a:r>
              <a:rPr lang="en-US" altLang="zh-CN" dirty="0" smtClean="0"/>
              <a:t>copper chambers </a:t>
            </a:r>
            <a:r>
              <a:rPr lang="en-US" altLang="zh-CN" dirty="0"/>
              <a:t>in the </a:t>
            </a:r>
            <a:r>
              <a:rPr lang="en-US" altLang="zh-CN" dirty="0" smtClean="0"/>
              <a:t>positron ring, the </a:t>
            </a:r>
            <a:r>
              <a:rPr lang="en-US" altLang="zh-CN" dirty="0"/>
              <a:t>ion pumps will be used to maintain pressure and pump off CH</a:t>
            </a:r>
            <a:r>
              <a:rPr lang="en-US" altLang="zh-CN" baseline="-25000" dirty="0"/>
              <a:t>4</a:t>
            </a:r>
            <a:r>
              <a:rPr lang="en-US" altLang="zh-CN" dirty="0"/>
              <a:t> and noble gases that can’t be pumped off by the NEG pump. </a:t>
            </a:r>
            <a:endParaRPr lang="en-US" altLang="zh-CN" dirty="0" smtClean="0"/>
          </a:p>
          <a:p>
            <a:r>
              <a:rPr lang="en-US" altLang="zh-CN" dirty="0" smtClean="0"/>
              <a:t>The aluminum chambers of the electron ring are evacuated by the ion pumps at a spacing of about 6m.</a:t>
            </a:r>
          </a:p>
          <a:p>
            <a:r>
              <a:rPr lang="en-US" altLang="zh-CN" dirty="0"/>
              <a:t>For the pumping system of the interaction regions where the detectors are located, depending on the space available, NEG pumps, sublimation pumps </a:t>
            </a:r>
            <a:r>
              <a:rPr lang="en-US" altLang="zh-CN" dirty="0" smtClean="0"/>
              <a:t>and </a:t>
            </a:r>
            <a:r>
              <a:rPr lang="en-US" altLang="zh-CN" dirty="0"/>
              <a:t>ion pump will be used.</a:t>
            </a:r>
            <a:endParaRPr lang="zh-CN"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19</a:t>
            </a:fld>
            <a:endParaRPr lang="zh-CN" altLang="en-US"/>
          </a:p>
        </p:txBody>
      </p:sp>
    </p:spTree>
    <p:extLst>
      <p:ext uri="{BB962C8B-B14F-4D97-AF65-F5344CB8AC3E}">
        <p14:creationId xmlns:p14="http://schemas.microsoft.com/office/powerpoint/2010/main" val="188626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67544" y="1484784"/>
            <a:ext cx="8229600" cy="4525963"/>
          </a:xfrm>
        </p:spPr>
        <p:txBody>
          <a:bodyPr>
            <a:normAutofit/>
          </a:bodyPr>
          <a:lstStyle/>
          <a:p>
            <a:pPr marL="514350" indent="-514350">
              <a:buFont typeface="+mj-lt"/>
              <a:buAutoNum type="arabicPeriod"/>
            </a:pPr>
            <a:r>
              <a:rPr lang="en-US" altLang="zh-CN" dirty="0" smtClean="0"/>
              <a:t>Basic requirements to the vacuum system</a:t>
            </a:r>
          </a:p>
          <a:p>
            <a:pPr marL="0" lvl="2" indent="0">
              <a:buNone/>
            </a:pPr>
            <a:r>
              <a:rPr lang="en-US" altLang="zh-CN" sz="3200" dirty="0" smtClean="0"/>
              <a:t>2.  Synchrotron </a:t>
            </a:r>
            <a:r>
              <a:rPr lang="en-US" altLang="zh-CN" sz="3200" dirty="0"/>
              <a:t>radiation power and gas load  </a:t>
            </a:r>
            <a:r>
              <a:rPr lang="en-US" altLang="zh-CN" dirty="0" smtClean="0"/>
              <a:t>   </a:t>
            </a:r>
          </a:p>
          <a:p>
            <a:pPr marL="514350" indent="-514350">
              <a:buAutoNum type="arabicPeriod" startAt="3"/>
            </a:pPr>
            <a:r>
              <a:rPr lang="en-US" altLang="zh-CN" dirty="0" smtClean="0"/>
              <a:t>Vacuum chamber</a:t>
            </a:r>
          </a:p>
          <a:p>
            <a:pPr marL="514350" indent="-514350">
              <a:buAutoNum type="arabicPeriod" startAt="3"/>
            </a:pPr>
            <a:r>
              <a:rPr lang="en-GB" altLang="zh-CN" dirty="0" smtClean="0"/>
              <a:t>Bellows </a:t>
            </a:r>
            <a:r>
              <a:rPr lang="en-GB" altLang="zh-CN" dirty="0"/>
              <a:t>Module with RF Shielding </a:t>
            </a:r>
            <a:r>
              <a:rPr lang="en-US" altLang="zh-CN" dirty="0" smtClean="0"/>
              <a:t> </a:t>
            </a:r>
          </a:p>
          <a:p>
            <a:pPr marL="514350" indent="-514350">
              <a:buAutoNum type="arabicPeriod" startAt="3"/>
            </a:pPr>
            <a:r>
              <a:rPr lang="en-US" altLang="zh-CN" dirty="0" smtClean="0"/>
              <a:t>Pumping system</a:t>
            </a:r>
          </a:p>
          <a:p>
            <a:pPr marL="514350" lvl="2" indent="-514350">
              <a:buAutoNum type="arabicPeriod" startAt="6"/>
            </a:pPr>
            <a:r>
              <a:rPr lang="en-US" altLang="zh-CN" sz="3200" dirty="0" smtClean="0"/>
              <a:t>Vacuum </a:t>
            </a:r>
            <a:r>
              <a:rPr lang="en-US" altLang="zh-CN" sz="3200" dirty="0"/>
              <a:t>measurement and </a:t>
            </a:r>
            <a:r>
              <a:rPr lang="en-US" altLang="zh-CN" sz="3200" dirty="0" smtClean="0"/>
              <a:t>control</a:t>
            </a:r>
          </a:p>
          <a:p>
            <a:pPr marL="514350" lvl="2" indent="-514350">
              <a:buAutoNum type="arabicPeriod" startAt="6"/>
            </a:pPr>
            <a:r>
              <a:rPr lang="en-US" altLang="zh-CN" sz="3200" dirty="0" smtClean="0"/>
              <a:t>Summary</a:t>
            </a:r>
            <a:endParaRPr lang="en-US" altLang="zh-CN" sz="3200" dirty="0"/>
          </a:p>
          <a:p>
            <a:pPr marL="514350" indent="-514350">
              <a:buAutoNum type="arabicPeriod" startAt="3"/>
            </a:pPr>
            <a:endParaRPr lang="en-US" altLang="zh-CN" dirty="0" smtClean="0"/>
          </a:p>
          <a:p>
            <a:pPr marL="514350" indent="-514350">
              <a:buAutoNum type="arabicPeriod" startAt="3"/>
            </a:pP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2</a:t>
            </a:fld>
            <a:endParaRPr lang="zh-CN" altLang="en-US"/>
          </a:p>
        </p:txBody>
      </p:sp>
    </p:spTree>
    <p:extLst>
      <p:ext uri="{BB962C8B-B14F-4D97-AF65-F5344CB8AC3E}">
        <p14:creationId xmlns:p14="http://schemas.microsoft.com/office/powerpoint/2010/main" val="140280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20</a:t>
            </a:fld>
            <a:endParaRPr lang="zh-CN" altLang="en-US"/>
          </a:p>
        </p:txBody>
      </p:sp>
      <p:sp>
        <p:nvSpPr>
          <p:cNvPr id="2" name="TextBox 1"/>
          <p:cNvSpPr txBox="1"/>
          <p:nvPr/>
        </p:nvSpPr>
        <p:spPr>
          <a:xfrm>
            <a:off x="1835696" y="404664"/>
            <a:ext cx="5400600" cy="369332"/>
          </a:xfrm>
          <a:prstGeom prst="rect">
            <a:avLst/>
          </a:prstGeom>
          <a:noFill/>
        </p:spPr>
        <p:txBody>
          <a:bodyPr wrap="square" rtlCol="0">
            <a:spAutoFit/>
          </a:bodyPr>
          <a:lstStyle/>
          <a:p>
            <a:endParaRPr lang="zh-CN" altLang="en-US" dirty="0"/>
          </a:p>
        </p:txBody>
      </p:sp>
      <p:sp>
        <p:nvSpPr>
          <p:cNvPr id="3" name="TextBox 2"/>
          <p:cNvSpPr txBox="1"/>
          <p:nvPr/>
        </p:nvSpPr>
        <p:spPr>
          <a:xfrm>
            <a:off x="1727684" y="143054"/>
            <a:ext cx="5616624" cy="523220"/>
          </a:xfrm>
          <a:prstGeom prst="rect">
            <a:avLst/>
          </a:prstGeom>
          <a:noFill/>
        </p:spPr>
        <p:txBody>
          <a:bodyPr wrap="square" rtlCol="0">
            <a:spAutoFit/>
          </a:bodyPr>
          <a:lstStyle/>
          <a:p>
            <a:r>
              <a:rPr lang="en-GB" altLang="zh-CN" sz="2800" b="1" dirty="0"/>
              <a:t>NEG coating of the inside chamber</a:t>
            </a:r>
            <a:endParaRPr lang="zh-CN" altLang="en-US" sz="2800" b="1" dirty="0"/>
          </a:p>
        </p:txBody>
      </p:sp>
      <p:sp>
        <p:nvSpPr>
          <p:cNvPr id="6" name="TextBox 5"/>
          <p:cNvSpPr txBox="1"/>
          <p:nvPr/>
        </p:nvSpPr>
        <p:spPr>
          <a:xfrm>
            <a:off x="3917255" y="836712"/>
            <a:ext cx="4975225" cy="6186309"/>
          </a:xfrm>
          <a:prstGeom prst="rect">
            <a:avLst/>
          </a:prstGeom>
          <a:noFill/>
        </p:spPr>
        <p:txBody>
          <a:bodyPr wrap="square" rtlCol="0">
            <a:spAutoFit/>
          </a:bodyPr>
          <a:lstStyle/>
          <a:p>
            <a:pPr marL="285750" indent="-285750">
              <a:buFont typeface="Arial" pitchFamily="34" charset="0"/>
              <a:buChar char="•"/>
            </a:pPr>
            <a:r>
              <a:rPr lang="en-US" altLang="zh-CN" dirty="0"/>
              <a:t>NEG coating suppresses electron </a:t>
            </a:r>
            <a:r>
              <a:rPr lang="en-US" altLang="zh-CN" dirty="0" err="1"/>
              <a:t>multipacting</a:t>
            </a:r>
            <a:r>
              <a:rPr lang="en-US" altLang="zh-CN" dirty="0"/>
              <a:t> </a:t>
            </a:r>
            <a:r>
              <a:rPr lang="en-US" altLang="zh-CN" dirty="0" smtClean="0"/>
              <a:t>(</a:t>
            </a:r>
            <a:r>
              <a:rPr lang="en-US" altLang="zh-CN" dirty="0" smtClean="0">
                <a:solidFill>
                  <a:srgbClr val="FF0000"/>
                </a:solidFill>
              </a:rPr>
              <a:t>SEY </a:t>
            </a:r>
            <a:r>
              <a:rPr lang="en-US" altLang="zh-CN" dirty="0" smtClean="0">
                <a:solidFill>
                  <a:srgbClr val="FF0000"/>
                </a:solidFill>
                <a:sym typeface="Symbol"/>
              </a:rPr>
              <a:t> 1.2</a:t>
            </a:r>
            <a:r>
              <a:rPr lang="en-US" altLang="zh-CN" dirty="0" smtClean="0">
                <a:sym typeface="Symbol"/>
              </a:rPr>
              <a:t>) </a:t>
            </a:r>
            <a:r>
              <a:rPr lang="en-US" altLang="zh-CN" dirty="0" smtClean="0"/>
              <a:t>and </a:t>
            </a:r>
            <a:r>
              <a:rPr lang="en-US" altLang="zh-CN" dirty="0"/>
              <a:t>beam-induced pressure rises, as well as provides extra linear pumping. </a:t>
            </a:r>
            <a:endParaRPr lang="en-US" altLang="zh-CN" dirty="0" smtClean="0"/>
          </a:p>
          <a:p>
            <a:pPr marL="285750" indent="-285750">
              <a:buFont typeface="Arial" pitchFamily="34" charset="0"/>
              <a:buChar char="•"/>
            </a:pPr>
            <a:r>
              <a:rPr lang="en-US" altLang="zh-CN" dirty="0" smtClean="0"/>
              <a:t>The </a:t>
            </a:r>
            <a:r>
              <a:rPr lang="en-US" altLang="zh-CN" dirty="0"/>
              <a:t>NEG coating is a titanium, zirconium, vanadium alloy, deposited on the inner surface of the chamber through sputtering. </a:t>
            </a:r>
            <a:endParaRPr lang="en-US" altLang="zh-CN" dirty="0" smtClean="0"/>
          </a:p>
          <a:p>
            <a:pPr marL="285750" indent="-285750">
              <a:buFont typeface="Arial" pitchFamily="34" charset="0"/>
              <a:buChar char="•"/>
            </a:pPr>
            <a:r>
              <a:rPr lang="en-US" altLang="zh-CN" dirty="0"/>
              <a:t>Each dipole chamber will be fitted with three cathodes (made of twisting together Ti, </a:t>
            </a:r>
            <a:r>
              <a:rPr lang="en-US" altLang="zh-CN" dirty="0" err="1"/>
              <a:t>Zr</a:t>
            </a:r>
            <a:r>
              <a:rPr lang="en-US" altLang="zh-CN" dirty="0"/>
              <a:t> and V metal wires) mounted along the chamber axis to achieve uniform thickness </a:t>
            </a:r>
            <a:r>
              <a:rPr lang="en-US" altLang="zh-CN" dirty="0" smtClean="0"/>
              <a:t>distribution.</a:t>
            </a:r>
          </a:p>
          <a:p>
            <a:pPr marL="285750" indent="-285750">
              <a:buFont typeface="Arial" pitchFamily="34" charset="0"/>
              <a:buChar char="•"/>
            </a:pPr>
            <a:r>
              <a:rPr lang="en-US" altLang="zh-CN" dirty="0"/>
              <a:t>A</a:t>
            </a:r>
            <a:r>
              <a:rPr lang="en-US" altLang="zh-CN" dirty="0" smtClean="0"/>
              <a:t>ll </a:t>
            </a:r>
            <a:r>
              <a:rPr lang="en-US" altLang="zh-CN" dirty="0"/>
              <a:t>related parameters (plasma gas pressure, substrate temperature, plasma current, and magnetic field value) will be recorded and suitably adjusted to ensure the stability of the deposition process. </a:t>
            </a:r>
            <a:endParaRPr lang="en-US" altLang="zh-CN" dirty="0" smtClean="0"/>
          </a:p>
          <a:p>
            <a:pPr marL="285750" indent="-285750">
              <a:buFont typeface="Arial" pitchFamily="34" charset="0"/>
              <a:buChar char="•"/>
            </a:pPr>
            <a:r>
              <a:rPr lang="en-US" altLang="zh-CN" dirty="0" smtClean="0"/>
              <a:t>Minimum effective thickness of NEG </a:t>
            </a:r>
            <a:r>
              <a:rPr lang="en-US" altLang="zh-CN" dirty="0"/>
              <a:t>films </a:t>
            </a:r>
            <a:r>
              <a:rPr lang="en-US" altLang="zh-CN" dirty="0" smtClean="0"/>
              <a:t>(such as </a:t>
            </a:r>
            <a:r>
              <a:rPr lang="en-US" altLang="zh-CN" dirty="0" smtClean="0">
                <a:solidFill>
                  <a:srgbClr val="FF0000"/>
                </a:solidFill>
              </a:rPr>
              <a:t>1 </a:t>
            </a:r>
            <a:r>
              <a:rPr lang="en-US" altLang="zh-CN" dirty="0" smtClean="0">
                <a:solidFill>
                  <a:srgbClr val="FF0000"/>
                </a:solidFill>
                <a:sym typeface="Symbol"/>
              </a:rPr>
              <a:t>m to 200 nm</a:t>
            </a:r>
            <a:r>
              <a:rPr lang="en-US" altLang="zh-CN" dirty="0" smtClean="0">
                <a:sym typeface="Symbol"/>
              </a:rPr>
              <a:t>) or part of NEG coating inside the inner surface of a vacuum chamber </a:t>
            </a:r>
            <a:r>
              <a:rPr lang="en-US" altLang="zh-CN" dirty="0" smtClean="0"/>
              <a:t>need to be studied for decreasing the resistive wall impedance. </a:t>
            </a:r>
          </a:p>
          <a:p>
            <a:endParaRPr lang="en-US" altLang="zh-CN" dirty="0" smtClean="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73995"/>
            <a:ext cx="3473988" cy="566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22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648072"/>
          </a:xfrm>
        </p:spPr>
        <p:txBody>
          <a:bodyPr>
            <a:normAutofit/>
          </a:bodyPr>
          <a:lstStyle/>
          <a:p>
            <a:pPr lvl="2" algn="ctr" rtl="0">
              <a:spcBef>
                <a:spcPct val="0"/>
              </a:spcBef>
            </a:pPr>
            <a:r>
              <a:rPr lang="en-US" altLang="zh-CN" sz="3200" b="1" kern="1200" dirty="0">
                <a:solidFill>
                  <a:schemeClr val="tx1"/>
                </a:solidFill>
                <a:latin typeface="+mj-lt"/>
                <a:ea typeface="+mj-ea"/>
                <a:cs typeface="+mj-cs"/>
              </a:rPr>
              <a:t>6.  Vacuum measurement and control</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196752"/>
            <a:ext cx="8229600" cy="4525963"/>
          </a:xfrm>
        </p:spPr>
        <p:txBody>
          <a:bodyPr>
            <a:normAutofit fontScale="70000" lnSpcReduction="20000"/>
          </a:bodyPr>
          <a:lstStyle/>
          <a:p>
            <a:r>
              <a:rPr lang="en-US" altLang="zh-CN" dirty="0"/>
              <a:t>The size of CEPC excludes the installation of vacuum gauges at sufficiently short intervals, </a:t>
            </a:r>
            <a:r>
              <a:rPr lang="en-US" altLang="zh-CN" dirty="0" smtClean="0"/>
              <a:t>some </a:t>
            </a:r>
            <a:r>
              <a:rPr lang="en-US" altLang="zh-CN" dirty="0"/>
              <a:t>special </a:t>
            </a:r>
            <a:r>
              <a:rPr lang="en-US" altLang="zh-CN" dirty="0" smtClean="0"/>
              <a:t>sections </a:t>
            </a:r>
            <a:r>
              <a:rPr lang="en-US" altLang="zh-CN" dirty="0"/>
              <a:t>such as injection regions, RF cavities and interaction regions are equipped with cold cathode gauges and residual gas </a:t>
            </a:r>
            <a:r>
              <a:rPr lang="en-US" altLang="zh-CN" dirty="0" smtClean="0"/>
              <a:t>analyzers.</a:t>
            </a:r>
          </a:p>
          <a:p>
            <a:r>
              <a:rPr lang="en-US" altLang="zh-CN" dirty="0"/>
              <a:t>T</a:t>
            </a:r>
            <a:r>
              <a:rPr lang="en-US" altLang="zh-CN" dirty="0" smtClean="0"/>
              <a:t>he </a:t>
            </a:r>
            <a:r>
              <a:rPr lang="en-US" altLang="zh-CN" dirty="0"/>
              <a:t>current of the sputter ion pumps, which are placed at the </a:t>
            </a:r>
            <a:r>
              <a:rPr lang="en-US" altLang="zh-CN" dirty="0" smtClean="0"/>
              <a:t>spacing of 6</a:t>
            </a:r>
            <a:r>
              <a:rPr lang="zh-CN" altLang="en-US" dirty="0" smtClean="0">
                <a:latin typeface="宋体"/>
                <a:ea typeface="宋体"/>
              </a:rPr>
              <a:t>～</a:t>
            </a:r>
            <a:r>
              <a:rPr lang="en-US" altLang="zh-CN" dirty="0" smtClean="0"/>
              <a:t>18m</a:t>
            </a:r>
            <a:r>
              <a:rPr lang="en-US" altLang="zh-CN" dirty="0"/>
              <a:t>, will be monitored continuously and should provide adequate pressure measurements down to 10</a:t>
            </a:r>
            <a:r>
              <a:rPr lang="en-US" altLang="zh-CN" baseline="30000" dirty="0"/>
              <a:t>-9</a:t>
            </a:r>
            <a:r>
              <a:rPr lang="en-US" altLang="zh-CN" dirty="0"/>
              <a:t> </a:t>
            </a:r>
            <a:r>
              <a:rPr lang="en-US" altLang="zh-CN" dirty="0" err="1"/>
              <a:t>Torr</a:t>
            </a:r>
            <a:r>
              <a:rPr lang="en-US" altLang="zh-CN" dirty="0"/>
              <a:t>. </a:t>
            </a:r>
            <a:endParaRPr lang="en-US" altLang="zh-CN" dirty="0" smtClean="0"/>
          </a:p>
          <a:p>
            <a:r>
              <a:rPr lang="zh-CN" altLang="zh-CN" dirty="0"/>
              <a:t> </a:t>
            </a:r>
            <a:r>
              <a:rPr lang="en-US" altLang="zh-CN" dirty="0"/>
              <a:t>Some mobile diagnosis equipment can be brought to the place of interest during </a:t>
            </a:r>
            <a:r>
              <a:rPr lang="en-US" altLang="zh-CN" dirty="0" err="1"/>
              <a:t>pumpdown</a:t>
            </a:r>
            <a:r>
              <a:rPr lang="en-US" altLang="zh-CN" dirty="0"/>
              <a:t>, leak detection and </a:t>
            </a:r>
            <a:r>
              <a:rPr lang="en-US" altLang="zh-CN" dirty="0" err="1"/>
              <a:t>bakeout</a:t>
            </a:r>
            <a:r>
              <a:rPr lang="en-US" altLang="zh-CN" dirty="0"/>
              <a:t> when the machine is accessible. </a:t>
            </a:r>
            <a:endParaRPr lang="en-US" altLang="zh-CN" dirty="0" smtClean="0"/>
          </a:p>
          <a:p>
            <a:r>
              <a:rPr lang="en-US" altLang="zh-CN" dirty="0"/>
              <a:t>The control of the vacuum system will be part of the general computer control systems; it includes the control of the sputter ion pumps, vacuum gauges, sector valves, and the monitoring of the </a:t>
            </a:r>
            <a:r>
              <a:rPr lang="en-US" altLang="zh-CN" dirty="0" smtClean="0"/>
              <a:t>temperature </a:t>
            </a:r>
            <a:r>
              <a:rPr lang="en-US" altLang="zh-CN" dirty="0"/>
              <a:t>of the vacuum chambers. </a:t>
            </a:r>
            <a:endParaRPr lang="en-US" altLang="zh-CN" dirty="0" smtClean="0"/>
          </a:p>
          <a:p>
            <a:pPr marL="0" indent="0">
              <a:buNone/>
            </a:pP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21</a:t>
            </a:fld>
            <a:endParaRPr lang="zh-CN" altLang="en-US"/>
          </a:p>
        </p:txBody>
      </p:sp>
    </p:spTree>
    <p:extLst>
      <p:ext uri="{BB962C8B-B14F-4D97-AF65-F5344CB8AC3E}">
        <p14:creationId xmlns:p14="http://schemas.microsoft.com/office/powerpoint/2010/main" val="299232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936104"/>
          </a:xfrm>
        </p:spPr>
        <p:txBody>
          <a:bodyPr/>
          <a:lstStyle/>
          <a:p>
            <a:r>
              <a:rPr lang="en-US" altLang="zh-CN" dirty="0" smtClean="0"/>
              <a:t>7. Summary</a:t>
            </a:r>
            <a:endParaRPr lang="zh-CN" altLang="en-US" dirty="0"/>
          </a:p>
        </p:txBody>
      </p:sp>
      <p:sp>
        <p:nvSpPr>
          <p:cNvPr id="3" name="内容占位符 2"/>
          <p:cNvSpPr>
            <a:spLocks noGrp="1"/>
          </p:cNvSpPr>
          <p:nvPr>
            <p:ph idx="1"/>
          </p:nvPr>
        </p:nvSpPr>
        <p:spPr>
          <a:xfrm>
            <a:off x="323528" y="1340768"/>
            <a:ext cx="8568952" cy="4525963"/>
          </a:xfrm>
        </p:spPr>
        <p:txBody>
          <a:bodyPr>
            <a:normAutofit fontScale="85000" lnSpcReduction="20000"/>
          </a:bodyPr>
          <a:lstStyle/>
          <a:p>
            <a:r>
              <a:rPr lang="en-US" altLang="zh-CN" dirty="0" smtClean="0"/>
              <a:t>Basic requirements of the CEPC vacuum system are presented.</a:t>
            </a:r>
          </a:p>
          <a:p>
            <a:r>
              <a:rPr lang="en-US" altLang="zh-CN" dirty="0" smtClean="0"/>
              <a:t>Synchrotron radiation power and gas load are calculated.</a:t>
            </a:r>
          </a:p>
          <a:p>
            <a:r>
              <a:rPr lang="en-US" altLang="zh-CN" dirty="0" smtClean="0"/>
              <a:t>The materials and shapes of the vacuum chambers are analyzed and compared, and the aluminum alloy will be chosen for the electron ring and the copper for positron ring to reduce SEY. </a:t>
            </a:r>
          </a:p>
          <a:p>
            <a:r>
              <a:rPr lang="en-US" altLang="zh-CN" dirty="0" smtClean="0"/>
              <a:t> A three-dimensional drawings of RF bellows are designed.</a:t>
            </a:r>
          </a:p>
          <a:p>
            <a:r>
              <a:rPr lang="en-US" altLang="zh-CN" dirty="0" smtClean="0"/>
              <a:t> Pumping system, vacuum measurement and control are considered. </a:t>
            </a:r>
          </a:p>
          <a:p>
            <a:r>
              <a:rPr lang="en-US" altLang="zh-CN" dirty="0" smtClean="0"/>
              <a:t>The conventional vacuum technology will be used for the LINAC and Booster vacuum system.</a:t>
            </a:r>
          </a:p>
        </p:txBody>
      </p:sp>
      <p:sp>
        <p:nvSpPr>
          <p:cNvPr id="4" name="灯片编号占位符 3"/>
          <p:cNvSpPr>
            <a:spLocks noGrp="1"/>
          </p:cNvSpPr>
          <p:nvPr>
            <p:ph type="sldNum" sz="quarter" idx="12"/>
          </p:nvPr>
        </p:nvSpPr>
        <p:spPr/>
        <p:txBody>
          <a:bodyPr/>
          <a:lstStyle/>
          <a:p>
            <a:fld id="{5BE3715F-5FF4-4582-8B0E-DAF705522D44}" type="slidenum">
              <a:rPr lang="zh-CN" altLang="en-US" smtClean="0"/>
              <a:t>22</a:t>
            </a:fld>
            <a:endParaRPr lang="zh-CN" altLang="en-US"/>
          </a:p>
        </p:txBody>
      </p:sp>
    </p:spTree>
    <p:extLst>
      <p:ext uri="{BB962C8B-B14F-4D97-AF65-F5344CB8AC3E}">
        <p14:creationId xmlns:p14="http://schemas.microsoft.com/office/powerpoint/2010/main" val="266299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483768" y="2564904"/>
            <a:ext cx="4176463"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a:t>
            </a:r>
            <a:endParaRPr lang="zh-CN" alt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灯片编号占位符 4"/>
          <p:cNvSpPr>
            <a:spLocks noGrp="1"/>
          </p:cNvSpPr>
          <p:nvPr>
            <p:ph type="sldNum" sz="quarter" idx="12"/>
          </p:nvPr>
        </p:nvSpPr>
        <p:spPr/>
        <p:txBody>
          <a:bodyPr/>
          <a:lstStyle/>
          <a:p>
            <a:fld id="{5BE3715F-5FF4-4582-8B0E-DAF705522D44}" type="slidenum">
              <a:rPr lang="zh-CN" altLang="en-US" smtClean="0"/>
              <a:t>23</a:t>
            </a:fld>
            <a:endParaRPr lang="zh-CN" altLang="en-US"/>
          </a:p>
        </p:txBody>
      </p:sp>
    </p:spTree>
    <p:extLst>
      <p:ext uri="{BB962C8B-B14F-4D97-AF65-F5344CB8AC3E}">
        <p14:creationId xmlns:p14="http://schemas.microsoft.com/office/powerpoint/2010/main" val="4034128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dirty="0" smtClean="0"/>
              <a:t>1. </a:t>
            </a:r>
            <a:r>
              <a:rPr lang="en-US" altLang="zh-CN" sz="3600" b="1" dirty="0"/>
              <a:t>Basic requirements to the vacuum </a:t>
            </a:r>
            <a:r>
              <a:rPr lang="en-US" altLang="zh-CN" sz="3600" b="1" dirty="0" smtClean="0"/>
              <a:t>system</a:t>
            </a:r>
            <a:endParaRPr lang="zh-CN" altLang="en-US" sz="3600" b="1" dirty="0"/>
          </a:p>
        </p:txBody>
      </p:sp>
      <p:sp>
        <p:nvSpPr>
          <p:cNvPr id="3" name="内容占位符 2"/>
          <p:cNvSpPr>
            <a:spLocks noGrp="1"/>
          </p:cNvSpPr>
          <p:nvPr>
            <p:ph idx="1"/>
          </p:nvPr>
        </p:nvSpPr>
        <p:spPr>
          <a:xfrm>
            <a:off x="539552" y="1412776"/>
            <a:ext cx="8136904" cy="4968552"/>
          </a:xfrm>
        </p:spPr>
        <p:txBody>
          <a:bodyPr>
            <a:normAutofit fontScale="62500" lnSpcReduction="20000"/>
          </a:bodyPr>
          <a:lstStyle/>
          <a:p>
            <a:pPr lvl="0"/>
            <a:r>
              <a:rPr lang="en-US" altLang="zh-CN" dirty="0"/>
              <a:t>A vacuum in the lower than 3</a:t>
            </a:r>
            <a:r>
              <a:rPr lang="en-US" altLang="zh-CN" dirty="0">
                <a:sym typeface="Symbol"/>
              </a:rPr>
              <a:t></a:t>
            </a:r>
            <a:r>
              <a:rPr lang="en-US" altLang="zh-CN" dirty="0"/>
              <a:t>10</a:t>
            </a:r>
            <a:r>
              <a:rPr lang="en-US" altLang="zh-CN" baseline="30000" dirty="0"/>
              <a:t>-9</a:t>
            </a:r>
            <a:r>
              <a:rPr lang="en-US" altLang="zh-CN" dirty="0"/>
              <a:t> </a:t>
            </a:r>
            <a:r>
              <a:rPr lang="en-US" altLang="zh-CN" dirty="0" err="1"/>
              <a:t>Torr</a:t>
            </a:r>
            <a:r>
              <a:rPr lang="en-US" altLang="zh-CN" dirty="0"/>
              <a:t> is required when a beam is </a:t>
            </a:r>
            <a:r>
              <a:rPr lang="en-US" altLang="zh-CN" dirty="0" smtClean="0"/>
              <a:t>circulating in the collider. </a:t>
            </a:r>
            <a:r>
              <a:rPr lang="en-US" altLang="zh-CN" dirty="0"/>
              <a:t>It can be shown that the beam lifetime would exceed 20 h if only losses due to Interactions between beam and gas. </a:t>
            </a:r>
            <a:endParaRPr lang="en-US" altLang="zh-CN" dirty="0" smtClean="0"/>
          </a:p>
          <a:p>
            <a:r>
              <a:rPr lang="en-US" altLang="zh-CN" dirty="0"/>
              <a:t>A pressure of 3</a:t>
            </a:r>
            <a:r>
              <a:rPr lang="en-US" altLang="zh-CN" dirty="0">
                <a:sym typeface="Symbol"/>
              </a:rPr>
              <a:t></a:t>
            </a:r>
            <a:r>
              <a:rPr lang="en-US" altLang="zh-CN" dirty="0"/>
              <a:t>10</a:t>
            </a:r>
            <a:r>
              <a:rPr lang="en-US" altLang="zh-CN" baseline="30000" dirty="0"/>
              <a:t>-10</a:t>
            </a:r>
            <a:r>
              <a:rPr lang="en-US" altLang="zh-CN" dirty="0"/>
              <a:t> </a:t>
            </a:r>
            <a:r>
              <a:rPr lang="en-US" altLang="zh-CN" dirty="0" err="1"/>
              <a:t>Torr</a:t>
            </a:r>
            <a:r>
              <a:rPr lang="en-US" altLang="zh-CN" dirty="0"/>
              <a:t> or </a:t>
            </a:r>
            <a:r>
              <a:rPr lang="en-US" altLang="zh-CN" dirty="0" smtClean="0"/>
              <a:t>lower </a:t>
            </a:r>
            <a:r>
              <a:rPr lang="en-US" altLang="zh-CN" dirty="0"/>
              <a:t>must be achieved in the interaction regions to minimize detector backgrounds from beam-gas scattering</a:t>
            </a:r>
            <a:r>
              <a:rPr lang="en-US" altLang="zh-CN" dirty="0" smtClean="0"/>
              <a:t>.</a:t>
            </a:r>
            <a:endParaRPr lang="zh-CN" altLang="zh-CN" dirty="0"/>
          </a:p>
          <a:p>
            <a:pPr lvl="0"/>
            <a:r>
              <a:rPr lang="en-US" altLang="zh-CN" dirty="0"/>
              <a:t>Good </a:t>
            </a:r>
            <a:r>
              <a:rPr lang="en-US" altLang="zh-CN" dirty="0" smtClean="0"/>
              <a:t>beam lifetime </a:t>
            </a:r>
            <a:r>
              <a:rPr lang="en-US" altLang="zh-CN" dirty="0"/>
              <a:t>must be achieved soon after the initial startup with a stored beam.</a:t>
            </a:r>
            <a:endParaRPr lang="zh-CN" altLang="zh-CN" dirty="0"/>
          </a:p>
          <a:p>
            <a:pPr lvl="0"/>
            <a:r>
              <a:rPr lang="en-US" altLang="zh-CN" dirty="0"/>
              <a:t>The system must be capable of quick recovery after the sections are vented for </a:t>
            </a:r>
            <a:r>
              <a:rPr lang="en-US" altLang="zh-CN" dirty="0" smtClean="0"/>
              <a:t>maintenance.</a:t>
            </a:r>
            <a:endParaRPr lang="zh-CN" altLang="zh-CN" dirty="0"/>
          </a:p>
          <a:p>
            <a:pPr lvl="0"/>
            <a:r>
              <a:rPr lang="en-US" altLang="zh-CN" dirty="0"/>
              <a:t>The chamber wall is designed as smooth as possible to minimize the electromagnetic fields induced by the beam.</a:t>
            </a:r>
            <a:endParaRPr lang="zh-CN" altLang="zh-CN" dirty="0"/>
          </a:p>
          <a:p>
            <a:pPr lvl="0"/>
            <a:r>
              <a:rPr lang="en-US" altLang="zh-CN" dirty="0" smtClean="0"/>
              <a:t>Sufficient </a:t>
            </a:r>
            <a:r>
              <a:rPr lang="en-US" altLang="zh-CN" dirty="0"/>
              <a:t>cooling to safely dissipate the heat load associated with both synchrotron radiation and higher-order-mode (HOM) losses.</a:t>
            </a:r>
            <a:endParaRPr lang="zh-CN" altLang="zh-CN" dirty="0"/>
          </a:p>
          <a:p>
            <a:pPr lvl="0"/>
            <a:r>
              <a:rPr lang="en-US" altLang="zh-CN" dirty="0"/>
              <a:t>Capability to shield outer ring components from synchrotron radiation</a:t>
            </a:r>
            <a:r>
              <a:rPr lang="en-US" altLang="zh-CN" dirty="0" smtClean="0"/>
              <a:t>.</a:t>
            </a:r>
          </a:p>
          <a:p>
            <a:pPr lvl="0"/>
            <a:endParaRPr lang="en-US" altLang="zh-CN" dirty="0" smtClean="0"/>
          </a:p>
          <a:p>
            <a:pPr lvl="0"/>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3</a:t>
            </a:fld>
            <a:endParaRPr lang="zh-CN" altLang="en-US"/>
          </a:p>
        </p:txBody>
      </p:sp>
    </p:spTree>
    <p:extLst>
      <p:ext uri="{BB962C8B-B14F-4D97-AF65-F5344CB8AC3E}">
        <p14:creationId xmlns:p14="http://schemas.microsoft.com/office/powerpoint/2010/main" val="178758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4</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577139731"/>
              </p:ext>
            </p:extLst>
          </p:nvPr>
        </p:nvGraphicFramePr>
        <p:xfrm>
          <a:off x="305524" y="692696"/>
          <a:ext cx="8532950" cy="5610890"/>
        </p:xfrm>
        <a:graphic>
          <a:graphicData uri="http://schemas.openxmlformats.org/drawingml/2006/table">
            <a:tbl>
              <a:tblPr firstRow="1" firstCol="1" lastRow="1" lastCol="1" bandRow="1" bandCol="1"/>
              <a:tblGrid>
                <a:gridCol w="1764198"/>
                <a:gridCol w="980132"/>
                <a:gridCol w="244004"/>
                <a:gridCol w="1134126"/>
                <a:gridCol w="666074"/>
                <a:gridCol w="1008112"/>
                <a:gridCol w="1368152"/>
                <a:gridCol w="648072"/>
                <a:gridCol w="720080"/>
              </a:tblGrid>
              <a:tr h="478879">
                <a:tc rowSpan="2">
                  <a:txBody>
                    <a:bodyPr/>
                    <a:lstStyle/>
                    <a:p>
                      <a:pPr>
                        <a:spcAft>
                          <a:spcPts val="0"/>
                        </a:spcAft>
                      </a:pPr>
                      <a:r>
                        <a:rPr lang="en-GB" sz="1600" dirty="0">
                          <a:effectLst/>
                          <a:latin typeface="Times New Roman"/>
                          <a:ea typeface="MS Mincho"/>
                          <a:cs typeface="Times New Roman"/>
                        </a:rPr>
                        <a:t>Parameter</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600" dirty="0">
                          <a:effectLst/>
                          <a:latin typeface="Times New Roman"/>
                          <a:ea typeface="MS Mincho"/>
                          <a:cs typeface="Times New Roman"/>
                        </a:rPr>
                        <a:t>PEPII</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MS Mincho"/>
                          <a:cs typeface="Times New Roman"/>
                        </a:rPr>
                        <a:t> (USA)</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en-GB" sz="1600">
                          <a:effectLst/>
                          <a:latin typeface="Times New Roman"/>
                          <a:ea typeface="MS Mincho"/>
                          <a:cs typeface="Times New Roman"/>
                        </a:rPr>
                        <a:t>KEKB</a:t>
                      </a:r>
                      <a:endParaRPr lang="zh-CN" sz="1600">
                        <a:effectLst/>
                        <a:latin typeface="Times New Roman"/>
                        <a:ea typeface="MS Mincho"/>
                        <a:cs typeface="Times New Roman"/>
                      </a:endParaRPr>
                    </a:p>
                    <a:p>
                      <a:pPr algn="ctr">
                        <a:spcAft>
                          <a:spcPts val="0"/>
                        </a:spcAft>
                      </a:pPr>
                      <a:r>
                        <a:rPr lang="en-GB" sz="1600">
                          <a:effectLst/>
                          <a:latin typeface="Times New Roman"/>
                          <a:ea typeface="MS Mincho"/>
                          <a:cs typeface="Times New Roman"/>
                        </a:rPr>
                        <a:t> (Japan)</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smtClean="0">
                          <a:effectLst/>
                          <a:latin typeface="Times New Roman"/>
                          <a:ea typeface="宋体"/>
                          <a:cs typeface="Times New Roman"/>
                        </a:rPr>
                        <a:t>LEP2</a:t>
                      </a:r>
                      <a:r>
                        <a:rPr lang="en-GB" sz="1600" dirty="0" smtClean="0">
                          <a:effectLst/>
                          <a:latin typeface="Times New Roman"/>
                          <a:ea typeface="MS Mincho"/>
                          <a:cs typeface="Times New Roman"/>
                        </a:rPr>
                        <a:t> </a:t>
                      </a:r>
                    </a:p>
                    <a:p>
                      <a:pPr algn="ctr">
                        <a:spcAft>
                          <a:spcPts val="0"/>
                        </a:spcAft>
                      </a:pPr>
                      <a:r>
                        <a:rPr lang="en-GB" sz="1600" dirty="0" smtClean="0">
                          <a:effectLst/>
                          <a:latin typeface="Times New Roman"/>
                          <a:ea typeface="MS Mincho"/>
                          <a:cs typeface="Times New Roman"/>
                        </a:rPr>
                        <a:t>(</a:t>
                      </a:r>
                      <a:r>
                        <a:rPr lang="en-GB" sz="1600" dirty="0">
                          <a:effectLst/>
                          <a:latin typeface="Times New Roman"/>
                          <a:ea typeface="宋体"/>
                          <a:cs typeface="Times New Roman"/>
                        </a:rPr>
                        <a:t>CERN</a:t>
                      </a:r>
                      <a:r>
                        <a:rPr lang="en-GB" sz="16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CEPC</a:t>
                      </a:r>
                      <a:endParaRPr lang="zh-CN" sz="1600" dirty="0">
                        <a:solidFill>
                          <a:srgbClr val="FF0000"/>
                        </a:solidFill>
                        <a:effectLst/>
                        <a:latin typeface="Times New Roman"/>
                        <a:ea typeface="MS Mincho"/>
                        <a:cs typeface="Times New Roman"/>
                      </a:endParaRPr>
                    </a:p>
                    <a:p>
                      <a:pPr algn="ctr">
                        <a:spcAft>
                          <a:spcPts val="0"/>
                        </a:spcAft>
                      </a:pPr>
                      <a:r>
                        <a:rPr lang="en-GB" sz="1600" dirty="0">
                          <a:solidFill>
                            <a:srgbClr val="FF0000"/>
                          </a:solidFill>
                          <a:effectLst/>
                          <a:latin typeface="Times New Roman"/>
                          <a:ea typeface="宋体"/>
                          <a:cs typeface="Times New Roman"/>
                        </a:rPr>
                        <a:t>(China)</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39440">
                <a:tc vMerge="1">
                  <a:txBody>
                    <a:bodyPr/>
                    <a:lstStyle/>
                    <a:p>
                      <a:endParaRPr lang="zh-CN" altLang="en-US"/>
                    </a:p>
                  </a:txBody>
                  <a:tcPr/>
                </a:tc>
                <a:tc>
                  <a:txBody>
                    <a:bodyPr/>
                    <a:lstStyle/>
                    <a:p>
                      <a:pPr algn="ctr">
                        <a:spcAft>
                          <a:spcPts val="0"/>
                        </a:spcAft>
                      </a:pPr>
                      <a:r>
                        <a:rPr lang="en-GB" sz="1600">
                          <a:effectLst/>
                          <a:latin typeface="Times New Roman"/>
                          <a:ea typeface="MS Mincho"/>
                          <a:cs typeface="Times New Roman"/>
                        </a:rPr>
                        <a:t>e</a:t>
                      </a:r>
                      <a:r>
                        <a:rPr lang="en-GB" sz="1600" baseline="30000">
                          <a:effectLst/>
                          <a:latin typeface="Times New Roman"/>
                          <a:ea typeface="MS Mincho"/>
                          <a:cs typeface="Times New Roman"/>
                        </a:rPr>
                        <a:t>+</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e</a:t>
                      </a:r>
                      <a:r>
                        <a:rPr lang="en-GB" sz="1600" baseline="30000">
                          <a:effectLst/>
                          <a:latin typeface="Times New Roman"/>
                          <a:ea typeface="MS Mincho"/>
                          <a:cs typeface="Times New Roman"/>
                        </a:rPr>
                        <a:t>-</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r>
                        <a:rPr lang="en-GB" sz="1600" baseline="30000" dirty="0">
                          <a:effectLst/>
                          <a:latin typeface="Times New Roman"/>
                          <a:ea typeface="宋体"/>
                          <a:cs typeface="Times New Roman"/>
                        </a:rPr>
                        <a:t> </a:t>
                      </a:r>
                      <a:r>
                        <a:rPr lang="en-GB" sz="1600" dirty="0">
                          <a:effectLst/>
                          <a:latin typeface="Times New Roman"/>
                          <a:ea typeface="宋体"/>
                          <a:cs typeface="Times New Roman"/>
                        </a:rPr>
                        <a:t>  </a:t>
                      </a: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FF0000"/>
                          </a:solidFill>
                          <a:effectLst/>
                          <a:latin typeface="Times New Roman"/>
                          <a:ea typeface="MS Mincho"/>
                          <a:cs typeface="Times New Roman"/>
                        </a:rPr>
                        <a:t>e</a:t>
                      </a:r>
                      <a:r>
                        <a:rPr lang="en-GB" sz="1600" baseline="30000" dirty="0">
                          <a:solidFill>
                            <a:srgbClr val="FF0000"/>
                          </a:solidFill>
                          <a:effectLst/>
                          <a:latin typeface="Times New Roman"/>
                          <a:ea typeface="MS Mincho"/>
                          <a:cs typeface="Times New Roman"/>
                        </a:rPr>
                        <a:t>+</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altLang="zh-CN" sz="1600" kern="1200" dirty="0" smtClean="0">
                          <a:solidFill>
                            <a:srgbClr val="FF0000"/>
                          </a:solidFill>
                          <a:effectLst/>
                          <a:latin typeface="Times New Roman"/>
                          <a:ea typeface="MS Mincho"/>
                          <a:cs typeface="Times New Roman"/>
                        </a:rPr>
                        <a:t>e</a:t>
                      </a:r>
                      <a:r>
                        <a:rPr lang="en-GB" altLang="zh-CN" sz="1600" kern="1200" baseline="30000" dirty="0" smtClean="0">
                          <a:solidFill>
                            <a:srgbClr val="FF0000"/>
                          </a:solidFill>
                          <a:effectLst/>
                          <a:latin typeface="Times New Roman"/>
                          <a:ea typeface="MS Mincho"/>
                          <a:cs typeface="Times New Roman"/>
                        </a:rPr>
                        <a:t>-</a:t>
                      </a:r>
                      <a:endParaRPr lang="zh-CN" altLang="zh-CN" sz="1600" kern="1200" baseline="300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40">
                <a:tc>
                  <a:txBody>
                    <a:bodyPr/>
                    <a:lstStyle/>
                    <a:p>
                      <a:pPr>
                        <a:spcAft>
                          <a:spcPts val="0"/>
                        </a:spcAft>
                      </a:pPr>
                      <a:r>
                        <a:rPr lang="en-GB" sz="1600">
                          <a:effectLst/>
                          <a:latin typeface="Times New Roman"/>
                          <a:ea typeface="MS Mincho"/>
                          <a:cs typeface="Times New Roman"/>
                        </a:rPr>
                        <a:t>Energy [GeV]</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3.11</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9.00</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MS Mincho"/>
                          <a:cs typeface="Times New Roman"/>
                        </a:rPr>
                        <a:t>3.5</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MS Mincho"/>
                          <a:cs typeface="Times New Roman"/>
                        </a:rPr>
                        <a:t>8.0</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altLang="zh-CN" sz="1600" dirty="0" smtClean="0">
                          <a:effectLst/>
                          <a:latin typeface="Times New Roman"/>
                          <a:ea typeface="宋体"/>
                          <a:cs typeface="Times New Roman"/>
                        </a:rPr>
                        <a:t>96</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120</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19019">
                <a:tc>
                  <a:txBody>
                    <a:bodyPr/>
                    <a:lstStyle/>
                    <a:p>
                      <a:pPr>
                        <a:spcAft>
                          <a:spcPts val="0"/>
                        </a:spcAft>
                      </a:pPr>
                      <a:r>
                        <a:rPr lang="en-GB" sz="1600">
                          <a:effectLst/>
                          <a:latin typeface="Times New Roman"/>
                          <a:ea typeface="MS Mincho"/>
                          <a:cs typeface="Times New Roman"/>
                        </a:rPr>
                        <a:t>Beam current [A]</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2.14</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0.95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a:effectLst/>
                          <a:latin typeface="Times New Roman"/>
                          <a:ea typeface="MS Mincho"/>
                          <a:cs typeface="Times New Roman"/>
                        </a:rPr>
                        <a:t>2.6</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MS Mincho"/>
                          <a:cs typeface="Times New Roman"/>
                        </a:rPr>
                        <a:t>1.1</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宋体"/>
                          <a:cs typeface="Times New Roman"/>
                        </a:rPr>
                        <a:t>2</a:t>
                      </a:r>
                      <a:r>
                        <a:rPr lang="en-GB" sz="1600" dirty="0">
                          <a:effectLst/>
                          <a:latin typeface="Times New Roman"/>
                          <a:ea typeface="宋体"/>
                          <a:cs typeface="Times New Roman"/>
                          <a:sym typeface="Symbol"/>
                        </a:rPr>
                        <a:t></a:t>
                      </a:r>
                      <a:r>
                        <a:rPr lang="en-GB" sz="1600" dirty="0" smtClean="0">
                          <a:effectLst/>
                          <a:latin typeface="Times New Roman"/>
                          <a:ea typeface="宋体"/>
                          <a:cs typeface="Times New Roman"/>
                        </a:rPr>
                        <a:t>0.007</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smtClean="0">
                          <a:solidFill>
                            <a:srgbClr val="FF0000"/>
                          </a:solidFill>
                          <a:effectLst/>
                          <a:latin typeface="Times New Roman"/>
                          <a:ea typeface="宋体"/>
                          <a:cs typeface="Times New Roman"/>
                        </a:rPr>
                        <a:t>2</a:t>
                      </a:r>
                      <a:r>
                        <a:rPr lang="en-GB" altLang="zh-CN" sz="1600" dirty="0" smtClean="0">
                          <a:solidFill>
                            <a:srgbClr val="FF0000"/>
                          </a:solidFill>
                          <a:effectLst/>
                          <a:latin typeface="Times New Roman"/>
                          <a:ea typeface="+mn-ea"/>
                          <a:cs typeface="Times New Roman"/>
                          <a:sym typeface="Symbol"/>
                        </a:rPr>
                        <a:t></a:t>
                      </a:r>
                      <a:r>
                        <a:rPr lang="en-GB" sz="1600" dirty="0" smtClean="0">
                          <a:solidFill>
                            <a:srgbClr val="FF0000"/>
                          </a:solidFill>
                          <a:effectLst/>
                          <a:latin typeface="Times New Roman"/>
                          <a:ea typeface="宋体"/>
                          <a:cs typeface="Times New Roman"/>
                        </a:rPr>
                        <a:t>0.0174</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19019">
                <a:tc>
                  <a:txBody>
                    <a:bodyPr/>
                    <a:lstStyle/>
                    <a:p>
                      <a:pPr>
                        <a:spcAft>
                          <a:spcPts val="0"/>
                        </a:spcAft>
                      </a:pPr>
                      <a:r>
                        <a:rPr lang="en-GB" sz="1600">
                          <a:effectLst/>
                          <a:latin typeface="Times New Roman"/>
                          <a:ea typeface="MS Mincho"/>
                          <a:cs typeface="Times New Roman"/>
                        </a:rPr>
                        <a:t>Circumference [m]</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600">
                          <a:effectLst/>
                          <a:latin typeface="Times New Roman"/>
                          <a:ea typeface="MS Mincho"/>
                          <a:cs typeface="Times New Roman"/>
                        </a:rPr>
                        <a:t>2199.32</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en-GB" sz="1600" dirty="0">
                          <a:effectLst/>
                          <a:latin typeface="Times New Roman"/>
                          <a:ea typeface="MS Mincho"/>
                          <a:cs typeface="Times New Roman"/>
                        </a:rPr>
                        <a:t>3016.26</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宋体"/>
                          <a:cs typeface="Times New Roman"/>
                        </a:rPr>
                        <a:t>26700</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100000</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57981">
                <a:tc>
                  <a:txBody>
                    <a:bodyPr/>
                    <a:lstStyle/>
                    <a:p>
                      <a:pPr>
                        <a:spcAft>
                          <a:spcPts val="0"/>
                        </a:spcAft>
                      </a:pPr>
                      <a:r>
                        <a:rPr lang="en-GB" sz="1600">
                          <a:effectLst/>
                          <a:latin typeface="Times New Roman"/>
                          <a:ea typeface="MS Mincho"/>
                          <a:cs typeface="Times New Roman"/>
                        </a:rPr>
                        <a:t>Bending radius [m]</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13.75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165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16.31</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104.46</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宋体"/>
                          <a:cs typeface="Times New Roman"/>
                        </a:rPr>
                        <a:t>3096.18</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10700</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473037">
                <a:tc>
                  <a:txBody>
                    <a:bodyPr/>
                    <a:lstStyle/>
                    <a:p>
                      <a:pPr>
                        <a:spcAft>
                          <a:spcPts val="0"/>
                        </a:spcAft>
                      </a:pPr>
                      <a:r>
                        <a:rPr lang="en-GB" sz="1600">
                          <a:effectLst/>
                          <a:latin typeface="Times New Roman"/>
                          <a:ea typeface="MS Mincho"/>
                          <a:cs typeface="Times New Roman"/>
                        </a:rPr>
                        <a:t>Arc beam pipe material</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Extruded aluminum,</a:t>
                      </a:r>
                      <a:endParaRPr lang="zh-CN" sz="1600">
                        <a:effectLst/>
                        <a:latin typeface="Times New Roman"/>
                        <a:ea typeface="MS Mincho"/>
                        <a:cs typeface="Times New Roman"/>
                      </a:endParaRPr>
                    </a:p>
                    <a:p>
                      <a:pPr algn="ctr">
                        <a:spcAft>
                          <a:spcPts val="0"/>
                        </a:spcAft>
                      </a:pPr>
                      <a:r>
                        <a:rPr lang="en-GB" sz="1600">
                          <a:effectLst/>
                          <a:latin typeface="Times New Roman"/>
                          <a:ea typeface="MS Mincho"/>
                          <a:cs typeface="Times New Roman"/>
                        </a:rPr>
                        <a:t>TiN coating</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Extruded copper</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Extruded copper</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宋体"/>
                          <a:cs typeface="Times New Roman"/>
                        </a:rPr>
                        <a:t>Extruded</a:t>
                      </a:r>
                      <a:r>
                        <a:rPr lang="en-GB" sz="1600" dirty="0">
                          <a:effectLst/>
                          <a:latin typeface="Times New Roman"/>
                          <a:ea typeface="MS Mincho"/>
                          <a:cs typeface="Times New Roman"/>
                        </a:rPr>
                        <a:t> </a:t>
                      </a:r>
                      <a:r>
                        <a:rPr lang="en-GB" sz="1600" dirty="0" err="1">
                          <a:effectLst/>
                          <a:latin typeface="Times New Roman"/>
                          <a:ea typeface="MS Mincho"/>
                          <a:cs typeface="Times New Roman"/>
                        </a:rPr>
                        <a:t>aluminum</a:t>
                      </a:r>
                      <a:r>
                        <a:rPr lang="en-GB" sz="1600" dirty="0">
                          <a:effectLst/>
                          <a:latin typeface="Times New Roman"/>
                          <a:ea typeface="MS Mincho"/>
                          <a:cs typeface="Times New Roman"/>
                        </a:rPr>
                        <a:t>,</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宋体"/>
                          <a:cs typeface="Times New Roman"/>
                        </a:rPr>
                        <a:t>Lead shielding</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MS Mincho"/>
                          <a:cs typeface="Times New Roman"/>
                        </a:rPr>
                        <a:t>Extruded copper, NEG coating (e</a:t>
                      </a:r>
                      <a:r>
                        <a:rPr lang="en-GB" sz="1600" baseline="30000" dirty="0">
                          <a:solidFill>
                            <a:srgbClr val="FF0000"/>
                          </a:solidFill>
                          <a:effectLst/>
                          <a:latin typeface="Times New Roman"/>
                          <a:ea typeface="MS Mincho"/>
                          <a:cs typeface="Times New Roman"/>
                        </a:rPr>
                        <a:t>+</a:t>
                      </a:r>
                      <a:r>
                        <a:rPr lang="en-GB" sz="1600" dirty="0">
                          <a:solidFill>
                            <a:srgbClr val="FF0000"/>
                          </a:solidFill>
                          <a:effectLst/>
                          <a:latin typeface="Times New Roman"/>
                          <a:ea typeface="MS Mincho"/>
                          <a:cs typeface="Times New Roman"/>
                        </a:rPr>
                        <a:t>)</a:t>
                      </a:r>
                      <a:r>
                        <a:rPr lang="en-GB" sz="1600" dirty="0">
                          <a:solidFill>
                            <a:srgbClr val="FF0000"/>
                          </a:solidFill>
                          <a:effectLst/>
                          <a:latin typeface="Times New Roman"/>
                          <a:ea typeface="宋体"/>
                          <a:cs typeface="Times New Roman"/>
                        </a:rPr>
                        <a:t>;</a:t>
                      </a:r>
                      <a:endParaRPr lang="zh-CN" sz="1600" dirty="0">
                        <a:solidFill>
                          <a:srgbClr val="FF0000"/>
                        </a:solidFill>
                        <a:effectLst/>
                        <a:latin typeface="Times New Roman"/>
                        <a:ea typeface="MS Mincho"/>
                        <a:cs typeface="Times New Roman"/>
                      </a:endParaRPr>
                    </a:p>
                    <a:p>
                      <a:pPr algn="ctr">
                        <a:spcAft>
                          <a:spcPts val="0"/>
                        </a:spcAft>
                      </a:pPr>
                      <a:r>
                        <a:rPr lang="en-GB" sz="1600" dirty="0">
                          <a:solidFill>
                            <a:srgbClr val="FF0000"/>
                          </a:solidFill>
                          <a:effectLst/>
                          <a:latin typeface="Times New Roman"/>
                          <a:ea typeface="MS Mincho"/>
                          <a:cs typeface="Times New Roman"/>
                        </a:rPr>
                        <a:t>Extruded </a:t>
                      </a:r>
                      <a:r>
                        <a:rPr lang="en-GB" sz="1600" dirty="0" err="1">
                          <a:solidFill>
                            <a:srgbClr val="FF0000"/>
                          </a:solidFill>
                          <a:effectLst/>
                          <a:latin typeface="Times New Roman"/>
                          <a:ea typeface="MS Mincho"/>
                          <a:cs typeface="Times New Roman"/>
                        </a:rPr>
                        <a:t>aluminum</a:t>
                      </a:r>
                      <a:r>
                        <a:rPr lang="en-GB" sz="1600" dirty="0">
                          <a:solidFill>
                            <a:srgbClr val="FF0000"/>
                          </a:solidFill>
                          <a:effectLst/>
                          <a:latin typeface="Times New Roman"/>
                          <a:ea typeface="MS Mincho"/>
                          <a:cs typeface="Times New Roman"/>
                        </a:rPr>
                        <a:t> (e</a:t>
                      </a:r>
                      <a:r>
                        <a:rPr lang="en-GB" sz="1600" baseline="30000" dirty="0">
                          <a:solidFill>
                            <a:srgbClr val="FF0000"/>
                          </a:solidFill>
                          <a:effectLst/>
                          <a:latin typeface="Times New Roman"/>
                          <a:ea typeface="宋体"/>
                          <a:cs typeface="Times New Roman"/>
                        </a:rPr>
                        <a:t>-</a:t>
                      </a:r>
                      <a:r>
                        <a:rPr lang="en-GB" sz="1600" dirty="0" smtClean="0">
                          <a:solidFill>
                            <a:srgbClr val="FF0000"/>
                          </a:solidFill>
                          <a:effectLst/>
                          <a:latin typeface="Times New Roman"/>
                          <a:ea typeface="MS Mincho"/>
                          <a:cs typeface="Times New Roman"/>
                        </a:rPr>
                        <a:t>);</a:t>
                      </a:r>
                    </a:p>
                    <a:p>
                      <a:pPr algn="ctr">
                        <a:spcAft>
                          <a:spcPts val="0"/>
                        </a:spcAft>
                      </a:pPr>
                      <a:r>
                        <a:rPr lang="en-GB" altLang="zh-CN" sz="1600" dirty="0" smtClean="0">
                          <a:solidFill>
                            <a:srgbClr val="FF0000"/>
                          </a:solidFill>
                          <a:effectLst/>
                          <a:latin typeface="Times New Roman"/>
                          <a:ea typeface="MS Mincho"/>
                          <a:cs typeface="Times New Roman"/>
                        </a:rPr>
                        <a:t>Lead</a:t>
                      </a:r>
                      <a:r>
                        <a:rPr lang="en-GB" altLang="zh-CN" sz="1600" baseline="0" dirty="0" smtClean="0">
                          <a:solidFill>
                            <a:srgbClr val="FF0000"/>
                          </a:solidFill>
                          <a:effectLst/>
                          <a:latin typeface="Times New Roman"/>
                          <a:ea typeface="MS Mincho"/>
                          <a:cs typeface="Times New Roman"/>
                        </a:rPr>
                        <a:t> blocks shielding</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144951">
                <a:tc>
                  <a:txBody>
                    <a:bodyPr/>
                    <a:lstStyle/>
                    <a:p>
                      <a:pPr>
                        <a:spcAft>
                          <a:spcPts val="0"/>
                        </a:spcAft>
                      </a:pPr>
                      <a:r>
                        <a:rPr lang="en-GB" sz="1600">
                          <a:effectLst/>
                          <a:latin typeface="Times New Roman"/>
                          <a:ea typeface="MS Mincho"/>
                          <a:cs typeface="Times New Roman"/>
                        </a:rPr>
                        <a:t>Arc beam pipe shape</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Ellipse with antechamber</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95</a:t>
                      </a:r>
                      <a:r>
                        <a:rPr lang="en-GB" sz="1600">
                          <a:effectLst/>
                          <a:latin typeface="Times New Roman"/>
                          <a:ea typeface="宋体"/>
                          <a:cs typeface="Times New Roman"/>
                          <a:sym typeface="Symbol"/>
                        </a:rPr>
                        <a:t></a:t>
                      </a:r>
                      <a:r>
                        <a:rPr lang="en-GB" sz="1600">
                          <a:effectLst/>
                          <a:latin typeface="Times New Roman"/>
                          <a:ea typeface="宋体"/>
                          <a:cs typeface="Times New Roman"/>
                        </a:rPr>
                        <a:t>55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Octagon</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90</a:t>
                      </a:r>
                      <a:r>
                        <a:rPr lang="en-GB" sz="1600">
                          <a:effectLst/>
                          <a:latin typeface="Times New Roman"/>
                          <a:ea typeface="宋体"/>
                          <a:cs typeface="Times New Roman"/>
                          <a:sym typeface="Symbol"/>
                        </a:rPr>
                        <a:t></a:t>
                      </a:r>
                      <a:r>
                        <a:rPr lang="en-GB" sz="1600">
                          <a:effectLst/>
                          <a:latin typeface="Times New Roman"/>
                          <a:ea typeface="宋体"/>
                          <a:cs typeface="Times New Roman"/>
                        </a:rPr>
                        <a:t>50</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Circle</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94</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Racetrack</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104</a:t>
                      </a:r>
                      <a:r>
                        <a:rPr lang="en-GB" sz="1600">
                          <a:effectLst/>
                          <a:latin typeface="Times New Roman"/>
                          <a:ea typeface="宋体"/>
                          <a:cs typeface="Times New Roman"/>
                          <a:sym typeface="Symbol"/>
                        </a:rPr>
                        <a:t></a:t>
                      </a:r>
                      <a:r>
                        <a:rPr lang="en-GB" sz="1600">
                          <a:effectLst/>
                          <a:latin typeface="Times New Roman"/>
                          <a:ea typeface="宋体"/>
                          <a:cs typeface="Times New Roman"/>
                        </a:rPr>
                        <a:t>50</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宋体"/>
                          <a:cs typeface="Times New Roman"/>
                        </a:rPr>
                        <a:t>Ellipse</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宋体"/>
                          <a:cs typeface="Times New Roman"/>
                        </a:rPr>
                        <a:t>131</a:t>
                      </a:r>
                      <a:r>
                        <a:rPr lang="en-GB" sz="1600" dirty="0">
                          <a:effectLst/>
                          <a:latin typeface="Times New Roman"/>
                          <a:ea typeface="宋体"/>
                          <a:cs typeface="Times New Roman"/>
                          <a:sym typeface="Symbol"/>
                        </a:rPr>
                        <a:t></a:t>
                      </a:r>
                      <a:r>
                        <a:rPr lang="en-GB" sz="1600" dirty="0">
                          <a:effectLst/>
                          <a:latin typeface="Times New Roman"/>
                          <a:ea typeface="宋体"/>
                          <a:cs typeface="Times New Roman"/>
                        </a:rPr>
                        <a:t>70</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Ellipse</a:t>
                      </a:r>
                      <a:endParaRPr lang="zh-CN" sz="1600" dirty="0">
                        <a:solidFill>
                          <a:srgbClr val="FF0000"/>
                        </a:solidFill>
                        <a:effectLst/>
                        <a:latin typeface="Times New Roman"/>
                        <a:ea typeface="MS Mincho"/>
                        <a:cs typeface="Times New Roman"/>
                      </a:endParaRPr>
                    </a:p>
                    <a:p>
                      <a:pPr algn="ctr">
                        <a:spcAft>
                          <a:spcPts val="0"/>
                        </a:spcAft>
                      </a:pPr>
                      <a:r>
                        <a:rPr lang="en-GB" sz="1600" dirty="0">
                          <a:solidFill>
                            <a:srgbClr val="FF0000"/>
                          </a:solidFill>
                          <a:effectLst/>
                          <a:latin typeface="Times New Roman"/>
                          <a:ea typeface="宋体"/>
                          <a:cs typeface="Times New Roman"/>
                        </a:rPr>
                        <a:t>75</a:t>
                      </a:r>
                      <a:r>
                        <a:rPr lang="en-GB" sz="1600" dirty="0">
                          <a:solidFill>
                            <a:srgbClr val="FF0000"/>
                          </a:solidFill>
                          <a:effectLst/>
                          <a:latin typeface="Times New Roman"/>
                          <a:ea typeface="宋体"/>
                          <a:cs typeface="Times New Roman"/>
                          <a:sym typeface="Symbol"/>
                        </a:rPr>
                        <a:t></a:t>
                      </a:r>
                      <a:r>
                        <a:rPr lang="en-GB" sz="1600" dirty="0">
                          <a:solidFill>
                            <a:srgbClr val="FF0000"/>
                          </a:solidFill>
                          <a:effectLst/>
                          <a:latin typeface="Times New Roman"/>
                          <a:ea typeface="宋体"/>
                          <a:cs typeface="Times New Roman"/>
                        </a:rPr>
                        <a:t>56</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57981">
                <a:tc>
                  <a:txBody>
                    <a:bodyPr/>
                    <a:lstStyle/>
                    <a:p>
                      <a:pPr>
                        <a:spcAft>
                          <a:spcPts val="0"/>
                        </a:spcAft>
                      </a:pPr>
                      <a:r>
                        <a:rPr lang="en-GB" sz="1600">
                          <a:effectLst/>
                          <a:latin typeface="Times New Roman"/>
                          <a:ea typeface="MS Mincho"/>
                          <a:cs typeface="Times New Roman"/>
                        </a:rPr>
                        <a:t>Pump type in arcs</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TSP, IP</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133350">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spcAft>
                          <a:spcPts val="0"/>
                        </a:spcAft>
                      </a:pPr>
                      <a:r>
                        <a:rPr lang="en-GB" sz="1600" dirty="0" smtClean="0">
                          <a:effectLst/>
                          <a:latin typeface="Times New Roman"/>
                          <a:ea typeface="MS Mincho"/>
                          <a:cs typeface="Times New Roman"/>
                        </a:rPr>
                        <a:t>Ion Pump</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smtClean="0">
                          <a:effectLst/>
                          <a:latin typeface="Times New Roman"/>
                          <a:ea typeface="MS Mincho"/>
                          <a:cs typeface="Times New Roman"/>
                        </a:rPr>
                        <a:t>NEG,</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MS Mincho"/>
                          <a:cs typeface="Times New Roman"/>
                        </a:rPr>
                        <a:t>IP</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 NEGs,</a:t>
                      </a:r>
                      <a:endParaRPr lang="zh-CN" sz="1600">
                        <a:effectLst/>
                        <a:latin typeface="Times New Roman"/>
                        <a:ea typeface="MS Mincho"/>
                        <a:cs typeface="Times New Roman"/>
                      </a:endParaRPr>
                    </a:p>
                    <a:p>
                      <a:pPr algn="ctr">
                        <a:spcAft>
                          <a:spcPts val="0"/>
                        </a:spcAft>
                      </a:pPr>
                      <a:r>
                        <a:rPr lang="en-GB" sz="1600">
                          <a:effectLst/>
                          <a:latin typeface="Times New Roman"/>
                          <a:ea typeface="MS Mincho"/>
                          <a:cs typeface="Times New Roman"/>
                        </a:rPr>
                        <a:t>IP </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NEGs, TSP, IP</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NEGs, IP</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6" name="Rectangle 4"/>
          <p:cNvSpPr>
            <a:spLocks noChangeArrowheads="1"/>
          </p:cNvSpPr>
          <p:nvPr/>
        </p:nvSpPr>
        <p:spPr bwMode="auto">
          <a:xfrm>
            <a:off x="1115444" y="160566"/>
            <a:ext cx="69131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0" lang="en-GB" altLang="ja-JP"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Comparison of vacuum</a:t>
            </a:r>
            <a:r>
              <a:rPr kumimoji="0" lang="en-GB" altLang="zh-CN" b="1" i="0" u="none" strike="noStrike" cap="none" normalizeH="0" baseline="0" dirty="0" smtClean="0">
                <a:ln>
                  <a:noFill/>
                </a:ln>
                <a:solidFill>
                  <a:schemeClr val="tx1"/>
                </a:solidFill>
                <a:effectLst/>
                <a:latin typeface="Times New Roman" pitchFamily="18" charset="0"/>
                <a:cs typeface="Times New Roman" pitchFamily="18" charset="0"/>
              </a:rPr>
              <a:t>-related</a:t>
            </a:r>
            <a:r>
              <a:rPr kumimoji="0" lang="en-GB" altLang="ja-JP"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parameters in several storage rings</a:t>
            </a:r>
            <a:endParaRPr kumimoji="0" lang="en-GB" altLang="ja-JP"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018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lgn="ctr" rtl="0">
              <a:spcBef>
                <a:spcPct val="0"/>
              </a:spcBef>
            </a:pPr>
            <a:r>
              <a:rPr lang="en-US" altLang="zh-CN" sz="3200" b="1" kern="1200" dirty="0">
                <a:solidFill>
                  <a:schemeClr val="tx1"/>
                </a:solidFill>
                <a:latin typeface="+mj-lt"/>
                <a:ea typeface="+mj-ea"/>
                <a:cs typeface="+mj-cs"/>
              </a:rPr>
              <a:t>2. Synchrotron radiation power and gas load </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p:txBody>
          <a:bodyPr>
            <a:normAutofit/>
          </a:bodyPr>
          <a:lstStyle/>
          <a:p>
            <a:pPr marL="0" indent="0">
              <a:buNone/>
            </a:pPr>
            <a:r>
              <a:rPr lang="en-US" altLang="zh-CN" sz="2800" dirty="0"/>
              <a:t> </a:t>
            </a:r>
            <a:r>
              <a:rPr lang="en-US" altLang="zh-CN" sz="2800" dirty="0" smtClean="0"/>
              <a:t>   In </a:t>
            </a:r>
            <a:r>
              <a:rPr lang="en-US" altLang="zh-CN" sz="2800" dirty="0"/>
              <a:t>the design of the storage ring vacuum system, two issues produced by the synchrotron radiation must be considered. One is the heating of the vacuum chamber walls owing to the high thermal flux and another is the strong gas desorption (both photon-desorption and thermal desorption). The dynamic pressure induced by synchrotron radiation can rise by several orders of magnitude once a beam starts circulating.</a:t>
            </a:r>
            <a:endParaRPr lang="zh-CN" altLang="en-US" sz="28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5</a:t>
            </a:fld>
            <a:endParaRPr lang="zh-CN" altLang="en-US"/>
          </a:p>
        </p:txBody>
      </p:sp>
    </p:spTree>
    <p:extLst>
      <p:ext uri="{BB962C8B-B14F-4D97-AF65-F5344CB8AC3E}">
        <p14:creationId xmlns:p14="http://schemas.microsoft.com/office/powerpoint/2010/main" val="66836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fontScale="90000"/>
          </a:bodyPr>
          <a:lstStyle/>
          <a:p>
            <a:pPr lvl="3" algn="ctr" rtl="0">
              <a:spcBef>
                <a:spcPct val="0"/>
              </a:spcBef>
            </a:pPr>
            <a:r>
              <a:rPr lang="en-US" altLang="zh-CN" sz="3200" b="1" i="1" dirty="0" smtClean="0">
                <a:effectLst>
                  <a:outerShdw sx="0" sy="0">
                    <a:srgbClr val="000000"/>
                  </a:outerShdw>
                </a:effectLst>
              </a:rPr>
              <a:t>2.1 </a:t>
            </a:r>
            <a:r>
              <a:rPr lang="en-GB" altLang="zh-CN" sz="3200" b="1" i="1" dirty="0" smtClean="0">
                <a:effectLst>
                  <a:outerShdw sx="0" sy="0">
                    <a:srgbClr val="000000"/>
                  </a:outerShdw>
                </a:effectLst>
              </a:rPr>
              <a:t>Synchrotron radiation power</a:t>
            </a:r>
            <a:r>
              <a:rPr lang="zh-CN" altLang="zh-CN" b="1" i="1" dirty="0">
                <a:effectLst>
                  <a:outerShdw sx="0" sy="0">
                    <a:srgbClr val="000000"/>
                  </a:outerShdw>
                </a:effectLst>
              </a:rPr>
              <a:t/>
            </a:r>
            <a:br>
              <a:rPr lang="zh-CN" altLang="zh-CN" b="1" i="1" dirty="0">
                <a:effectLst>
                  <a:outerShdw sx="0" sy="0">
                    <a:srgbClr val="000000"/>
                  </a:outerShdw>
                </a:effectLst>
              </a:rPr>
            </a:br>
            <a:endParaRPr lang="zh-CN" altLang="en-US" dirty="0"/>
          </a:p>
        </p:txBody>
      </p:sp>
      <p:sp>
        <p:nvSpPr>
          <p:cNvPr id="3" name="灯片编号占位符 2"/>
          <p:cNvSpPr>
            <a:spLocks noGrp="1"/>
          </p:cNvSpPr>
          <p:nvPr>
            <p:ph type="sldNum" sz="quarter" idx="12"/>
          </p:nvPr>
        </p:nvSpPr>
        <p:spPr/>
        <p:txBody>
          <a:bodyPr/>
          <a:lstStyle/>
          <a:p>
            <a:fld id="{5BE3715F-5FF4-4582-8B0E-DAF705522D44}" type="slidenum">
              <a:rPr lang="zh-CN" altLang="en-US" smtClean="0"/>
              <a:t>6</a:t>
            </a:fld>
            <a:endParaRPr lang="zh-CN" altLang="en-US"/>
          </a:p>
        </p:txBody>
      </p:sp>
      <p:pic>
        <p:nvPicPr>
          <p:cNvPr id="205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19083"/>
            <a:ext cx="8094139" cy="444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761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22"/>
            <a:ext cx="8229600" cy="504056"/>
          </a:xfrm>
        </p:spPr>
        <p:txBody>
          <a:bodyPr>
            <a:normAutofit fontScale="90000"/>
          </a:bodyPr>
          <a:lstStyle/>
          <a:p>
            <a:pPr lvl="3" algn="ctr" rtl="0">
              <a:spcBef>
                <a:spcPct val="0"/>
              </a:spcBef>
            </a:pPr>
            <a:r>
              <a:rPr lang="en-US" altLang="zh-CN" sz="3200" b="1" i="1" dirty="0">
                <a:effectLst>
                  <a:outerShdw sx="0" sy="0">
                    <a:srgbClr val="000000"/>
                  </a:outerShdw>
                </a:effectLst>
              </a:rPr>
              <a:t>2.2 </a:t>
            </a:r>
            <a:r>
              <a:rPr lang="en-GB" altLang="zh-CN" sz="3200" b="1" i="1" dirty="0">
                <a:effectLst>
                  <a:outerShdw sx="0" sy="0">
                    <a:srgbClr val="000000"/>
                  </a:outerShdw>
                </a:effectLst>
              </a:rPr>
              <a:t>Gas </a:t>
            </a:r>
            <a:r>
              <a:rPr lang="en-GB" altLang="zh-CN" sz="3200" b="1" i="1" dirty="0" smtClean="0">
                <a:effectLst>
                  <a:outerShdw sx="0" sy="0">
                    <a:srgbClr val="000000"/>
                  </a:outerShdw>
                </a:effectLst>
              </a:rPr>
              <a:t>load</a:t>
            </a:r>
            <a:endParaRPr lang="zh-CN" altLang="en-US" sz="3200" b="1" i="1" dirty="0">
              <a:effectLst>
                <a:outerShdw sx="0" sy="0">
                  <a:srgbClr val="000000"/>
                </a:outerShdw>
              </a:effectLst>
            </a:endParaRPr>
          </a:p>
        </p:txBody>
      </p:sp>
      <p:sp>
        <p:nvSpPr>
          <p:cNvPr id="3" name="灯片编号占位符 2"/>
          <p:cNvSpPr>
            <a:spLocks noGrp="1"/>
          </p:cNvSpPr>
          <p:nvPr>
            <p:ph type="sldNum" sz="quarter" idx="12"/>
          </p:nvPr>
        </p:nvSpPr>
        <p:spPr/>
        <p:txBody>
          <a:bodyPr/>
          <a:lstStyle/>
          <a:p>
            <a:fld id="{5BE3715F-5FF4-4582-8B0E-DAF705522D44}" type="slidenum">
              <a:rPr lang="zh-CN" altLang="en-US" smtClean="0"/>
              <a:t>7</a:t>
            </a:fld>
            <a:endParaRPr lang="zh-CN" altLang="en-US"/>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8352928" cy="238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611560" y="3018386"/>
            <a:ext cx="5256584" cy="1785104"/>
          </a:xfrm>
          <a:prstGeom prst="rect">
            <a:avLst/>
          </a:prstGeom>
        </p:spPr>
        <p:txBody>
          <a:bodyPr wrap="square">
            <a:spAutoFit/>
          </a:bodyPr>
          <a:lstStyle/>
          <a:p>
            <a:pPr marL="342900" marR="266700" lvl="0" indent="-342900" latinLnBrk="1">
              <a:spcBef>
                <a:spcPts val="360"/>
              </a:spcBef>
              <a:spcAft>
                <a:spcPts val="240"/>
              </a:spcAft>
              <a:buFont typeface="Symbol"/>
              <a:buChar char=""/>
            </a:pPr>
            <a:r>
              <a:rPr lang="en-US" altLang="zh-CN" dirty="0">
                <a:latin typeface="Times New Roman"/>
                <a:ea typeface="Times New Roman"/>
              </a:rPr>
              <a:t>Chamber material</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Material fabrication and preparation</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Amount of prior exposure to radiation</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Photon angle of incidence</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Photon energy</a:t>
            </a:r>
            <a:endParaRPr lang="zh-CN" altLang="zh-CN" dirty="0">
              <a:effectLst/>
              <a:latin typeface="Times New Roman"/>
              <a:ea typeface="MS Mincho"/>
            </a:endParaRPr>
          </a:p>
        </p:txBody>
      </p:sp>
    </p:spTree>
    <p:extLst>
      <p:ext uri="{BB962C8B-B14F-4D97-AF65-F5344CB8AC3E}">
        <p14:creationId xmlns:p14="http://schemas.microsoft.com/office/powerpoint/2010/main" val="292133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8</a:t>
            </a:fld>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39275"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2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9</a:t>
            </a:fld>
            <a:endParaRPr lang="zh-CN" alt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35" y="1052736"/>
            <a:ext cx="795082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59" y="278036"/>
            <a:ext cx="8229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2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000" b="1" dirty="0" smtClean="0">
            <a:solidFill>
              <a:srgbClr val="FFC000"/>
            </a:solid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TotalTime>
  <Words>1650</Words>
  <Application>Microsoft Office PowerPoint</Application>
  <PresentationFormat>全屏显示(4:3)</PresentationFormat>
  <Paragraphs>203</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CEPC Vacuum System</vt:lpstr>
      <vt:lpstr>Outline</vt:lpstr>
      <vt:lpstr>1. Basic requirements to the vacuum system</vt:lpstr>
      <vt:lpstr>PowerPoint 演示文稿</vt:lpstr>
      <vt:lpstr>2. Synchrotron radiation power and gas load </vt:lpstr>
      <vt:lpstr>2.1 Synchrotron radiation power </vt:lpstr>
      <vt:lpstr>2.2 Gas load</vt:lpstr>
      <vt:lpstr>PowerPoint 演示文稿</vt:lpstr>
      <vt:lpstr>PowerPoint 演示文稿</vt:lpstr>
      <vt:lpstr>3. Vacuum chamber</vt:lpstr>
      <vt:lpstr>PowerPoint 演示文稿</vt:lpstr>
      <vt:lpstr>PowerPoint 演示文稿</vt:lpstr>
      <vt:lpstr>PowerPoint 演示文稿</vt:lpstr>
      <vt:lpstr>PowerPoint 演示文稿</vt:lpstr>
      <vt:lpstr>PowerPoint 演示文稿</vt:lpstr>
      <vt:lpstr>PowerPoint 演示文稿</vt:lpstr>
      <vt:lpstr>4. Bellows Module with RF Shielding </vt:lpstr>
      <vt:lpstr>PowerPoint 演示文稿</vt:lpstr>
      <vt:lpstr>5. Pumping system</vt:lpstr>
      <vt:lpstr>PowerPoint 演示文稿</vt:lpstr>
      <vt:lpstr>6.  Vacuum measurement and control</vt:lpstr>
      <vt:lpstr>7. Summary</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CEPC真空系统工作进展</dc:title>
  <dc:creator>lenovo</dc:creator>
  <cp:lastModifiedBy>unknown</cp:lastModifiedBy>
  <cp:revision>138</cp:revision>
  <dcterms:created xsi:type="dcterms:W3CDTF">2014-09-01T02:02:48Z</dcterms:created>
  <dcterms:modified xsi:type="dcterms:W3CDTF">2018-06-27T07:50:52Z</dcterms:modified>
</cp:coreProperties>
</file>