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handoutMasterIdLst>
    <p:handoutMasterId r:id="rId33"/>
  </p:handoutMasterIdLst>
  <p:sldIdLst>
    <p:sldId id="256" r:id="rId4"/>
    <p:sldId id="257" r:id="rId5"/>
    <p:sldId id="258" r:id="rId6"/>
    <p:sldId id="356" r:id="rId7"/>
    <p:sldId id="357" r:id="rId8"/>
    <p:sldId id="311" r:id="rId9"/>
    <p:sldId id="313" r:id="rId10"/>
    <p:sldId id="331" r:id="rId11"/>
    <p:sldId id="349" r:id="rId12"/>
    <p:sldId id="329" r:id="rId13"/>
    <p:sldId id="314" r:id="rId14"/>
    <p:sldId id="342" r:id="rId15"/>
    <p:sldId id="315" r:id="rId16"/>
    <p:sldId id="333" r:id="rId17"/>
    <p:sldId id="334" r:id="rId18"/>
    <p:sldId id="335" r:id="rId19"/>
    <p:sldId id="316" r:id="rId20"/>
    <p:sldId id="321" r:id="rId21"/>
    <p:sldId id="343" r:id="rId22"/>
    <p:sldId id="344" r:id="rId23"/>
    <p:sldId id="323" r:id="rId24"/>
    <p:sldId id="336" r:id="rId25"/>
    <p:sldId id="347" r:id="rId26"/>
    <p:sldId id="327" r:id="rId27"/>
    <p:sldId id="354" r:id="rId28"/>
    <p:sldId id="350" r:id="rId29"/>
    <p:sldId id="351" r:id="rId30"/>
    <p:sldId id="268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CC"/>
    <a:srgbClr val="3333FF"/>
    <a:srgbClr val="CCECFF"/>
    <a:srgbClr val="6699CC"/>
    <a:srgbClr val="CCFF66"/>
    <a:srgbClr val="FF00FF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94660"/>
  </p:normalViewPr>
  <p:slideViewPr>
    <p:cSldViewPr>
      <p:cViewPr varScale="1">
        <p:scale>
          <a:sx n="106" d="100"/>
          <a:sy n="106" d="100"/>
        </p:scale>
        <p:origin x="19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A358DB70-5CBD-41AC-9698-31861F7542E5}" type="datetimeFigureOut">
              <a:rPr lang="zh-CN" altLang="en-US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07ED96A3-0F03-449A-901E-5D0B912B80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02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40D42-6B32-4070-8A74-87352C31BB9E}" type="datetimeFigureOut">
              <a:rPr lang="zh-CN" altLang="en-US"/>
              <a:pPr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DF44DC-EE18-4AF1-A968-D1ECA516B9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86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D25C32-1DBD-4749-85A0-743AA109CC8A}" type="datetime1">
              <a:rPr lang="zh-CN" altLang="en-US" smtClean="0"/>
              <a:t>2018/6/29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05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88509D-C81D-4CF0-BEB8-6C3E1606F336}" type="datetime1">
              <a:rPr lang="zh-CN" altLang="en-US" smtClean="0"/>
              <a:t>2018/6/29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85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86A9A9-CFD7-4683-823D-F38D1E64ED9D}" type="datetime1">
              <a:rPr lang="zh-CN" altLang="en-US" smtClean="0"/>
              <a:t>2018/6/29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05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D9251C0-123F-430B-BFF0-67FC72B3ED30}" type="datetime1">
              <a:rPr lang="zh-CN" altLang="en-US" smtClean="0"/>
              <a:t>2018/6/29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5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E1D707D-C014-4580-8022-49551750150E}" type="datetime1">
              <a:rPr lang="zh-CN" altLang="en-US" smtClean="0"/>
              <a:t>2018/6/29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77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C71DFF-4FFC-44C6-965C-7FC4BAB31A8C}" type="datetime1">
              <a:rPr lang="zh-CN" altLang="en-US" smtClean="0"/>
              <a:t>2018/6/29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80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843B4-E877-437A-95AD-62998660443A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02C58-5D90-402B-8EF8-AA26672F1E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08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05E16-71DA-4093-B056-FBA61D98B177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D1A0E-30FC-48C4-A29E-544B9AE815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8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A4C61-5E64-439C-87EF-87E2B6244A04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381A-FBF3-41DE-BFBF-856E9DB517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30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A794D-3B78-4D02-92E6-899DEFB3D9A3}" type="datetime1">
              <a:rPr lang="en-US" altLang="zh-CN" smtClean="0">
                <a:solidFill>
                  <a:srgbClr val="000000"/>
                </a:solidFill>
              </a:rPr>
              <a:t>6/29/2018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02C58-5D90-402B-8EF8-AA26672F1EA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2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4892D-A514-47FD-9F76-70F16DA0F923}" type="datetime1">
              <a:rPr lang="en-US" altLang="zh-CN" smtClean="0">
                <a:solidFill>
                  <a:srgbClr val="000000"/>
                </a:solidFill>
              </a:rPr>
              <a:t>6/29/2018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32913243-E730-472E-A005-6BE97143DD9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3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9F85B-4C96-43D1-BD2F-42897114C37C}" type="datetime1">
              <a:rPr lang="en-US" altLang="zh-CN" smtClean="0">
                <a:solidFill>
                  <a:srgbClr val="000000"/>
                </a:solidFill>
              </a:rPr>
              <a:t>6/29/2018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ACDE8-73D4-4D46-8462-E163EE8DB03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9AB5B-6221-479A-9237-39D31A5E1755}" type="datetime1">
              <a:rPr lang="en-US" altLang="zh-CN" smtClean="0">
                <a:solidFill>
                  <a:srgbClr val="000000"/>
                </a:solidFill>
              </a:rPr>
              <a:t>6/29/2018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2C74F-DBEA-49F0-B5C8-9876D81A333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1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10423-A111-4B54-88F3-65601EEF21D9}" type="datetime1">
              <a:rPr lang="en-US" altLang="zh-CN" smtClean="0">
                <a:solidFill>
                  <a:srgbClr val="000000"/>
                </a:solidFill>
              </a:rPr>
              <a:t>6/29/2018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E0655-C453-4013-954C-91D0B82AD3A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6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6B641-A2A9-4B82-9D51-B9F4BFB423B4}" type="datetime1">
              <a:rPr lang="en-US" altLang="zh-CN" smtClean="0">
                <a:solidFill>
                  <a:srgbClr val="000000"/>
                </a:solidFill>
              </a:rPr>
              <a:t>6/29/2018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90DEC-BDA0-4E44-B3FF-471E9198FF3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2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EC0F9-6B54-484F-B732-A43F677B6809}" type="datetime1">
              <a:rPr lang="en-US" altLang="zh-CN" smtClean="0">
                <a:solidFill>
                  <a:srgbClr val="000000"/>
                </a:solidFill>
              </a:rPr>
              <a:t>6/29/2018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B9AEF-CE71-4575-82A0-7C83C7D3BE6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3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7ABFC-595F-4804-9108-D22D980ACF41}" type="datetime1">
              <a:rPr lang="en-US" altLang="zh-CN" smtClean="0">
                <a:solidFill>
                  <a:srgbClr val="000000"/>
                </a:solidFill>
              </a:rPr>
              <a:t>6/29/2018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386EE-C55A-490F-BF01-21CE9DAE8EC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5D528-5DC1-43AE-A3BF-8656839858CE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13243-E730-472E-A005-6BE97143DD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401A2-336F-425D-811F-736ED058D4F9}" type="datetime1">
              <a:rPr lang="en-US" altLang="zh-CN" smtClean="0">
                <a:solidFill>
                  <a:srgbClr val="000000"/>
                </a:solidFill>
              </a:rPr>
              <a:t>6/29/2018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91A3E-F012-4E73-AD3F-366E131CC7D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1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E7957-A703-4CB3-BFB4-FB203CDCBF25}" type="datetime1">
              <a:rPr lang="en-US" altLang="zh-CN" smtClean="0">
                <a:solidFill>
                  <a:srgbClr val="000000"/>
                </a:solidFill>
              </a:rPr>
              <a:t>6/29/2018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D1A0E-30FC-48C4-A29E-544B9AE815D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0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02452-59F1-4C9B-AE60-2DB7B76A9510}" type="datetime1">
              <a:rPr lang="en-US" altLang="zh-CN" smtClean="0">
                <a:solidFill>
                  <a:srgbClr val="000000"/>
                </a:solidFill>
              </a:rPr>
              <a:t>6/29/2018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381A-FBF3-41DE-BFBF-856E9DB5176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2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2623-DEA4-4930-AF71-3A7234695E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2217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0F199-8090-4E52-B513-E032A2AED84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1784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95965-8D13-4C50-AC3C-1F87F72650B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9432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BBA1D-6CA1-4AAD-AEB7-AC873FA66C5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558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6D18-EFA5-49D3-816A-41EBC080958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9406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F800-C4B5-4719-A420-7E8AF12DF43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519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1AA3A-01FE-47F4-8A5B-5488675A570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324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2A087-B772-40AB-A0AF-99496AC54C73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ACDE8-73D4-4D46-8462-E163EE8DB0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97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79292-071D-4CEF-BF76-0C62918AA7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5553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60716-79E6-4E63-9A39-D6379DF8262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9517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D614D-B786-4459-AEE6-ED2F74F13A5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819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6F2B9-5163-441F-B045-87D6FAE767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7808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59364A-BCCD-4553-A9E8-87D16D81EC3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3923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C15406-99AC-4299-A1FD-719C0985E60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6057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803F35-D391-4BB8-95D4-E0AFFF0FEDD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932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3BA85A-E6C5-42BA-9D0C-40808D7B7E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59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E5C013-DDA9-446C-8300-6D212BA8307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212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F22E7-42A2-4287-93EC-8CAE85DFDD9B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2C74F-DBEA-49F0-B5C8-9876D81A33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1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3497E-9080-4FA9-8DE2-3C9319945CE2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E0655-C453-4013-954C-91D0B82AD3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52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851E3-1BFF-4C7C-BDB6-FA0B6123919E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90DEC-BDA0-4E44-B3FF-471E9198FF3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80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0FC1F-052D-46C5-873E-8742D17262BD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B9AEF-CE71-4575-82A0-7C83C7D3BE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53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1AC72-0000-4E5D-A99D-FBC45855E1A6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386EE-C55A-490F-BF01-21CE9DAE8E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BF175-7E82-41E8-A161-3D9CCF0DEB2B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91A3E-F012-4E73-AD3F-366E131CC7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0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36F2499D-CF84-4745-879B-1B411168993E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4717C048-3F74-4996-988A-8FD2042BF480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07147B43-002F-4C8D-B7F6-9A9FD912CAB1}" type="datetime1">
              <a:rPr lang="en-US" altLang="zh-CN" smtClean="0">
                <a:solidFill>
                  <a:srgbClr val="000000"/>
                </a:solidFill>
              </a:rPr>
              <a:t>6/29/2018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4717C048-3F74-4996-988A-8FD2042BF48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3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CN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CN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EC88F9-2AA7-4EA2-8901-112E48C39A3D}" type="slidenum">
              <a:rPr kumimoji="1" lang="en-US" altLang="zh-CN" smtClean="0">
                <a:solidFill>
                  <a:srgbClr val="000000"/>
                </a:solidFill>
                <a:latin typeface="Times New Roman" pitchFamily="18" charset="0"/>
              </a:rPr>
              <a:pPr/>
              <a:t>‹#›</a:t>
            </a:fld>
            <a:endParaRPr kumimoji="1" lang="en-US" altLang="zh-CN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Beam Instrumentation of CEPC</a:t>
            </a:r>
            <a:endParaRPr lang="zh-CN" altLang="en-US" dirty="0" smtClean="0"/>
          </a:p>
        </p:txBody>
      </p:sp>
      <p:sp>
        <p:nvSpPr>
          <p:cNvPr id="15362" name="副标题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7160840" cy="17526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3399CC"/>
                </a:solidFill>
              </a:rPr>
              <a:t>On behalf Beam </a:t>
            </a:r>
            <a:r>
              <a:rPr lang="en-US" altLang="zh-CN" dirty="0">
                <a:solidFill>
                  <a:srgbClr val="3399CC"/>
                </a:solidFill>
              </a:rPr>
              <a:t>I</a:t>
            </a:r>
            <a:r>
              <a:rPr lang="en-US" altLang="zh-CN" dirty="0" smtClean="0">
                <a:solidFill>
                  <a:srgbClr val="3399CC"/>
                </a:solidFill>
              </a:rPr>
              <a:t>nstrumentation Group</a:t>
            </a:r>
          </a:p>
          <a:p>
            <a:pPr eaLnBrk="1" hangingPunct="1"/>
            <a:r>
              <a:rPr lang="en-US" altLang="zh-CN" dirty="0" smtClean="0">
                <a:solidFill>
                  <a:srgbClr val="3399CC"/>
                </a:solidFill>
              </a:rPr>
              <a:t>Accelerator Center, IHEP</a:t>
            </a:r>
          </a:p>
          <a:p>
            <a:pPr eaLnBrk="1" hangingPunct="1"/>
            <a:r>
              <a:rPr lang="en-US" altLang="zh-CN" dirty="0" smtClean="0">
                <a:solidFill>
                  <a:srgbClr val="3399CC"/>
                </a:solidFill>
              </a:rPr>
              <a:t>JUN. 28–30, 2018, </a:t>
            </a:r>
            <a:r>
              <a:rPr lang="en-US" altLang="zh-CN" dirty="0">
                <a:solidFill>
                  <a:srgbClr val="3399CC"/>
                </a:solidFill>
              </a:rPr>
              <a:t>IHEP, Beijing, China</a:t>
            </a:r>
          </a:p>
          <a:p>
            <a:pPr eaLnBrk="1" hangingPunct="1"/>
            <a:endParaRPr lang="zh-CN" altLang="en-US" dirty="0" smtClean="0"/>
          </a:p>
        </p:txBody>
      </p:sp>
      <p:sp>
        <p:nvSpPr>
          <p:cNvPr id="15363" name="日期占位符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5C3655-F96C-4E4F-9982-11D6690FBA3F}" type="datetime1">
              <a:rPr kumimoji="0" lang="en-US" altLang="zh-CN" sz="1400" smtClean="0">
                <a:latin typeface="Calibri" panose="020F0502020204030204" pitchFamily="34" charset="0"/>
                <a:ea typeface="仿宋_GB2312" pitchFamily="49" charset="-122"/>
              </a:rPr>
              <a:t>6/29/2018</a:t>
            </a:fld>
            <a:endParaRPr kumimoji="0" lang="zh-CN" altLang="en-US" sz="1400" dirty="0">
              <a:latin typeface="Calibri" panose="020F0502020204030204" pitchFamily="34" charset="0"/>
              <a:ea typeface="仿宋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8529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</a:t>
            </a:r>
            <a:r>
              <a:rPr lang="en-US" altLang="zh-CN" sz="2800" b="1" i="1" dirty="0" err="1">
                <a:latin typeface="+mn-lt"/>
                <a:ea typeface="+mn-ea"/>
                <a:cs typeface="仿宋_GB2312" charset="0"/>
              </a:rPr>
              <a:t>Yanfeng</a:t>
            </a:r>
            <a:r>
              <a:rPr lang="en-US" altLang="zh-CN" sz="2800" b="1" i="1" dirty="0">
                <a:latin typeface="+mn-lt"/>
                <a:ea typeface="+mn-ea"/>
                <a:cs typeface="仿宋_GB2312" charset="0"/>
              </a:rPr>
              <a:t> Sui</a:t>
            </a:r>
            <a:endParaRPr lang="en-US" sz="2800" b="1" i="1" dirty="0">
              <a:latin typeface="+mn-lt"/>
              <a:ea typeface="+mn-ea"/>
              <a:cs typeface="仿宋_GB2312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</p:spPr>
        <p:txBody>
          <a:bodyPr/>
          <a:lstStyle/>
          <a:p>
            <a:fld id="{C0202C58-5D90-402B-8EF8-AA26672F1EAA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45"/>
          <p:cNvCxnSpPr/>
          <p:nvPr/>
        </p:nvCxnSpPr>
        <p:spPr>
          <a:xfrm flipH="1">
            <a:off x="715640" y="6831857"/>
            <a:ext cx="6490445" cy="1518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79512" y="4941168"/>
            <a:ext cx="880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Adopt MicroTCA.4 standard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Electronics including three parts: RF Frontend board, Digit board, Timing module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timing trigger can be adjusted to make ADCs peak sampling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48680"/>
            <a:ext cx="40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kumimoji="1" lang="en-US" sz="3200" b="1" dirty="0">
                <a:solidFill>
                  <a:srgbClr val="CC0000"/>
                </a:solidFill>
                <a:latin typeface="+mj-lt"/>
                <a:ea typeface="+mj-ea"/>
                <a:cs typeface="楷体_GB2312" charset="0"/>
              </a:rPr>
              <a:t>Electronics design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CA35-C977-4008-82B5-5B6E71C4BC2B}" type="datetime1">
              <a:rPr lang="en-US" altLang="zh-CN" smtClean="0"/>
              <a:t>6/29/2018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aphicFrame>
        <p:nvGraphicFramePr>
          <p:cNvPr id="8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978006"/>
              </p:ext>
            </p:extLst>
          </p:nvPr>
        </p:nvGraphicFramePr>
        <p:xfrm>
          <a:off x="1475656" y="1001061"/>
          <a:ext cx="6150734" cy="3076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Visio" r:id="rId3" imgW="8036995" imgH="4024890" progId="Visio.Drawing.11">
                  <p:embed/>
                </p:oleObj>
              </mc:Choice>
              <mc:Fallback>
                <p:oleObj name="Visio" r:id="rId3" imgW="8036995" imgH="40248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001061"/>
                        <a:ext cx="6150734" cy="30760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861048"/>
            <a:ext cx="4334296" cy="132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60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Beam current monitor</a:t>
            </a:r>
            <a:endParaRPr kumimoji="1" lang="zh-CN" altLang="en-US" dirty="0" smtClean="0"/>
          </a:p>
        </p:txBody>
      </p:sp>
      <p:sp>
        <p:nvSpPr>
          <p:cNvPr id="2" name="矩形 1"/>
          <p:cNvSpPr/>
          <p:nvPr/>
        </p:nvSpPr>
        <p:spPr>
          <a:xfrm>
            <a:off x="584039" y="1196752"/>
            <a:ext cx="7848872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Including BCM (bunch current monitor) and DCCT (for average current)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Using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Bergoz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-type DCCT to measure the average current of the beam and to calculate the life time of beam. The resolution will be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µ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 level;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Bunch current monitor can give current of every bunch, we can used Fast ADC to measure the sum signal of BPM.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pic>
        <p:nvPicPr>
          <p:cNvPr id="5" name="Picture 2" descr="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52" b="33888"/>
          <a:stretch>
            <a:fillRect/>
          </a:stretch>
        </p:blipFill>
        <p:spPr bwMode="auto">
          <a:xfrm>
            <a:off x="4508475" y="3933056"/>
            <a:ext cx="186372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42515"/>
            <a:ext cx="16922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3AF2-4436-4E42-9DE1-3E023AEEDC2F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Bunch current monitor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  <a:latin typeface="Times New Roman"/>
                <a:ea typeface="宋体"/>
              </a:rPr>
              <a:t>P</a:t>
            </a:r>
            <a:r>
              <a:rPr lang="en-US" sz="1800" b="0" dirty="0" smtClean="0">
                <a:solidFill>
                  <a:schemeClr val="tx1"/>
                </a:solidFill>
                <a:latin typeface="Times New Roman"/>
                <a:ea typeface="宋体"/>
              </a:rPr>
              <a:t>icking </a:t>
            </a:r>
            <a:r>
              <a:rPr lang="en-US" sz="1800" b="0" dirty="0">
                <a:solidFill>
                  <a:schemeClr val="tx1"/>
                </a:solidFill>
                <a:latin typeface="Times New Roman"/>
                <a:ea typeface="宋体"/>
              </a:rPr>
              <a:t>up signal from the </a:t>
            </a:r>
            <a:r>
              <a:rPr lang="en-US" sz="1800" b="0" dirty="0" smtClean="0">
                <a:solidFill>
                  <a:schemeClr val="tx1"/>
                </a:solidFill>
                <a:latin typeface="Times New Roman"/>
                <a:ea typeface="宋体"/>
              </a:rPr>
              <a:t>BPM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  <a:latin typeface="Times New Roman"/>
                <a:ea typeface="宋体"/>
              </a:rPr>
              <a:t>H</a:t>
            </a:r>
            <a:r>
              <a:rPr lang="en-US" sz="1800" b="0" dirty="0" smtClean="0">
                <a:solidFill>
                  <a:schemeClr val="tx1"/>
                </a:solidFill>
                <a:latin typeface="Times New Roman"/>
                <a:ea typeface="宋体"/>
              </a:rPr>
              <a:t>igh </a:t>
            </a:r>
            <a:r>
              <a:rPr lang="en-US" sz="1800" b="0" dirty="0">
                <a:solidFill>
                  <a:schemeClr val="tx1"/>
                </a:solidFill>
                <a:latin typeface="Times New Roman"/>
                <a:ea typeface="宋体"/>
              </a:rPr>
              <a:t>speed digital signal acquire and processing </a:t>
            </a:r>
            <a:r>
              <a:rPr lang="en-US" sz="1800" b="0" dirty="0" smtClean="0">
                <a:solidFill>
                  <a:schemeClr val="tx1"/>
                </a:solidFill>
                <a:latin typeface="Times New Roman"/>
                <a:ea typeface="宋体"/>
              </a:rPr>
              <a:t>module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sz="1800" b="0" dirty="0" smtClean="0">
                <a:solidFill>
                  <a:schemeClr val="tx1"/>
                </a:solidFill>
                <a:latin typeface="Times New Roman"/>
                <a:ea typeface="宋体"/>
              </a:rPr>
              <a:t>The </a:t>
            </a:r>
            <a:r>
              <a:rPr lang="en-US" sz="1800" b="0" dirty="0">
                <a:solidFill>
                  <a:schemeClr val="tx1"/>
                </a:solidFill>
                <a:latin typeface="Times New Roman"/>
                <a:ea typeface="宋体"/>
              </a:rPr>
              <a:t>bucket select </a:t>
            </a:r>
            <a:r>
              <a:rPr lang="en-US" sz="1800" b="0" dirty="0" smtClean="0">
                <a:solidFill>
                  <a:schemeClr val="tx1"/>
                </a:solidFill>
                <a:latin typeface="Times New Roman"/>
                <a:ea typeface="宋体"/>
              </a:rPr>
              <a:t>program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9089-4499-498B-AAF6-75F46262EEF0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5868144" cy="34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Beam loss monitor</a:t>
            </a:r>
            <a:endParaRPr kumimoji="1" lang="zh-CN" altLang="en-US" dirty="0" smtClean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79512" y="1340768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sz="2400" noProof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</a:t>
            </a:r>
            <a:r>
              <a:rPr lang="en-US" altLang="zh-CN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his system can be used to study the beam loss and to understand the beam behavior.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sz="2400" kern="100" dirty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I</a:t>
            </a:r>
            <a:r>
              <a:rPr lang="en-US" sz="2400" kern="100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onization </a:t>
            </a:r>
            <a:r>
              <a:rPr lang="en-US" sz="2400" kern="100" dirty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chamber, Cherenkov counters, PIN-photodiode and scintillators + photomultiplier tubes (PMT</a:t>
            </a:r>
            <a:r>
              <a:rPr lang="en-US" sz="2400" kern="100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) are common </a:t>
            </a:r>
            <a:r>
              <a:rPr lang="en-US" altLang="zh-CN" sz="2400" kern="100" dirty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BLM monitors </a:t>
            </a:r>
            <a:endParaRPr lang="en-US" sz="2400" dirty="0"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sz="2400" kern="100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The </a:t>
            </a:r>
            <a:r>
              <a:rPr lang="en-US" sz="2400" kern="100" dirty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following important factors are focused for selecting the right type of BLM for a specific application in CEPC: intrinsic sensitivity, dynamic range, radiation hardness, response time and sensitivity to synchrotron radiation (SR). 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0BEC-EE87-4010-ADFE-013E0F6C1958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788770"/>
              </p:ext>
            </p:extLst>
          </p:nvPr>
        </p:nvGraphicFramePr>
        <p:xfrm>
          <a:off x="251520" y="1412776"/>
          <a:ext cx="8496944" cy="3456386"/>
        </p:xfrm>
        <a:graphic>
          <a:graphicData uri="http://schemas.openxmlformats.org/drawingml/2006/table">
            <a:tbl>
              <a:tblPr firstRow="1" firstCol="1" bandRow="1"/>
              <a:tblGrid>
                <a:gridCol w="1682315"/>
                <a:gridCol w="1270014"/>
                <a:gridCol w="1152128"/>
                <a:gridCol w="1944216"/>
                <a:gridCol w="1092376"/>
                <a:gridCol w="1355895"/>
              </a:tblGrid>
              <a:tr h="5691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Type of BLM</a:t>
                      </a:r>
                      <a:endParaRPr lang="en-US" sz="16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range</a:t>
                      </a:r>
                      <a:endParaRPr lang="en-US" sz="16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Response time</a:t>
                      </a:r>
                      <a:endParaRPr lang="en-US" sz="16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Sensitivity (for MIPs)</a:t>
                      </a:r>
                      <a:endParaRPr lang="en-US" sz="16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Radiation resistance</a:t>
                      </a:r>
                      <a:endParaRPr lang="en-US" sz="1600" b="1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Sensitivity to SR</a:t>
                      </a:r>
                      <a:endParaRPr lang="en-US" sz="16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41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4180" algn="l"/>
                        </a:tabLs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Ionization chamber</a:t>
                      </a:r>
                      <a:endParaRPr lang="en-US" sz="16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4180" algn="l"/>
                        </a:tabLs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6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4180" algn="l"/>
                        </a:tabLs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89μs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600(</a:t>
                      </a:r>
                      <a:r>
                        <a:rPr lang="en-US" sz="16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Elec</a:t>
                      </a:r>
                      <a:r>
                        <a:rPr lang="en-US" sz="1600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gain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(1L)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&gt;100Mrad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Sensitive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41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4180" algn="l"/>
                        </a:tabLs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PIN-photodiode</a:t>
                      </a:r>
                      <a:endParaRPr lang="en-US" sz="16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4180" algn="l"/>
                        </a:tabLs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6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5ns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100(</a:t>
                      </a:r>
                      <a:r>
                        <a:rPr lang="en-US" sz="16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Elec</a:t>
                      </a:r>
                      <a:r>
                        <a:rPr lang="en-US" sz="1600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gain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(1cm</a:t>
                      </a:r>
                      <a:r>
                        <a:rPr lang="en-US" sz="16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&gt;100Mrad</a:t>
                      </a:r>
                      <a:endParaRPr lang="en-US" sz="16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Insensitive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41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Cherenkov counters</a:t>
                      </a:r>
                      <a:endParaRPr lang="en-US" sz="16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6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~10</a:t>
                      </a:r>
                      <a:r>
                        <a:rPr lang="en-US" sz="16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10ns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270 (</a:t>
                      </a:r>
                      <a:r>
                        <a:rPr lang="en-US" sz="16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PMT</a:t>
                      </a:r>
                      <a:r>
                        <a:rPr lang="en-US" sz="1600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gain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)(1L)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100Mrad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Insensitive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4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Scintillators+PMT</a:t>
                      </a:r>
                      <a:endParaRPr lang="en-US" sz="16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6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20ns</a:t>
                      </a:r>
                      <a:endParaRPr lang="en-US" sz="16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≈18·10</a:t>
                      </a:r>
                      <a:r>
                        <a:rPr lang="en-US" sz="16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 </a:t>
                      </a: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(PMT</a:t>
                      </a:r>
                      <a:r>
                        <a:rPr lang="en-US" sz="1600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Gain</a:t>
                      </a: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en-US" sz="16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≈20Mrad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Sensitive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907704" y="548680"/>
            <a:ext cx="6264696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The parameters </a:t>
            </a:r>
            <a:r>
              <a:rPr lang="en-US" sz="2400" kern="100" dirty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of the four type </a:t>
            </a:r>
            <a:r>
              <a:rPr lang="en-US" sz="2400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BLMs</a:t>
            </a:r>
            <a:endParaRPr lang="en-US" sz="2400" dirty="0">
              <a:solidFill>
                <a:srgbClr val="000000"/>
              </a:solidFill>
              <a:ea typeface="宋体"/>
              <a:cs typeface="Times New Roman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A5A6-F4F1-4D03-9AC9-619553998541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9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four types BLMs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1800" kern="100" dirty="0">
                <a:solidFill>
                  <a:srgbClr val="FF0000"/>
                </a:solidFill>
                <a:latin typeface="Times New Roman"/>
                <a:ea typeface="宋体"/>
              </a:rPr>
              <a:t>Ionization chambers </a:t>
            </a:r>
            <a:r>
              <a:rPr lang="en-US" sz="1800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×</a:t>
            </a:r>
          </a:p>
          <a:p>
            <a:r>
              <a:rPr lang="en-US" sz="1800" kern="100" dirty="0">
                <a:latin typeface="Times New Roman"/>
                <a:ea typeface="宋体"/>
              </a:rPr>
              <a:t>W</a:t>
            </a:r>
            <a:r>
              <a:rPr lang="en-US" sz="1800" kern="100" dirty="0" smtClean="0">
                <a:latin typeface="Times New Roman"/>
                <a:ea typeface="宋体"/>
              </a:rPr>
              <a:t>ide </a:t>
            </a:r>
            <a:r>
              <a:rPr lang="en-US" sz="1800" kern="100" dirty="0">
                <a:latin typeface="Times New Roman"/>
                <a:ea typeface="宋体"/>
              </a:rPr>
              <a:t>dynamic range and high irradiation capability. </a:t>
            </a:r>
            <a:endParaRPr lang="en-US" sz="1800" kern="100" dirty="0" smtClean="0">
              <a:latin typeface="Times New Roman"/>
              <a:ea typeface="宋体"/>
            </a:endParaRPr>
          </a:p>
          <a:p>
            <a:r>
              <a:rPr lang="en-US" sz="1800" kern="100" dirty="0">
                <a:latin typeface="Times New Roman"/>
                <a:ea typeface="宋体"/>
              </a:rPr>
              <a:t>B</a:t>
            </a:r>
            <a:r>
              <a:rPr lang="en-US" sz="1800" kern="100" dirty="0" smtClean="0">
                <a:latin typeface="Times New Roman"/>
                <a:ea typeface="宋体"/>
              </a:rPr>
              <a:t>eing </a:t>
            </a:r>
            <a:r>
              <a:rPr lang="en-US" sz="1800" kern="100" dirty="0">
                <a:latin typeface="Times New Roman"/>
                <a:ea typeface="宋体"/>
              </a:rPr>
              <a:t>slower and being sensitive to synchrotron </a:t>
            </a:r>
            <a:r>
              <a:rPr lang="en-US" sz="1800" kern="100" dirty="0" smtClean="0">
                <a:latin typeface="Times New Roman"/>
                <a:ea typeface="宋体"/>
              </a:rPr>
              <a:t>radiation</a:t>
            </a:r>
          </a:p>
          <a:p>
            <a:pPr marL="0" lvl="0" indent="0">
              <a:buNone/>
            </a:pPr>
            <a:r>
              <a:rPr lang="en-US" sz="1800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Scintillators+PMT </a:t>
            </a:r>
            <a:r>
              <a:rPr lang="en-US" sz="1800" kern="100" dirty="0">
                <a:solidFill>
                  <a:srgbClr val="FF0000"/>
                </a:solidFill>
                <a:latin typeface="Times New Roman"/>
                <a:ea typeface="宋体"/>
              </a:rPr>
              <a:t>×</a:t>
            </a:r>
          </a:p>
          <a:p>
            <a:pPr lvl="0"/>
            <a:r>
              <a:rPr lang="en-US" sz="1800" kern="100" dirty="0" smtClean="0">
                <a:latin typeface="Times New Roman"/>
                <a:ea typeface="宋体"/>
              </a:rPr>
              <a:t>Very fast and bunch by bunch </a:t>
            </a:r>
            <a:endParaRPr lang="en-US" sz="1800" kern="100" dirty="0">
              <a:latin typeface="Times New Roman"/>
              <a:ea typeface="宋体"/>
            </a:endParaRPr>
          </a:p>
          <a:p>
            <a:pPr lvl="0"/>
            <a:r>
              <a:rPr lang="en-US" sz="1800" kern="100" dirty="0" smtClean="0">
                <a:latin typeface="Times New Roman"/>
                <a:ea typeface="宋体"/>
              </a:rPr>
              <a:t>Expensive and sensitive to synchrotron radiation</a:t>
            </a:r>
          </a:p>
          <a:p>
            <a:pPr lvl="0"/>
            <a:r>
              <a:rPr lang="en-US" sz="1800" kern="100" dirty="0" smtClean="0">
                <a:latin typeface="Times New Roman"/>
                <a:ea typeface="宋体"/>
              </a:rPr>
              <a:t>The </a:t>
            </a:r>
            <a:r>
              <a:rPr lang="en-US" sz="1800" kern="100" dirty="0">
                <a:latin typeface="Times New Roman"/>
                <a:ea typeface="宋体"/>
              </a:rPr>
              <a:t>scintillator darkening when used in a high dose level </a:t>
            </a:r>
          </a:p>
          <a:p>
            <a:pPr marL="0" indent="0">
              <a:buNone/>
            </a:pPr>
            <a:r>
              <a:rPr lang="en-US" sz="1800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Cherenkov </a:t>
            </a:r>
            <a:r>
              <a:rPr lang="en-US" sz="1800" kern="100" dirty="0">
                <a:solidFill>
                  <a:srgbClr val="FF0000"/>
                </a:solidFill>
                <a:latin typeface="Times New Roman"/>
                <a:ea typeface="宋体"/>
              </a:rPr>
              <a:t>based </a:t>
            </a:r>
            <a:r>
              <a:rPr lang="en-US" sz="1800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fibers ×</a:t>
            </a:r>
            <a:endParaRPr lang="en-US" sz="1800" kern="100" dirty="0">
              <a:solidFill>
                <a:srgbClr val="FF0000"/>
              </a:solidFill>
              <a:latin typeface="Times New Roman"/>
              <a:ea typeface="宋体"/>
            </a:endParaRPr>
          </a:p>
          <a:p>
            <a:pPr lvl="0"/>
            <a:r>
              <a:rPr lang="en-US" sz="1800" kern="100" dirty="0">
                <a:latin typeface="Times New Roman"/>
                <a:ea typeface="宋体"/>
              </a:rPr>
              <a:t>I</a:t>
            </a:r>
            <a:r>
              <a:rPr lang="en-US" sz="1800" kern="100" dirty="0" smtClean="0">
                <a:latin typeface="Times New Roman"/>
                <a:ea typeface="宋体"/>
              </a:rPr>
              <a:t>nsensitive </a:t>
            </a:r>
            <a:r>
              <a:rPr lang="en-US" sz="1800" kern="100" dirty="0">
                <a:latin typeface="Times New Roman"/>
                <a:ea typeface="宋体"/>
              </a:rPr>
              <a:t>to the background </a:t>
            </a:r>
            <a:r>
              <a:rPr lang="en-US" sz="1800" kern="100" dirty="0" smtClean="0">
                <a:latin typeface="Times New Roman"/>
                <a:ea typeface="宋体"/>
              </a:rPr>
              <a:t>radiation</a:t>
            </a:r>
          </a:p>
          <a:p>
            <a:pPr lvl="0"/>
            <a:r>
              <a:rPr lang="en-US" sz="1800" kern="100" dirty="0" smtClean="0">
                <a:latin typeface="Times New Roman"/>
                <a:ea typeface="宋体"/>
              </a:rPr>
              <a:t>Unable to shield</a:t>
            </a:r>
            <a:r>
              <a:rPr lang="en-US" sz="1800" kern="100" dirty="0">
                <a:latin typeface="Times New Roman"/>
                <a:ea typeface="宋体"/>
              </a:rPr>
              <a:t> against synchrotron </a:t>
            </a:r>
            <a:r>
              <a:rPr lang="en-US" sz="1800" kern="100" dirty="0" smtClean="0">
                <a:latin typeface="Times New Roman"/>
                <a:ea typeface="宋体"/>
              </a:rPr>
              <a:t>radiation </a:t>
            </a:r>
            <a:r>
              <a:rPr lang="en-US" sz="1800" kern="100" dirty="0">
                <a:latin typeface="Times New Roman"/>
                <a:ea typeface="宋体"/>
              </a:rPr>
              <a:t>photons </a:t>
            </a:r>
            <a:endParaRPr lang="en-US" sz="1800" kern="100" dirty="0" smtClean="0">
              <a:latin typeface="Times New Roman"/>
              <a:ea typeface="宋体"/>
            </a:endParaRPr>
          </a:p>
          <a:p>
            <a:pPr marL="0" lvl="0" indent="0">
              <a:buNone/>
            </a:pPr>
            <a:r>
              <a:rPr lang="en-US" sz="1800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The common PIN-photodiode ?</a:t>
            </a:r>
            <a:endParaRPr lang="en-US" sz="1800" kern="100" dirty="0">
              <a:solidFill>
                <a:srgbClr val="FF0000"/>
              </a:solidFill>
              <a:latin typeface="Times New Roman"/>
              <a:ea typeface="宋体"/>
            </a:endParaRPr>
          </a:p>
          <a:p>
            <a:pPr lvl="0"/>
            <a:r>
              <a:rPr lang="en-US" sz="1800" kern="100" dirty="0" smtClean="0">
                <a:latin typeface="Times New Roman"/>
                <a:ea typeface="宋体"/>
              </a:rPr>
              <a:t>Very fast and cheap</a:t>
            </a:r>
            <a:endParaRPr lang="en-US" sz="1800" kern="100" dirty="0">
              <a:latin typeface="Times New Roman"/>
              <a:ea typeface="宋体"/>
            </a:endParaRPr>
          </a:p>
          <a:p>
            <a:pPr lvl="0"/>
            <a:r>
              <a:rPr lang="en-US" sz="1800" kern="100" dirty="0" smtClean="0">
                <a:latin typeface="Times New Roman"/>
                <a:ea typeface="宋体"/>
              </a:rPr>
              <a:t>Large </a:t>
            </a:r>
            <a:r>
              <a:rPr lang="en-US" sz="1800" kern="100" dirty="0">
                <a:latin typeface="Times New Roman"/>
                <a:ea typeface="宋体"/>
              </a:rPr>
              <a:t>dynamic range and a high sensitivity </a:t>
            </a:r>
            <a:endParaRPr lang="en-US" sz="1800" kern="100" dirty="0" smtClean="0">
              <a:latin typeface="Times New Roman"/>
              <a:ea typeface="宋体"/>
            </a:endParaRPr>
          </a:p>
          <a:p>
            <a:pPr lvl="0"/>
            <a:r>
              <a:rPr lang="en-US" sz="1800" kern="100" dirty="0" smtClean="0">
                <a:latin typeface="Times New Roman"/>
                <a:ea typeface="宋体"/>
              </a:rPr>
              <a:t>Insensitive to synchrotron radiation photons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18E2-CBA4-4B9B-BBF6-8D3D3648CE58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8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1800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The improved </a:t>
            </a:r>
            <a:r>
              <a:rPr lang="en-US" sz="1800" kern="100" dirty="0">
                <a:solidFill>
                  <a:srgbClr val="FF0000"/>
                </a:solidFill>
                <a:latin typeface="Times New Roman"/>
                <a:ea typeface="宋体"/>
              </a:rPr>
              <a:t>PIN-photodiode </a:t>
            </a:r>
            <a:r>
              <a:rPr lang="en-US" sz="1800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√</a:t>
            </a:r>
            <a:endParaRPr lang="en-US" sz="1800" kern="100" dirty="0">
              <a:solidFill>
                <a:srgbClr val="FF0000"/>
              </a:solidFill>
              <a:latin typeface="Times New Roman"/>
              <a:ea typeface="宋体"/>
            </a:endParaRPr>
          </a:p>
          <a:p>
            <a:r>
              <a:rPr lang="en-US" sz="2000" kern="100" dirty="0">
                <a:latin typeface="Times New Roman"/>
                <a:ea typeface="宋体"/>
              </a:rPr>
              <a:t>Pin-photodiode will be saturated when the beam energy larger than 45GeV in LEP;</a:t>
            </a:r>
          </a:p>
          <a:p>
            <a:r>
              <a:rPr lang="en-US" sz="2000" kern="100" dirty="0" smtClean="0">
                <a:latin typeface="Times New Roman"/>
                <a:ea typeface="宋体"/>
              </a:rPr>
              <a:t>A </a:t>
            </a:r>
            <a:r>
              <a:rPr lang="en-US" sz="2000" kern="100" dirty="0">
                <a:latin typeface="Times New Roman"/>
                <a:ea typeface="宋体"/>
              </a:rPr>
              <a:t>thin copper (or lead) layer between the two </a:t>
            </a:r>
            <a:r>
              <a:rPr lang="en-US" sz="2000" kern="100" dirty="0" smtClean="0">
                <a:latin typeface="Times New Roman"/>
                <a:ea typeface="宋体"/>
              </a:rPr>
              <a:t>diodes can resolve this problem when beam energy are 80GeV;</a:t>
            </a:r>
          </a:p>
          <a:p>
            <a:r>
              <a:rPr lang="en-US" sz="2000" kern="100" dirty="0" smtClean="0">
                <a:latin typeface="Times New Roman"/>
                <a:ea typeface="宋体"/>
              </a:rPr>
              <a:t>But how is for higher energy(120GeV)like as in CEPC? </a:t>
            </a:r>
            <a:r>
              <a:rPr lang="en-US" sz="2000" kern="100" dirty="0">
                <a:latin typeface="Times New Roman"/>
                <a:ea typeface="宋体"/>
              </a:rPr>
              <a:t>the synchrotron radiation photons </a:t>
            </a:r>
            <a:r>
              <a:rPr lang="en-US" sz="2000" kern="100" dirty="0" smtClean="0">
                <a:latin typeface="Times New Roman"/>
                <a:ea typeface="宋体"/>
              </a:rPr>
              <a:t>energy is (349 </a:t>
            </a:r>
            <a:r>
              <a:rPr lang="en-US" sz="2000" kern="100" dirty="0" err="1">
                <a:latin typeface="Times New Roman"/>
                <a:ea typeface="宋体"/>
              </a:rPr>
              <a:t>keV</a:t>
            </a:r>
            <a:r>
              <a:rPr lang="en-US" sz="2000" kern="100" dirty="0" smtClean="0">
                <a:latin typeface="Times New Roman"/>
                <a:ea typeface="宋体"/>
              </a:rPr>
              <a:t>),</a:t>
            </a:r>
            <a:r>
              <a:rPr lang="en-US" sz="2000" kern="100" dirty="0">
                <a:latin typeface="Times New Roman"/>
                <a:ea typeface="宋体"/>
              </a:rPr>
              <a:t> 300 </a:t>
            </a:r>
            <a:r>
              <a:rPr lang="en-US" sz="2000" kern="100" dirty="0" err="1">
                <a:latin typeface="Times New Roman"/>
                <a:ea typeface="宋体"/>
              </a:rPr>
              <a:t>μm</a:t>
            </a:r>
            <a:r>
              <a:rPr lang="en-US" sz="2000" kern="100" dirty="0">
                <a:latin typeface="Times New Roman"/>
                <a:ea typeface="宋体"/>
              </a:rPr>
              <a:t> copper between the diodes is </a:t>
            </a:r>
            <a:r>
              <a:rPr lang="en-US" sz="2000" kern="100" dirty="0" smtClean="0">
                <a:latin typeface="Times New Roman"/>
                <a:ea typeface="宋体"/>
              </a:rPr>
              <a:t>sufficient to stop .</a:t>
            </a:r>
          </a:p>
          <a:p>
            <a:pPr marL="0" lvl="0" indent="0">
              <a:buNone/>
            </a:pPr>
            <a:r>
              <a:rPr lang="en-US" sz="1800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Need to consider</a:t>
            </a:r>
          </a:p>
          <a:p>
            <a:pPr marL="0" lvl="0" indent="0">
              <a:buNone/>
            </a:pPr>
            <a:r>
              <a:rPr lang="en-US" sz="2000" kern="100" dirty="0" smtClean="0">
                <a:latin typeface="Times New Roman"/>
                <a:ea typeface="宋体"/>
              </a:rPr>
              <a:t>     Multiple </a:t>
            </a:r>
            <a:r>
              <a:rPr lang="en-US" sz="2000" kern="100" dirty="0">
                <a:latin typeface="Times New Roman"/>
                <a:ea typeface="宋体"/>
              </a:rPr>
              <a:t>photons which interact at the same time in the two </a:t>
            </a:r>
            <a:r>
              <a:rPr lang="en-US" sz="2000" kern="100" dirty="0" smtClean="0">
                <a:latin typeface="Times New Roman"/>
                <a:ea typeface="宋体"/>
              </a:rPr>
              <a:t>diodes will      </a:t>
            </a:r>
          </a:p>
          <a:p>
            <a:pPr marL="0" lvl="0" indent="0">
              <a:buNone/>
            </a:pPr>
            <a:r>
              <a:rPr lang="en-US" sz="2000" kern="100" dirty="0">
                <a:latin typeface="Times New Roman"/>
                <a:ea typeface="宋体"/>
              </a:rPr>
              <a:t> </a:t>
            </a:r>
            <a:r>
              <a:rPr lang="en-US" sz="2000" kern="100" dirty="0" smtClean="0">
                <a:latin typeface="Times New Roman"/>
                <a:ea typeface="宋体"/>
              </a:rPr>
              <a:t>    cause the BLMs response, so lead shielding around the BLMs is necessary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dirty="0" smtClean="0"/>
              <a:t>Comparison to four types BLMs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9B51-7987-46A4-A275-D9E58A8D98BF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9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Beam profile and length </a:t>
            </a:r>
            <a:r>
              <a:rPr lang="en-US" altLang="zh-CN" dirty="0" smtClean="0"/>
              <a:t>measurement</a:t>
            </a:r>
            <a:endParaRPr kumimoji="1" lang="zh-CN" altLang="en-US" dirty="0" smtClean="0"/>
          </a:p>
        </p:txBody>
      </p:sp>
      <p:sp>
        <p:nvSpPr>
          <p:cNvPr id="41986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zh-CN" sz="2400" b="0" dirty="0" smtClean="0">
                <a:solidFill>
                  <a:schemeClr val="tx1"/>
                </a:solidFill>
              </a:rPr>
              <a:t>Beam size measurement </a:t>
            </a:r>
            <a:r>
              <a:rPr kumimoji="1" lang="en-US" altLang="zh-CN" sz="2400" b="0" dirty="0">
                <a:solidFill>
                  <a:schemeClr val="tx1"/>
                </a:solidFill>
              </a:rPr>
              <a:t>based on synchrotron light, Double Slit </a:t>
            </a:r>
            <a:r>
              <a:rPr kumimoji="1" lang="en-US" altLang="zh-CN" sz="2400" b="0" dirty="0" smtClean="0">
                <a:solidFill>
                  <a:schemeClr val="tx1"/>
                </a:solidFill>
              </a:rPr>
              <a:t>Interferometer and x ray pinhole will be used</a:t>
            </a:r>
            <a:r>
              <a:rPr kumimoji="1" lang="zh-CN" altLang="en-US" sz="2400" b="0" dirty="0" smtClean="0">
                <a:solidFill>
                  <a:schemeClr val="tx1"/>
                </a:solidFill>
              </a:rPr>
              <a:t>；</a:t>
            </a:r>
            <a:endParaRPr kumimoji="1" lang="en-US" altLang="zh-CN" sz="2400" b="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zh-CN" sz="2400" b="0" dirty="0" smtClean="0">
                <a:solidFill>
                  <a:schemeClr val="tx1"/>
                </a:solidFill>
              </a:rPr>
              <a:t>Streak camera can be used to measure the bunch length, the resolution will be ~0.1ps (the beam length is 9ps</a:t>
            </a:r>
            <a:r>
              <a:rPr kumimoji="1" lang="en-US" altLang="zh-CN" sz="2400" b="0" dirty="0">
                <a:solidFill>
                  <a:schemeClr val="tx1"/>
                </a:solidFill>
              </a:rPr>
              <a:t>), Hamamatsu and </a:t>
            </a:r>
            <a:r>
              <a:rPr kumimoji="1" lang="en-US" altLang="zh-CN" sz="2400" b="0" dirty="0" err="1" smtClean="0">
                <a:solidFill>
                  <a:schemeClr val="tx1"/>
                </a:solidFill>
              </a:rPr>
              <a:t>Optronis</a:t>
            </a:r>
            <a:r>
              <a:rPr kumimoji="1" lang="en-US" altLang="zh-CN" sz="2400" b="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</a:rPr>
              <a:t>both have precision streak cameras whose resolution can reach to sub-picoseconds. </a:t>
            </a:r>
            <a:endParaRPr kumimoji="1" lang="en-US" altLang="zh-CN" sz="2400" b="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zh-CN" sz="2400" b="0" dirty="0" smtClean="0">
                <a:solidFill>
                  <a:schemeClr val="tx1"/>
                </a:solidFill>
              </a:rPr>
              <a:t>Two photon intensify interferometer can be used to measure t</a:t>
            </a:r>
            <a:r>
              <a:rPr kumimoji="1" lang="en-US" altLang="zh-CN" sz="2400" b="0" dirty="0">
                <a:solidFill>
                  <a:schemeClr val="tx1"/>
                </a:solidFill>
              </a:rPr>
              <a:t>he beam length(very shortly)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zh-CN" sz="2400" b="0" dirty="0">
                <a:solidFill>
                  <a:schemeClr val="tx1"/>
                </a:solidFill>
              </a:rPr>
              <a:t>Four beam line is needed, visible light and x ray beam line separately for positron and electron.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zh-CN" sz="2400" b="0" dirty="0">
                <a:solidFill>
                  <a:schemeClr val="tx1"/>
                </a:solidFill>
              </a:rPr>
              <a:t>T</a:t>
            </a:r>
            <a:r>
              <a:rPr kumimoji="1" lang="en-US" altLang="zh-CN" sz="2400" b="0" dirty="0" smtClean="0">
                <a:solidFill>
                  <a:schemeClr val="tx1"/>
                </a:solidFill>
              </a:rPr>
              <a:t>hermal </a:t>
            </a:r>
            <a:r>
              <a:rPr kumimoji="1" lang="en-US" altLang="zh-CN" sz="2400" b="0" dirty="0">
                <a:solidFill>
                  <a:schemeClr val="tx1"/>
                </a:solidFill>
              </a:rPr>
              <a:t>loading of first mirror </a:t>
            </a:r>
            <a:r>
              <a:rPr kumimoji="1" lang="en-US" altLang="zh-CN" sz="2400" b="0" dirty="0" smtClean="0">
                <a:solidFill>
                  <a:schemeClr val="tx1"/>
                </a:solidFill>
              </a:rPr>
              <a:t>should </a:t>
            </a:r>
            <a:r>
              <a:rPr kumimoji="1" lang="en-US" altLang="zh-CN" sz="2400" b="0" dirty="0">
                <a:solidFill>
                  <a:schemeClr val="tx1"/>
                </a:solidFill>
              </a:rPr>
              <a:t>be </a:t>
            </a:r>
            <a:r>
              <a:rPr kumimoji="1" lang="en-US" altLang="zh-CN" sz="2400" b="0" dirty="0" smtClean="0">
                <a:solidFill>
                  <a:schemeClr val="tx1"/>
                </a:solidFill>
              </a:rPr>
              <a:t>considered.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7C0F-2123-461B-950D-4259919A1E52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 t="16955" r="19750" b="49133"/>
          <a:stretch/>
        </p:blipFill>
        <p:spPr bwMode="auto">
          <a:xfrm>
            <a:off x="1400473" y="1361440"/>
            <a:ext cx="2827655" cy="1162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图片 7"/>
          <p:cNvPicPr/>
          <p:nvPr/>
        </p:nvPicPr>
        <p:blipFill>
          <a:blip r:embed="rId3" cstate="print"/>
          <a:srcRect l="13535" t="10029" r="11269" b="11745"/>
          <a:stretch>
            <a:fillRect/>
          </a:stretch>
        </p:blipFill>
        <p:spPr bwMode="auto">
          <a:xfrm>
            <a:off x="1644402" y="3414622"/>
            <a:ext cx="2495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4" cstate="print"/>
          <a:srcRect l="20681" t="28001" r="20681" b="10661"/>
          <a:stretch>
            <a:fillRect/>
          </a:stretch>
        </p:blipFill>
        <p:spPr bwMode="auto">
          <a:xfrm>
            <a:off x="4932040" y="3356992"/>
            <a:ext cx="2381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8035" r="19846" b="52986"/>
          <a:stretch/>
        </p:blipFill>
        <p:spPr bwMode="auto">
          <a:xfrm>
            <a:off x="4900586" y="1504841"/>
            <a:ext cx="2912110" cy="993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7287" y="2780928"/>
            <a:ext cx="264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Visible light beam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03751" y="2784789"/>
            <a:ext cx="199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ray beam line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5301208"/>
            <a:ext cx="322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KEK type Be extracted mirror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54152" y="52991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dirty="0" smtClean="0"/>
              <a:t>                   </a:t>
            </a:r>
            <a:r>
              <a:rPr lang="en-US" sz="3200" b="1" dirty="0">
                <a:solidFill>
                  <a:srgbClr val="CC0000"/>
                </a:solidFill>
                <a:latin typeface="+mj-lt"/>
                <a:ea typeface="+mj-ea"/>
                <a:cs typeface="楷体_GB2312" charset="0"/>
              </a:rPr>
              <a:t>Special diagnostic beam line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543-A194-414A-B3BF-F51A1612BBD2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photon intensify interferometer</a:t>
            </a:r>
            <a:endParaRPr lang="en-US" dirty="0"/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262104" y="1483080"/>
            <a:ext cx="7772400" cy="44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黑体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黑体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黑体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黑体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0463"/>
            <a:ext cx="7552276" cy="444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9828-F7A5-469B-8BEE-E6F21FC07D10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9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1000125" y="1341438"/>
            <a:ext cx="7686675" cy="452596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Principle  of design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Detailed information of sub-systems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R&amp;D of Beam instrumentation of CEPC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17411" name="日期占位符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462B45C-70A4-445E-BAAB-79A6CAE50208}" type="datetime1">
              <a:rPr kumimoji="0" lang="en-US" altLang="zh-CN" sz="1400" smtClean="0">
                <a:latin typeface="Calibri" panose="020F0502020204030204" pitchFamily="34" charset="0"/>
                <a:ea typeface="仿宋_GB2312" pitchFamily="49" charset="-122"/>
              </a:rPr>
              <a:t>6/29/2018</a:t>
            </a:fld>
            <a:endParaRPr kumimoji="0" lang="zh-CN" altLang="en-US" sz="1400" dirty="0">
              <a:latin typeface="Calibri" panose="020F0502020204030204" pitchFamily="34" charset="0"/>
              <a:ea typeface="仿宋_GB2312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MY\Documents\MATLAB\Thesis\BL_if_dlam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24744"/>
            <a:ext cx="3968912" cy="3016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图片 6" descr="D:\MY\Documents\MATLAB\Thesis\BL_if_sigm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11528"/>
            <a:ext cx="4248472" cy="3156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2869373" y="4006786"/>
            <a:ext cx="2994670" cy="2397646"/>
            <a:chOff x="2491296" y="2057764"/>
            <a:chExt cx="3714750" cy="3333750"/>
          </a:xfrm>
        </p:grpSpPr>
        <p:pic>
          <p:nvPicPr>
            <p:cNvPr id="9" name="图片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491296" y="2057764"/>
              <a:ext cx="3714750" cy="3333750"/>
            </a:xfrm>
            <a:prstGeom prst="rect">
              <a:avLst/>
            </a:prstGeom>
          </p:spPr>
        </p:pic>
        <p:sp>
          <p:nvSpPr>
            <p:cNvPr id="10" name="文本框 3"/>
            <p:cNvSpPr txBox="1"/>
            <p:nvPr/>
          </p:nvSpPr>
          <p:spPr>
            <a:xfrm>
              <a:off x="3826779" y="3711519"/>
              <a:ext cx="1373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 smtClean="0">
                  <a:solidFill>
                    <a:prstClr val="black"/>
                  </a:solidFill>
                  <a:latin typeface="Arial" panose="020B0604020202020204"/>
                  <a:ea typeface="黑体"/>
                </a:rPr>
                <a:t>JP PF 54ps</a:t>
              </a:r>
              <a:endParaRPr lang="zh-CN" altLang="en-US" dirty="0">
                <a:solidFill>
                  <a:prstClr val="black"/>
                </a:solidFill>
                <a:latin typeface="Arial" panose="020B0604020202020204"/>
                <a:ea typeface="黑体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87624" y="6206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Calculation and experiment results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BB-9E9A-4B31-AACF-9B98A806D431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7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9"/>
          <p:cNvSpPr>
            <a:spLocks noChangeArrowheads="1"/>
          </p:cNvSpPr>
          <p:nvPr/>
        </p:nvSpPr>
        <p:spPr bwMode="auto">
          <a:xfrm>
            <a:off x="468313" y="1220789"/>
            <a:ext cx="81361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lt"/>
              </a:rPr>
              <a:t>Tune is one of the important parameters of the machine, need to be show in real time.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lt"/>
              </a:rPr>
              <a:t>Frequency sweeping method with gated pulse or FFT analyzing to the data from the digital BPM.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lt"/>
              </a:rPr>
              <a:t>The BPM monitor, signal processing unit and the kicker form the entire system.</a:t>
            </a:r>
            <a:endParaRPr lang="en-US" altLang="zh-CN" dirty="0">
              <a:latin typeface="+mn-lt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kumimoji="1" lang="en-US" altLang="zh-CN" dirty="0" smtClean="0"/>
              <a:t>Tune measurement system</a:t>
            </a:r>
            <a:endParaRPr kumimoji="1" lang="zh-CN" altLang="en-US" dirty="0" smtClean="0"/>
          </a:p>
        </p:txBody>
      </p:sp>
      <p:pic>
        <p:nvPicPr>
          <p:cNvPr id="2050" name="Picture 2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94" y="3140968"/>
            <a:ext cx="4397451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3711-6D9C-49E9-84D1-DCEE91AD95D7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C74F-DBEA-49F0-B5C8-9876D81A333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DDD(3D) tune measurement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827584" y="1340768"/>
            <a:ext cx="7200800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      Direct Diode Detection</a:t>
            </a:r>
            <a:r>
              <a:rPr lang="zh-CN" altLang="en-US" dirty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（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3D</a:t>
            </a:r>
            <a:r>
              <a:rPr lang="zh-CN" altLang="en-US" dirty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）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is a technique developed at CERN initially for the LHC tune measurement system and recently for observing beam motion of very small amplitude.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      The basic idea is to time stretch the beam pulse from the pick-up in order to increase the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betatron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 frequency content in the baseband. This can be accomplished by a simple diode detector followed by an RC low pass filter.</a:t>
            </a:r>
          </a:p>
          <a:p>
            <a:pPr lvl="0" algn="just"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      3D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method has many advantages: simplicity and low cost, revolution frequency suppression, robustness against saturation, flattening out the beam dynamic range, independent to filling pattern. </a:t>
            </a:r>
            <a:endParaRPr lang="en-US" dirty="0" smtClean="0">
              <a:solidFill>
                <a:srgbClr val="000000"/>
              </a:solidFill>
              <a:latin typeface="Times New Roman"/>
              <a:ea typeface="宋体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     At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the same time, it also has disadvantages: operation in the low frequency range, response dominated by largest bunches, cannot measure bunch by bunch tune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. </a:t>
            </a:r>
            <a:endParaRPr lang="en-US" dirty="0">
              <a:solidFill>
                <a:srgbClr val="000000"/>
              </a:solidFill>
              <a:latin typeface="Calibri"/>
              <a:ea typeface="宋体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619A-2DAD-4E9B-8A0B-8C6AC14C995B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C74F-DBEA-49F0-B5C8-9876D81A333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3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Feedback system</a:t>
            </a:r>
            <a:endParaRPr lang="zh-CN" altLang="en-US" dirty="0" smtClean="0"/>
          </a:p>
        </p:txBody>
      </p:sp>
      <p:sp>
        <p:nvSpPr>
          <p:cNvPr id="2" name="矩形 1"/>
          <p:cNvSpPr/>
          <p:nvPr/>
        </p:nvSpPr>
        <p:spPr>
          <a:xfrm>
            <a:off x="395536" y="1268760"/>
            <a:ext cx="79928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prstClr val="black"/>
                </a:solidFill>
                <a:latin typeface="Calibri"/>
                <a:ea typeface="宋体"/>
              </a:rPr>
              <a:t>Coupled bunch instabilities may occur due to the HOMs, the nature damping time in not enough to damping the beam</a:t>
            </a:r>
            <a:r>
              <a:rPr lang="zh-CN" altLang="en-US" sz="2000" dirty="0" smtClean="0">
                <a:solidFill>
                  <a:prstClr val="black"/>
                </a:solidFill>
                <a:latin typeface="Calibri"/>
                <a:ea typeface="宋体"/>
              </a:rPr>
              <a:t>。</a:t>
            </a:r>
            <a:endParaRPr lang="en-US" altLang="zh-CN" sz="2000" dirty="0">
              <a:solidFill>
                <a:prstClr val="black"/>
              </a:solidFill>
              <a:latin typeface="Calibri"/>
              <a:ea typeface="宋体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prstClr val="black"/>
                </a:solidFill>
                <a:latin typeface="Calibri"/>
                <a:ea typeface="宋体"/>
              </a:rPr>
              <a:t>Two sets of feedback system for x/y/z directions.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prstClr val="black"/>
                </a:solidFill>
                <a:latin typeface="Calibri"/>
                <a:ea typeface="宋体"/>
              </a:rPr>
              <a:t>Beam pickup signal can be used for both horizontal direction and longitudinal direction.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prstClr val="black"/>
                </a:solidFill>
                <a:latin typeface="Calibri"/>
                <a:ea typeface="宋体"/>
              </a:rPr>
              <a:t>Multi </a:t>
            </a:r>
            <a:r>
              <a:rPr lang="en-US" altLang="zh-CN" sz="2000" dirty="0">
                <a:solidFill>
                  <a:prstClr val="black"/>
                </a:solidFill>
                <a:latin typeface="Calibri"/>
                <a:ea typeface="宋体"/>
              </a:rPr>
              <a:t>feedback system in same ring can be used to reduce damping time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  <a:ea typeface="宋体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GB" altLang="zh-CN" sz="2000" dirty="0">
                <a:solidFill>
                  <a:prstClr val="black"/>
                </a:solidFill>
                <a:latin typeface="Calibri"/>
                <a:ea typeface="宋体"/>
              </a:rPr>
              <a:t>For the booster, the tunes will change during the ramp and the FB system must take this into consideration.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GB" altLang="zh-CN" sz="2000" dirty="0">
                <a:solidFill>
                  <a:prstClr val="black"/>
                </a:solidFill>
                <a:latin typeface="Calibri"/>
                <a:ea typeface="宋体"/>
              </a:rPr>
              <a:t>One option is to design the ramp in a way that maintains transverse and longitudinal tunes in a relatively small range of </a:t>
            </a:r>
            <a:r>
              <a:rPr lang="en-GB" altLang="zh-CN" sz="2000" dirty="0" smtClean="0">
                <a:solidFill>
                  <a:prstClr val="black"/>
                </a:solidFill>
                <a:latin typeface="Calibri"/>
                <a:ea typeface="宋体"/>
              </a:rPr>
              <a:t>values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prstClr val="black"/>
                </a:solidFill>
                <a:latin typeface="Calibri"/>
                <a:ea typeface="宋体"/>
              </a:rPr>
              <a:t>Another option is to have multiple feedback filters designed for different parts of the tune range (with overlap) and to switch from one to another during the ramp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5A8-B5CB-4937-ADD9-69120C9BA90A}" type="datetime1">
              <a:rPr lang="en-US" altLang="zh-CN" smtClean="0">
                <a:solidFill>
                  <a:srgbClr val="000000"/>
                </a:solidFill>
              </a:rPr>
              <a:t>6/29/2018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>
                <a:solidFill>
                  <a:srgbClr val="000000"/>
                </a:solidFill>
              </a:rPr>
              <a:pPr/>
              <a:t>23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R&amp;D of Beam instrumentation of </a:t>
            </a:r>
            <a:r>
              <a:rPr lang="en-US" altLang="zh-CN" dirty="0" smtClean="0"/>
              <a:t>CEPC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Digital electronics for BPM need to R&amp;D, radiation protection need to be considered in </a:t>
            </a:r>
            <a:r>
              <a:rPr lang="en-US" sz="2400" b="0" dirty="0" smtClean="0">
                <a:solidFill>
                  <a:schemeClr val="tx1"/>
                </a:solidFill>
              </a:rPr>
              <a:t>design</a:t>
            </a: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High vacuum feed through for BPM and high power kicker need to study.  Also f</a:t>
            </a:r>
            <a:r>
              <a:rPr lang="en-US" altLang="zh-CN" sz="2400" b="0" dirty="0">
                <a:solidFill>
                  <a:schemeClr val="tx1"/>
                </a:solidFill>
              </a:rPr>
              <a:t>eed through material  for high temperature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baking (</a:t>
            </a:r>
            <a:r>
              <a:rPr lang="en-US" altLang="zh-CN" sz="2400" b="0" dirty="0">
                <a:solidFill>
                  <a:schemeClr val="tx1"/>
                </a:solidFill>
              </a:rPr>
              <a:t>No R&amp;D budget)</a:t>
            </a: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Pin diode type BLM monitor need to study and fabricated by </a:t>
            </a:r>
            <a:r>
              <a:rPr lang="en-US" sz="2400" b="0" dirty="0" smtClean="0">
                <a:solidFill>
                  <a:schemeClr val="tx1"/>
                </a:solidFill>
              </a:rPr>
              <a:t>ourselves ( </a:t>
            </a:r>
            <a:r>
              <a:rPr lang="en-US" sz="2400" b="0" dirty="0">
                <a:solidFill>
                  <a:schemeClr val="tx1"/>
                </a:solidFill>
              </a:rPr>
              <a:t>No R&amp;D budget)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b="0" dirty="0">
                <a:solidFill>
                  <a:schemeClr val="tx1"/>
                </a:solidFill>
              </a:rPr>
              <a:t>New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type </a:t>
            </a:r>
            <a:r>
              <a:rPr lang="en-US" altLang="zh-CN" sz="2400" b="0" dirty="0">
                <a:solidFill>
                  <a:schemeClr val="tx1"/>
                </a:solidFill>
              </a:rPr>
              <a:t>DCCT using the MR(Magneto Resistance) effects should be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studied ( </a:t>
            </a:r>
            <a:r>
              <a:rPr lang="en-US" altLang="zh-CN" sz="2400" b="0" dirty="0">
                <a:solidFill>
                  <a:schemeClr val="tx1"/>
                </a:solidFill>
              </a:rPr>
              <a:t>No R&amp;D budget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b="0" dirty="0" smtClean="0">
                <a:solidFill>
                  <a:schemeClr val="tx1"/>
                </a:solidFill>
              </a:rPr>
              <a:t>……</a:t>
            </a:r>
            <a:endParaRPr lang="en-US" altLang="zh-CN" sz="24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961-6E0A-4BAE-B3CC-B3DC41EFDC6B}" type="datetime1">
              <a:rPr lang="en-US" altLang="zh-CN" smtClean="0"/>
              <a:t>6/29/2018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2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R&amp;D of Beam instrumentation of CEPC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2298365"/>
          </a:xfrm>
        </p:spPr>
        <p:txBody>
          <a:bodyPr/>
          <a:lstStyle/>
          <a:p>
            <a:r>
              <a:rPr lang="en-US" altLang="zh-CN" sz="2400" b="0" dirty="0">
                <a:solidFill>
                  <a:schemeClr val="tx1"/>
                </a:solidFill>
              </a:rPr>
              <a:t>The first version of BPM electronics prototype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has been finished</a:t>
            </a:r>
            <a:endParaRPr lang="en-US" altLang="zh-CN" sz="2400" b="0" dirty="0">
              <a:solidFill>
                <a:schemeClr val="tx1"/>
              </a:solidFill>
            </a:endParaRPr>
          </a:p>
          <a:p>
            <a:r>
              <a:rPr lang="en-US" altLang="zh-CN" sz="2400" b="0" dirty="0">
                <a:solidFill>
                  <a:schemeClr val="tx1"/>
                </a:solidFill>
              </a:rPr>
              <a:t>The resolution (RMS) is 1.229 µm for turn by turn data, 0.4 µm (3 s) for FA  data, and 0.19 µm (10 s) for SA  data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CN" sz="2400" b="0" dirty="0" smtClean="0">
                <a:solidFill>
                  <a:schemeClr val="tx1"/>
                </a:solidFill>
              </a:rPr>
              <a:t>New version based Micro TCA is under developing.</a:t>
            </a:r>
          </a:p>
          <a:p>
            <a:r>
              <a:rPr lang="en-US" altLang="zh-CN" sz="2400" b="0" dirty="0" smtClean="0">
                <a:solidFill>
                  <a:schemeClr val="tx1"/>
                </a:solidFill>
              </a:rPr>
              <a:t>Beam test will be done in BEPCII</a:t>
            </a:r>
            <a:r>
              <a:rPr lang="en-US" altLang="zh-CN" sz="2400" b="0" dirty="0">
                <a:solidFill>
                  <a:schemeClr val="tx1"/>
                </a:solidFill>
              </a:rPr>
              <a:t>.</a:t>
            </a:r>
            <a:endParaRPr lang="en-US" altLang="zh-CN" sz="2400" b="0" dirty="0" smtClean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6" name="图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r="14057" b="25094"/>
          <a:stretch/>
        </p:blipFill>
        <p:spPr bwMode="auto">
          <a:xfrm>
            <a:off x="5076056" y="3284984"/>
            <a:ext cx="3949076" cy="2440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3429000"/>
            <a:ext cx="5274310" cy="2015490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002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1125538"/>
            <a:ext cx="8075240" cy="45259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400" b="0" dirty="0">
                <a:solidFill>
                  <a:schemeClr val="tx1"/>
                </a:solidFill>
              </a:rPr>
              <a:t>Digital BPM electronics is under developing. The standalone prototype is finished and test in lab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400" b="0" dirty="0" smtClean="0">
                <a:solidFill>
                  <a:schemeClr val="tx1"/>
                </a:solidFill>
              </a:rPr>
              <a:t>For the average current measurement, a new type DCCT based MR effects would be studied and developed.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400" b="0" dirty="0" smtClean="0">
                <a:solidFill>
                  <a:schemeClr val="tx1"/>
                </a:solidFill>
              </a:rPr>
              <a:t>Pin-diode BLM loss monitor should be adopted. High energy photon should be considered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400" b="0" dirty="0" smtClean="0">
                <a:solidFill>
                  <a:schemeClr val="tx1"/>
                </a:solidFill>
              </a:rPr>
              <a:t>CEPC Feed back systems </a:t>
            </a:r>
            <a:r>
              <a:rPr lang="en-US" altLang="zh-CN" sz="2400" b="0" dirty="0">
                <a:solidFill>
                  <a:schemeClr val="tx1"/>
                </a:solidFill>
              </a:rPr>
              <a:t>can be based on the designs developed for previous e+/e-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colliders. Multi feedback systems in the same ring can used to reduce damping times. The tune change during ramping should be consideration in the Booster.</a:t>
            </a:r>
            <a:endParaRPr lang="en-US" altLang="zh-CN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sz="2400" b="0" dirty="0" smtClean="0">
                <a:solidFill>
                  <a:schemeClr val="tx1"/>
                </a:solidFill>
              </a:rPr>
              <a:t>Beam size measurement based on synchrotron radiation light should be setup. X ray beam line and visible light beam line are included.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sz="2400" b="0" dirty="0" smtClean="0">
                <a:solidFill>
                  <a:schemeClr val="tx1"/>
                </a:solidFill>
              </a:rPr>
              <a:t>For beam length measurement, apart from the streak camera, two photon intensify interferometer would be studied.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sz="2400" b="0" dirty="0" smtClean="0">
                <a:solidFill>
                  <a:schemeClr val="tx1"/>
                </a:solidFill>
              </a:rPr>
              <a:t>Tune measurement is important for the accelerator, diode direct detection method is a new method for tune measurement.</a:t>
            </a:r>
          </a:p>
          <a:p>
            <a:pPr marL="0" indent="0">
              <a:buNone/>
            </a:pPr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42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pPr algn="ctr">
              <a:buFontTx/>
              <a:buNone/>
            </a:pPr>
            <a:r>
              <a:rPr lang="en-US" altLang="zh-CN" sz="4000" dirty="0" smtClean="0"/>
              <a:t>Thanks for your attention !</a:t>
            </a:r>
            <a:endParaRPr lang="zh-CN" altLang="en-US" sz="4000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13A3-9104-494D-81AB-198BC847294C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日期占位符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36DA911-D28B-4E69-BC0B-D9F7AFB5018A}" type="datetime1">
              <a:rPr kumimoji="0" lang="en-US" altLang="zh-CN" sz="1400" smtClean="0">
                <a:latin typeface="Calibri" panose="020F0502020204030204" pitchFamily="34" charset="0"/>
                <a:ea typeface="仿宋_GB2312" pitchFamily="49" charset="-122"/>
              </a:rPr>
              <a:t>6/29/2018</a:t>
            </a:fld>
            <a:endParaRPr kumimoji="0" lang="zh-CN" altLang="en-US" sz="1400" dirty="0">
              <a:latin typeface="Calibri" panose="020F0502020204030204" pitchFamily="34" charset="0"/>
              <a:ea typeface="仿宋_GB2312" pitchFamily="49" charset="-122"/>
            </a:endParaRPr>
          </a:p>
        </p:txBody>
      </p:sp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8509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Principle of CDR</a:t>
            </a:r>
            <a:endParaRPr lang="zh-CN" altLang="en-US" dirty="0" smtClean="0"/>
          </a:p>
        </p:txBody>
      </p:sp>
      <p:sp>
        <p:nvSpPr>
          <p:cNvPr id="19460" name="内容占位符 3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464596"/>
          </a:xfrm>
        </p:spPr>
        <p:txBody>
          <a:bodyPr/>
          <a:lstStyle/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BI system provides 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precise and sufficient information of the </a:t>
            </a:r>
            <a:r>
              <a:rPr 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beam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Improves 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the injection efficiency</a:t>
            </a:r>
            <a:r>
              <a:rPr 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optimizes 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the lattice parameters, </a:t>
            </a:r>
            <a:r>
              <a:rPr 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monitors 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the beam behaviors and increase the </a:t>
            </a:r>
            <a:r>
              <a:rPr 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luminosity </a:t>
            </a:r>
            <a:endParaRPr lang="en-US" sz="2400" b="0" dirty="0">
              <a:solidFill>
                <a:schemeClr val="tx1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The 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main design philosophy </a:t>
            </a:r>
            <a:r>
              <a:rPr 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is listed:</a:t>
            </a:r>
            <a:endParaRPr lang="en-US" sz="2400" b="0" dirty="0">
              <a:solidFill>
                <a:schemeClr val="tx1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250"/>
              </a:spcAft>
              <a:buFont typeface="Wingdings" panose="05000000000000000000" pitchFamily="2" charset="2"/>
              <a:buChar char="Ø"/>
              <a:tabLst>
                <a:tab pos="495300" algn="l"/>
              </a:tabLst>
            </a:pPr>
            <a:r>
              <a:rPr lang="en-US" sz="2000" b="0" kern="100" dirty="0">
                <a:solidFill>
                  <a:srgbClr val="000000"/>
                </a:solidFill>
                <a:ea typeface="宋体"/>
              </a:rPr>
              <a:t>To satisfy the requirement of long-term stable operation</a:t>
            </a:r>
            <a:endParaRPr lang="en-US" sz="2000" b="0" kern="100" dirty="0">
              <a:ea typeface="宋体"/>
            </a:endParaRPr>
          </a:p>
          <a:p>
            <a:pPr lvl="1" algn="just">
              <a:spcBef>
                <a:spcPts val="0"/>
              </a:spcBef>
              <a:spcAft>
                <a:spcPts val="250"/>
              </a:spcAft>
              <a:buFont typeface="Wingdings" panose="05000000000000000000" pitchFamily="2" charset="2"/>
              <a:buChar char="Ø"/>
              <a:tabLst>
                <a:tab pos="495300" algn="l"/>
              </a:tabLst>
            </a:pPr>
            <a:r>
              <a:rPr lang="en-US" sz="2000" b="0" kern="100" dirty="0">
                <a:solidFill>
                  <a:srgbClr val="000000"/>
                </a:solidFill>
                <a:ea typeface="宋体"/>
              </a:rPr>
              <a:t>Appropriate precision and </a:t>
            </a:r>
            <a:r>
              <a:rPr lang="en-US" sz="2000" b="0" kern="100" dirty="0" smtClean="0">
                <a:solidFill>
                  <a:srgbClr val="000000"/>
                </a:solidFill>
                <a:ea typeface="宋体"/>
              </a:rPr>
              <a:t>speed for the parameter measurement with large </a:t>
            </a:r>
            <a:r>
              <a:rPr lang="en-US" sz="2000" b="0" kern="100" dirty="0">
                <a:solidFill>
                  <a:srgbClr val="000000"/>
                </a:solidFill>
                <a:ea typeface="宋体"/>
              </a:rPr>
              <a:t>dynamic range</a:t>
            </a:r>
            <a:endParaRPr lang="en-US" sz="2000" b="0" kern="100" dirty="0">
              <a:ea typeface="宋体"/>
            </a:endParaRPr>
          </a:p>
          <a:p>
            <a:pPr lvl="1" algn="just">
              <a:spcBef>
                <a:spcPts val="0"/>
              </a:spcBef>
              <a:spcAft>
                <a:spcPts val="250"/>
              </a:spcAft>
              <a:buFont typeface="Wingdings" panose="05000000000000000000" pitchFamily="2" charset="2"/>
              <a:buChar char="Ø"/>
              <a:tabLst>
                <a:tab pos="495300" algn="l"/>
              </a:tabLst>
            </a:pPr>
            <a:r>
              <a:rPr lang="en-US" sz="2000" b="0" kern="100" dirty="0">
                <a:solidFill>
                  <a:srgbClr val="000000"/>
                </a:solidFill>
                <a:ea typeface="宋体"/>
              </a:rPr>
              <a:t>Coupling impedance must be as small as possible</a:t>
            </a:r>
            <a:endParaRPr lang="en-US" sz="2000" b="0" kern="100" dirty="0">
              <a:ea typeface="宋体"/>
            </a:endParaRPr>
          </a:p>
          <a:p>
            <a:pPr lvl="1" algn="just">
              <a:spcBef>
                <a:spcPts val="0"/>
              </a:spcBef>
              <a:spcAft>
                <a:spcPts val="250"/>
              </a:spcAft>
              <a:buFont typeface="Wingdings" panose="05000000000000000000" pitchFamily="2" charset="2"/>
              <a:buChar char="Ø"/>
              <a:tabLst>
                <a:tab pos="495300" algn="l"/>
              </a:tabLst>
            </a:pPr>
            <a:r>
              <a:rPr lang="en-US" sz="2000" b="0" dirty="0" smtClean="0">
                <a:solidFill>
                  <a:srgbClr val="000000"/>
                </a:solidFill>
                <a:ea typeface="宋体"/>
              </a:rPr>
              <a:t>The </a:t>
            </a:r>
            <a:r>
              <a:rPr lang="en-US" sz="2000" b="0" dirty="0">
                <a:solidFill>
                  <a:srgbClr val="000000"/>
                </a:solidFill>
                <a:ea typeface="宋体"/>
              </a:rPr>
              <a:t>home-made products should be used as </a:t>
            </a:r>
            <a:r>
              <a:rPr lang="en-US" sz="2000" b="0" dirty="0" smtClean="0">
                <a:solidFill>
                  <a:srgbClr val="000000"/>
                </a:solidFill>
                <a:ea typeface="宋体"/>
              </a:rPr>
              <a:t>much </a:t>
            </a:r>
            <a:r>
              <a:rPr lang="en-US" sz="2000" b="0" dirty="0">
                <a:solidFill>
                  <a:srgbClr val="000000"/>
                </a:solidFill>
                <a:ea typeface="宋体"/>
              </a:rPr>
              <a:t>as possible to </a:t>
            </a:r>
            <a:r>
              <a:rPr lang="en-US" sz="2000" b="0" dirty="0" smtClean="0">
                <a:solidFill>
                  <a:srgbClr val="000000"/>
                </a:solidFill>
                <a:ea typeface="宋体"/>
              </a:rPr>
              <a:t>reduce budget</a:t>
            </a:r>
          </a:p>
          <a:p>
            <a:pPr lvl="1" algn="just">
              <a:spcBef>
                <a:spcPts val="0"/>
              </a:spcBef>
              <a:spcAft>
                <a:spcPts val="250"/>
              </a:spcAft>
              <a:buFont typeface="Wingdings" panose="05000000000000000000" pitchFamily="2" charset="2"/>
              <a:buChar char="Ø"/>
              <a:tabLst>
                <a:tab pos="495300" algn="l"/>
              </a:tabLst>
            </a:pPr>
            <a:r>
              <a:rPr lang="en-US" sz="2000" b="0" kern="100" dirty="0" smtClean="0">
                <a:solidFill>
                  <a:srgbClr val="000000"/>
                </a:solidFill>
                <a:effectLst/>
                <a:ea typeface="宋体"/>
              </a:rPr>
              <a:t>New technology for future machine</a:t>
            </a:r>
            <a:endParaRPr lang="en-US" sz="2000" b="0" kern="100" dirty="0">
              <a:effectLst/>
              <a:ea typeface="宋体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457200" y="37571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/>
              </a:rPr>
              <a:t>Detailed information of sub-systems</a:t>
            </a:r>
            <a:endParaRPr kumimoji="1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040901"/>
              </p:ext>
            </p:extLst>
          </p:nvPr>
        </p:nvGraphicFramePr>
        <p:xfrm>
          <a:off x="107504" y="764704"/>
          <a:ext cx="8712968" cy="58311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9807"/>
                <a:gridCol w="912787"/>
                <a:gridCol w="912787"/>
                <a:gridCol w="2157498"/>
                <a:gridCol w="2904323"/>
                <a:gridCol w="995766"/>
              </a:tblGrid>
              <a:tr h="422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Item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Method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Parameter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Amounts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609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Storage ring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position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Closed orbit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±20mm×±10mm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&lt;0.002mm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Measurement time of COD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 4 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2900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Bunch by bunch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40mm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×±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0.1mm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2900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Bunch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BCM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10mA / per bunch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Relatively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precision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1/4095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Average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DCCT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0.0~1.5A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Linearity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0.1 %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Zero drift: &lt;0.05mA</a:t>
                      </a:r>
                      <a:endParaRPr lang="en-US" sz="1200" b="1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size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Double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slit interferometer </a:t>
                      </a:r>
                      <a:endParaRPr lang="en-US" sz="1200" b="1" kern="100" dirty="0" smtClean="0">
                        <a:effectLst/>
                        <a:latin typeface="Times New Roman"/>
                        <a:ea typeface="宋体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x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ray pin hole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Resolution:0.2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µ</a:t>
                      </a: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4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length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Streak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camera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dirty="0" smtClean="0"/>
                        <a:t>Two photon intensify interferometer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Resolution:0.1ps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TUNE measurement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Frequency sweeping method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DDD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loss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PIN-diode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Dynamic range:120 dB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Maximum counting rates≥10 MHz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5800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Feedback system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time&lt;=0.5*rise time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LFB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time&lt;=0.5*rise time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1671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457200" y="37571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/>
              </a:rPr>
              <a:t>Detailed information of sub-systems</a:t>
            </a:r>
            <a:endParaRPr kumimoji="1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43740"/>
              </p:ext>
            </p:extLst>
          </p:nvPr>
        </p:nvGraphicFramePr>
        <p:xfrm>
          <a:off x="323528" y="692696"/>
          <a:ext cx="8136905" cy="60839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74944"/>
                <a:gridCol w="852437"/>
                <a:gridCol w="852437"/>
                <a:gridCol w="1840662"/>
                <a:gridCol w="2886494"/>
                <a:gridCol w="929931"/>
              </a:tblGrid>
              <a:tr h="473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Item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Method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Parameter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Amounts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750"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effectLst/>
                          <a:latin typeface="Times New Roman"/>
                          <a:ea typeface="宋体"/>
                        </a:rPr>
                        <a:t>Booster</a:t>
                      </a:r>
                      <a:endParaRPr lang="en-US" sz="1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position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Closed orbit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±20mm×±10mm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&lt;0.002mm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Measurement time of COD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 4 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1808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Bunch by bunch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40mm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×±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0.1mm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1808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Bunch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BCM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10mA / per bunch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Relatively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precision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1/4095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Average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DCCT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0.0~1.5A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Linearity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0.1 %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Zero drift: &lt;0.05mA</a:t>
                      </a:r>
                      <a:endParaRPr lang="en-US" sz="1200" b="1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size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Double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slit interferometer </a:t>
                      </a:r>
                      <a:endParaRPr lang="en-US" sz="1200" b="1" kern="100" dirty="0" smtClean="0">
                        <a:effectLst/>
                        <a:latin typeface="Times New Roman"/>
                        <a:ea typeface="宋体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x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ray pin hole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Resolution:0.2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µ</a:t>
                      </a: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length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Streak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camera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dirty="0" smtClean="0"/>
                        <a:t>Two photon intensify interferometer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Resolution:0.1ps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TUNE measurement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Frequency sweeping method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DDD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9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loss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Quartz </a:t>
                      </a:r>
                      <a:r>
                        <a:rPr lang="en-GB" altLang="zh-CN" sz="12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fiber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Dynamic range:120 dB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Maximum counting rates≥10 MHz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400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0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Feedback system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time&lt;=0.5*rise time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157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Detailed information of sub-systems</a:t>
            </a:r>
            <a:endParaRPr kumimoji="1" lang="zh-CN" altLang="en-US" dirty="0" smtClean="0"/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867328" cy="4525962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Beam position  monitor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Beam current monitor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Beam loss monitor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Beam profile and length measurement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Tune measurement system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Feedback systems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Other 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C60C-B9C6-44B7-8DA7-250664AFD096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Beam Position monitor</a:t>
            </a:r>
            <a:endParaRPr kumimoji="1" lang="zh-CN" altLang="en-US" dirty="0" smtClean="0"/>
          </a:p>
        </p:txBody>
      </p:sp>
      <p:sp>
        <p:nvSpPr>
          <p:cNvPr id="2" name="矩形 1"/>
          <p:cNvSpPr/>
          <p:nvPr/>
        </p:nvSpPr>
        <p:spPr>
          <a:xfrm>
            <a:off x="539552" y="1369799"/>
            <a:ext cx="777686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the beam position and orbit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machine parameters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elated to beam position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Apart from specific BPMs, there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4708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BPMs in booster and storage ring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tunnel,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tunnels can be used as the local station to install electronics of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BPMs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/>
                <a:ea typeface="宋体"/>
              </a:rPr>
              <a:t> Two layer of shielding are adopted, </a:t>
            </a:r>
            <a:r>
              <a:rPr lang="en-US" altLang="zh-CN" sz="2400" dirty="0">
                <a:solidFill>
                  <a:srgbClr val="333333"/>
                </a:solidFill>
                <a:latin typeface="Times New Roman"/>
                <a:ea typeface="宋体"/>
              </a:rPr>
              <a:t>polyethylene </a:t>
            </a:r>
            <a:r>
              <a:rPr lang="en-US" altLang="zh-CN" sz="2400" dirty="0">
                <a:latin typeface="Times New Roman"/>
                <a:ea typeface="宋体"/>
              </a:rPr>
              <a:t>and </a:t>
            </a:r>
            <a:r>
              <a:rPr lang="en-US" altLang="zh-CN" sz="2400" dirty="0" smtClean="0">
                <a:latin typeface="Times New Roman"/>
                <a:ea typeface="宋体"/>
              </a:rPr>
              <a:t>lead</a:t>
            </a:r>
            <a:r>
              <a:rPr lang="en-US" altLang="zh-CN" sz="2400" dirty="0" smtClean="0"/>
              <a:t>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electrode will be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adopted, for its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high frequency response and small beam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</a:t>
            </a:r>
            <a:endParaRPr lang="en-US" altLang="zh-CN" sz="2400" dirty="0" smtClean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resolution of BPM will be ~2um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endParaRPr lang="en-US" altLang="zh-CN" sz="2400" dirty="0"/>
          </a:p>
          <a:p>
            <a:pPr algn="just">
              <a:spcAft>
                <a:spcPts val="1800"/>
              </a:spcAft>
            </a:pPr>
            <a:endParaRPr lang="en-US" altLang="zh-CN" dirty="0"/>
          </a:p>
          <a:p>
            <a:pPr algn="just">
              <a:spcAft>
                <a:spcPts val="1800"/>
              </a:spcAft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58FE-D478-4526-9DCA-C4D69A980531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simulation</a:t>
            </a:r>
            <a:endParaRPr lang="en-US" dirty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2600325" cy="162115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3491880" y="1412776"/>
            <a:ext cx="2541905" cy="162306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52" y="3068960"/>
            <a:ext cx="2277745" cy="155892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6156176" y="1458496"/>
            <a:ext cx="2272665" cy="157734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3415247" y="3121134"/>
            <a:ext cx="2321560" cy="160401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7"/>
          <a:stretch>
            <a:fillRect/>
          </a:stretch>
        </p:blipFill>
        <p:spPr>
          <a:xfrm>
            <a:off x="6228184" y="3068960"/>
            <a:ext cx="2148840" cy="15760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46531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Volts get on the pickup is more than 100V when button diameter is 4mm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Sensitivity be simulated at the different angle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2BD2-CCA9-4D34-9707-B270536A7029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simulation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6/29/2018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84533"/>
            <a:ext cx="1921758" cy="1685538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40517"/>
            <a:ext cx="2465824" cy="1888483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84533"/>
            <a:ext cx="2086987" cy="16855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9592" y="377220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Heat </a:t>
            </a:r>
            <a:r>
              <a:rPr lang="en-US" altLang="zh-CN" dirty="0" smtClean="0"/>
              <a:t>of pickup induced by beam </a:t>
            </a:r>
            <a:r>
              <a:rPr lang="en-US" altLang="zh-CN" dirty="0"/>
              <a:t>is </a:t>
            </a:r>
            <a:r>
              <a:rPr lang="en-US" altLang="zh-CN" dirty="0" smtClean="0"/>
              <a:t>simulated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highest </a:t>
            </a:r>
            <a:r>
              <a:rPr lang="en-US" altLang="zh-CN" dirty="0"/>
              <a:t>temperature 303K near the </a:t>
            </a:r>
            <a:r>
              <a:rPr lang="en-US" altLang="zh-CN" dirty="0" smtClean="0"/>
              <a:t>pick-ups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144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EP1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HEP1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IHEP1</Template>
  <TotalTime>26488</TotalTime>
  <Words>1862</Words>
  <Application>Microsoft Office PowerPoint</Application>
  <PresentationFormat>全屏显示(4:3)</PresentationFormat>
  <Paragraphs>343</Paragraphs>
  <Slides>28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仿宋_GB2312</vt:lpstr>
      <vt:lpstr>黑体</vt:lpstr>
      <vt:lpstr>楷体_GB2312</vt:lpstr>
      <vt:lpstr>宋体</vt:lpstr>
      <vt:lpstr>Arial</vt:lpstr>
      <vt:lpstr>Calibri</vt:lpstr>
      <vt:lpstr>Comic Sans MS</vt:lpstr>
      <vt:lpstr>Symbol</vt:lpstr>
      <vt:lpstr>Times New Roman</vt:lpstr>
      <vt:lpstr>Wingdings</vt:lpstr>
      <vt:lpstr>IHEP1</vt:lpstr>
      <vt:lpstr>1_IHEP1</vt:lpstr>
      <vt:lpstr>默认设计模板</vt:lpstr>
      <vt:lpstr>Visio</vt:lpstr>
      <vt:lpstr>Beam Instrumentation of CEPC</vt:lpstr>
      <vt:lpstr>Outline</vt:lpstr>
      <vt:lpstr>Principle of CDR</vt:lpstr>
      <vt:lpstr>PowerPoint 演示文稿</vt:lpstr>
      <vt:lpstr>PowerPoint 演示文稿</vt:lpstr>
      <vt:lpstr>Detailed information of sub-systems</vt:lpstr>
      <vt:lpstr>Beam Position monitor</vt:lpstr>
      <vt:lpstr>BPM simulation</vt:lpstr>
      <vt:lpstr>BPM simulation</vt:lpstr>
      <vt:lpstr>PowerPoint 演示文稿</vt:lpstr>
      <vt:lpstr>Beam current monitor</vt:lpstr>
      <vt:lpstr>Bunch current monitor</vt:lpstr>
      <vt:lpstr>Beam loss monitor</vt:lpstr>
      <vt:lpstr>PowerPoint 演示文稿</vt:lpstr>
      <vt:lpstr>Comparison to four types BLMs</vt:lpstr>
      <vt:lpstr>Comparison to four types BLMs</vt:lpstr>
      <vt:lpstr>Beam profile and length measurement</vt:lpstr>
      <vt:lpstr>PowerPoint 演示文稿</vt:lpstr>
      <vt:lpstr>Two photon intensify interferometer</vt:lpstr>
      <vt:lpstr>PowerPoint 演示文稿</vt:lpstr>
      <vt:lpstr>Tune measurement system</vt:lpstr>
      <vt:lpstr>DDD(3D) tune measurement</vt:lpstr>
      <vt:lpstr>Feedback system</vt:lpstr>
      <vt:lpstr>R&amp;D of Beam instrumentation of CEPC</vt:lpstr>
      <vt:lpstr>R&amp;D of Beam instrumentation of CEPC</vt:lpstr>
      <vt:lpstr>summary</vt:lpstr>
      <vt:lpstr>summary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BEPCII Current Status</dc:title>
  <dc:creator>MC SYSTEM</dc:creator>
  <cp:lastModifiedBy>Hugh</cp:lastModifiedBy>
  <cp:revision>835</cp:revision>
  <dcterms:created xsi:type="dcterms:W3CDTF">2011-11-19T17:44:44Z</dcterms:created>
  <dcterms:modified xsi:type="dcterms:W3CDTF">2018-06-29T05:11:53Z</dcterms:modified>
</cp:coreProperties>
</file>