
<file path=[Content_Types].xml><?xml version="1.0" encoding="utf-8"?>
<Types xmlns="http://schemas.openxmlformats.org/package/2006/content-types">
  <Default Extension="vml" ContentType="application/vnd.openxmlformats-officedocument.vmlDrawing"/>
  <Default Extension="docx" ContentType="application/vnd.openxmlformats-officedocument.wordprocessingml.document"/>
  <Default Extension="png" ContentType="image/png"/>
  <Default Extension="jpeg" ContentType="image/jpe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 id="2147483687" r:id="rId5"/>
    <p:sldMasterId id="2147483699" r:id="rId6"/>
  </p:sldMasterIdLst>
  <p:notesMasterIdLst>
    <p:notesMasterId r:id="rId8"/>
  </p:notesMasterIdLst>
  <p:sldIdLst>
    <p:sldId id="2878" r:id="rId7"/>
    <p:sldId id="585" r:id="rId9"/>
    <p:sldId id="3854" r:id="rId10"/>
    <p:sldId id="2040" r:id="rId11"/>
    <p:sldId id="3809" r:id="rId12"/>
    <p:sldId id="3811" r:id="rId13"/>
    <p:sldId id="3817" r:id="rId14"/>
    <p:sldId id="3816" r:id="rId15"/>
    <p:sldId id="3810" r:id="rId16"/>
    <p:sldId id="3815" r:id="rId17"/>
    <p:sldId id="3812" r:id="rId18"/>
    <p:sldId id="3646" r:id="rId19"/>
    <p:sldId id="3813" r:id="rId20"/>
    <p:sldId id="3427" r:id="rId21"/>
    <p:sldId id="3428" r:id="rId22"/>
    <p:sldId id="3818" r:id="rId23"/>
    <p:sldId id="3667" r:id="rId24"/>
    <p:sldId id="3668" r:id="rId25"/>
    <p:sldId id="3451" r:id="rId26"/>
    <p:sldId id="3838" r:id="rId27"/>
    <p:sldId id="3856" r:id="rId28"/>
    <p:sldId id="3842" r:id="rId29"/>
    <p:sldId id="3843" r:id="rId30"/>
    <p:sldId id="3846" r:id="rId31"/>
    <p:sldId id="3847" r:id="rId32"/>
    <p:sldId id="3848" r:id="rId33"/>
    <p:sldId id="3844" r:id="rId34"/>
    <p:sldId id="3845" r:id="rId35"/>
    <p:sldId id="3849" r:id="rId36"/>
    <p:sldId id="3313" r:id="rId37"/>
    <p:sldId id="3310" r:id="rId38"/>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孟才" initials="孟" lastIdx="1" clrIdx="0"/>
  <p:cmAuthor id="0" name="翟纪元" initials="翟纪元" lastIdx="1" clrIdx="0"/>
  <p:cmAuthor id="2" name="蔡一坚" initials="蔡一坚"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04" d="100"/>
          <a:sy n="104" d="100"/>
        </p:scale>
        <p:origin x="-1740" y="-96"/>
      </p:cViewPr>
      <p:guideLst>
        <p:guide orient="horz" pos="2540"/>
        <p:guide pos="2683"/>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6146" name="页眉占位符 1"/>
          <p:cNvSpPr>
            <a:spLocks noGrp="1" noChangeArrowheads="1"/>
          </p:cNvSpPr>
          <p:nvPr>
            <p:ph type="hdr" sz="quarter" idx="4294967295"/>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7" name="日期占位符 2"/>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a:defRPr/>
            </a:lvl1pPr>
          </a:lstStyle>
          <a:p>
            <a:pPr marL="0" marR="0" lvl="0" indent="0" algn="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72" name="幻灯片图像占位符 3"/>
          <p:cNvSpPr>
            <a:spLocks noGrp="1" noRot="1" noChangeAspect="1"/>
          </p:cNvSpPr>
          <p:nvPr>
            <p:ph type="sldImg"/>
          </p:nvPr>
        </p:nvSpPr>
        <p:spPr>
          <a:xfrm>
            <a:off x="1371600" y="1143000"/>
            <a:ext cx="4114800" cy="3086100"/>
          </a:xfrm>
          <a:prstGeom prst="rect">
            <a:avLst/>
          </a:prstGeom>
          <a:noFill/>
          <a:ln w="9525">
            <a:noFill/>
          </a:ln>
        </p:spPr>
      </p:sp>
      <p:sp>
        <p:nvSpPr>
          <p:cNvPr id="6149" name="备注占位符 4"/>
          <p:cNvSpPr>
            <a:spLocks noGrp="1" noRot="1" noChangeAspect="1" noChangeArrowheads="1"/>
          </p:cNvSpPr>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spcBef>
                <a:spcPct val="30000"/>
              </a:spcBef>
              <a:spcAft>
                <a:spcPct val="0"/>
              </a:spcAft>
              <a:buClrTx/>
              <a:buSzTx/>
              <a:buFontTx/>
              <a:buNone/>
              <a:defRPr/>
            </a:pPr>
            <a:r>
              <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50" name="页脚占位符 5"/>
          <p:cNvSpPr>
            <a:spLocks noGrp="1" noChangeArrowheads="1"/>
          </p:cNvSpPr>
          <p:nvPr>
            <p:ph type="ftr" sz="quarter" idx="4"/>
          </p:nvPr>
        </p:nvSpPr>
        <p:spPr bwMode="auto">
          <a:xfrm>
            <a:off x="0" y="8685213"/>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51" name="灯片编号占位符 6"/>
          <p:cNvSpPr>
            <a:spLocks noGrp="1" noChangeArrowheads="1"/>
          </p:cNvSpPr>
          <p:nvPr>
            <p:ph type="sldNum" sz="quarter" idx="5"/>
          </p:nvPr>
        </p:nvSpPr>
        <p:spPr bwMode="auto">
          <a:xfrm>
            <a:off x="3884613" y="8685213"/>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z="12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41A53F5-0534-4B7C-866D-88710EC5A78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FB366-9E90-4CBF-BD9E-6840549D64F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p:sp>
      <p:sp>
        <p:nvSpPr>
          <p:cNvPr id="4608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608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Times New Roman" panose="02020603050405020304" pitchFamily="18" charset="0"/>
                <a:ea typeface="宋体" panose="02010600030101010101" pitchFamily="2" charset="-122"/>
              </a:defRPr>
            </a:lvl1pPr>
            <a:lvl2pPr marL="742950" indent="-285750">
              <a:defRPr kumimoji="1" sz="1200">
                <a:solidFill>
                  <a:schemeClr val="tx1"/>
                </a:solidFill>
                <a:latin typeface="Times New Roman" panose="02020603050405020304" pitchFamily="18" charset="0"/>
                <a:ea typeface="宋体" panose="02010600030101010101" pitchFamily="2" charset="-122"/>
              </a:defRPr>
            </a:lvl2pPr>
            <a:lvl3pPr marL="1143000" indent="-228600">
              <a:defRPr kumimoji="1" sz="1200">
                <a:solidFill>
                  <a:schemeClr val="tx1"/>
                </a:solidFill>
                <a:latin typeface="Times New Roman" panose="02020603050405020304" pitchFamily="18" charset="0"/>
                <a:ea typeface="宋体" panose="02010600030101010101" pitchFamily="2" charset="-122"/>
              </a:defRPr>
            </a:lvl3pPr>
            <a:lvl4pPr marL="1600200" indent="-228600">
              <a:defRPr kumimoji="1" sz="1200">
                <a:solidFill>
                  <a:schemeClr val="tx1"/>
                </a:solidFill>
                <a:latin typeface="Times New Roman" panose="02020603050405020304" pitchFamily="18" charset="0"/>
                <a:ea typeface="宋体" panose="02010600030101010101" pitchFamily="2" charset="-122"/>
              </a:defRPr>
            </a:lvl4pPr>
            <a:lvl5pPr marL="2057400" indent="-228600">
              <a:defRPr kumimoji="1" sz="1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7pPr>
            <a:lvl8pPr marL="3429635"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8pPr>
            <a:lvl9pPr marL="3886835"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9pPr>
          </a:lstStyle>
          <a:p>
            <a:fld id="{118D2086-0BDD-482E-A7E7-7BCD63BC9CC1}" type="slidenum">
              <a:rPr kumimoji="0" lang="en-US" altLang="zh-CN" smtClean="0">
                <a:solidFill>
                  <a:srgbClr val="05050B"/>
                </a:solidFill>
                <a:latin typeface="Arial" panose="020B0604020202020204" pitchFamily="34" charset="0"/>
                <a:ea typeface="黑体" panose="02010609060101010101" pitchFamily="49" charset="-122"/>
              </a:rPr>
            </a:fld>
            <a:endParaRPr kumimoji="0" lang="en-US" altLang="zh-CN" smtClean="0">
              <a:solidFill>
                <a:srgbClr val="05050B"/>
              </a:solidFill>
              <a:latin typeface="Arial" panose="020B0604020202020204" pitchFamily="34" charset="0"/>
              <a:ea typeface="黑体" panose="02010609060101010101" pitchFamily="49"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14400">
              <a:defRPr/>
            </a:pPr>
            <a:r>
              <a:rPr lang="en-US" altLang="zh-CN" dirty="0" smtClean="0"/>
              <a:t>IR is arranged at IP1/IP3, with the length of 3320.00m for each one. The sections from the intersections of tunnels in the IR and tunnels at the curve sections to the zones within 1532.00m of both sides of halls are linear sections with the width ranging from 6.00m~10.74m and the height of 5.00m. At these linear sections, the routing direction of tunnel will be adjusted according to booster line and transfer lines. The zones within 1532.00m of both sides of halls are divided into two tunnels respectively for arranging positive / negative electron beam and booster beam . The tunnel for arranging positive / negative electron beam is 6.00m~11.40m wide, 4.50m high and 1509.30m long (single side). The tunnel for arranging booster line is 3.50m wide, 3.50m high, and 3018.60m long. The dimension of tunnel section is determined with consideration given to local control, electrical, beam measurement, vacuum and cooling equipment as well as requirements of passage of personnel and maintenance .</a:t>
            </a: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177800"/>
            <a:ext cx="1971675" cy="65436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177800"/>
            <a:ext cx="5762625" cy="65436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62000" y="533400"/>
            <a:ext cx="76962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762000" y="1905000"/>
            <a:ext cx="7696200" cy="4038600"/>
          </a:xfrm>
        </p:spPr>
        <p:txBody>
          <a:bodyPr vert="horz" wrap="square" lIns="91440" tIns="45720" rIns="91440" bIns="45720" numCol="1" anchor="t" anchorCtr="0" compatLnSpc="1"/>
          <a:lstStyle/>
          <a:p>
            <a:pPr marL="342900" marR="0" lvl="0" indent="-342900" algn="l" defTabSz="914400" rtl="0" eaLnBrk="0" fontAlgn="base" latinLnBrk="0" hangingPunct="0">
              <a:spcBef>
                <a:spcPct val="20000"/>
              </a:spcBef>
              <a:spcAft>
                <a:spcPct val="0"/>
              </a:spcAft>
              <a:buClr>
                <a:schemeClr val="bg2"/>
              </a:buClr>
              <a:buSzPct val="70000"/>
              <a:buFont typeface="Wingdings" panose="05000000000000000000" pitchFamily="2" charset="2"/>
              <a:buChar char="l"/>
              <a:defRPr/>
            </a:pPr>
            <a:endParaRPr kumimoji="0" lang="zh-CN" altLang="en-US" sz="31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a:xfrm>
            <a:off x="628650" y="6356350"/>
            <a:ext cx="2057400" cy="365125"/>
          </a:xfrm>
          <a:prstGeom prst="rect">
            <a:avLst/>
          </a:prstGeom>
          <a:noFill/>
          <a:ln>
            <a:noFill/>
          </a:ln>
        </p:spPr>
        <p:txBody>
          <a:bodyPr vert="horz" wrap="square" lIns="91440" tIns="45720" rIns="91440" bIns="45720" numCol="1" anchor="ctr" anchorCtr="0" compatLnSpc="1"/>
          <a:p>
            <a:pPr marL="0" marR="0" indent="0" algn="ctr" defTabSz="914400" rtl="0" eaLnBrk="1" fontAlgn="base" latinLnBrk="0" hangingPunct="1">
              <a:spcBef>
                <a:spcPct val="0"/>
              </a:spcBef>
              <a:spcAft>
                <a:spcPct val="0"/>
              </a:spcAft>
              <a:buClrTx/>
              <a:buSzTx/>
              <a:buFontTx/>
              <a:buNone/>
              <a:defRPr/>
            </a:pPr>
            <a:endParaRPr kumimoji="0" lang="en-US" altLang="zh-CN" sz="1400" b="0" i="0"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3028950" y="6356350"/>
            <a:ext cx="3086100" cy="365125"/>
          </a:xfrm>
          <a:prstGeom prst="rect">
            <a:avLst/>
          </a:prstGeom>
          <a:noFill/>
          <a:ln>
            <a:noFill/>
          </a:ln>
        </p:spPr>
        <p:txBody>
          <a:bodyPr vert="horz" wrap="square" lIns="91440" tIns="45720" rIns="91440" bIns="45720" numCol="1" anchor="ctr" anchorCtr="0" compatLnSpc="1"/>
          <a:p>
            <a:pPr marL="0" marR="0" indent="0" defTabSz="914400" rtl="0" eaLnBrk="1" fontAlgn="base" latinLnBrk="0" hangingPunct="1">
              <a:spcBef>
                <a:spcPct val="0"/>
              </a:spcBef>
              <a:spcAft>
                <a:spcPct val="0"/>
              </a:spcAft>
              <a:buClrTx/>
              <a:buSzTx/>
              <a:buFontTx/>
              <a:buNone/>
              <a:defRPr/>
            </a:pPr>
            <a:endParaRPr kumimoji="0" lang="en-US" altLang="zh-CN" sz="1400" b="0" i="0"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6457950" y="6356350"/>
            <a:ext cx="2057400" cy="365125"/>
          </a:xfrm>
          <a:prstGeom prst="rect">
            <a:avLst/>
          </a:prstGeom>
          <a:noFill/>
          <a:ln>
            <a:noFill/>
          </a:ln>
        </p:spPr>
        <p:txBody>
          <a:bodyPr vert="horz" wrap="square" lIns="91440" tIns="45720" rIns="91440" bIns="45720" numCol="1" anchor="ctr" anchorCtr="0" compatLnSpc="1"/>
          <a:p>
            <a:pPr algn="ctr" eaLnBrk="1" fontAlgn="base" hangingPunct="1"/>
            <a:fld id="{9A0DB2DC-4C9A-4742-B13C-FB6460FD3503}" type="slidenum">
              <a:rPr lang="en-US" altLang="zh-CN" sz="1400" noProof="1" dirty="0">
                <a:latin typeface="Arial" panose="020B0604020202020204" pitchFamily="34" charset="0"/>
                <a:ea typeface="宋体" panose="02010600030101010101" pitchFamily="2" charset="-122"/>
                <a:cs typeface="+mn-ea"/>
              </a:rPr>
            </a:fld>
            <a:endParaRPr lang="en-US" altLang="zh-CN" sz="1400" noProof="1" dirty="0"/>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p:cSld name="Titre et contenu">
    <p:bg>
      <p:bgPr>
        <a:solidFill>
          <a:srgbClr val="FFFFFF"/>
        </a:solidFill>
        <a:effectLst/>
      </p:bgPr>
    </p:bg>
    <p:spTree>
      <p:nvGrpSpPr>
        <p:cNvPr id="1" name=""/>
        <p:cNvGrpSpPr/>
        <p:nvPr/>
      </p:nvGrpSpPr>
      <p:grpSpPr>
        <a:xfrm>
          <a:off x="0" y="0"/>
          <a:ext cx="0" cy="0"/>
          <a:chOff x="0" y="0"/>
          <a:chExt cx="0" cy="0"/>
        </a:xfrm>
      </p:grpSpPr>
      <p:pic>
        <p:nvPicPr>
          <p:cNvPr id="295" name="image1.pdf" descr="bande-01.eps"/>
          <p:cNvPicPr>
            <a:picLocks noChangeAspect="1"/>
          </p:cNvPicPr>
          <p:nvPr/>
        </p:nvPicPr>
        <p:blipFill>
          <a:blip r:embed="rId2"/>
          <a:stretch>
            <a:fillRect/>
          </a:stretch>
        </p:blipFill>
        <p:spPr>
          <a:xfrm>
            <a:off x="-1" y="6157663"/>
            <a:ext cx="9144001" cy="707202"/>
          </a:xfrm>
          <a:prstGeom prst="rect">
            <a:avLst/>
          </a:prstGeom>
          <a:ln w="12700">
            <a:miter lim="400000"/>
            <a:headEnd/>
            <a:tailEnd/>
          </a:ln>
        </p:spPr>
      </p:pic>
      <p:sp>
        <p:nvSpPr>
          <p:cNvPr id="296" name="Shape 296"/>
          <p:cNvSpPr/>
          <p:nvPr>
            <p:ph type="sldNum" sz="quarter" idx="2"/>
          </p:nvPr>
        </p:nvSpPr>
        <p:spPr>
          <a:xfrm>
            <a:off x="8427509" y="6415162"/>
            <a:ext cx="259291" cy="247501"/>
          </a:xfrm>
          <a:prstGeom prst="rect">
            <a:avLst/>
          </a:prstGeom>
        </p:spPr>
        <p:txBody>
          <a:bodyPr lIns="65023" tIns="65023" rIns="65023" bIns="65023" anchor="ctr"/>
          <a:lstStyle>
            <a:lvl1pPr algn="r" defTabSz="1300480">
              <a:defRPr b="1">
                <a:solidFill>
                  <a:srgbClr val="FFFFFF"/>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
        <p:nvSpPr>
          <p:cNvPr id="297" name="Shape 297"/>
          <p:cNvSpPr/>
          <p:nvPr/>
        </p:nvSpPr>
        <p:spPr>
          <a:xfrm>
            <a:off x="626321" y="6261913"/>
            <a:ext cx="4648248" cy="541655"/>
          </a:xfrm>
          <a:prstGeom prst="rect">
            <a:avLst/>
          </a:prstGeom>
          <a:ln w="12700">
            <a:miter lim="400000"/>
          </a:ln>
        </p:spPr>
        <p:txBody>
          <a:bodyPr lIns="45719" tIns="45719" rIns="45719" bIns="45719">
            <a:spAutoFit/>
          </a:bodyPr>
          <a:lstStyle/>
          <a:p>
            <a:pPr algn="l" defTabSz="1300480">
              <a:defRPr sz="1400" b="1">
                <a:solidFill>
                  <a:srgbClr val="FFFFFF"/>
                </a:solidFill>
                <a:latin typeface="Arial" panose="020B0604020202020204"/>
                <a:ea typeface="Arial" panose="020B0604020202020204"/>
                <a:cs typeface="Arial" panose="020B0604020202020204"/>
                <a:sym typeface="Arial" panose="020B0604020202020204"/>
              </a:defRPr>
            </a:pPr>
            <a:r>
              <a:rPr sz="985"/>
              <a:t>Accelerator Design for Circular High-Energy  e+e- Colliders</a:t>
            </a:r>
            <a:endParaRPr sz="985">
              <a:solidFill>
                <a:srgbClr val="0C377B"/>
              </a:solidFill>
            </a:endParaRPr>
          </a:p>
          <a:p>
            <a:pPr algn="l" defTabSz="1300480">
              <a:defRPr sz="1400" b="1">
                <a:solidFill>
                  <a:srgbClr val="FFFFFF"/>
                </a:solidFill>
                <a:latin typeface="Arial" panose="020B0604020202020204"/>
                <a:ea typeface="Arial" panose="020B0604020202020204"/>
                <a:cs typeface="Arial" panose="020B0604020202020204"/>
                <a:sym typeface="Arial" panose="020B0604020202020204"/>
              </a:defRPr>
            </a:pPr>
            <a:r>
              <a:rPr sz="985"/>
              <a:t>Frank Zimmermann</a:t>
            </a:r>
            <a:br>
              <a:rPr sz="985"/>
            </a:br>
            <a:r>
              <a:rPr sz="985"/>
              <a:t>CREMLIN workshop 22 August 2016</a:t>
            </a:r>
            <a:endParaRPr sz="985"/>
          </a:p>
        </p:txBody>
      </p:sp>
      <p:sp>
        <p:nvSpPr>
          <p:cNvPr id="298" name="Shape 298"/>
          <p:cNvSpPr/>
          <p:nvPr>
            <p:ph type="title" hasCustomPrompt="1"/>
          </p:nvPr>
        </p:nvSpPr>
        <p:spPr>
          <a:xfrm>
            <a:off x="457199" y="274638"/>
            <a:ext cx="7467601" cy="1143001"/>
          </a:xfrm>
          <a:prstGeom prst="rect">
            <a:avLst/>
          </a:prstGeom>
        </p:spPr>
        <p:txBody>
          <a:bodyPr lIns="65023" tIns="65023" rIns="65023" bIns="65023"/>
          <a:lstStyle>
            <a:lvl1pPr defTabSz="1300480">
              <a:defRPr sz="3515" spc="0">
                <a:solidFill>
                  <a:srgbClr val="0C377B"/>
                </a:solidFill>
                <a:latin typeface="Arial" panose="020B0604020202020204"/>
                <a:ea typeface="Arial" panose="020B0604020202020204"/>
                <a:cs typeface="Arial" panose="020B0604020202020204"/>
                <a:sym typeface="Arial" panose="020B0604020202020204"/>
              </a:defRPr>
            </a:lvl1pPr>
          </a:lstStyle>
          <a:p>
            <a:r>
              <a:t>Title Text</a:t>
            </a:r>
          </a:p>
        </p:txBody>
      </p:sp>
      <p:sp>
        <p:nvSpPr>
          <p:cNvPr id="299" name="Shape 299"/>
          <p:cNvSpPr/>
          <p:nvPr>
            <p:ph type="body" idx="1" hasCustomPrompt="1"/>
          </p:nvPr>
        </p:nvSpPr>
        <p:spPr>
          <a:xfrm>
            <a:off x="457199" y="1600199"/>
            <a:ext cx="7467601" cy="4525964"/>
          </a:xfrm>
          <a:prstGeom prst="rect">
            <a:avLst/>
          </a:prstGeom>
        </p:spPr>
        <p:txBody>
          <a:bodyPr lIns="65023" tIns="65023" rIns="65023" bIns="65023"/>
          <a:lstStyle>
            <a:lvl1pPr marL="481330" indent="-455295" defTabSz="1300480">
              <a:spcBef>
                <a:spcPts val="560"/>
              </a:spcBef>
              <a:buClr>
                <a:srgbClr val="DDDDDD"/>
              </a:buClr>
              <a:buSzPct val="8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1pPr>
            <a:lvl2pPr marL="861695" indent="-546735"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2pPr>
            <a:lvl3pPr marL="982980" indent="-455295" defTabSz="1300480">
              <a:spcBef>
                <a:spcPts val="560"/>
              </a:spcBef>
              <a:buClr>
                <a:srgbClr val="DDDDDD"/>
              </a:buClr>
              <a:buSzPct val="85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3pPr>
            <a:lvl4pPr marL="1245235" indent="-511810"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4pPr>
            <a:lvl5pPr marL="1431925" indent="-511810" defTabSz="1300480">
              <a:spcBef>
                <a:spcPts val="560"/>
              </a:spcBef>
              <a:buClr>
                <a:srgbClr val="DDDDDD"/>
              </a:buClr>
              <a:buSzPct val="10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8"/>
            <a:ext cx="78867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6356352"/>
            <a:ext cx="2057400" cy="365125"/>
          </a:xfrm>
        </p:spPr>
        <p:txBody>
          <a:bodyPr/>
          <a:lstStyle>
            <a:lvl1pPr>
              <a:defRPr/>
            </a:lvl1pPr>
          </a:lstStyle>
          <a:p>
            <a:pPr marL="0" marR="0" lvl="0" indent="0" algn="l" defTabSz="685165" rtl="0" eaLnBrk="1" fontAlgn="base" latinLnBrk="0" hangingPunct="1">
              <a:lnSpc>
                <a:spcPct val="100000"/>
              </a:lnSpc>
              <a:spcBef>
                <a:spcPct val="0"/>
              </a:spcBef>
              <a:spcAft>
                <a:spcPct val="0"/>
              </a:spcAft>
              <a:buClrTx/>
              <a:buSzTx/>
              <a:buFontTx/>
              <a:buNone/>
              <a:defRPr/>
            </a:pPr>
            <a:fld id="{2DB59541-D420-4D10-98F5-D795807D067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fld>
            <a:endParaRPr kumimoji="0" lang="zh-CN" altLang="en-US" sz="135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3028950" y="6356352"/>
            <a:ext cx="3086100" cy="365125"/>
          </a:xfrm>
        </p:spPr>
        <p:txBody>
          <a:bodyPr/>
          <a:lstStyle>
            <a:lvl1pPr>
              <a:defRPr/>
            </a:lvl1pPr>
          </a:lstStyle>
          <a:p>
            <a:pPr marL="0" marR="0" lvl="0" indent="0" algn="ctr" defTabSz="685165" rtl="0" eaLnBrk="1" fontAlgn="base" latinLnBrk="0" hangingPunct="1">
              <a:lnSpc>
                <a:spcPct val="100000"/>
              </a:lnSpc>
              <a:spcBef>
                <a:spcPct val="0"/>
              </a:spcBef>
              <a:spcAft>
                <a:spcPct val="0"/>
              </a:spcAft>
              <a:buClrTx/>
              <a:buSzTx/>
              <a:buFontTx/>
              <a:buNone/>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6457950" y="6356352"/>
            <a:ext cx="2057400" cy="365125"/>
          </a:xfrm>
        </p:spPr>
        <p:txBody>
          <a:bodyPr/>
          <a:lstStyle>
            <a:lvl1pPr>
              <a:defRPr/>
            </a:lvl1pPr>
          </a:lstStyle>
          <a:p>
            <a:pPr marL="0" marR="0" lvl="0" indent="0" algn="r" defTabSz="685165" rtl="0" eaLnBrk="1" fontAlgn="base" latinLnBrk="0" hangingPunct="1">
              <a:lnSpc>
                <a:spcPct val="100000"/>
              </a:lnSpc>
              <a:spcBef>
                <a:spcPct val="0"/>
              </a:spcBef>
              <a:spcAft>
                <a:spcPct val="0"/>
              </a:spcAft>
              <a:buClrTx/>
              <a:buSzTx/>
              <a:buFontTx/>
              <a:buNone/>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fld>
            <a:endParaRPr kumimoji="0" lang="zh-CN" altLang="en-US" sz="135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页脚占位符 3"/>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页脚占位符 3"/>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页脚占位符 3"/>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46088" y="1668463"/>
            <a:ext cx="3978275" cy="4649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576763" y="1668463"/>
            <a:ext cx="3979862" cy="4649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页脚占位符 4"/>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6" name="灯片编号占位符 5"/>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页脚占位符 6"/>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8" name="灯片编号占位符 7"/>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页脚占位符 2"/>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4" name="灯片编号占位符 3"/>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3" name="灯片编号占位符 2"/>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页脚占位符 4"/>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6" name="灯片编号占位符 5"/>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0" tIns="0" rIns="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20000"/>
              </a:lnSpc>
              <a:spcBef>
                <a:spcPct val="0"/>
              </a:spcBef>
              <a:spcAft>
                <a:spcPts val="300"/>
              </a:spcAft>
              <a:buClr>
                <a:schemeClr val="tx1"/>
              </a:buClr>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bg2"/>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页脚占位符 4"/>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6" name="灯片编号占位符 5"/>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页脚占位符 3"/>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29388" y="128588"/>
            <a:ext cx="2027237" cy="6189662"/>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46088" y="128588"/>
            <a:ext cx="5930900" cy="618966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页脚占位符 3"/>
          <p:cNvSpPr>
            <a:spLocks noGrp="1"/>
          </p:cNvSpPr>
          <p:nvPr>
            <p:ph type="ftr" sz="quarter"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5" name="灯片编号占位符 4"/>
          <p:cNvSpPr>
            <a:spLocks noGrp="1"/>
          </p:cNvSpPr>
          <p:nvPr>
            <p:ph type="sldNum" sz="quarter" idx="11"/>
          </p:nvPr>
        </p:nvSpPr>
        <p:spPr/>
        <p:txBody>
          <a:bodyPr/>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43013"/>
            <a:ext cx="397827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587875" y="1243013"/>
            <a:ext cx="39798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灯片编号占位符 4"/>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灯片编号占位符 6"/>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8" name="页脚占位符 7"/>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灯片编号占位符 2"/>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4" name="页脚占位符 3"/>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3" name="页脚占位符 2"/>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灯片编号占位符 4"/>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0" tIns="0" rIns="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20000"/>
              </a:lnSpc>
              <a:spcBef>
                <a:spcPct val="0"/>
              </a:spcBef>
              <a:spcAft>
                <a:spcPts val="300"/>
              </a:spcAft>
              <a:buClr>
                <a:schemeClr val="tx1"/>
              </a:buClr>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灯片编号占位符 4"/>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38913" y="128588"/>
            <a:ext cx="2028825" cy="61436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2438" y="128588"/>
            <a:ext cx="5934075" cy="61436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43013"/>
            <a:ext cx="397827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587875" y="1243013"/>
            <a:ext cx="39798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灯片编号占位符 4"/>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灯片编号占位符 6"/>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8" name="页脚占位符 7"/>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灯片编号占位符 2"/>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4" name="页脚占位符 3"/>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3" name="页脚占位符 2"/>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灯片编号占位符 4"/>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0" tIns="0" rIns="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20000"/>
              </a:lnSpc>
              <a:spcBef>
                <a:spcPct val="0"/>
              </a:spcBef>
              <a:spcAft>
                <a:spcPts val="300"/>
              </a:spcAft>
              <a:buClr>
                <a:schemeClr val="tx1"/>
              </a:buClr>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灯片编号占位符 4"/>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38913" y="128588"/>
            <a:ext cx="2028825" cy="61436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2438" y="128588"/>
            <a:ext cx="5934075" cy="61436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9" name="灯片编号占位符 8"/>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43013"/>
            <a:ext cx="3978275"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587875" y="1243013"/>
            <a:ext cx="39798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灯片编号占位符 4"/>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灯片编号占位符 6"/>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8" name="页脚占位符 7"/>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灯片编号占位符 2"/>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4" name="页脚占位符 3"/>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3" name="页脚占位符 2"/>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灯片编号占位符 4"/>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0" tIns="0" rIns="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20000"/>
              </a:lnSpc>
              <a:spcBef>
                <a:spcPct val="0"/>
              </a:spcBef>
              <a:spcAft>
                <a:spcPts val="300"/>
              </a:spcAft>
              <a:buClr>
                <a:schemeClr val="tx1"/>
              </a:buClr>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灯片编号占位符 4"/>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38913" y="128588"/>
            <a:ext cx="2028825" cy="61436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2438" y="128588"/>
            <a:ext cx="5934075" cy="61436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灯片编号占位符 3"/>
          <p:cNvSpPr>
            <a:spLocks noGrp="1"/>
          </p:cNvSpPr>
          <p:nvPr>
            <p:ph type="sldNum" sz="quarter" idx="10"/>
          </p:nvPr>
        </p:nvSpPr>
        <p:spPr/>
        <p:txBody>
          <a:bodyPr/>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灯片编号占位符 4"/>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4" name="灯片编号占位符 3"/>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685800" rtl="0" eaLnBrk="0" fontAlgn="base" latinLnBrk="0" hangingPunct="0">
              <a:spcBef>
                <a:spcPts val="75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2" Type="http://schemas.openxmlformats.org/officeDocument/2006/relationships/theme" Target="../theme/theme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2" Type="http://schemas.openxmlformats.org/officeDocument/2006/relationships/theme" Target="../theme/theme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2" Type="http://schemas.openxmlformats.org/officeDocument/2006/relationships/theme" Target="../theme/theme5.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628650" y="177800"/>
            <a:ext cx="7886700" cy="1325563"/>
          </a:xfrm>
          <a:prstGeom prst="rect">
            <a:avLst/>
          </a:prstGeom>
          <a:noFill/>
          <a:ln w="9525">
            <a:noFill/>
          </a:ln>
        </p:spPr>
        <p:txBody>
          <a:bodyPr anchor="ctr"/>
          <a:p>
            <a:pPr lvl="0" indent="-685800"/>
            <a:r>
              <a:rPr lang="zh-CN" altLang="zh-CN" dirty="0"/>
              <a:t>单击此处编辑母版标题样式</a:t>
            </a:r>
            <a:endParaRPr lang="zh-CN" altLang="zh-CN" dirty="0"/>
          </a:p>
        </p:txBody>
      </p:sp>
      <p:sp>
        <p:nvSpPr>
          <p:cNvPr id="1027" name="文本占位符 2"/>
          <p:cNvSpPr>
            <a:spLocks noGrp="1"/>
          </p:cNvSpPr>
          <p:nvPr>
            <p:ph type="body"/>
          </p:nvPr>
        </p:nvSpPr>
        <p:spPr>
          <a:xfrm>
            <a:off x="628650" y="1663700"/>
            <a:ext cx="7886700" cy="5057775"/>
          </a:xfrm>
          <a:prstGeom prst="rect">
            <a:avLst/>
          </a:prstGeom>
          <a:noFill/>
          <a:ln w="9525">
            <a:noFill/>
          </a:ln>
        </p:spPr>
        <p:txBody>
          <a:bodyPr anchor="t"/>
          <a:p>
            <a:pPr lvl="0" indent="-171450"/>
            <a:r>
              <a:rPr lang="zh-CN" altLang="zh-CN" dirty="0"/>
              <a:t>单击此处编辑母版文本样式</a:t>
            </a:r>
            <a:endParaRPr lang="zh-CN" altLang="zh-CN" dirty="0"/>
          </a:p>
          <a:p>
            <a:pPr lvl="1" indent="-250825"/>
            <a:r>
              <a:rPr lang="zh-CN" altLang="zh-CN" dirty="0"/>
              <a:t>第二级</a:t>
            </a:r>
            <a:endParaRPr lang="zh-CN" altLang="zh-CN" dirty="0"/>
          </a:p>
          <a:p>
            <a:pPr lvl="2" indent="-250825"/>
            <a:r>
              <a:rPr lang="zh-CN" altLang="zh-CN" dirty="0"/>
              <a:t>第三级</a:t>
            </a:r>
            <a:endParaRPr lang="zh-CN" altLang="zh-CN" dirty="0"/>
          </a:p>
          <a:p>
            <a:pPr lvl="3" indent="-250825"/>
            <a:r>
              <a:rPr lang="zh-CN" altLang="zh-CN" dirty="0"/>
              <a:t>第四级</a:t>
            </a:r>
            <a:endParaRPr lang="zh-CN" altLang="zh-CN" dirty="0"/>
          </a:p>
          <a:p>
            <a:pPr lvl="4" indent="-250825"/>
            <a:r>
              <a:rPr lang="zh-CN" altLang="zh-CN" dirty="0"/>
              <a:t>第五级</a:t>
            </a:r>
            <a:endParaRPr lang="zh-CN" altLang="zh-CN" dirty="0"/>
          </a:p>
        </p:txBody>
      </p:sp>
      <p:sp>
        <p:nvSpPr>
          <p:cNvPr id="1028" name="日期占位符 3"/>
          <p:cNvSpPr>
            <a:spLocks noGrp="1" noChangeArrowheads="1"/>
          </p:cNvSpPr>
          <p:nvPr>
            <p:ph type="dt" sz="half" idx="2"/>
          </p:nvPr>
        </p:nvSpPr>
        <p:spPr bwMode="auto">
          <a:xfrm>
            <a:off x="6286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900">
                <a:sym typeface="Arial" panose="020B0604020202020204" pitchFamily="34" charset="0"/>
              </a:defRPr>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029" name="页脚占位符 4"/>
          <p:cNvSpPr>
            <a:spLocks noGrp="1" noChangeArrowheads="1"/>
          </p:cNvSpPr>
          <p:nvPr>
            <p:ph type="ftr" sz="quarter" idx="3"/>
          </p:nvPr>
        </p:nvSpPr>
        <p:spPr bwMode="auto">
          <a:xfrm>
            <a:off x="3028950" y="6356350"/>
            <a:ext cx="3086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900">
                <a:sym typeface="Arial" panose="020B0604020202020204" pitchFamily="34" charset="0"/>
              </a:defRPr>
            </a:lvl1p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030" name="灯片编号占位符 5"/>
          <p:cNvSpPr>
            <a:spLocks noGrp="1" noChangeArrowheads="1"/>
          </p:cNvSpPr>
          <p:nvPr>
            <p:ph type="sldNum" sz="quarter" idx="4"/>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marL="685800" indent="-685800" algn="ctr" rtl="0" eaLnBrk="0" fontAlgn="base" hangingPunct="0">
        <a:lnSpc>
          <a:spcPct val="90000"/>
        </a:lnSpc>
        <a:spcBef>
          <a:spcPct val="0"/>
        </a:spcBef>
        <a:spcAft>
          <a:spcPct val="0"/>
        </a:spcAft>
        <a:defRPr sz="3200" b="1">
          <a:solidFill>
            <a:srgbClr val="0070C0"/>
          </a:solidFill>
          <a:latin typeface="+mj-lt"/>
          <a:ea typeface="+mj-ea"/>
          <a:cs typeface="+mj-cs"/>
          <a:sym typeface="Arial" panose="020B0604020202020204" pitchFamily="34" charset="0"/>
        </a:defRPr>
      </a:lvl1pPr>
      <a:lvl2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2pPr>
      <a:lvl3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3pPr>
      <a:lvl4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4pPr>
      <a:lvl5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5pPr>
      <a:lvl6pPr marL="11430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6pPr>
      <a:lvl7pPr marL="16002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7pPr>
      <a:lvl8pPr marL="20574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8pPr>
      <a:lvl9pPr marL="25146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9pPr>
    </p:titleStyle>
    <p:bodyStyle>
      <a:lvl1pPr marL="171450" indent="-171450" algn="l" defTabSz="685800" rtl="0" eaLnBrk="0" fontAlgn="base" hangingPunct="0">
        <a:spcBef>
          <a:spcPts val="750"/>
        </a:spcBef>
        <a:spcAft>
          <a:spcPct val="0"/>
        </a:spcAft>
        <a:buFont typeface="Arial" panose="020B0604020202020204" pitchFamily="34" charset="0"/>
        <a:buChar char="•"/>
        <a:defRPr sz="2800">
          <a:solidFill>
            <a:schemeClr val="tx1"/>
          </a:solidFill>
          <a:latin typeface="+mn-lt"/>
          <a:ea typeface="+mn-ea"/>
          <a:cs typeface="+mn-cs"/>
          <a:sym typeface="Arial" panose="020B0604020202020204" pitchFamily="34" charset="0"/>
        </a:defRPr>
      </a:lvl1pPr>
      <a:lvl2pPr marL="5143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2pPr>
      <a:lvl3pPr marL="8572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3pPr>
      <a:lvl4pPr marL="12001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4pPr>
      <a:lvl5pPr marL="15430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5pPr>
      <a:lvl6pPr marL="20002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6pPr>
      <a:lvl7pPr marL="24574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7pPr>
      <a:lvl8pPr marL="29146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8pPr>
      <a:lvl9pPr marL="33718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Title Placeholder 1"/>
          <p:cNvSpPr>
            <a:spLocks noGrp="1"/>
          </p:cNvSpPr>
          <p:nvPr>
            <p:ph type="title"/>
          </p:nvPr>
        </p:nvSpPr>
        <p:spPr>
          <a:xfrm>
            <a:off x="452438" y="128588"/>
            <a:ext cx="8104187" cy="754062"/>
          </a:xfrm>
          <a:prstGeom prst="rect">
            <a:avLst/>
          </a:prstGeom>
          <a:noFill/>
          <a:ln w="9525">
            <a:noFill/>
          </a:ln>
        </p:spPr>
        <p:txBody>
          <a:bodyPr lIns="0" tIns="0" rIns="0" bIns="0" anchor="b"/>
          <a:p>
            <a:pPr lvl="0" indent="-914400"/>
            <a:r>
              <a:rPr lang="zh-CN" altLang="zh-CN" dirty="0"/>
              <a:t>Click to edit Master title style</a:t>
            </a:r>
            <a:endParaRPr lang="zh-CN" altLang="zh-CN" dirty="0"/>
          </a:p>
        </p:txBody>
      </p:sp>
      <p:sp>
        <p:nvSpPr>
          <p:cNvPr id="2051" name="Text Placeholder 2"/>
          <p:cNvSpPr>
            <a:spLocks noGrp="1"/>
          </p:cNvSpPr>
          <p:nvPr>
            <p:ph type="body"/>
          </p:nvPr>
        </p:nvSpPr>
        <p:spPr>
          <a:xfrm>
            <a:off x="446088" y="1668463"/>
            <a:ext cx="8110537" cy="4649787"/>
          </a:xfrm>
          <a:prstGeom prst="rect">
            <a:avLst/>
          </a:prstGeom>
          <a:noFill/>
          <a:ln w="9525">
            <a:noFill/>
          </a:ln>
        </p:spPr>
        <p:txBody>
          <a:bodyPr lIns="0" tIns="0" rIns="0" bIns="0" anchor="t"/>
          <a:p>
            <a:pPr lvl="0"/>
            <a:r>
              <a:rPr lang="zh-CN" altLang="zh-CN" dirty="0"/>
              <a:t>Click to edit Master text styles</a:t>
            </a:r>
            <a:endParaRPr lang="zh-CN" altLang="zh-CN" dirty="0"/>
          </a:p>
          <a:p>
            <a:pPr lvl="1" indent="-179705"/>
            <a:r>
              <a:rPr lang="zh-CN" altLang="zh-CN" dirty="0"/>
              <a:t>Second level</a:t>
            </a:r>
            <a:endParaRPr lang="zh-CN" altLang="zh-CN" dirty="0"/>
          </a:p>
          <a:p>
            <a:pPr lvl="2" indent="-179070"/>
            <a:r>
              <a:rPr lang="zh-CN" altLang="zh-CN" dirty="0"/>
              <a:t>Third level</a:t>
            </a:r>
            <a:endParaRPr lang="zh-CN" altLang="zh-CN" dirty="0"/>
          </a:p>
          <a:p>
            <a:pPr lvl="3" indent="-179070"/>
            <a:r>
              <a:rPr lang="zh-CN" altLang="zh-CN" dirty="0"/>
              <a:t>Fourth level</a:t>
            </a:r>
            <a:endParaRPr lang="zh-CN" altLang="zh-CN" dirty="0"/>
          </a:p>
          <a:p>
            <a:pPr lvl="4" indent="-179070"/>
            <a:r>
              <a:rPr lang="zh-CN" altLang="zh-CN" dirty="0"/>
              <a:t>Fifth level</a:t>
            </a:r>
            <a:endParaRPr lang="zh-CN" altLang="zh-CN" dirty="0"/>
          </a:p>
        </p:txBody>
      </p:sp>
      <p:sp>
        <p:nvSpPr>
          <p:cNvPr id="2052" name="Footer Placeholder 4"/>
          <p:cNvSpPr>
            <a:spLocks noGrp="1" noChangeArrowheads="1"/>
          </p:cNvSpPr>
          <p:nvPr>
            <p:ph type="ftr" sz="quarter" idx="3"/>
          </p:nvPr>
        </p:nvSpPr>
        <p:spPr bwMode="auto">
          <a:xfrm>
            <a:off x="446088" y="6543675"/>
            <a:ext cx="412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defRPr sz="700">
                <a:solidFill>
                  <a:schemeClr val="bg2"/>
                </a:solidFill>
                <a:sym typeface="Arial" panose="020B0604020202020204" pitchFamily="34" charset="0"/>
              </a:defRPr>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700" b="0" i="0" u="none" strike="noStrike" kern="1200" cap="none" spc="0" normalizeH="0" baseline="0" noProof="0">
                <a:ln>
                  <a:noFill/>
                </a:ln>
                <a:solidFill>
                  <a:schemeClr val="bg2"/>
                </a:solidFill>
                <a:effectLst/>
                <a:uLnTx/>
                <a:uFillTx/>
                <a:latin typeface="Arial" panose="020B0604020202020204" pitchFamily="34" charset="0"/>
                <a:ea typeface="宋体" panose="02010600030101010101" pitchFamily="2" charset="-122"/>
                <a:cs typeface="+mn-cs"/>
                <a:sym typeface="Arial" panose="020B0604020202020204" pitchFamily="34" charset="0"/>
              </a:rPr>
              <a:t>LCLS-II CD-1 DOE Review, Feb 4-6,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
        <p:nvSpPr>
          <p:cNvPr id="2053" name="Slide Number Placeholder 5"/>
          <p:cNvSpPr>
            <a:spLocks noGrp="1" noChangeArrowheads="1"/>
          </p:cNvSpPr>
          <p:nvPr>
            <p:ph type="sldNum" sz="quarter" idx="4"/>
          </p:nvPr>
        </p:nvSpPr>
        <p:spPr bwMode="auto">
          <a:xfrm>
            <a:off x="8566150" y="6318250"/>
            <a:ext cx="319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57600" rIns="72000" bIns="45720" numCol="1" anchor="ctr" anchorCtr="0" compatLnSpc="1"/>
          <a:p>
            <a:pPr lvl="0" eaLnBrk="1" fontAlgn="base" hangingPunct="1"/>
            <a:fld id="{9A0DB2DC-4C9A-4742-B13C-FB6460FD3503}" type="slidenum">
              <a:rPr lang="zh-CN" altLang="en-US" sz="800" b="1" strike="noStrike" noProof="1" dirty="0">
                <a:solidFill>
                  <a:schemeClr val="bg2"/>
                </a:solidFill>
                <a:latin typeface="Arial" panose="020B0604020202020204" pitchFamily="34" charset="0"/>
                <a:ea typeface="Arial" panose="020B0604020202020204" pitchFamily="34" charset="0"/>
                <a:cs typeface="+mn-ea"/>
                <a:sym typeface="Arial" panose="020B0604020202020204" pitchFamily="34" charset="0"/>
              </a:rPr>
            </a:fld>
            <a:endParaRPr lang="en-US" altLang="zh-CN" sz="800" b="1" strike="noStrike" noProof="1" dirty="0">
              <a:solidFill>
                <a:schemeClr val="bg2"/>
              </a:solidFill>
              <a:ea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marL="914400" indent="-914400" algn="l" rtl="0" eaLnBrk="0" fontAlgn="base" hangingPunct="0">
        <a:spcBef>
          <a:spcPct val="0"/>
        </a:spcBef>
        <a:spcAft>
          <a:spcPct val="0"/>
        </a:spcAft>
        <a:defRPr sz="2800" b="1">
          <a:solidFill>
            <a:schemeClr val="tx1"/>
          </a:solidFill>
          <a:latin typeface="+mj-lt"/>
          <a:ea typeface="+mj-ea"/>
          <a:cs typeface="+mj-cs"/>
          <a:sym typeface="Arial" panose="020B0604020202020204" pitchFamily="34" charset="0"/>
        </a:defRPr>
      </a:lvl1pPr>
      <a:lvl2pPr marL="914400" indent="-914400" algn="l" rtl="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2pPr>
      <a:lvl3pPr marL="914400" indent="-914400" algn="l" rtl="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3pPr>
      <a:lvl4pPr marL="914400" indent="-914400" algn="l" rtl="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4pPr>
      <a:lvl5pPr marL="914400" indent="-914400" algn="l" rtl="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5pPr>
      <a:lvl6pPr marL="1371600" indent="-914400" algn="l" rtl="0" fontAlgn="base">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6pPr>
      <a:lvl7pPr marL="1828800" indent="-914400" algn="l" rtl="0" fontAlgn="base">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7pPr>
      <a:lvl8pPr marL="2286000" indent="-914400" algn="l" rtl="0" fontAlgn="base">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8pPr>
      <a:lvl9pPr marL="2743200" indent="-914400" algn="l" rtl="0" fontAlgn="base">
        <a:spcBef>
          <a:spcPct val="0"/>
        </a:spcBef>
        <a:spcAft>
          <a:spcPct val="0"/>
        </a:spcAft>
        <a:defRPr sz="2800" b="1">
          <a:solidFill>
            <a:schemeClr val="tx1"/>
          </a:solidFill>
          <a:latin typeface="Arial" panose="020B0604020202020204" pitchFamily="34" charset="0"/>
          <a:cs typeface="Arial" panose="020B0604020202020204" pitchFamily="34" charset="0"/>
          <a:sym typeface="Arial" panose="020B0604020202020204" pitchFamily="34" charset="0"/>
        </a:defRPr>
      </a:lvl9pPr>
    </p:titleStyle>
    <p:bodyStyle>
      <a:lvl1pPr algn="l" rtl="0" eaLnBrk="0" fontAlgn="base" hangingPunct="0">
        <a:lnSpc>
          <a:spcPct val="120000"/>
        </a:lnSpc>
        <a:spcBef>
          <a:spcPct val="0"/>
        </a:spcBef>
        <a:spcAft>
          <a:spcPts val="300"/>
        </a:spcAft>
        <a:buClr>
          <a:schemeClr val="tx1"/>
        </a:buClr>
        <a:buFont typeface="Arial" panose="020B0604020202020204" pitchFamily="34" charset="0"/>
        <a:defRPr sz="2000">
          <a:solidFill>
            <a:schemeClr val="bg2"/>
          </a:solidFill>
          <a:latin typeface="+mn-lt"/>
          <a:ea typeface="+mn-ea"/>
          <a:cs typeface="+mn-cs"/>
          <a:sym typeface="Arial" panose="020B0604020202020204" pitchFamily="34" charset="0"/>
        </a:defRPr>
      </a:lvl1pPr>
      <a:lvl2pPr marL="179705" indent="-179705" algn="l" rtl="0" eaLnBrk="0" fontAlgn="base" hangingPunct="0">
        <a:lnSpc>
          <a:spcPct val="120000"/>
        </a:lnSpc>
        <a:spcBef>
          <a:spcPts val="800"/>
        </a:spcBef>
        <a:spcAft>
          <a:spcPct val="0"/>
        </a:spcAft>
        <a:buClr>
          <a:schemeClr val="tx1"/>
        </a:buClr>
        <a:buSzPct val="100000"/>
        <a:buFont typeface="Arial" panose="020B0604020202020204" pitchFamily="34" charset="0"/>
        <a:buChar char="•"/>
        <a:defRPr sz="2000">
          <a:solidFill>
            <a:schemeClr val="bg2"/>
          </a:solidFill>
          <a:latin typeface="+mn-lt"/>
          <a:cs typeface="+mn-cs"/>
          <a:sym typeface="Arial" panose="020B0604020202020204" pitchFamily="34" charset="0"/>
        </a:defRPr>
      </a:lvl2pPr>
      <a:lvl3pPr marL="504825" indent="-179705" algn="l" rtl="0" eaLnBrk="0" fontAlgn="base" hangingPunct="0">
        <a:lnSpc>
          <a:spcPct val="120000"/>
        </a:lnSpc>
        <a:spcBef>
          <a:spcPct val="0"/>
        </a:spcBef>
        <a:spcAft>
          <a:spcPct val="0"/>
        </a:spcAft>
        <a:buClr>
          <a:schemeClr val="tx1"/>
        </a:buClr>
        <a:buSzPct val="100000"/>
        <a:buFont typeface="Arial" panose="020B0604020202020204" pitchFamily="34" charset="0"/>
        <a:buChar char="-"/>
        <a:defRPr sz="2000">
          <a:solidFill>
            <a:schemeClr val="bg2"/>
          </a:solidFill>
          <a:latin typeface="+mn-lt"/>
          <a:cs typeface="+mn-cs"/>
          <a:sym typeface="Arial" panose="020B0604020202020204" pitchFamily="34" charset="0"/>
        </a:defRPr>
      </a:lvl3pPr>
      <a:lvl4pPr marL="828675" indent="-179705" algn="l" rtl="0" eaLnBrk="0" fontAlgn="base" hangingPunct="0">
        <a:lnSpc>
          <a:spcPct val="120000"/>
        </a:lnSpc>
        <a:spcBef>
          <a:spcPct val="0"/>
        </a:spcBef>
        <a:spcAft>
          <a:spcPct val="0"/>
        </a:spcAft>
        <a:buClr>
          <a:schemeClr val="tx1"/>
        </a:buClr>
        <a:buSzPct val="100000"/>
        <a:buFont typeface="Arial" panose="020B0604020202020204" pitchFamily="34" charset="0"/>
        <a:buChar char="•"/>
        <a:defRPr sz="2000">
          <a:solidFill>
            <a:schemeClr val="bg2"/>
          </a:solidFill>
          <a:latin typeface="+mn-lt"/>
          <a:cs typeface="+mn-cs"/>
          <a:sym typeface="Arial" panose="020B0604020202020204" pitchFamily="34" charset="0"/>
        </a:defRPr>
      </a:lvl4pPr>
      <a:lvl5pPr marL="1152525" indent="-179705" algn="l" rtl="0" eaLnBrk="0" fontAlgn="base" hangingPunct="0">
        <a:lnSpc>
          <a:spcPct val="120000"/>
        </a:lnSpc>
        <a:spcBef>
          <a:spcPct val="0"/>
        </a:spcBef>
        <a:spcAft>
          <a:spcPct val="0"/>
        </a:spcAft>
        <a:buClr>
          <a:schemeClr val="tx1"/>
        </a:buClr>
        <a:buSzPct val="100000"/>
        <a:buFont typeface="Arial" panose="020B0604020202020204" pitchFamily="34" charset="0"/>
        <a:buChar char="-"/>
        <a:defRPr sz="2000">
          <a:solidFill>
            <a:schemeClr val="bg2"/>
          </a:solidFill>
          <a:latin typeface="+mn-lt"/>
          <a:cs typeface="+mn-cs"/>
          <a:sym typeface="Arial" panose="020B0604020202020204" pitchFamily="34" charset="0"/>
        </a:defRPr>
      </a:lvl5pPr>
      <a:lvl6pPr marL="1609725" indent="-179705" algn="l" rtl="0" fontAlgn="base">
        <a:lnSpc>
          <a:spcPct val="120000"/>
        </a:lnSpc>
        <a:spcBef>
          <a:spcPct val="0"/>
        </a:spcBef>
        <a:spcAft>
          <a:spcPct val="0"/>
        </a:spcAft>
        <a:buClr>
          <a:schemeClr val="tx1"/>
        </a:buClr>
        <a:buSzPct val="100000"/>
        <a:buFont typeface="Arial" panose="020B0604020202020204" pitchFamily="34" charset="0"/>
        <a:buChar char="-"/>
        <a:defRPr>
          <a:solidFill>
            <a:schemeClr val="bg2"/>
          </a:solidFill>
          <a:latin typeface="+mn-lt"/>
          <a:cs typeface="+mn-cs"/>
          <a:sym typeface="Arial" panose="020B0604020202020204" pitchFamily="34" charset="0"/>
        </a:defRPr>
      </a:lvl6pPr>
      <a:lvl7pPr marL="2066925" indent="-179705" algn="l" rtl="0" fontAlgn="base">
        <a:lnSpc>
          <a:spcPct val="120000"/>
        </a:lnSpc>
        <a:spcBef>
          <a:spcPct val="0"/>
        </a:spcBef>
        <a:spcAft>
          <a:spcPct val="0"/>
        </a:spcAft>
        <a:buClr>
          <a:schemeClr val="tx1"/>
        </a:buClr>
        <a:buSzPct val="100000"/>
        <a:buFont typeface="Arial" panose="020B0604020202020204" pitchFamily="34" charset="0"/>
        <a:buChar char="-"/>
        <a:defRPr>
          <a:solidFill>
            <a:schemeClr val="bg2"/>
          </a:solidFill>
          <a:latin typeface="+mn-lt"/>
          <a:cs typeface="+mn-cs"/>
          <a:sym typeface="Arial" panose="020B0604020202020204" pitchFamily="34" charset="0"/>
        </a:defRPr>
      </a:lvl7pPr>
      <a:lvl8pPr marL="2524125" indent="-179705" algn="l" rtl="0" fontAlgn="base">
        <a:lnSpc>
          <a:spcPct val="120000"/>
        </a:lnSpc>
        <a:spcBef>
          <a:spcPct val="0"/>
        </a:spcBef>
        <a:spcAft>
          <a:spcPct val="0"/>
        </a:spcAft>
        <a:buClr>
          <a:schemeClr val="tx1"/>
        </a:buClr>
        <a:buSzPct val="100000"/>
        <a:buFont typeface="Arial" panose="020B0604020202020204" pitchFamily="34" charset="0"/>
        <a:buChar char="-"/>
        <a:defRPr>
          <a:solidFill>
            <a:schemeClr val="bg2"/>
          </a:solidFill>
          <a:latin typeface="+mn-lt"/>
          <a:cs typeface="+mn-cs"/>
          <a:sym typeface="Arial" panose="020B0604020202020204" pitchFamily="34" charset="0"/>
        </a:defRPr>
      </a:lvl8pPr>
      <a:lvl9pPr marL="2981325" indent="-179705" algn="l" rtl="0" fontAlgn="base">
        <a:lnSpc>
          <a:spcPct val="120000"/>
        </a:lnSpc>
        <a:spcBef>
          <a:spcPct val="0"/>
        </a:spcBef>
        <a:spcAft>
          <a:spcPct val="0"/>
        </a:spcAft>
        <a:buClr>
          <a:schemeClr val="tx1"/>
        </a:buClr>
        <a:buSzPct val="100000"/>
        <a:buFont typeface="Arial" panose="020B0604020202020204" pitchFamily="34" charset="0"/>
        <a:buChar char="-"/>
        <a:defRPr>
          <a:solidFill>
            <a:schemeClr val="bg2"/>
          </a:solidFill>
          <a:latin typeface="+mn-lt"/>
          <a:cs typeface="+mn-cs"/>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3074" name="Title Placeholder 1"/>
          <p:cNvSpPr>
            <a:spLocks noGrp="1"/>
          </p:cNvSpPr>
          <p:nvPr>
            <p:ph type="title"/>
          </p:nvPr>
        </p:nvSpPr>
        <p:spPr>
          <a:xfrm>
            <a:off x="452438" y="128588"/>
            <a:ext cx="8104187" cy="754062"/>
          </a:xfrm>
          <a:prstGeom prst="rect">
            <a:avLst/>
          </a:prstGeom>
          <a:noFill/>
          <a:ln w="9525">
            <a:noFill/>
          </a:ln>
        </p:spPr>
        <p:txBody>
          <a:bodyPr lIns="0" tIns="0" rIns="0" bIns="0" anchor="b"/>
          <a:p>
            <a:pPr lvl="0" indent="-914400"/>
            <a:r>
              <a:rPr lang="zh-CN" altLang="zh-CN" dirty="0"/>
              <a:t>Click to edit Master title style</a:t>
            </a:r>
            <a:endParaRPr lang="zh-CN" altLang="zh-CN" dirty="0"/>
          </a:p>
        </p:txBody>
      </p:sp>
      <p:sp>
        <p:nvSpPr>
          <p:cNvPr id="3075" name="Text Placeholder 2"/>
          <p:cNvSpPr>
            <a:spLocks noGrp="1"/>
          </p:cNvSpPr>
          <p:nvPr>
            <p:ph type="body"/>
          </p:nvPr>
        </p:nvSpPr>
        <p:spPr>
          <a:xfrm>
            <a:off x="457200" y="1243013"/>
            <a:ext cx="8110538" cy="5029200"/>
          </a:xfrm>
          <a:prstGeom prst="rect">
            <a:avLst/>
          </a:prstGeom>
          <a:noFill/>
          <a:ln w="9525">
            <a:noFill/>
          </a:ln>
        </p:spPr>
        <p:txBody>
          <a:bodyPr lIns="0" tIns="0" rIns="0" bIns="0" anchor="t"/>
          <a:p>
            <a:pPr lvl="0"/>
            <a:r>
              <a:rPr lang="zh-CN" altLang="zh-CN" dirty="0"/>
              <a:t>Click to edit Master text styles</a:t>
            </a:r>
            <a:endParaRPr lang="zh-CN" altLang="zh-CN" dirty="0"/>
          </a:p>
          <a:p>
            <a:pPr lvl="1" indent="-223520"/>
            <a:r>
              <a:rPr lang="zh-CN" altLang="zh-CN" dirty="0"/>
              <a:t>Second level</a:t>
            </a:r>
            <a:endParaRPr lang="zh-CN" altLang="zh-CN" dirty="0"/>
          </a:p>
          <a:p>
            <a:pPr lvl="2" indent="-233680"/>
            <a:r>
              <a:rPr lang="zh-CN" altLang="zh-CN" dirty="0"/>
              <a:t>Third level</a:t>
            </a:r>
            <a:endParaRPr lang="zh-CN" altLang="zh-CN" dirty="0"/>
          </a:p>
          <a:p>
            <a:pPr lvl="3" indent="-223520"/>
            <a:r>
              <a:rPr lang="zh-CN" altLang="zh-CN" dirty="0"/>
              <a:t>Fourth level</a:t>
            </a:r>
            <a:endParaRPr lang="zh-CN" altLang="zh-CN" dirty="0"/>
          </a:p>
          <a:p>
            <a:pPr lvl="4" indent="-233680"/>
            <a:r>
              <a:rPr lang="zh-CN" altLang="zh-CN" dirty="0"/>
              <a:t>Fifth level</a:t>
            </a:r>
            <a:endParaRPr lang="zh-CN" altLang="zh-CN" dirty="0"/>
          </a:p>
        </p:txBody>
      </p:sp>
      <p:sp>
        <p:nvSpPr>
          <p:cNvPr id="3076" name="Slide Number Placeholder 5"/>
          <p:cNvSpPr>
            <a:spLocks noGrp="1" noChangeArrowheads="1"/>
          </p:cNvSpPr>
          <p:nvPr>
            <p:ph type="sldNum" sz="quarter" idx="4"/>
          </p:nvPr>
        </p:nvSpPr>
        <p:spPr bwMode="auto">
          <a:xfrm>
            <a:off x="8566150" y="6318250"/>
            <a:ext cx="319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57600" rIns="72000" bIns="45720" numCol="1" anchor="ctr" anchorCtr="0" compatLnSpc="1"/>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3077" name="Footer Placeholder 11"/>
          <p:cNvSpPr>
            <a:spLocks noGrp="1" noChangeArrowheads="1"/>
          </p:cNvSpPr>
          <p:nvPr>
            <p:ph type="ftr" sz="quarter" idx="3"/>
          </p:nvPr>
        </p:nvSpPr>
        <p:spPr bwMode="auto">
          <a:xfrm>
            <a:off x="446088" y="6400800"/>
            <a:ext cx="412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100" b="1"/>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marL="914400" indent="-914400" algn="l" rtl="0" eaLnBrk="0" fontAlgn="base" hangingPunct="0">
        <a:spcBef>
          <a:spcPct val="0"/>
        </a:spcBef>
        <a:spcAft>
          <a:spcPct val="0"/>
        </a:spcAft>
        <a:defRPr sz="2400" b="1">
          <a:solidFill>
            <a:schemeClr val="bg2"/>
          </a:solidFill>
          <a:latin typeface="+mj-lt"/>
          <a:ea typeface="+mj-ea"/>
          <a:cs typeface="+mj-cs"/>
          <a:sym typeface="Arial" panose="020B0604020202020204" pitchFamily="34" charset="0"/>
        </a:defRPr>
      </a:lvl1pPr>
      <a:lvl2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2pPr>
      <a:lvl3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3pPr>
      <a:lvl4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4pPr>
      <a:lvl5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5pPr>
      <a:lvl6pPr marL="13716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6pPr>
      <a:lvl7pPr marL="18288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7pPr>
      <a:lvl8pPr marL="22860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8pPr>
      <a:lvl9pPr marL="27432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9pPr>
    </p:titleStyle>
    <p:bodyStyle>
      <a:lvl1pPr algn="l" rtl="0" eaLnBrk="0" fontAlgn="base" hangingPunct="0">
        <a:lnSpc>
          <a:spcPct val="120000"/>
        </a:lnSpc>
        <a:spcBef>
          <a:spcPct val="0"/>
        </a:spcBef>
        <a:spcAft>
          <a:spcPts val="300"/>
        </a:spcAft>
        <a:buClr>
          <a:schemeClr val="tx1"/>
        </a:buClr>
        <a:buFont typeface="Arial" panose="020B0604020202020204" pitchFamily="34" charset="0"/>
        <a:defRPr sz="2400">
          <a:solidFill>
            <a:schemeClr val="tx1"/>
          </a:solidFill>
          <a:latin typeface="+mn-lt"/>
          <a:ea typeface="+mn-ea"/>
          <a:cs typeface="+mn-cs"/>
          <a:sym typeface="Arial" panose="020B0604020202020204" pitchFamily="34" charset="0"/>
        </a:defRPr>
      </a:lvl1pPr>
      <a:lvl2pPr marL="4572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200">
          <a:solidFill>
            <a:schemeClr val="tx1"/>
          </a:solidFill>
          <a:latin typeface="+mn-lt"/>
          <a:cs typeface="+mn-cs"/>
          <a:sym typeface="Arial" panose="020B0604020202020204" pitchFamily="34" charset="0"/>
        </a:defRPr>
      </a:lvl2pPr>
      <a:lvl3pPr marL="6908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3pPr>
      <a:lvl4pPr marL="9144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4pPr>
      <a:lvl5pPr marL="11480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5pPr>
      <a:lvl6pPr marL="16052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6pPr>
      <a:lvl7pPr marL="20624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7pPr>
      <a:lvl8pPr marL="25196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8pPr>
      <a:lvl9pPr marL="29768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4098" name="Title Placeholder 1"/>
          <p:cNvSpPr>
            <a:spLocks noGrp="1"/>
          </p:cNvSpPr>
          <p:nvPr>
            <p:ph type="title"/>
          </p:nvPr>
        </p:nvSpPr>
        <p:spPr>
          <a:xfrm>
            <a:off x="452438" y="128588"/>
            <a:ext cx="8104187" cy="754062"/>
          </a:xfrm>
          <a:prstGeom prst="rect">
            <a:avLst/>
          </a:prstGeom>
          <a:noFill/>
          <a:ln w="9525">
            <a:noFill/>
          </a:ln>
        </p:spPr>
        <p:txBody>
          <a:bodyPr lIns="0" tIns="0" rIns="0" bIns="0" anchor="b"/>
          <a:p>
            <a:pPr lvl="0" indent="-914400"/>
            <a:r>
              <a:rPr lang="zh-CN" altLang="zh-CN" dirty="0"/>
              <a:t>Click to edit Master title style</a:t>
            </a:r>
            <a:endParaRPr lang="zh-CN" altLang="zh-CN" dirty="0"/>
          </a:p>
        </p:txBody>
      </p:sp>
      <p:sp>
        <p:nvSpPr>
          <p:cNvPr id="4099" name="Text Placeholder 2"/>
          <p:cNvSpPr>
            <a:spLocks noGrp="1"/>
          </p:cNvSpPr>
          <p:nvPr>
            <p:ph type="body"/>
          </p:nvPr>
        </p:nvSpPr>
        <p:spPr>
          <a:xfrm>
            <a:off x="457200" y="1243013"/>
            <a:ext cx="8110538" cy="5029200"/>
          </a:xfrm>
          <a:prstGeom prst="rect">
            <a:avLst/>
          </a:prstGeom>
          <a:noFill/>
          <a:ln w="9525">
            <a:noFill/>
          </a:ln>
        </p:spPr>
        <p:txBody>
          <a:bodyPr lIns="0" tIns="0" rIns="0" bIns="0" anchor="t"/>
          <a:p>
            <a:pPr lvl="0"/>
            <a:r>
              <a:rPr lang="zh-CN" altLang="zh-CN" dirty="0"/>
              <a:t>Click to edit Master text styles</a:t>
            </a:r>
            <a:endParaRPr lang="zh-CN" altLang="zh-CN" dirty="0"/>
          </a:p>
          <a:p>
            <a:pPr lvl="1" indent="-223520"/>
            <a:r>
              <a:rPr lang="zh-CN" altLang="zh-CN" dirty="0"/>
              <a:t>Second level</a:t>
            </a:r>
            <a:endParaRPr lang="zh-CN" altLang="zh-CN" dirty="0"/>
          </a:p>
          <a:p>
            <a:pPr lvl="2" indent="-233680"/>
            <a:r>
              <a:rPr lang="zh-CN" altLang="zh-CN" dirty="0"/>
              <a:t>Third level</a:t>
            </a:r>
            <a:endParaRPr lang="zh-CN" altLang="zh-CN" dirty="0"/>
          </a:p>
          <a:p>
            <a:pPr lvl="3" indent="-223520"/>
            <a:r>
              <a:rPr lang="zh-CN" altLang="zh-CN" dirty="0"/>
              <a:t>Fourth level</a:t>
            </a:r>
            <a:endParaRPr lang="zh-CN" altLang="zh-CN" dirty="0"/>
          </a:p>
          <a:p>
            <a:pPr lvl="4" indent="-233680"/>
            <a:r>
              <a:rPr lang="zh-CN" altLang="zh-CN" dirty="0"/>
              <a:t>Fifth level</a:t>
            </a:r>
            <a:endParaRPr lang="zh-CN" altLang="zh-CN" dirty="0"/>
          </a:p>
        </p:txBody>
      </p:sp>
      <p:sp>
        <p:nvSpPr>
          <p:cNvPr id="4100" name="Slide Number Placeholder 5"/>
          <p:cNvSpPr>
            <a:spLocks noGrp="1" noChangeArrowheads="1"/>
          </p:cNvSpPr>
          <p:nvPr>
            <p:ph type="sldNum" sz="quarter" idx="4"/>
          </p:nvPr>
        </p:nvSpPr>
        <p:spPr bwMode="auto">
          <a:xfrm>
            <a:off x="8566150" y="6318250"/>
            <a:ext cx="319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57600" rIns="72000" bIns="45720" numCol="1" anchor="ctr" anchorCtr="0" compatLnSpc="1"/>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4101" name="Footer Placeholder 11"/>
          <p:cNvSpPr>
            <a:spLocks noGrp="1" noChangeArrowheads="1"/>
          </p:cNvSpPr>
          <p:nvPr>
            <p:ph type="ftr" sz="quarter" idx="3"/>
          </p:nvPr>
        </p:nvSpPr>
        <p:spPr bwMode="auto">
          <a:xfrm>
            <a:off x="446088" y="6400800"/>
            <a:ext cx="412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100" b="1"/>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CD-1 Director's Review, Dec 9-11, 2013</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marL="914400" indent="-914400" algn="l" rtl="0" eaLnBrk="0" fontAlgn="base" hangingPunct="0">
        <a:spcBef>
          <a:spcPct val="0"/>
        </a:spcBef>
        <a:spcAft>
          <a:spcPct val="0"/>
        </a:spcAft>
        <a:defRPr sz="2400" b="1">
          <a:solidFill>
            <a:schemeClr val="bg2"/>
          </a:solidFill>
          <a:latin typeface="+mj-lt"/>
          <a:ea typeface="+mj-ea"/>
          <a:cs typeface="+mj-cs"/>
          <a:sym typeface="Arial" panose="020B0604020202020204" pitchFamily="34" charset="0"/>
        </a:defRPr>
      </a:lvl1pPr>
      <a:lvl2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2pPr>
      <a:lvl3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3pPr>
      <a:lvl4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4pPr>
      <a:lvl5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5pPr>
      <a:lvl6pPr marL="13716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6pPr>
      <a:lvl7pPr marL="18288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7pPr>
      <a:lvl8pPr marL="22860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8pPr>
      <a:lvl9pPr marL="27432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9pPr>
    </p:titleStyle>
    <p:bodyStyle>
      <a:lvl1pPr algn="l" rtl="0" eaLnBrk="0" fontAlgn="base" hangingPunct="0">
        <a:lnSpc>
          <a:spcPct val="120000"/>
        </a:lnSpc>
        <a:spcBef>
          <a:spcPct val="0"/>
        </a:spcBef>
        <a:spcAft>
          <a:spcPts val="300"/>
        </a:spcAft>
        <a:buClr>
          <a:schemeClr val="tx1"/>
        </a:buClr>
        <a:buFont typeface="Arial" panose="020B0604020202020204" pitchFamily="34" charset="0"/>
        <a:defRPr sz="2400">
          <a:solidFill>
            <a:schemeClr val="tx1"/>
          </a:solidFill>
          <a:latin typeface="+mn-lt"/>
          <a:ea typeface="+mn-ea"/>
          <a:cs typeface="+mn-cs"/>
          <a:sym typeface="Arial" panose="020B0604020202020204" pitchFamily="34" charset="0"/>
        </a:defRPr>
      </a:lvl1pPr>
      <a:lvl2pPr marL="4572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200">
          <a:solidFill>
            <a:schemeClr val="tx1"/>
          </a:solidFill>
          <a:latin typeface="+mn-lt"/>
          <a:cs typeface="+mn-cs"/>
          <a:sym typeface="Arial" panose="020B0604020202020204" pitchFamily="34" charset="0"/>
        </a:defRPr>
      </a:lvl2pPr>
      <a:lvl3pPr marL="6908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3pPr>
      <a:lvl4pPr marL="9144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4pPr>
      <a:lvl5pPr marL="11480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5pPr>
      <a:lvl6pPr marL="16052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6pPr>
      <a:lvl7pPr marL="20624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7pPr>
      <a:lvl8pPr marL="25196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8pPr>
      <a:lvl9pPr marL="29768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5122" name="Title Placeholder 1"/>
          <p:cNvSpPr>
            <a:spLocks noGrp="1"/>
          </p:cNvSpPr>
          <p:nvPr>
            <p:ph type="title"/>
          </p:nvPr>
        </p:nvSpPr>
        <p:spPr>
          <a:xfrm>
            <a:off x="452438" y="128588"/>
            <a:ext cx="8104187" cy="754062"/>
          </a:xfrm>
          <a:prstGeom prst="rect">
            <a:avLst/>
          </a:prstGeom>
          <a:noFill/>
          <a:ln w="9525">
            <a:noFill/>
          </a:ln>
        </p:spPr>
        <p:txBody>
          <a:bodyPr lIns="0" tIns="0" rIns="0" bIns="0" anchor="b"/>
          <a:p>
            <a:pPr lvl="0" indent="-914400"/>
            <a:r>
              <a:rPr lang="zh-CN" altLang="zh-CN" dirty="0"/>
              <a:t>Click to edit Master title style</a:t>
            </a:r>
            <a:endParaRPr lang="zh-CN" altLang="zh-CN" dirty="0"/>
          </a:p>
        </p:txBody>
      </p:sp>
      <p:sp>
        <p:nvSpPr>
          <p:cNvPr id="5123" name="Text Placeholder 2"/>
          <p:cNvSpPr>
            <a:spLocks noGrp="1"/>
          </p:cNvSpPr>
          <p:nvPr>
            <p:ph type="body"/>
          </p:nvPr>
        </p:nvSpPr>
        <p:spPr>
          <a:xfrm>
            <a:off x="457200" y="1243013"/>
            <a:ext cx="8110538" cy="5029200"/>
          </a:xfrm>
          <a:prstGeom prst="rect">
            <a:avLst/>
          </a:prstGeom>
          <a:noFill/>
          <a:ln w="9525">
            <a:noFill/>
          </a:ln>
        </p:spPr>
        <p:txBody>
          <a:bodyPr lIns="0" tIns="0" rIns="0" bIns="0" anchor="t"/>
          <a:p>
            <a:pPr lvl="0"/>
            <a:r>
              <a:rPr lang="zh-CN" altLang="zh-CN" dirty="0"/>
              <a:t>Click to edit Master text styles</a:t>
            </a:r>
            <a:endParaRPr lang="zh-CN" altLang="zh-CN" dirty="0"/>
          </a:p>
          <a:p>
            <a:pPr lvl="1" indent="-223520"/>
            <a:r>
              <a:rPr lang="zh-CN" altLang="zh-CN" dirty="0"/>
              <a:t>Second level</a:t>
            </a:r>
            <a:endParaRPr lang="zh-CN" altLang="zh-CN" dirty="0"/>
          </a:p>
          <a:p>
            <a:pPr lvl="2" indent="-233680"/>
            <a:r>
              <a:rPr lang="zh-CN" altLang="zh-CN" dirty="0"/>
              <a:t>Third level</a:t>
            </a:r>
            <a:endParaRPr lang="zh-CN" altLang="zh-CN" dirty="0"/>
          </a:p>
          <a:p>
            <a:pPr lvl="3" indent="-223520"/>
            <a:r>
              <a:rPr lang="zh-CN" altLang="zh-CN" dirty="0"/>
              <a:t>Fourth level</a:t>
            </a:r>
            <a:endParaRPr lang="zh-CN" altLang="zh-CN" dirty="0"/>
          </a:p>
          <a:p>
            <a:pPr lvl="4" indent="-233680"/>
            <a:r>
              <a:rPr lang="zh-CN" altLang="zh-CN" dirty="0"/>
              <a:t>Fifth level</a:t>
            </a:r>
            <a:endParaRPr lang="zh-CN" altLang="zh-CN" dirty="0"/>
          </a:p>
        </p:txBody>
      </p:sp>
      <p:sp>
        <p:nvSpPr>
          <p:cNvPr id="5124" name="Slide Number Placeholder 5"/>
          <p:cNvSpPr>
            <a:spLocks noGrp="1" noChangeArrowheads="1"/>
          </p:cNvSpPr>
          <p:nvPr>
            <p:ph type="sldNum" sz="quarter" idx="4"/>
          </p:nvPr>
        </p:nvSpPr>
        <p:spPr bwMode="auto">
          <a:xfrm>
            <a:off x="8566150" y="6318250"/>
            <a:ext cx="319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57600" rIns="72000" bIns="45720" numCol="1" anchor="ctr" anchorCtr="0" compatLnSpc="1"/>
          <a:p>
            <a:pPr lvl="0" eaLnBrk="1" fontAlgn="base" hangingPunct="1"/>
            <a:fld id="{9A0DB2DC-4C9A-4742-B13C-FB6460FD3503}" type="slidenum">
              <a:rPr lang="zh-CN" altLang="en-US" sz="1100" b="1" strike="noStrike" noProof="1" dirty="0">
                <a:latin typeface="Arial" panose="020B0604020202020204" pitchFamily="34" charset="0"/>
                <a:ea typeface="Arial" panose="020B0604020202020204" pitchFamily="34" charset="0"/>
                <a:cs typeface="+mn-ea"/>
                <a:sym typeface="Arial" panose="020B0604020202020204" pitchFamily="34" charset="0"/>
              </a:rPr>
            </a:fld>
            <a:endParaRPr lang="en-US" altLang="zh-CN" sz="1100" b="1" strike="noStrike" noProof="1" dirty="0">
              <a:solidFill>
                <a:srgbClr val="000000"/>
              </a:solidFill>
              <a:ea typeface="Arial" panose="020B0604020202020204" pitchFamily="34" charset="0"/>
              <a:sym typeface="Arial" panose="020B0604020202020204" pitchFamily="34" charset="0"/>
            </a:endParaRPr>
          </a:p>
        </p:txBody>
      </p:sp>
      <p:sp>
        <p:nvSpPr>
          <p:cNvPr id="5125" name="Footer Placeholder 11"/>
          <p:cNvSpPr>
            <a:spLocks noGrp="1" noChangeArrowheads="1"/>
          </p:cNvSpPr>
          <p:nvPr>
            <p:ph type="ftr" sz="quarter" idx="3"/>
          </p:nvPr>
        </p:nvSpPr>
        <p:spPr bwMode="auto">
          <a:xfrm>
            <a:off x="446088" y="6400800"/>
            <a:ext cx="4125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100" b="1"/>
            </a:lvl1pPr>
          </a:lstStyle>
          <a:p>
            <a:pPr marL="0" marR="0" lvl="0" indent="0" algn="l" defTabSz="914400" rtl="0" eaLnBrk="1" fontAlgn="base" latinLnBrk="0" hangingPunct="1">
              <a:spcBef>
                <a:spcPct val="0"/>
              </a:spcBef>
              <a:spcAft>
                <a:spcPct val="0"/>
              </a:spcAft>
              <a:buClrTx/>
              <a:buSzTx/>
              <a:buFont typeface="Arial" panose="020B0604020202020204" pitchFamily="34" charset="0"/>
              <a:buNone/>
              <a:defRPr/>
            </a:pPr>
            <a:r>
              <a:rPr kumimoji="0" lang="zh-CN" altLang="en-US" sz="11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LCLS-II FAC Review, July 1-2, 2014</a:t>
            </a: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marL="914400" indent="-914400" algn="l" rtl="0" eaLnBrk="0" fontAlgn="base" hangingPunct="0">
        <a:spcBef>
          <a:spcPct val="0"/>
        </a:spcBef>
        <a:spcAft>
          <a:spcPct val="0"/>
        </a:spcAft>
        <a:defRPr sz="2400" b="1">
          <a:solidFill>
            <a:schemeClr val="bg2"/>
          </a:solidFill>
          <a:latin typeface="+mj-lt"/>
          <a:ea typeface="+mj-ea"/>
          <a:cs typeface="+mj-cs"/>
          <a:sym typeface="Arial" panose="020B0604020202020204" pitchFamily="34" charset="0"/>
        </a:defRPr>
      </a:lvl1pPr>
      <a:lvl2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2pPr>
      <a:lvl3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3pPr>
      <a:lvl4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4pPr>
      <a:lvl5pPr marL="914400" indent="-914400" algn="l" rtl="0" eaLnBrk="0" fontAlgn="base" hangingPunct="0">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5pPr>
      <a:lvl6pPr marL="13716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6pPr>
      <a:lvl7pPr marL="18288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7pPr>
      <a:lvl8pPr marL="22860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8pPr>
      <a:lvl9pPr marL="2743200" indent="-914400" algn="l" rtl="0" fontAlgn="base">
        <a:spcBef>
          <a:spcPct val="0"/>
        </a:spcBef>
        <a:spcAft>
          <a:spcPct val="0"/>
        </a:spcAft>
        <a:defRPr sz="2400" b="1">
          <a:solidFill>
            <a:schemeClr val="bg2"/>
          </a:solidFill>
          <a:latin typeface="Arial" panose="020B0604020202020204" pitchFamily="34" charset="0"/>
          <a:cs typeface="Arial" panose="020B0604020202020204" pitchFamily="34" charset="0"/>
          <a:sym typeface="Arial" panose="020B0604020202020204" pitchFamily="34" charset="0"/>
        </a:defRPr>
      </a:lvl9pPr>
    </p:titleStyle>
    <p:bodyStyle>
      <a:lvl1pPr algn="l" rtl="0" eaLnBrk="0" fontAlgn="base" hangingPunct="0">
        <a:lnSpc>
          <a:spcPct val="120000"/>
        </a:lnSpc>
        <a:spcBef>
          <a:spcPct val="0"/>
        </a:spcBef>
        <a:spcAft>
          <a:spcPts val="300"/>
        </a:spcAft>
        <a:buClr>
          <a:schemeClr val="tx1"/>
        </a:buClr>
        <a:buFont typeface="Arial" panose="020B0604020202020204" pitchFamily="34" charset="0"/>
        <a:defRPr sz="2400">
          <a:solidFill>
            <a:schemeClr val="tx1"/>
          </a:solidFill>
          <a:latin typeface="+mn-lt"/>
          <a:ea typeface="+mn-ea"/>
          <a:cs typeface="+mn-cs"/>
          <a:sym typeface="Arial" panose="020B0604020202020204" pitchFamily="34" charset="0"/>
        </a:defRPr>
      </a:lvl1pPr>
      <a:lvl2pPr marL="4572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200">
          <a:solidFill>
            <a:schemeClr val="tx1"/>
          </a:solidFill>
          <a:latin typeface="+mn-lt"/>
          <a:cs typeface="+mn-cs"/>
          <a:sym typeface="Arial" panose="020B0604020202020204" pitchFamily="34" charset="0"/>
        </a:defRPr>
      </a:lvl2pPr>
      <a:lvl3pPr marL="6908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3pPr>
      <a:lvl4pPr marL="914400" indent="-224155"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2000">
          <a:solidFill>
            <a:schemeClr val="tx1"/>
          </a:solidFill>
          <a:latin typeface="+mn-lt"/>
          <a:cs typeface="+mn-cs"/>
          <a:sym typeface="Arial" panose="020B0604020202020204" pitchFamily="34" charset="0"/>
        </a:defRPr>
      </a:lvl4pPr>
      <a:lvl5pPr marL="1148080" indent="-233680" algn="l" rtl="0" eaLnBrk="0" fontAlgn="base" hangingPunct="0">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5pPr>
      <a:lvl6pPr marL="16052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6pPr>
      <a:lvl7pPr marL="20624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7pPr>
      <a:lvl8pPr marL="25196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8pPr>
      <a:lvl9pPr marL="2976880" indent="-233680" algn="l" rtl="0" fontAlgn="base">
        <a:lnSpc>
          <a:spcPct val="120000"/>
        </a:lnSpc>
        <a:spcBef>
          <a:spcPct val="0"/>
        </a:spcBef>
        <a:spcAft>
          <a:spcPct val="0"/>
        </a:spcAft>
        <a:buClr>
          <a:schemeClr val="bg2"/>
        </a:buClr>
        <a:buSzPct val="100000"/>
        <a:buFont typeface="Arial" panose="020B0604020202020204" pitchFamily="34" charset="0"/>
        <a:buChar char="-"/>
        <a:defRPr sz="1600">
          <a:solidFill>
            <a:schemeClr val="tx1"/>
          </a:solidFill>
          <a:latin typeface="+mn-lt"/>
          <a:cs typeface="+mn-cs"/>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image" Target="../media/image2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6.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6.emf"/><Relationship Id="rId4" Type="http://schemas.openxmlformats.org/officeDocument/2006/relationships/image" Target="../media/image41.pn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package" Target="../embeddings/Document2.docx"/><Relationship Id="rId4" Type="http://schemas.openxmlformats.org/officeDocument/2006/relationships/image" Target="../media/image45.png"/><Relationship Id="rId3" Type="http://schemas.openxmlformats.org/officeDocument/2006/relationships/package" Target="../embeddings/Document1.docx"/><Relationship Id="rId2" Type="http://schemas.openxmlformats.org/officeDocument/2006/relationships/image" Target="../media/image44.GIF"/><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47.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hyperlink" Target="mailto:Q0=4.0E10@22.0MV/m"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image" Target="../media/image5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image" Target="../media/image56.emf"/></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image" Target="../media/image5.emf"/></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image" Target="../media/image14.emf"/></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标题 1"/>
          <p:cNvSpPr>
            <a:spLocks noGrp="1"/>
          </p:cNvSpPr>
          <p:nvPr>
            <p:ph type="ctrTitle"/>
          </p:nvPr>
        </p:nvSpPr>
        <p:spPr>
          <a:xfrm>
            <a:off x="742950" y="1116965"/>
            <a:ext cx="7772400" cy="1470025"/>
          </a:xfrm>
        </p:spPr>
        <p:txBody>
          <a:bodyPr wrap="square" lIns="91440" tIns="45720" rIns="91440" bIns="45720" anchor="ctr"/>
          <a:p>
            <a:pPr marL="0" indent="0" eaLnBrk="1" hangingPunct="1"/>
            <a:r>
              <a:rPr lang="en-US" altLang="zh-CN" kern="1200" dirty="0">
                <a:solidFill>
                  <a:srgbClr val="C00000"/>
                </a:solidFill>
                <a:latin typeface="Calibri" panose="020F0502020204030204" pitchFamily="34" charset="0"/>
                <a:sym typeface="Calibri" panose="020F0502020204030204" pitchFamily="34" charset="0"/>
              </a:rPr>
              <a:t>Overview of CEPC</a:t>
            </a:r>
            <a:endParaRPr lang="en-US" altLang="zh-CN" kern="1200" dirty="0">
              <a:solidFill>
                <a:srgbClr val="C00000"/>
              </a:solidFill>
              <a:latin typeface="Calibri" panose="020F0502020204030204" pitchFamily="34" charset="0"/>
              <a:sym typeface="Calibri" panose="020F0502020204030204" pitchFamily="34" charset="0"/>
            </a:endParaRPr>
          </a:p>
        </p:txBody>
      </p:sp>
      <p:sp>
        <p:nvSpPr>
          <p:cNvPr id="8194" name="内容占位符 2"/>
          <p:cNvSpPr>
            <a:spLocks noGrp="1"/>
          </p:cNvSpPr>
          <p:nvPr>
            <p:ph type="subTitle" idx="1"/>
          </p:nvPr>
        </p:nvSpPr>
        <p:spPr>
          <a:xfrm>
            <a:off x="1428750" y="3031490"/>
            <a:ext cx="6400800" cy="1752600"/>
          </a:xfrm>
        </p:spPr>
        <p:txBody>
          <a:bodyPr wrap="square" lIns="91440" tIns="45720" rIns="91440" bIns="45720" anchor="t"/>
          <a:p>
            <a:pPr marL="252730" lvl="1" defTabSz="685800" eaLnBrk="1" hangingPunct="1">
              <a:lnSpc>
                <a:spcPct val="80000"/>
              </a:lnSpc>
              <a:spcBef>
                <a:spcPts val="750"/>
              </a:spcBef>
              <a:buFont typeface="Arial" panose="020B0604020202020204" pitchFamily="34" charset="0"/>
              <a:buNone/>
            </a:pPr>
            <a:r>
              <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rPr>
              <a:t>J. Gao</a:t>
            </a:r>
            <a:endPar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endParaRPr>
          </a:p>
          <a:p>
            <a:pPr marL="252730" lvl="1" defTabSz="685800" eaLnBrk="1" hangingPunct="1">
              <a:lnSpc>
                <a:spcPct val="80000"/>
              </a:lnSpc>
              <a:spcBef>
                <a:spcPts val="750"/>
              </a:spcBef>
              <a:buFont typeface="Arial" panose="020B0604020202020204" pitchFamily="34" charset="0"/>
              <a:buNone/>
            </a:pPr>
            <a:r>
              <a:rPr lang="en-US" altLang="zh-CN" sz="20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rPr>
              <a:t>On behalf of CEPC Accelerator Team</a:t>
            </a:r>
            <a:endParaRPr lang="en-US" altLang="zh-CN" sz="20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endParaRPr>
          </a:p>
          <a:p>
            <a:pPr marL="252730" lvl="1" defTabSz="685800" eaLnBrk="1" hangingPunct="1">
              <a:lnSpc>
                <a:spcPct val="80000"/>
              </a:lnSpc>
              <a:spcBef>
                <a:spcPts val="750"/>
              </a:spcBef>
              <a:buFont typeface="Arial" panose="020B0604020202020204" pitchFamily="34" charset="0"/>
              <a:buNone/>
            </a:pPr>
            <a:endParaRPr lang="zh-CN" altLang="en-US" sz="20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endParaRPr>
          </a:p>
          <a:p>
            <a:pPr marL="252730" lvl="1" defTabSz="685800" eaLnBrk="1" hangingPunct="1">
              <a:lnSpc>
                <a:spcPct val="80000"/>
              </a:lnSpc>
              <a:spcBef>
                <a:spcPts val="750"/>
              </a:spcBef>
              <a:buFont typeface="Arial" panose="020B0604020202020204" pitchFamily="34" charset="0"/>
              <a:buNone/>
            </a:pPr>
            <a:r>
              <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rPr>
              <a:t>Institute of High Energy Physics</a:t>
            </a:r>
            <a:endPar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endParaRPr>
          </a:p>
          <a:p>
            <a:pPr marL="252730" lvl="1" defTabSz="685800" eaLnBrk="1" hangingPunct="1">
              <a:lnSpc>
                <a:spcPct val="80000"/>
              </a:lnSpc>
              <a:spcBef>
                <a:spcPts val="750"/>
              </a:spcBef>
              <a:buFont typeface="Arial" panose="020B0604020202020204" pitchFamily="34" charset="0"/>
              <a:buNone/>
            </a:pPr>
            <a:r>
              <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rPr>
              <a:t>CAS, Beijing</a:t>
            </a:r>
            <a:endParaRPr lang="en-US" altLang="zh-CN" sz="2300" b="1" kern="1200" dirty="0">
              <a:solidFill>
                <a:srgbClr val="002060"/>
              </a:solidFill>
              <a:latin typeface="Calibri" panose="020F0502020204030204" pitchFamily="34" charset="0"/>
              <a:ea typeface="MS Mincho" panose="02020609040205080304" pitchFamily="49" charset="-128"/>
              <a:sym typeface="Calibri" panose="020F0502020204030204" pitchFamily="34" charset="0"/>
            </a:endParaRPr>
          </a:p>
          <a:p>
            <a:pPr marL="252730" lvl="1" defTabSz="685800" eaLnBrk="1" hangingPunct="1">
              <a:lnSpc>
                <a:spcPct val="80000"/>
              </a:lnSpc>
              <a:spcBef>
                <a:spcPts val="750"/>
              </a:spcBef>
              <a:buFont typeface="Arial" panose="020B0604020202020204" pitchFamily="34" charset="0"/>
              <a:buNone/>
            </a:pPr>
            <a:endParaRPr lang="en-US" altLang="zh-CN" sz="1600" b="1" kern="1200" dirty="0">
              <a:solidFill>
                <a:srgbClr val="002060"/>
              </a:solidFill>
              <a:latin typeface="Calibri" panose="020F0502020204030204" pitchFamily="34" charset="0"/>
              <a:ea typeface="+mn-ea"/>
              <a:sym typeface="Calibri" panose="020F0502020204030204" pitchFamily="34" charset="0"/>
            </a:endParaRPr>
          </a:p>
          <a:p>
            <a:pPr marL="252730" lvl="1" defTabSz="685800" eaLnBrk="1" hangingPunct="1">
              <a:lnSpc>
                <a:spcPct val="80000"/>
              </a:lnSpc>
              <a:spcBef>
                <a:spcPts val="750"/>
              </a:spcBef>
              <a:buFont typeface="Arial" panose="020B0604020202020204" pitchFamily="34" charset="0"/>
              <a:buNone/>
            </a:pPr>
            <a:endParaRPr lang="zh-CN" altLang="en-US" sz="1600" b="1" kern="1200" dirty="0">
              <a:solidFill>
                <a:srgbClr val="002060"/>
              </a:solidFill>
              <a:latin typeface="Calibri" panose="020F0502020204030204" pitchFamily="34" charset="0"/>
              <a:ea typeface="+mn-ea"/>
              <a:sym typeface="Calibri" panose="020F0502020204030204" pitchFamily="34" charset="0"/>
            </a:endParaRPr>
          </a:p>
          <a:p>
            <a:pPr marL="252730" lvl="1" defTabSz="685800" eaLnBrk="1" hangingPunct="1">
              <a:lnSpc>
                <a:spcPct val="80000"/>
              </a:lnSpc>
              <a:spcBef>
                <a:spcPts val="750"/>
              </a:spcBef>
            </a:pPr>
            <a:r>
              <a:rPr lang="en-US" altLang="zh-CN" sz="1800" b="1" dirty="0">
                <a:solidFill>
                  <a:srgbClr val="002060"/>
                </a:solidFill>
                <a:latin typeface="Calibri" panose="020F0502020204030204" pitchFamily="34" charset="0"/>
                <a:sym typeface="Calibri" panose="020F0502020204030204" pitchFamily="34" charset="0"/>
              </a:rPr>
              <a:t>CEPC International Review </a:t>
            </a:r>
            <a:endParaRPr lang="en-US" altLang="zh-CN" sz="1800" b="1" dirty="0">
              <a:solidFill>
                <a:srgbClr val="002060"/>
              </a:solidFill>
              <a:latin typeface="Calibri" panose="020F0502020204030204" pitchFamily="34" charset="0"/>
              <a:sym typeface="Calibri" panose="020F0502020204030204" pitchFamily="34" charset="0"/>
            </a:endParaRPr>
          </a:p>
          <a:p>
            <a:pPr marL="252730" lvl="1" defTabSz="685800" eaLnBrk="1" hangingPunct="1">
              <a:lnSpc>
                <a:spcPct val="80000"/>
              </a:lnSpc>
              <a:spcBef>
                <a:spcPts val="750"/>
              </a:spcBef>
            </a:pPr>
            <a:r>
              <a:rPr lang="en-US" altLang="zh-CN" sz="1800" b="1" dirty="0">
                <a:solidFill>
                  <a:srgbClr val="002060"/>
                </a:solidFill>
                <a:latin typeface="Calibri" panose="020F0502020204030204" pitchFamily="34" charset="0"/>
                <a:sym typeface="Calibri" panose="020F0502020204030204" pitchFamily="34" charset="0"/>
              </a:rPr>
              <a:t>June 28-30, 2018, IHEP, Beijing, China</a:t>
            </a:r>
            <a:endParaRPr lang="en-US" altLang="zh-CN" sz="1800" b="1" dirty="0">
              <a:solidFill>
                <a:srgbClr val="002060"/>
              </a:solidFill>
              <a:latin typeface="Calibri" panose="020F0502020204030204" pitchFamily="34" charset="0"/>
              <a:sym typeface="Calibri" panose="020F0502020204030204" pitchFamily="34" charset="0"/>
            </a:endParaRPr>
          </a:p>
        </p:txBody>
      </p:sp>
      <p:sp>
        <p:nvSpPr>
          <p:cNvPr id="8195" name="灯片编号占位符 3"/>
          <p:cNvSpPr>
            <a:spLocks noGrp="1"/>
          </p:cNvSpPr>
          <p:nvPr/>
        </p:nvSpPr>
        <p:spPr>
          <a:xfrm>
            <a:off x="6457950" y="6356350"/>
            <a:ext cx="2057400" cy="365125"/>
          </a:xfrm>
          <a:prstGeom prst="rect">
            <a:avLst/>
          </a:prstGeom>
          <a:noFill/>
          <a:ln w="9525">
            <a:noFill/>
          </a:ln>
        </p:spPr>
        <p:txBody>
          <a:bodyPr anchor="t"/>
          <a:p>
            <a:pPr lvl="0" indent="0"/>
            <a:endParaRPr lang="zh-CN" altLang="en-US" dirty="0">
              <a:latin typeface="Arial" panose="020B0604020202020204" pitchFamily="34" charset="0"/>
              <a:ea typeface="宋体" panose="02010600030101010101" pitchFamily="2" charset="-122"/>
              <a:sym typeface="Arial" panose="020B0604020202020204" pitchFamily="34" charset="0"/>
            </a:endParaRPr>
          </a:p>
        </p:txBody>
      </p:sp>
      <p:pic>
        <p:nvPicPr>
          <p:cNvPr id="8196" name="Picture 3"/>
          <p:cNvPicPr>
            <a:picLocks noChangeAspect="1"/>
          </p:cNvPicPr>
          <p:nvPr/>
        </p:nvPicPr>
        <p:blipFill>
          <a:blip r:embed="rId1"/>
          <a:stretch>
            <a:fillRect/>
          </a:stretch>
        </p:blipFill>
        <p:spPr>
          <a:xfrm>
            <a:off x="7976553" y="5781675"/>
            <a:ext cx="1042987" cy="701675"/>
          </a:xfrm>
          <a:prstGeom prst="rect">
            <a:avLst/>
          </a:prstGeom>
          <a:noFill/>
          <a:ln w="9525">
            <a:noFill/>
          </a:ln>
        </p:spPr>
      </p:pic>
      <p:pic>
        <p:nvPicPr>
          <p:cNvPr id="8197" name="Picture 2"/>
          <p:cNvPicPr>
            <a:picLocks noChangeAspect="1"/>
          </p:cNvPicPr>
          <p:nvPr/>
        </p:nvPicPr>
        <p:blipFill>
          <a:blip r:embed="rId2"/>
          <a:stretch>
            <a:fillRect/>
          </a:stretch>
        </p:blipFill>
        <p:spPr>
          <a:xfrm>
            <a:off x="549593" y="5781675"/>
            <a:ext cx="677862" cy="677863"/>
          </a:xfrm>
          <a:prstGeom prst="rect">
            <a:avLst/>
          </a:prstGeom>
          <a:noFill/>
          <a:ln w="9525">
            <a:noFill/>
          </a:ln>
        </p:spPr>
      </p:pic>
      <p:sp>
        <p:nvSpPr>
          <p:cNvPr id="8198" name="直接连接符 6"/>
          <p:cNvSpPr/>
          <p:nvPr/>
        </p:nvSpPr>
        <p:spPr>
          <a:xfrm>
            <a:off x="0" y="765175"/>
            <a:ext cx="9144000" cy="0"/>
          </a:xfrm>
          <a:prstGeom prst="line">
            <a:avLst/>
          </a:prstGeom>
          <a:ln w="47625" cap="flat" cmpd="sng">
            <a:solidFill>
              <a:schemeClr val="accent1"/>
            </a:solidFill>
            <a:prstDash val="solid"/>
            <a:miter/>
            <a:headEnd type="none" w="med" len="med"/>
            <a:tailEnd type="none" w="med" len="med"/>
          </a:ln>
        </p:spPr>
        <p:txBody>
          <a:bodyPr anchor="t"/>
          <a:p>
            <a:pPr lvl="0" indent="0"/>
            <a:endParaRPr lang="zh-CN" altLang="en-US">
              <a:latin typeface="Arial" panose="020B0604020202020204" pitchFamily="34" charset="0"/>
              <a:ea typeface="宋体" panose="02010600030101010101" pitchFamily="2" charset="-122"/>
            </a:endParaRPr>
          </a:p>
        </p:txBody>
      </p:sp>
      <p:pic>
        <p:nvPicPr>
          <p:cNvPr id="8199" name="图片 7"/>
          <p:cNvPicPr>
            <a:picLocks noChangeAspect="1"/>
          </p:cNvPicPr>
          <p:nvPr/>
        </p:nvPicPr>
        <p:blipFill>
          <a:blip r:embed="rId3"/>
          <a:stretch>
            <a:fillRect/>
          </a:stretch>
        </p:blipFill>
        <p:spPr>
          <a:xfrm>
            <a:off x="1978025" y="-14605"/>
            <a:ext cx="5264150" cy="779780"/>
          </a:xfrm>
          <a:prstGeom prst="rect">
            <a:avLst/>
          </a:prstGeom>
          <a:noFill/>
          <a:ln w="9525">
            <a:noFill/>
          </a:ln>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TextBox 3"/>
          <p:cNvSpPr/>
          <p:nvPr/>
        </p:nvSpPr>
        <p:spPr>
          <a:xfrm>
            <a:off x="2080895" y="1497013"/>
            <a:ext cx="530225" cy="646112"/>
          </a:xfrm>
          <a:prstGeom prst="rect">
            <a:avLst/>
          </a:prstGeom>
          <a:noFill/>
          <a:ln w="9525">
            <a:noFill/>
          </a:ln>
        </p:spPr>
        <p:txBody>
          <a:bodyPr wrap="none" anchor="t">
            <a:spAutoFit/>
          </a:bodyPr>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0356" name="文本框 2"/>
          <p:cNvSpPr txBox="1"/>
          <p:nvPr/>
        </p:nvSpPr>
        <p:spPr>
          <a:xfrm>
            <a:off x="584200" y="-1270"/>
            <a:ext cx="7671435" cy="1076325"/>
          </a:xfrm>
          <a:prstGeom prst="rect">
            <a:avLst/>
          </a:prstGeom>
          <a:noFill/>
          <a:ln w="9525">
            <a:noFill/>
          </a:ln>
        </p:spPr>
        <p:txBody>
          <a:bodyPr wrap="square" anchor="t">
            <a:spAutoFit/>
          </a:bodyPr>
          <a:p>
            <a:pPr lvl="0" indent="0" algn="ctr"/>
            <a:r>
              <a:rPr lang="en-US" altLang="zh-CN" sz="3200" b="1">
                <a:solidFill>
                  <a:srgbClr val="C00000"/>
                </a:solidFill>
                <a:latin typeface="Calibri" panose="020F0502020204030204" pitchFamily="34" charset="0"/>
                <a:ea typeface="宋体" panose="02010600030101010101" pitchFamily="2" charset="-122"/>
              </a:rPr>
              <a:t>Mini-Review Workshop of CEPC-SPPC CDR</a:t>
            </a:r>
            <a:endParaRPr lang="en-US" altLang="zh-CN" sz="3200" b="1">
              <a:solidFill>
                <a:srgbClr val="C00000"/>
              </a:solidFill>
              <a:latin typeface="Calibri" panose="020F0502020204030204" pitchFamily="34" charset="0"/>
              <a:ea typeface="宋体" panose="02010600030101010101" pitchFamily="2" charset="-122"/>
            </a:endParaRPr>
          </a:p>
          <a:p>
            <a:pPr lvl="0" indent="0" algn="ctr"/>
            <a:r>
              <a:rPr lang="en-US" altLang="zh-CN" sz="3200" b="1">
                <a:solidFill>
                  <a:srgbClr val="C00000"/>
                </a:solidFill>
                <a:latin typeface="Calibri" panose="020F0502020204030204" pitchFamily="34" charset="0"/>
                <a:ea typeface="宋体" panose="02010600030101010101" pitchFamily="2" charset="-122"/>
              </a:rPr>
              <a:t>(Nov. 4-5, 2017, IHEP)</a:t>
            </a:r>
            <a:endParaRPr lang="en-US" altLang="zh-CN" sz="3200" b="1">
              <a:solidFill>
                <a:srgbClr val="C00000"/>
              </a:solidFill>
              <a:latin typeface="Calibri" panose="020F0502020204030204" pitchFamily="34"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4828540" y="1233805"/>
            <a:ext cx="4277360" cy="3425825"/>
          </a:xfrm>
          <a:prstGeom prst="rect">
            <a:avLst/>
          </a:prstGeom>
        </p:spPr>
      </p:pic>
      <p:sp>
        <p:nvSpPr>
          <p:cNvPr id="6" name="文本框 5"/>
          <p:cNvSpPr txBox="1"/>
          <p:nvPr/>
        </p:nvSpPr>
        <p:spPr>
          <a:xfrm>
            <a:off x="80645" y="1075055"/>
            <a:ext cx="6717665" cy="3415030"/>
          </a:xfrm>
          <a:prstGeom prst="rect">
            <a:avLst/>
          </a:prstGeom>
          <a:noFill/>
        </p:spPr>
        <p:txBody>
          <a:bodyPr wrap="square" rtlCol="0" anchor="t">
            <a:spAutoFit/>
          </a:bodyPr>
          <a:p>
            <a:r>
              <a:rPr lang="zh-CN" altLang="en-US" sz="1200"/>
              <a:t>CEPC-SPPC CDR Mini-review members		</a:t>
            </a:r>
            <a:endParaRPr lang="zh-CN" altLang="en-US" sz="1200"/>
          </a:p>
          <a:p>
            <a:r>
              <a:rPr lang="zh-CN" altLang="en-US" sz="1200"/>
              <a:t>		</a:t>
            </a:r>
            <a:endParaRPr lang="zh-CN" altLang="en-US" sz="1200"/>
          </a:p>
          <a:p>
            <a:r>
              <a:rPr lang="zh-CN" altLang="en-US" sz="1200"/>
              <a:t>Name (alphabetical order)	</a:t>
            </a:r>
            <a:endParaRPr lang="zh-CN" altLang="en-US" sz="1200"/>
          </a:p>
          <a:p>
            <a:r>
              <a:rPr lang="zh-CN" altLang="en-US" sz="1200"/>
              <a:t>Anton Bogomyakov	BINP	Russia</a:t>
            </a:r>
            <a:endParaRPr lang="zh-CN" altLang="en-US" sz="1200"/>
          </a:p>
          <a:p>
            <a:r>
              <a:rPr lang="zh-CN" altLang="en-US" sz="1200"/>
              <a:t>Brian Foster	                      Oxford U.	U.K.</a:t>
            </a:r>
            <a:endParaRPr lang="zh-CN" altLang="en-US" sz="1200"/>
          </a:p>
          <a:p>
            <a:r>
              <a:rPr lang="zh-CN" altLang="en-US" sz="1200"/>
              <a:t>Eugene Levichev	BINP	Russia</a:t>
            </a:r>
            <a:endParaRPr lang="zh-CN" altLang="en-US" sz="1200"/>
          </a:p>
          <a:p>
            <a:r>
              <a:rPr lang="zh-CN" altLang="en-US" sz="1200"/>
              <a:t>Kexin Liu（刘克新）	Peking U.	China</a:t>
            </a:r>
            <a:endParaRPr lang="zh-CN" altLang="en-US" sz="1200"/>
          </a:p>
          <a:p>
            <a:r>
              <a:rPr lang="zh-CN" altLang="en-US" sz="1200"/>
              <a:t>Ernie Malamud	Fermilab	USA</a:t>
            </a:r>
            <a:endParaRPr lang="zh-CN" altLang="en-US" sz="1200"/>
          </a:p>
          <a:p>
            <a:r>
              <a:rPr lang="zh-CN" altLang="en-US" sz="1200"/>
              <a:t>Kazuhito Ohmi	KEK	Japan</a:t>
            </a:r>
            <a:endParaRPr lang="zh-CN" altLang="en-US" sz="1200"/>
          </a:p>
          <a:p>
            <a:r>
              <a:rPr lang="zh-CN" altLang="en-US" sz="1200"/>
              <a:t>Katsunobu Oide	CERN / KEK Switzerland</a:t>
            </a:r>
            <a:endParaRPr lang="zh-CN" altLang="en-US" sz="1200"/>
          </a:p>
          <a:p>
            <a:r>
              <a:rPr lang="zh-CN" altLang="en-US" sz="1200"/>
              <a:t>Carlo Pagani	                      U. of Milan / INFN Italy</a:t>
            </a:r>
            <a:endParaRPr lang="zh-CN" altLang="en-US" sz="1200"/>
          </a:p>
          <a:p>
            <a:r>
              <a:rPr lang="zh-CN" altLang="en-US" sz="1200"/>
              <a:t>John Seeman	SLAC	USA</a:t>
            </a:r>
            <a:endParaRPr lang="zh-CN" altLang="en-US" sz="1200"/>
          </a:p>
          <a:p>
            <a:r>
              <a:rPr lang="zh-CN" altLang="en-US" sz="1200"/>
              <a:t>Sergey Sinyatkin	BINP	Russia</a:t>
            </a:r>
            <a:endParaRPr lang="zh-CN" altLang="en-US" sz="1200"/>
          </a:p>
          <a:p>
            <a:r>
              <a:rPr lang="zh-CN" altLang="en-US" sz="1200"/>
              <a:t>Mike Sullivan  	SLAC	USA</a:t>
            </a:r>
            <a:endParaRPr lang="zh-CN" altLang="en-US" sz="1200"/>
          </a:p>
          <a:p>
            <a:r>
              <a:rPr lang="zh-CN" altLang="en-US" sz="1200"/>
              <a:t>Chuanxiang Tang（唐传祥）Tsinghua U.China</a:t>
            </a:r>
            <a:endParaRPr lang="zh-CN" altLang="en-US" sz="1200"/>
          </a:p>
          <a:p>
            <a:r>
              <a:rPr lang="zh-CN" altLang="en-US" sz="1200"/>
              <a:t>Lin Wang （王林）	USTC 	China</a:t>
            </a:r>
            <a:endParaRPr lang="zh-CN" altLang="en-US" sz="1200"/>
          </a:p>
          <a:p>
            <a:r>
              <a:rPr lang="zh-CN" altLang="en-US" sz="1200"/>
              <a:t>Xiangqi Wang（王相綦）   USTC            China</a:t>
            </a:r>
            <a:endParaRPr lang="zh-CN" altLang="en-US" sz="1200"/>
          </a:p>
          <a:p>
            <a:r>
              <a:rPr lang="zh-CN" altLang="en-US" sz="1200"/>
              <a:t>Akira Yamamoto	KEK	Japan</a:t>
            </a:r>
            <a:endParaRPr lang="zh-CN" altLang="en-US" sz="1200"/>
          </a:p>
        </p:txBody>
      </p:sp>
      <p:pic>
        <p:nvPicPr>
          <p:cNvPr id="5" name="图片 5" descr="C:\Users\Dou\Desktop\DSC_15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91770" y="4490085"/>
            <a:ext cx="3449320" cy="2306955"/>
          </a:xfrm>
          <a:prstGeom prst="rect">
            <a:avLst/>
          </a:prstGeom>
          <a:noFill/>
          <a:ln>
            <a:noFill/>
          </a:ln>
        </p:spPr>
      </p:pic>
      <p:pic>
        <p:nvPicPr>
          <p:cNvPr id="2" name="图片 1"/>
          <p:cNvPicPr>
            <a:picLocks noChangeAspect="1"/>
          </p:cNvPicPr>
          <p:nvPr/>
        </p:nvPicPr>
        <p:blipFill>
          <a:blip r:embed="rId3"/>
          <a:stretch>
            <a:fillRect/>
          </a:stretch>
        </p:blipFill>
        <p:spPr>
          <a:xfrm>
            <a:off x="4397375" y="2369820"/>
            <a:ext cx="4331970" cy="4218940"/>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40050"/>
            <a:ext cx="8229600" cy="661402"/>
          </a:xfrm>
        </p:spPr>
        <p:txBody>
          <a:bodyPr>
            <a:noAutofit/>
          </a:bodyPr>
          <a:lstStyle/>
          <a:p>
            <a:r>
              <a:rPr lang="en-US" altLang="zh-CN" sz="2800" b="1" dirty="0">
                <a:solidFill>
                  <a:srgbClr val="C00000"/>
                </a:solidFill>
                <a:latin typeface="Arial" panose="020B0604020202020204" pitchFamily="34" charset="0"/>
                <a:cs typeface="Arial" panose="020B0604020202020204" pitchFamily="34" charset="0"/>
              </a:rPr>
              <a:t>CEPC </a:t>
            </a:r>
            <a:r>
              <a:rPr lang="en-US" altLang="zh-CN" sz="2800" b="1" dirty="0" smtClean="0">
                <a:solidFill>
                  <a:srgbClr val="C00000"/>
                </a:solidFill>
                <a:latin typeface="Arial" panose="020B0604020202020204" pitchFamily="34" charset="0"/>
                <a:cs typeface="Arial" panose="020B0604020202020204" pitchFamily="34" charset="0"/>
              </a:rPr>
              <a:t>CDR  </a:t>
            </a:r>
            <a:r>
              <a:rPr lang="en-US" altLang="zh-CN" sz="2800" b="1" dirty="0">
                <a:solidFill>
                  <a:srgbClr val="C00000"/>
                </a:solidFill>
                <a:latin typeface="Arial" panose="020B0604020202020204" pitchFamily="34" charset="0"/>
                <a:cs typeface="Arial" panose="020B0604020202020204" pitchFamily="34" charset="0"/>
              </a:rPr>
              <a:t>Parameters</a:t>
            </a:r>
            <a:endParaRPr lang="zh-CN" altLang="en-US" sz="2800" b="1" dirty="0">
              <a:solidFill>
                <a:srgbClr val="C00000"/>
              </a:solidFill>
              <a:latin typeface="Arial" panose="020B0604020202020204" pitchFamily="34" charset="0"/>
              <a:cs typeface="Arial" panose="020B0604020202020204" pitchFamily="34" charset="0"/>
            </a:endParaRPr>
          </a:p>
        </p:txBody>
      </p:sp>
      <p:graphicFrame>
        <p:nvGraphicFramePr>
          <p:cNvPr id="5" name="内容占位符 4"/>
          <p:cNvGraphicFramePr>
            <a:graphicFrameLocks noGrp="1"/>
          </p:cNvGraphicFramePr>
          <p:nvPr>
            <p:ph idx="1"/>
          </p:nvPr>
        </p:nvGraphicFramePr>
        <p:xfrm>
          <a:off x="237490" y="701675"/>
          <a:ext cx="8620760" cy="6031230"/>
        </p:xfrm>
        <a:graphic>
          <a:graphicData uri="http://schemas.openxmlformats.org/drawingml/2006/table">
            <a:tbl>
              <a:tblPr firstRow="1" bandRow="1"/>
              <a:tblGrid>
                <a:gridCol w="2914015"/>
                <a:gridCol w="1673225"/>
                <a:gridCol w="1599565"/>
                <a:gridCol w="1334135"/>
                <a:gridCol w="1099820"/>
              </a:tblGrid>
              <a:tr h="320675">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effectLst/>
                          <a:latin typeface="Times New Roman" panose="02020603050405020304" pitchFamily="18" charset="0"/>
                          <a:ea typeface="+mn-ea"/>
                          <a:cs typeface="Times New Roman" panose="02020603050405020304" pitchFamily="18" charset="0"/>
                        </a:rPr>
                        <a:t>Higgs</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effectLst/>
                          <a:latin typeface="Times New Roman" panose="02020603050405020304" pitchFamily="18" charset="0"/>
                          <a:ea typeface="+mn-ea"/>
                          <a:cs typeface="Times New Roman" panose="02020603050405020304" pitchFamily="18" charset="0"/>
                        </a:rPr>
                        <a:t>W</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effectLst/>
                          <a:latin typeface="Times New Roman" panose="02020603050405020304" pitchFamily="18" charset="0"/>
                          <a:ea typeface="+mn-ea"/>
                          <a:cs typeface="Times New Roman" panose="02020603050405020304" pitchFamily="18" charset="0"/>
                        </a:rPr>
                        <a:t>Z</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4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solidFill>
                            <a:schemeClr val="tx1"/>
                          </a:solidFill>
                          <a:effectLst/>
                          <a:latin typeface="Times New Roman" panose="02020603050405020304" pitchFamily="18" charset="0"/>
                          <a:ea typeface="+mn-ea"/>
                          <a:cs typeface="Times New Roman" panose="02020603050405020304" pitchFamily="18" charset="0"/>
                        </a:rPr>
                        <a:t>Z</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400" b="1" i="1" kern="100" dirty="0" smtClean="0">
                          <a:solidFill>
                            <a:schemeClr val="tx1"/>
                          </a:solidFill>
                          <a:effectLst/>
                          <a:latin typeface="Times New Roman" panose="02020603050405020304" pitchFamily="18" charset="0"/>
                          <a:ea typeface="+mn-ea"/>
                          <a:cs typeface="Times New Roman" panose="02020603050405020304" pitchFamily="18" charset="0"/>
                        </a:rPr>
                        <a:t>2T</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2250">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Number of IPs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1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785">
                <a:tc>
                  <a:txBody>
                    <a:bodyPr/>
                    <a:lstStyle/>
                    <a:p>
                      <a:pPr marL="29210" algn="just">
                        <a:spcAft>
                          <a:spcPts val="0"/>
                        </a:spcAft>
                      </a:pP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Beam</a:t>
                      </a:r>
                      <a:r>
                        <a:rPr lang="en-US"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nergy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45.5</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2885">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Circumference (km)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1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15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Synchrotron radiation</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loss/turn (</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1.73</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0.34</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0.036</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3520">
                <a:tc>
                  <a:txBody>
                    <a:bodyPr/>
                    <a:lstStyle/>
                    <a:p>
                      <a:pPr marL="29210" algn="just">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Crossing angle at</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IP </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1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mrad</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27305" algn="ctr" fontAlgn="ctr">
                        <a:lnSpc>
                          <a:spcPts val="1395"/>
                        </a:lnSpc>
                        <a:spcAft>
                          <a:spcPts val="0"/>
                        </a:spcAft>
                      </a:pPr>
                      <a:r>
                        <a:rPr lang="en-US" sz="11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16.5</a:t>
                      </a:r>
                      <a:r>
                        <a:rPr lang="en-US" altLang="zh-CN" sz="11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4150">
                <a:tc>
                  <a:txBody>
                    <a:bodyPr/>
                    <a:lstStyle/>
                    <a:p>
                      <a:pPr marL="29210" algn="just">
                        <a:spcAft>
                          <a:spcPts val="0"/>
                        </a:spcAft>
                      </a:pPr>
                      <a:r>
                        <a:rPr lang="en-US" altLang="zh-CN" sz="1100" kern="100" dirty="0" err="1" smtClean="0">
                          <a:effectLst/>
                          <a:latin typeface="Times New Roman" panose="02020603050405020304" pitchFamily="18" charset="0"/>
                          <a:ea typeface="+mn-ea"/>
                          <a:cs typeface="Times New Roman" panose="02020603050405020304" pitchFamily="18" charset="0"/>
                        </a:rPr>
                        <a:t>Piwinski</a:t>
                      </a:r>
                      <a:r>
                        <a:rPr lang="en-US" altLang="zh-CN" sz="1100" kern="100" dirty="0" smtClean="0">
                          <a:effectLst/>
                          <a:latin typeface="Times New Roman" panose="02020603050405020304" pitchFamily="18" charset="0"/>
                          <a:ea typeface="+mn-ea"/>
                          <a:cs typeface="Times New Roman" panose="02020603050405020304" pitchFamily="18" charset="0"/>
                        </a:rPr>
                        <a:t> angle</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smtClean="0">
                          <a:latin typeface="Times New Roman" panose="02020603050405020304" pitchFamily="18" charset="0"/>
                          <a:cs typeface="Times New Roman" panose="02020603050405020304" pitchFamily="18" charset="0"/>
                        </a:rPr>
                        <a:t>2.58</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smtClean="0">
                          <a:latin typeface="Times New Roman" panose="02020603050405020304" pitchFamily="18" charset="0"/>
                          <a:cs typeface="Times New Roman" panose="02020603050405020304" pitchFamily="18" charset="0"/>
                        </a:rPr>
                        <a:t>7.0</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23.8</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478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Number of particles</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/bunch</a:t>
                      </a:r>
                      <a:r>
                        <a:rPr lang="en-US" altLang="zh-CN" sz="11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rPr>
                        <a:t>N</a:t>
                      </a:r>
                      <a:r>
                        <a:rPr lang="en-US" sz="11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100" kern="100" baseline="300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15.0</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4150">
                <a:tc>
                  <a:txBody>
                    <a:bodyPr/>
                    <a:lstStyle/>
                    <a:p>
                      <a:pPr marL="29210" algn="just">
                        <a:spcAft>
                          <a:spcPts val="0"/>
                        </a:spcAft>
                      </a:pPr>
                      <a:r>
                        <a:rPr 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Bunch </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number (bunch s</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pacing</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242 (0.68</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baseline="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1524 </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(0.21</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100"/>
                        </a:spcBef>
                        <a:spcAft>
                          <a:spcPts val="100"/>
                        </a:spcAft>
                        <a:buClrTx/>
                        <a:buSzTx/>
                        <a:buFontTx/>
                        <a:buNone/>
                        <a:defRPr/>
                      </a:pPr>
                      <a:r>
                        <a:rPr lang="en-US" altLang="zh-CN" sz="1100" b="1" dirty="0" smtClean="0">
                          <a:solidFill>
                            <a:srgbClr val="FF0000"/>
                          </a:solidFill>
                          <a:effectLst/>
                          <a:latin typeface="Times New Roman" panose="02020603050405020304" pitchFamily="18" charset="0"/>
                          <a:ea typeface="+mn-ea"/>
                          <a:cs typeface="Times New Roman" panose="02020603050405020304" pitchFamily="18" charset="0"/>
                        </a:rPr>
                        <a:t>12000 (</a:t>
                      </a:r>
                      <a:r>
                        <a:rPr lang="en-US" altLang="zh-CN" sz="1100" b="1" dirty="0" smtClean="0">
                          <a:solidFill>
                            <a:srgbClr val="2105ED"/>
                          </a:solidFill>
                          <a:effectLst/>
                          <a:latin typeface="Times New Roman" panose="02020603050405020304" pitchFamily="18" charset="0"/>
                          <a:ea typeface="+mn-ea"/>
                          <a:cs typeface="Times New Roman" panose="02020603050405020304" pitchFamily="18" charset="0"/>
                        </a:rPr>
                        <a:t>25ns</a:t>
                      </a:r>
                      <a:r>
                        <a:rPr lang="en-US" altLang="zh-CN" sz="1100" b="1" dirty="0" smtClean="0">
                          <a:solidFill>
                            <a:srgbClr val="FF0000"/>
                          </a:solidFill>
                          <a:effectLst/>
                          <a:latin typeface="Times New Roman" panose="02020603050405020304" pitchFamily="18" charset="0"/>
                          <a:ea typeface="+mn-ea"/>
                          <a:cs typeface="Times New Roman" panose="02020603050405020304" pitchFamily="18" charset="0"/>
                        </a:rPr>
                        <a:t>+10%gap)</a:t>
                      </a:r>
                      <a:endParaRPr lang="zh-CN" altLang="zh-CN" sz="1100" b="1" dirty="0" smtClean="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4785">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Beam current (mA)</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宋体" panose="02010600030101010101" pitchFamily="2" charset="-122"/>
                          <a:cs typeface="Times New Roman" panose="02020603050405020304" pitchFamily="18" charset="0"/>
                        </a:rPr>
                        <a:t>17.4</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宋体" panose="02010600030101010101" pitchFamily="2" charset="-122"/>
                          <a:cs typeface="Times New Roman" panose="02020603050405020304" pitchFamily="18" charset="0"/>
                        </a:rPr>
                        <a:t>87.9</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100"/>
                        </a:spcBef>
                        <a:spcAft>
                          <a:spcPts val="100"/>
                        </a:spcAft>
                      </a:pPr>
                      <a:r>
                        <a:rPr lang="en-US" altLang="zh-CN" sz="1100" b="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461.0</a:t>
                      </a:r>
                      <a:endParaRPr lang="zh-CN" sz="1100" b="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9870">
                <a:tc>
                  <a:txBody>
                    <a:bodyPr/>
                    <a:lstStyle/>
                    <a:p>
                      <a:pPr marL="29210" algn="just">
                        <a:spcAft>
                          <a:spcPts val="0"/>
                        </a:spcAft>
                      </a:pP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rPr>
                        <a:t>Synchrotron radiation</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power </a:t>
                      </a:r>
                      <a:r>
                        <a:rPr 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/beam (MW)</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16.5</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22250">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Bending radius (km)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1100" kern="1200" dirty="0" smtClean="0">
                          <a:solidFill>
                            <a:srgbClr val="000000"/>
                          </a:solidFill>
                          <a:effectLst/>
                          <a:latin typeface="Times New Roman" panose="02020603050405020304" pitchFamily="18" charset="0"/>
                          <a:cs typeface="Times New Roman" panose="02020603050405020304" pitchFamily="18" charset="0"/>
                        </a:rPr>
                        <a:t>10.7</a:t>
                      </a:r>
                      <a:endParaRPr lang="zh-CN" sz="11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3520">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Momentum </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compact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100" kern="100" baseline="30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1100" kern="1200" dirty="0" smtClean="0">
                          <a:solidFill>
                            <a:srgbClr val="000000"/>
                          </a:solidFill>
                          <a:effectLst/>
                          <a:latin typeface="Times New Roman" panose="02020603050405020304" pitchFamily="18" charset="0"/>
                          <a:cs typeface="Times New Roman" panose="02020603050405020304" pitchFamily="18" charset="0"/>
                        </a:rPr>
                        <a:t>1.11</a:t>
                      </a:r>
                      <a:endParaRPr lang="zh-CN" sz="11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150">
                <a:tc>
                  <a:txBody>
                    <a:bodyPr/>
                    <a:lstStyle/>
                    <a:p>
                      <a:pPr marL="29210" algn="just">
                        <a:spcAft>
                          <a:spcPts val="0"/>
                        </a:spcAft>
                      </a:pP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rPr>
                        <a:t> function at IP </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baseline="-250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x</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rPr>
                        <a:t> / </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baseline="-250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y</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0.36/0.0015</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0.36/0.0015</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0.2/0.0015</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0.2/0.001</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4785">
                <a:tc>
                  <a:txBody>
                    <a:bodyPr/>
                    <a:lstStyle/>
                    <a:p>
                      <a:pPr marL="29210" algn="just">
                        <a:spcAft>
                          <a:spcPts val="0"/>
                        </a:spcAft>
                      </a:pPr>
                      <a:r>
                        <a:rPr lang="en-US" sz="11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Emittance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100" i="1" kern="1200" dirty="0" smtClean="0">
                          <a:solidFill>
                            <a:schemeClr val="tx1"/>
                          </a:solidFill>
                          <a:effectLst/>
                          <a:latin typeface="Symbol" panose="05050102010706020507" pitchFamily="18" charset="2"/>
                          <a:ea typeface="+mn-ea"/>
                          <a:cs typeface="Times New Roman" panose="02020603050405020304" pitchFamily="18" charset="0"/>
                        </a:rPr>
                        <a:t>e</a:t>
                      </a:r>
                      <a:r>
                        <a:rPr lang="en-US" altLang="zh-CN" sz="11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x</a:t>
                      </a: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100" i="1" kern="1200" dirty="0" err="1" smtClean="0">
                          <a:solidFill>
                            <a:schemeClr val="tx1"/>
                          </a:solidFill>
                          <a:effectLst/>
                          <a:latin typeface="Symbol" panose="05050102010706020507" pitchFamily="18" charset="2"/>
                          <a:ea typeface="+mn-ea"/>
                          <a:cs typeface="Times New Roman" panose="02020603050405020304" pitchFamily="18" charset="0"/>
                        </a:rPr>
                        <a:t>e</a:t>
                      </a:r>
                      <a:r>
                        <a:rPr lang="en-US" altLang="zh-CN" sz="11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y</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mn-ea"/>
                          <a:cs typeface="Times New Roman" panose="02020603050405020304" pitchFamily="18" charset="0"/>
                        </a:rPr>
                        <a:t>1.21/0.0031</a:t>
                      </a:r>
                      <a:endParaRPr lang="zh-CN" altLang="zh-CN" sz="11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mn-ea"/>
                          <a:cs typeface="Times New Roman" panose="02020603050405020304" pitchFamily="18" charset="0"/>
                        </a:rPr>
                        <a:t>0.54/0.0016</a:t>
                      </a:r>
                      <a:endParaRPr lang="zh-CN" altLang="zh-CN" sz="11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solidFill>
                            <a:schemeClr val="tx1"/>
                          </a:solidFill>
                          <a:effectLst/>
                          <a:latin typeface="Times New Roman" panose="02020603050405020304" pitchFamily="18" charset="0"/>
                          <a:ea typeface="+mn-ea"/>
                          <a:cs typeface="Times New Roman" panose="02020603050405020304" pitchFamily="18" charset="0"/>
                        </a:rPr>
                        <a:t>0.18/0.004</a:t>
                      </a:r>
                      <a:endParaRPr lang="zh-CN" altLang="zh-CN" sz="11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solidFill>
                            <a:schemeClr val="tx1"/>
                          </a:solidFill>
                          <a:effectLst/>
                          <a:latin typeface="Times New Roman" panose="02020603050405020304" pitchFamily="18" charset="0"/>
                          <a:ea typeface="+mn-ea"/>
                          <a:cs typeface="Times New Roman" panose="02020603050405020304" pitchFamily="18" charset="0"/>
                        </a:rPr>
                        <a:t>0.18/0.0016</a:t>
                      </a:r>
                      <a:endParaRPr lang="zh-CN" altLang="zh-CN" sz="11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15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Beam size at IP </a:t>
                      </a:r>
                      <a:r>
                        <a:rPr lang="en-US" altLang="zh-CN" sz="1100" i="1" kern="1200" dirty="0" err="1" smtClean="0">
                          <a:solidFill>
                            <a:schemeClr val="tx1"/>
                          </a:solidFill>
                          <a:effectLst/>
                          <a:latin typeface="Symbol" panose="05050102010706020507" pitchFamily="18" charset="2"/>
                          <a:ea typeface="+mn-ea"/>
                          <a:cs typeface="Times New Roman" panose="02020603050405020304" pitchFamily="18" charset="0"/>
                        </a:rPr>
                        <a:t>s</a:t>
                      </a:r>
                      <a:r>
                        <a:rPr lang="en-US" altLang="zh-CN" sz="11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x</a:t>
                      </a:r>
                      <a:r>
                        <a:rPr lang="en-US" altLang="zh-CN" sz="11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altLang="zh-CN" sz="1100" i="1" kern="1200" baseline="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100" i="1" kern="1200" dirty="0" err="1" smtClean="0">
                          <a:solidFill>
                            <a:schemeClr val="tx1"/>
                          </a:solidFill>
                          <a:effectLst/>
                          <a:latin typeface="Symbol" panose="05050102010706020507" pitchFamily="18" charset="2"/>
                          <a:ea typeface="+mn-ea"/>
                          <a:cs typeface="Times New Roman" panose="02020603050405020304" pitchFamily="18" charset="0"/>
                        </a:rPr>
                        <a:t>s</a:t>
                      </a:r>
                      <a:r>
                        <a:rPr lang="en-US" altLang="zh-CN" sz="11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y</a:t>
                      </a:r>
                      <a:r>
                        <a:rPr lang="en-US" altLang="zh-CN" sz="11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smtClean="0">
                          <a:effectLst/>
                          <a:latin typeface="Symbol" panose="05050102010706020507" pitchFamily="18" charset="2"/>
                          <a:ea typeface="宋体" panose="02010600030101010101" pitchFamily="2" charset="-122"/>
                          <a:cs typeface="Times New Roman" panose="02020603050405020304" pitchFamily="18" charset="0"/>
                          <a:sym typeface="Symbol" panose="05050102010706020507" pitchFamily="18" charset="2"/>
                        </a:rPr>
                        <a:t></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m</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mn-ea"/>
                          <a:cs typeface="Times New Roman" panose="02020603050405020304" pitchFamily="18" charset="0"/>
                        </a:rPr>
                        <a:t>20.9/0.068</a:t>
                      </a:r>
                      <a:endParaRPr lang="zh-CN" altLang="zh-CN" sz="11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mn-ea"/>
                          <a:cs typeface="Times New Roman" panose="02020603050405020304" pitchFamily="18" charset="0"/>
                        </a:rPr>
                        <a:t>13.9/0.049</a:t>
                      </a:r>
                      <a:endParaRPr lang="zh-CN" altLang="zh-CN" sz="11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solidFill>
                            <a:schemeClr val="tx1"/>
                          </a:solidFill>
                          <a:effectLst/>
                          <a:latin typeface="Times New Roman" panose="02020603050405020304" pitchFamily="18" charset="0"/>
                          <a:ea typeface="+mn-ea"/>
                          <a:cs typeface="Times New Roman" panose="02020603050405020304" pitchFamily="18" charset="0"/>
                        </a:rPr>
                        <a:t>6.0/0.078</a:t>
                      </a:r>
                      <a:endParaRPr lang="zh-CN" altLang="zh-CN" sz="11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solidFill>
                            <a:schemeClr val="tx1"/>
                          </a:solidFill>
                          <a:effectLst/>
                          <a:latin typeface="Times New Roman" panose="02020603050405020304" pitchFamily="18" charset="0"/>
                          <a:ea typeface="+mn-ea"/>
                          <a:cs typeface="Times New Roman" panose="02020603050405020304" pitchFamily="18" charset="0"/>
                        </a:rPr>
                        <a:t>6.0/0.04</a:t>
                      </a:r>
                      <a:endParaRPr lang="zh-CN" altLang="zh-CN" sz="11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4150">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Beam-beam parameters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1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x</a:t>
                      </a:r>
                      <a:r>
                        <a:rPr lang="en-US" sz="1100" i="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1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100" i="1" kern="100" baseline="-25000" dirty="0" smtClean="0">
                          <a:effectLst/>
                          <a:latin typeface="Times New Roman" panose="02020603050405020304" pitchFamily="18" charset="0"/>
                          <a:ea typeface="+mn-ea"/>
                          <a:cs typeface="Times New Roman" panose="02020603050405020304" pitchFamily="18" charset="0"/>
                        </a:rPr>
                        <a:t>y</a:t>
                      </a:r>
                      <a:endParaRPr lang="zh-CN" altLang="zh-CN" sz="11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mn-ea"/>
                          <a:cs typeface="Times New Roman" panose="02020603050405020304" pitchFamily="18" charset="0"/>
                        </a:rPr>
                        <a:t>0.031/0.109</a:t>
                      </a:r>
                      <a:endParaRPr lang="zh-CN" altLang="zh-CN" sz="11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mn-ea"/>
                          <a:cs typeface="Times New Roman" panose="02020603050405020304" pitchFamily="18" charset="0"/>
                        </a:rPr>
                        <a:t>0.013/0.106</a:t>
                      </a:r>
                      <a:endParaRPr lang="zh-CN" altLang="zh-CN" sz="11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kern="100" dirty="0" smtClean="0">
                          <a:solidFill>
                            <a:schemeClr val="tx1"/>
                          </a:solidFill>
                          <a:effectLst/>
                          <a:latin typeface="Times New Roman" panose="02020603050405020304" pitchFamily="18" charset="0"/>
                          <a:ea typeface="+mn-ea"/>
                          <a:cs typeface="Times New Roman" panose="02020603050405020304" pitchFamily="18" charset="0"/>
                        </a:rPr>
                        <a:t>0.0041/0.056</a:t>
                      </a:r>
                      <a:endParaRPr lang="zh-CN" altLang="en-US" sz="11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kern="100" dirty="0" smtClean="0">
                          <a:solidFill>
                            <a:schemeClr val="tx1"/>
                          </a:solidFill>
                          <a:effectLst/>
                          <a:latin typeface="Times New Roman" panose="02020603050405020304" pitchFamily="18" charset="0"/>
                          <a:ea typeface="+mn-ea"/>
                          <a:cs typeface="Times New Roman" panose="02020603050405020304" pitchFamily="18" charset="0"/>
                        </a:rPr>
                        <a:t>0.0041/0.072</a:t>
                      </a:r>
                      <a:endParaRPr lang="zh-CN" altLang="en-US" sz="11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78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RF voltage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11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RF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(GV)</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2.17</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0.47</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0.10</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15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RF frequency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rPr>
                        <a:t>f </a:t>
                      </a:r>
                      <a:r>
                        <a:rPr lang="en-US" sz="11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(MHz</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(harmonic)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spcAft>
                          <a:spcPts val="0"/>
                        </a:spcAft>
                      </a:pPr>
                      <a:r>
                        <a:rPr lang="en-US" sz="1100" kern="1200" dirty="0">
                          <a:solidFill>
                            <a:srgbClr val="000000"/>
                          </a:solidFill>
                          <a:effectLst/>
                          <a:latin typeface="Times New Roman" panose="02020603050405020304" pitchFamily="18" charset="0"/>
                          <a:cs typeface="Times New Roman" panose="02020603050405020304" pitchFamily="18" charset="0"/>
                        </a:rPr>
                        <a:t>650 </a:t>
                      </a:r>
                      <a:r>
                        <a:rPr lang="en-US" sz="1100" kern="1200" dirty="0" smtClean="0">
                          <a:solidFill>
                            <a:srgbClr val="000000"/>
                          </a:solidFill>
                          <a:effectLst/>
                          <a:latin typeface="Times New Roman" panose="02020603050405020304" pitchFamily="18" charset="0"/>
                          <a:cs typeface="Times New Roman" panose="02020603050405020304" pitchFamily="18" charset="0"/>
                        </a:rPr>
                        <a:t>(216816)</a:t>
                      </a:r>
                      <a:endParaRPr lang="zh-CN" sz="11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785">
                <a:tc>
                  <a:txBody>
                    <a:bodyPr/>
                    <a:lstStyle/>
                    <a:p>
                      <a:pPr marL="29210" algn="just">
                        <a:spcAft>
                          <a:spcPts val="0"/>
                        </a:spcAft>
                      </a:pPr>
                      <a:r>
                        <a:rPr lang="en-US" sz="1100" i="0"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Natural</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 </a:t>
                      </a: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1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z</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(mm)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2.72</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2.98</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2.42</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415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altLang="zh-CN" sz="11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100" i="1" kern="100" baseline="-25000" dirty="0" smtClean="0">
                          <a:effectLst/>
                          <a:latin typeface="Times New Roman" panose="02020603050405020304" pitchFamily="18" charset="0"/>
                          <a:ea typeface="+mn-ea"/>
                          <a:cs typeface="Times New Roman" panose="02020603050405020304" pitchFamily="18" charset="0"/>
                        </a:rPr>
                        <a:t>z</a:t>
                      </a:r>
                      <a:r>
                        <a:rPr lang="en-US" altLang="zh-CN" sz="1100" kern="100" dirty="0" smtClean="0">
                          <a:effectLst/>
                          <a:latin typeface="Times New Roman" panose="02020603050405020304" pitchFamily="18" charset="0"/>
                          <a:ea typeface="+mn-ea"/>
                          <a:cs typeface="Times New Roman" panose="02020603050405020304" pitchFamily="18" charset="0"/>
                        </a:rPr>
                        <a:t> (mm)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3.26</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5.9</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8.5</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785">
                <a:tc>
                  <a:txBody>
                    <a:bodyPr/>
                    <a:lstStyle/>
                    <a:p>
                      <a:pPr marL="29210" algn="just">
                        <a:spcAft>
                          <a:spcPts val="0"/>
                        </a:spcAft>
                      </a:pPr>
                      <a:r>
                        <a:rPr lang="en-US" altLang="zh-CN" sz="1100" kern="100" smtClean="0">
                          <a:effectLst/>
                          <a:latin typeface="Times New Roman" panose="02020603050405020304" pitchFamily="18" charset="0"/>
                          <a:ea typeface="宋体" panose="02010600030101010101" pitchFamily="2" charset="-122"/>
                          <a:cs typeface="Times New Roman" panose="02020603050405020304" pitchFamily="18" charset="0"/>
                        </a:rPr>
                        <a:t>HOM power</a:t>
                      </a:r>
                      <a:r>
                        <a:rPr lang="en-US" altLang="zh-CN" sz="1100" kern="100" baseline="0" smtClean="0">
                          <a:effectLst/>
                          <a:latin typeface="Times New Roman" panose="02020603050405020304" pitchFamily="18" charset="0"/>
                          <a:ea typeface="宋体" panose="02010600030101010101" pitchFamily="2" charset="-122"/>
                          <a:cs typeface="Times New Roman" panose="02020603050405020304" pitchFamily="18" charset="0"/>
                        </a:rPr>
                        <a:t>/cavity (</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2 cell) (kw)</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dirty="0" smtClean="0">
                          <a:latin typeface="Times New Roman" panose="02020603050405020304" pitchFamily="18" charset="0"/>
                          <a:cs typeface="Times New Roman" panose="02020603050405020304" pitchFamily="18" charset="0"/>
                        </a:rPr>
                        <a:t>0.54</a:t>
                      </a:r>
                      <a:endParaRPr lang="zh-CN" altLang="en-US" sz="1100" b="0" dirty="0" smtClean="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dirty="0" smtClean="0">
                          <a:latin typeface="Times New Roman" panose="02020603050405020304" pitchFamily="18" charset="0"/>
                          <a:cs typeface="Times New Roman" panose="02020603050405020304" pitchFamily="18" charset="0"/>
                        </a:rPr>
                        <a:t>0.75</a:t>
                      </a:r>
                      <a:endParaRPr lang="zh-CN" altLang="en-US" sz="1100" b="0" dirty="0" smtClean="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dirty="0" smtClean="0">
                          <a:solidFill>
                            <a:srgbClr val="2105ED"/>
                          </a:solidFill>
                          <a:latin typeface="Times New Roman" panose="02020603050405020304" pitchFamily="18" charset="0"/>
                          <a:cs typeface="Times New Roman" panose="02020603050405020304" pitchFamily="18" charset="0"/>
                        </a:rPr>
                        <a:t>1.94</a:t>
                      </a:r>
                      <a:endParaRPr lang="en-US" altLang="zh-CN" sz="1100" b="1" dirty="0" smtClean="0">
                        <a:solidFill>
                          <a:srgbClr val="2105ED"/>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351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Natural 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nergy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spread (%)</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0.1</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0.066</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0.038</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92405">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Energy acceptance requirement (%)</a:t>
                      </a:r>
                      <a:endParaRPr lang="zh-CN"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1" dirty="0" smtClean="0">
                          <a:solidFill>
                            <a:srgbClr val="FF0000"/>
                          </a:solidFill>
                          <a:latin typeface="Times New Roman" panose="02020603050405020304" pitchFamily="18" charset="0"/>
                          <a:cs typeface="Times New Roman" panose="02020603050405020304" pitchFamily="18" charset="0"/>
                        </a:rPr>
                        <a:t>1.35</a:t>
                      </a:r>
                      <a:endParaRPr lang="zh-CN" altLang="en-US" sz="1100" b="1" dirty="0">
                        <a:solidFill>
                          <a:srgbClr val="FF0000"/>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100" b="1" kern="1200" dirty="0">
                          <a:solidFill>
                            <a:srgbClr val="FF0000"/>
                          </a:solidFill>
                          <a:latin typeface="Times New Roman" panose="02020603050405020304" pitchFamily="18" charset="0"/>
                          <a:ea typeface="+mn-ea"/>
                          <a:cs typeface="Times New Roman" panose="02020603050405020304" pitchFamily="18" charset="0"/>
                        </a:rPr>
                        <a:t>0.4</a:t>
                      </a:r>
                      <a:endParaRPr lang="zh-CN" sz="1100" b="1" kern="1200" dirty="0">
                        <a:solidFill>
                          <a:srgbClr val="FF0000"/>
                        </a:solidFill>
                        <a:latin typeface="Times New Roman" panose="02020603050405020304" pitchFamily="18" charset="0"/>
                        <a:ea typeface="+mn-ea"/>
                        <a:cs typeface="Times New Roman" panose="02020603050405020304" pitchFamily="18" charset="0"/>
                      </a:endParaRPr>
                    </a:p>
                  </a:txBody>
                  <a:tcPr marL="43180" marR="43180"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914400" rtl="0" eaLnBrk="1" latinLnBrk="0" hangingPunct="1">
                        <a:spcAft>
                          <a:spcPts val="0"/>
                        </a:spcAft>
                      </a:pPr>
                      <a:r>
                        <a:rPr lang="en-US" sz="1100" b="1" kern="1200" dirty="0">
                          <a:solidFill>
                            <a:srgbClr val="FF0000"/>
                          </a:solidFill>
                          <a:latin typeface="Times New Roman" panose="02020603050405020304" pitchFamily="18" charset="0"/>
                          <a:ea typeface="+mn-ea"/>
                          <a:cs typeface="Times New Roman" panose="02020603050405020304" pitchFamily="18" charset="0"/>
                        </a:rPr>
                        <a:t>0.23</a:t>
                      </a:r>
                      <a:endParaRPr lang="zh-CN" sz="1100" b="1" kern="1200" dirty="0">
                        <a:solidFill>
                          <a:srgbClr val="FF0000"/>
                        </a:solidFill>
                        <a:latin typeface="Times New Roman" panose="02020603050405020304" pitchFamily="18" charset="0"/>
                        <a:ea typeface="+mn-ea"/>
                        <a:cs typeface="Times New Roman" panose="02020603050405020304" pitchFamily="18" charset="0"/>
                      </a:endParaRPr>
                    </a:p>
                  </a:txBody>
                  <a:tcPr marL="43180" marR="43180"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180" marR="43180" marT="9525" marB="0" anchor="ctr"/>
                </a:tc>
              </a:tr>
              <a:tr h="184150">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00" dirty="0" smtClean="0">
                          <a:effectLst/>
                          <a:latin typeface="Times New Roman" panose="02020603050405020304" pitchFamily="18" charset="0"/>
                          <a:ea typeface="+mn-ea"/>
                          <a:cs typeface="Times New Roman" panose="02020603050405020304" pitchFamily="18" charset="0"/>
                        </a:rPr>
                        <a:t>Energy acceptance by</a:t>
                      </a:r>
                      <a:r>
                        <a:rPr lang="en-US" altLang="zh-CN" sz="1100" kern="100" baseline="0" dirty="0" smtClean="0">
                          <a:effectLst/>
                          <a:latin typeface="Times New Roman" panose="02020603050405020304" pitchFamily="18" charset="0"/>
                          <a:ea typeface="+mn-ea"/>
                          <a:cs typeface="Times New Roman" panose="02020603050405020304" pitchFamily="18" charset="0"/>
                        </a:rPr>
                        <a:t> RF </a:t>
                      </a:r>
                      <a:r>
                        <a:rPr lang="en-US" altLang="zh-CN" sz="1100" kern="100" dirty="0" smtClean="0">
                          <a:effectLst/>
                          <a:latin typeface="Times New Roman" panose="02020603050405020304" pitchFamily="18" charset="0"/>
                          <a:ea typeface="+mn-ea"/>
                          <a:cs typeface="Times New Roman" panose="02020603050405020304" pitchFamily="18" charset="0"/>
                        </a:rPr>
                        <a:t>(%)</a:t>
                      </a:r>
                      <a:endParaRPr lang="zh-CN" altLang="zh-CN" sz="11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2.06</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1.47</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dirty="0" smtClean="0">
                          <a:solidFill>
                            <a:schemeClr val="tx1"/>
                          </a:solidFill>
                          <a:latin typeface="Times New Roman" panose="02020603050405020304" pitchFamily="18" charset="0"/>
                          <a:cs typeface="Times New Roman" panose="02020603050405020304" pitchFamily="18" charset="0"/>
                        </a:rPr>
                        <a:t>1.7</a:t>
                      </a:r>
                      <a:endParaRPr lang="zh-CN" altLang="en-US" sz="1100" b="0" dirty="0" smtClean="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785">
                <a:tc>
                  <a:txBody>
                    <a:bodyPr/>
                    <a:lstStyle/>
                    <a:p>
                      <a:pPr marL="29210" algn="just">
                        <a:spcAft>
                          <a:spcPts val="0"/>
                        </a:spcAft>
                      </a:pPr>
                      <a:r>
                        <a:rPr lang="en-US" sz="1100" i="0" kern="100" dirty="0" smtClean="0">
                          <a:effectLst/>
                          <a:latin typeface="Times New Roman" panose="02020603050405020304" pitchFamily="18" charset="0"/>
                          <a:ea typeface="宋体" panose="02010600030101010101" pitchFamily="2" charset="-122"/>
                          <a:cs typeface="Times New Roman" panose="02020603050405020304" pitchFamily="18" charset="0"/>
                        </a:rPr>
                        <a:t>Photon number </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due to</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1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beamstrahlung</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0" kern="100" dirty="0" smtClean="0">
                          <a:effectLst/>
                          <a:latin typeface="Times New Roman" panose="02020603050405020304" pitchFamily="18" charset="0"/>
                          <a:ea typeface="宋体" panose="02010600030101010101" pitchFamily="2" charset="-122"/>
                          <a:cs typeface="Times New Roman" panose="02020603050405020304" pitchFamily="18" charset="0"/>
                        </a:rPr>
                        <a:t>0.1</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0" kern="100" dirty="0" smtClean="0">
                          <a:effectLst/>
                          <a:latin typeface="Times New Roman" panose="02020603050405020304" pitchFamily="18" charset="0"/>
                          <a:ea typeface="宋体" panose="02010600030101010101" pitchFamily="2" charset="-122"/>
                          <a:cs typeface="Times New Roman" panose="02020603050405020304" pitchFamily="18" charset="0"/>
                        </a:rPr>
                        <a:t>0.05</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0.023</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01625">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 _simulation</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(min)</a:t>
                      </a:r>
                      <a:endParaRPr lang="zh-CN"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0" kern="100" dirty="0" smtClean="0">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zh-CN" altLang="en-US"/>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r>
              <a:tr h="184150">
                <a:tc>
                  <a:txBody>
                    <a:bodyPr/>
                    <a:lstStyle/>
                    <a:p>
                      <a:pPr marL="29210" algn="l">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(hour)</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defTabSz="914400" rtl="0" eaLnBrk="1" latinLnBrk="0" hangingPunct="1">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0.67 </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defTabSz="914400" rtl="0" eaLnBrk="1" latinLnBrk="0" hangingPunct="1">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1.4</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1" dirty="0" smtClean="0">
                          <a:solidFill>
                            <a:srgbClr val="FF0000"/>
                          </a:solidFill>
                          <a:latin typeface="Times New Roman" panose="02020603050405020304" pitchFamily="18" charset="0"/>
                          <a:cs typeface="Times New Roman" panose="02020603050405020304" pitchFamily="18" charset="0"/>
                        </a:rPr>
                        <a:t>4.0</a:t>
                      </a:r>
                      <a:endParaRPr lang="zh-CN" altLang="en-US" sz="1100" b="1" dirty="0">
                        <a:solidFill>
                          <a:srgbClr val="FF0000"/>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1" dirty="0" smtClean="0">
                          <a:solidFill>
                            <a:srgbClr val="FF0000"/>
                          </a:solidFill>
                          <a:latin typeface="Times New Roman" panose="02020603050405020304" pitchFamily="18" charset="0"/>
                          <a:cs typeface="Times New Roman" panose="02020603050405020304" pitchFamily="18" charset="0"/>
                        </a:rPr>
                        <a:t>2.1</a:t>
                      </a:r>
                      <a:endParaRPr lang="zh-CN" altLang="en-US" sz="1100" b="1" dirty="0">
                        <a:solidFill>
                          <a:srgbClr val="FF0000"/>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785">
                <a:tc>
                  <a:txBody>
                    <a:bodyPr/>
                    <a:lstStyle/>
                    <a:p>
                      <a:pPr marL="29210" algn="just">
                        <a:spcAft>
                          <a:spcPts val="0"/>
                        </a:spcAft>
                      </a:pPr>
                      <a:r>
                        <a:rPr lang="en-US" sz="1100" i="1" kern="100" dirty="0">
                          <a:effectLst/>
                          <a:latin typeface="Times New Roman" panose="02020603050405020304" pitchFamily="18" charset="0"/>
                          <a:ea typeface="宋体" panose="02010600030101010101" pitchFamily="2" charset="-122"/>
                          <a:cs typeface="Times New Roman" panose="02020603050405020304" pitchFamily="18" charset="0"/>
                        </a:rPr>
                        <a:t>F</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(hour glass)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0.89</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0.94</a:t>
                      </a:r>
                      <a:endParaRPr lang="zh-CN" altLang="en-US" sz="11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0.99</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4150">
                <a:tc>
                  <a:txBody>
                    <a:bodyPr/>
                    <a:lstStyle/>
                    <a:p>
                      <a:pPr marL="29210" algn="just">
                        <a:spcAft>
                          <a:spcPts val="0"/>
                        </a:spcAft>
                      </a:pP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rPr>
                        <a:t>Luminosity</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/IP</a:t>
                      </a:r>
                      <a:r>
                        <a:rPr lang="en-US" altLang="zh-CN" sz="1100" b="1" kern="1200" dirty="0" smtClean="0">
                          <a:solidFill>
                            <a:srgbClr val="FF0000"/>
                          </a:solidFill>
                          <a:effectLst/>
                          <a:latin typeface="+mn-lt"/>
                          <a:ea typeface="+mn-ea"/>
                          <a:cs typeface="+mn-cs"/>
                        </a:rPr>
                        <a:t> </a:t>
                      </a:r>
                      <a:r>
                        <a:rPr lang="en-US" altLang="zh-CN" sz="1100" b="1" i="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(10</a:t>
                      </a:r>
                      <a:r>
                        <a:rPr lang="en-US" sz="11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34</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cm</a:t>
                      </a:r>
                      <a:r>
                        <a:rPr lang="en-US" sz="11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sz="11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2.93</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10.1</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16.6</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32.1</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p:nvPr>
            <p:ph type="title"/>
          </p:nvPr>
        </p:nvSpPr>
        <p:spPr>
          <a:xfrm>
            <a:off x="391795" y="-110807"/>
            <a:ext cx="8229600" cy="1143000"/>
          </a:xfrm>
        </p:spPr>
        <p:txBody>
          <a:bodyPr/>
          <a:p>
            <a:r>
              <a:rPr lang="en-US" altLang="zh-CN" sz="3200" b="1">
                <a:solidFill>
                  <a:srgbClr val="C00000"/>
                </a:solidFill>
                <a:latin typeface="Calibri" panose="020F0502020204030204" pitchFamily="34" charset="0"/>
              </a:rPr>
              <a:t>CEPC CDR Layout</a:t>
            </a:r>
            <a:endParaRPr lang="en-US" altLang="zh-CN" sz="3200" b="1">
              <a:solidFill>
                <a:srgbClr val="C00000"/>
              </a:solidFill>
              <a:latin typeface="Calibri" panose="020F0502020204030204" pitchFamily="34"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5415" y="1032510"/>
            <a:ext cx="3865880" cy="3846830"/>
          </a:xfrm>
          <a:prstGeom prst="rect">
            <a:avLst/>
          </a:prstGeom>
        </p:spPr>
      </p:pic>
      <p:pic>
        <p:nvPicPr>
          <p:cNvPr id="6" name="图片 5"/>
          <p:cNvPicPr>
            <a:picLocks noChangeAspect="1"/>
          </p:cNvPicPr>
          <p:nvPr/>
        </p:nvPicPr>
        <p:blipFill>
          <a:blip r:embed="rId2"/>
          <a:stretch>
            <a:fillRect/>
          </a:stretch>
        </p:blipFill>
        <p:spPr>
          <a:xfrm>
            <a:off x="4259580" y="1315720"/>
            <a:ext cx="4598035" cy="3037205"/>
          </a:xfrm>
          <a:prstGeom prst="rect">
            <a:avLst/>
          </a:prstGeom>
        </p:spPr>
      </p:pic>
      <p:pic>
        <p:nvPicPr>
          <p:cNvPr id="4" name="图片 3" descr="Scheme4--V12"/>
          <p:cNvPicPr>
            <a:picLocks noChangeAspect="1"/>
          </p:cNvPicPr>
          <p:nvPr/>
        </p:nvPicPr>
        <p:blipFill>
          <a:blip r:embed="rId3"/>
          <a:stretch>
            <a:fillRect/>
          </a:stretch>
        </p:blipFill>
        <p:spPr>
          <a:xfrm>
            <a:off x="145415" y="4979035"/>
            <a:ext cx="8853805" cy="1273175"/>
          </a:xfrm>
          <a:prstGeom prst="rect">
            <a:avLst/>
          </a:prstGeom>
        </p:spPr>
      </p:pic>
      <p:sp>
        <p:nvSpPr>
          <p:cNvPr id="3" name="文本框 2"/>
          <p:cNvSpPr txBox="1"/>
          <p:nvPr/>
        </p:nvSpPr>
        <p:spPr>
          <a:xfrm>
            <a:off x="847090" y="4610735"/>
            <a:ext cx="2951480" cy="368300"/>
          </a:xfrm>
          <a:prstGeom prst="rect">
            <a:avLst/>
          </a:prstGeom>
          <a:noFill/>
        </p:spPr>
        <p:txBody>
          <a:bodyPr wrap="none" rtlCol="0">
            <a:spAutoFit/>
          </a:bodyPr>
          <a:p>
            <a:r>
              <a:rPr lang="en-US" altLang="zh-CN"/>
              <a:t>CEPC collider ring (100km)</a:t>
            </a:r>
            <a:endParaRPr lang="en-US" altLang="zh-CN"/>
          </a:p>
        </p:txBody>
      </p:sp>
      <p:sp>
        <p:nvSpPr>
          <p:cNvPr id="7" name="文本框 6"/>
          <p:cNvSpPr txBox="1"/>
          <p:nvPr/>
        </p:nvSpPr>
        <p:spPr>
          <a:xfrm>
            <a:off x="5210810" y="4511040"/>
            <a:ext cx="2989580" cy="368300"/>
          </a:xfrm>
          <a:prstGeom prst="rect">
            <a:avLst/>
          </a:prstGeom>
          <a:noFill/>
        </p:spPr>
        <p:txBody>
          <a:bodyPr wrap="none" rtlCol="0">
            <a:spAutoFit/>
          </a:bodyPr>
          <a:p>
            <a:r>
              <a:rPr lang="en-US" altLang="zh-CN"/>
              <a:t>CEPC booster ring (100km)</a:t>
            </a:r>
            <a:endParaRPr lang="en-US" altLang="zh-CN"/>
          </a:p>
        </p:txBody>
      </p:sp>
      <p:sp>
        <p:nvSpPr>
          <p:cNvPr id="8" name="文本框 7"/>
          <p:cNvSpPr txBox="1"/>
          <p:nvPr/>
        </p:nvSpPr>
        <p:spPr>
          <a:xfrm>
            <a:off x="2720975" y="6374130"/>
            <a:ext cx="3903980" cy="368300"/>
          </a:xfrm>
          <a:prstGeom prst="rect">
            <a:avLst/>
          </a:prstGeom>
          <a:noFill/>
        </p:spPr>
        <p:txBody>
          <a:bodyPr wrap="none" rtlCol="0">
            <a:spAutoFit/>
          </a:bodyPr>
          <a:p>
            <a:r>
              <a:rPr lang="en-US" altLang="zh-CN"/>
              <a:t>CEPC Linac injector (1.2km, 10GeV)</a:t>
            </a:r>
            <a:endParaRPr lang="en-US" altLang="zh-CN"/>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831" y="159725"/>
            <a:ext cx="7886700" cy="994172"/>
          </a:xfrm>
        </p:spPr>
        <p:txBody>
          <a:bodyPr/>
          <a:lstStyle/>
          <a:p>
            <a:r>
              <a:rPr lang="en-US" altLang="zh-CN" dirty="0" smtClean="0">
                <a:solidFill>
                  <a:srgbClr val="C00000"/>
                </a:solidFill>
                <a:latin typeface="Calibri" panose="020F0502020204030204" pitchFamily="34" charset="0"/>
              </a:rPr>
              <a:t>CEPC MDI Layout and Parameters</a:t>
            </a:r>
            <a:endParaRPr lang="en-US" altLang="zh-CN" dirty="0" smtClean="0">
              <a:solidFill>
                <a:srgbClr val="C00000"/>
              </a:solidFill>
              <a:latin typeface="Calibri" panose="020F0502020204030204" pitchFamily="34" charset="0"/>
            </a:endParaRPr>
          </a:p>
        </p:txBody>
      </p:sp>
      <p:sp>
        <p:nvSpPr>
          <p:cNvPr id="5" name="文本框 4"/>
          <p:cNvSpPr txBox="1"/>
          <p:nvPr/>
        </p:nvSpPr>
        <p:spPr>
          <a:xfrm>
            <a:off x="509451" y="4591764"/>
            <a:ext cx="8510451" cy="1814830"/>
          </a:xfrm>
          <a:prstGeom prst="rect">
            <a:avLst/>
          </a:prstGeom>
          <a:noFill/>
        </p:spPr>
        <p:txBody>
          <a:bodyPr wrap="square" rtlCol="0">
            <a:spAutoFit/>
          </a:bodyPr>
          <a:lstStyle/>
          <a:p>
            <a:pPr marL="285750" indent="-285750">
              <a:buFont typeface="Arial" panose="020B0604020202020204" pitchFamily="34" charset="0"/>
              <a:buChar char="•"/>
            </a:pPr>
            <a:r>
              <a:rPr lang="en-GB" altLang="zh-CN" sz="1400" dirty="0">
                <a:solidFill>
                  <a:srgbClr val="FF0000"/>
                </a:solidFill>
              </a:rPr>
              <a:t>The Machine Detector Interface of CEPC double ring scheme is about </a:t>
            </a:r>
            <a:r>
              <a:rPr lang="en-GB" altLang="zh-CN" sz="1400" dirty="0">
                <a:solidFill>
                  <a:srgbClr val="FF0000"/>
                </a:solidFill>
                <a:sym typeface="Symbol" panose="05050102010706020507" pitchFamily="18" charset="2"/>
              </a:rPr>
              <a:t></a:t>
            </a:r>
            <a:r>
              <a:rPr lang="en-GB" altLang="zh-CN" sz="1400" dirty="0">
                <a:solidFill>
                  <a:srgbClr val="FF0000"/>
                </a:solidFill>
              </a:rPr>
              <a:t>7m long from the </a:t>
            </a:r>
            <a:r>
              <a:rPr lang="en-GB" altLang="zh-CN" sz="1400" dirty="0" smtClean="0">
                <a:solidFill>
                  <a:srgbClr val="FF0000"/>
                </a:solidFill>
              </a:rPr>
              <a:t>IP.</a:t>
            </a:r>
            <a:endParaRPr lang="en-GB" altLang="zh-CN" sz="1400" dirty="0" smtClean="0">
              <a:solidFill>
                <a:srgbClr val="FF0000"/>
              </a:solidFill>
            </a:endParaRPr>
          </a:p>
          <a:p>
            <a:pPr marL="285750" indent="-285750">
              <a:buFont typeface="Arial" panose="020B0604020202020204" pitchFamily="34" charset="0"/>
              <a:buChar char="•"/>
            </a:pPr>
            <a:r>
              <a:rPr lang="en-GB" altLang="zh-CN" sz="1400" dirty="0">
                <a:solidFill>
                  <a:srgbClr val="0000FF"/>
                </a:solidFill>
              </a:rPr>
              <a:t>The CEPC detector </a:t>
            </a:r>
            <a:r>
              <a:rPr lang="en-GB" altLang="zh-CN" sz="1400" dirty="0" smtClean="0">
                <a:solidFill>
                  <a:srgbClr val="0000FF"/>
                </a:solidFill>
              </a:rPr>
              <a:t>superconducting </a:t>
            </a:r>
            <a:r>
              <a:rPr lang="en-GB" altLang="zh-CN" sz="1400" dirty="0">
                <a:solidFill>
                  <a:srgbClr val="0000FF"/>
                </a:solidFill>
              </a:rPr>
              <a:t>solenoid with 3 T magnetic field and the length of 7.6m</a:t>
            </a:r>
            <a:r>
              <a:rPr lang="en-GB" altLang="zh-CN" sz="1400" dirty="0" smtClean="0">
                <a:solidFill>
                  <a:srgbClr val="0000FF"/>
                </a:solidFill>
              </a:rPr>
              <a:t>.</a:t>
            </a:r>
            <a:endParaRPr lang="en-GB" altLang="zh-CN" sz="1400" dirty="0" smtClean="0">
              <a:solidFill>
                <a:srgbClr val="0000FF"/>
              </a:solidFill>
            </a:endParaRPr>
          </a:p>
          <a:p>
            <a:pPr marL="285750" indent="-285750">
              <a:buFont typeface="Arial" panose="020B0604020202020204" pitchFamily="34" charset="0"/>
              <a:buChar char="•"/>
            </a:pPr>
            <a:r>
              <a:rPr lang="en-GB" altLang="zh-CN" sz="1400" dirty="0" smtClean="0"/>
              <a:t>The </a:t>
            </a:r>
            <a:r>
              <a:rPr lang="en-GB" altLang="zh-CN" sz="1400" dirty="0"/>
              <a:t>accelerator components inside the detector without shielding are within a conical space with an opening angle of </a:t>
            </a:r>
            <a:r>
              <a:rPr lang="en-GB" altLang="zh-CN" sz="1400" dirty="0" err="1"/>
              <a:t>cosθ</a:t>
            </a:r>
            <a:r>
              <a:rPr lang="en-GB" altLang="zh-CN" sz="1400" dirty="0"/>
              <a:t>=0.993</a:t>
            </a:r>
            <a:r>
              <a:rPr lang="en-GB" altLang="zh-CN" sz="1400" dirty="0" smtClean="0"/>
              <a:t>.</a:t>
            </a:r>
            <a:endParaRPr lang="en-GB" altLang="zh-CN" sz="1400" dirty="0" smtClean="0"/>
          </a:p>
          <a:p>
            <a:pPr marL="285750" indent="-285750">
              <a:buFont typeface="Arial" panose="020B0604020202020204" pitchFamily="34" charset="0"/>
              <a:buChar char="•"/>
            </a:pPr>
            <a:r>
              <a:rPr lang="en-GB" altLang="zh-CN" sz="1400" dirty="0" smtClean="0">
                <a:solidFill>
                  <a:srgbClr val="00B050"/>
                </a:solidFill>
              </a:rPr>
              <a:t>The </a:t>
            </a:r>
            <a:r>
              <a:rPr lang="en-GB" altLang="zh-CN" sz="1400" dirty="0" err="1" smtClean="0">
                <a:solidFill>
                  <a:srgbClr val="00B050"/>
                </a:solidFill>
              </a:rPr>
              <a:t>e+e</a:t>
            </a:r>
            <a:r>
              <a:rPr lang="en-GB" altLang="zh-CN" sz="1400" dirty="0" smtClean="0">
                <a:solidFill>
                  <a:srgbClr val="00B050"/>
                </a:solidFill>
              </a:rPr>
              <a:t>- beams </a:t>
            </a:r>
            <a:r>
              <a:rPr lang="en-GB" altLang="zh-CN" sz="1400" dirty="0">
                <a:solidFill>
                  <a:srgbClr val="00B050"/>
                </a:solidFill>
              </a:rPr>
              <a:t>collide at the IP with a horizontal angle of 33mrad and </a:t>
            </a:r>
            <a:r>
              <a:rPr lang="en-GB" altLang="zh-CN" sz="1400" dirty="0" smtClean="0">
                <a:solidFill>
                  <a:srgbClr val="00B050"/>
                </a:solidFill>
              </a:rPr>
              <a:t>the final focusing length is 2.2m</a:t>
            </a:r>
            <a:endParaRPr lang="en-GB" altLang="zh-CN" sz="1400" dirty="0" smtClean="0">
              <a:solidFill>
                <a:srgbClr val="00B050"/>
              </a:solidFill>
            </a:endParaRPr>
          </a:p>
          <a:p>
            <a:pPr marL="285750" indent="-285750">
              <a:buFont typeface="Arial" panose="020B0604020202020204" pitchFamily="34" charset="0"/>
              <a:buChar char="•"/>
            </a:pPr>
            <a:r>
              <a:rPr lang="en-GB" altLang="zh-CN" sz="1400" dirty="0" err="1" smtClean="0">
                <a:solidFill>
                  <a:schemeClr val="accent2"/>
                </a:solidFill>
              </a:rPr>
              <a:t>Lumical</a:t>
            </a:r>
            <a:r>
              <a:rPr lang="en-GB" altLang="zh-CN" sz="1400" dirty="0" smtClean="0">
                <a:solidFill>
                  <a:schemeClr val="accent2"/>
                </a:solidFill>
              </a:rPr>
              <a:t> will </a:t>
            </a:r>
            <a:r>
              <a:rPr lang="en-GB" altLang="zh-CN" sz="1400" dirty="0">
                <a:solidFill>
                  <a:schemeClr val="accent2"/>
                </a:solidFill>
              </a:rPr>
              <a:t>be installed in longitudinal 0.95~1.11m, with inner radius 28.5mm and outer radius 100mm.</a:t>
            </a:r>
            <a:endParaRPr lang="zh-CN" altLang="en-US" sz="1400" dirty="0">
              <a:solidFill>
                <a:schemeClr val="accent2"/>
              </a:solidFill>
            </a:endParaRPr>
          </a:p>
        </p:txBody>
      </p:sp>
      <p:sp>
        <p:nvSpPr>
          <p:cNvPr id="6" name="圆角矩形 5"/>
          <p:cNvSpPr/>
          <p:nvPr/>
        </p:nvSpPr>
        <p:spPr>
          <a:xfrm>
            <a:off x="379095" y="4554220"/>
            <a:ext cx="8549640" cy="18421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图片 6"/>
          <p:cNvPicPr/>
          <p:nvPr/>
        </p:nvPicPr>
        <p:blipFill>
          <a:blip r:embed="rId1"/>
          <a:stretch>
            <a:fillRect/>
          </a:stretch>
        </p:blipFill>
        <p:spPr>
          <a:xfrm>
            <a:off x="204652" y="1491978"/>
            <a:ext cx="4859382" cy="2723606"/>
          </a:xfrm>
          <a:prstGeom prst="rect">
            <a:avLst/>
          </a:prstGeom>
        </p:spPr>
      </p:pic>
      <p:pic>
        <p:nvPicPr>
          <p:cNvPr id="3" name="图片 2"/>
          <p:cNvPicPr>
            <a:picLocks noChangeAspect="1"/>
          </p:cNvPicPr>
          <p:nvPr/>
        </p:nvPicPr>
        <p:blipFill>
          <a:blip r:embed="rId2"/>
          <a:stretch>
            <a:fillRect/>
          </a:stretch>
        </p:blipFill>
        <p:spPr>
          <a:xfrm>
            <a:off x="5064125" y="1678940"/>
            <a:ext cx="3902075" cy="20281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7540" y="382905"/>
            <a:ext cx="8229600" cy="807085"/>
          </a:xfrm>
        </p:spPr>
        <p:txBody>
          <a:bodyPr>
            <a:normAutofit/>
          </a:bodyPr>
          <a:lstStyle/>
          <a:p>
            <a:r>
              <a:rPr lang="en-US" altLang="zh-CN" sz="3200" b="1" smtClean="0">
                <a:solidFill>
                  <a:srgbClr val="C00000"/>
                </a:solidFill>
                <a:latin typeface="Calibri" panose="020F0502020204030204" pitchFamily="34" charset="0"/>
              </a:rPr>
              <a:t>CEPC CDR Design Status </a:t>
            </a:r>
            <a:endParaRPr lang="en-US" altLang="zh-CN" sz="3200" b="1" dirty="0" smtClean="0">
              <a:solidFill>
                <a:srgbClr val="C00000"/>
              </a:solidFill>
              <a:latin typeface="Calibri" panose="020F0502020204030204" pitchFamily="34" charset="0"/>
            </a:endParaRPr>
          </a:p>
        </p:txBody>
      </p:sp>
      <p:graphicFrame>
        <p:nvGraphicFramePr>
          <p:cNvPr id="7" name="表格 6"/>
          <p:cNvGraphicFramePr>
            <a:graphicFrameLocks noGrp="1"/>
          </p:cNvGraphicFramePr>
          <p:nvPr/>
        </p:nvGraphicFramePr>
        <p:xfrm>
          <a:off x="185098" y="1834386"/>
          <a:ext cx="8496945" cy="2867388"/>
        </p:xfrm>
        <a:graphic>
          <a:graphicData uri="http://schemas.openxmlformats.org/drawingml/2006/table">
            <a:tbl>
              <a:tblPr firstRow="1" firstCol="1" bandRow="1">
                <a:tableStyleId>{21E4AEA4-8DFA-4A89-87EB-49C32662AFE0}</a:tableStyleId>
              </a:tblPr>
              <a:tblGrid>
                <a:gridCol w="2880320"/>
                <a:gridCol w="1080120"/>
                <a:gridCol w="1008112"/>
                <a:gridCol w="1852124"/>
                <a:gridCol w="1676269"/>
              </a:tblGrid>
              <a:tr h="386715">
                <a:tc>
                  <a:txBody>
                    <a:bodyPr/>
                    <a:lstStyle/>
                    <a:p>
                      <a:pPr algn="ctr">
                        <a:spcAft>
                          <a:spcPts val="0"/>
                        </a:spcAft>
                      </a:pPr>
                      <a:r>
                        <a:rPr lang="en-US" sz="1800" kern="100" dirty="0">
                          <a:effectLst/>
                          <a:latin typeface="+mn-lt"/>
                        </a:rPr>
                        <a:t>Parameter</a:t>
                      </a:r>
                      <a:endParaRPr lang="zh-CN" sz="1800" kern="100" dirty="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800" kern="100" dirty="0">
                          <a:effectLst/>
                          <a:latin typeface="+mn-lt"/>
                        </a:rPr>
                        <a:t>Symbol</a:t>
                      </a:r>
                      <a:endParaRPr lang="zh-CN" sz="1800" kern="100" dirty="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800" kern="100" dirty="0">
                          <a:effectLst/>
                          <a:latin typeface="+mn-lt"/>
                        </a:rPr>
                        <a:t>Unit</a:t>
                      </a:r>
                      <a:endParaRPr lang="zh-CN" sz="1800" kern="100" dirty="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800" kern="100" dirty="0" smtClean="0">
                          <a:effectLst/>
                          <a:latin typeface="+mn-lt"/>
                        </a:rPr>
                        <a:t>Goal</a:t>
                      </a:r>
                      <a:endParaRPr lang="zh-CN" sz="1800" kern="100" dirty="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altLang="zh-CN" sz="1800" kern="100" dirty="0">
                          <a:effectLst/>
                          <a:latin typeface="+mn-lt"/>
                          <a:ea typeface="宋体" panose="02010600030101010101" pitchFamily="2" charset="-122"/>
                          <a:cs typeface="Times New Roman" panose="02020603050405020304" pitchFamily="18" charset="0"/>
                        </a:rPr>
                        <a:t>Status</a:t>
                      </a:r>
                      <a:endParaRPr lang="en-US" altLang="zh-CN" sz="1800" kern="100" dirty="0">
                        <a:effectLst/>
                        <a:latin typeface="+mn-lt"/>
                        <a:ea typeface="宋体" panose="02010600030101010101" pitchFamily="2" charset="-122"/>
                        <a:cs typeface="Times New Roman" panose="02020603050405020304" pitchFamily="18" charset="0"/>
                      </a:endParaRPr>
                    </a:p>
                  </a:txBody>
                  <a:tcPr marL="51435" marR="51435" marT="0" marB="0" anchor="ctr"/>
                </a:tc>
              </a:tr>
              <a:tr h="38645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1" kern="100" dirty="0">
                          <a:solidFill>
                            <a:schemeClr val="lt1"/>
                          </a:solidFill>
                          <a:effectLst/>
                          <a:latin typeface="+mn-lt"/>
                          <a:ea typeface="+mn-ea"/>
                          <a:cs typeface="Times New Roman" panose="02020603050405020304"/>
                        </a:rPr>
                        <a:t>Beam </a:t>
                      </a:r>
                      <a:r>
                        <a:rPr lang="en-US" sz="1800" b="1" kern="100" dirty="0" smtClean="0">
                          <a:solidFill>
                            <a:schemeClr val="lt1"/>
                          </a:solidFill>
                          <a:effectLst/>
                          <a:latin typeface="+mn-lt"/>
                          <a:ea typeface="+mn-ea"/>
                          <a:cs typeface="Times New Roman" panose="02020603050405020304"/>
                        </a:rPr>
                        <a:t>Energy</a:t>
                      </a:r>
                      <a:endParaRPr lang="en-US" sz="1800" b="1" kern="100" dirty="0">
                        <a:solidFill>
                          <a:schemeClr val="lt1"/>
                        </a:solidFill>
                        <a:effectLst/>
                        <a:latin typeface="+mn-lt"/>
                        <a:ea typeface="+mn-ea"/>
                        <a:cs typeface="Times New Roman" panose="02020603050405020304"/>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i="1" kern="100">
                          <a:solidFill>
                            <a:schemeClr val="dk1"/>
                          </a:solidFill>
                          <a:effectLst/>
                          <a:latin typeface="+mn-lt"/>
                          <a:ea typeface="+mn-ea"/>
                          <a:cs typeface="+mn-cs"/>
                        </a:rPr>
                        <a:t> </a:t>
                      </a:r>
                      <a:r>
                        <a:rPr lang="en-US" altLang="zh-CN" sz="1800" i="1" kern="100" smtClean="0">
                          <a:solidFill>
                            <a:schemeClr val="dk1"/>
                          </a:solidFill>
                          <a:effectLst/>
                          <a:latin typeface="+mn-lt"/>
                          <a:ea typeface="+mn-ea"/>
                          <a:cs typeface="+mn-cs"/>
                          <a:sym typeface="Symbol" panose="05050102010706020507"/>
                        </a:rPr>
                        <a:t>E</a:t>
                      </a:r>
                      <a:endParaRPr lang="zh-CN" altLang="en-US" sz="1800" i="1" kern="10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0" i="0" kern="1200" smtClean="0">
                          <a:solidFill>
                            <a:schemeClr val="dk1"/>
                          </a:solidFill>
                          <a:effectLst/>
                          <a:latin typeface="+mn-lt"/>
                          <a:ea typeface="+mn-ea"/>
                          <a:cs typeface="+mn-cs"/>
                        </a:rPr>
                        <a:t>GeV</a:t>
                      </a:r>
                      <a:endParaRPr lang="en-US" sz="1800" b="0" i="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b="0" i="0" kern="1200" dirty="0">
                          <a:solidFill>
                            <a:schemeClr val="dk1"/>
                          </a:solidFill>
                          <a:effectLst/>
                          <a:latin typeface="+mn-lt"/>
                          <a:ea typeface="+mn-ea"/>
                          <a:cs typeface="+mn-cs"/>
                        </a:rPr>
                        <a:t> </a:t>
                      </a:r>
                      <a:r>
                        <a:rPr lang="en-US" altLang="zh-CN" sz="1800" b="0" i="0" kern="1200" dirty="0">
                          <a:solidFill>
                            <a:schemeClr val="dk1"/>
                          </a:solidFill>
                          <a:effectLst/>
                          <a:latin typeface="+mn-lt"/>
                          <a:ea typeface="+mn-ea"/>
                          <a:cs typeface="+mn-cs"/>
                        </a:rPr>
                        <a:t>120</a:t>
                      </a:r>
                      <a:endParaRPr lang="zh-CN" altLang="en-US" sz="1800" b="0" i="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i="0" kern="1200" dirty="0" smtClean="0">
                          <a:solidFill>
                            <a:srgbClr val="00B050"/>
                          </a:solidFill>
                          <a:effectLst/>
                          <a:latin typeface="+mn-lt"/>
                          <a:ea typeface="+mn-ea"/>
                          <a:cs typeface="+mn-cs"/>
                        </a:rPr>
                        <a:t>120</a:t>
                      </a:r>
                      <a:endParaRPr lang="en-US" altLang="zh-CN" sz="1800" b="1" i="0" kern="1200" dirty="0" smtClean="0">
                        <a:solidFill>
                          <a:srgbClr val="00B050"/>
                        </a:solidFill>
                        <a:effectLst/>
                        <a:latin typeface="+mn-lt"/>
                        <a:ea typeface="+mn-ea"/>
                        <a:cs typeface="+mn-cs"/>
                      </a:endParaRPr>
                    </a:p>
                  </a:txBody>
                  <a:tcPr anchor="ctr"/>
                </a:tc>
              </a:tr>
              <a:tr h="38645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i="0" kern="1200" dirty="0" smtClean="0">
                          <a:solidFill>
                            <a:schemeClr val="lt1"/>
                          </a:solidFill>
                          <a:effectLst/>
                          <a:latin typeface="+mn-lt"/>
                          <a:ea typeface="+mn-ea"/>
                          <a:cs typeface="+mn-cs"/>
                        </a:rPr>
                        <a:t>Circumference</a:t>
                      </a:r>
                      <a:endParaRPr lang="en-US" sz="1800" b="1" kern="100" dirty="0">
                        <a:solidFill>
                          <a:schemeClr val="lt1"/>
                        </a:solidFill>
                        <a:effectLst/>
                        <a:latin typeface="+mn-lt"/>
                        <a:ea typeface="+mn-ea"/>
                        <a:cs typeface="Times New Roman" panose="02020603050405020304"/>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i="1" kern="100" dirty="0" smtClean="0">
                          <a:solidFill>
                            <a:schemeClr val="dk1"/>
                          </a:solidFill>
                          <a:effectLst/>
                          <a:latin typeface="+mn-lt"/>
                          <a:ea typeface="+mn-ea"/>
                          <a:cs typeface="+mn-cs"/>
                        </a:rPr>
                        <a:t>C</a:t>
                      </a:r>
                      <a:endParaRPr lang="zh-CN" altLang="en-US" sz="1800" i="1" kern="1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0" i="0" kern="1200" dirty="0" smtClean="0">
                          <a:solidFill>
                            <a:schemeClr val="dk1"/>
                          </a:solidFill>
                          <a:effectLst/>
                          <a:latin typeface="+mn-lt"/>
                          <a:ea typeface="+mn-ea"/>
                          <a:cs typeface="+mn-cs"/>
                        </a:rPr>
                        <a:t>km</a:t>
                      </a:r>
                      <a:endParaRPr lang="en-US" sz="1800" b="0" i="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i="0" kern="1200" dirty="0" smtClean="0">
                          <a:solidFill>
                            <a:schemeClr val="dk1"/>
                          </a:solidFill>
                          <a:effectLst/>
                          <a:latin typeface="+mn-lt"/>
                          <a:ea typeface="+mn-ea"/>
                          <a:cs typeface="+mn-cs"/>
                        </a:rPr>
                        <a:t>100</a:t>
                      </a:r>
                      <a:endParaRPr lang="zh-CN" altLang="en-US" sz="1800" b="0" i="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i="0" kern="1200" dirty="0" smtClean="0">
                          <a:solidFill>
                            <a:srgbClr val="00B050"/>
                          </a:solidFill>
                          <a:effectLst/>
                          <a:latin typeface="+mn-lt"/>
                          <a:ea typeface="+mn-ea"/>
                          <a:cs typeface="+mn-cs"/>
                        </a:rPr>
                        <a:t>100.006</a:t>
                      </a:r>
                      <a:endParaRPr lang="en-US" altLang="zh-CN" sz="1800" b="1" i="0" kern="1200" dirty="0" smtClean="0">
                        <a:solidFill>
                          <a:srgbClr val="00B050"/>
                        </a:solidFill>
                        <a:effectLst/>
                        <a:latin typeface="+mn-lt"/>
                        <a:ea typeface="+mn-ea"/>
                        <a:cs typeface="+mn-cs"/>
                      </a:endParaRPr>
                    </a:p>
                  </a:txBody>
                  <a:tcPr anchor="ctr"/>
                </a:tc>
              </a:tr>
              <a:tr h="386458">
                <a:tc>
                  <a:txBody>
                    <a:bodyPr/>
                    <a:lstStyle/>
                    <a:p>
                      <a:pPr algn="ctr">
                        <a:spcAft>
                          <a:spcPts val="0"/>
                        </a:spcAft>
                      </a:pPr>
                      <a:r>
                        <a:rPr lang="en-US" altLang="zh-CN" sz="1800" b="1" kern="100" dirty="0" smtClean="0">
                          <a:solidFill>
                            <a:schemeClr val="lt1"/>
                          </a:solidFill>
                          <a:effectLst/>
                          <a:latin typeface="+mn-lt"/>
                          <a:ea typeface="+mn-ea"/>
                          <a:cs typeface="Times New Roman" panose="02020603050405020304"/>
                        </a:rPr>
                        <a:t>Emittance </a:t>
                      </a:r>
                      <a:endParaRPr lang="zh-CN" sz="1800" kern="100" dirty="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800" i="1" kern="100" dirty="0" smtClean="0">
                          <a:effectLst/>
                          <a:latin typeface="+mn-lt"/>
                          <a:sym typeface="Symbol" panose="05050102010706020507"/>
                        </a:rPr>
                        <a:t></a:t>
                      </a:r>
                      <a:r>
                        <a:rPr lang="en-US" sz="1800" i="1" kern="100" baseline="-25000" dirty="0" smtClean="0">
                          <a:effectLst/>
                          <a:latin typeface="+mn-lt"/>
                          <a:sym typeface="Symbol" panose="05050102010706020507"/>
                        </a:rPr>
                        <a:t>x/</a:t>
                      </a:r>
                      <a:r>
                        <a:rPr lang="en-US" altLang="zh-CN" sz="1800" i="1" kern="100" dirty="0" smtClean="0">
                          <a:effectLst/>
                          <a:latin typeface="+mn-lt"/>
                          <a:sym typeface="Symbol" panose="05050102010706020507"/>
                        </a:rPr>
                        <a:t></a:t>
                      </a:r>
                      <a:r>
                        <a:rPr lang="en-US" altLang="zh-CN" sz="1800" i="1" kern="100" baseline="-25000" dirty="0" smtClean="0">
                          <a:effectLst/>
                          <a:latin typeface="+mn-lt"/>
                          <a:sym typeface="Symbol" panose="05050102010706020507"/>
                        </a:rPr>
                        <a:t>y</a:t>
                      </a:r>
                      <a:endParaRPr lang="zh-CN" sz="1800" i="1" kern="100" dirty="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altLang="zh-CN" sz="1800" kern="100" dirty="0" err="1" smtClean="0">
                          <a:effectLst/>
                          <a:latin typeface="+mn-lt"/>
                          <a:ea typeface="+mn-ea"/>
                          <a:cs typeface="+mn-cs"/>
                        </a:rPr>
                        <a:t>nm</a:t>
                      </a:r>
                      <a:r>
                        <a:rPr lang="en-US" altLang="zh-CN" sz="1800" kern="100" dirty="0" err="1" smtClean="0">
                          <a:solidFill>
                            <a:schemeClr val="dk1"/>
                          </a:solidFill>
                          <a:effectLst/>
                          <a:latin typeface="+mn-lt"/>
                          <a:ea typeface="+mn-ea"/>
                          <a:cs typeface="+mn-cs"/>
                          <a:sym typeface="Symbol" panose="05050102010706020507" pitchFamily="18" charset="2"/>
                        </a:rPr>
                        <a:t></a:t>
                      </a:r>
                      <a:r>
                        <a:rPr lang="en-US" altLang="zh-CN" sz="1800" kern="100" baseline="0" dirty="0" err="1" smtClean="0">
                          <a:effectLst/>
                          <a:latin typeface="+mn-lt"/>
                          <a:ea typeface="+mn-ea"/>
                          <a:cs typeface="+mn-cs"/>
                        </a:rPr>
                        <a:t>rad</a:t>
                      </a:r>
                      <a:endParaRPr lang="zh-CN" sz="1800" kern="100" dirty="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i="0" kern="1200" dirty="0" smtClean="0">
                          <a:solidFill>
                            <a:schemeClr val="dk1"/>
                          </a:solidFill>
                          <a:effectLst/>
                          <a:latin typeface="+mn-lt"/>
                          <a:ea typeface="+mn-ea"/>
                          <a:cs typeface="+mn-cs"/>
                        </a:rPr>
                        <a:t>1.21 / 0.0036</a:t>
                      </a:r>
                      <a:endParaRPr lang="zh-CN" altLang="zh-CN" sz="1800" kern="100" dirty="0" smtClean="0">
                        <a:solidFill>
                          <a:schemeClr val="dk1"/>
                        </a:solidFill>
                        <a:effectLst/>
                        <a:latin typeface="+mn-lt"/>
                        <a:ea typeface="+mn-ea"/>
                        <a:cs typeface="Times New Roman" panose="02020603050405020304"/>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i="0" kern="1200" dirty="0" smtClean="0">
                          <a:solidFill>
                            <a:srgbClr val="00B050"/>
                          </a:solidFill>
                          <a:effectLst/>
                          <a:latin typeface="+mn-lt"/>
                          <a:ea typeface="+mn-ea"/>
                          <a:cs typeface="+mn-cs"/>
                        </a:rPr>
                        <a:t>1.208 / -</a:t>
                      </a:r>
                      <a:endParaRPr lang="en-US" altLang="zh-CN" sz="1800" b="1" i="0" kern="1200" dirty="0" smtClean="0">
                        <a:solidFill>
                          <a:srgbClr val="00B050"/>
                        </a:solidFill>
                        <a:effectLst/>
                        <a:latin typeface="+mn-lt"/>
                        <a:ea typeface="+mn-ea"/>
                        <a:cs typeface="+mn-cs"/>
                      </a:endParaRPr>
                    </a:p>
                  </a:txBody>
                  <a:tcPr marL="51435" marR="51435" marT="0" marB="0" anchor="ctr"/>
                </a:tc>
              </a:tr>
              <a:tr h="386458">
                <a:tc>
                  <a:txBody>
                    <a:bodyPr/>
                    <a:lstStyle/>
                    <a:p>
                      <a:pPr algn="ctr">
                        <a:spcAft>
                          <a:spcPts val="0"/>
                        </a:spcAft>
                      </a:pPr>
                      <a:r>
                        <a:rPr lang="en-US" altLang="zh-CN" sz="1800" kern="100" dirty="0" smtClean="0">
                          <a:effectLst/>
                          <a:latin typeface="+mn-lt"/>
                          <a:ea typeface="宋体" panose="02010600030101010101" pitchFamily="2" charset="-122"/>
                          <a:cs typeface="Times New Roman" panose="02020603050405020304" pitchFamily="18" charset="0"/>
                        </a:rPr>
                        <a:t>Beta</a:t>
                      </a:r>
                      <a:r>
                        <a:rPr lang="en-US" altLang="zh-CN" sz="1800" kern="100" baseline="0" dirty="0" smtClean="0">
                          <a:effectLst/>
                          <a:latin typeface="+mn-lt"/>
                          <a:ea typeface="宋体" panose="02010600030101010101" pitchFamily="2" charset="-122"/>
                          <a:cs typeface="Times New Roman" panose="02020603050405020304" pitchFamily="18" charset="0"/>
                        </a:rPr>
                        <a:t> functions at IP</a:t>
                      </a:r>
                      <a:endParaRPr lang="zh-CN" sz="1800" kern="100" dirty="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i="1" kern="100" dirty="0" smtClean="0">
                          <a:effectLst/>
                          <a:latin typeface="+mn-lt"/>
                          <a:sym typeface="Symbol" panose="05050102010706020507"/>
                        </a:rPr>
                        <a:t></a:t>
                      </a:r>
                      <a:r>
                        <a:rPr lang="en-US" altLang="zh-CN" sz="1800" i="1" kern="100" baseline="-25000" dirty="0" smtClean="0">
                          <a:effectLst/>
                          <a:latin typeface="+mn-lt"/>
                          <a:sym typeface="Symbol" panose="05050102010706020507"/>
                        </a:rPr>
                        <a:t>x/</a:t>
                      </a:r>
                      <a:r>
                        <a:rPr lang="en-US" altLang="zh-CN" sz="1800" i="1" kern="100" dirty="0" smtClean="0">
                          <a:effectLst/>
                          <a:latin typeface="+mn-lt"/>
                          <a:sym typeface="Symbol" panose="05050102010706020507"/>
                        </a:rPr>
                        <a:t></a:t>
                      </a:r>
                      <a:r>
                        <a:rPr lang="en-US" altLang="zh-CN" sz="1800" i="1" kern="100" baseline="-25000" dirty="0" smtClean="0">
                          <a:effectLst/>
                          <a:latin typeface="+mn-lt"/>
                          <a:sym typeface="Symbol" panose="05050102010706020507"/>
                        </a:rPr>
                        <a:t>y</a:t>
                      </a:r>
                      <a:endParaRPr lang="zh-CN" altLang="zh-CN" sz="1800" i="1" kern="100" dirty="0" smtClean="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00" dirty="0" smtClean="0">
                          <a:effectLst/>
                          <a:latin typeface="+mn-lt"/>
                          <a:ea typeface="宋体" panose="02010600030101010101" pitchFamily="2" charset="-122"/>
                          <a:cs typeface="Times New Roman" panose="02020603050405020304" pitchFamily="18" charset="0"/>
                        </a:rPr>
                        <a:t>m</a:t>
                      </a:r>
                      <a:endParaRPr lang="zh-CN" altLang="zh-CN" sz="1800" kern="100" dirty="0" smtClean="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altLang="zh-CN" sz="1800" kern="100" dirty="0" smtClean="0">
                          <a:solidFill>
                            <a:schemeClr val="dk1"/>
                          </a:solidFill>
                          <a:effectLst/>
                          <a:latin typeface="+mn-lt"/>
                          <a:ea typeface="+mn-ea"/>
                          <a:cs typeface="Times New Roman" panose="02020603050405020304" pitchFamily="18" charset="0"/>
                        </a:rPr>
                        <a:t>0.36 / 0.002</a:t>
                      </a:r>
                      <a:endParaRPr lang="zh-CN" altLang="zh-CN" sz="1800" kern="100" dirty="0">
                        <a:solidFill>
                          <a:schemeClr val="dk1"/>
                        </a:solidFill>
                        <a:effectLst/>
                        <a:latin typeface="+mn-lt"/>
                        <a:ea typeface="+mn-ea"/>
                        <a:cs typeface="Times New Roman" panose="02020603050405020304"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kern="100" dirty="0" smtClean="0">
                          <a:solidFill>
                            <a:srgbClr val="00B050"/>
                          </a:solidFill>
                          <a:effectLst/>
                          <a:latin typeface="+mn-lt"/>
                          <a:ea typeface="+mn-ea"/>
                          <a:cs typeface="Times New Roman" panose="02020603050405020304" pitchFamily="18" charset="0"/>
                        </a:rPr>
                        <a:t>0.36 / 0.002</a:t>
                      </a:r>
                      <a:endParaRPr lang="en-US" altLang="zh-CN" sz="1800" b="1" kern="100" dirty="0" smtClean="0">
                        <a:solidFill>
                          <a:srgbClr val="00B050"/>
                        </a:solidFill>
                        <a:effectLst/>
                        <a:latin typeface="+mn-lt"/>
                        <a:ea typeface="+mn-ea"/>
                        <a:cs typeface="Times New Roman" panose="02020603050405020304" pitchFamily="18" charset="0"/>
                      </a:endParaRPr>
                    </a:p>
                  </a:txBody>
                  <a:tcPr marL="51435" marR="51435" marT="0" marB="0" anchor="ctr"/>
                </a:tc>
              </a:tr>
              <a:tr h="386458">
                <a:tc>
                  <a:txBody>
                    <a:bodyPr/>
                    <a:lstStyle/>
                    <a:p>
                      <a:pPr algn="ctr">
                        <a:spcAft>
                          <a:spcPts val="0"/>
                        </a:spcAft>
                      </a:pPr>
                      <a:r>
                        <a:rPr lang="en-US" altLang="zh-CN" sz="1800" kern="100" dirty="0" smtClean="0">
                          <a:effectLst/>
                          <a:latin typeface="+mn-lt"/>
                          <a:ea typeface="宋体" panose="02010600030101010101" pitchFamily="2" charset="-122"/>
                          <a:cs typeface="Times New Roman" panose="02020603050405020304" pitchFamily="18" charset="0"/>
                        </a:rPr>
                        <a:t>Energy acceptance</a:t>
                      </a:r>
                      <a:endParaRPr lang="zh-CN" sz="1800" kern="100" dirty="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i="1" kern="100" dirty="0" smtClean="0">
                          <a:effectLst/>
                          <a:latin typeface="+mn-lt"/>
                          <a:ea typeface="宋体" panose="02010600030101010101" pitchFamily="2" charset="-122"/>
                          <a:cs typeface="Times New Roman" panose="02020603050405020304" pitchFamily="18" charset="0"/>
                          <a:sym typeface="Symbol" panose="05050102010706020507"/>
                        </a:rPr>
                        <a:t></a:t>
                      </a:r>
                      <a:r>
                        <a:rPr lang="en-US" altLang="zh-CN" sz="1800" i="1" kern="100" dirty="0" smtClean="0">
                          <a:effectLst/>
                          <a:latin typeface="+mn-lt"/>
                          <a:ea typeface="宋体" panose="02010600030101010101" pitchFamily="2" charset="-122"/>
                          <a:cs typeface="Times New Roman" panose="02020603050405020304" pitchFamily="18" charset="0"/>
                          <a:sym typeface="Symbol" panose="05050102010706020507"/>
                        </a:rPr>
                        <a:t>P/P</a:t>
                      </a:r>
                      <a:endParaRPr lang="zh-CN" altLang="zh-CN" sz="1800" i="1" kern="100" dirty="0" smtClean="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00" dirty="0" smtClean="0">
                          <a:effectLst/>
                          <a:latin typeface="+mn-lt"/>
                          <a:ea typeface="宋体" panose="02010600030101010101" pitchFamily="2" charset="-122"/>
                          <a:cs typeface="Times New Roman" panose="02020603050405020304" pitchFamily="18" charset="0"/>
                        </a:rPr>
                        <a:t>%</a:t>
                      </a:r>
                      <a:endParaRPr lang="zh-CN" altLang="zh-CN" sz="1800" kern="100" dirty="0" smtClean="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i="0" kern="1200" dirty="0" smtClean="0">
                          <a:solidFill>
                            <a:schemeClr val="dk1"/>
                          </a:solidFill>
                          <a:effectLst/>
                          <a:latin typeface="+mn-lt"/>
                          <a:ea typeface="+mn-ea"/>
                          <a:cs typeface="+mn-cs"/>
                        </a:rPr>
                        <a:t>1.</a:t>
                      </a:r>
                      <a:r>
                        <a:rPr lang="en-US" sz="1800" b="0" i="0" kern="1200" dirty="0" smtClean="0">
                          <a:solidFill>
                            <a:schemeClr val="dk1"/>
                          </a:solidFill>
                          <a:effectLst/>
                          <a:latin typeface="+mn-lt"/>
                          <a:ea typeface="+mn-ea"/>
                          <a:cs typeface="+mn-cs"/>
                        </a:rPr>
                        <a:t>35</a:t>
                      </a:r>
                      <a:endParaRPr lang="en-US" sz="1800" kern="100" dirty="0" smtClean="0">
                        <a:solidFill>
                          <a:schemeClr val="dk1"/>
                        </a:solidFill>
                        <a:effectLst/>
                        <a:latin typeface="+mn-lt"/>
                        <a:ea typeface="+mn-ea"/>
                        <a:cs typeface="Times New Roman" panose="02020603050405020304"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kern="100" dirty="0" smtClean="0">
                          <a:solidFill>
                            <a:srgbClr val="00B050"/>
                          </a:solidFill>
                          <a:effectLst/>
                          <a:latin typeface="+mn-lt"/>
                          <a:ea typeface="+mn-ea"/>
                          <a:cs typeface="Times New Roman" panose="02020603050405020304" pitchFamily="18" charset="0"/>
                        </a:rPr>
                        <a:t>1.8</a:t>
                      </a:r>
                      <a:endParaRPr lang="en-US" altLang="zh-CN" sz="1800" b="1" kern="100" dirty="0" smtClean="0">
                        <a:solidFill>
                          <a:srgbClr val="00B050"/>
                        </a:solidFill>
                        <a:effectLst/>
                        <a:latin typeface="+mn-lt"/>
                        <a:ea typeface="+mn-ea"/>
                        <a:cs typeface="Times New Roman" panose="02020603050405020304" pitchFamily="18" charset="0"/>
                      </a:endParaRPr>
                    </a:p>
                  </a:txBody>
                  <a:tcPr marL="51435" marR="51435" marT="0" marB="0" anchor="ctr"/>
                </a:tc>
              </a:tr>
              <a:tr h="386458">
                <a:tc>
                  <a:txBody>
                    <a:bodyPr/>
                    <a:lstStyle/>
                    <a:p>
                      <a:pPr algn="ctr">
                        <a:spcAft>
                          <a:spcPts val="0"/>
                        </a:spcAft>
                      </a:pPr>
                      <a:r>
                        <a:rPr lang="en-US" altLang="zh-CN" sz="1800" b="1" kern="100" dirty="0" smtClean="0">
                          <a:solidFill>
                            <a:schemeClr val="lt1"/>
                          </a:solidFill>
                          <a:effectLst/>
                          <a:latin typeface="+mn-lt"/>
                          <a:ea typeface="+mn-ea"/>
                          <a:cs typeface="Times New Roman" panose="02020603050405020304"/>
                        </a:rPr>
                        <a:t>DA requirement</a:t>
                      </a:r>
                      <a:endParaRPr lang="en-US" altLang="zh-CN" sz="1800" b="1" kern="100" dirty="0" smtClean="0">
                        <a:solidFill>
                          <a:schemeClr val="lt1"/>
                        </a:solidFill>
                        <a:effectLst/>
                        <a:latin typeface="+mn-lt"/>
                        <a:ea typeface="+mn-ea"/>
                        <a:cs typeface="Times New Roman" panose="02020603050405020304"/>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00" dirty="0" smtClean="0">
                          <a:effectLst/>
                          <a:latin typeface="+mn-lt"/>
                        </a:rPr>
                        <a:t> </a:t>
                      </a:r>
                      <a:r>
                        <a:rPr lang="en-US" altLang="zh-CN" sz="1800" kern="100" dirty="0" err="1" smtClean="0">
                          <a:effectLst/>
                          <a:latin typeface="+mn-lt"/>
                        </a:rPr>
                        <a:t>D</a:t>
                      </a:r>
                      <a:r>
                        <a:rPr lang="en-US" altLang="zh-CN" sz="1800" i="1" kern="100" dirty="0" err="1" smtClean="0">
                          <a:effectLst/>
                          <a:latin typeface="+mn-lt"/>
                          <a:sym typeface="Symbol" panose="05050102010706020507"/>
                        </a:rPr>
                        <a:t>A</a:t>
                      </a:r>
                      <a:r>
                        <a:rPr lang="en-US" altLang="zh-CN" sz="1800" i="1" kern="100" baseline="-25000" dirty="0" err="1" smtClean="0">
                          <a:effectLst/>
                          <a:latin typeface="+mn-lt"/>
                          <a:sym typeface="Symbol" panose="05050102010706020507"/>
                        </a:rPr>
                        <a:t>x</a:t>
                      </a:r>
                      <a:r>
                        <a:rPr lang="en-US" altLang="zh-CN" sz="1800" i="1" kern="100" baseline="-25000" dirty="0" smtClean="0">
                          <a:effectLst/>
                          <a:latin typeface="+mn-lt"/>
                          <a:sym typeface="Symbol" panose="05050102010706020507"/>
                        </a:rPr>
                        <a:t>/</a:t>
                      </a:r>
                      <a:r>
                        <a:rPr lang="en-US" altLang="zh-CN" sz="1800" kern="100" dirty="0" err="1" smtClean="0">
                          <a:effectLst/>
                          <a:latin typeface="+mn-lt"/>
                        </a:rPr>
                        <a:t>D</a:t>
                      </a:r>
                      <a:r>
                        <a:rPr lang="en-US" altLang="zh-CN" sz="1800" i="1" kern="100" dirty="0" err="1" smtClean="0">
                          <a:effectLst/>
                          <a:latin typeface="+mn-lt"/>
                          <a:sym typeface="Symbol" panose="05050102010706020507"/>
                        </a:rPr>
                        <a:t>A</a:t>
                      </a:r>
                      <a:r>
                        <a:rPr lang="en-US" altLang="zh-CN" sz="1800" i="1" kern="100" baseline="-25000" dirty="0" err="1" smtClean="0">
                          <a:effectLst/>
                          <a:latin typeface="+mn-lt"/>
                          <a:sym typeface="Symbol" panose="05050102010706020507"/>
                        </a:rPr>
                        <a:t>y</a:t>
                      </a:r>
                      <a:endParaRPr lang="zh-CN" altLang="zh-CN" sz="1800" i="1" kern="100" dirty="0" smtClean="0">
                        <a:effectLst/>
                        <a:latin typeface="+mn-lt"/>
                        <a:ea typeface="宋体" panose="02010600030101010101" pitchFamily="2" charset="-122"/>
                        <a:cs typeface="Times New Roman" panose="02020603050405020304" pitchFamily="18" charset="0"/>
                      </a:endParaRPr>
                    </a:p>
                  </a:txBody>
                  <a:tcPr marL="51435" marR="51435" marT="0" marB="0" anchor="ctr"/>
                </a:tc>
                <a:tc>
                  <a:txBody>
                    <a:bodyPr/>
                    <a:lstStyle/>
                    <a:p>
                      <a:pPr marL="0" algn="ctr" defTabSz="914400" rtl="0" eaLnBrk="1" latinLnBrk="0" hangingPunct="1">
                        <a:spcAft>
                          <a:spcPts val="0"/>
                        </a:spcAft>
                      </a:pPr>
                      <a:r>
                        <a:rPr lang="en-US" altLang="zh-CN" sz="1800" kern="100" baseline="0" dirty="0" smtClean="0">
                          <a:solidFill>
                            <a:schemeClr val="dk1"/>
                          </a:solidFill>
                          <a:effectLst/>
                          <a:latin typeface="+mn-lt"/>
                          <a:ea typeface="+mn-ea"/>
                          <a:cs typeface="Times New Roman" panose="02020603050405020304" pitchFamily="18" charset="0"/>
                          <a:sym typeface="Symbol" panose="05050102010706020507"/>
                        </a:rPr>
                        <a:t></a:t>
                      </a:r>
                      <a:endParaRPr lang="zh-CN" sz="1800" kern="100" dirty="0">
                        <a:solidFill>
                          <a:schemeClr val="dk1"/>
                        </a:solidFill>
                        <a:effectLst/>
                        <a:latin typeface="+mn-lt"/>
                        <a:ea typeface="+mn-ea"/>
                        <a:cs typeface="+mn-cs"/>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00" dirty="0" smtClean="0">
                          <a:solidFill>
                            <a:schemeClr val="dk1"/>
                          </a:solidFill>
                          <a:effectLst/>
                          <a:latin typeface="+mn-lt"/>
                          <a:ea typeface="+mn-ea"/>
                          <a:cs typeface="Times New Roman" panose="02020603050405020304" pitchFamily="18" charset="0"/>
                        </a:rPr>
                        <a:t>13 / 12</a:t>
                      </a:r>
                      <a:endParaRPr lang="en-US" altLang="zh-CN" sz="1800" kern="100" baseline="0" dirty="0" smtClean="0">
                        <a:solidFill>
                          <a:schemeClr val="tx1"/>
                        </a:solidFill>
                        <a:effectLst/>
                        <a:latin typeface="+mn-lt"/>
                        <a:ea typeface="+mn-ea"/>
                        <a:cs typeface="Times New Roman" panose="02020603050405020304" pitchFamily="18" charset="0"/>
                        <a:sym typeface="Symbol" panose="05050102010706020507"/>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kern="100" baseline="0" dirty="0" smtClean="0">
                          <a:solidFill>
                            <a:srgbClr val="00B050"/>
                          </a:solidFill>
                          <a:effectLst/>
                          <a:latin typeface="+mn-lt"/>
                          <a:ea typeface="+mn-ea"/>
                          <a:cs typeface="Times New Roman" panose="02020603050405020304" pitchFamily="18" charset="0"/>
                          <a:sym typeface="Symbol" panose="05050102010706020507"/>
                        </a:rPr>
                        <a:t>20 / 20 </a:t>
                      </a:r>
                      <a:endParaRPr lang="en-US" altLang="zh-CN" sz="1800" b="1" kern="100" baseline="0" dirty="0" smtClean="0">
                        <a:solidFill>
                          <a:srgbClr val="00B050"/>
                        </a:solidFill>
                        <a:effectLst/>
                        <a:latin typeface="+mn-lt"/>
                        <a:ea typeface="+mn-ea"/>
                        <a:cs typeface="Times New Roman" panose="02020603050405020304" pitchFamily="18" charset="0"/>
                        <a:sym typeface="Symbol" panose="05050102010706020507"/>
                      </a:endParaRPr>
                    </a:p>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kern="100" baseline="0" dirty="0" smtClean="0">
                          <a:solidFill>
                            <a:srgbClr val="00B050"/>
                          </a:solidFill>
                          <a:effectLst/>
                          <a:latin typeface="+mn-lt"/>
                          <a:ea typeface="+mn-ea"/>
                          <a:cs typeface="Times New Roman" panose="02020603050405020304" pitchFamily="18" charset="0"/>
                          <a:sym typeface="Symbol" panose="05050102010706020507"/>
                        </a:rPr>
                        <a:t>(w/o errors)</a:t>
                      </a:r>
                      <a:endParaRPr lang="en-US" altLang="zh-CN" sz="1800" b="1" kern="100" baseline="0" dirty="0" smtClean="0">
                        <a:solidFill>
                          <a:srgbClr val="00B050"/>
                        </a:solidFill>
                        <a:effectLst/>
                        <a:latin typeface="+mn-lt"/>
                        <a:ea typeface="+mn-ea"/>
                        <a:cs typeface="Times New Roman" panose="02020603050405020304" pitchFamily="18" charset="0"/>
                        <a:sym typeface="Symbol" panose="05050102010706020507"/>
                      </a:endParaRPr>
                    </a:p>
                  </a:txBody>
                  <a:tcPr marL="51435" marR="51435" marT="0" marB="0" anchor="ctr"/>
                </a:tc>
              </a:tr>
            </a:tbl>
          </a:graphicData>
        </a:graphic>
      </p:graphicFrame>
      <p:sp>
        <p:nvSpPr>
          <p:cNvPr id="3" name="文本框 2"/>
          <p:cNvSpPr txBox="1"/>
          <p:nvPr/>
        </p:nvSpPr>
        <p:spPr>
          <a:xfrm>
            <a:off x="2998470" y="1189990"/>
            <a:ext cx="3009900" cy="460375"/>
          </a:xfrm>
          <a:prstGeom prst="rect">
            <a:avLst/>
          </a:prstGeom>
          <a:noFill/>
        </p:spPr>
        <p:txBody>
          <a:bodyPr wrap="none" rtlCol="0">
            <a:spAutoFit/>
          </a:bodyPr>
          <a:p>
            <a:r>
              <a:rPr lang="en-US" altLang="zh-CN" sz="2400" b="1">
                <a:solidFill>
                  <a:srgbClr val="C00000"/>
                </a:solidFill>
              </a:rPr>
              <a:t>CEPC Collider Ring</a:t>
            </a:r>
            <a:endParaRPr lang="en-US" altLang="zh-CN" sz="2400" b="1">
              <a:solidFill>
                <a:srgbClr val="C00000"/>
              </a:solidFill>
            </a:endParaRPr>
          </a:p>
        </p:txBody>
      </p:sp>
      <p:sp>
        <p:nvSpPr>
          <p:cNvPr id="4" name="文本框 3"/>
          <p:cNvSpPr txBox="1"/>
          <p:nvPr/>
        </p:nvSpPr>
        <p:spPr>
          <a:xfrm>
            <a:off x="1907540" y="4866005"/>
            <a:ext cx="5690235" cy="368300"/>
          </a:xfrm>
          <a:prstGeom prst="rect">
            <a:avLst/>
          </a:prstGeom>
          <a:noFill/>
        </p:spPr>
        <p:txBody>
          <a:bodyPr wrap="square" rtlCol="0">
            <a:spAutoFit/>
          </a:bodyPr>
          <a:p>
            <a:r>
              <a:rPr lang="en-US" altLang="zh-CN"/>
              <a:t>* Z and W satisfies CDR requirement as well</a:t>
            </a:r>
            <a:endParaRPr lang="en-US" altLang="zh-CN"/>
          </a:p>
        </p:txBody>
      </p:sp>
      <p:sp>
        <p:nvSpPr>
          <p:cNvPr id="5" name="文本框 4"/>
          <p:cNvSpPr txBox="1"/>
          <p:nvPr/>
        </p:nvSpPr>
        <p:spPr>
          <a:xfrm>
            <a:off x="3599180" y="5692140"/>
            <a:ext cx="2464435" cy="460375"/>
          </a:xfrm>
          <a:prstGeom prst="rect">
            <a:avLst/>
          </a:prstGeom>
          <a:noFill/>
        </p:spPr>
        <p:txBody>
          <a:bodyPr wrap="none" rtlCol="0">
            <a:spAutoFit/>
          </a:bodyPr>
          <a:p>
            <a:r>
              <a:rPr lang="en-US" altLang="zh-CN" sz="2400" b="1">
                <a:solidFill>
                  <a:srgbClr val="FF0000"/>
                </a:solidFill>
                <a:latin typeface="Calibri" panose="020F0502020204030204" pitchFamily="34" charset="0"/>
              </a:rPr>
              <a:t>CDR goal reached </a:t>
            </a:r>
            <a:endParaRPr lang="en-US" altLang="zh-CN" sz="2400" b="1">
              <a:solidFill>
                <a:srgbClr val="FF0000"/>
              </a:solidFill>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标题 1"/>
          <p:cNvSpPr>
            <a:spLocks noGrp="1"/>
          </p:cNvSpPr>
          <p:nvPr>
            <p:ph type="title"/>
          </p:nvPr>
        </p:nvSpPr>
        <p:spPr>
          <a:xfrm>
            <a:off x="484505" y="-244475"/>
            <a:ext cx="7777163" cy="1143000"/>
          </a:xfrm>
        </p:spPr>
        <p:txBody>
          <a:bodyPr wrap="square" anchor="ctr"/>
          <a:lstStyle/>
          <a:p>
            <a:r>
              <a:rPr lang="en-US" altLang="x-none" dirty="0">
                <a:solidFill>
                  <a:srgbClr val="C00000"/>
                </a:solidFill>
                <a:latin typeface="Calibri" panose="020F0502020204030204" pitchFamily="34" charset="0"/>
              </a:rPr>
              <a:t>CEPC Booster Design Status</a:t>
            </a:r>
            <a:endParaRPr lang="en-US" altLang="x-none" dirty="0">
              <a:solidFill>
                <a:srgbClr val="C00000"/>
              </a:solidFill>
              <a:latin typeface="Calibri" panose="020F0502020204030204" pitchFamily="34" charset="0"/>
            </a:endParaRPr>
          </a:p>
        </p:txBody>
      </p:sp>
      <p:pic>
        <p:nvPicPr>
          <p:cNvPr id="2" name="图片 1"/>
          <p:cNvPicPr>
            <a:picLocks noChangeAspect="1"/>
          </p:cNvPicPr>
          <p:nvPr/>
        </p:nvPicPr>
        <p:blipFill>
          <a:blip r:embed="rId1"/>
          <a:stretch>
            <a:fillRect/>
          </a:stretch>
        </p:blipFill>
        <p:spPr>
          <a:xfrm>
            <a:off x="1530350" y="539115"/>
            <a:ext cx="6083300" cy="2335530"/>
          </a:xfrm>
          <a:prstGeom prst="rect">
            <a:avLst/>
          </a:prstGeom>
        </p:spPr>
      </p:pic>
      <p:sp>
        <p:nvSpPr>
          <p:cNvPr id="11" name="文本框 10"/>
          <p:cNvSpPr txBox="1"/>
          <p:nvPr/>
        </p:nvSpPr>
        <p:spPr>
          <a:xfrm>
            <a:off x="1886585" y="2874645"/>
            <a:ext cx="5370830" cy="583565"/>
          </a:xfrm>
          <a:prstGeom prst="rect">
            <a:avLst/>
          </a:prstGeom>
          <a:noFill/>
        </p:spPr>
        <p:txBody>
          <a:bodyPr wrap="none" rtlCol="0" anchor="t">
            <a:spAutoFit/>
          </a:bodyPr>
          <a:p>
            <a:r>
              <a:rPr lang="en-US" altLang="zh-CN" sz="3200" b="1">
                <a:solidFill>
                  <a:srgbClr val="C00000"/>
                </a:solidFill>
                <a:latin typeface="Calibri" panose="020F0502020204030204" pitchFamily="34" charset="0"/>
                <a:sym typeface="+mn-ea"/>
              </a:rPr>
              <a:t>CEPC </a:t>
            </a:r>
            <a:r>
              <a:rPr lang="en-US" sz="3200" b="1">
                <a:solidFill>
                  <a:srgbClr val="C00000"/>
                </a:solidFill>
                <a:latin typeface="Calibri" panose="020F0502020204030204" pitchFamily="34" charset="0"/>
                <a:sym typeface="+mn-ea"/>
              </a:rPr>
              <a:t>Linac Injector CDR Status</a:t>
            </a:r>
            <a:r>
              <a:rPr lang="en-US" b="1">
                <a:solidFill>
                  <a:srgbClr val="C00000"/>
                </a:solidFill>
                <a:sym typeface="+mn-ea"/>
              </a:rPr>
              <a:t> </a:t>
            </a:r>
            <a:endParaRPr lang="zh-CN" altLang="en-US"/>
          </a:p>
        </p:txBody>
      </p:sp>
      <p:graphicFrame>
        <p:nvGraphicFramePr>
          <p:cNvPr id="12" name="表格 11"/>
          <p:cNvGraphicFramePr>
            <a:graphicFrameLocks noGrp="1"/>
          </p:cNvGraphicFramePr>
          <p:nvPr/>
        </p:nvGraphicFramePr>
        <p:xfrm>
          <a:off x="253365" y="3399790"/>
          <a:ext cx="8637270" cy="3282315"/>
        </p:xfrm>
        <a:graphic>
          <a:graphicData uri="http://schemas.openxmlformats.org/drawingml/2006/table">
            <a:tbl>
              <a:tblPr firstRow="1" firstCol="1" bandRow="1">
                <a:tableStyleId>{21E4AEA4-8DFA-4A89-87EB-49C32662AFE0}</a:tableStyleId>
              </a:tblPr>
              <a:tblGrid>
                <a:gridCol w="2962910"/>
                <a:gridCol w="1156970"/>
                <a:gridCol w="1366520"/>
                <a:gridCol w="1316355"/>
                <a:gridCol w="1834515"/>
              </a:tblGrid>
              <a:tr h="0">
                <a:tc>
                  <a:txBody>
                    <a:bodyPr/>
                    <a:p>
                      <a:pPr algn="ctr">
                        <a:spcAft>
                          <a:spcPts val="0"/>
                        </a:spcAft>
                      </a:pPr>
                      <a:r>
                        <a:rPr lang="en-US" sz="1800" kern="100" dirty="0">
                          <a:effectLst/>
                          <a:latin typeface="+mn-lt"/>
                        </a:rPr>
                        <a:t>Parameter</a:t>
                      </a:r>
                      <a:endParaRPr lang="zh-CN" sz="135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sz="1800" kern="100" dirty="0">
                          <a:effectLst/>
                          <a:latin typeface="+mn-lt"/>
                        </a:rPr>
                        <a:t>Symbol</a:t>
                      </a:r>
                      <a:endParaRPr lang="zh-CN" sz="135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sz="1800" kern="100" dirty="0">
                          <a:effectLst/>
                          <a:latin typeface="+mn-lt"/>
                        </a:rPr>
                        <a:t>Unit</a:t>
                      </a:r>
                      <a:endParaRPr lang="zh-CN" sz="135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altLang="zh-CN" sz="1800" kern="100" dirty="0" smtClean="0">
                          <a:effectLst/>
                          <a:latin typeface="+mn-lt"/>
                          <a:ea typeface="+mn-ea"/>
                          <a:cs typeface="+mn-cs"/>
                        </a:rPr>
                        <a:t>Goal</a:t>
                      </a:r>
                      <a:endParaRPr lang="zh-CN" sz="135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altLang="zh-CN" sz="1800" b="1" kern="100" dirty="0" smtClean="0">
                          <a:solidFill>
                            <a:schemeClr val="lt1"/>
                          </a:solidFill>
                          <a:effectLst/>
                          <a:latin typeface="+mn-lt"/>
                          <a:ea typeface="+mn-ea"/>
                          <a:cs typeface="+mn-cs"/>
                        </a:rPr>
                        <a:t>Status</a:t>
                      </a:r>
                      <a:endParaRPr lang="zh-CN" sz="1800" b="1" kern="100" dirty="0">
                        <a:solidFill>
                          <a:schemeClr val="lt1"/>
                        </a:solidFill>
                        <a:effectLst/>
                        <a:latin typeface="+mn-lt"/>
                        <a:ea typeface="+mn-ea"/>
                        <a:cs typeface="+mn-cs"/>
                      </a:endParaRPr>
                    </a:p>
                  </a:txBody>
                  <a:tcPr marL="38576" marR="38576" marT="0" marB="0" anchor="ctr"/>
                </a:tc>
              </a:tr>
              <a:tr h="311785">
                <a:tc>
                  <a:txBody>
                    <a:bodyPr/>
                    <a:p>
                      <a:pPr algn="ctr">
                        <a:spcAft>
                          <a:spcPts val="0"/>
                        </a:spcAft>
                      </a:pPr>
                      <a:r>
                        <a:rPr lang="en-US" altLang="zh-CN" sz="1500" kern="100" dirty="0" smtClean="0">
                          <a:effectLst/>
                          <a:latin typeface="+mn-lt"/>
                        </a:rPr>
                        <a:t>e</a:t>
                      </a:r>
                      <a:r>
                        <a:rPr lang="en-US" sz="1500" kern="100" baseline="30000" dirty="0" smtClean="0">
                          <a:effectLst/>
                          <a:latin typeface="+mn-lt"/>
                        </a:rPr>
                        <a:t>-</a:t>
                      </a:r>
                      <a:r>
                        <a:rPr lang="en-US" sz="1500" kern="100" dirty="0" smtClean="0">
                          <a:effectLst/>
                          <a:latin typeface="+mn-lt"/>
                        </a:rPr>
                        <a:t> /</a:t>
                      </a:r>
                      <a:r>
                        <a:rPr lang="en-US" altLang="zh-CN" sz="1500" kern="100" dirty="0" smtClean="0">
                          <a:effectLst/>
                          <a:latin typeface="+mn-lt"/>
                        </a:rPr>
                        <a:t>e</a:t>
                      </a:r>
                      <a:r>
                        <a:rPr lang="en-US" altLang="zh-CN" sz="1500" kern="100" baseline="30000" dirty="0" smtClean="0">
                          <a:effectLst/>
                          <a:latin typeface="+mn-lt"/>
                        </a:rPr>
                        <a:t>+</a:t>
                      </a:r>
                      <a:r>
                        <a:rPr lang="en-US" altLang="zh-CN" sz="1500" kern="100" dirty="0" smtClean="0">
                          <a:effectLst/>
                          <a:latin typeface="+mn-lt"/>
                        </a:rPr>
                        <a:t> </a:t>
                      </a:r>
                      <a:r>
                        <a:rPr lang="en-US" sz="1500" kern="100" dirty="0" smtClean="0">
                          <a:effectLst/>
                          <a:latin typeface="+mn-lt"/>
                        </a:rPr>
                        <a:t>beam </a:t>
                      </a:r>
                      <a:r>
                        <a:rPr lang="en-US" sz="1500" kern="100" dirty="0">
                          <a:effectLst/>
                          <a:latin typeface="+mn-lt"/>
                        </a:rPr>
                        <a:t>energy</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sz="1500" i="1" kern="100" dirty="0" err="1" smtClean="0">
                          <a:effectLst/>
                          <a:latin typeface="+mn-lt"/>
                        </a:rPr>
                        <a:t>E</a:t>
                      </a:r>
                      <a:r>
                        <a:rPr lang="en-US" sz="1500" i="1" kern="100" baseline="-25000" dirty="0" err="1" smtClean="0">
                          <a:effectLst/>
                          <a:latin typeface="+mn-lt"/>
                        </a:rPr>
                        <a:t>e</a:t>
                      </a:r>
                      <a:r>
                        <a:rPr lang="en-US" sz="1500" kern="100" baseline="-25000" dirty="0" smtClean="0">
                          <a:effectLst/>
                          <a:latin typeface="+mn-lt"/>
                        </a:rPr>
                        <a:t>-</a:t>
                      </a:r>
                      <a:r>
                        <a:rPr lang="en-US" sz="1500" kern="100" baseline="0" dirty="0" smtClean="0">
                          <a:effectLst/>
                          <a:latin typeface="+mn-lt"/>
                        </a:rPr>
                        <a:t>/</a:t>
                      </a:r>
                      <a:r>
                        <a:rPr lang="en-US" altLang="zh-CN" sz="1500" i="1" kern="100" dirty="0" err="1" smtClean="0">
                          <a:effectLst/>
                          <a:latin typeface="+mn-lt"/>
                        </a:rPr>
                        <a:t>E</a:t>
                      </a:r>
                      <a:r>
                        <a:rPr lang="en-US" altLang="zh-CN" sz="1500" i="1" kern="100" baseline="-25000" dirty="0" err="1" smtClean="0">
                          <a:effectLst/>
                          <a:latin typeface="+mn-lt"/>
                        </a:rPr>
                        <a:t>e</a:t>
                      </a:r>
                      <a:r>
                        <a:rPr lang="en-US" altLang="zh-CN" sz="1500" i="1" kern="100" baseline="-25000" dirty="0" smtClean="0">
                          <a:effectLst/>
                          <a:latin typeface="+mn-lt"/>
                        </a:rPr>
                        <a:t>+</a:t>
                      </a:r>
                      <a:endParaRPr lang="zh-CN" altLang="zh-CN" sz="1350" i="1" kern="100" dirty="0" smtClean="0">
                        <a:effectLst/>
                        <a:latin typeface="+mn-lt"/>
                        <a:ea typeface="+mn-ea"/>
                        <a:cs typeface="Times New Roman" panose="02020603050405020304" pitchFamily="18" charset="0"/>
                      </a:endParaRPr>
                    </a:p>
                  </a:txBody>
                  <a:tcPr marL="38576" marR="38576" marT="0" marB="0" anchor="ctr"/>
                </a:tc>
                <a:tc>
                  <a:txBody>
                    <a:bodyPr/>
                    <a:p>
                      <a:pPr algn="ctr">
                        <a:spcAft>
                          <a:spcPts val="0"/>
                        </a:spcAft>
                      </a:pPr>
                      <a:r>
                        <a:rPr lang="en-US" sz="1500" kern="100" dirty="0" err="1">
                          <a:effectLst/>
                          <a:latin typeface="+mn-lt"/>
                        </a:rPr>
                        <a:t>GeV</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altLang="zh-CN" sz="1500" kern="100" dirty="0" smtClean="0">
                          <a:effectLst/>
                          <a:latin typeface="+mn-lt"/>
                          <a:ea typeface="+mn-ea"/>
                          <a:cs typeface="+mn-cs"/>
                        </a:rPr>
                        <a:t>10</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altLang="zh-CN" sz="1500" b="1" kern="100" dirty="0" smtClean="0">
                          <a:solidFill>
                            <a:srgbClr val="00B050"/>
                          </a:solidFill>
                          <a:effectLst/>
                          <a:latin typeface="+mn-lt"/>
                          <a:ea typeface="宋体" panose="02010600030101010101" pitchFamily="2" charset="-122"/>
                          <a:cs typeface="Times New Roman" panose="02020603050405020304" pitchFamily="18" charset="0"/>
                        </a:rPr>
                        <a:t>10/10</a:t>
                      </a:r>
                      <a:endParaRPr lang="en-US" altLang="zh-CN" sz="1500" b="1" kern="100" dirty="0" smtClean="0">
                        <a:solidFill>
                          <a:srgbClr val="00B050"/>
                        </a:solidFill>
                        <a:effectLst/>
                        <a:latin typeface="+mn-lt"/>
                        <a:ea typeface="宋体" panose="02010600030101010101" pitchFamily="2" charset="-122"/>
                        <a:cs typeface="Times New Roman" panose="02020603050405020304" pitchFamily="18" charset="0"/>
                      </a:endParaRPr>
                    </a:p>
                  </a:txBody>
                  <a:tcPr marL="38576" marR="38576" marT="0" marB="0" anchor="ctr"/>
                </a:tc>
              </a:tr>
              <a:tr h="311785">
                <a:tc>
                  <a:txBody>
                    <a:bodyPr/>
                    <a:p>
                      <a:pPr algn="ctr">
                        <a:spcAft>
                          <a:spcPts val="0"/>
                        </a:spcAft>
                      </a:pPr>
                      <a:r>
                        <a:rPr lang="en-US" sz="1500" kern="100" dirty="0">
                          <a:effectLst/>
                          <a:latin typeface="+mn-lt"/>
                        </a:rPr>
                        <a:t>Repetition rate</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sz="1500" i="1" kern="100" dirty="0" err="1">
                          <a:effectLst/>
                          <a:latin typeface="+mn-lt"/>
                        </a:rPr>
                        <a:t>f</a:t>
                      </a:r>
                      <a:r>
                        <a:rPr lang="en-US" sz="1500" i="1" kern="100" baseline="-25000" dirty="0" err="1">
                          <a:effectLst/>
                          <a:latin typeface="+mn-lt"/>
                        </a:rPr>
                        <a:t>rep</a:t>
                      </a:r>
                      <a:endParaRPr lang="zh-CN" sz="1500" i="1"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sz="1500" kern="100" dirty="0">
                          <a:effectLst/>
                          <a:latin typeface="+mn-lt"/>
                        </a:rPr>
                        <a:t>Hz</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altLang="zh-CN" sz="1500" kern="100" dirty="0" smtClean="0">
                          <a:effectLst/>
                          <a:latin typeface="+mn-lt"/>
                          <a:ea typeface="+mn-ea"/>
                          <a:cs typeface="+mn-cs"/>
                        </a:rPr>
                        <a:t>100</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altLang="zh-CN" sz="1500" b="1" kern="100" dirty="0" smtClean="0">
                          <a:solidFill>
                            <a:srgbClr val="00B050"/>
                          </a:solidFill>
                          <a:effectLst/>
                          <a:latin typeface="+mn-lt"/>
                          <a:ea typeface="宋体" panose="02010600030101010101" pitchFamily="2" charset="-122"/>
                          <a:cs typeface="Times New Roman" panose="02020603050405020304" pitchFamily="18" charset="0"/>
                        </a:rPr>
                        <a:t>100</a:t>
                      </a:r>
                      <a:endParaRPr lang="en-US" altLang="zh-CN" sz="1500" b="1" kern="100" dirty="0" smtClean="0">
                        <a:solidFill>
                          <a:srgbClr val="00B050"/>
                        </a:solidFill>
                        <a:effectLst/>
                        <a:latin typeface="+mn-lt"/>
                        <a:ea typeface="宋体" panose="02010600030101010101" pitchFamily="2" charset="-122"/>
                        <a:cs typeface="Times New Roman" panose="02020603050405020304" pitchFamily="18" charset="0"/>
                      </a:endParaRPr>
                    </a:p>
                  </a:txBody>
                  <a:tcPr marL="38576" marR="38576" marT="0" marB="0" anchor="ctr"/>
                </a:tc>
              </a:tr>
              <a:tr h="457200">
                <a:tc rowSpan="2">
                  <a:txBody>
                    <a:bodyPr/>
                    <a:p>
                      <a:pPr algn="ctr">
                        <a:spcAft>
                          <a:spcPts val="0"/>
                        </a:spcAft>
                      </a:pPr>
                      <a:r>
                        <a:rPr lang="en-US" altLang="zh-CN" sz="1500" kern="100" dirty="0" smtClean="0">
                          <a:effectLst/>
                          <a:latin typeface="+mn-lt"/>
                        </a:rPr>
                        <a:t>e</a:t>
                      </a:r>
                      <a:r>
                        <a:rPr lang="en-US" altLang="zh-CN" sz="1500" kern="100" baseline="30000" dirty="0" smtClean="0">
                          <a:effectLst/>
                          <a:latin typeface="+mn-lt"/>
                        </a:rPr>
                        <a:t>-</a:t>
                      </a:r>
                      <a:r>
                        <a:rPr lang="en-US" altLang="zh-CN" sz="1500" kern="100" dirty="0" smtClean="0">
                          <a:effectLst/>
                          <a:latin typeface="+mn-lt"/>
                        </a:rPr>
                        <a:t> /e</a:t>
                      </a:r>
                      <a:r>
                        <a:rPr lang="en-US" altLang="zh-CN" sz="1500" kern="100" baseline="30000" dirty="0" smtClean="0">
                          <a:effectLst/>
                          <a:latin typeface="+mn-lt"/>
                        </a:rPr>
                        <a:t>+</a:t>
                      </a:r>
                      <a:r>
                        <a:rPr lang="en-US" altLang="zh-CN" sz="1500" kern="100" dirty="0" smtClean="0">
                          <a:effectLst/>
                          <a:latin typeface="+mn-lt"/>
                        </a:rPr>
                        <a:t> </a:t>
                      </a:r>
                      <a:r>
                        <a:rPr lang="en-US" sz="1500" kern="100" dirty="0" smtClean="0">
                          <a:effectLst/>
                          <a:latin typeface="+mn-lt"/>
                        </a:rPr>
                        <a:t> </a:t>
                      </a:r>
                      <a:r>
                        <a:rPr lang="en-US" sz="1500" kern="100" dirty="0">
                          <a:effectLst/>
                          <a:latin typeface="+mn-lt"/>
                        </a:rPr>
                        <a:t>bunch </a:t>
                      </a:r>
                      <a:r>
                        <a:rPr lang="en-US" sz="1500" kern="100" dirty="0" smtClean="0">
                          <a:effectLst/>
                          <a:latin typeface="+mn-lt"/>
                        </a:rPr>
                        <a:t>population</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sz="1500" i="1" kern="100" baseline="0" dirty="0" smtClean="0">
                          <a:effectLst/>
                          <a:latin typeface="+mn-lt"/>
                        </a:rPr>
                        <a:t>Ne-/</a:t>
                      </a:r>
                      <a:r>
                        <a:rPr lang="en-US" altLang="zh-CN" sz="1500" i="1" kern="100" baseline="0" dirty="0" smtClean="0">
                          <a:effectLst/>
                          <a:latin typeface="+mn-lt"/>
                        </a:rPr>
                        <a:t>Ne+</a:t>
                      </a:r>
                      <a:endParaRPr lang="zh-CN" altLang="zh-CN" sz="1350" i="1" kern="100" baseline="0" dirty="0" smtClean="0">
                        <a:effectLst/>
                        <a:latin typeface="+mn-lt"/>
                        <a:ea typeface="+mn-ea"/>
                        <a:cs typeface="Times New Roman" panose="02020603050405020304" pitchFamily="18" charset="0"/>
                      </a:endParaRPr>
                    </a:p>
                  </a:txBody>
                  <a:tcPr marL="38576" marR="38576" marT="0" marB="0" anchor="ctr"/>
                </a:tc>
                <a:tc>
                  <a:txBody>
                    <a:bodyPr/>
                    <a:p>
                      <a:pPr algn="ctr">
                        <a:spcAft>
                          <a:spcPts val="0"/>
                        </a:spcAft>
                      </a:pPr>
                      <a:r>
                        <a:rPr lang="en-US" sz="1500" kern="100" dirty="0">
                          <a:effectLst/>
                          <a:latin typeface="+mn-lt"/>
                        </a:rPr>
                        <a:t> </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marL="0" indent="69850" algn="ctr" defTabSz="914400" rtl="0" eaLnBrk="1" latinLnBrk="0" hangingPunct="1">
                        <a:spcAft>
                          <a:spcPts val="0"/>
                        </a:spcAft>
                      </a:pPr>
                      <a:r>
                        <a:rPr lang="en-US" sz="1500" b="0" kern="100" dirty="0" smtClean="0">
                          <a:solidFill>
                            <a:schemeClr val="tx1"/>
                          </a:solidFill>
                          <a:effectLst/>
                          <a:latin typeface="+mn-lt"/>
                          <a:ea typeface="+mn-ea"/>
                          <a:cs typeface="+mn-cs"/>
                        </a:rPr>
                        <a:t>&gt;6.25×10</a:t>
                      </a:r>
                      <a:r>
                        <a:rPr lang="en-US" sz="1500" b="0" kern="100" baseline="30000" dirty="0" smtClean="0">
                          <a:solidFill>
                            <a:schemeClr val="tx1"/>
                          </a:solidFill>
                          <a:effectLst/>
                          <a:latin typeface="+mn-lt"/>
                          <a:ea typeface="+mn-ea"/>
                          <a:cs typeface="+mn-cs"/>
                        </a:rPr>
                        <a:t>9</a:t>
                      </a:r>
                      <a:endParaRPr lang="zh-CN" sz="1500" b="0" kern="100" baseline="30000" dirty="0">
                        <a:solidFill>
                          <a:schemeClr val="tx1"/>
                        </a:solidFill>
                        <a:effectLst/>
                        <a:latin typeface="+mn-lt"/>
                        <a:ea typeface="+mn-ea"/>
                        <a:cs typeface="+mn-cs"/>
                      </a:endParaRPr>
                    </a:p>
                  </a:txBody>
                  <a:tcPr marL="38576" marR="38576" marT="0" marB="0" anchor="ctr"/>
                </a:tc>
                <a:tc>
                  <a:txBody>
                    <a:bodyPr/>
                    <a:p>
                      <a:pPr marL="0" marR="0" indent="69850" algn="ctr" defTabSz="914400" rtl="0" eaLnBrk="1" fontAlgn="auto" latinLnBrk="0" hangingPunct="1">
                        <a:lnSpc>
                          <a:spcPct val="100000"/>
                        </a:lnSpc>
                        <a:spcBef>
                          <a:spcPts val="0"/>
                        </a:spcBef>
                        <a:spcAft>
                          <a:spcPts val="0"/>
                        </a:spcAft>
                        <a:buClrTx/>
                        <a:buSzTx/>
                        <a:buFontTx/>
                        <a:buNone/>
                        <a:defRPr/>
                      </a:pPr>
                      <a:r>
                        <a:rPr lang="en-US" altLang="zh-CN" sz="1500" b="1" kern="100" dirty="0" smtClean="0">
                          <a:solidFill>
                            <a:srgbClr val="00B050"/>
                          </a:solidFill>
                          <a:effectLst/>
                          <a:latin typeface="+mn-lt"/>
                          <a:ea typeface="+mn-ea"/>
                          <a:cs typeface="+mn-cs"/>
                        </a:rPr>
                        <a:t>~1.875×10</a:t>
                      </a:r>
                      <a:r>
                        <a:rPr lang="en-US" altLang="zh-CN" sz="1500" b="1" kern="100" baseline="30000" dirty="0" smtClean="0">
                          <a:solidFill>
                            <a:srgbClr val="00B050"/>
                          </a:solidFill>
                          <a:effectLst/>
                          <a:latin typeface="+mn-lt"/>
                          <a:ea typeface="+mn-ea"/>
                          <a:cs typeface="+mn-cs"/>
                        </a:rPr>
                        <a:t>10</a:t>
                      </a:r>
                      <a:endParaRPr lang="en-US" altLang="zh-CN" sz="1500" b="1" kern="100" baseline="30000" dirty="0" smtClean="0">
                        <a:solidFill>
                          <a:srgbClr val="00B050"/>
                        </a:solidFill>
                        <a:effectLst/>
                        <a:latin typeface="+mn-lt"/>
                        <a:ea typeface="+mn-ea"/>
                        <a:cs typeface="+mn-cs"/>
                      </a:endParaRPr>
                    </a:p>
                    <a:p>
                      <a:pPr marL="0" marR="0" indent="69850" algn="ctr" defTabSz="914400" rtl="0" eaLnBrk="1" fontAlgn="auto" latinLnBrk="0" hangingPunct="1">
                        <a:lnSpc>
                          <a:spcPct val="100000"/>
                        </a:lnSpc>
                        <a:spcBef>
                          <a:spcPts val="0"/>
                        </a:spcBef>
                        <a:spcAft>
                          <a:spcPts val="0"/>
                        </a:spcAft>
                        <a:buClrTx/>
                        <a:buSzTx/>
                        <a:buFontTx/>
                        <a:buNone/>
                        <a:defRPr/>
                      </a:pPr>
                      <a:r>
                        <a:rPr lang="en-US" altLang="zh-CN" sz="1500" b="1" kern="100" dirty="0" smtClean="0">
                          <a:solidFill>
                            <a:srgbClr val="00B050"/>
                          </a:solidFill>
                          <a:effectLst/>
                          <a:latin typeface="+mn-lt"/>
                          <a:ea typeface="+mn-ea"/>
                          <a:cs typeface="+mn-cs"/>
                        </a:rPr>
                        <a:t>~1.875×10</a:t>
                      </a:r>
                      <a:r>
                        <a:rPr lang="en-US" altLang="zh-CN" sz="1500" b="1" kern="100" baseline="30000" dirty="0" smtClean="0">
                          <a:solidFill>
                            <a:srgbClr val="00B050"/>
                          </a:solidFill>
                          <a:effectLst/>
                          <a:latin typeface="+mn-lt"/>
                          <a:ea typeface="+mn-ea"/>
                          <a:cs typeface="+mn-cs"/>
                        </a:rPr>
                        <a:t>10</a:t>
                      </a:r>
                      <a:endParaRPr lang="en-US" altLang="zh-CN" sz="1500" b="1" kern="100" baseline="30000" dirty="0" smtClean="0">
                        <a:solidFill>
                          <a:srgbClr val="00B050"/>
                        </a:solidFill>
                        <a:effectLst/>
                        <a:latin typeface="+mn-lt"/>
                        <a:ea typeface="+mn-ea"/>
                        <a:cs typeface="+mn-cs"/>
                      </a:endParaRPr>
                    </a:p>
                  </a:txBody>
                  <a:tcPr marL="38576" marR="38576" marT="0" marB="0" anchor="ctr"/>
                </a:tc>
              </a:tr>
              <a:tr h="311785">
                <a:tc vMerge="1">
                  <a:tcPr marL="51435" marR="51435" marT="0" marB="0" anchor="ct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500" b="0" i="1" u="none" strike="noStrike" kern="100" cap="none" spc="0" normalizeH="0" baseline="0" noProof="0" dirty="0" smtClean="0">
                          <a:ln>
                            <a:noFill/>
                          </a:ln>
                          <a:solidFill>
                            <a:prstClr val="black"/>
                          </a:solidFill>
                          <a:effectLst/>
                          <a:uLnTx/>
                          <a:uFillTx/>
                          <a:latin typeface="+mn-lt"/>
                        </a:rPr>
                        <a:t>Ne-/</a:t>
                      </a:r>
                      <a:r>
                        <a:rPr kumimoji="0" lang="en-US" altLang="zh-CN" sz="1500" b="0" i="1" u="none" strike="noStrike" kern="100" cap="none" spc="0" normalizeH="0" baseline="0" noProof="0" dirty="0" smtClean="0">
                          <a:ln>
                            <a:noFill/>
                          </a:ln>
                          <a:solidFill>
                            <a:prstClr val="black"/>
                          </a:solidFill>
                          <a:effectLst/>
                          <a:uLnTx/>
                          <a:uFillTx/>
                          <a:latin typeface="+mn-lt"/>
                          <a:ea typeface="+mn-ea"/>
                        </a:rPr>
                        <a:t>Ne+</a:t>
                      </a:r>
                      <a:endParaRPr lang="zh-CN" altLang="zh-CN" sz="1200" i="1" kern="100" baseline="0" dirty="0" smtClean="0">
                        <a:effectLst/>
                        <a:latin typeface="+mn-lt"/>
                        <a:ea typeface="+mn-ea"/>
                        <a:cs typeface="Times New Roman" panose="02020603050405020304" pitchFamily="18" charset="0"/>
                      </a:endParaRPr>
                    </a:p>
                  </a:txBody>
                  <a:tcPr marL="38576" marR="38576" marT="0" marB="0" anchor="ctr"/>
                </a:tc>
                <a:tc>
                  <a:txBody>
                    <a:bodyPr/>
                    <a:p>
                      <a:pPr algn="ctr">
                        <a:spcAft>
                          <a:spcPts val="0"/>
                        </a:spcAft>
                      </a:pPr>
                      <a:r>
                        <a:rPr lang="en-US" altLang="zh-CN" sz="1500" kern="100" dirty="0" err="1" smtClean="0">
                          <a:effectLst/>
                          <a:latin typeface="+mn-lt"/>
                          <a:ea typeface="宋体" panose="02010600030101010101" pitchFamily="2" charset="-122"/>
                          <a:cs typeface="Times New Roman" panose="02020603050405020304" pitchFamily="18" charset="0"/>
                        </a:rPr>
                        <a:t>nC</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marL="0" indent="69850" algn="ctr" defTabSz="914400" rtl="0" eaLnBrk="1" latinLnBrk="0" hangingPunct="1">
                        <a:spcAft>
                          <a:spcPts val="0"/>
                        </a:spcAft>
                      </a:pPr>
                      <a:r>
                        <a:rPr lang="en-US" altLang="zh-CN" sz="1500" b="0" kern="100" dirty="0" smtClean="0">
                          <a:solidFill>
                            <a:schemeClr val="tx1"/>
                          </a:solidFill>
                          <a:effectLst/>
                          <a:latin typeface="+mn-lt"/>
                          <a:ea typeface="+mn-ea"/>
                          <a:cs typeface="+mn-cs"/>
                        </a:rPr>
                        <a:t>&gt;1.0</a:t>
                      </a:r>
                      <a:endParaRPr lang="zh-CN" sz="1500" b="0" kern="100" dirty="0">
                        <a:solidFill>
                          <a:schemeClr val="tx1"/>
                        </a:solidFill>
                        <a:effectLst/>
                        <a:latin typeface="+mn-lt"/>
                        <a:ea typeface="+mn-ea"/>
                        <a:cs typeface="+mn-cs"/>
                      </a:endParaRPr>
                    </a:p>
                  </a:txBody>
                  <a:tcPr marL="38576" marR="38576" marT="0" marB="0" anchor="ctr"/>
                </a:tc>
                <a:tc>
                  <a:txBody>
                    <a:bodyPr/>
                    <a:p>
                      <a:pPr marL="0" indent="69850" algn="ctr" defTabSz="914400" rtl="0" eaLnBrk="1" latinLnBrk="0" hangingPunct="1">
                        <a:spcAft>
                          <a:spcPts val="0"/>
                        </a:spcAft>
                      </a:pPr>
                      <a:r>
                        <a:rPr lang="en-US" altLang="zh-CN" sz="1500" b="1" kern="100" dirty="0" smtClean="0">
                          <a:solidFill>
                            <a:srgbClr val="00B050"/>
                          </a:solidFill>
                          <a:effectLst/>
                          <a:latin typeface="+mn-lt"/>
                          <a:ea typeface="+mn-ea"/>
                          <a:cs typeface="+mn-cs"/>
                        </a:rPr>
                        <a:t>1.0/3.0*</a:t>
                      </a:r>
                      <a:endParaRPr lang="en-US" altLang="zh-CN" sz="1500" b="1" kern="100" dirty="0" smtClean="0">
                        <a:solidFill>
                          <a:srgbClr val="00B050"/>
                        </a:solidFill>
                        <a:effectLst/>
                        <a:latin typeface="+mn-lt"/>
                        <a:ea typeface="+mn-ea"/>
                        <a:cs typeface="+mn-cs"/>
                      </a:endParaRPr>
                    </a:p>
                  </a:txBody>
                  <a:tcPr marL="38576" marR="38576" marT="0" marB="0" anchor="ctr"/>
                </a:tc>
              </a:tr>
              <a:tr h="457200">
                <a:tc>
                  <a:txBody>
                    <a:bodyPr/>
                    <a:p>
                      <a:pPr algn="ctr">
                        <a:spcAft>
                          <a:spcPts val="0"/>
                        </a:spcAft>
                      </a:pPr>
                      <a:r>
                        <a:rPr lang="en-US" sz="1500" kern="100" dirty="0" smtClean="0">
                          <a:effectLst/>
                          <a:latin typeface="+mn-lt"/>
                        </a:rPr>
                        <a:t>Energy </a:t>
                      </a:r>
                      <a:r>
                        <a:rPr lang="en-US" sz="1500" kern="100" dirty="0">
                          <a:effectLst/>
                          <a:latin typeface="+mn-lt"/>
                        </a:rPr>
                        <a:t>spread </a:t>
                      </a:r>
                      <a:r>
                        <a:rPr lang="en-US" sz="1500" kern="100" dirty="0" smtClean="0">
                          <a:effectLst/>
                          <a:latin typeface="+mn-lt"/>
                        </a:rPr>
                        <a:t>(</a:t>
                      </a:r>
                      <a:r>
                        <a:rPr lang="en-US" altLang="zh-CN" sz="1500" kern="100" dirty="0" smtClean="0">
                          <a:effectLst/>
                          <a:latin typeface="+mn-lt"/>
                        </a:rPr>
                        <a:t>e</a:t>
                      </a:r>
                      <a:r>
                        <a:rPr lang="en-US" altLang="zh-CN" sz="1500" kern="100" baseline="30000" dirty="0" smtClean="0">
                          <a:effectLst/>
                          <a:latin typeface="+mn-lt"/>
                        </a:rPr>
                        <a:t>-</a:t>
                      </a:r>
                      <a:r>
                        <a:rPr lang="en-US" altLang="zh-CN" sz="1500" kern="100" dirty="0" smtClean="0">
                          <a:effectLst/>
                          <a:latin typeface="+mn-lt"/>
                        </a:rPr>
                        <a:t> /e</a:t>
                      </a:r>
                      <a:r>
                        <a:rPr lang="en-US" altLang="zh-CN" sz="1500" kern="100" baseline="30000" dirty="0" smtClean="0">
                          <a:effectLst/>
                          <a:latin typeface="+mn-lt"/>
                        </a:rPr>
                        <a:t>+</a:t>
                      </a:r>
                      <a:r>
                        <a:rPr lang="en-US" altLang="zh-CN" sz="1500" kern="100" dirty="0" smtClean="0">
                          <a:effectLst/>
                          <a:latin typeface="+mn-lt"/>
                        </a:rPr>
                        <a:t> </a:t>
                      </a:r>
                      <a:r>
                        <a:rPr lang="en-US" sz="1500" kern="100" dirty="0" smtClean="0">
                          <a:effectLst/>
                          <a:latin typeface="+mn-lt"/>
                        </a:rPr>
                        <a:t>)</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sz="1500" i="1" kern="100" dirty="0" err="1">
                          <a:effectLst/>
                          <a:latin typeface="+mn-lt"/>
                        </a:rPr>
                        <a:t>σ</a:t>
                      </a:r>
                      <a:r>
                        <a:rPr lang="en-US" sz="1500" i="1" kern="100" baseline="-25000" dirty="0" err="1">
                          <a:effectLst/>
                          <a:latin typeface="+mn-lt"/>
                        </a:rPr>
                        <a:t>E</a:t>
                      </a:r>
                      <a:endParaRPr lang="zh-CN" sz="1500" i="1"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sz="1500" kern="100" dirty="0">
                          <a:effectLst/>
                          <a:latin typeface="+mn-lt"/>
                        </a:rPr>
                        <a:t> </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marL="0" marR="0" lvl="0" indent="69850" algn="ctr" defTabSz="914400" rtl="0" eaLnBrk="1" fontAlgn="auto" latinLnBrk="0" hangingPunct="1">
                        <a:lnSpc>
                          <a:spcPct val="100000"/>
                        </a:lnSpc>
                        <a:spcBef>
                          <a:spcPts val="0"/>
                        </a:spcBef>
                        <a:spcAft>
                          <a:spcPts val="0"/>
                        </a:spcAft>
                        <a:buClrTx/>
                        <a:buSzTx/>
                        <a:buFontTx/>
                        <a:buNone/>
                        <a:defRPr/>
                      </a:pPr>
                      <a:r>
                        <a:rPr lang="en-US" altLang="zh-CN" sz="1500" b="0" kern="100" dirty="0" smtClean="0">
                          <a:solidFill>
                            <a:schemeClr val="tx1"/>
                          </a:solidFill>
                          <a:effectLst/>
                          <a:latin typeface="+mn-lt"/>
                          <a:ea typeface="+mn-ea"/>
                          <a:cs typeface="+mn-cs"/>
                        </a:rPr>
                        <a:t>&lt;2×10</a:t>
                      </a:r>
                      <a:r>
                        <a:rPr lang="en-US" altLang="zh-CN" sz="1500" b="0" kern="100" baseline="30000" dirty="0" smtClean="0">
                          <a:solidFill>
                            <a:schemeClr val="tx1"/>
                          </a:solidFill>
                          <a:effectLst/>
                          <a:latin typeface="+mn-lt"/>
                          <a:ea typeface="+mn-ea"/>
                          <a:cs typeface="+mn-cs"/>
                        </a:rPr>
                        <a:t>-3</a:t>
                      </a:r>
                      <a:endParaRPr lang="zh-CN" altLang="zh-CN" sz="1500" b="0" kern="100" baseline="30000" dirty="0" smtClean="0">
                        <a:solidFill>
                          <a:schemeClr val="tx1"/>
                        </a:solidFill>
                        <a:effectLst/>
                        <a:latin typeface="+mn-lt"/>
                        <a:ea typeface="+mn-ea"/>
                        <a:cs typeface="+mn-cs"/>
                      </a:endParaRPr>
                    </a:p>
                  </a:txBody>
                  <a:tcPr marL="38576" marR="38576" marT="0" marB="0" anchor="ctr"/>
                </a:tc>
                <a:tc>
                  <a:txBody>
                    <a:bodyPr/>
                    <a:p>
                      <a:pPr marL="0" indent="69850" algn="ctr" defTabSz="914400" rtl="0" eaLnBrk="1" latinLnBrk="0" hangingPunct="1">
                        <a:spcAft>
                          <a:spcPts val="0"/>
                        </a:spcAft>
                      </a:pPr>
                      <a:r>
                        <a:rPr lang="en-US" altLang="zh-CN" sz="1500" b="1" kern="100" dirty="0" smtClean="0">
                          <a:solidFill>
                            <a:srgbClr val="00B050"/>
                          </a:solidFill>
                          <a:effectLst/>
                          <a:latin typeface="+mn-lt"/>
                          <a:ea typeface="+mn-ea"/>
                          <a:cs typeface="+mn-cs"/>
                        </a:rPr>
                        <a:t>1.5×10</a:t>
                      </a:r>
                      <a:r>
                        <a:rPr lang="en-US" altLang="zh-CN" sz="1500" b="1" kern="100" baseline="30000" dirty="0" smtClean="0">
                          <a:solidFill>
                            <a:srgbClr val="00B050"/>
                          </a:solidFill>
                          <a:effectLst/>
                          <a:latin typeface="+mn-lt"/>
                          <a:ea typeface="+mn-ea"/>
                          <a:cs typeface="+mn-cs"/>
                        </a:rPr>
                        <a:t>-3</a:t>
                      </a:r>
                      <a:endParaRPr lang="en-US" altLang="zh-CN" sz="1500" b="1" kern="100" baseline="30000" dirty="0" smtClean="0">
                        <a:solidFill>
                          <a:srgbClr val="00B050"/>
                        </a:solidFill>
                        <a:effectLst/>
                        <a:latin typeface="+mn-lt"/>
                        <a:ea typeface="+mn-ea"/>
                        <a:cs typeface="+mn-cs"/>
                      </a:endParaRPr>
                    </a:p>
                    <a:p>
                      <a:pPr marL="0" indent="69850" algn="ctr" defTabSz="914400" rtl="0" eaLnBrk="1" latinLnBrk="0" hangingPunct="1">
                        <a:spcAft>
                          <a:spcPts val="0"/>
                        </a:spcAft>
                      </a:pPr>
                      <a:r>
                        <a:rPr lang="en-US" altLang="zh-CN" sz="1500" b="1" kern="100" baseline="0" dirty="0" smtClean="0">
                          <a:solidFill>
                            <a:srgbClr val="00B050"/>
                          </a:solidFill>
                          <a:effectLst/>
                          <a:latin typeface="+mn-lt"/>
                          <a:ea typeface="+mn-ea"/>
                          <a:cs typeface="+mn-cs"/>
                        </a:rPr>
                        <a:t>1.4</a:t>
                      </a:r>
                      <a:r>
                        <a:rPr lang="en-US" altLang="zh-CN" sz="1500" b="1" kern="100" dirty="0" smtClean="0">
                          <a:solidFill>
                            <a:srgbClr val="00B050"/>
                          </a:solidFill>
                          <a:effectLst/>
                          <a:latin typeface="+mn-lt"/>
                          <a:ea typeface="+mn-ea"/>
                          <a:cs typeface="+mn-cs"/>
                        </a:rPr>
                        <a:t>×10</a:t>
                      </a:r>
                      <a:r>
                        <a:rPr lang="en-US" altLang="zh-CN" sz="1500" b="1" kern="100" baseline="30000" dirty="0" smtClean="0">
                          <a:solidFill>
                            <a:srgbClr val="00B050"/>
                          </a:solidFill>
                          <a:effectLst/>
                          <a:latin typeface="+mn-lt"/>
                          <a:ea typeface="+mn-ea"/>
                          <a:cs typeface="+mn-cs"/>
                        </a:rPr>
                        <a:t>-3</a:t>
                      </a:r>
                      <a:endParaRPr lang="en-US" altLang="zh-CN" sz="1500" b="1" kern="100" baseline="30000" dirty="0" smtClean="0">
                        <a:solidFill>
                          <a:srgbClr val="00B050"/>
                        </a:solidFill>
                        <a:effectLst/>
                        <a:latin typeface="+mn-lt"/>
                        <a:ea typeface="+mn-ea"/>
                        <a:cs typeface="+mn-cs"/>
                      </a:endParaRPr>
                    </a:p>
                  </a:txBody>
                  <a:tcPr marL="38576" marR="38576" marT="0" marB="0" anchor="ctr"/>
                </a:tc>
              </a:tr>
              <a:tr h="311785">
                <a:tc>
                  <a:txBody>
                    <a:bodyPr/>
                    <a:p>
                      <a:pPr algn="ctr">
                        <a:spcAft>
                          <a:spcPts val="0"/>
                        </a:spcAft>
                      </a:pPr>
                      <a:r>
                        <a:rPr lang="en-US" sz="1500" kern="100" dirty="0" smtClean="0">
                          <a:effectLst/>
                          <a:latin typeface="+mn-lt"/>
                        </a:rPr>
                        <a:t>Emittance (</a:t>
                      </a:r>
                      <a:r>
                        <a:rPr lang="en-US" altLang="zh-CN" sz="1500" kern="100" dirty="0" smtClean="0">
                          <a:effectLst/>
                          <a:latin typeface="+mn-lt"/>
                        </a:rPr>
                        <a:t>e</a:t>
                      </a:r>
                      <a:r>
                        <a:rPr lang="en-US" altLang="zh-CN" sz="1500" kern="100" baseline="30000" dirty="0" smtClean="0">
                          <a:effectLst/>
                          <a:latin typeface="+mn-lt"/>
                        </a:rPr>
                        <a:t>-</a:t>
                      </a:r>
                      <a:r>
                        <a:rPr lang="en-US" altLang="zh-CN" sz="1500" kern="100" dirty="0" smtClean="0">
                          <a:effectLst/>
                          <a:latin typeface="+mn-lt"/>
                        </a:rPr>
                        <a:t> /e</a:t>
                      </a:r>
                      <a:r>
                        <a:rPr lang="en-US" altLang="zh-CN" sz="1500" kern="100" baseline="30000" dirty="0" smtClean="0">
                          <a:effectLst/>
                          <a:latin typeface="+mn-lt"/>
                        </a:rPr>
                        <a:t>+</a:t>
                      </a:r>
                      <a:r>
                        <a:rPr lang="en-US" altLang="zh-CN" sz="1500" kern="100" dirty="0" smtClean="0">
                          <a:effectLst/>
                          <a:latin typeface="+mn-lt"/>
                        </a:rPr>
                        <a:t> </a:t>
                      </a:r>
                      <a:r>
                        <a:rPr lang="en-US" sz="1500" kern="100" dirty="0" smtClean="0">
                          <a:effectLst/>
                          <a:latin typeface="+mn-lt"/>
                        </a:rPr>
                        <a:t>)</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sz="1500" kern="100">
                          <a:effectLst/>
                          <a:latin typeface="+mn-lt"/>
                        </a:rPr>
                        <a:t> </a:t>
                      </a:r>
                      <a:endParaRPr lang="zh-CN" sz="1500" kern="10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sz="1500" kern="100" dirty="0">
                          <a:effectLst/>
                          <a:latin typeface="+mn-lt"/>
                        </a:rPr>
                        <a:t> </a:t>
                      </a:r>
                      <a:r>
                        <a:rPr lang="en-US" altLang="zh-CN" sz="1500" kern="100" dirty="0" smtClean="0">
                          <a:solidFill>
                            <a:schemeClr val="dk1"/>
                          </a:solidFill>
                          <a:effectLst/>
                          <a:latin typeface="+mn-lt"/>
                          <a:ea typeface="+mn-ea"/>
                          <a:cs typeface="+mn-cs"/>
                        </a:rPr>
                        <a:t>mm</a:t>
                      </a:r>
                      <a:r>
                        <a:rPr lang="en-US" altLang="zh-CN" sz="1500" kern="100" dirty="0" smtClean="0">
                          <a:solidFill>
                            <a:schemeClr val="dk1"/>
                          </a:solidFill>
                          <a:effectLst/>
                          <a:latin typeface="+mn-lt"/>
                          <a:ea typeface="+mn-ea"/>
                          <a:cs typeface="+mn-cs"/>
                          <a:sym typeface="Symbol" panose="05050102010706020507" pitchFamily="18" charset="2"/>
                        </a:rPr>
                        <a:t></a:t>
                      </a:r>
                      <a:r>
                        <a:rPr lang="en-US" altLang="zh-CN" sz="1500" kern="100" dirty="0" smtClean="0">
                          <a:solidFill>
                            <a:schemeClr val="dk1"/>
                          </a:solidFill>
                          <a:effectLst/>
                          <a:latin typeface="+mn-lt"/>
                          <a:ea typeface="+mn-ea"/>
                          <a:cs typeface="+mn-cs"/>
                        </a:rPr>
                        <a:t> mrad</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marL="0" indent="69850" algn="ctr" defTabSz="914400" rtl="0" eaLnBrk="1" latinLnBrk="0" hangingPunct="1">
                        <a:spcAft>
                          <a:spcPts val="0"/>
                        </a:spcAft>
                      </a:pPr>
                      <a:r>
                        <a:rPr lang="en-US" sz="1500" kern="100" dirty="0" smtClean="0">
                          <a:solidFill>
                            <a:schemeClr val="tx1"/>
                          </a:solidFill>
                          <a:effectLst/>
                          <a:latin typeface="+mn-lt"/>
                          <a:ea typeface="+mn-ea"/>
                          <a:cs typeface="+mn-cs"/>
                        </a:rPr>
                        <a:t>&lt;0.3</a:t>
                      </a:r>
                      <a:endParaRPr lang="zh-CN" sz="1500" kern="100" dirty="0">
                        <a:solidFill>
                          <a:schemeClr val="tx1"/>
                        </a:solidFill>
                        <a:effectLst/>
                        <a:latin typeface="+mn-lt"/>
                        <a:ea typeface="+mn-ea"/>
                        <a:cs typeface="+mn-cs"/>
                      </a:endParaRPr>
                    </a:p>
                  </a:txBody>
                  <a:tcPr marL="38576" marR="38576" marT="0" marB="0" anchor="ctr"/>
                </a:tc>
                <a:tc>
                  <a:txBody>
                    <a:bodyPr/>
                    <a:p>
                      <a:pPr marL="0" indent="69850" algn="ctr" defTabSz="914400" rtl="0" eaLnBrk="1" latinLnBrk="0" hangingPunct="1">
                        <a:spcAft>
                          <a:spcPts val="0"/>
                        </a:spcAft>
                      </a:pPr>
                      <a:r>
                        <a:rPr lang="en-US" altLang="zh-CN" sz="1500" b="1" kern="100" dirty="0" smtClean="0">
                          <a:solidFill>
                            <a:srgbClr val="00B050"/>
                          </a:solidFill>
                          <a:effectLst/>
                          <a:latin typeface="+mn-lt"/>
                          <a:ea typeface="+mn-ea"/>
                          <a:cs typeface="+mn-cs"/>
                        </a:rPr>
                        <a:t>0.005/0.12**</a:t>
                      </a:r>
                      <a:endParaRPr lang="en-US" altLang="zh-CN" sz="1500" b="1" kern="100" dirty="0" smtClean="0">
                        <a:solidFill>
                          <a:srgbClr val="00B050"/>
                        </a:solidFill>
                        <a:effectLst/>
                        <a:latin typeface="+mn-lt"/>
                        <a:ea typeface="+mn-ea"/>
                        <a:cs typeface="+mn-cs"/>
                      </a:endParaRPr>
                    </a:p>
                  </a:txBody>
                  <a:tcPr marL="38576" marR="38576" marT="0" marB="0" anchor="ctr"/>
                </a:tc>
              </a:tr>
              <a:tr h="423545">
                <a:tc>
                  <a:txBody>
                    <a:bodyPr/>
                    <a:p>
                      <a:pPr algn="ctr">
                        <a:spcAft>
                          <a:spcPts val="0"/>
                        </a:spcAft>
                      </a:pPr>
                      <a:r>
                        <a:rPr lang="en-US" altLang="zh-CN" sz="1500" kern="100" dirty="0" smtClean="0">
                          <a:effectLst/>
                          <a:latin typeface="+mn-lt"/>
                        </a:rPr>
                        <a:t>e</a:t>
                      </a:r>
                      <a:r>
                        <a:rPr lang="en-US" altLang="zh-CN" sz="1500" kern="100" baseline="30000" dirty="0" smtClean="0">
                          <a:effectLst/>
                          <a:latin typeface="+mn-lt"/>
                        </a:rPr>
                        <a:t>-</a:t>
                      </a:r>
                      <a:r>
                        <a:rPr lang="en-US" altLang="zh-CN" sz="1500" kern="100" dirty="0" smtClean="0">
                          <a:effectLst/>
                          <a:latin typeface="+mn-lt"/>
                        </a:rPr>
                        <a:t> beam</a:t>
                      </a:r>
                      <a:r>
                        <a:rPr lang="en-US" altLang="zh-CN" sz="1500" kern="100" baseline="0" dirty="0" smtClean="0">
                          <a:effectLst/>
                          <a:latin typeface="+mn-lt"/>
                        </a:rPr>
                        <a:t> energy on Target</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algn="ctr">
                        <a:spcAft>
                          <a:spcPts val="0"/>
                        </a:spcAft>
                      </a:pPr>
                      <a:r>
                        <a:rPr lang="en-US" sz="1500" kern="100" dirty="0">
                          <a:effectLst/>
                          <a:latin typeface="+mn-lt"/>
                        </a:rPr>
                        <a:t> </a:t>
                      </a: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marL="0" algn="ctr" defTabSz="914400" rtl="0" eaLnBrk="1" latinLnBrk="0" hangingPunct="1">
                        <a:spcAft>
                          <a:spcPts val="0"/>
                        </a:spcAft>
                      </a:pPr>
                      <a:r>
                        <a:rPr lang="en-US" altLang="zh-CN" sz="1500" kern="100" dirty="0" err="1" smtClean="0">
                          <a:solidFill>
                            <a:schemeClr val="dk1"/>
                          </a:solidFill>
                          <a:effectLst/>
                          <a:latin typeface="+mn-lt"/>
                          <a:ea typeface="+mn-ea"/>
                          <a:cs typeface="+mn-cs"/>
                        </a:rPr>
                        <a:t>GeV</a:t>
                      </a:r>
                      <a:endParaRPr lang="zh-CN" sz="1500" kern="100" dirty="0">
                        <a:solidFill>
                          <a:schemeClr val="dk1"/>
                        </a:solidFill>
                        <a:effectLst/>
                        <a:latin typeface="+mn-lt"/>
                        <a:ea typeface="+mn-ea"/>
                        <a:cs typeface="+mn-cs"/>
                      </a:endParaRPr>
                    </a:p>
                  </a:txBody>
                  <a:tcPr marL="38576" marR="38576" marT="0" marB="0" anchor="ctr"/>
                </a:tc>
                <a:tc>
                  <a:txBody>
                    <a:bodyPr/>
                    <a:p>
                      <a:pPr marL="0" indent="69850" algn="ctr" defTabSz="914400" rtl="0" eaLnBrk="1" latinLnBrk="0" hangingPunct="1">
                        <a:spcAft>
                          <a:spcPts val="0"/>
                        </a:spcAft>
                      </a:pPr>
                      <a:r>
                        <a:rPr lang="en-US" altLang="zh-CN" sz="1500" kern="100" dirty="0" smtClean="0">
                          <a:solidFill>
                            <a:schemeClr val="tx1"/>
                          </a:solidFill>
                          <a:effectLst/>
                          <a:latin typeface="+mn-lt"/>
                          <a:ea typeface="+mn-ea"/>
                          <a:cs typeface="+mn-cs"/>
                        </a:rPr>
                        <a:t>4 </a:t>
                      </a:r>
                      <a:endParaRPr lang="zh-CN" sz="1500" kern="100" dirty="0">
                        <a:solidFill>
                          <a:schemeClr val="tx1"/>
                        </a:solidFill>
                        <a:effectLst/>
                        <a:latin typeface="+mn-lt"/>
                        <a:ea typeface="+mn-ea"/>
                        <a:cs typeface="+mn-cs"/>
                      </a:endParaRPr>
                    </a:p>
                  </a:txBody>
                  <a:tcPr marL="38576" marR="38576" marT="0" marB="0" anchor="ctr"/>
                </a:tc>
                <a:tc>
                  <a:txBody>
                    <a:bodyPr/>
                    <a:p>
                      <a:pPr marL="0" indent="69850" algn="ctr" defTabSz="914400" rtl="0" eaLnBrk="1" latinLnBrk="0" hangingPunct="1">
                        <a:spcAft>
                          <a:spcPts val="0"/>
                        </a:spcAft>
                      </a:pPr>
                      <a:r>
                        <a:rPr lang="en-US" altLang="zh-CN" sz="1500" b="1" kern="100" dirty="0" smtClean="0">
                          <a:solidFill>
                            <a:srgbClr val="00B050"/>
                          </a:solidFill>
                          <a:effectLst/>
                          <a:latin typeface="+mn-lt"/>
                          <a:ea typeface="+mn-ea"/>
                          <a:cs typeface="+mn-cs"/>
                        </a:rPr>
                        <a:t>4</a:t>
                      </a:r>
                      <a:endParaRPr lang="en-US" altLang="zh-CN" sz="1500" b="1" kern="100" dirty="0" smtClean="0">
                        <a:solidFill>
                          <a:srgbClr val="00B050"/>
                        </a:solidFill>
                        <a:effectLst/>
                        <a:latin typeface="+mn-lt"/>
                        <a:ea typeface="+mn-ea"/>
                        <a:cs typeface="+mn-cs"/>
                      </a:endParaRPr>
                    </a:p>
                  </a:txBody>
                  <a:tcPr marL="38576" marR="38576" marT="0" marB="0" anchor="ctr"/>
                </a:tc>
              </a:tr>
              <a:tr h="422910">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altLang="zh-CN" sz="1500" kern="100" dirty="0" smtClean="0">
                          <a:effectLst/>
                          <a:latin typeface="+mn-lt"/>
                        </a:rPr>
                        <a:t>e</a:t>
                      </a:r>
                      <a:r>
                        <a:rPr lang="en-US" altLang="zh-CN" sz="1500" kern="100" baseline="30000" dirty="0" smtClean="0">
                          <a:effectLst/>
                          <a:latin typeface="+mn-lt"/>
                        </a:rPr>
                        <a:t>-</a:t>
                      </a:r>
                      <a:r>
                        <a:rPr lang="en-US" altLang="zh-CN" sz="1500" kern="100" dirty="0" smtClean="0">
                          <a:effectLst/>
                          <a:latin typeface="+mn-lt"/>
                        </a:rPr>
                        <a:t> bunch</a:t>
                      </a:r>
                      <a:r>
                        <a:rPr lang="en-US" altLang="zh-CN" sz="1500" kern="100" baseline="0" dirty="0" smtClean="0">
                          <a:effectLst/>
                          <a:latin typeface="+mn-lt"/>
                        </a:rPr>
                        <a:t> charge on Target</a:t>
                      </a:r>
                      <a:endParaRPr lang="zh-CN" altLang="zh-CN" sz="1500" kern="100" dirty="0" smtClean="0">
                        <a:effectLst/>
                        <a:latin typeface="+mn-lt"/>
                        <a:ea typeface="+mn-ea"/>
                        <a:cs typeface="Times New Roman" panose="02020603050405020304" pitchFamily="18" charset="0"/>
                      </a:endParaRPr>
                    </a:p>
                  </a:txBody>
                  <a:tcPr marL="38576" marR="38576" marT="0" marB="0" anchor="ctr"/>
                </a:tc>
                <a:tc>
                  <a:txBody>
                    <a:bodyPr/>
                    <a:p>
                      <a:pPr algn="ctr">
                        <a:spcAft>
                          <a:spcPts val="0"/>
                        </a:spcAft>
                      </a:pPr>
                      <a:endParaRPr lang="zh-CN" sz="1500" kern="100" dirty="0">
                        <a:effectLst/>
                        <a:latin typeface="+mn-lt"/>
                        <a:ea typeface="宋体" panose="02010600030101010101" pitchFamily="2" charset="-122"/>
                        <a:cs typeface="Times New Roman" panose="02020603050405020304" pitchFamily="18" charset="0"/>
                      </a:endParaRPr>
                    </a:p>
                  </a:txBody>
                  <a:tcPr marL="38576" marR="38576" marT="0" marB="0" anchor="ctr"/>
                </a:tc>
                <a:tc>
                  <a:txBody>
                    <a:bodyPr/>
                    <a:p>
                      <a:pPr marL="0" algn="ctr" defTabSz="914400" rtl="0" eaLnBrk="1" latinLnBrk="0" hangingPunct="1">
                        <a:spcAft>
                          <a:spcPts val="0"/>
                        </a:spcAft>
                      </a:pPr>
                      <a:r>
                        <a:rPr lang="en-US" altLang="zh-CN" sz="1500" kern="100" dirty="0" err="1" smtClean="0">
                          <a:solidFill>
                            <a:schemeClr val="dk1"/>
                          </a:solidFill>
                          <a:effectLst/>
                          <a:latin typeface="+mn-lt"/>
                          <a:ea typeface="+mn-ea"/>
                          <a:cs typeface="+mn-cs"/>
                        </a:rPr>
                        <a:t>nC</a:t>
                      </a:r>
                      <a:endParaRPr lang="zh-CN" sz="1500" kern="100" dirty="0">
                        <a:solidFill>
                          <a:schemeClr val="dk1"/>
                        </a:solidFill>
                        <a:effectLst/>
                        <a:latin typeface="+mn-lt"/>
                        <a:ea typeface="+mn-ea"/>
                        <a:cs typeface="+mn-cs"/>
                      </a:endParaRPr>
                    </a:p>
                  </a:txBody>
                  <a:tcPr marL="38576" marR="38576" marT="0" marB="0" anchor="ctr"/>
                </a:tc>
                <a:tc>
                  <a:txBody>
                    <a:bodyPr/>
                    <a:p>
                      <a:pPr marL="0" indent="69850" algn="ctr" defTabSz="914400" rtl="0" eaLnBrk="1" latinLnBrk="0" hangingPunct="1">
                        <a:spcAft>
                          <a:spcPts val="0"/>
                        </a:spcAft>
                      </a:pPr>
                      <a:r>
                        <a:rPr lang="en-US" altLang="zh-CN" sz="1500" kern="100" dirty="0" smtClean="0">
                          <a:solidFill>
                            <a:schemeClr val="tx1"/>
                          </a:solidFill>
                          <a:effectLst/>
                          <a:latin typeface="+mn-lt"/>
                          <a:ea typeface="+mn-ea"/>
                          <a:cs typeface="+mn-cs"/>
                        </a:rPr>
                        <a:t>10 </a:t>
                      </a:r>
                      <a:endParaRPr lang="zh-CN" sz="1500" kern="100" dirty="0">
                        <a:solidFill>
                          <a:schemeClr val="tx1"/>
                        </a:solidFill>
                        <a:effectLst/>
                        <a:latin typeface="+mn-lt"/>
                        <a:ea typeface="+mn-ea"/>
                        <a:cs typeface="+mn-cs"/>
                      </a:endParaRPr>
                    </a:p>
                  </a:txBody>
                  <a:tcPr marL="38576" marR="38576" marT="0" marB="0" anchor="ctr"/>
                </a:tc>
                <a:tc>
                  <a:txBody>
                    <a:bodyPr/>
                    <a:p>
                      <a:pPr marL="0" indent="69850" algn="ctr" defTabSz="914400" rtl="0" eaLnBrk="1" latinLnBrk="0" hangingPunct="1">
                        <a:spcAft>
                          <a:spcPts val="0"/>
                        </a:spcAft>
                      </a:pPr>
                      <a:r>
                        <a:rPr lang="en-US" altLang="zh-CN" sz="1500" b="1" kern="100" dirty="0" smtClean="0">
                          <a:solidFill>
                            <a:srgbClr val="00B050"/>
                          </a:solidFill>
                          <a:effectLst/>
                          <a:latin typeface="+mn-lt"/>
                          <a:ea typeface="+mn-ea"/>
                          <a:cs typeface="+mn-cs"/>
                        </a:rPr>
                        <a:t>10</a:t>
                      </a:r>
                      <a:endParaRPr lang="en-US" altLang="zh-CN" sz="1500" b="1" kern="100" dirty="0" smtClean="0">
                        <a:solidFill>
                          <a:srgbClr val="00B050"/>
                        </a:solidFill>
                        <a:effectLst/>
                        <a:latin typeface="+mn-lt"/>
                        <a:ea typeface="+mn-ea"/>
                        <a:cs typeface="+mn-cs"/>
                      </a:endParaRPr>
                    </a:p>
                  </a:txBody>
                  <a:tcPr marL="38576" marR="38576" marT="0" marB="0" anchor="ctr"/>
                </a:tc>
              </a:tr>
            </a:tbl>
          </a:graphicData>
        </a:graphic>
      </p:graphicFrame>
      <p:sp>
        <p:nvSpPr>
          <p:cNvPr id="5" name="文本框 4"/>
          <p:cNvSpPr txBox="1"/>
          <p:nvPr/>
        </p:nvSpPr>
        <p:spPr>
          <a:xfrm>
            <a:off x="7752715" y="2443480"/>
            <a:ext cx="1377315" cy="829945"/>
          </a:xfrm>
          <a:prstGeom prst="rect">
            <a:avLst/>
          </a:prstGeom>
          <a:noFill/>
        </p:spPr>
        <p:txBody>
          <a:bodyPr wrap="none" rtlCol="0">
            <a:spAutoFit/>
          </a:bodyPr>
          <a:p>
            <a:r>
              <a:rPr lang="en-US" altLang="zh-CN" sz="2400" b="1">
                <a:solidFill>
                  <a:srgbClr val="FF0000"/>
                </a:solidFill>
                <a:latin typeface="Calibri" panose="020F0502020204030204" pitchFamily="34" charset="0"/>
              </a:rPr>
              <a:t>CDR goal </a:t>
            </a:r>
            <a:endParaRPr lang="en-US" altLang="zh-CN" sz="2400" b="1">
              <a:solidFill>
                <a:srgbClr val="FF0000"/>
              </a:solidFill>
              <a:latin typeface="Calibri" panose="020F0502020204030204" pitchFamily="34" charset="0"/>
            </a:endParaRPr>
          </a:p>
          <a:p>
            <a:pPr algn="ctr"/>
            <a:r>
              <a:rPr lang="en-US" altLang="zh-CN" sz="2400" b="1">
                <a:solidFill>
                  <a:srgbClr val="FF0000"/>
                </a:solidFill>
                <a:latin typeface="Calibri" panose="020F0502020204030204" pitchFamily="34" charset="0"/>
              </a:rPr>
              <a:t>reached </a:t>
            </a:r>
            <a:endParaRPr lang="en-US" altLang="zh-CN" sz="2400" b="1">
              <a:solidFill>
                <a:srgbClr val="FF0000"/>
              </a:solidFill>
              <a:latin typeface="Calibri" panose="020F0502020204030204" pitchFamily="34" charset="0"/>
            </a:endParaRPr>
          </a:p>
        </p:txBody>
      </p:sp>
    </p:spTree>
  </p:cSld>
  <p:clrMapOvr>
    <a:masterClrMapping/>
  </p:clrMapOvr>
  <p:transition advTm="2997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6940" y="589440"/>
            <a:ext cx="5915025" cy="575241"/>
          </a:xfrm>
        </p:spPr>
        <p:txBody>
          <a:bodyPr/>
          <a:lstStyle/>
          <a:p>
            <a:r>
              <a:rPr lang="en-US" altLang="zh-CN" sz="2400" dirty="0" smtClean="0">
                <a:solidFill>
                  <a:srgbClr val="C00000"/>
                </a:solidFill>
                <a:cs typeface="Times New Roman" panose="02020603050405020304" pitchFamily="18" charset="0"/>
              </a:rPr>
              <a:t>CEPC Power for </a:t>
            </a:r>
            <a:r>
              <a:rPr lang="en-US" altLang="zh-CN" sz="2400" dirty="0">
                <a:solidFill>
                  <a:srgbClr val="C00000"/>
                </a:solidFill>
                <a:cs typeface="Times New Roman" panose="02020603050405020304" pitchFamily="18" charset="0"/>
              </a:rPr>
              <a:t>H</a:t>
            </a:r>
            <a:r>
              <a:rPr lang="en-US" altLang="zh-CN" sz="2400" dirty="0" smtClean="0">
                <a:solidFill>
                  <a:srgbClr val="C00000"/>
                </a:solidFill>
                <a:cs typeface="Times New Roman" panose="02020603050405020304" pitchFamily="18" charset="0"/>
              </a:rPr>
              <a:t>iggs </a:t>
            </a:r>
            <a:r>
              <a:rPr lang="en-US" sz="2400" dirty="0" smtClean="0">
                <a:solidFill>
                  <a:srgbClr val="C00000"/>
                </a:solidFill>
                <a:cs typeface="Times New Roman" panose="02020603050405020304" pitchFamily="18" charset="0"/>
              </a:rPr>
              <a:t>and Z</a:t>
            </a:r>
            <a:endParaRPr lang="en-US" sz="2400" dirty="0" smtClean="0">
              <a:solidFill>
                <a:srgbClr val="C00000"/>
              </a:solidFill>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169545" y="1164749"/>
            <a:ext cx="4944428" cy="2263616"/>
          </a:xfrm>
          <a:prstGeom prst="rect">
            <a:avLst/>
          </a:prstGeom>
        </p:spPr>
      </p:pic>
      <p:pic>
        <p:nvPicPr>
          <p:cNvPr id="4" name="图片 3"/>
          <p:cNvPicPr>
            <a:picLocks noChangeAspect="1"/>
          </p:cNvPicPr>
          <p:nvPr/>
        </p:nvPicPr>
        <p:blipFill>
          <a:blip r:embed="rId2"/>
          <a:stretch>
            <a:fillRect/>
          </a:stretch>
        </p:blipFill>
        <p:spPr>
          <a:xfrm>
            <a:off x="169545" y="3769519"/>
            <a:ext cx="4944904" cy="2120741"/>
          </a:xfrm>
          <a:prstGeom prst="rect">
            <a:avLst/>
          </a:prstGeom>
        </p:spPr>
      </p:pic>
      <p:sp>
        <p:nvSpPr>
          <p:cNvPr id="10" name="椭圆 9"/>
          <p:cNvSpPr/>
          <p:nvPr/>
        </p:nvSpPr>
        <p:spPr>
          <a:xfrm>
            <a:off x="4536123" y="3205004"/>
            <a:ext cx="749618" cy="281464"/>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35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1" name="椭圆 10"/>
          <p:cNvSpPr/>
          <p:nvPr/>
        </p:nvSpPr>
        <p:spPr>
          <a:xfrm>
            <a:off x="4536123" y="5751195"/>
            <a:ext cx="749618" cy="281464"/>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35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5" name="图片 4"/>
          <p:cNvPicPr>
            <a:picLocks noChangeAspect="1"/>
          </p:cNvPicPr>
          <p:nvPr/>
        </p:nvPicPr>
        <p:blipFill>
          <a:blip r:embed="rId3"/>
          <a:stretch>
            <a:fillRect/>
          </a:stretch>
        </p:blipFill>
        <p:spPr>
          <a:xfrm>
            <a:off x="3940810" y="1654175"/>
            <a:ext cx="6326505" cy="4097020"/>
          </a:xfrm>
          <a:prstGeom prst="rect">
            <a:avLst/>
          </a:prstGeom>
        </p:spPr>
      </p:pic>
      <p:sp>
        <p:nvSpPr>
          <p:cNvPr id="7" name="文本框 6"/>
          <p:cNvSpPr txBox="1"/>
          <p:nvPr/>
        </p:nvSpPr>
        <p:spPr>
          <a:xfrm>
            <a:off x="5623243" y="675640"/>
            <a:ext cx="2961640" cy="706755"/>
          </a:xfrm>
          <a:prstGeom prst="rect">
            <a:avLst/>
          </a:prstGeom>
          <a:noFill/>
        </p:spPr>
        <p:txBody>
          <a:bodyPr wrap="none" rtlCol="0" anchor="t">
            <a:spAutoFit/>
          </a:bodyPr>
          <a:p>
            <a:pPr algn="ctr"/>
            <a:r>
              <a:rPr lang="en-US" altLang="zh-CN" sz="2000" b="1" dirty="0" smtClean="0">
                <a:ln w="19050">
                  <a:noFill/>
                  <a:prstDash val="solid"/>
                </a:ln>
                <a:solidFill>
                  <a:srgbClr val="C00000"/>
                </a:solidFill>
                <a:effectLst/>
                <a:latin typeface="+mj-lt"/>
                <a:ea typeface="微软雅黑" panose="020B0503020204020204" charset="-122"/>
                <a:cs typeface="+mj-lt"/>
                <a:sym typeface="+mn-ea"/>
              </a:rPr>
              <a:t>CEPC Cost Breakdwon</a:t>
            </a:r>
            <a:endParaRPr lang="en-US" altLang="zh-CN" sz="2000" b="1" dirty="0" smtClean="0">
              <a:ln w="19050">
                <a:noFill/>
                <a:prstDash val="solid"/>
              </a:ln>
              <a:solidFill>
                <a:srgbClr val="C00000"/>
              </a:solidFill>
              <a:effectLst/>
              <a:latin typeface="+mj-lt"/>
              <a:ea typeface="微软雅黑" panose="020B0503020204020204" charset="-122"/>
              <a:cs typeface="+mj-lt"/>
              <a:sym typeface="+mn-ea"/>
            </a:endParaRPr>
          </a:p>
          <a:p>
            <a:pPr algn="ctr"/>
            <a:r>
              <a:rPr lang="en-US" altLang="zh-CN" sz="2000" b="1">
                <a:solidFill>
                  <a:srgbClr val="C00000"/>
                </a:solidFill>
                <a:effectLst/>
                <a:latin typeface="+mj-lt"/>
                <a:cs typeface="+mj-lt"/>
              </a:rPr>
              <a:t>(no detector)</a:t>
            </a:r>
            <a:endParaRPr lang="en-US" altLang="zh-CN" sz="2000" b="1">
              <a:solidFill>
                <a:srgbClr val="C00000"/>
              </a:solidFill>
              <a:effectLst/>
              <a:latin typeface="+mj-lt"/>
              <a:cs typeface="+mj-lt"/>
            </a:endParaRPr>
          </a:p>
        </p:txBody>
      </p:sp>
      <p:sp>
        <p:nvSpPr>
          <p:cNvPr id="6" name="文本框 5"/>
          <p:cNvSpPr txBox="1"/>
          <p:nvPr/>
        </p:nvSpPr>
        <p:spPr>
          <a:xfrm>
            <a:off x="4425950" y="3428365"/>
            <a:ext cx="970280" cy="368300"/>
          </a:xfrm>
          <a:prstGeom prst="rect">
            <a:avLst/>
          </a:prstGeom>
          <a:noFill/>
        </p:spPr>
        <p:txBody>
          <a:bodyPr wrap="none" rtlCol="0">
            <a:spAutoFit/>
          </a:bodyPr>
          <a:p>
            <a:r>
              <a:rPr lang="en-US" altLang="zh-CN" b="1">
                <a:solidFill>
                  <a:srgbClr val="FF0000"/>
                </a:solidFill>
              </a:rPr>
              <a:t>266MW</a:t>
            </a:r>
            <a:endParaRPr lang="en-US" altLang="zh-CN" b="1">
              <a:solidFill>
                <a:srgbClr val="FF0000"/>
              </a:solidFill>
            </a:endParaRPr>
          </a:p>
        </p:txBody>
      </p:sp>
      <p:sp>
        <p:nvSpPr>
          <p:cNvPr id="8" name="文本框 7"/>
          <p:cNvSpPr txBox="1"/>
          <p:nvPr/>
        </p:nvSpPr>
        <p:spPr>
          <a:xfrm>
            <a:off x="4426585" y="6032500"/>
            <a:ext cx="970280" cy="368300"/>
          </a:xfrm>
          <a:prstGeom prst="rect">
            <a:avLst/>
          </a:prstGeom>
          <a:noFill/>
        </p:spPr>
        <p:txBody>
          <a:bodyPr wrap="none" rtlCol="0">
            <a:spAutoFit/>
          </a:bodyPr>
          <a:p>
            <a:r>
              <a:rPr lang="en-US" altLang="zh-CN" b="1">
                <a:solidFill>
                  <a:srgbClr val="FF0000"/>
                </a:solidFill>
              </a:rPr>
              <a:t>149MW</a:t>
            </a:r>
            <a:endParaRPr lang="en-US" altLang="zh-CN" b="1">
              <a:solidFill>
                <a:srgbClr val="FF000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descr="Rectangle: Click to edit Master text styles&#10;Second level&#10;Third level&#10;Fourth level&#10;Fifth level"/>
          <p:cNvSpPr txBox="1"/>
          <p:nvPr/>
        </p:nvSpPr>
        <p:spPr bwMode="auto">
          <a:xfrm>
            <a:off x="150674" y="263589"/>
            <a:ext cx="8316416"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anose="020B0604030504040204" pitchFamily="34" charset="0"/>
                <a:ea typeface="黑体" panose="02010609060101010101" pitchFamily="49" charset="-122"/>
              </a:defRPr>
            </a:lvl1pPr>
            <a:lvl2pPr>
              <a:defRPr kumimoji="1" sz="1600" b="1">
                <a:solidFill>
                  <a:srgbClr val="05050B"/>
                </a:solidFill>
                <a:latin typeface="Tahoma" panose="020B0604030504040204" pitchFamily="34" charset="0"/>
                <a:ea typeface="黑体" panose="02010609060101010101" pitchFamily="49" charset="-122"/>
              </a:defRPr>
            </a:lvl2pPr>
            <a:lvl3pPr>
              <a:defRPr kumimoji="1" sz="1400" b="1">
                <a:solidFill>
                  <a:srgbClr val="05050B"/>
                </a:solidFill>
                <a:latin typeface="Tahoma" panose="020B0604030504040204" pitchFamily="34" charset="0"/>
                <a:ea typeface="黑体" panose="02010609060101010101" pitchFamily="49" charset="-122"/>
              </a:defRPr>
            </a:lvl3pPr>
            <a:lvl4pPr>
              <a:defRPr kumimoji="1" sz="1200" b="1">
                <a:solidFill>
                  <a:srgbClr val="05050B"/>
                </a:solidFill>
                <a:latin typeface="Tahoma" panose="020B0604030504040204" pitchFamily="34" charset="0"/>
                <a:ea typeface="黑体" panose="02010609060101010101" pitchFamily="49" charset="-122"/>
              </a:defRPr>
            </a:lvl4pPr>
            <a:lvl5pPr>
              <a:defRPr kumimoji="1" sz="1000" b="1">
                <a:solidFill>
                  <a:srgbClr val="05050B"/>
                </a:solidFill>
                <a:latin typeface="Tahoma" panose="020B0604030504040204" pitchFamily="34" charset="0"/>
                <a:ea typeface="黑体" panose="02010609060101010101" pitchFamily="49" charset="-122"/>
              </a:defRPr>
            </a:lvl5pPr>
            <a:lvl6pPr eaLnBrk="0" hangingPunct="0">
              <a:defRPr kumimoji="1" sz="1000" b="1">
                <a:solidFill>
                  <a:srgbClr val="05050B"/>
                </a:solidFill>
                <a:latin typeface="Tahoma" panose="020B0604030504040204" pitchFamily="34" charset="0"/>
                <a:ea typeface="黑体" panose="02010609060101010101" pitchFamily="49" charset="-122"/>
              </a:defRPr>
            </a:lvl6pPr>
            <a:lvl7pPr eaLnBrk="0" hangingPunct="0">
              <a:defRPr kumimoji="1" sz="1000" b="1">
                <a:solidFill>
                  <a:srgbClr val="05050B"/>
                </a:solidFill>
                <a:latin typeface="Tahoma" panose="020B0604030504040204" pitchFamily="34" charset="0"/>
                <a:ea typeface="黑体" panose="02010609060101010101" pitchFamily="49" charset="-122"/>
              </a:defRPr>
            </a:lvl7pPr>
            <a:lvl8pPr eaLnBrk="0" hangingPunct="0">
              <a:defRPr kumimoji="1" sz="1000" b="1">
                <a:solidFill>
                  <a:srgbClr val="05050B"/>
                </a:solidFill>
                <a:latin typeface="Tahoma" panose="020B0604030504040204" pitchFamily="34" charset="0"/>
                <a:ea typeface="黑体" panose="02010609060101010101" pitchFamily="49" charset="-122"/>
              </a:defRPr>
            </a:lvl8pPr>
            <a:lvl9pPr eaLnBrk="0" hangingPunct="0">
              <a:defRPr kumimoji="1" sz="1000" b="1">
                <a:solidFill>
                  <a:srgbClr val="05050B"/>
                </a:solidFill>
                <a:latin typeface="Tahoma" panose="020B0604030504040204" pitchFamily="34" charset="0"/>
                <a:ea typeface="黑体" panose="02010609060101010101" pitchFamily="49" charset="-122"/>
              </a:defRPr>
            </a:lvl9pPr>
          </a:lstStyle>
          <a:p>
            <a:pPr lvl="0" algn="ctr" eaLnBrk="0" hangingPunct="0">
              <a:lnSpc>
                <a:spcPct val="150000"/>
              </a:lnSpc>
              <a:buClr>
                <a:srgbClr val="6F89F7"/>
              </a:buClr>
              <a:buSzPct val="110000"/>
              <a:defRPr/>
            </a:pPr>
            <a:r>
              <a:rPr kumimoji="1" lang="en-US" altLang="zh-CN" sz="3200" b="1" i="0" u="none" strike="noStrike" kern="0" cap="none" spc="0" normalizeH="0" baseline="0" noProof="0" dirty="0" smtClean="0">
                <a:ln>
                  <a:noFill/>
                </a:ln>
                <a:solidFill>
                  <a:schemeClr val="bg1"/>
                </a:solidFill>
                <a:effectLst/>
                <a:uLnTx/>
                <a:uFillTx/>
                <a:latin typeface="Tahoma" panose="020B0604030504040204" pitchFamily="34" charset="0"/>
                <a:ea typeface="黑体" panose="02010609060101010101" pitchFamily="49" charset="-122"/>
              </a:rPr>
              <a:t>3             </a:t>
            </a:r>
            <a:r>
              <a:rPr kumimoji="1" lang="en-US" altLang="zh-CN" sz="2400" b="1" i="0" u="none" strike="noStrike" kern="0" cap="none" spc="0" normalizeH="0" baseline="0" noProof="0" dirty="0" smtClean="0">
                <a:ln>
                  <a:noFill/>
                </a:ln>
                <a:solidFill>
                  <a:schemeClr val="bg1"/>
                </a:solidFill>
                <a:effectLst/>
                <a:uLnTx/>
                <a:uFillTx/>
              </a:rPr>
              <a:t>Project Layout and </a:t>
            </a:r>
            <a:r>
              <a:rPr lang="en-US" altLang="zh-CN" sz="2400" kern="0" dirty="0">
                <a:solidFill>
                  <a:schemeClr val="bg1"/>
                </a:solidFill>
              </a:rPr>
              <a:t>Preliminary Scheme</a:t>
            </a:r>
            <a:endParaRPr kumimoji="1" lang="zh-CN" altLang="en-US" sz="2400" b="1" i="0" u="none" strike="noStrike" kern="0" cap="none" spc="0" normalizeH="0" baseline="0" noProof="0" dirty="0" smtClean="0">
              <a:ln>
                <a:noFill/>
              </a:ln>
              <a:solidFill>
                <a:schemeClr val="bg1"/>
              </a:solidFill>
              <a:effectLst/>
              <a:uLnTx/>
              <a:uFillTx/>
            </a:endParaRPr>
          </a:p>
        </p:txBody>
      </p:sp>
      <p:pic>
        <p:nvPicPr>
          <p:cNvPr id="7" name="图片 6"/>
          <p:cNvPicPr/>
          <p:nvPr/>
        </p:nvPicPr>
        <p:blipFill rotWithShape="1">
          <a:blip r:embed="rId1" cstate="print">
            <a:extLst>
              <a:ext uri="{28A0092B-C50C-407E-A947-70E740481C1C}">
                <a14:useLocalDpi xmlns:a14="http://schemas.microsoft.com/office/drawing/2010/main" val="0"/>
              </a:ext>
            </a:extLst>
          </a:blip>
          <a:srcRect t="10417" b="13443"/>
          <a:stretch>
            <a:fillRect/>
          </a:stretch>
        </p:blipFill>
        <p:spPr bwMode="auto">
          <a:xfrm>
            <a:off x="133985" y="2939415"/>
            <a:ext cx="5276850" cy="2025015"/>
          </a:xfrm>
          <a:prstGeom prst="rect">
            <a:avLst/>
          </a:prstGeom>
          <a:ln>
            <a:noFill/>
          </a:ln>
        </p:spPr>
      </p:pic>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944"/>
            <a:ext cx="9143999" cy="24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3"/>
          <a:stretch>
            <a:fillRect/>
          </a:stretch>
        </p:blipFill>
        <p:spPr>
          <a:xfrm>
            <a:off x="201295" y="5712460"/>
            <a:ext cx="8942705" cy="1123950"/>
          </a:xfrm>
          <a:prstGeom prst="rect">
            <a:avLst/>
          </a:prstGeom>
        </p:spPr>
      </p:pic>
      <p:pic>
        <p:nvPicPr>
          <p:cNvPr id="9" name="图片 8"/>
          <p:cNvPicPr>
            <a:picLocks noChangeAspect="1"/>
          </p:cNvPicPr>
          <p:nvPr/>
        </p:nvPicPr>
        <p:blipFill>
          <a:blip r:embed="rId4"/>
          <a:stretch>
            <a:fillRect/>
          </a:stretch>
        </p:blipFill>
        <p:spPr>
          <a:xfrm>
            <a:off x="5410835" y="2661285"/>
            <a:ext cx="3626485" cy="3051175"/>
          </a:xfrm>
          <a:prstGeom prst="rect">
            <a:avLst/>
          </a:prstGeom>
        </p:spPr>
      </p:pic>
      <p:sp>
        <p:nvSpPr>
          <p:cNvPr id="4" name="文本框 3"/>
          <p:cNvSpPr txBox="1"/>
          <p:nvPr/>
        </p:nvSpPr>
        <p:spPr>
          <a:xfrm>
            <a:off x="1088073" y="2110740"/>
            <a:ext cx="7169150" cy="460375"/>
          </a:xfrm>
          <a:prstGeom prst="rect">
            <a:avLst/>
          </a:prstGeom>
          <a:noFill/>
        </p:spPr>
        <p:txBody>
          <a:bodyPr wrap="none" rtlCol="0" anchor="t">
            <a:spAutoFit/>
          </a:bodyPr>
          <a:p>
            <a:pPr algn="ctr"/>
            <a:r>
              <a:rPr kumimoji="1" lang="en-US" altLang="zh-CN" sz="2400" b="1" dirty="0">
                <a:solidFill>
                  <a:srgbClr val="C00000"/>
                </a:solidFill>
                <a:latin typeface="Calibri" panose="020F0502020204030204" pitchFamily="34" charset="0"/>
                <a:ea typeface="黑体" panose="02010609060101010101" pitchFamily="49" charset="-122"/>
                <a:cs typeface="Arial" panose="020B0604020202020204" pitchFamily="34" charset="0"/>
                <a:sym typeface="+mn-ea"/>
              </a:rPr>
              <a:t>CEPC Civil Enginnering Design (</a:t>
            </a:r>
            <a:r>
              <a:rPr kumimoji="1" lang="en-US" altLang="zh-CN" sz="2400" b="1" dirty="0" err="1">
                <a:solidFill>
                  <a:srgbClr val="C00000"/>
                </a:solidFill>
                <a:latin typeface="Calibri" panose="020F0502020204030204" pitchFamily="34" charset="0"/>
                <a:ea typeface="黑体" panose="02010609060101010101" pitchFamily="49" charset="-122"/>
                <a:cs typeface="Arial" panose="020B0604020202020204" pitchFamily="34" charset="0"/>
                <a:sym typeface="+mn-ea"/>
              </a:rPr>
              <a:t>Funing</a:t>
            </a:r>
            <a:r>
              <a:rPr kumimoji="1" lang="en-US" altLang="zh-CN" sz="2400" b="1" dirty="0">
                <a:solidFill>
                  <a:srgbClr val="C00000"/>
                </a:solidFill>
                <a:latin typeface="Calibri" panose="020F0502020204030204" pitchFamily="34" charset="0"/>
                <a:ea typeface="黑体" panose="02010609060101010101" pitchFamily="49" charset="-122"/>
                <a:cs typeface="Arial" panose="020B0604020202020204" pitchFamily="34" charset="0"/>
                <a:sym typeface="+mn-ea"/>
              </a:rPr>
              <a:t> </a:t>
            </a:r>
            <a:r>
              <a:rPr kumimoji="1" lang="en-US" altLang="zh-CN" sz="2400" b="1" dirty="0" smtClean="0">
                <a:solidFill>
                  <a:srgbClr val="C00000"/>
                </a:solidFill>
                <a:latin typeface="Calibri" panose="020F0502020204030204" pitchFamily="34" charset="0"/>
                <a:ea typeface="黑体" panose="02010609060101010101" pitchFamily="49" charset="-122"/>
                <a:cs typeface="Arial" panose="020B0604020202020204" pitchFamily="34" charset="0"/>
                <a:sym typeface="+mn-ea"/>
              </a:rPr>
              <a:t>100km, example)</a:t>
            </a:r>
            <a:endParaRPr kumimoji="1" lang="en-US" altLang="zh-CN" sz="2400" b="1" dirty="0" smtClean="0">
              <a:solidFill>
                <a:srgbClr val="C00000"/>
              </a:solidFill>
              <a:latin typeface="Calibri" panose="020F0502020204030204" pitchFamily="34" charset="0"/>
              <a:ea typeface="黑体" panose="02010609060101010101" pitchFamily="49"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6"/>
          <p:cNvSpPr>
            <a:spLocks noChangeArrowheads="1"/>
          </p:cNvSpPr>
          <p:nvPr/>
        </p:nvSpPr>
        <p:spPr bwMode="auto">
          <a:xfrm>
            <a:off x="726158" y="772934"/>
            <a:ext cx="3329788"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kumimoji="1" lang="en-US" altLang="zh-CN" dirty="0" smtClean="0">
                <a:ea typeface="黑体" panose="02010609060101010101" pitchFamily="49" charset="-122"/>
                <a:cs typeface="Arial" panose="020B0604020202020204" pitchFamily="34" charset="0"/>
              </a:rPr>
              <a:t>IP1 / IP3</a:t>
            </a:r>
            <a:endParaRPr kumimoji="1" lang="zh-CN" altLang="zh-CN" dirty="0">
              <a:ea typeface="黑体" panose="02010609060101010101" pitchFamily="49" charset="-122"/>
              <a:cs typeface="Arial" panose="020B0604020202020204" pitchFamily="34" charset="0"/>
            </a:endParaRPr>
          </a:p>
        </p:txBody>
      </p:sp>
      <p:pic>
        <p:nvPicPr>
          <p:cNvPr id="23" name="Picture 11" descr="标识带中英文副本"/>
          <p:cNvPicPr>
            <a:picLocks noChangeAspect="1" noChangeArrowheads="1"/>
          </p:cNvPicPr>
          <p:nvPr/>
        </p:nvPicPr>
        <p:blipFill>
          <a:blip r:embed="rId1"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24" name="Rectangle 3"/>
          <p:cNvSpPr>
            <a:spLocks noChangeArrowheads="1"/>
          </p:cNvSpPr>
          <p:nvPr/>
        </p:nvSpPr>
        <p:spPr bwMode="auto">
          <a:xfrm>
            <a:off x="877570" y="357505"/>
            <a:ext cx="879919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sz="2400" b="1" dirty="0">
                <a:solidFill>
                  <a:srgbClr val="C00000"/>
                </a:solidFill>
                <a:latin typeface="Calibri" panose="020F0502020204030204" pitchFamily="34" charset="0"/>
                <a:ea typeface="黑体" panose="02010609060101010101" pitchFamily="49" charset="-122"/>
                <a:cs typeface="Arial" panose="020B0604020202020204" pitchFamily="34" charset="0"/>
              </a:rPr>
              <a:t>CEPC Tunnel Cross Sections, Detector and SCRF Regions</a:t>
            </a:r>
            <a:endParaRPr kumimoji="1" lang="en-US" sz="2400" b="1" dirty="0">
              <a:solidFill>
                <a:srgbClr val="C00000"/>
              </a:solidFill>
              <a:latin typeface="Calibri" panose="020F0502020204030204" pitchFamily="34" charset="0"/>
              <a:ea typeface="黑体" panose="02010609060101010101" pitchFamily="49" charset="-122"/>
              <a:cs typeface="Arial" panose="020B0604020202020204" pitchFamily="34" charset="0"/>
            </a:endParaRPr>
          </a:p>
        </p:txBody>
      </p:sp>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t="5953" b="27083"/>
          <a:stretch>
            <a:fillRect/>
          </a:stretch>
        </p:blipFill>
        <p:spPr bwMode="auto">
          <a:xfrm>
            <a:off x="71755" y="1337310"/>
            <a:ext cx="4639945" cy="2072005"/>
          </a:xfrm>
          <a:prstGeom prst="rect">
            <a:avLst/>
          </a:prstGeom>
          <a:ln>
            <a:noFill/>
          </a:ln>
        </p:spPr>
      </p:pic>
      <p:pic>
        <p:nvPicPr>
          <p:cNvPr id="36" name="图片 35"/>
          <p:cNvPicPr>
            <a:picLocks noChangeAspect="1"/>
          </p:cNvPicPr>
          <p:nvPr/>
        </p:nvPicPr>
        <p:blipFill rotWithShape="1">
          <a:blip r:embed="rId3" cstate="print">
            <a:extLst>
              <a:ext uri="{28A0092B-C50C-407E-A947-70E740481C1C}">
                <a14:useLocalDpi xmlns:a14="http://schemas.microsoft.com/office/drawing/2010/main" val="0"/>
              </a:ext>
            </a:extLst>
          </a:blip>
          <a:srcRect l="1323" t="6200" r="2426" b="4514"/>
          <a:stretch>
            <a:fillRect/>
          </a:stretch>
        </p:blipFill>
        <p:spPr bwMode="auto">
          <a:xfrm>
            <a:off x="5017770" y="1226820"/>
            <a:ext cx="3751580" cy="2292985"/>
          </a:xfrm>
          <a:prstGeom prst="rect">
            <a:avLst/>
          </a:prstGeom>
          <a:ln>
            <a:noFill/>
          </a:ln>
        </p:spPr>
      </p:pic>
      <p:sp>
        <p:nvSpPr>
          <p:cNvPr id="2" name="矩形 6"/>
          <p:cNvSpPr>
            <a:spLocks noChangeArrowheads="1"/>
          </p:cNvSpPr>
          <p:nvPr/>
        </p:nvSpPr>
        <p:spPr bwMode="auto">
          <a:xfrm>
            <a:off x="5017488" y="747534"/>
            <a:ext cx="3329788"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lnSpc>
                <a:spcPct val="150000"/>
              </a:lnSpc>
              <a:defRPr/>
            </a:pPr>
            <a:r>
              <a:rPr kumimoji="1" lang="en-US" altLang="zh-CN" dirty="0" smtClean="0">
                <a:ea typeface="黑体" panose="02010609060101010101" pitchFamily="49" charset="-122"/>
                <a:cs typeface="Arial" panose="020B0604020202020204" pitchFamily="34" charset="0"/>
              </a:rPr>
              <a:t>IP2 / IP4--SCRF region</a:t>
            </a:r>
            <a:endParaRPr kumimoji="1" lang="zh-CN" altLang="zh-CN" dirty="0">
              <a:ea typeface="黑体" panose="02010609060101010101" pitchFamily="49" charset="-122"/>
              <a:cs typeface="Arial" panose="020B0604020202020204" pitchFamily="34" charset="0"/>
            </a:endParaRPr>
          </a:p>
        </p:txBody>
      </p:sp>
      <p:pic>
        <p:nvPicPr>
          <p:cNvPr id="13" name="图片 12"/>
          <p:cNvPicPr>
            <a:picLocks noChangeAspect="1"/>
          </p:cNvPicPr>
          <p:nvPr/>
        </p:nvPicPr>
        <p:blipFill>
          <a:blip r:embed="rId4"/>
          <a:stretch>
            <a:fillRect/>
          </a:stretch>
        </p:blipFill>
        <p:spPr>
          <a:xfrm>
            <a:off x="5871845" y="3883660"/>
            <a:ext cx="3192145" cy="1719580"/>
          </a:xfrm>
          <a:prstGeom prst="rect">
            <a:avLst/>
          </a:prstGeom>
        </p:spPr>
      </p:pic>
      <p:pic>
        <p:nvPicPr>
          <p:cNvPr id="3" name="图片 2"/>
          <p:cNvPicPr>
            <a:picLocks noChangeAspect="1"/>
          </p:cNvPicPr>
          <p:nvPr/>
        </p:nvPicPr>
        <p:blipFill>
          <a:blip r:embed="rId5"/>
          <a:stretch>
            <a:fillRect/>
          </a:stretch>
        </p:blipFill>
        <p:spPr>
          <a:xfrm>
            <a:off x="71755" y="3820160"/>
            <a:ext cx="2093595" cy="1846580"/>
          </a:xfrm>
          <a:prstGeom prst="rect">
            <a:avLst/>
          </a:prstGeom>
        </p:spPr>
      </p:pic>
      <p:pic>
        <p:nvPicPr>
          <p:cNvPr id="4" name="图片 3"/>
          <p:cNvPicPr>
            <a:picLocks noChangeAspect="1"/>
          </p:cNvPicPr>
          <p:nvPr/>
        </p:nvPicPr>
        <p:blipFill>
          <a:blip r:embed="rId6"/>
          <a:stretch>
            <a:fillRect/>
          </a:stretch>
        </p:blipFill>
        <p:spPr>
          <a:xfrm>
            <a:off x="2315210" y="4036060"/>
            <a:ext cx="3556635" cy="1845310"/>
          </a:xfrm>
          <a:prstGeom prst="rect">
            <a:avLst/>
          </a:prstGeom>
        </p:spPr>
      </p:pic>
    </p:spTree>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25" y="-42545"/>
            <a:ext cx="8454390" cy="1143000"/>
          </a:xfrm>
        </p:spPr>
        <p:txBody>
          <a:bodyPr>
            <a:normAutofit fontScale="90000"/>
          </a:bodyPr>
          <a:lstStyle/>
          <a:p>
            <a:r>
              <a:rPr kumimoji="1" lang="en-US" altLang="zh-CN" dirty="0" smtClean="0">
                <a:solidFill>
                  <a:srgbClr val="C00000"/>
                </a:solidFill>
                <a:latin typeface="Calibri" panose="020F0502020204030204" pitchFamily="34" charset="0"/>
                <a:sym typeface="+mn-ea"/>
              </a:rPr>
              <a:t>    Alterniative solution (example): A High</a:t>
            </a:r>
            <a:r>
              <a:rPr kumimoji="1" lang="zh-CN" altLang="en-US" dirty="0" smtClean="0">
                <a:solidFill>
                  <a:srgbClr val="C00000"/>
                </a:solidFill>
                <a:latin typeface="Calibri" panose="020F0502020204030204" pitchFamily="34" charset="0"/>
                <a:sym typeface="+mn-ea"/>
              </a:rPr>
              <a:t> </a:t>
            </a:r>
            <a:r>
              <a:rPr kumimoji="1" lang="en-US" altLang="zh-CN" dirty="0" smtClean="0">
                <a:solidFill>
                  <a:srgbClr val="C00000"/>
                </a:solidFill>
                <a:latin typeface="Calibri" panose="020F0502020204030204" pitchFamily="34" charset="0"/>
                <a:sym typeface="+mn-ea"/>
              </a:rPr>
              <a:t>Energy</a:t>
            </a:r>
            <a:r>
              <a:rPr kumimoji="1" lang="zh-CN" altLang="en-US" dirty="0" smtClean="0">
                <a:solidFill>
                  <a:srgbClr val="C00000"/>
                </a:solidFill>
                <a:latin typeface="Calibri" panose="020F0502020204030204" pitchFamily="34" charset="0"/>
                <a:sym typeface="+mn-ea"/>
              </a:rPr>
              <a:t> </a:t>
            </a:r>
            <a:r>
              <a:rPr kumimoji="1" lang="en-US" altLang="zh-CN" dirty="0" smtClean="0">
                <a:solidFill>
                  <a:srgbClr val="C00000"/>
                </a:solidFill>
                <a:latin typeface="Calibri" panose="020F0502020204030204" pitchFamily="34" charset="0"/>
                <a:sym typeface="+mn-ea"/>
              </a:rPr>
              <a:t>CEPC Injector</a:t>
            </a:r>
            <a:r>
              <a:rPr kumimoji="1" lang="zh-CN" altLang="en-US" dirty="0" smtClean="0">
                <a:solidFill>
                  <a:srgbClr val="C00000"/>
                </a:solidFill>
                <a:latin typeface="Calibri" panose="020F0502020204030204" pitchFamily="34" charset="0"/>
                <a:sym typeface="+mn-ea"/>
              </a:rPr>
              <a:t> </a:t>
            </a:r>
            <a:r>
              <a:rPr kumimoji="1" lang="en-US" altLang="zh-CN" dirty="0" smtClean="0">
                <a:solidFill>
                  <a:srgbClr val="C00000"/>
                </a:solidFill>
                <a:latin typeface="Calibri" panose="020F0502020204030204" pitchFamily="34" charset="0"/>
                <a:sym typeface="+mn-ea"/>
              </a:rPr>
              <a:t>Based</a:t>
            </a:r>
            <a:r>
              <a:rPr kumimoji="1" lang="zh-CN" altLang="en-US" dirty="0" smtClean="0">
                <a:solidFill>
                  <a:srgbClr val="C00000"/>
                </a:solidFill>
                <a:latin typeface="Calibri" panose="020F0502020204030204" pitchFamily="34" charset="0"/>
                <a:sym typeface="+mn-ea"/>
              </a:rPr>
              <a:t> </a:t>
            </a:r>
            <a:r>
              <a:rPr kumimoji="1" lang="en-US" altLang="zh-CN" dirty="0" smtClean="0">
                <a:solidFill>
                  <a:srgbClr val="C00000"/>
                </a:solidFill>
                <a:latin typeface="Calibri" panose="020F0502020204030204" pitchFamily="34" charset="0"/>
                <a:sym typeface="+mn-ea"/>
              </a:rPr>
              <a:t>on</a:t>
            </a:r>
            <a:r>
              <a:rPr kumimoji="1" lang="zh-CN" altLang="en-US" dirty="0" smtClean="0">
                <a:solidFill>
                  <a:srgbClr val="C00000"/>
                </a:solidFill>
                <a:latin typeface="Calibri" panose="020F0502020204030204" pitchFamily="34" charset="0"/>
                <a:sym typeface="+mn-ea"/>
              </a:rPr>
              <a:t> </a:t>
            </a:r>
            <a:r>
              <a:rPr kumimoji="1" lang="en-US" altLang="zh-CN" dirty="0" smtClean="0">
                <a:solidFill>
                  <a:srgbClr val="C00000"/>
                </a:solidFill>
                <a:latin typeface="Calibri" panose="020F0502020204030204" pitchFamily="34" charset="0"/>
                <a:sym typeface="+mn-ea"/>
              </a:rPr>
              <a:t>Plasma</a:t>
            </a:r>
            <a:r>
              <a:rPr kumimoji="1" lang="zh-CN" altLang="en-US" dirty="0" smtClean="0">
                <a:solidFill>
                  <a:srgbClr val="C00000"/>
                </a:solidFill>
                <a:latin typeface="Calibri" panose="020F0502020204030204" pitchFamily="34" charset="0"/>
                <a:sym typeface="+mn-ea"/>
              </a:rPr>
              <a:t> </a:t>
            </a:r>
            <a:r>
              <a:rPr kumimoji="1" lang="en-US" altLang="zh-CN" dirty="0" smtClean="0">
                <a:solidFill>
                  <a:srgbClr val="C00000"/>
                </a:solidFill>
                <a:latin typeface="Calibri" panose="020F0502020204030204" pitchFamily="34" charset="0"/>
                <a:sym typeface="+mn-ea"/>
              </a:rPr>
              <a:t>Wakefield</a:t>
            </a:r>
            <a:r>
              <a:rPr kumimoji="1" lang="zh-CN" altLang="en-US" dirty="0" smtClean="0">
                <a:solidFill>
                  <a:srgbClr val="C00000"/>
                </a:solidFill>
                <a:latin typeface="Calibri" panose="020F0502020204030204" pitchFamily="34" charset="0"/>
                <a:sym typeface="+mn-ea"/>
              </a:rPr>
              <a:t> </a:t>
            </a:r>
            <a:r>
              <a:rPr kumimoji="1" lang="en-US" altLang="zh-CN" dirty="0" smtClean="0">
                <a:solidFill>
                  <a:srgbClr val="C00000"/>
                </a:solidFill>
                <a:latin typeface="Calibri" panose="020F0502020204030204" pitchFamily="34" charset="0"/>
                <a:sym typeface="+mn-ea"/>
              </a:rPr>
              <a:t>Accelerator</a:t>
            </a:r>
            <a:endParaRPr kumimoji="1" lang="zh-CN" altLang="en-US" dirty="0"/>
          </a:p>
        </p:txBody>
      </p:sp>
      <p:pic>
        <p:nvPicPr>
          <p:cNvPr id="4" name="图片 3"/>
          <p:cNvPicPr>
            <a:picLocks noChangeAspect="1"/>
          </p:cNvPicPr>
          <p:nvPr/>
        </p:nvPicPr>
        <p:blipFill>
          <a:blip r:embed="rId1"/>
          <a:stretch>
            <a:fillRect/>
          </a:stretch>
        </p:blipFill>
        <p:spPr>
          <a:xfrm>
            <a:off x="414655" y="2643505"/>
            <a:ext cx="5577840" cy="1887855"/>
          </a:xfrm>
          <a:prstGeom prst="rect">
            <a:avLst/>
          </a:prstGeom>
        </p:spPr>
      </p:pic>
      <p:sp>
        <p:nvSpPr>
          <p:cNvPr id="5" name="矩形 4"/>
          <p:cNvSpPr/>
          <p:nvPr/>
        </p:nvSpPr>
        <p:spPr>
          <a:xfrm>
            <a:off x="234554" y="1100160"/>
            <a:ext cx="8452246" cy="1845310"/>
          </a:xfrm>
          <a:prstGeom prst="rect">
            <a:avLst/>
          </a:prstGeom>
        </p:spPr>
        <p:txBody>
          <a:bodyPr wrap="square">
            <a:spAutoFit/>
          </a:bodyPr>
          <a:lstStyle/>
          <a:p>
            <a:pPr marL="285750" indent="-285750">
              <a:buFont typeface="Arial" panose="020B0604020202020204"/>
              <a:buChar char="•"/>
            </a:pPr>
            <a:r>
              <a:rPr kumimoji="1" lang="en-US" altLang="zh-CN" dirty="0" smtClean="0">
                <a:latin typeface="Calibri" panose="020F0502020204030204" pitchFamily="34" charset="0"/>
              </a:rPr>
              <a:t>Driver</a:t>
            </a:r>
            <a:r>
              <a:rPr kumimoji="1" lang="zh-CN" altLang="en-US" dirty="0" smtClean="0">
                <a:latin typeface="Calibri" panose="020F0502020204030204" pitchFamily="34" charset="0"/>
              </a:rPr>
              <a:t>/</a:t>
            </a:r>
            <a:r>
              <a:rPr kumimoji="1" lang="en-US" altLang="zh-CN" dirty="0" smtClean="0">
                <a:latin typeface="Calibri" panose="020F0502020204030204" pitchFamily="34" charset="0"/>
              </a:rPr>
              <a:t>trailer</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beam</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generation</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through</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Photo-injector</a:t>
            </a:r>
            <a:endParaRPr kumimoji="1" lang="en-US" altLang="zh-CN" dirty="0" smtClean="0">
              <a:latin typeface="Calibri" panose="020F0502020204030204" pitchFamily="34" charset="0"/>
            </a:endParaRPr>
          </a:p>
          <a:p>
            <a:pPr marL="285750" indent="-285750">
              <a:buFont typeface="Arial" panose="020B0604020202020204"/>
              <a:buChar char="•"/>
            </a:pPr>
            <a:r>
              <a:rPr kumimoji="1" lang="en-US" altLang="zh-CN" dirty="0" smtClean="0">
                <a:latin typeface="Calibri" panose="020F0502020204030204" pitchFamily="34" charset="0"/>
              </a:rPr>
              <a:t>HTR</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PWFA</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with</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good</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stability</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(single</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stage </a:t>
            </a:r>
            <a:r>
              <a:rPr kumimoji="1" lang="en-US" altLang="zh-CN" dirty="0" smtClean="0">
                <a:solidFill>
                  <a:srgbClr val="FF0000"/>
                </a:solidFill>
                <a:latin typeface="Calibri" panose="020F0502020204030204" pitchFamily="34" charset="0"/>
              </a:rPr>
              <a:t>TR</a:t>
            </a:r>
            <a:r>
              <a:rPr kumimoji="1" lang="zh-CN" altLang="zh-CN" dirty="0" smtClean="0">
                <a:solidFill>
                  <a:srgbClr val="FF0000"/>
                </a:solidFill>
                <a:latin typeface="Calibri" panose="020F0502020204030204" pitchFamily="34" charset="0"/>
              </a:rPr>
              <a:t>=</a:t>
            </a:r>
            <a:r>
              <a:rPr kumimoji="1" lang="en-US" altLang="zh-CN" dirty="0" smtClean="0">
                <a:solidFill>
                  <a:srgbClr val="FF0000"/>
                </a:solidFill>
                <a:latin typeface="Calibri" panose="020F0502020204030204" pitchFamily="34" charset="0"/>
              </a:rPr>
              <a:t>3-4,</a:t>
            </a:r>
            <a:r>
              <a:rPr kumimoji="1" lang="zh-CN" altLang="en-US" dirty="0" smtClean="0">
                <a:solidFill>
                  <a:srgbClr val="FF0000"/>
                </a:solidFill>
                <a:latin typeface="Calibri" panose="020F0502020204030204" pitchFamily="34" charset="0"/>
              </a:rPr>
              <a:t> </a:t>
            </a:r>
            <a:r>
              <a:rPr kumimoji="1" lang="en-US" altLang="zh-CN" dirty="0" smtClean="0">
                <a:latin typeface="Calibri" panose="020F0502020204030204" pitchFamily="34" charset="0"/>
              </a:rPr>
              <a:t>Cascaded</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stage</a:t>
            </a:r>
            <a:r>
              <a:rPr kumimoji="1" lang="zh-CN" altLang="en-US" dirty="0" smtClean="0">
                <a:solidFill>
                  <a:srgbClr val="FF0000"/>
                </a:solidFill>
                <a:latin typeface="Calibri" panose="020F0502020204030204" pitchFamily="34" charset="0"/>
              </a:rPr>
              <a:t> </a:t>
            </a:r>
            <a:r>
              <a:rPr kumimoji="1" lang="en-US" altLang="zh-CN" dirty="0" smtClean="0">
                <a:solidFill>
                  <a:srgbClr val="FF0000"/>
                </a:solidFill>
                <a:latin typeface="Calibri" panose="020F0502020204030204" pitchFamily="34" charset="0"/>
              </a:rPr>
              <a:t>6-12,</a:t>
            </a:r>
            <a:r>
              <a:rPr kumimoji="1" lang="en-US" altLang="zh-CN" dirty="0" smtClean="0">
                <a:latin typeface="Calibri" panose="020F0502020204030204" pitchFamily="34" charset="0"/>
              </a:rPr>
              <a:t> high</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efficiency)</a:t>
            </a:r>
            <a:endParaRPr kumimoji="1" lang="en-US" altLang="zh-CN" dirty="0" smtClean="0">
              <a:latin typeface="Calibri" panose="020F0502020204030204" pitchFamily="34" charset="0"/>
            </a:endParaRPr>
          </a:p>
          <a:p>
            <a:pPr marL="285750" indent="-285750">
              <a:buFont typeface="Arial" panose="020B0604020202020204"/>
              <a:buChar char="•"/>
            </a:pPr>
            <a:r>
              <a:rPr kumimoji="1" lang="en-US" altLang="zh-CN" dirty="0" smtClean="0">
                <a:latin typeface="Calibri" panose="020F0502020204030204" pitchFamily="34" charset="0"/>
              </a:rPr>
              <a:t>Positron generation and  acceleration in</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an electron beam driven PWFA</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using</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hollow</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plasma</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channel</a:t>
            </a:r>
            <a:r>
              <a:rPr kumimoji="1" lang="zh-CN" altLang="en-US" dirty="0" smtClean="0">
                <a:latin typeface="Calibri" panose="020F0502020204030204" pitchFamily="34" charset="0"/>
              </a:rPr>
              <a:t> </a:t>
            </a:r>
            <a:r>
              <a:rPr kumimoji="1" lang="en-US" altLang="zh-CN" dirty="0" smtClean="0">
                <a:latin typeface="Calibri" panose="020F0502020204030204" pitchFamily="34" charset="0"/>
              </a:rPr>
              <a:t>(</a:t>
            </a:r>
            <a:r>
              <a:rPr kumimoji="1" lang="en-US" altLang="zh-CN" dirty="0" smtClean="0">
                <a:solidFill>
                  <a:srgbClr val="FF0000"/>
                </a:solidFill>
                <a:latin typeface="Calibri" panose="020F0502020204030204" pitchFamily="34" charset="0"/>
              </a:rPr>
              <a:t>TR</a:t>
            </a:r>
            <a:r>
              <a:rPr kumimoji="1" lang="zh-CN" altLang="zh-CN" dirty="0" smtClean="0">
                <a:solidFill>
                  <a:srgbClr val="FF0000"/>
                </a:solidFill>
                <a:latin typeface="Calibri" panose="020F0502020204030204" pitchFamily="34" charset="0"/>
              </a:rPr>
              <a:t>=1</a:t>
            </a:r>
            <a:r>
              <a:rPr kumimoji="1" lang="en-US" altLang="zh-CN" dirty="0" smtClean="0">
                <a:latin typeface="Calibri" panose="020F0502020204030204" pitchFamily="34" charset="0"/>
              </a:rPr>
              <a:t>)</a:t>
            </a:r>
            <a:endParaRPr kumimoji="1" lang="en-US" altLang="zh-CN" dirty="0" smtClean="0">
              <a:latin typeface="Calibri" panose="020F0502020204030204" pitchFamily="34" charset="0"/>
            </a:endParaRPr>
          </a:p>
          <a:p>
            <a:endParaRPr kumimoji="1" lang="en-US" altLang="zh-CN" sz="2400" dirty="0" smtClean="0"/>
          </a:p>
        </p:txBody>
      </p:sp>
      <p:pic>
        <p:nvPicPr>
          <p:cNvPr id="8" name="内容占位符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5235" y="2508885"/>
            <a:ext cx="2562860" cy="2266315"/>
          </a:xfrm>
        </p:spPr>
      </p:pic>
      <p:graphicFrame>
        <p:nvGraphicFramePr>
          <p:cNvPr id="9" name="对象 8"/>
          <p:cNvGraphicFramePr>
            <a:graphicFrameLocks noChangeAspect="1"/>
          </p:cNvGraphicFramePr>
          <p:nvPr/>
        </p:nvGraphicFramePr>
        <p:xfrm>
          <a:off x="3355975" y="4775200"/>
          <a:ext cx="5532120" cy="1579880"/>
        </p:xfrm>
        <a:graphic>
          <a:graphicData uri="http://schemas.openxmlformats.org/presentationml/2006/ole">
            <mc:AlternateContent xmlns:mc="http://schemas.openxmlformats.org/markup-compatibility/2006">
              <mc:Choice xmlns:v="urn:schemas-microsoft-com:vml" Requires="v">
                <p:oleObj spid="_x0000_s1043" name="文档" r:id="rId3" imgW="5435600" imgH="1422400" progId="Word.Document.12">
                  <p:embed/>
                </p:oleObj>
              </mc:Choice>
              <mc:Fallback>
                <p:oleObj name="文档" r:id="rId3" imgW="5435600" imgH="1422400" progId="Word.Document.12">
                  <p:embed/>
                  <p:pic>
                    <p:nvPicPr>
                      <p:cNvPr id="0" name="图片 1042"/>
                      <p:cNvPicPr/>
                      <p:nvPr/>
                    </p:nvPicPr>
                    <p:blipFill>
                      <a:blip r:embed="rId4"/>
                      <a:stretch>
                        <a:fillRect/>
                      </a:stretch>
                    </p:blipFill>
                    <p:spPr>
                      <a:xfrm>
                        <a:off x="3355975" y="4775200"/>
                        <a:ext cx="5532120" cy="1579880"/>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9525" y="4531995"/>
          <a:ext cx="4358005" cy="2260600"/>
        </p:xfrm>
        <a:graphic>
          <a:graphicData uri="http://schemas.openxmlformats.org/presentationml/2006/ole">
            <mc:AlternateContent xmlns:mc="http://schemas.openxmlformats.org/markup-compatibility/2006">
              <mc:Choice xmlns:v="urn:schemas-microsoft-com:vml" Requires="v">
                <p:oleObj spid="_x0000_s1042" name="文档" r:id="rId5" imgW="5435600" imgH="2819400" progId="Word.Document.12">
                  <p:embed/>
                </p:oleObj>
              </mc:Choice>
              <mc:Fallback>
                <p:oleObj name="文档" r:id="rId5" imgW="5435600" imgH="2819400" progId="Word.Document.12">
                  <p:embed/>
                  <p:pic>
                    <p:nvPicPr>
                      <p:cNvPr id="0" name="图片 1041"/>
                      <p:cNvPicPr/>
                      <p:nvPr/>
                    </p:nvPicPr>
                    <p:blipFill>
                      <a:blip r:embed="rId6"/>
                      <a:stretch>
                        <a:fillRect/>
                      </a:stretch>
                    </p:blipFill>
                    <p:spPr>
                      <a:xfrm>
                        <a:off x="9525" y="4531995"/>
                        <a:ext cx="4358005" cy="22606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Rectangle 6"/>
          <p:cNvSpPr>
            <a:spLocks noGrp="1"/>
          </p:cNvSpPr>
          <p:nvPr/>
        </p:nvSpPr>
        <p:spPr>
          <a:xfrm>
            <a:off x="6553200" y="6245225"/>
            <a:ext cx="2133600" cy="476250"/>
          </a:xfrm>
          <a:prstGeom prst="rect">
            <a:avLst/>
          </a:prstGeom>
          <a:noFill/>
          <a:ln w="9525">
            <a:noFill/>
          </a:ln>
        </p:spPr>
        <p:txBody>
          <a:bodyPr anchor="t"/>
          <a:p>
            <a:pPr lvl="0" indent="0"/>
            <a:endParaRPr lang="en-US" altLang="zh-CN" dirty="0">
              <a:solidFill>
                <a:schemeClr val="tx2"/>
              </a:solidFill>
              <a:latin typeface="Tahoma" panose="020B0604030504040204" pitchFamily="34" charset="0"/>
              <a:ea typeface="宋体" panose="02010600030101010101" pitchFamily="2" charset="-122"/>
              <a:sym typeface="Tahoma" panose="020B0604030504040204" pitchFamily="34" charset="0"/>
            </a:endParaRPr>
          </a:p>
        </p:txBody>
      </p:sp>
      <p:sp>
        <p:nvSpPr>
          <p:cNvPr id="9218" name="Rectangle 2"/>
          <p:cNvSpPr>
            <a:spLocks noGrp="1"/>
          </p:cNvSpPr>
          <p:nvPr>
            <p:ph type="ctrTitle"/>
          </p:nvPr>
        </p:nvSpPr>
        <p:spPr>
          <a:xfrm>
            <a:off x="560705" y="222885"/>
            <a:ext cx="7645400" cy="379413"/>
          </a:xfrm>
          <a:ln>
            <a:solidFill>
              <a:schemeClr val="bg1"/>
            </a:solidFill>
            <a:miter/>
          </a:ln>
        </p:spPr>
        <p:txBody>
          <a:bodyPr wrap="square" lIns="91440" tIns="45720" rIns="91440" bIns="45720" anchor="ctr"/>
          <a:p>
            <a:pPr marL="0" indent="0" eaLnBrk="1" hangingPunct="1">
              <a:lnSpc>
                <a:spcPct val="110000"/>
              </a:lnSpc>
            </a:pPr>
            <a:r>
              <a:rPr lang="en-US" altLang="zh-CN" sz="2800" kern="1200" dirty="0">
                <a:solidFill>
                  <a:srgbClr val="C00000"/>
                </a:solidFill>
                <a:sym typeface="Calibri" panose="020F0502020204030204" pitchFamily="34" charset="0"/>
              </a:rPr>
              <a:t>Contents</a:t>
            </a:r>
            <a:endParaRPr lang="en-US" altLang="zh-CN" sz="2800" kern="1200" dirty="0">
              <a:solidFill>
                <a:srgbClr val="C00000"/>
              </a:solidFill>
              <a:sym typeface="Calibri" panose="020F0502020204030204" pitchFamily="34" charset="0"/>
            </a:endParaRPr>
          </a:p>
        </p:txBody>
      </p:sp>
      <p:sp>
        <p:nvSpPr>
          <p:cNvPr id="9219" name="TextBox 1"/>
          <p:cNvSpPr/>
          <p:nvPr/>
        </p:nvSpPr>
        <p:spPr>
          <a:xfrm>
            <a:off x="560705" y="602615"/>
            <a:ext cx="7809230" cy="4399915"/>
          </a:xfrm>
          <a:prstGeom prst="rect">
            <a:avLst/>
          </a:prstGeom>
          <a:noFill/>
          <a:ln w="9525">
            <a:noFill/>
          </a:ln>
        </p:spPr>
        <p:txBody>
          <a:bodyPr wrap="square" anchor="t">
            <a:spAutoFit/>
          </a:bodyPr>
          <a:p>
            <a:pPr lvl="0" fontAlgn="base">
              <a:buFont typeface="Wingdings" panose="05000000000000000000" pitchFamily="2" charset="2"/>
            </a:pPr>
            <a:endParaRPr lang="en-US" altLang="zh-CN" sz="2000" b="1" strike="noStrike" noProof="1" dirty="0">
              <a:solidFill>
                <a:srgbClr val="002060"/>
              </a:solidFill>
              <a:latin typeface="Arial" panose="020B0604020202020204" pitchFamily="34" charset="0"/>
              <a:ea typeface="宋体" panose="02010600030101010101" pitchFamily="2" charset="-122"/>
              <a:cs typeface="+mn-ea"/>
              <a:sym typeface="Arial" panose="020B0604020202020204" pitchFamily="34" charset="0"/>
            </a:endParaRPr>
          </a:p>
          <a:p>
            <a:pPr marL="342900" lvl="0" indent="-342900" fontAlgn="base">
              <a:buFont typeface="Wingdings" panose="05000000000000000000" charset="0"/>
              <a:buChar char=""/>
            </a:pPr>
            <a:endParaRPr lang="en-US" altLang="zh-CN" sz="2000" b="1" strike="noStrike" noProof="1" dirty="0">
              <a:solidFill>
                <a:srgbClr val="002060"/>
              </a:solidFill>
              <a:latin typeface="Arial" panose="020B0604020202020204" pitchFamily="34" charset="0"/>
              <a:ea typeface="宋体" panose="02010600030101010101" pitchFamily="2" charset="-122"/>
              <a:sym typeface="Arial" panose="020B0604020202020204" pitchFamily="34" charset="0"/>
            </a:endParaRPr>
          </a:p>
          <a:p>
            <a:pPr marL="342900" lvl="0" indent="-342900" fontAlgn="base">
              <a:buFont typeface="Wingdings" panose="05000000000000000000" charset="0"/>
              <a:buChar char=""/>
            </a:pPr>
            <a:r>
              <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rPr>
              <a:t>CEPC</a:t>
            </a:r>
            <a:r>
              <a:rPr lang="zh-CN" altLang="en-US"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rPr>
              <a:t> </a:t>
            </a:r>
            <a:r>
              <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rPr>
              <a:t>CDR accelerator design goals</a:t>
            </a:r>
            <a:endPar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endParaRPr>
          </a:p>
          <a:p>
            <a:pPr marL="342900" lvl="0" indent="-342900" fontAlgn="base">
              <a:buFont typeface="Wingdings" panose="05000000000000000000" charset="0"/>
              <a:buChar char=""/>
            </a:pPr>
            <a:endPar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endParaRPr>
          </a:p>
          <a:p>
            <a:pPr marL="342900" lvl="0" indent="-342900" fontAlgn="base">
              <a:buFont typeface="Wingdings" panose="05000000000000000000" charset="0"/>
              <a:buChar char=""/>
            </a:pPr>
            <a:r>
              <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rPr>
              <a:t>CEPC CDR overall design concept and path from Pre-CDR to CDR completion </a:t>
            </a:r>
            <a:endParaRPr lang="en-US" altLang="zh-CN" sz="2000" b="1" dirty="0">
              <a:solidFill>
                <a:srgbClr val="002060"/>
              </a:solidFill>
              <a:cs typeface="Arial" panose="020B0604020202020204" pitchFamily="34" charset="0"/>
              <a:sym typeface="Arial" panose="020B0604020202020204" pitchFamily="34" charset="0"/>
            </a:endParaRPr>
          </a:p>
          <a:p>
            <a:pPr marL="342900" lvl="0" indent="-342900" fontAlgn="base">
              <a:buFont typeface="Wingdings" panose="05000000000000000000" charset="0"/>
              <a:buChar char=""/>
            </a:pPr>
            <a:endPar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endParaRPr>
          </a:p>
          <a:p>
            <a:pPr marL="342900" lvl="0" indent="-342900" fontAlgn="base">
              <a:buFont typeface="Wingdings" panose="05000000000000000000" charset="0"/>
              <a:buChar char=""/>
            </a:pPr>
            <a:r>
              <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rPr>
              <a:t>CEPC alternatives and new ideas</a:t>
            </a:r>
            <a:endPar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endParaRPr>
          </a:p>
          <a:p>
            <a:pPr marL="342900" lvl="0" indent="-342900" fontAlgn="base">
              <a:buFont typeface="Wingdings" panose="05000000000000000000" charset="0"/>
              <a:buChar char=""/>
            </a:pPr>
            <a:endPar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endParaRPr>
          </a:p>
          <a:p>
            <a:pPr marL="342900" lvl="0" indent="-342900" fontAlgn="base">
              <a:buFont typeface="Wingdings" panose="05000000000000000000" charset="0"/>
              <a:buChar char=""/>
            </a:pPr>
            <a:r>
              <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rPr>
              <a:t>CEPC CDR accelerator hardwares and R&amp;D towards TDR</a:t>
            </a:r>
            <a:endParaRPr lang="en-US" altLang="zh-CN" sz="2000" b="1" dirty="0">
              <a:solidFill>
                <a:srgbClr val="002060"/>
              </a:solidFill>
              <a:cs typeface="Arial" panose="020B0604020202020204" pitchFamily="34" charset="0"/>
              <a:sym typeface="Arial" panose="020B0604020202020204" pitchFamily="34" charset="0"/>
            </a:endParaRPr>
          </a:p>
          <a:p>
            <a:pPr marL="342900" lvl="0" indent="-342900" fontAlgn="base">
              <a:buFont typeface="Wingdings" panose="05000000000000000000" charset="0"/>
              <a:buChar char=""/>
            </a:pPr>
            <a:endParaRPr lang="en-US" altLang="zh-CN" sz="2000" b="1" dirty="0">
              <a:solidFill>
                <a:srgbClr val="002060"/>
              </a:solidFill>
              <a:cs typeface="Arial" panose="020B0604020202020204" pitchFamily="34" charset="0"/>
              <a:sym typeface="Arial" panose="020B0604020202020204" pitchFamily="34" charset="0"/>
            </a:endParaRPr>
          </a:p>
          <a:p>
            <a:pPr marL="342900" lvl="0" indent="-342900" fontAlgn="base">
              <a:buFont typeface="Wingdings" panose="05000000000000000000" charset="0"/>
              <a:buChar char=""/>
            </a:pPr>
            <a:r>
              <a:rPr lang="en-US" altLang="zh-CN" sz="2000" b="1" strike="noStrike" noProof="1" dirty="0">
                <a:solidFill>
                  <a:srgbClr val="002060"/>
                </a:solidFill>
                <a:ea typeface="宋体" panose="02010600030101010101" pitchFamily="2" charset="-122"/>
                <a:cs typeface="Arial" panose="020B0604020202020204" pitchFamily="34" charset="0"/>
                <a:sym typeface="Arial" panose="020B0604020202020204" pitchFamily="34" charset="0"/>
              </a:rPr>
              <a:t>Conclusions</a:t>
            </a:r>
            <a:endParaRPr lang="en-US" altLang="zh-CN" sz="2000" b="1" strike="noStrike" noProof="1" dirty="0">
              <a:solidFill>
                <a:srgbClr val="002060"/>
              </a:solidFill>
              <a:latin typeface="Arial" panose="020B0604020202020204" pitchFamily="34" charset="0"/>
              <a:ea typeface="宋体" panose="02010600030101010101" pitchFamily="2" charset="-122"/>
              <a:sym typeface="Arial" panose="020B0604020202020204" pitchFamily="34" charset="0"/>
            </a:endParaRPr>
          </a:p>
          <a:p>
            <a:pPr marL="342900" lvl="0" indent="-342900" fontAlgn="base">
              <a:buFont typeface="Wingdings" panose="05000000000000000000" pitchFamily="2" charset="2"/>
              <a:buChar char="l"/>
            </a:pPr>
            <a:endParaRPr lang="en-US" altLang="zh-CN" sz="2000" b="1" strike="noStrike" noProof="1" dirty="0">
              <a:solidFill>
                <a:srgbClr val="002060"/>
              </a:solidFill>
              <a:latin typeface="Arial" panose="020B0604020202020204" pitchFamily="34" charset="0"/>
              <a:ea typeface="宋体" panose="02010600030101010101" pitchFamily="2" charset="-122"/>
              <a:sym typeface="Arial" panose="020B0604020202020204" pitchFamily="34" charset="0"/>
            </a:endParaRPr>
          </a:p>
          <a:p>
            <a:pPr lvl="0" fontAlgn="base">
              <a:buFont typeface="Wingdings" panose="05000000000000000000" pitchFamily="2" charset="2"/>
            </a:pPr>
            <a:endParaRPr lang="en-US" altLang="zh-CN" sz="2000" b="1" strike="noStrike" noProof="1" dirty="0">
              <a:solidFill>
                <a:srgbClr val="002060"/>
              </a:solidFill>
              <a:latin typeface="Arial" panose="020B0604020202020204" pitchFamily="34" charset="0"/>
              <a:ea typeface="宋体" panose="02010600030101010101" pitchFamily="2" charset="-122"/>
              <a:sym typeface="Arial" panose="020B0604020202020204" pitchFamily="34" charset="0"/>
            </a:endParaRPr>
          </a:p>
        </p:txBody>
      </p:sp>
    </p:spTree>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2455" y="617529"/>
            <a:ext cx="8229600" cy="515212"/>
          </a:xfrm>
        </p:spPr>
        <p:txBody>
          <a:bodyPr/>
          <a:lstStyle/>
          <a:p>
            <a:r>
              <a:rPr kumimoji="1" lang="en-US" altLang="zh-CN" sz="2800" dirty="0" smtClean="0">
                <a:solidFill>
                  <a:srgbClr val="C00000"/>
                </a:solidFill>
              </a:rPr>
              <a:t>CEPC Accelerator </a:t>
            </a:r>
            <a:r>
              <a:rPr kumimoji="1" lang="en-US" altLang="zh-CN" sz="2800" dirty="0">
                <a:solidFill>
                  <a:srgbClr val="C00000"/>
                </a:solidFill>
                <a:sym typeface="+mn-ea"/>
              </a:rPr>
              <a:t>Key </a:t>
            </a:r>
            <a:r>
              <a:rPr kumimoji="1" lang="en-US" altLang="zh-CN" sz="2800" dirty="0" smtClean="0">
                <a:solidFill>
                  <a:srgbClr val="C00000"/>
                </a:solidFill>
              </a:rPr>
              <a:t>Component Designs </a:t>
            </a:r>
            <a:br>
              <a:rPr kumimoji="1" lang="en-US" altLang="zh-CN" sz="2800" dirty="0" smtClean="0">
                <a:solidFill>
                  <a:srgbClr val="C00000"/>
                </a:solidFill>
              </a:rPr>
            </a:br>
            <a:r>
              <a:rPr kumimoji="1" lang="en-US" altLang="zh-CN" sz="2800" dirty="0" smtClean="0">
                <a:solidFill>
                  <a:srgbClr val="C00000"/>
                </a:solidFill>
              </a:rPr>
              <a:t>and </a:t>
            </a:r>
            <a:r>
              <a:rPr kumimoji="1" lang="en-US" altLang="zh-CN" sz="2800" dirty="0">
                <a:solidFill>
                  <a:srgbClr val="C00000"/>
                </a:solidFill>
              </a:rPr>
              <a:t>Technologies </a:t>
            </a:r>
            <a:r>
              <a:rPr kumimoji="1" lang="en-US" altLang="zh-CN" sz="2800" dirty="0" smtClean="0">
                <a:solidFill>
                  <a:srgbClr val="C00000"/>
                </a:solidFill>
              </a:rPr>
              <a:t>R&amp;D</a:t>
            </a:r>
            <a:endParaRPr kumimoji="1" lang="en-US" altLang="zh-CN" sz="2800" dirty="0" smtClean="0">
              <a:solidFill>
                <a:srgbClr val="C00000"/>
              </a:solidFill>
            </a:endParaRPr>
          </a:p>
        </p:txBody>
      </p:sp>
      <p:sp>
        <p:nvSpPr>
          <p:cNvPr id="5" name="内容占位符 4"/>
          <p:cNvSpPr>
            <a:spLocks noGrp="1"/>
          </p:cNvSpPr>
          <p:nvPr>
            <p:ph idx="1"/>
          </p:nvPr>
        </p:nvSpPr>
        <p:spPr>
          <a:xfrm>
            <a:off x="161925" y="2135505"/>
            <a:ext cx="4410075" cy="3816350"/>
          </a:xfrm>
          <a:ln>
            <a:solidFill>
              <a:schemeClr val="tx1"/>
            </a:solidFill>
          </a:ln>
        </p:spPr>
        <p:txBody>
          <a:bodyPr/>
          <a:lstStyle/>
          <a:p>
            <a:pPr>
              <a:lnSpc>
                <a:spcPct val="80000"/>
              </a:lnSpc>
            </a:pPr>
            <a:r>
              <a:rPr lang="en-US" altLang="zh-CN" sz="1800" b="1" dirty="0" smtClean="0">
                <a:solidFill>
                  <a:schemeClr val="tx1"/>
                </a:solidFill>
              </a:rPr>
              <a:t>Polarized </a:t>
            </a:r>
            <a:r>
              <a:rPr lang="en-US" altLang="zh-CN" sz="1800" b="1" dirty="0">
                <a:solidFill>
                  <a:schemeClr val="tx1"/>
                </a:solidFill>
              </a:rPr>
              <a:t>electron </a:t>
            </a:r>
            <a:r>
              <a:rPr lang="en-US" altLang="zh-CN" sz="1800" b="1" dirty="0" smtClean="0">
                <a:solidFill>
                  <a:schemeClr val="tx1"/>
                </a:solidFill>
              </a:rPr>
              <a:t>gun</a:t>
            </a:r>
            <a:endParaRPr lang="en-US" altLang="zh-CN" sz="1800" b="1" dirty="0" smtClean="0">
              <a:solidFill>
                <a:schemeClr val="tx1"/>
              </a:solidFill>
            </a:endParaRPr>
          </a:p>
          <a:p>
            <a:pPr lvl="1">
              <a:lnSpc>
                <a:spcPct val="80000"/>
              </a:lnSpc>
              <a:spcAft>
                <a:spcPts val="600"/>
              </a:spcAft>
            </a:pPr>
            <a:r>
              <a:rPr lang="en-US" altLang="zh-CN" sz="1400" dirty="0" smtClean="0">
                <a:solidFill>
                  <a:schemeClr val="tx1"/>
                </a:solidFill>
              </a:rPr>
              <a:t>Super</a:t>
            </a:r>
            <a:r>
              <a:rPr lang="en-US" altLang="zh-CN" sz="1400" dirty="0">
                <a:solidFill>
                  <a:schemeClr val="tx1"/>
                </a:solidFill>
              </a:rPr>
              <a:t>-</a:t>
            </a:r>
            <a:r>
              <a:rPr lang="en-US" altLang="zh-CN" sz="1400" dirty="0" err="1">
                <a:solidFill>
                  <a:schemeClr val="tx1"/>
                </a:solidFill>
              </a:rPr>
              <a:t>laIce</a:t>
            </a:r>
            <a:r>
              <a:rPr lang="en-US" altLang="zh-CN" sz="1400" dirty="0">
                <a:solidFill>
                  <a:schemeClr val="tx1"/>
                </a:solidFill>
              </a:rPr>
              <a:t> </a:t>
            </a:r>
            <a:r>
              <a:rPr lang="en-US" altLang="zh-CN" sz="1400" dirty="0" err="1">
                <a:solidFill>
                  <a:schemeClr val="tx1"/>
                </a:solidFill>
              </a:rPr>
              <a:t>GaAs</a:t>
            </a:r>
            <a:r>
              <a:rPr lang="en-US" altLang="zh-CN" sz="1400" dirty="0">
                <a:solidFill>
                  <a:schemeClr val="tx1"/>
                </a:solidFill>
              </a:rPr>
              <a:t> photocathode DC-</a:t>
            </a:r>
            <a:r>
              <a:rPr lang="en-US" altLang="zh-CN" sz="1400" dirty="0" smtClean="0">
                <a:solidFill>
                  <a:schemeClr val="tx1"/>
                </a:solidFill>
              </a:rPr>
              <a:t>Gun</a:t>
            </a:r>
            <a:endParaRPr lang="en-US" altLang="zh-CN" sz="1400" dirty="0" smtClean="0">
              <a:solidFill>
                <a:schemeClr val="tx1"/>
              </a:solidFill>
            </a:endParaRPr>
          </a:p>
          <a:p>
            <a:pPr>
              <a:lnSpc>
                <a:spcPct val="80000"/>
              </a:lnSpc>
            </a:pPr>
            <a:r>
              <a:rPr lang="en-US" altLang="zh-CN" sz="1800" b="1" dirty="0" smtClean="0">
                <a:solidFill>
                  <a:schemeClr val="tx1"/>
                </a:solidFill>
              </a:rPr>
              <a:t>High </a:t>
            </a:r>
            <a:r>
              <a:rPr lang="en-US" altLang="zh-CN" sz="1800" b="1" dirty="0">
                <a:solidFill>
                  <a:schemeClr val="tx1"/>
                </a:solidFill>
              </a:rPr>
              <a:t>current positron source</a:t>
            </a:r>
            <a:endParaRPr lang="en-US" altLang="zh-CN" sz="1800" b="1" dirty="0">
              <a:solidFill>
                <a:schemeClr val="tx1"/>
              </a:solidFill>
            </a:endParaRPr>
          </a:p>
          <a:p>
            <a:pPr lvl="1">
              <a:lnSpc>
                <a:spcPct val="80000"/>
              </a:lnSpc>
              <a:spcBef>
                <a:spcPts val="335"/>
              </a:spcBef>
              <a:spcAft>
                <a:spcPts val="0"/>
              </a:spcAft>
            </a:pPr>
            <a:r>
              <a:rPr lang="en-US" altLang="zh-CN" sz="1400" dirty="0">
                <a:solidFill>
                  <a:schemeClr val="tx1"/>
                </a:solidFill>
              </a:rPr>
              <a:t>bunch charge of ~3nC,</a:t>
            </a:r>
            <a:endParaRPr lang="en-US" altLang="zh-CN" sz="1400" dirty="0">
              <a:solidFill>
                <a:schemeClr val="tx1"/>
              </a:solidFill>
            </a:endParaRPr>
          </a:p>
          <a:p>
            <a:pPr lvl="1">
              <a:lnSpc>
                <a:spcPct val="80000"/>
              </a:lnSpc>
              <a:spcBef>
                <a:spcPts val="600"/>
              </a:spcBef>
              <a:spcAft>
                <a:spcPts val="600"/>
              </a:spcAft>
            </a:pPr>
            <a:r>
              <a:rPr lang="en-US" altLang="zh-CN" sz="1400" dirty="0">
                <a:solidFill>
                  <a:schemeClr val="tx1"/>
                </a:solidFill>
              </a:rPr>
              <a:t>6Tesla Flux Concentrator peak magnetic field</a:t>
            </a:r>
            <a:endParaRPr lang="en-US" altLang="zh-CN" sz="1400" dirty="0">
              <a:solidFill>
                <a:schemeClr val="tx1"/>
              </a:solidFill>
            </a:endParaRPr>
          </a:p>
          <a:p>
            <a:pPr>
              <a:lnSpc>
                <a:spcPct val="80000"/>
              </a:lnSpc>
              <a:spcAft>
                <a:spcPts val="600"/>
              </a:spcAft>
            </a:pPr>
            <a:r>
              <a:rPr lang="en-US" altLang="zh-CN" sz="1800" b="1" dirty="0" smtClean="0">
                <a:solidFill>
                  <a:schemeClr val="accent2">
                    <a:lumMod val="75000"/>
                  </a:schemeClr>
                </a:solidFill>
              </a:rPr>
              <a:t>SCRF system</a:t>
            </a:r>
            <a:endParaRPr lang="en-US" altLang="zh-CN" sz="1800" b="1" dirty="0" smtClean="0">
              <a:solidFill>
                <a:schemeClr val="accent2">
                  <a:lumMod val="75000"/>
                </a:schemeClr>
              </a:solidFill>
            </a:endParaRPr>
          </a:p>
          <a:p>
            <a:pPr lvl="1">
              <a:lnSpc>
                <a:spcPct val="80000"/>
              </a:lnSpc>
              <a:spcBef>
                <a:spcPts val="600"/>
              </a:spcBef>
            </a:pPr>
            <a:r>
              <a:rPr lang="en-US" altLang="zh-CN" sz="1400" dirty="0">
                <a:solidFill>
                  <a:srgbClr val="006600"/>
                </a:solidFill>
              </a:rPr>
              <a:t>High Q cavity - Max operation Q</a:t>
            </a:r>
            <a:r>
              <a:rPr lang="en-US" altLang="zh-CN" sz="1400" baseline="-25000" dirty="0">
                <a:solidFill>
                  <a:srgbClr val="006600"/>
                </a:solidFill>
              </a:rPr>
              <a:t>0 </a:t>
            </a:r>
            <a:r>
              <a:rPr lang="en-US" altLang="zh-CN" sz="1400" dirty="0">
                <a:solidFill>
                  <a:srgbClr val="006600"/>
                </a:solidFill>
              </a:rPr>
              <a:t>= 2E10 @ 2 K</a:t>
            </a:r>
            <a:endParaRPr lang="en-US" altLang="zh-CN" sz="1400" dirty="0">
              <a:solidFill>
                <a:srgbClr val="006600"/>
              </a:solidFill>
            </a:endParaRPr>
          </a:p>
          <a:p>
            <a:pPr lvl="1">
              <a:lnSpc>
                <a:spcPct val="80000"/>
              </a:lnSpc>
              <a:spcBef>
                <a:spcPts val="600"/>
              </a:spcBef>
              <a:spcAft>
                <a:spcPts val="600"/>
              </a:spcAft>
            </a:pPr>
            <a:r>
              <a:rPr lang="en-US" altLang="zh-CN" sz="1400" dirty="0" smtClean="0">
                <a:solidFill>
                  <a:srgbClr val="006600"/>
                </a:solidFill>
              </a:rPr>
              <a:t>High </a:t>
            </a:r>
            <a:r>
              <a:rPr lang="en-US" altLang="zh-CN" sz="1400" dirty="0">
                <a:solidFill>
                  <a:srgbClr val="006600"/>
                </a:solidFill>
              </a:rPr>
              <a:t>power </a:t>
            </a:r>
            <a:r>
              <a:rPr lang="en-US" altLang="zh-CN" sz="1400" dirty="0" smtClean="0">
                <a:solidFill>
                  <a:srgbClr val="006600"/>
                </a:solidFill>
              </a:rPr>
              <a:t>coupler</a:t>
            </a:r>
            <a:r>
              <a:rPr lang="en-US" altLang="zh-CN" sz="1400" dirty="0">
                <a:solidFill>
                  <a:srgbClr val="006600"/>
                </a:solidFill>
              </a:rPr>
              <a:t> </a:t>
            </a:r>
            <a:r>
              <a:rPr lang="en-US" altLang="zh-CN" sz="1400" dirty="0" smtClean="0">
                <a:solidFill>
                  <a:srgbClr val="006600"/>
                </a:solidFill>
              </a:rPr>
              <a:t>- 300kW</a:t>
            </a:r>
            <a:r>
              <a:rPr lang="zh-CN" altLang="en-US" sz="1400" dirty="0">
                <a:solidFill>
                  <a:srgbClr val="006600"/>
                </a:solidFill>
              </a:rPr>
              <a:t>（</a:t>
            </a:r>
            <a:r>
              <a:rPr lang="en-US" altLang="zh-CN" sz="1400" dirty="0">
                <a:solidFill>
                  <a:srgbClr val="006600"/>
                </a:solidFill>
              </a:rPr>
              <a:t>Variable</a:t>
            </a:r>
            <a:r>
              <a:rPr lang="zh-CN" altLang="en-US" sz="1400" dirty="0">
                <a:solidFill>
                  <a:srgbClr val="006600"/>
                </a:solidFill>
              </a:rPr>
              <a:t>）</a:t>
            </a:r>
            <a:endParaRPr lang="en-US" altLang="zh-CN" sz="1400" dirty="0">
              <a:solidFill>
                <a:srgbClr val="006600"/>
              </a:solidFill>
            </a:endParaRPr>
          </a:p>
          <a:p>
            <a:pPr>
              <a:lnSpc>
                <a:spcPct val="80000"/>
              </a:lnSpc>
              <a:spcAft>
                <a:spcPts val="600"/>
              </a:spcAft>
            </a:pPr>
            <a:r>
              <a:rPr lang="en-US" altLang="zh-CN" sz="1800" b="1" dirty="0" smtClean="0">
                <a:solidFill>
                  <a:schemeClr val="accent2">
                    <a:lumMod val="75000"/>
                  </a:schemeClr>
                </a:solidFill>
              </a:rPr>
              <a:t>High </a:t>
            </a:r>
            <a:r>
              <a:rPr lang="en-US" altLang="zh-CN" sz="1800" b="1" dirty="0">
                <a:solidFill>
                  <a:schemeClr val="accent2">
                    <a:lumMod val="75000"/>
                  </a:schemeClr>
                </a:solidFill>
              </a:rPr>
              <a:t>efficiency CW klystron</a:t>
            </a:r>
            <a:endParaRPr lang="en-US" altLang="zh-CN" sz="1800" b="1" dirty="0">
              <a:solidFill>
                <a:schemeClr val="accent2">
                  <a:lumMod val="75000"/>
                </a:schemeClr>
              </a:solidFill>
            </a:endParaRPr>
          </a:p>
          <a:p>
            <a:pPr lvl="1">
              <a:lnSpc>
                <a:spcPct val="80000"/>
              </a:lnSpc>
              <a:spcBef>
                <a:spcPts val="0"/>
              </a:spcBef>
              <a:spcAft>
                <a:spcPts val="600"/>
              </a:spcAft>
            </a:pPr>
            <a:r>
              <a:rPr lang="en-US" altLang="zh-CN" sz="1400" dirty="0" smtClean="0"/>
              <a:t>Efficiency goal </a:t>
            </a:r>
            <a:r>
              <a:rPr lang="en-US" altLang="zh-CN" sz="1400" dirty="0"/>
              <a:t>&gt; 80</a:t>
            </a:r>
            <a:r>
              <a:rPr lang="en-US" altLang="zh-CN" sz="1400" dirty="0" smtClean="0"/>
              <a:t>%</a:t>
            </a:r>
            <a:endParaRPr lang="en-US" altLang="zh-CN" sz="1400" dirty="0" smtClean="0"/>
          </a:p>
          <a:p>
            <a:pPr>
              <a:lnSpc>
                <a:spcPct val="80000"/>
              </a:lnSpc>
            </a:pPr>
            <a:r>
              <a:rPr lang="en-US" altLang="zh-CN" sz="1800" b="1" dirty="0">
                <a:solidFill>
                  <a:schemeClr val="accent2">
                    <a:lumMod val="75000"/>
                  </a:schemeClr>
                </a:solidFill>
              </a:rPr>
              <a:t>Low field dipole magnet</a:t>
            </a:r>
            <a:r>
              <a:rPr lang="zh-CN" altLang="en-US" sz="1800" b="1" dirty="0">
                <a:solidFill>
                  <a:schemeClr val="accent2">
                    <a:lumMod val="75000"/>
                  </a:schemeClr>
                </a:solidFill>
              </a:rPr>
              <a:t>（</a:t>
            </a:r>
            <a:r>
              <a:rPr lang="en-US" altLang="zh-CN" sz="1800" b="1" dirty="0">
                <a:solidFill>
                  <a:schemeClr val="accent2">
                    <a:lumMod val="75000"/>
                  </a:schemeClr>
                </a:solidFill>
              </a:rPr>
              <a:t>booster</a:t>
            </a:r>
            <a:r>
              <a:rPr lang="zh-CN" altLang="en-US" sz="1800" b="1" dirty="0">
                <a:solidFill>
                  <a:schemeClr val="accent2">
                    <a:lumMod val="75000"/>
                  </a:schemeClr>
                </a:solidFill>
              </a:rPr>
              <a:t>）</a:t>
            </a:r>
            <a:endParaRPr lang="zh-CN" altLang="en-US" sz="1800" b="1" dirty="0">
              <a:solidFill>
                <a:schemeClr val="accent2">
                  <a:lumMod val="75000"/>
                </a:schemeClr>
              </a:solidFill>
            </a:endParaRPr>
          </a:p>
          <a:p>
            <a:pPr lvl="1">
              <a:lnSpc>
                <a:spcPct val="80000"/>
              </a:lnSpc>
              <a:spcAft>
                <a:spcPts val="600"/>
              </a:spcAft>
            </a:pPr>
            <a:r>
              <a:rPr lang="en-US" altLang="zh-CN" sz="1400" dirty="0" err="1"/>
              <a:t>Lmag</a:t>
            </a:r>
            <a:r>
              <a:rPr lang="en-US" altLang="zh-CN" sz="1400" dirty="0"/>
              <a:t>=5m, </a:t>
            </a:r>
            <a:r>
              <a:rPr lang="en-US" altLang="zh-CN" sz="1400" dirty="0" err="1"/>
              <a:t>Bmin</a:t>
            </a:r>
            <a:r>
              <a:rPr lang="en-US" altLang="zh-CN" sz="1400" dirty="0"/>
              <a:t>=30Gs, Errors &lt;5E-4</a:t>
            </a:r>
            <a:endParaRPr lang="en-US" altLang="zh-CN" sz="1400" dirty="0"/>
          </a:p>
          <a:p>
            <a:pPr>
              <a:lnSpc>
                <a:spcPct val="80000"/>
              </a:lnSpc>
              <a:spcBef>
                <a:spcPts val="0"/>
              </a:spcBef>
              <a:spcAft>
                <a:spcPts val="600"/>
              </a:spcAft>
            </a:pPr>
            <a:endParaRPr lang="en-US" altLang="zh-CN" sz="1800" dirty="0" smtClean="0"/>
          </a:p>
        </p:txBody>
      </p:sp>
      <p:sp>
        <p:nvSpPr>
          <p:cNvPr id="6" name="内容占位符 4"/>
          <p:cNvSpPr txBox="1"/>
          <p:nvPr/>
        </p:nvSpPr>
        <p:spPr bwMode="auto">
          <a:xfrm>
            <a:off x="4598035" y="2135505"/>
            <a:ext cx="4392295" cy="3816350"/>
          </a:xfrm>
          <a:prstGeom prst="rect">
            <a:avLst/>
          </a:prstGeom>
          <a:noFill/>
          <a:ln w="9525">
            <a:solidFill>
              <a:schemeClr val="tx1"/>
            </a:solid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rgbClr val="FF9900"/>
              </a:buClr>
              <a:buSzPct val="75000"/>
              <a:buFont typeface="Wingdings" panose="05000000000000000000" pitchFamily="2" charset="2"/>
              <a:buChar char="u"/>
              <a:defRPr sz="240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defRPr>
            </a:lvl1pPr>
            <a:lvl2pPr marL="742950" indent="-285750" algn="l" rtl="0" eaLnBrk="0" fontAlgn="base" hangingPunct="0">
              <a:spcBef>
                <a:spcPct val="20000"/>
              </a:spcBef>
              <a:spcAft>
                <a:spcPct val="0"/>
              </a:spcAft>
              <a:buClr>
                <a:srgbClr val="CC0099"/>
              </a:buClr>
              <a:buSzPct val="100000"/>
              <a:buFont typeface="Wingdings" panose="05000000000000000000" pitchFamily="2" charset="2"/>
              <a:buChar char="ð"/>
              <a:defRPr sz="2000">
                <a:solidFill>
                  <a:schemeClr val="accent3">
                    <a:lumMod val="50000"/>
                  </a:schemeClr>
                </a:solidFill>
                <a:latin typeface="Times New Roman" panose="02020603050405020304" pitchFamily="18" charset="0"/>
                <a:ea typeface="微软雅黑" panose="020B0503020204020204" charset="-122"/>
                <a:cs typeface="Times New Roman" panose="02020603050405020304" pitchFamily="18" charset="0"/>
              </a:defRPr>
            </a:lvl2pPr>
            <a:lvl3pPr marL="1143000" indent="-228600" algn="l" rtl="0" eaLnBrk="0" fontAlgn="base" hangingPunct="0">
              <a:spcBef>
                <a:spcPct val="20000"/>
              </a:spcBef>
              <a:spcAft>
                <a:spcPct val="0"/>
              </a:spcAft>
              <a:buChar char="•"/>
              <a:defRPr sz="2000">
                <a:solidFill>
                  <a:srgbClr val="003399"/>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spcBef>
                <a:spcPct val="20000"/>
              </a:spcBef>
              <a:spcAft>
                <a:spcPct val="0"/>
              </a:spcAft>
              <a:buChar char="–"/>
              <a:defRPr sz="2400">
                <a:solidFill>
                  <a:srgbClr val="003399"/>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spcBef>
                <a:spcPct val="20000"/>
              </a:spcBef>
              <a:spcAft>
                <a:spcPct val="0"/>
              </a:spcAft>
              <a:buChar char="»"/>
              <a:defRPr sz="2400">
                <a:solidFill>
                  <a:srgbClr val="003399"/>
                </a:solidFill>
                <a:latin typeface="Times New Roman" panose="02020603050405020304" pitchFamily="18" charset="0"/>
                <a:ea typeface="+mn-ea"/>
                <a:cs typeface="Times New Roman" panose="02020603050405020304" pitchFamily="18" charset="0"/>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a:lnSpc>
                <a:spcPct val="80000"/>
              </a:lnSpc>
              <a:spcBef>
                <a:spcPts val="335"/>
              </a:spcBef>
              <a:spcAft>
                <a:spcPts val="600"/>
              </a:spcAft>
            </a:pPr>
            <a:r>
              <a:rPr lang="en-US" altLang="zh-CN" sz="1800" dirty="0" smtClean="0">
                <a:solidFill>
                  <a:schemeClr val="accent2">
                    <a:lumMod val="75000"/>
                  </a:schemeClr>
                </a:solidFill>
              </a:rPr>
              <a:t>Vacuum </a:t>
            </a:r>
            <a:r>
              <a:rPr lang="en-US" altLang="zh-CN" sz="1800" dirty="0">
                <a:solidFill>
                  <a:schemeClr val="accent2">
                    <a:lumMod val="75000"/>
                  </a:schemeClr>
                </a:solidFill>
              </a:rPr>
              <a:t>system </a:t>
            </a:r>
            <a:endParaRPr lang="en-US" altLang="zh-CN" sz="1800" dirty="0">
              <a:solidFill>
                <a:schemeClr val="accent2">
                  <a:lumMod val="75000"/>
                </a:schemeClr>
              </a:solidFill>
            </a:endParaRPr>
          </a:p>
          <a:p>
            <a:pPr lvl="1">
              <a:lnSpc>
                <a:spcPct val="80000"/>
              </a:lnSpc>
              <a:spcBef>
                <a:spcPts val="0"/>
              </a:spcBef>
              <a:spcAft>
                <a:spcPts val="0"/>
              </a:spcAft>
            </a:pPr>
            <a:r>
              <a:rPr lang="en-US" altLang="zh-CN" sz="1400" b="0" dirty="0"/>
              <a:t>6</a:t>
            </a:r>
            <a:r>
              <a:rPr lang="en-US" altLang="zh-CN" sz="1400" b="0" dirty="0" smtClean="0"/>
              <a:t>m </a:t>
            </a:r>
            <a:r>
              <a:rPr lang="en-US" altLang="zh-CN" sz="1400" b="0" dirty="0"/>
              <a:t>long cooper chamber</a:t>
            </a:r>
            <a:endParaRPr lang="en-US" altLang="zh-CN" sz="1400" b="0" dirty="0"/>
          </a:p>
          <a:p>
            <a:pPr lvl="1">
              <a:lnSpc>
                <a:spcPct val="80000"/>
              </a:lnSpc>
              <a:spcBef>
                <a:spcPts val="600"/>
              </a:spcBef>
              <a:spcAft>
                <a:spcPts val="600"/>
              </a:spcAft>
            </a:pPr>
            <a:r>
              <a:rPr lang="en-US" altLang="zh-CN" sz="1400" b="0" dirty="0"/>
              <a:t>RF shielding </a:t>
            </a:r>
            <a:r>
              <a:rPr lang="en-US" altLang="zh-CN" sz="1400" b="0" dirty="0" smtClean="0"/>
              <a:t>bellows</a:t>
            </a:r>
            <a:endParaRPr lang="en-US" altLang="zh-CN" sz="1400" b="0" dirty="0"/>
          </a:p>
          <a:p>
            <a:pPr>
              <a:lnSpc>
                <a:spcPct val="80000"/>
              </a:lnSpc>
              <a:spcBef>
                <a:spcPts val="335"/>
              </a:spcBef>
              <a:spcAft>
                <a:spcPts val="600"/>
              </a:spcAft>
            </a:pPr>
            <a:r>
              <a:rPr lang="en-US" altLang="zh-CN" sz="1800" dirty="0" smtClean="0">
                <a:solidFill>
                  <a:schemeClr val="accent2">
                    <a:lumMod val="75000"/>
                  </a:schemeClr>
                </a:solidFill>
              </a:rPr>
              <a:t>Electro</a:t>
            </a:r>
            <a:r>
              <a:rPr lang="en-US" altLang="zh-CN" sz="1800" dirty="0">
                <a:solidFill>
                  <a:schemeClr val="accent2">
                    <a:lumMod val="75000"/>
                  </a:schemeClr>
                </a:solidFill>
              </a:rPr>
              <a:t>-static separator </a:t>
            </a:r>
            <a:endParaRPr lang="en-US" altLang="zh-CN" sz="1800" dirty="0">
              <a:solidFill>
                <a:schemeClr val="accent2">
                  <a:lumMod val="75000"/>
                </a:schemeClr>
              </a:solidFill>
            </a:endParaRPr>
          </a:p>
          <a:p>
            <a:pPr lvl="1">
              <a:lnSpc>
                <a:spcPct val="80000"/>
              </a:lnSpc>
              <a:spcBef>
                <a:spcPts val="0"/>
              </a:spcBef>
              <a:spcAft>
                <a:spcPts val="0"/>
              </a:spcAft>
            </a:pPr>
            <a:r>
              <a:rPr lang="en-US" altLang="zh-CN" sz="1400" b="0" dirty="0" smtClean="0"/>
              <a:t>Maximum </a:t>
            </a:r>
            <a:r>
              <a:rPr lang="en-US" altLang="zh-CN" sz="1400" b="0" dirty="0"/>
              <a:t>operating field strength: 20kV/cm</a:t>
            </a:r>
            <a:endParaRPr lang="en-US" altLang="zh-CN" sz="1400" b="0" dirty="0"/>
          </a:p>
          <a:p>
            <a:pPr lvl="1">
              <a:lnSpc>
                <a:spcPct val="80000"/>
              </a:lnSpc>
              <a:spcBef>
                <a:spcPts val="600"/>
              </a:spcBef>
              <a:spcAft>
                <a:spcPts val="600"/>
              </a:spcAft>
            </a:pPr>
            <a:r>
              <a:rPr lang="en-US" altLang="zh-CN" sz="1400" b="0" dirty="0" smtClean="0"/>
              <a:t>Maximum </a:t>
            </a:r>
            <a:r>
              <a:rPr lang="en-US" altLang="zh-CN" sz="1400" b="0" dirty="0"/>
              <a:t>deflection: 145 </a:t>
            </a:r>
            <a:r>
              <a:rPr lang="en-US" altLang="zh-CN" sz="1400" b="0" dirty="0" err="1" smtClean="0"/>
              <a:t>urad</a:t>
            </a:r>
            <a:endParaRPr lang="en-US" altLang="zh-CN" sz="1400" b="0" dirty="0" smtClean="0"/>
          </a:p>
          <a:p>
            <a:pPr>
              <a:lnSpc>
                <a:spcPct val="80000"/>
              </a:lnSpc>
              <a:spcAft>
                <a:spcPts val="600"/>
              </a:spcAft>
            </a:pPr>
            <a:r>
              <a:rPr lang="en-US" altLang="zh-CN" sz="1800" dirty="0" smtClean="0">
                <a:solidFill>
                  <a:srgbClr val="000000"/>
                </a:solidFill>
              </a:rPr>
              <a:t>Large </a:t>
            </a:r>
            <a:r>
              <a:rPr lang="en-US" altLang="zh-CN" sz="1800" dirty="0">
                <a:solidFill>
                  <a:srgbClr val="000000"/>
                </a:solidFill>
              </a:rPr>
              <a:t>scale </a:t>
            </a:r>
            <a:r>
              <a:rPr lang="en-US" altLang="zh-CN" sz="1800" dirty="0" smtClean="0">
                <a:solidFill>
                  <a:srgbClr val="000000"/>
                </a:solidFill>
              </a:rPr>
              <a:t>cryogenics</a:t>
            </a:r>
            <a:endParaRPr lang="en-US" altLang="zh-CN" sz="1800" dirty="0" smtClean="0">
              <a:solidFill>
                <a:srgbClr val="000000"/>
              </a:solidFill>
            </a:endParaRPr>
          </a:p>
          <a:p>
            <a:pPr lvl="1">
              <a:lnSpc>
                <a:spcPct val="80000"/>
              </a:lnSpc>
              <a:spcBef>
                <a:spcPts val="0"/>
              </a:spcBef>
              <a:spcAft>
                <a:spcPts val="0"/>
              </a:spcAft>
            </a:pPr>
            <a:r>
              <a:rPr lang="en-US" altLang="zh-CN" sz="1400" b="0" dirty="0" smtClean="0">
                <a:solidFill>
                  <a:srgbClr val="000000"/>
                </a:solidFill>
              </a:rPr>
              <a:t>12 </a:t>
            </a:r>
            <a:r>
              <a:rPr lang="en-US" altLang="zh-CN" sz="1400" b="0" dirty="0">
                <a:solidFill>
                  <a:srgbClr val="000000"/>
                </a:solidFill>
              </a:rPr>
              <a:t>kW @4.5K refrigerator, Oversized, </a:t>
            </a:r>
            <a:endParaRPr lang="en-US" altLang="zh-CN" sz="1400" b="0" dirty="0" smtClean="0">
              <a:solidFill>
                <a:srgbClr val="000000"/>
              </a:solidFill>
            </a:endParaRPr>
          </a:p>
          <a:p>
            <a:pPr lvl="1">
              <a:lnSpc>
                <a:spcPct val="80000"/>
              </a:lnSpc>
              <a:spcBef>
                <a:spcPts val="600"/>
              </a:spcBef>
              <a:spcAft>
                <a:spcPts val="600"/>
              </a:spcAft>
            </a:pPr>
            <a:r>
              <a:rPr lang="en-US" altLang="zh-CN" sz="1400" b="0" dirty="0" smtClean="0">
                <a:solidFill>
                  <a:srgbClr val="000000"/>
                </a:solidFill>
              </a:rPr>
              <a:t>Custom</a:t>
            </a:r>
            <a:r>
              <a:rPr lang="en-US" altLang="zh-CN" sz="1400" b="0" dirty="0">
                <a:solidFill>
                  <a:srgbClr val="000000"/>
                </a:solidFill>
              </a:rPr>
              <a:t>-made, Site </a:t>
            </a:r>
            <a:r>
              <a:rPr lang="en-US" altLang="zh-CN" sz="1400" b="0" dirty="0" smtClean="0">
                <a:solidFill>
                  <a:srgbClr val="000000"/>
                </a:solidFill>
              </a:rPr>
              <a:t>integration</a:t>
            </a:r>
            <a:endParaRPr lang="en-US" altLang="zh-CN" sz="1400" b="0" dirty="0" smtClean="0">
              <a:solidFill>
                <a:srgbClr val="000000"/>
              </a:solidFill>
            </a:endParaRPr>
          </a:p>
          <a:p>
            <a:pPr>
              <a:lnSpc>
                <a:spcPct val="80000"/>
              </a:lnSpc>
              <a:spcBef>
                <a:spcPts val="0"/>
              </a:spcBef>
              <a:spcAft>
                <a:spcPts val="600"/>
              </a:spcAft>
            </a:pPr>
            <a:r>
              <a:rPr lang="en-US" altLang="zh-CN" sz="1800" dirty="0" smtClean="0">
                <a:solidFill>
                  <a:schemeClr val="accent2">
                    <a:lumMod val="75000"/>
                  </a:schemeClr>
                </a:solidFill>
              </a:rPr>
              <a:t>HTS magnet </a:t>
            </a:r>
            <a:endParaRPr lang="en-US" altLang="zh-CN" sz="1800" dirty="0" smtClean="0">
              <a:solidFill>
                <a:schemeClr val="accent2">
                  <a:lumMod val="75000"/>
                </a:schemeClr>
              </a:solidFill>
            </a:endParaRPr>
          </a:p>
          <a:p>
            <a:pPr lvl="1">
              <a:lnSpc>
                <a:spcPct val="80000"/>
              </a:lnSpc>
              <a:spcBef>
                <a:spcPts val="0"/>
              </a:spcBef>
              <a:spcAft>
                <a:spcPts val="0"/>
              </a:spcAft>
            </a:pPr>
            <a:r>
              <a:rPr lang="en-US" altLang="zh-CN" sz="1400" b="0" dirty="0"/>
              <a:t>Advanced HTS Cable R&amp;</a:t>
            </a:r>
            <a:r>
              <a:rPr lang="en-US" altLang="zh-CN" sz="1400" b="0" dirty="0" smtClean="0"/>
              <a:t>D: &gt; 10kA</a:t>
            </a:r>
            <a:endParaRPr lang="en-US" altLang="zh-CN" sz="1400" b="0" dirty="0" smtClean="0"/>
          </a:p>
          <a:p>
            <a:pPr lvl="1">
              <a:lnSpc>
                <a:spcPct val="80000"/>
              </a:lnSpc>
              <a:spcBef>
                <a:spcPts val="600"/>
              </a:spcBef>
              <a:spcAft>
                <a:spcPts val="600"/>
              </a:spcAft>
            </a:pPr>
            <a:r>
              <a:rPr lang="en-US" altLang="zh-CN" sz="1400" b="0" dirty="0" smtClean="0"/>
              <a:t>Advanced </a:t>
            </a:r>
            <a:r>
              <a:rPr lang="en-US" altLang="zh-CN" sz="1400" b="0" dirty="0"/>
              <a:t>High Field HTS Magnet R&amp;</a:t>
            </a:r>
            <a:r>
              <a:rPr lang="en-US" altLang="zh-CN" sz="1400" b="0" dirty="0" smtClean="0"/>
              <a:t>D: main field 12~12T</a:t>
            </a:r>
            <a:endParaRPr lang="en-US" altLang="zh-CN" sz="1400" b="0" dirty="0"/>
          </a:p>
        </p:txBody>
      </p:sp>
      <p:sp>
        <p:nvSpPr>
          <p:cNvPr id="7" name="矩形 6"/>
          <p:cNvSpPr/>
          <p:nvPr/>
        </p:nvSpPr>
        <p:spPr>
          <a:xfrm>
            <a:off x="277555" y="1428904"/>
            <a:ext cx="8712968" cy="706755"/>
          </a:xfrm>
          <a:prstGeom prst="rect">
            <a:avLst/>
          </a:prstGeom>
        </p:spPr>
        <p:txBody>
          <a:bodyPr wrap="square">
            <a:spAutoFit/>
          </a:bodyPr>
          <a:lstStyle/>
          <a:p>
            <a:pPr algn="ctr">
              <a:spcBef>
                <a:spcPts val="600"/>
              </a:spcBef>
              <a:spcAft>
                <a:spcPts val="1200"/>
              </a:spcAft>
            </a:pPr>
            <a:r>
              <a:rPr lang="en-GB" altLang="zh-CN" sz="2000" dirty="0" smtClean="0">
                <a:solidFill>
                  <a:srgbClr val="002060"/>
                </a:solidFill>
                <a:cs typeface="Arial" panose="020B0604020202020204" pitchFamily="34" charset="0"/>
              </a:rPr>
              <a:t>The </a:t>
            </a:r>
            <a:r>
              <a:rPr lang="en-US" sz="2000" dirty="0" smtClean="0">
                <a:solidFill>
                  <a:srgbClr val="002060"/>
                </a:solidFill>
                <a:cs typeface="Arial" panose="020B0604020202020204" pitchFamily="34" charset="0"/>
              </a:rPr>
              <a:t>CEPC keycomponents</a:t>
            </a:r>
            <a:r>
              <a:rPr lang="en-US" sz="2000" dirty="0" smtClean="0">
                <a:solidFill>
                  <a:srgbClr val="002060"/>
                </a:solidFill>
                <a:cs typeface="Arial" panose="020B0604020202020204" pitchFamily="34" charset="0"/>
                <a:sym typeface="+mn-ea"/>
              </a:rPr>
              <a:t> hardware have been designed and R&amp;Ds have been planed and execued on the way </a:t>
            </a:r>
            <a:endParaRPr lang="en-US" sz="2000" dirty="0" smtClean="0">
              <a:solidFill>
                <a:srgbClr val="002060"/>
              </a:solidFill>
              <a:cs typeface="Arial" panose="020B0604020202020204" pitchFamily="34" charset="0"/>
              <a:sym typeface="+mn-ea"/>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58215"/>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anose="02020603050405020304" pitchFamily="18" charset="0"/>
              <a:ea typeface="仿宋_GB2312"/>
              <a:cs typeface="Times New Roman" panose="02020603050405020304" pitchFamily="18" charset="0"/>
            </a:endParaRPr>
          </a:p>
          <a:p>
            <a:pPr algn="ctr"/>
            <a:r>
              <a:rPr lang="en-US" altLang="zh-CN" sz="2800" b="1" dirty="0" smtClean="0">
                <a:solidFill>
                  <a:srgbClr val="C00000"/>
                </a:solidFill>
              </a:rPr>
              <a:t>CEPC Funding </a:t>
            </a:r>
            <a:endParaRPr lang="en-US" altLang="zh-CN" sz="2800" b="1" dirty="0" smtClean="0">
              <a:solidFill>
                <a:srgbClr val="C00000"/>
              </a:solidFill>
            </a:endParaRPr>
          </a:p>
        </p:txBody>
      </p:sp>
      <p:pic>
        <p:nvPicPr>
          <p:cNvPr id="1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1600" y="1371600"/>
            <a:ext cx="3500595" cy="285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667000"/>
            <a:ext cx="4442000" cy="324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533400" y="1295400"/>
            <a:ext cx="3921998" cy="11001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spcBef>
                <a:spcPts val="1200"/>
              </a:spcBef>
            </a:pPr>
            <a:r>
              <a:rPr lang="en-US" altLang="zh-CN" sz="2400" b="1" dirty="0" smtClean="0">
                <a:solidFill>
                  <a:srgbClr val="C00000"/>
                </a:solidFill>
              </a:rPr>
              <a:t>IHEP seed money </a:t>
            </a:r>
            <a:endParaRPr lang="en-US" altLang="zh-CN" sz="2400" b="1" dirty="0" smtClean="0">
              <a:solidFill>
                <a:srgbClr val="C00000"/>
              </a:solidFill>
            </a:endParaRPr>
          </a:p>
          <a:p>
            <a:pPr lvl="1" algn="ctr">
              <a:spcBef>
                <a:spcPts val="1200"/>
              </a:spcBef>
            </a:pPr>
            <a:r>
              <a:rPr lang="en-US" altLang="zh-CN" sz="2000" b="1" dirty="0" smtClean="0">
                <a:solidFill>
                  <a:srgbClr val="0000CC"/>
                </a:solidFill>
              </a:rPr>
              <a:t>11 M CNY/3 years (2015-2017</a:t>
            </a:r>
            <a:r>
              <a:rPr lang="en-US" altLang="zh-CN" b="1" dirty="0" smtClean="0">
                <a:solidFill>
                  <a:srgbClr val="0070C0"/>
                </a:solidFill>
              </a:rPr>
              <a:t>) </a:t>
            </a:r>
            <a:endParaRPr lang="zh-CN" altLang="en-US" sz="1600" b="1" dirty="0">
              <a:solidFill>
                <a:srgbClr val="C00000"/>
              </a:solidFill>
            </a:endParaRPr>
          </a:p>
        </p:txBody>
      </p:sp>
      <p:sp>
        <p:nvSpPr>
          <p:cNvPr id="16" name="TextBox 15"/>
          <p:cNvSpPr txBox="1"/>
          <p:nvPr/>
        </p:nvSpPr>
        <p:spPr>
          <a:xfrm>
            <a:off x="4495800" y="4114800"/>
            <a:ext cx="4648200" cy="923330"/>
          </a:xfrm>
          <a:prstGeom prst="rect">
            <a:avLst/>
          </a:prstGeom>
          <a:solidFill>
            <a:schemeClr val="accent1">
              <a:lumMod val="20000"/>
              <a:lumOff val="80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defRPr/>
            </a:pPr>
            <a:r>
              <a:rPr lang="en-US" altLang="zh-CN" b="1" dirty="0" smtClean="0">
                <a:solidFill>
                  <a:srgbClr val="0000CC"/>
                </a:solidFill>
              </a:rPr>
              <a:t>~60M CNY    </a:t>
            </a:r>
            <a:r>
              <a:rPr lang="en-US" altLang="zh-CN" b="1" dirty="0" smtClean="0">
                <a:solidFill>
                  <a:srgbClr val="7030A0"/>
                </a:solidFill>
              </a:rPr>
              <a:t>CAS-Beijing fund, talent program</a:t>
            </a:r>
            <a:endParaRPr lang="en-US" altLang="zh-CN" b="1" dirty="0" smtClean="0">
              <a:solidFill>
                <a:srgbClr val="7030A0"/>
              </a:solidFill>
            </a:endParaRPr>
          </a:p>
          <a:p>
            <a:pPr marL="342900" indent="-342900">
              <a:lnSpc>
                <a:spcPct val="150000"/>
              </a:lnSpc>
              <a:defRPr/>
            </a:pPr>
            <a:r>
              <a:rPr lang="en-US" altLang="zh-CN" b="1" dirty="0" smtClean="0">
                <a:solidFill>
                  <a:srgbClr val="0000CC"/>
                </a:solidFill>
              </a:rPr>
              <a:t>~500M CNY  </a:t>
            </a:r>
            <a:r>
              <a:rPr lang="en-US" altLang="zh-CN" b="1" dirty="0" smtClean="0">
                <a:solidFill>
                  <a:srgbClr val="7030A0"/>
                </a:solidFill>
              </a:rPr>
              <a:t>Beijing fund (light source)</a:t>
            </a:r>
            <a:endParaRPr lang="en-US" altLang="zh-CN" b="1" dirty="0" smtClean="0">
              <a:solidFill>
                <a:srgbClr val="7030A0"/>
              </a:solidFill>
            </a:endParaRPr>
          </a:p>
        </p:txBody>
      </p:sp>
      <p:sp>
        <p:nvSpPr>
          <p:cNvPr id="8" name="TextBox 7"/>
          <p:cNvSpPr txBox="1"/>
          <p:nvPr/>
        </p:nvSpPr>
        <p:spPr>
          <a:xfrm>
            <a:off x="7772400" y="1371600"/>
            <a:ext cx="931665" cy="369332"/>
          </a:xfrm>
          <a:prstGeom prst="rect">
            <a:avLst/>
          </a:prstGeom>
          <a:noFill/>
        </p:spPr>
        <p:txBody>
          <a:bodyPr wrap="none" rtlCol="0">
            <a:spAutoFit/>
          </a:bodyPr>
          <a:lstStyle/>
          <a:p>
            <a:r>
              <a:rPr lang="en-US" altLang="zh-CN" b="1" dirty="0" smtClean="0">
                <a:solidFill>
                  <a:srgbClr val="0070C0"/>
                </a:solidFill>
              </a:rPr>
              <a:t>FY 2016</a:t>
            </a:r>
            <a:endParaRPr lang="zh-CN" altLang="en-US" b="1" dirty="0">
              <a:solidFill>
                <a:srgbClr val="0070C0"/>
              </a:solidFill>
            </a:endParaRPr>
          </a:p>
        </p:txBody>
      </p:sp>
      <p:sp>
        <p:nvSpPr>
          <p:cNvPr id="9" name="TextBox 8"/>
          <p:cNvSpPr txBox="1"/>
          <p:nvPr/>
        </p:nvSpPr>
        <p:spPr>
          <a:xfrm>
            <a:off x="4495800" y="5038130"/>
            <a:ext cx="4648201" cy="707886"/>
          </a:xfrm>
          <a:prstGeom prst="rect">
            <a:avLst/>
          </a:prstGeom>
          <a:solidFill>
            <a:schemeClr val="accent3">
              <a:lumMod val="20000"/>
              <a:lumOff val="80000"/>
            </a:schemeClr>
          </a:solidFill>
          <a:ln>
            <a:solidFill>
              <a:schemeClr val="accent3">
                <a:lumMod val="40000"/>
                <a:lumOff val="60000"/>
              </a:schemeClr>
            </a:solidFill>
          </a:ln>
        </p:spPr>
        <p:txBody>
          <a:bodyPr wrap="square" rtlCol="0">
            <a:spAutoFit/>
          </a:bodyPr>
          <a:lstStyle/>
          <a:p>
            <a:r>
              <a:rPr lang="en-US" altLang="zh-CN" sz="2000" b="1" dirty="0" smtClean="0">
                <a:solidFill>
                  <a:srgbClr val="7030A0"/>
                </a:solidFill>
              </a:rPr>
              <a:t>year 2017 funding request (32M) to MOST approved</a:t>
            </a:r>
            <a:endParaRPr lang="zh-CN" altLang="en-US" sz="2000" b="1" dirty="0">
              <a:solidFill>
                <a:srgbClr val="7030A0"/>
              </a:solidFill>
            </a:endParaRPr>
          </a:p>
        </p:txBody>
      </p:sp>
      <p:sp>
        <p:nvSpPr>
          <p:cNvPr id="10" name="TextBox 9"/>
          <p:cNvSpPr txBox="1"/>
          <p:nvPr/>
        </p:nvSpPr>
        <p:spPr>
          <a:xfrm>
            <a:off x="1752600" y="6150114"/>
            <a:ext cx="6218947" cy="707886"/>
          </a:xfrm>
          <a:prstGeom prst="rect">
            <a:avLst/>
          </a:prstGeom>
          <a:solidFill>
            <a:schemeClr val="bg1"/>
          </a:solidFill>
        </p:spPr>
        <p:txBody>
          <a:bodyPr wrap="none" rtlCol="0">
            <a:spAutoFit/>
          </a:bodyPr>
          <a:lstStyle/>
          <a:p>
            <a:r>
              <a:rPr lang="en-US" altLang="zh-CN" sz="2000" b="1" dirty="0" smtClean="0">
                <a:solidFill>
                  <a:srgbClr val="C00000"/>
                </a:solidFill>
              </a:rPr>
              <a:t>Basic funding needs for carrying out the CEPC design and </a:t>
            </a:r>
            <a:endParaRPr lang="en-US" altLang="zh-CN" sz="2000" b="1" dirty="0" smtClean="0">
              <a:solidFill>
                <a:srgbClr val="C00000"/>
              </a:solidFill>
            </a:endParaRPr>
          </a:p>
          <a:p>
            <a:r>
              <a:rPr lang="en-US" altLang="zh-CN" sz="2000" b="1" dirty="0" smtClean="0">
                <a:solidFill>
                  <a:srgbClr val="C00000"/>
                </a:solidFill>
              </a:rPr>
              <a:t>the R&amp;D should be met by end of 2018</a:t>
            </a:r>
            <a:endParaRPr lang="zh-CN" altLang="en-US" sz="2000" b="1" dirty="0">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2800" dirty="0" smtClean="0">
                <a:solidFill>
                  <a:srgbClr val="C00000"/>
                </a:solidFill>
              </a:rPr>
              <a:t>CEPC </a:t>
            </a:r>
            <a:r>
              <a:rPr kumimoji="1" lang="en-US" altLang="zh-CN" sz="2800" dirty="0">
                <a:solidFill>
                  <a:srgbClr val="C00000"/>
                </a:solidFill>
              </a:rPr>
              <a:t>650 MHz </a:t>
            </a:r>
            <a:r>
              <a:rPr kumimoji="1" lang="en-US" altLang="zh-CN" sz="2800" dirty="0" smtClean="0">
                <a:solidFill>
                  <a:srgbClr val="C00000"/>
                </a:solidFill>
              </a:rPr>
              <a:t>Cavity development</a:t>
            </a:r>
            <a:endParaRPr kumimoji="1" lang="en-US" altLang="zh-CN" sz="2800" dirty="0" smtClean="0">
              <a:solidFill>
                <a:srgbClr val="C00000"/>
              </a:solidFill>
            </a:endParaRPr>
          </a:p>
        </p:txBody>
      </p:sp>
      <p:sp>
        <p:nvSpPr>
          <p:cNvPr id="3" name="内容占位符 2"/>
          <p:cNvSpPr>
            <a:spLocks noGrp="1"/>
          </p:cNvSpPr>
          <p:nvPr>
            <p:ph idx="1"/>
          </p:nvPr>
        </p:nvSpPr>
        <p:spPr>
          <a:xfrm>
            <a:off x="251520" y="1844824"/>
            <a:ext cx="4824536" cy="1008112"/>
          </a:xfrm>
        </p:spPr>
        <p:txBody>
          <a:bodyPr/>
          <a:lstStyle/>
          <a:p>
            <a:r>
              <a:rPr lang="en-US" altLang="zh-CN" sz="1600" dirty="0" smtClean="0">
                <a:solidFill>
                  <a:srgbClr val="000000"/>
                </a:solidFill>
              </a:rPr>
              <a:t>Vertical </a:t>
            </a:r>
            <a:r>
              <a:rPr lang="en-US" altLang="zh-CN" sz="1600" dirty="0">
                <a:solidFill>
                  <a:srgbClr val="000000"/>
                </a:solidFill>
              </a:rPr>
              <a:t>test result: Q</a:t>
            </a:r>
            <a:r>
              <a:rPr lang="en-US" altLang="zh-CN" sz="1600" baseline="-25000" dirty="0">
                <a:solidFill>
                  <a:srgbClr val="000000"/>
                </a:solidFill>
              </a:rPr>
              <a:t>0</a:t>
            </a:r>
            <a:r>
              <a:rPr lang="en-US" altLang="zh-CN" sz="1600" dirty="0">
                <a:solidFill>
                  <a:srgbClr val="000000"/>
                </a:solidFill>
              </a:rPr>
              <a:t>=4.0E10@19.2MV/m</a:t>
            </a:r>
            <a:r>
              <a:rPr lang="zh-CN" altLang="en-US" sz="1600" dirty="0">
                <a:solidFill>
                  <a:srgbClr val="000000"/>
                </a:solidFill>
              </a:rPr>
              <a:t>，</a:t>
            </a:r>
            <a:r>
              <a:rPr lang="en-US" altLang="zh-CN" sz="1600" dirty="0">
                <a:solidFill>
                  <a:srgbClr val="000000"/>
                </a:solidFill>
              </a:rPr>
              <a:t>which is close to the CEPC </a:t>
            </a:r>
            <a:r>
              <a:rPr lang="en-US" altLang="zh-CN" sz="1600" dirty="0" smtClean="0">
                <a:solidFill>
                  <a:srgbClr val="000000"/>
                </a:solidFill>
              </a:rPr>
              <a:t>target  </a:t>
            </a:r>
            <a:r>
              <a:rPr lang="en-US" altLang="zh-CN" sz="1600" dirty="0">
                <a:solidFill>
                  <a:srgbClr val="000000"/>
                </a:solidFill>
              </a:rPr>
              <a:t>(</a:t>
            </a:r>
            <a:r>
              <a:rPr lang="en-US" altLang="zh-CN" sz="1600" dirty="0">
                <a:solidFill>
                  <a:srgbClr val="FF0000"/>
                </a:solidFill>
                <a:hlinkClick r:id="rId1"/>
              </a:rPr>
              <a:t>Q</a:t>
            </a:r>
            <a:r>
              <a:rPr lang="en-US" altLang="zh-CN" sz="1600" baseline="-25000" dirty="0">
                <a:solidFill>
                  <a:srgbClr val="FF0000"/>
                </a:solidFill>
                <a:hlinkClick r:id="rId1"/>
              </a:rPr>
              <a:t>0</a:t>
            </a:r>
            <a:r>
              <a:rPr lang="en-US" altLang="zh-CN" sz="1600" dirty="0">
                <a:solidFill>
                  <a:srgbClr val="FF0000"/>
                </a:solidFill>
                <a:hlinkClick r:id="rId1"/>
              </a:rPr>
              <a:t>=4.0E10@22.0MV/m</a:t>
            </a:r>
            <a:r>
              <a:rPr lang="en-US" altLang="zh-CN" sz="1600" dirty="0">
                <a:solidFill>
                  <a:srgbClr val="000000"/>
                </a:solidFill>
              </a:rPr>
              <a:t>)</a:t>
            </a:r>
            <a:r>
              <a:rPr lang="en-US" altLang="zh-CN" sz="1600" dirty="0" smtClean="0">
                <a:solidFill>
                  <a:srgbClr val="000000"/>
                </a:solidFill>
              </a:rPr>
              <a:t>.</a:t>
            </a:r>
            <a:endParaRPr lang="en-US" altLang="zh-CN" sz="1600" dirty="0" smtClean="0">
              <a:solidFill>
                <a:srgbClr val="000000"/>
              </a:solidFill>
            </a:endParaRPr>
          </a:p>
          <a:p>
            <a:r>
              <a:rPr lang="en-US" altLang="zh-CN" sz="1600" dirty="0" smtClean="0">
                <a:solidFill>
                  <a:srgbClr val="000000"/>
                </a:solidFill>
              </a:rPr>
              <a:t>Next</a:t>
            </a:r>
            <a:r>
              <a:rPr lang="en-US" altLang="zh-CN" sz="1600" dirty="0">
                <a:solidFill>
                  <a:srgbClr val="000000"/>
                </a:solidFill>
              </a:rPr>
              <a:t>, the CEPC target will be achieved by </a:t>
            </a:r>
            <a:r>
              <a:rPr lang="en-US" altLang="zh-CN" sz="1600" dirty="0">
                <a:solidFill>
                  <a:srgbClr val="BF0000"/>
                </a:solidFill>
              </a:rPr>
              <a:t>N-doping and EP,</a:t>
            </a:r>
            <a:r>
              <a:rPr lang="en-US" altLang="zh-CN" sz="1600" dirty="0">
                <a:solidFill>
                  <a:srgbClr val="000000"/>
                </a:solidFill>
              </a:rPr>
              <a:t> etc</a:t>
            </a:r>
            <a:r>
              <a:rPr lang="en-US" altLang="zh-CN" sz="1600" dirty="0" smtClean="0">
                <a:solidFill>
                  <a:srgbClr val="000000"/>
                </a:solidFill>
              </a:rPr>
              <a:t>.</a:t>
            </a:r>
            <a:endParaRPr lang="zh-CN" altLang="en-US" sz="1600" dirty="0">
              <a:solidFill>
                <a:srgbClr val="000000"/>
              </a:solidFill>
            </a:endParaRPr>
          </a:p>
        </p:txBody>
      </p:sp>
      <p:pic>
        <p:nvPicPr>
          <p:cNvPr id="5" name="Picture 2"/>
          <p:cNvPicPr>
            <a:picLocks noChangeAspect="1" noChangeArrowheads="1"/>
          </p:cNvPicPr>
          <p:nvPr/>
        </p:nvPicPr>
        <p:blipFill>
          <a:blip r:embed="rId2"/>
          <a:srcRect/>
          <a:stretch>
            <a:fillRect/>
          </a:stretch>
        </p:blipFill>
        <p:spPr bwMode="auto">
          <a:xfrm>
            <a:off x="6660232" y="1916833"/>
            <a:ext cx="1944216" cy="3384375"/>
          </a:xfrm>
          <a:prstGeom prst="rect">
            <a:avLst/>
          </a:prstGeom>
          <a:noFill/>
          <a:ln w="9525">
            <a:noFill/>
            <a:miter lim="800000"/>
            <a:headEnd/>
            <a:tailEnd/>
          </a:ln>
          <a:effectLst/>
        </p:spPr>
      </p:pic>
      <p:sp>
        <p:nvSpPr>
          <p:cNvPr id="6" name="文本框 9"/>
          <p:cNvSpPr txBox="1"/>
          <p:nvPr/>
        </p:nvSpPr>
        <p:spPr>
          <a:xfrm>
            <a:off x="6732240" y="5301208"/>
            <a:ext cx="1800200" cy="36830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en-US" altLang="zh-CN" sz="1800" b="0" dirty="0" smtClean="0"/>
              <a:t>Vertical test</a:t>
            </a:r>
            <a:endParaRPr lang="zh-CN" altLang="en-US" sz="1800" b="0" dirty="0"/>
          </a:p>
        </p:txBody>
      </p:sp>
      <p:pic>
        <p:nvPicPr>
          <p:cNvPr id="7" name="Picture 2"/>
          <p:cNvPicPr>
            <a:picLocks noChangeAspect="1" noChangeArrowheads="1"/>
          </p:cNvPicPr>
          <p:nvPr/>
        </p:nvPicPr>
        <p:blipFill>
          <a:blip r:embed="rId3"/>
          <a:srcRect/>
          <a:stretch>
            <a:fillRect/>
          </a:stretch>
        </p:blipFill>
        <p:spPr bwMode="auto">
          <a:xfrm>
            <a:off x="683568" y="3356992"/>
            <a:ext cx="3816424" cy="2255857"/>
          </a:xfrm>
          <a:prstGeom prst="rect">
            <a:avLst/>
          </a:prstGeom>
          <a:noFill/>
          <a:ln w="1270">
            <a:solidFill>
              <a:schemeClr val="tx1"/>
            </a:solidFill>
            <a:miter lim="800000"/>
            <a:headEnd/>
            <a:tailEnd/>
          </a:ln>
          <a:effectLst/>
        </p:spPr>
      </p:pic>
      <p:pic>
        <p:nvPicPr>
          <p:cNvPr id="9" name="图片 8"/>
          <p:cNvPicPr>
            <a:picLocks noChangeAspect="1"/>
          </p:cNvPicPr>
          <p:nvPr/>
        </p:nvPicPr>
        <p:blipFill>
          <a:blip r:embed="rId4"/>
          <a:stretch>
            <a:fillRect/>
          </a:stretch>
        </p:blipFill>
        <p:spPr>
          <a:xfrm>
            <a:off x="5292080" y="1916832"/>
            <a:ext cx="1150609" cy="3384376"/>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11789"/>
            <a:ext cx="8229600" cy="731236"/>
          </a:xfrm>
        </p:spPr>
        <p:txBody>
          <a:bodyPr/>
          <a:lstStyle/>
          <a:p>
            <a:r>
              <a:rPr kumimoji="1" lang="en-US" altLang="zh-CN" sz="2800" dirty="0" smtClean="0">
                <a:solidFill>
                  <a:srgbClr val="C00000"/>
                </a:solidFill>
              </a:rPr>
              <a:t>N</a:t>
            </a:r>
            <a:r>
              <a:rPr kumimoji="1" lang="en-US" altLang="zh-CN" sz="2800" dirty="0">
                <a:solidFill>
                  <a:srgbClr val="C00000"/>
                </a:solidFill>
              </a:rPr>
              <a:t>-doping </a:t>
            </a:r>
            <a:r>
              <a:rPr kumimoji="1" lang="en-US" altLang="zh-CN" sz="2800" dirty="0" smtClean="0">
                <a:solidFill>
                  <a:srgbClr val="C00000"/>
                </a:solidFill>
              </a:rPr>
              <a:t>Research High Q SC Cavity</a:t>
            </a:r>
            <a:r>
              <a:rPr kumimoji="1" lang="en-US" altLang="zh-CN" sz="3200" dirty="0" smtClean="0"/>
              <a:t> </a:t>
            </a:r>
            <a:endParaRPr kumimoji="1" lang="zh-CN" altLang="en-US" sz="3200" dirty="0"/>
          </a:p>
        </p:txBody>
      </p:sp>
      <p:sp>
        <p:nvSpPr>
          <p:cNvPr id="5" name="内容占位符 4"/>
          <p:cNvSpPr>
            <a:spLocks noGrp="1"/>
          </p:cNvSpPr>
          <p:nvPr>
            <p:ph idx="1"/>
          </p:nvPr>
        </p:nvSpPr>
        <p:spPr>
          <a:xfrm>
            <a:off x="251460" y="1478280"/>
            <a:ext cx="4861560" cy="2022475"/>
          </a:xfrm>
        </p:spPr>
        <p:txBody>
          <a:bodyPr>
            <a:noAutofit/>
          </a:bodyPr>
          <a:lstStyle/>
          <a:p>
            <a:pPr algn="just"/>
            <a:r>
              <a:rPr lang="en-US" altLang="zh-CN" sz="1600" b="1" dirty="0">
                <a:solidFill>
                  <a:schemeClr val="accent2">
                    <a:lumMod val="75000"/>
                  </a:schemeClr>
                </a:solidFill>
                <a:cs typeface="Times New Roman" panose="02020603050405020304" pitchFamily="18" charset="0"/>
              </a:rPr>
              <a:t>After N-doping, Q</a:t>
            </a:r>
            <a:r>
              <a:rPr lang="en-US" altLang="zh-CN" sz="1600" b="1" baseline="-25000" dirty="0">
                <a:solidFill>
                  <a:schemeClr val="accent2">
                    <a:lumMod val="75000"/>
                  </a:schemeClr>
                </a:solidFill>
                <a:cs typeface="Times New Roman" panose="02020603050405020304" pitchFamily="18" charset="0"/>
              </a:rPr>
              <a:t>0</a:t>
            </a:r>
            <a:r>
              <a:rPr lang="en-US" altLang="zh-CN" sz="1600" b="1" dirty="0">
                <a:solidFill>
                  <a:schemeClr val="accent2">
                    <a:lumMod val="75000"/>
                  </a:schemeClr>
                </a:solidFill>
                <a:cs typeface="Times New Roman" panose="02020603050405020304" pitchFamily="18" charset="0"/>
              </a:rPr>
              <a:t> increased obviously at low field for both </a:t>
            </a:r>
            <a:r>
              <a:rPr lang="en-US" altLang="zh-CN" sz="1600" b="1" dirty="0" smtClean="0">
                <a:solidFill>
                  <a:schemeClr val="accent2">
                    <a:lumMod val="75000"/>
                  </a:schemeClr>
                </a:solidFill>
                <a:cs typeface="Times New Roman" panose="02020603050405020304" pitchFamily="18" charset="0"/>
              </a:rPr>
              <a:t>650MHz 1-cell cavities</a:t>
            </a:r>
            <a:r>
              <a:rPr lang="en-US" altLang="zh-CN" sz="1600" b="1" dirty="0">
                <a:solidFill>
                  <a:schemeClr val="accent2">
                    <a:lumMod val="75000"/>
                  </a:schemeClr>
                </a:solidFill>
                <a:cs typeface="Times New Roman" panose="02020603050405020304" pitchFamily="18" charset="0"/>
              </a:rPr>
              <a:t>. </a:t>
            </a:r>
            <a:endParaRPr lang="en-US" altLang="zh-CN" sz="1600" b="1" dirty="0">
              <a:solidFill>
                <a:schemeClr val="accent2">
                  <a:lumMod val="75000"/>
                </a:schemeClr>
              </a:solidFill>
              <a:cs typeface="Times New Roman" panose="02020603050405020304" pitchFamily="18" charset="0"/>
            </a:endParaRPr>
          </a:p>
          <a:p>
            <a:pPr algn="just"/>
            <a:r>
              <a:rPr lang="en-US" altLang="zh-CN" sz="1600" dirty="0">
                <a:cs typeface="Times New Roman" panose="02020603050405020304" pitchFamily="18" charset="0"/>
              </a:rPr>
              <a:t>650S1: </a:t>
            </a:r>
            <a:r>
              <a:rPr lang="en-US" altLang="zh-CN" sz="1600" dirty="0">
                <a:solidFill>
                  <a:srgbClr val="FF0000"/>
                </a:solidFill>
                <a:cs typeface="Times New Roman" panose="02020603050405020304" pitchFamily="18" charset="0"/>
              </a:rPr>
              <a:t>Q</a:t>
            </a:r>
            <a:r>
              <a:rPr lang="en-US" altLang="zh-CN" sz="1600" baseline="-25000" dirty="0">
                <a:solidFill>
                  <a:srgbClr val="FF0000"/>
                </a:solidFill>
                <a:cs typeface="Times New Roman" panose="02020603050405020304" pitchFamily="18" charset="0"/>
              </a:rPr>
              <a:t>0</a:t>
            </a:r>
            <a:r>
              <a:rPr lang="en-US" altLang="zh-CN" sz="1600" dirty="0">
                <a:solidFill>
                  <a:srgbClr val="FF0000"/>
                </a:solidFill>
                <a:cs typeface="Times New Roman" panose="02020603050405020304" pitchFamily="18" charset="0"/>
              </a:rPr>
              <a:t>=7e10@Eacc=10MV/m.</a:t>
            </a:r>
            <a:r>
              <a:rPr lang="en-US" altLang="zh-CN" sz="1600" dirty="0">
                <a:cs typeface="Times New Roman" panose="02020603050405020304" pitchFamily="18" charset="0"/>
              </a:rPr>
              <a:t> But Q</a:t>
            </a:r>
            <a:r>
              <a:rPr lang="en-US" altLang="zh-CN" sz="1600" baseline="-25000" dirty="0">
                <a:cs typeface="Times New Roman" panose="02020603050405020304" pitchFamily="18" charset="0"/>
              </a:rPr>
              <a:t>0</a:t>
            </a:r>
            <a:r>
              <a:rPr lang="en-US" altLang="zh-CN" sz="1600" dirty="0">
                <a:cs typeface="Times New Roman" panose="02020603050405020304" pitchFamily="18" charset="0"/>
              </a:rPr>
              <a:t> decreased quickly at high field (&gt;10 MV/m) because of no BCP/EP after N-doping.</a:t>
            </a:r>
            <a:endParaRPr lang="en-US" altLang="zh-CN" sz="1600" dirty="0">
              <a:cs typeface="Times New Roman" panose="02020603050405020304" pitchFamily="18" charset="0"/>
            </a:endParaRPr>
          </a:p>
          <a:p>
            <a:pPr algn="just"/>
            <a:r>
              <a:rPr lang="en-US" altLang="zh-CN" sz="1600" dirty="0">
                <a:cs typeface="Times New Roman" panose="02020603050405020304" pitchFamily="18" charset="0"/>
              </a:rPr>
              <a:t>650S2: Quench at Q</a:t>
            </a:r>
            <a:r>
              <a:rPr lang="en-US" altLang="zh-CN" sz="1600" baseline="-25000" dirty="0">
                <a:cs typeface="Times New Roman" panose="02020603050405020304" pitchFamily="18" charset="0"/>
              </a:rPr>
              <a:t>0</a:t>
            </a:r>
            <a:r>
              <a:rPr lang="en-US" altLang="zh-CN" sz="1600" dirty="0">
                <a:cs typeface="Times New Roman" panose="02020603050405020304" pitchFamily="18" charset="0"/>
              </a:rPr>
              <a:t>=6.9e10@Eacc=8.8MV/m.</a:t>
            </a:r>
            <a:endParaRPr lang="en-US" altLang="zh-CN" sz="1600" dirty="0">
              <a:cs typeface="Times New Roman" panose="02020603050405020304" pitchFamily="18" charset="0"/>
            </a:endParaRPr>
          </a:p>
        </p:txBody>
      </p:sp>
      <p:sp>
        <p:nvSpPr>
          <p:cNvPr id="6" name="文本框 9"/>
          <p:cNvSpPr txBox="1"/>
          <p:nvPr/>
        </p:nvSpPr>
        <p:spPr>
          <a:xfrm>
            <a:off x="544195" y="5939155"/>
            <a:ext cx="4676775" cy="337185"/>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en-US" altLang="zh-CN" sz="1600" dirty="0" smtClean="0">
                <a:solidFill>
                  <a:srgbClr val="002060"/>
                </a:solidFill>
              </a:rPr>
              <a:t>Vertical test results of 650 MHz 1-cell cavities</a:t>
            </a:r>
            <a:r>
              <a:rPr lang="en-US" altLang="zh-CN" sz="1200" b="0" dirty="0" smtClean="0"/>
              <a:t> </a:t>
            </a:r>
            <a:endParaRPr lang="zh-CN" altLang="en-US" sz="1200" b="0" dirty="0"/>
          </a:p>
        </p:txBody>
      </p:sp>
      <p:pic>
        <p:nvPicPr>
          <p:cNvPr id="9" name="Picture 1"/>
          <p:cNvPicPr>
            <a:picLocks noChangeAspect="1" noChangeArrowheads="1"/>
          </p:cNvPicPr>
          <p:nvPr/>
        </p:nvPicPr>
        <p:blipFill>
          <a:blip r:embed="rId1"/>
          <a:srcRect/>
          <a:stretch>
            <a:fillRect/>
          </a:stretch>
        </p:blipFill>
        <p:spPr bwMode="auto">
          <a:xfrm>
            <a:off x="251460" y="3454400"/>
            <a:ext cx="4969510" cy="2484755"/>
          </a:xfrm>
          <a:prstGeom prst="rect">
            <a:avLst/>
          </a:prstGeom>
          <a:noFill/>
          <a:ln w="1270" cmpd="sng">
            <a:solidFill>
              <a:schemeClr val="tx1"/>
            </a:solidFill>
            <a:miter lim="800000"/>
            <a:headEnd/>
            <a:tailEnd/>
          </a:ln>
          <a:effec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440" y="3500755"/>
            <a:ext cx="3670935" cy="2438400"/>
          </a:xfrm>
          <a:prstGeom prst="rect">
            <a:avLst/>
          </a:prstGeom>
        </p:spPr>
      </p:pic>
      <p:sp>
        <p:nvSpPr>
          <p:cNvPr id="14" name="文本框 13"/>
          <p:cNvSpPr txBox="1"/>
          <p:nvPr/>
        </p:nvSpPr>
        <p:spPr>
          <a:xfrm>
            <a:off x="5581650" y="1478280"/>
            <a:ext cx="3105150" cy="1814830"/>
          </a:xfrm>
          <a:prstGeom prst="rect">
            <a:avLst/>
          </a:prstGeom>
          <a:noFill/>
        </p:spPr>
        <p:txBody>
          <a:bodyPr wrap="square" rtlCol="0" anchor="t">
            <a:spAutoFit/>
          </a:bodyPr>
          <a:p>
            <a:pPr marL="285750" indent="-285750" algn="l">
              <a:buFont typeface="Wingdings" panose="05000000000000000000" charset="0"/>
              <a:buChar char="u"/>
            </a:pPr>
            <a:r>
              <a:rPr lang="en-US" altLang="zh-CN" sz="1600" b="0" dirty="0" smtClean="0">
                <a:solidFill>
                  <a:schemeClr val="tx1"/>
                </a:solidFill>
                <a:ea typeface="微软雅黑" panose="020B0503020204020204" charset="-122"/>
                <a:cs typeface="Times New Roman" panose="02020603050405020304" pitchFamily="18" charset="0"/>
                <a:sym typeface="+mn-ea"/>
              </a:rPr>
              <a:t>The key components of the EP machine have passed the factory acceptance test.</a:t>
            </a:r>
            <a:endParaRPr lang="en-US" altLang="zh-CN" sz="1600" b="0" dirty="0" smtClean="0">
              <a:solidFill>
                <a:schemeClr val="tx1"/>
              </a:solidFill>
            </a:endParaRPr>
          </a:p>
          <a:p>
            <a:pPr marL="285750" indent="-285750" algn="l">
              <a:buFont typeface="Wingdings" panose="05000000000000000000" charset="0"/>
              <a:buChar char="u"/>
            </a:pPr>
            <a:r>
              <a:rPr lang="en-US" altLang="zh-CN" sz="1600" b="0" dirty="0" smtClean="0">
                <a:solidFill>
                  <a:srgbClr val="FF0000"/>
                </a:solidFill>
                <a:ea typeface="微软雅黑" panose="020B0503020204020204" charset="-122"/>
                <a:cs typeface="Times New Roman" panose="02020603050405020304" pitchFamily="18" charset="0"/>
                <a:sym typeface="+mn-ea"/>
              </a:rPr>
              <a:t>The civil construction of the EP facility is on going, and the commissioning will be on Sep-Oct 2018.</a:t>
            </a:r>
            <a:endParaRPr lang="en-US" altLang="zh-CN" sz="1600" b="0" dirty="0" smtClean="0">
              <a:solidFill>
                <a:srgbClr val="FF0000"/>
              </a:solidFill>
              <a:ea typeface="微软雅黑" panose="020B0503020204020204" charset="-122"/>
              <a:cs typeface="Times New Roman" panose="02020603050405020304" pitchFamily="18" charset="0"/>
              <a:sym typeface="+mn-ea"/>
            </a:endParaRPr>
          </a:p>
        </p:txBody>
      </p:sp>
      <p:sp>
        <p:nvSpPr>
          <p:cNvPr id="15" name="文本框 14"/>
          <p:cNvSpPr txBox="1"/>
          <p:nvPr/>
        </p:nvSpPr>
        <p:spPr>
          <a:xfrm>
            <a:off x="5791518" y="5939155"/>
            <a:ext cx="2684145" cy="337185"/>
          </a:xfrm>
          <a:prstGeom prst="rect">
            <a:avLst/>
          </a:prstGeom>
          <a:noFill/>
        </p:spPr>
        <p:txBody>
          <a:bodyPr wrap="none" rtlCol="0">
            <a:spAutoFit/>
          </a:bodyPr>
          <a:p>
            <a:r>
              <a:rPr lang="en-US" altLang="zh-CN" sz="1600">
                <a:solidFill>
                  <a:srgbClr val="002060"/>
                </a:solidFill>
              </a:rPr>
              <a:t>The first EP facility in China</a:t>
            </a:r>
            <a:endParaRPr lang="en-US" altLang="zh-CN" sz="1600">
              <a:solidFill>
                <a:srgbClr val="002060"/>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1980" y="425759"/>
            <a:ext cx="8229600" cy="587220"/>
          </a:xfrm>
        </p:spPr>
        <p:txBody>
          <a:bodyPr/>
          <a:lstStyle/>
          <a:p>
            <a:r>
              <a:rPr kumimoji="1" lang="en-US" altLang="zh-CN" sz="2800" dirty="0" smtClean="0">
                <a:solidFill>
                  <a:srgbClr val="C00000"/>
                </a:solidFill>
              </a:rPr>
              <a:t>IHEP New SRF Infrastructure</a:t>
            </a:r>
            <a:endParaRPr kumimoji="1" lang="en-US" altLang="zh-CN" sz="2800" dirty="0" smtClean="0">
              <a:solidFill>
                <a:srgbClr val="C00000"/>
              </a:solidFill>
            </a:endParaRPr>
          </a:p>
        </p:txBody>
      </p:sp>
      <p:sp>
        <p:nvSpPr>
          <p:cNvPr id="3" name="内容占位符 2"/>
          <p:cNvSpPr>
            <a:spLocks noGrp="1"/>
          </p:cNvSpPr>
          <p:nvPr>
            <p:ph idx="1"/>
          </p:nvPr>
        </p:nvSpPr>
        <p:spPr>
          <a:xfrm>
            <a:off x="179512" y="1198652"/>
            <a:ext cx="6120680" cy="2376264"/>
          </a:xfrm>
        </p:spPr>
        <p:txBody>
          <a:bodyPr/>
          <a:lstStyle/>
          <a:p>
            <a:pPr algn="just">
              <a:spcBef>
                <a:spcPts val="600"/>
              </a:spcBef>
              <a:defRPr/>
            </a:pPr>
            <a:r>
              <a:rPr lang="en-US" altLang="zh-CN" sz="1800" b="1" dirty="0">
                <a:latin typeface="Times New Roman" panose="02020603050405020304"/>
                <a:cs typeface="Times New Roman" panose="02020603050405020304"/>
              </a:rPr>
              <a:t>4500 m</a:t>
            </a:r>
            <a:r>
              <a:rPr lang="en-US" altLang="zh-CN" sz="1800" b="1" baseline="30000" dirty="0">
                <a:latin typeface="Times New Roman" panose="02020603050405020304"/>
                <a:cs typeface="Times New Roman" panose="02020603050405020304"/>
              </a:rPr>
              <a:t>2 </a:t>
            </a:r>
            <a:r>
              <a:rPr lang="en-US" altLang="zh-CN" sz="1800" b="1" dirty="0">
                <a:latin typeface="Times New Roman" panose="02020603050405020304"/>
                <a:cs typeface="Times New Roman" panose="02020603050405020304"/>
              </a:rPr>
              <a:t>SRF lab</a:t>
            </a:r>
            <a:r>
              <a:rPr lang="en-US" altLang="zh-CN" sz="1600" b="1" dirty="0">
                <a:latin typeface="Times New Roman" panose="02020603050405020304"/>
                <a:cs typeface="Times New Roman" panose="02020603050405020304"/>
              </a:rPr>
              <a:t> </a:t>
            </a:r>
            <a:r>
              <a:rPr lang="en-US" altLang="zh-CN" sz="1600" dirty="0">
                <a:latin typeface="Times New Roman" panose="02020603050405020304"/>
                <a:cs typeface="Times New Roman" panose="02020603050405020304"/>
              </a:rPr>
              <a:t>in the </a:t>
            </a:r>
            <a:r>
              <a:rPr lang="en-US" altLang="zh-CN" sz="1600" dirty="0">
                <a:solidFill>
                  <a:srgbClr val="BF0000"/>
                </a:solidFill>
                <a:latin typeface="Times New Roman" panose="02020603050405020304"/>
                <a:cs typeface="Times New Roman" panose="02020603050405020304"/>
              </a:rPr>
              <a:t>Platform of Advanced Photon Source Technology R&amp;D (PAPS)</a:t>
            </a:r>
            <a:r>
              <a:rPr lang="en-US" altLang="zh-CN" sz="1600" dirty="0">
                <a:latin typeface="Times New Roman" panose="02020603050405020304"/>
                <a:cs typeface="Times New Roman" panose="02020603050405020304"/>
              </a:rPr>
              <a:t>, </a:t>
            </a:r>
            <a:r>
              <a:rPr lang="en-US" altLang="zh-CN" sz="1600" dirty="0" err="1">
                <a:latin typeface="Times New Roman" panose="02020603050405020304"/>
                <a:cs typeface="Times New Roman" panose="02020603050405020304"/>
              </a:rPr>
              <a:t>Huairou</a:t>
            </a:r>
            <a:r>
              <a:rPr lang="en-US" altLang="zh-CN" sz="1600" dirty="0">
                <a:latin typeface="Times New Roman" panose="02020603050405020304"/>
                <a:cs typeface="Times New Roman" panose="02020603050405020304"/>
              </a:rPr>
              <a:t> Science Park, Beijing.</a:t>
            </a:r>
            <a:endParaRPr lang="en-US" altLang="zh-CN" sz="1400" dirty="0">
              <a:latin typeface="Times New Roman" panose="02020603050405020304"/>
              <a:cs typeface="Times New Roman" panose="02020603050405020304"/>
            </a:endParaRPr>
          </a:p>
          <a:p>
            <a:pPr algn="just">
              <a:spcBef>
                <a:spcPts val="600"/>
              </a:spcBef>
              <a:defRPr/>
            </a:pPr>
            <a:r>
              <a:rPr lang="en-US" altLang="zh-CN" sz="1800" b="1" dirty="0" smtClean="0">
                <a:latin typeface="Times New Roman" panose="02020603050405020304"/>
                <a:cs typeface="Times New Roman" panose="02020603050405020304"/>
              </a:rPr>
              <a:t>Mission</a:t>
            </a:r>
            <a:r>
              <a:rPr lang="en-US" altLang="zh-CN" sz="1600" b="1" dirty="0">
                <a:latin typeface="Times New Roman" panose="02020603050405020304"/>
                <a:cs typeface="Times New Roman" panose="02020603050405020304"/>
              </a:rPr>
              <a:t> </a:t>
            </a:r>
            <a:r>
              <a:rPr lang="en-US" altLang="zh-CN" sz="1600" dirty="0" smtClean="0">
                <a:solidFill>
                  <a:srgbClr val="008000"/>
                </a:solidFill>
                <a:latin typeface="Times New Roman" panose="02020603050405020304"/>
                <a:cs typeface="Times New Roman" panose="02020603050405020304"/>
              </a:rPr>
              <a:t>to be World</a:t>
            </a:r>
            <a:r>
              <a:rPr lang="en-US" altLang="zh-CN" sz="1600" dirty="0">
                <a:solidFill>
                  <a:srgbClr val="008000"/>
                </a:solidFill>
                <a:latin typeface="Times New Roman" panose="02020603050405020304"/>
                <a:cs typeface="Times New Roman" panose="02020603050405020304"/>
              </a:rPr>
              <a:t>-leading SRF Lab</a:t>
            </a:r>
            <a:r>
              <a:rPr lang="zh-CN" altLang="en-US" sz="1600" dirty="0">
                <a:solidFill>
                  <a:srgbClr val="008000"/>
                </a:solidFill>
                <a:latin typeface="Times New Roman" panose="02020603050405020304"/>
                <a:cs typeface="Times New Roman" panose="02020603050405020304"/>
              </a:rPr>
              <a:t> </a:t>
            </a:r>
            <a:r>
              <a:rPr lang="en-US" altLang="zh-CN" sz="1600" dirty="0">
                <a:solidFill>
                  <a:srgbClr val="008000"/>
                </a:solidFill>
                <a:latin typeface="Times New Roman" panose="02020603050405020304"/>
                <a:cs typeface="Times New Roman" panose="02020603050405020304"/>
              </a:rPr>
              <a:t>for Superconducting Accelerator Projects and SRF Frontier R&amp;D.</a:t>
            </a:r>
            <a:endParaRPr lang="en-US" altLang="zh-CN" sz="1400" b="1" dirty="0">
              <a:solidFill>
                <a:srgbClr val="008000"/>
              </a:solidFill>
              <a:latin typeface="Times New Roman" panose="02020603050405020304"/>
              <a:cs typeface="Times New Roman" panose="02020603050405020304"/>
            </a:endParaRPr>
          </a:p>
          <a:p>
            <a:pPr lvl="0">
              <a:spcBef>
                <a:spcPts val="600"/>
              </a:spcBef>
              <a:defRPr/>
            </a:pPr>
            <a:r>
              <a:rPr lang="en-US" altLang="zh-CN" sz="1800" b="1" dirty="0">
                <a:latin typeface="Times New Roman" panose="02020603050405020304"/>
                <a:cs typeface="Times New Roman" panose="02020603050405020304"/>
              </a:rPr>
              <a:t>Mass Production</a:t>
            </a:r>
            <a:r>
              <a:rPr lang="en-US" altLang="zh-CN" sz="1800" dirty="0">
                <a:latin typeface="Times New Roman" panose="02020603050405020304"/>
                <a:cs typeface="Times New Roman" panose="02020603050405020304"/>
              </a:rPr>
              <a:t>: </a:t>
            </a:r>
            <a:endParaRPr lang="en-US" altLang="zh-CN" sz="1800" dirty="0" smtClean="0">
              <a:latin typeface="Times New Roman" panose="02020603050405020304"/>
              <a:cs typeface="Times New Roman" panose="02020603050405020304"/>
            </a:endParaRPr>
          </a:p>
          <a:p>
            <a:pPr lvl="1">
              <a:spcBef>
                <a:spcPts val="600"/>
              </a:spcBef>
              <a:defRPr/>
            </a:pPr>
            <a:r>
              <a:rPr lang="en-US" altLang="zh-CN" sz="1600" dirty="0" smtClean="0">
                <a:solidFill>
                  <a:schemeClr val="accent2">
                    <a:lumMod val="75000"/>
                  </a:schemeClr>
                </a:solidFill>
                <a:latin typeface="Times New Roman" panose="02020603050405020304"/>
                <a:cs typeface="Times New Roman" panose="02020603050405020304"/>
              </a:rPr>
              <a:t>200</a:t>
            </a:r>
            <a:r>
              <a:rPr lang="zh-CN" altLang="en-US" sz="1600" dirty="0" smtClean="0">
                <a:solidFill>
                  <a:schemeClr val="accent2">
                    <a:lumMod val="75000"/>
                  </a:schemeClr>
                </a:solidFill>
                <a:latin typeface="Times New Roman" panose="02020603050405020304"/>
                <a:cs typeface="Times New Roman" panose="02020603050405020304"/>
              </a:rPr>
              <a:t> </a:t>
            </a:r>
            <a:r>
              <a:rPr lang="en-US" altLang="zh-CN" sz="1600" dirty="0">
                <a:solidFill>
                  <a:schemeClr val="accent2">
                    <a:lumMod val="75000"/>
                  </a:schemeClr>
                </a:solidFill>
                <a:latin typeface="Times New Roman" panose="02020603050405020304"/>
                <a:cs typeface="Times New Roman" panose="02020603050405020304"/>
              </a:rPr>
              <a:t>~ 400 cavities </a:t>
            </a:r>
            <a:r>
              <a:rPr lang="en-US" altLang="zh-CN" sz="1600" dirty="0" smtClean="0">
                <a:solidFill>
                  <a:schemeClr val="accent2">
                    <a:lumMod val="75000"/>
                  </a:schemeClr>
                </a:solidFill>
                <a:latin typeface="Times New Roman" panose="02020603050405020304"/>
                <a:cs typeface="Times New Roman" panose="02020603050405020304"/>
              </a:rPr>
              <a:t>&amp; couplers </a:t>
            </a:r>
            <a:r>
              <a:rPr lang="en-US" altLang="zh-CN" sz="1600" dirty="0">
                <a:solidFill>
                  <a:schemeClr val="accent2">
                    <a:lumMod val="75000"/>
                  </a:schemeClr>
                </a:solidFill>
                <a:latin typeface="Times New Roman" panose="02020603050405020304"/>
                <a:cs typeface="Times New Roman" panose="02020603050405020304"/>
              </a:rPr>
              <a:t>test per </a:t>
            </a:r>
            <a:r>
              <a:rPr lang="en-US" altLang="zh-CN" sz="1600" dirty="0" smtClean="0">
                <a:solidFill>
                  <a:schemeClr val="accent2">
                    <a:lumMod val="75000"/>
                  </a:schemeClr>
                </a:solidFill>
                <a:latin typeface="Times New Roman" panose="02020603050405020304"/>
                <a:cs typeface="Times New Roman" panose="02020603050405020304"/>
              </a:rPr>
              <a:t>year</a:t>
            </a:r>
            <a:endParaRPr lang="en-US" altLang="zh-CN" sz="1600" dirty="0" smtClean="0">
              <a:solidFill>
                <a:schemeClr val="accent2">
                  <a:lumMod val="75000"/>
                </a:schemeClr>
              </a:solidFill>
              <a:latin typeface="Times New Roman" panose="02020603050405020304"/>
              <a:cs typeface="Times New Roman" panose="02020603050405020304"/>
            </a:endParaRPr>
          </a:p>
          <a:p>
            <a:pPr lvl="1">
              <a:spcBef>
                <a:spcPts val="0"/>
              </a:spcBef>
              <a:defRPr/>
            </a:pPr>
            <a:r>
              <a:rPr lang="en-US" altLang="zh-CN" sz="1600" dirty="0" smtClean="0">
                <a:solidFill>
                  <a:schemeClr val="accent2">
                    <a:lumMod val="75000"/>
                  </a:schemeClr>
                </a:solidFill>
                <a:latin typeface="Times New Roman" panose="02020603050405020304"/>
                <a:cs typeface="Times New Roman" panose="02020603050405020304"/>
              </a:rPr>
              <a:t> </a:t>
            </a:r>
            <a:r>
              <a:rPr lang="en-US" altLang="zh-CN" sz="1600" dirty="0">
                <a:solidFill>
                  <a:schemeClr val="accent2">
                    <a:lumMod val="75000"/>
                  </a:schemeClr>
                </a:solidFill>
                <a:latin typeface="Times New Roman" panose="02020603050405020304"/>
                <a:cs typeface="Times New Roman" panose="02020603050405020304"/>
              </a:rPr>
              <a:t>20 </a:t>
            </a:r>
            <a:r>
              <a:rPr lang="en-US" altLang="zh-CN" sz="1600" dirty="0" err="1">
                <a:solidFill>
                  <a:schemeClr val="accent2">
                    <a:lumMod val="75000"/>
                  </a:schemeClr>
                </a:solidFill>
                <a:latin typeface="Times New Roman" panose="02020603050405020304"/>
                <a:cs typeface="Times New Roman" panose="02020603050405020304"/>
              </a:rPr>
              <a:t>cryomodules</a:t>
            </a:r>
            <a:r>
              <a:rPr lang="en-US" altLang="zh-CN" sz="1600" dirty="0">
                <a:solidFill>
                  <a:schemeClr val="accent2">
                    <a:lumMod val="75000"/>
                  </a:schemeClr>
                </a:solidFill>
                <a:latin typeface="Times New Roman" panose="02020603050405020304"/>
                <a:cs typeface="Times New Roman" panose="02020603050405020304"/>
              </a:rPr>
              <a:t> assembly and horizontal test per year.</a:t>
            </a:r>
            <a:endParaRPr lang="en-US" altLang="zh-CN" sz="1400" dirty="0">
              <a:solidFill>
                <a:schemeClr val="accent2">
                  <a:lumMod val="75000"/>
                </a:schemeClr>
              </a:solidFill>
              <a:latin typeface="Times New Roman" panose="02020603050405020304"/>
              <a:cs typeface="Times New Roman" panose="02020603050405020304"/>
            </a:endParaRPr>
          </a:p>
          <a:p>
            <a:pPr>
              <a:spcBef>
                <a:spcPts val="600"/>
              </a:spcBef>
              <a:defRPr/>
            </a:pPr>
            <a:r>
              <a:rPr lang="en-US" altLang="zh-CN" sz="1800" b="1" dirty="0">
                <a:latin typeface="Times New Roman" panose="02020603050405020304"/>
                <a:cs typeface="Times New Roman" panose="02020603050405020304"/>
              </a:rPr>
              <a:t>Construction </a:t>
            </a:r>
            <a:r>
              <a:rPr lang="en-US" altLang="zh-CN" sz="1800" b="1" dirty="0" smtClean="0">
                <a:latin typeface="Times New Roman" panose="02020603050405020304"/>
                <a:cs typeface="Times New Roman" panose="02020603050405020304"/>
              </a:rPr>
              <a:t>: </a:t>
            </a:r>
            <a:r>
              <a:rPr lang="en-US" altLang="zh-CN" sz="1800" b="1" dirty="0">
                <a:latin typeface="Times New Roman" panose="02020603050405020304"/>
                <a:cs typeface="Times New Roman" panose="02020603050405020304"/>
              </a:rPr>
              <a:t>2017 - 2020 </a:t>
            </a:r>
            <a:endParaRPr lang="zh-CN" altLang="en-US" sz="1800" b="1" dirty="0">
              <a:latin typeface="Times New Roman" panose="02020603050405020304"/>
              <a:cs typeface="Times New Roman" panose="02020603050405020304"/>
            </a:endParaRPr>
          </a:p>
        </p:txBody>
      </p:sp>
      <p:sp>
        <p:nvSpPr>
          <p:cNvPr id="7" name="矩形 6"/>
          <p:cNvSpPr/>
          <p:nvPr/>
        </p:nvSpPr>
        <p:spPr>
          <a:xfrm>
            <a:off x="6804248" y="2996953"/>
            <a:ext cx="2339752" cy="275590"/>
          </a:xfrm>
          <a:prstGeom prst="rect">
            <a:avLst/>
          </a:prstGeom>
        </p:spPr>
        <p:txBody>
          <a:bodyPr wrap="square">
            <a:spAutoFit/>
          </a:bodyPr>
          <a:lstStyle/>
          <a:p>
            <a:r>
              <a:rPr lang="en-US" altLang="zh-CN" sz="1200" b="0" dirty="0">
                <a:solidFill>
                  <a:srgbClr val="FF0000"/>
                </a:solidFill>
              </a:rPr>
              <a:t>N-doping/N-infusion furnace</a:t>
            </a:r>
            <a:endParaRPr lang="zh-CN" altLang="en-US" sz="1200" b="0" dirty="0">
              <a:solidFill>
                <a:srgbClr val="FF0000"/>
              </a:solidFill>
            </a:endParaRPr>
          </a:p>
        </p:txBody>
      </p:sp>
      <p:pic>
        <p:nvPicPr>
          <p:cNvPr id="8" name="图片 7"/>
          <p:cNvPicPr>
            <a:picLocks noChangeAspect="1"/>
          </p:cNvPicPr>
          <p:nvPr/>
        </p:nvPicPr>
        <p:blipFill>
          <a:blip r:embed="rId1"/>
          <a:stretch>
            <a:fillRect/>
          </a:stretch>
        </p:blipFill>
        <p:spPr>
          <a:xfrm>
            <a:off x="4796546" y="3461406"/>
            <a:ext cx="4326180" cy="2539345"/>
          </a:xfrm>
          <a:prstGeom prst="rect">
            <a:avLst/>
          </a:prstGeom>
        </p:spPr>
      </p:pic>
      <p:sp>
        <p:nvSpPr>
          <p:cNvPr id="11" name="文本框 10"/>
          <p:cNvSpPr txBox="1"/>
          <p:nvPr/>
        </p:nvSpPr>
        <p:spPr>
          <a:xfrm rot="20276180">
            <a:off x="6214590" y="4814108"/>
            <a:ext cx="2041525" cy="275590"/>
          </a:xfrm>
          <a:prstGeom prst="rect">
            <a:avLst/>
          </a:prstGeom>
          <a:noFill/>
        </p:spPr>
        <p:txBody>
          <a:bodyPr wrap="none" rtlCol="0">
            <a:spAutoFit/>
          </a:bodyPr>
          <a:lstStyle/>
          <a:p>
            <a:r>
              <a:rPr kumimoji="1" lang="en-US" altLang="zh-CN" sz="1200" b="0" dirty="0" smtClean="0">
                <a:solidFill>
                  <a:srgbClr val="FF0000"/>
                </a:solidFill>
              </a:rPr>
              <a:t>CM Assembly       Clean room</a:t>
            </a:r>
            <a:endParaRPr kumimoji="1" lang="zh-CN" altLang="en-US" sz="1200" b="0" dirty="0">
              <a:solidFill>
                <a:srgbClr val="FF0000"/>
              </a:solidFill>
            </a:endParaRPr>
          </a:p>
        </p:txBody>
      </p:sp>
      <p:sp>
        <p:nvSpPr>
          <p:cNvPr id="12" name="文本框 11"/>
          <p:cNvSpPr txBox="1"/>
          <p:nvPr/>
        </p:nvSpPr>
        <p:spPr>
          <a:xfrm rot="20276180">
            <a:off x="6829584" y="3890905"/>
            <a:ext cx="961390" cy="275590"/>
          </a:xfrm>
          <a:prstGeom prst="rect">
            <a:avLst/>
          </a:prstGeom>
          <a:noFill/>
        </p:spPr>
        <p:txBody>
          <a:bodyPr wrap="none" rtlCol="0">
            <a:spAutoFit/>
          </a:bodyPr>
          <a:lstStyle/>
          <a:p>
            <a:r>
              <a:rPr kumimoji="1" lang="en-US" altLang="zh-CN" sz="1200" b="0" dirty="0" smtClean="0">
                <a:solidFill>
                  <a:srgbClr val="FF0000"/>
                </a:solidFill>
              </a:rPr>
              <a:t>Coupler Test</a:t>
            </a:r>
            <a:endParaRPr kumimoji="1" lang="zh-CN" altLang="en-US" sz="1200" b="0" dirty="0">
              <a:solidFill>
                <a:srgbClr val="FF0000"/>
              </a:solidFill>
            </a:endParaRPr>
          </a:p>
        </p:txBody>
      </p:sp>
      <p:sp>
        <p:nvSpPr>
          <p:cNvPr id="17" name="文本框 16"/>
          <p:cNvSpPr txBox="1"/>
          <p:nvPr/>
        </p:nvSpPr>
        <p:spPr>
          <a:xfrm rot="20276180">
            <a:off x="4443474" y="5285363"/>
            <a:ext cx="908050" cy="275590"/>
          </a:xfrm>
          <a:prstGeom prst="rect">
            <a:avLst/>
          </a:prstGeom>
          <a:noFill/>
        </p:spPr>
        <p:txBody>
          <a:bodyPr wrap="none" rtlCol="0">
            <a:spAutoFit/>
          </a:bodyPr>
          <a:lstStyle/>
          <a:p>
            <a:r>
              <a:rPr kumimoji="1" lang="en-US" altLang="zh-CN" sz="1200" b="0" dirty="0" smtClean="0">
                <a:solidFill>
                  <a:srgbClr val="FF0000"/>
                </a:solidFill>
              </a:rPr>
              <a:t>Beam tester</a:t>
            </a:r>
            <a:endParaRPr kumimoji="1" lang="zh-CN" altLang="en-US" sz="1200" b="0" dirty="0">
              <a:solidFill>
                <a:srgbClr val="FF0000"/>
              </a:solidFill>
            </a:endParaRPr>
          </a:p>
        </p:txBody>
      </p:sp>
      <p:sp>
        <p:nvSpPr>
          <p:cNvPr id="18" name="文本框 17"/>
          <p:cNvSpPr txBox="1"/>
          <p:nvPr/>
        </p:nvSpPr>
        <p:spPr>
          <a:xfrm rot="20276180">
            <a:off x="5598972" y="3288598"/>
            <a:ext cx="1200150" cy="275590"/>
          </a:xfrm>
          <a:prstGeom prst="rect">
            <a:avLst/>
          </a:prstGeom>
          <a:noFill/>
        </p:spPr>
        <p:txBody>
          <a:bodyPr wrap="none" rtlCol="0">
            <a:spAutoFit/>
          </a:bodyPr>
          <a:lstStyle/>
          <a:p>
            <a:r>
              <a:rPr kumimoji="1" lang="en-US" altLang="zh-CN" sz="1200" b="0" dirty="0" smtClean="0">
                <a:solidFill>
                  <a:srgbClr val="FF0000"/>
                </a:solidFill>
              </a:rPr>
              <a:t>2 Horizontal test</a:t>
            </a:r>
            <a:endParaRPr kumimoji="1" lang="zh-CN" altLang="en-US" sz="1200" b="0" dirty="0">
              <a:solidFill>
                <a:srgbClr val="FF0000"/>
              </a:solidFill>
            </a:endParaRPr>
          </a:p>
        </p:txBody>
      </p:sp>
      <p:sp>
        <p:nvSpPr>
          <p:cNvPr id="19" name="文本框 18"/>
          <p:cNvSpPr txBox="1"/>
          <p:nvPr/>
        </p:nvSpPr>
        <p:spPr>
          <a:xfrm rot="20276180">
            <a:off x="4592212" y="3756523"/>
            <a:ext cx="1019175" cy="275590"/>
          </a:xfrm>
          <a:prstGeom prst="rect">
            <a:avLst/>
          </a:prstGeom>
          <a:noFill/>
        </p:spPr>
        <p:txBody>
          <a:bodyPr wrap="none" rtlCol="0">
            <a:spAutoFit/>
          </a:bodyPr>
          <a:lstStyle/>
          <a:p>
            <a:r>
              <a:rPr kumimoji="1" lang="en-US" altLang="zh-CN" sz="1200" b="0" dirty="0">
                <a:solidFill>
                  <a:srgbClr val="FF0000"/>
                </a:solidFill>
              </a:rPr>
              <a:t>3</a:t>
            </a:r>
            <a:r>
              <a:rPr kumimoji="1" lang="en-US" altLang="zh-CN" sz="1200" b="0" dirty="0" smtClean="0">
                <a:solidFill>
                  <a:srgbClr val="FF0000"/>
                </a:solidFill>
              </a:rPr>
              <a:t> Vertical test</a:t>
            </a:r>
            <a:endParaRPr kumimoji="1" lang="zh-CN" altLang="en-US" sz="1200" b="0" dirty="0">
              <a:solidFill>
                <a:srgbClr val="FF0000"/>
              </a:solidFill>
            </a:endParaRPr>
          </a:p>
        </p:txBody>
      </p:sp>
      <p:pic>
        <p:nvPicPr>
          <p:cNvPr id="25" name="图片 24"/>
          <p:cNvPicPr>
            <a:picLocks noChangeAspect="1"/>
          </p:cNvPicPr>
          <p:nvPr/>
        </p:nvPicPr>
        <p:blipFill rotWithShape="1">
          <a:blip r:embed="rId2" cstate="print"/>
          <a:srcRect r="44005"/>
          <a:stretch>
            <a:fillRect/>
          </a:stretch>
        </p:blipFill>
        <p:spPr>
          <a:xfrm>
            <a:off x="7033260" y="1263015"/>
            <a:ext cx="1881505" cy="1760220"/>
          </a:xfrm>
          <a:prstGeom prst="rect">
            <a:avLst/>
          </a:prstGeom>
        </p:spPr>
      </p:pic>
      <p:sp>
        <p:nvSpPr>
          <p:cNvPr id="4" name="矩形 3"/>
          <p:cNvSpPr/>
          <p:nvPr/>
        </p:nvSpPr>
        <p:spPr>
          <a:xfrm>
            <a:off x="-185499" y="3720203"/>
            <a:ext cx="3888432" cy="737235"/>
          </a:xfrm>
          <a:prstGeom prst="rect">
            <a:avLst/>
          </a:prstGeom>
        </p:spPr>
        <p:txBody>
          <a:bodyPr wrap="square">
            <a:spAutoFit/>
          </a:bodyPr>
          <a:lstStyle/>
          <a:p>
            <a:pPr marL="742950" lvl="1" indent="-285750" algn="l" eaLnBrk="0" hangingPunct="0">
              <a:spcBef>
                <a:spcPts val="0"/>
              </a:spcBef>
              <a:buClr>
                <a:srgbClr val="CC0099"/>
              </a:buClr>
              <a:buSzPct val="100000"/>
              <a:buFont typeface="Wingdings" panose="05000000000000000000" pitchFamily="2" charset="2"/>
              <a:buChar char="ð"/>
              <a:defRPr/>
            </a:pPr>
            <a:r>
              <a:rPr lang="en-US" altLang="zh-CN" sz="1400" b="0" dirty="0">
                <a:solidFill>
                  <a:srgbClr val="008000"/>
                </a:solidFill>
                <a:latin typeface="Times New Roman" panose="02020603050405020304"/>
                <a:ea typeface="微软雅黑" panose="020B0503020204020204" charset="-122"/>
                <a:cs typeface="Times New Roman" panose="02020603050405020304"/>
              </a:rPr>
              <a:t>3 VT </a:t>
            </a:r>
            <a:r>
              <a:rPr lang="en-US" altLang="zh-CN" sz="1400" b="0" dirty="0" err="1">
                <a:solidFill>
                  <a:srgbClr val="008000"/>
                </a:solidFill>
                <a:latin typeface="Times New Roman" panose="02020603050405020304"/>
                <a:ea typeface="微软雅黑" panose="020B0503020204020204" charset="-122"/>
                <a:cs typeface="Times New Roman" panose="02020603050405020304"/>
              </a:rPr>
              <a:t>dewars</a:t>
            </a:r>
            <a:r>
              <a:rPr lang="en-US" altLang="zh-CN" sz="1400" b="0" dirty="0">
                <a:solidFill>
                  <a:srgbClr val="008000"/>
                </a:solidFill>
                <a:latin typeface="Times New Roman" panose="02020603050405020304"/>
                <a:ea typeface="微软雅黑" panose="020B0503020204020204" charset="-122"/>
                <a:cs typeface="Times New Roman" panose="02020603050405020304"/>
              </a:rPr>
              <a:t> , 2 HT caves, </a:t>
            </a:r>
            <a:endParaRPr lang="en-US" altLang="zh-CN" sz="1400" b="0" dirty="0">
              <a:solidFill>
                <a:srgbClr val="008000"/>
              </a:solidFill>
              <a:latin typeface="Times New Roman" panose="02020603050405020304"/>
              <a:ea typeface="微软雅黑" panose="020B0503020204020204" charset="-122"/>
              <a:cs typeface="Times New Roman" panose="02020603050405020304"/>
            </a:endParaRPr>
          </a:p>
          <a:p>
            <a:pPr marL="742950" lvl="1" indent="-285750" algn="l" eaLnBrk="0" hangingPunct="0">
              <a:spcBef>
                <a:spcPts val="0"/>
              </a:spcBef>
              <a:buClr>
                <a:srgbClr val="CC0099"/>
              </a:buClr>
              <a:buSzPct val="100000"/>
              <a:buFont typeface="Wingdings" panose="05000000000000000000" pitchFamily="2" charset="2"/>
              <a:buChar char="ð"/>
              <a:defRPr/>
            </a:pPr>
            <a:r>
              <a:rPr lang="en-US" altLang="zh-CN" sz="1400" b="0" dirty="0">
                <a:solidFill>
                  <a:srgbClr val="008000"/>
                </a:solidFill>
                <a:latin typeface="Times New Roman" panose="02020603050405020304"/>
                <a:ea typeface="微软雅黑" panose="020B0503020204020204" charset="-122"/>
                <a:cs typeface="Times New Roman" panose="02020603050405020304"/>
              </a:rPr>
              <a:t>500m2 Clean Room</a:t>
            </a:r>
            <a:endParaRPr lang="en-US" altLang="zh-CN" sz="1400" b="0" dirty="0">
              <a:solidFill>
                <a:srgbClr val="008000"/>
              </a:solidFill>
              <a:latin typeface="Times New Roman" panose="02020603050405020304"/>
              <a:ea typeface="微软雅黑" panose="020B0503020204020204" charset="-122"/>
              <a:cs typeface="Times New Roman" panose="02020603050405020304"/>
            </a:endParaRPr>
          </a:p>
          <a:p>
            <a:pPr lvl="1" indent="0" algn="l" eaLnBrk="0" hangingPunct="0">
              <a:spcBef>
                <a:spcPts val="0"/>
              </a:spcBef>
              <a:buClr>
                <a:srgbClr val="CC0099"/>
              </a:buClr>
              <a:buSzPct val="100000"/>
              <a:buFont typeface="Wingdings" panose="05000000000000000000" pitchFamily="2" charset="2"/>
              <a:buNone/>
              <a:defRPr/>
            </a:pPr>
            <a:endParaRPr lang="zh-CN" altLang="en-US" sz="1400" b="0" dirty="0">
              <a:solidFill>
                <a:srgbClr val="008000"/>
              </a:solidFill>
              <a:latin typeface="Times New Roman" panose="02020603050405020304"/>
              <a:ea typeface="微软雅黑" panose="020B0503020204020204" charset="-122"/>
              <a:cs typeface="Times New Roman" panose="02020603050405020304"/>
            </a:endParaRPr>
          </a:p>
        </p:txBody>
      </p:sp>
      <p:cxnSp>
        <p:nvCxnSpPr>
          <p:cNvPr id="20" name="直接箭头连接符 4"/>
          <p:cNvCxnSpPr/>
          <p:nvPr/>
        </p:nvCxnSpPr>
        <p:spPr>
          <a:xfrm>
            <a:off x="7956376" y="3212976"/>
            <a:ext cx="648072" cy="1080120"/>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4"/>
          <p:cNvCxnSpPr/>
          <p:nvPr/>
        </p:nvCxnSpPr>
        <p:spPr>
          <a:xfrm>
            <a:off x="6300192" y="3429000"/>
            <a:ext cx="72008" cy="864096"/>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4"/>
          <p:cNvCxnSpPr/>
          <p:nvPr/>
        </p:nvCxnSpPr>
        <p:spPr>
          <a:xfrm>
            <a:off x="5292080" y="3861049"/>
            <a:ext cx="720080" cy="1152128"/>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635" y="4337050"/>
            <a:ext cx="5097780" cy="1753235"/>
          </a:xfrm>
          <a:prstGeom prst="rect">
            <a:avLst/>
          </a:prstGeom>
          <a:noFill/>
        </p:spPr>
        <p:txBody>
          <a:bodyPr wrap="square" rtlCol="0" anchor="t">
            <a:spAutoFit/>
          </a:bodyPr>
          <a:p>
            <a:pPr algn="l"/>
            <a:r>
              <a:rPr lang="zh-CN" altLang="en-US" sz="1800">
                <a:solidFill>
                  <a:srgbClr val="002060"/>
                </a:solidFill>
              </a:rPr>
              <a:t>Shanghai city government decided to built Shanghai Coherent Light Facility(SCLF).</a:t>
            </a:r>
            <a:endParaRPr lang="zh-CN" altLang="en-US" sz="1800">
              <a:solidFill>
                <a:srgbClr val="002060"/>
              </a:solidFill>
            </a:endParaRPr>
          </a:p>
          <a:p>
            <a:pPr marL="285750" indent="-285750" algn="l">
              <a:buFont typeface="Arial" panose="020B0604020202020204" pitchFamily="34" charset="0"/>
              <a:buChar char="•"/>
            </a:pPr>
            <a:r>
              <a:rPr lang="zh-CN" altLang="en-US" sz="1800">
                <a:solidFill>
                  <a:srgbClr val="C00000"/>
                </a:solidFill>
              </a:rPr>
              <a:t>432 1.3 GHz cavities</a:t>
            </a:r>
            <a:endParaRPr lang="zh-CN" altLang="en-US" sz="1800">
              <a:solidFill>
                <a:srgbClr val="C00000"/>
              </a:solidFill>
            </a:endParaRPr>
          </a:p>
          <a:p>
            <a:pPr marL="285750" indent="-285750" algn="l">
              <a:buFont typeface="Arial" panose="020B0604020202020204" pitchFamily="34" charset="0"/>
              <a:buChar char="•"/>
            </a:pPr>
            <a:r>
              <a:rPr lang="zh-CN" altLang="en-US" sz="1800">
                <a:solidFill>
                  <a:srgbClr val="C00000"/>
                </a:solidFill>
              </a:rPr>
              <a:t>54 Cryomodules</a:t>
            </a:r>
            <a:endParaRPr lang="zh-CN" altLang="en-US" sz="1800">
              <a:solidFill>
                <a:srgbClr val="C00000"/>
              </a:solidFill>
            </a:endParaRPr>
          </a:p>
          <a:p>
            <a:pPr marL="285750" indent="-285750" algn="l">
              <a:buFont typeface="Arial" panose="020B0604020202020204" pitchFamily="34" charset="0"/>
              <a:buChar char="•"/>
            </a:pPr>
            <a:r>
              <a:rPr lang="zh-CN" altLang="en-US" sz="1800">
                <a:solidFill>
                  <a:srgbClr val="C00000"/>
                </a:solidFill>
              </a:rPr>
              <a:t>IHEP plans to provide &gt; 1/3 of cavities and cryomodules, an excellent exercise for </a:t>
            </a:r>
            <a:r>
              <a:rPr lang="en-US" altLang="zh-CN" sz="1800">
                <a:solidFill>
                  <a:srgbClr val="C00000"/>
                </a:solidFill>
              </a:rPr>
              <a:t>CEPC</a:t>
            </a:r>
            <a:endParaRPr lang="en-US" altLang="zh-CN" sz="1800">
              <a:solidFill>
                <a:srgbClr val="C000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0355" y="3175"/>
            <a:ext cx="7186930" cy="994410"/>
          </a:xfrm>
        </p:spPr>
        <p:txBody>
          <a:bodyPr/>
          <a:lstStyle/>
          <a:p>
            <a:r>
              <a:rPr lang="en-US" altLang="zh-CN" sz="2800" dirty="0" smtClean="0">
                <a:solidFill>
                  <a:srgbClr val="C00000"/>
                </a:solidFill>
                <a:cs typeface="Times New Roman" panose="02020603050405020304" pitchFamily="18" charset="0"/>
              </a:rPr>
              <a:t>CEPC Collider and Booster Ring Conventional Magnets</a:t>
            </a:r>
            <a:endParaRPr lang="en-US" altLang="zh-CN" sz="2800" dirty="0" smtClean="0">
              <a:solidFill>
                <a:srgbClr val="C00000"/>
              </a:solidFill>
              <a:cs typeface="Times New Roman" panose="02020603050405020304" pitchFamily="18" charset="0"/>
            </a:endParaRPr>
          </a:p>
        </p:txBody>
      </p:sp>
      <p:graphicFrame>
        <p:nvGraphicFramePr>
          <p:cNvPr id="4" name="表格 3"/>
          <p:cNvGraphicFramePr>
            <a:graphicFrameLocks noGrp="1"/>
          </p:cNvGraphicFramePr>
          <p:nvPr/>
        </p:nvGraphicFramePr>
        <p:xfrm>
          <a:off x="1809198" y="1246331"/>
          <a:ext cx="5527675" cy="1996440"/>
        </p:xfrm>
        <a:graphic>
          <a:graphicData uri="http://schemas.openxmlformats.org/drawingml/2006/table">
            <a:tbl>
              <a:tblPr firstRow="1" bandRow="1">
                <a:tableStyleId>{7DF18680-E054-41AD-8BC1-D1AEF772440D}</a:tableStyleId>
              </a:tblPr>
              <a:tblGrid>
                <a:gridCol w="1320800"/>
                <a:gridCol w="841375"/>
                <a:gridCol w="959485"/>
                <a:gridCol w="723265"/>
                <a:gridCol w="841375"/>
                <a:gridCol w="841375"/>
              </a:tblGrid>
              <a:tr h="480060">
                <a:tc>
                  <a:txBody>
                    <a:bodyPr/>
                    <a:lstStyle/>
                    <a:p>
                      <a:endParaRPr lang="zh-CN" altLang="en-US" sz="1350" dirty="0"/>
                    </a:p>
                  </a:txBody>
                  <a:tcPr marL="68580" marR="68580" marT="34290" marB="34290"/>
                </a:tc>
                <a:tc>
                  <a:txBody>
                    <a:bodyPr/>
                    <a:lstStyle/>
                    <a:p>
                      <a:pPr algn="ctr"/>
                      <a:r>
                        <a:rPr lang="en-US" altLang="zh-CN" sz="1350" dirty="0" smtClean="0"/>
                        <a:t>Dipole</a:t>
                      </a:r>
                      <a:endParaRPr lang="zh-CN" altLang="en-US" sz="1350" dirty="0"/>
                    </a:p>
                  </a:txBody>
                  <a:tcPr marL="68580" marR="68580" marT="34290" marB="34290" anchor="ctr"/>
                </a:tc>
                <a:tc>
                  <a:txBody>
                    <a:bodyPr/>
                    <a:lstStyle/>
                    <a:p>
                      <a:pPr algn="ctr"/>
                      <a:r>
                        <a:rPr lang="en-US" altLang="zh-CN" sz="1350" dirty="0" smtClean="0"/>
                        <a:t>Quad.</a:t>
                      </a:r>
                      <a:endParaRPr lang="zh-CN" altLang="en-US" sz="1350" dirty="0"/>
                    </a:p>
                  </a:txBody>
                  <a:tcPr marL="68580" marR="68580" marT="34290" marB="34290" anchor="ctr"/>
                </a:tc>
                <a:tc>
                  <a:txBody>
                    <a:bodyPr/>
                    <a:lstStyle/>
                    <a:p>
                      <a:pPr algn="ctr"/>
                      <a:r>
                        <a:rPr lang="en-US" altLang="zh-CN" sz="1350" dirty="0" smtClean="0"/>
                        <a:t>Sext.</a:t>
                      </a:r>
                      <a:endParaRPr lang="zh-CN" altLang="en-US" sz="1350" dirty="0"/>
                    </a:p>
                  </a:txBody>
                  <a:tcPr marL="68580" marR="68580" marT="34290" marB="34290" anchor="ctr"/>
                </a:tc>
                <a:tc>
                  <a:txBody>
                    <a:bodyPr/>
                    <a:lstStyle/>
                    <a:p>
                      <a:pPr algn="ctr"/>
                      <a:r>
                        <a:rPr lang="en-US" altLang="zh-CN" sz="1350" dirty="0" smtClean="0"/>
                        <a:t>Corrector</a:t>
                      </a:r>
                      <a:endParaRPr lang="zh-CN" altLang="en-US" sz="1350" dirty="0"/>
                    </a:p>
                  </a:txBody>
                  <a:tcPr marL="68580" marR="68580" marT="34290" marB="34290" anchor="ctr"/>
                </a:tc>
                <a:tc>
                  <a:txBody>
                    <a:bodyPr/>
                    <a:lstStyle/>
                    <a:p>
                      <a:pPr algn="ctr"/>
                      <a:r>
                        <a:rPr lang="en-US" altLang="zh-CN" sz="1350" dirty="0" smtClean="0"/>
                        <a:t>Total</a:t>
                      </a:r>
                      <a:endParaRPr lang="zh-CN" altLang="en-US" sz="1350" dirty="0"/>
                    </a:p>
                  </a:txBody>
                  <a:tcPr marL="68580" marR="68580" marT="34290" marB="34290" anchor="ctr"/>
                </a:tc>
              </a:tr>
              <a:tr h="278130">
                <a:tc>
                  <a:txBody>
                    <a:bodyPr/>
                    <a:lstStyle/>
                    <a:p>
                      <a:r>
                        <a:rPr lang="en-US" altLang="zh-CN" sz="1350" dirty="0" smtClean="0"/>
                        <a:t>Dual</a:t>
                      </a:r>
                      <a:r>
                        <a:rPr lang="en-US" altLang="zh-CN" sz="1350" baseline="0" dirty="0" smtClean="0"/>
                        <a:t> aperture</a:t>
                      </a:r>
                      <a:endParaRPr lang="zh-CN" altLang="en-US" sz="1350" dirty="0"/>
                    </a:p>
                  </a:txBody>
                  <a:tcPr marL="68580" marR="68580" marT="34290" marB="34290"/>
                </a:tc>
                <a:tc>
                  <a:txBody>
                    <a:bodyPr/>
                    <a:lstStyle/>
                    <a:p>
                      <a:pPr algn="ctr"/>
                      <a:r>
                        <a:rPr lang="en-US" altLang="zh-CN" sz="1350" dirty="0" smtClean="0"/>
                        <a:t>2384 </a:t>
                      </a:r>
                      <a:endParaRPr lang="zh-CN" altLang="en-US" sz="1350" dirty="0"/>
                    </a:p>
                  </a:txBody>
                  <a:tcPr marL="68580" marR="68580" marT="34290" marB="34290" anchor="ctr"/>
                </a:tc>
                <a:tc>
                  <a:txBody>
                    <a:bodyPr/>
                    <a:lstStyle/>
                    <a:p>
                      <a:pPr algn="ctr"/>
                      <a:r>
                        <a:rPr lang="en-US" altLang="zh-CN" sz="1350" dirty="0" smtClean="0"/>
                        <a:t>2392</a:t>
                      </a:r>
                      <a:endParaRPr lang="zh-CN" altLang="en-US" sz="1350" dirty="0"/>
                    </a:p>
                  </a:txBody>
                  <a:tcPr marL="68580" marR="68580" marT="34290" marB="34290" anchor="ctr"/>
                </a:tc>
                <a:tc>
                  <a:txBody>
                    <a:bodyPr/>
                    <a:lstStyle/>
                    <a:p>
                      <a:pPr algn="ctr"/>
                      <a:r>
                        <a:rPr lang="en-US" altLang="zh-CN" sz="1350" dirty="0" smtClean="0"/>
                        <a:t>-</a:t>
                      </a:r>
                      <a:endParaRPr lang="zh-CN" altLang="en-US" sz="1350" dirty="0"/>
                    </a:p>
                  </a:txBody>
                  <a:tcPr marL="68580" marR="68580" marT="34290" marB="34290" anchor="ctr"/>
                </a:tc>
                <a:tc>
                  <a:txBody>
                    <a:bodyPr/>
                    <a:lstStyle/>
                    <a:p>
                      <a:pPr algn="ctr"/>
                      <a:r>
                        <a:rPr lang="en-US" altLang="zh-CN" sz="1350" dirty="0" smtClean="0"/>
                        <a:t>-</a:t>
                      </a:r>
                      <a:endParaRPr lang="zh-CN" altLang="en-US" sz="1350" dirty="0"/>
                    </a:p>
                  </a:txBody>
                  <a:tcPr marL="68580" marR="68580" marT="34290" marB="34290" anchor="ctr"/>
                </a:tc>
                <a:tc rowSpan="2">
                  <a:txBody>
                    <a:bodyPr/>
                    <a:lstStyle/>
                    <a:p>
                      <a:pPr algn="ctr"/>
                      <a:r>
                        <a:rPr lang="en-US" altLang="zh-CN" sz="1350" dirty="0" smtClean="0"/>
                        <a:t>13742</a:t>
                      </a:r>
                      <a:endParaRPr lang="zh-CN" altLang="en-US" sz="1350" dirty="0"/>
                    </a:p>
                  </a:txBody>
                  <a:tcPr marL="68580" marR="68580" marT="34290" marB="34290" anchor="ctr"/>
                </a:tc>
              </a:tr>
              <a:tr h="480060">
                <a:tc>
                  <a:txBody>
                    <a:bodyPr/>
                    <a:lstStyle/>
                    <a:p>
                      <a:r>
                        <a:rPr lang="en-US" altLang="zh-CN" sz="1350" dirty="0" smtClean="0"/>
                        <a:t>Single</a:t>
                      </a:r>
                      <a:r>
                        <a:rPr lang="en-US" altLang="zh-CN" sz="1350" baseline="0" dirty="0" smtClean="0"/>
                        <a:t> aperture</a:t>
                      </a:r>
                      <a:endParaRPr lang="zh-CN" altLang="en-US" sz="1350" dirty="0"/>
                    </a:p>
                  </a:txBody>
                  <a:tcPr marL="68580" marR="68580" marT="34290" marB="34290"/>
                </a:tc>
                <a:tc>
                  <a:txBody>
                    <a:bodyPr/>
                    <a:lstStyle/>
                    <a:p>
                      <a:pPr algn="ctr"/>
                      <a:r>
                        <a:rPr lang="en-US" altLang="zh-CN" sz="1350" dirty="0" smtClean="0"/>
                        <a:t>80*2+2</a:t>
                      </a:r>
                      <a:endParaRPr lang="zh-CN" altLang="en-US" sz="1350" dirty="0"/>
                    </a:p>
                  </a:txBody>
                  <a:tcPr marL="68580" marR="68580" marT="34290" marB="34290" anchor="ctr"/>
                </a:tc>
                <a:tc>
                  <a:txBody>
                    <a:bodyPr/>
                    <a:lstStyle/>
                    <a:p>
                      <a:pPr algn="ctr"/>
                      <a:r>
                        <a:rPr lang="en-US" altLang="zh-CN" sz="1350" dirty="0" smtClean="0"/>
                        <a:t>480*2+172</a:t>
                      </a:r>
                      <a:endParaRPr lang="zh-CN" altLang="en-US" sz="1350" dirty="0"/>
                    </a:p>
                  </a:txBody>
                  <a:tcPr marL="68580" marR="68580" marT="34290" marB="34290" anchor="ctr"/>
                </a:tc>
                <a:tc>
                  <a:txBody>
                    <a:bodyPr/>
                    <a:lstStyle/>
                    <a:p>
                      <a:pPr algn="ctr"/>
                      <a:r>
                        <a:rPr lang="en-US" altLang="zh-CN" sz="1350" dirty="0" smtClean="0"/>
                        <a:t>932*2</a:t>
                      </a:r>
                      <a:endParaRPr lang="zh-CN" altLang="en-US" sz="1350" dirty="0"/>
                    </a:p>
                  </a:txBody>
                  <a:tcPr marL="68580" marR="68580" marT="34290" marB="34290" anchor="ctr"/>
                </a:tc>
                <a:tc>
                  <a:txBody>
                    <a:bodyPr/>
                    <a:lstStyle/>
                    <a:p>
                      <a:pPr algn="ctr"/>
                      <a:r>
                        <a:rPr lang="en-US" altLang="zh-CN" sz="1350" dirty="0" smtClean="0"/>
                        <a:t>2904*2</a:t>
                      </a:r>
                      <a:endParaRPr lang="zh-CN" altLang="en-US" sz="1350" dirty="0"/>
                    </a:p>
                  </a:txBody>
                  <a:tcPr marL="68580" marR="68580" marT="34290" marB="34290" anchor="ctr"/>
                </a:tc>
                <a:tc vMerge="1">
                  <a:tcPr anchor="ctr"/>
                </a:tc>
              </a:tr>
              <a:tr h="480060">
                <a:tc>
                  <a:txBody>
                    <a:bodyPr/>
                    <a:lstStyle/>
                    <a:p>
                      <a:r>
                        <a:rPr lang="en-US" altLang="zh-CN" sz="1350" dirty="0" smtClean="0"/>
                        <a:t>Total</a:t>
                      </a:r>
                      <a:r>
                        <a:rPr lang="en-US" altLang="zh-CN" sz="1350" baseline="0" dirty="0" smtClean="0"/>
                        <a:t> length [km]</a:t>
                      </a:r>
                      <a:endParaRPr lang="zh-CN" altLang="en-US" sz="1350" dirty="0"/>
                    </a:p>
                  </a:txBody>
                  <a:tcPr marL="68580" marR="68580" marT="34290" marB="34290"/>
                </a:tc>
                <a:tc>
                  <a:txBody>
                    <a:bodyPr/>
                    <a:lstStyle/>
                    <a:p>
                      <a:pPr algn="ctr"/>
                      <a:r>
                        <a:rPr lang="en-US" altLang="zh-CN" sz="1350" dirty="0" smtClean="0"/>
                        <a:t>71.5</a:t>
                      </a:r>
                      <a:endParaRPr lang="zh-CN" altLang="en-US" sz="1350" dirty="0"/>
                    </a:p>
                  </a:txBody>
                  <a:tcPr marL="68580" marR="68580" marT="34290" marB="34290" anchor="ctr"/>
                </a:tc>
                <a:tc>
                  <a:txBody>
                    <a:bodyPr/>
                    <a:lstStyle/>
                    <a:p>
                      <a:pPr algn="ctr"/>
                      <a:r>
                        <a:rPr lang="en-US" altLang="zh-CN" sz="1350" dirty="0" smtClean="0"/>
                        <a:t>5.9</a:t>
                      </a:r>
                      <a:endParaRPr lang="zh-CN" altLang="en-US" sz="1350" dirty="0"/>
                    </a:p>
                  </a:txBody>
                  <a:tcPr marL="68580" marR="68580" marT="34290" marB="34290" anchor="ctr"/>
                </a:tc>
                <a:tc>
                  <a:txBody>
                    <a:bodyPr/>
                    <a:lstStyle/>
                    <a:p>
                      <a:pPr algn="ctr"/>
                      <a:r>
                        <a:rPr lang="en-US" altLang="zh-CN" sz="1350" dirty="0" smtClean="0"/>
                        <a:t>1.0</a:t>
                      </a:r>
                      <a:endParaRPr lang="zh-CN" altLang="en-US" sz="1350" dirty="0"/>
                    </a:p>
                  </a:txBody>
                  <a:tcPr marL="68580" marR="68580" marT="34290" marB="34290" anchor="ctr"/>
                </a:tc>
                <a:tc>
                  <a:txBody>
                    <a:bodyPr/>
                    <a:lstStyle/>
                    <a:p>
                      <a:pPr algn="ctr"/>
                      <a:r>
                        <a:rPr lang="en-US" altLang="zh-CN" sz="1350" dirty="0" smtClean="0"/>
                        <a:t>2.5</a:t>
                      </a:r>
                      <a:endParaRPr lang="zh-CN" altLang="en-US" sz="1350" dirty="0"/>
                    </a:p>
                  </a:txBody>
                  <a:tcPr marL="68580" marR="68580" marT="34290" marB="34290" anchor="ctr"/>
                </a:tc>
                <a:tc>
                  <a:txBody>
                    <a:bodyPr/>
                    <a:lstStyle/>
                    <a:p>
                      <a:pPr algn="ctr"/>
                      <a:r>
                        <a:rPr lang="en-US" altLang="zh-CN" sz="1350" dirty="0" smtClean="0"/>
                        <a:t>80.8</a:t>
                      </a:r>
                      <a:endParaRPr lang="zh-CN" altLang="en-US" sz="1350" dirty="0"/>
                    </a:p>
                  </a:txBody>
                  <a:tcPr marL="68580" marR="68580" marT="34290" marB="34290" anchor="ctr"/>
                </a:tc>
              </a:tr>
              <a:tr h="278130">
                <a:tc>
                  <a:txBody>
                    <a:bodyPr/>
                    <a:lstStyle/>
                    <a:p>
                      <a:r>
                        <a:rPr lang="en-US" altLang="zh-CN" sz="1350" dirty="0" smtClean="0"/>
                        <a:t>Power [MW]</a:t>
                      </a:r>
                      <a:endParaRPr lang="zh-CN" altLang="en-US" sz="1350" dirty="0"/>
                    </a:p>
                  </a:txBody>
                  <a:tcPr marL="68580" marR="68580" marT="34290" marB="34290"/>
                </a:tc>
                <a:tc>
                  <a:txBody>
                    <a:bodyPr/>
                    <a:lstStyle/>
                    <a:p>
                      <a:pPr algn="ctr"/>
                      <a:r>
                        <a:rPr lang="en-US" altLang="zh-CN" sz="1350" dirty="0" smtClean="0"/>
                        <a:t>7.0</a:t>
                      </a:r>
                      <a:endParaRPr lang="zh-CN" altLang="en-US" sz="1350" dirty="0"/>
                    </a:p>
                  </a:txBody>
                  <a:tcPr marL="68580" marR="68580" marT="34290" marB="34290" anchor="ctr"/>
                </a:tc>
                <a:tc>
                  <a:txBody>
                    <a:bodyPr/>
                    <a:lstStyle/>
                    <a:p>
                      <a:pPr algn="ctr"/>
                      <a:r>
                        <a:rPr lang="en-US" altLang="zh-CN" sz="1350" dirty="0" smtClean="0"/>
                        <a:t>20.2</a:t>
                      </a:r>
                      <a:endParaRPr lang="zh-CN" altLang="en-US" sz="1350" dirty="0"/>
                    </a:p>
                  </a:txBody>
                  <a:tcPr marL="68580" marR="68580" marT="34290" marB="34290" anchor="ctr"/>
                </a:tc>
                <a:tc>
                  <a:txBody>
                    <a:bodyPr/>
                    <a:lstStyle/>
                    <a:p>
                      <a:pPr algn="ctr"/>
                      <a:r>
                        <a:rPr lang="en-US" altLang="zh-CN" sz="1350" dirty="0" smtClean="0"/>
                        <a:t>4.6</a:t>
                      </a:r>
                      <a:endParaRPr lang="zh-CN" altLang="en-US" sz="1350" dirty="0"/>
                    </a:p>
                  </a:txBody>
                  <a:tcPr marL="68580" marR="68580" marT="34290" marB="34290" anchor="ctr"/>
                </a:tc>
                <a:tc>
                  <a:txBody>
                    <a:bodyPr/>
                    <a:lstStyle/>
                    <a:p>
                      <a:pPr algn="ctr"/>
                      <a:r>
                        <a:rPr lang="en-US" altLang="zh-CN" sz="1350" dirty="0" smtClean="0"/>
                        <a:t>2.2</a:t>
                      </a:r>
                      <a:endParaRPr lang="zh-CN" altLang="en-US" sz="1350" dirty="0"/>
                    </a:p>
                  </a:txBody>
                  <a:tcPr marL="68580" marR="68580" marT="34290" marB="34290" anchor="ctr"/>
                </a:tc>
                <a:tc>
                  <a:txBody>
                    <a:bodyPr/>
                    <a:lstStyle/>
                    <a:p>
                      <a:pPr algn="ctr"/>
                      <a:r>
                        <a:rPr lang="en-US" altLang="zh-CN" sz="1350" dirty="0" smtClean="0"/>
                        <a:t>34</a:t>
                      </a:r>
                      <a:endParaRPr lang="zh-CN" altLang="en-US" sz="1350" dirty="0"/>
                    </a:p>
                  </a:txBody>
                  <a:tcPr marL="68580" marR="68580" marT="34290" marB="34290" anchor="ctr"/>
                </a:tc>
              </a:tr>
            </a:tbl>
          </a:graphicData>
        </a:graphic>
      </p:graphicFrame>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2596" y="3316446"/>
            <a:ext cx="2136458" cy="16764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9810" y="3390265"/>
            <a:ext cx="1555115" cy="1408430"/>
          </a:xfrm>
          <a:prstGeom prst="rect">
            <a:avLst/>
          </a:prstGeom>
          <a:noFill/>
        </p:spPr>
      </p:pic>
      <p:pic>
        <p:nvPicPr>
          <p:cNvPr id="8" name="内容占位符 7"/>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6084411" y="3390424"/>
            <a:ext cx="2530793" cy="1426369"/>
          </a:xfrm>
          <a:prstGeom prst="rect">
            <a:avLst/>
          </a:prstGeom>
        </p:spPr>
      </p:pic>
      <p:pic>
        <p:nvPicPr>
          <p:cNvPr id="11" name="图片 10"/>
          <p:cNvPicPr/>
          <p:nvPr/>
        </p:nvPicPr>
        <p:blipFill>
          <a:blip r:embed="rId4" cstate="print">
            <a:extLst>
              <a:ext uri="{28A0092B-C50C-407E-A947-70E740481C1C}">
                <a14:useLocalDpi xmlns:a14="http://schemas.microsoft.com/office/drawing/2010/main" val="0"/>
              </a:ext>
            </a:extLst>
          </a:blip>
          <a:stretch>
            <a:fillRect/>
          </a:stretch>
        </p:blipFill>
        <p:spPr>
          <a:xfrm>
            <a:off x="307345" y="5433680"/>
            <a:ext cx="2426931" cy="1335424"/>
          </a:xfrm>
          <a:prstGeom prst="rect">
            <a:avLst/>
          </a:prstGeom>
        </p:spPr>
      </p:pic>
      <p:pic>
        <p:nvPicPr>
          <p:cNvPr id="9" name="Picture 2"/>
          <p:cNvPicPr>
            <a:picLocks noChangeAspect="1" noChangeArrowheads="1"/>
          </p:cNvPicPr>
          <p:nvPr/>
        </p:nvPicPr>
        <p:blipFill>
          <a:blip r:embed="rId5" cstate="print"/>
          <a:srcRect/>
          <a:stretch>
            <a:fillRect/>
          </a:stretch>
        </p:blipFill>
        <p:spPr bwMode="auto">
          <a:xfrm>
            <a:off x="6343188" y="5248136"/>
            <a:ext cx="2414097" cy="1255132"/>
          </a:xfrm>
          <a:prstGeom prst="rect">
            <a:avLst/>
          </a:prstGeom>
          <a:noFill/>
          <a:ln w="9525">
            <a:noFill/>
            <a:miter lim="800000"/>
            <a:headEnd/>
            <a:tailEnd/>
          </a:ln>
        </p:spPr>
      </p:pic>
      <p:graphicFrame>
        <p:nvGraphicFramePr>
          <p:cNvPr id="5" name="内容占位符 5"/>
          <p:cNvGraphicFramePr/>
          <p:nvPr/>
        </p:nvGraphicFramePr>
        <p:xfrm>
          <a:off x="3061335" y="5062220"/>
          <a:ext cx="3023870" cy="1706880"/>
        </p:xfrm>
        <a:graphic>
          <a:graphicData uri="http://schemas.openxmlformats.org/drawingml/2006/table">
            <a:tbl>
              <a:tblPr firstRow="1" bandRow="1">
                <a:tableStyleId>{BC89EF96-8CEA-46FF-86C4-4CE0E7609802}</a:tableStyleId>
              </a:tblPr>
              <a:tblGrid>
                <a:gridCol w="1856105"/>
                <a:gridCol w="1167765"/>
              </a:tblGrid>
              <a:tr h="243840">
                <a:tc>
                  <a:txBody>
                    <a:bodyPr/>
                    <a:p>
                      <a:r>
                        <a:rPr lang="en-US" altLang="zh-CN" sz="1000" b="0" dirty="0" smtClean="0"/>
                        <a:t>Quantity</a:t>
                      </a:r>
                      <a:endParaRPr lang="zh-CN" altLang="en-US" sz="1000" b="0" dirty="0"/>
                    </a:p>
                  </a:txBody>
                  <a:tcPr/>
                </a:tc>
                <a:tc>
                  <a:txBody>
                    <a:bodyPr/>
                    <a:p>
                      <a:pPr algn="ctr"/>
                      <a:r>
                        <a:rPr lang="en-US" altLang="zh-CN" sz="1000" b="0" dirty="0" smtClean="0"/>
                        <a:t>16320</a:t>
                      </a:r>
                      <a:endParaRPr lang="zh-CN" altLang="en-US" sz="1000" b="0" dirty="0"/>
                    </a:p>
                  </a:txBody>
                  <a:tcPr/>
                </a:tc>
              </a:tr>
              <a:tr h="243840">
                <a:tc>
                  <a:txBody>
                    <a:bodyPr/>
                    <a:p>
                      <a:r>
                        <a:rPr lang="en-US" altLang="zh-CN" sz="1000" dirty="0" smtClean="0"/>
                        <a:t>Magnetic length(m)</a:t>
                      </a:r>
                      <a:endParaRPr lang="zh-CN" altLang="en-US" sz="1000" dirty="0"/>
                    </a:p>
                  </a:txBody>
                  <a:tcPr/>
                </a:tc>
                <a:tc>
                  <a:txBody>
                    <a:bodyPr/>
                    <a:p>
                      <a:pPr algn="ctr"/>
                      <a:r>
                        <a:rPr lang="en-US" altLang="zh-CN" sz="1000" dirty="0" smtClean="0"/>
                        <a:t>4.711</a:t>
                      </a:r>
                      <a:endParaRPr lang="zh-CN" altLang="en-US" sz="1000" dirty="0"/>
                    </a:p>
                  </a:txBody>
                  <a:tcPr/>
                </a:tc>
              </a:tr>
              <a:tr h="243840">
                <a:tc>
                  <a:txBody>
                    <a:bodyPr/>
                    <a:p>
                      <a:r>
                        <a:rPr lang="en-US" altLang="zh-CN" sz="1000" dirty="0" smtClean="0"/>
                        <a:t>Max.</a:t>
                      </a:r>
                      <a:r>
                        <a:rPr lang="en-US" altLang="zh-CN" sz="1000" baseline="0" dirty="0" smtClean="0"/>
                        <a:t> strength(</a:t>
                      </a:r>
                      <a:r>
                        <a:rPr lang="en-US" altLang="zh-CN" sz="1000" baseline="0" dirty="0" err="1" smtClean="0"/>
                        <a:t>Gs</a:t>
                      </a:r>
                      <a:r>
                        <a:rPr lang="en-US" altLang="zh-CN" sz="1000" baseline="0" dirty="0" smtClean="0"/>
                        <a:t>)</a:t>
                      </a:r>
                      <a:endParaRPr lang="zh-CN" altLang="en-US" sz="1000" dirty="0"/>
                    </a:p>
                  </a:txBody>
                  <a:tcPr/>
                </a:tc>
                <a:tc>
                  <a:txBody>
                    <a:bodyPr/>
                    <a:p>
                      <a:pPr algn="ctr"/>
                      <a:r>
                        <a:rPr lang="en-US" altLang="zh-CN" sz="1000" dirty="0" smtClean="0"/>
                        <a:t>338</a:t>
                      </a:r>
                      <a:endParaRPr lang="zh-CN" altLang="en-US" sz="1000" dirty="0"/>
                    </a:p>
                  </a:txBody>
                  <a:tcPr/>
                </a:tc>
              </a:tr>
              <a:tr h="243840">
                <a:tc>
                  <a:txBody>
                    <a:bodyPr/>
                    <a:p>
                      <a:r>
                        <a:rPr lang="en-US" altLang="zh-CN" sz="1000" dirty="0" smtClean="0"/>
                        <a:t>Min. strength(</a:t>
                      </a:r>
                      <a:r>
                        <a:rPr lang="en-US" altLang="zh-CN" sz="1000" dirty="0" err="1" smtClean="0"/>
                        <a:t>Gs</a:t>
                      </a:r>
                      <a:r>
                        <a:rPr lang="en-US" altLang="zh-CN" sz="1000" dirty="0" smtClean="0"/>
                        <a:t>)</a:t>
                      </a:r>
                      <a:endParaRPr lang="zh-CN" altLang="en-US" sz="1000" dirty="0"/>
                    </a:p>
                  </a:txBody>
                  <a:tcPr/>
                </a:tc>
                <a:tc>
                  <a:txBody>
                    <a:bodyPr/>
                    <a:p>
                      <a:pPr algn="ctr"/>
                      <a:r>
                        <a:rPr lang="en-US" altLang="zh-CN" sz="1000" dirty="0" smtClean="0"/>
                        <a:t>28</a:t>
                      </a:r>
                      <a:endParaRPr lang="zh-CN" altLang="en-US" sz="1000" dirty="0"/>
                    </a:p>
                  </a:txBody>
                  <a:tcPr/>
                </a:tc>
              </a:tr>
              <a:tr h="243840">
                <a:tc>
                  <a:txBody>
                    <a:bodyPr/>
                    <a:p>
                      <a:r>
                        <a:rPr lang="en-US" altLang="zh-CN" sz="1000" dirty="0" smtClean="0"/>
                        <a:t>Gap height(mm)</a:t>
                      </a:r>
                      <a:endParaRPr lang="zh-CN" altLang="en-US" sz="1000" dirty="0"/>
                    </a:p>
                  </a:txBody>
                  <a:tcPr/>
                </a:tc>
                <a:tc>
                  <a:txBody>
                    <a:bodyPr/>
                    <a:p>
                      <a:pPr algn="ctr"/>
                      <a:r>
                        <a:rPr lang="en-US" altLang="zh-CN" sz="1000" dirty="0" smtClean="0"/>
                        <a:t>63</a:t>
                      </a:r>
                      <a:endParaRPr lang="zh-CN" altLang="en-US" sz="1000" dirty="0"/>
                    </a:p>
                  </a:txBody>
                  <a:tcPr/>
                </a:tc>
              </a:tr>
              <a:tr h="243840">
                <a:tc>
                  <a:txBody>
                    <a:bodyPr/>
                    <a:p>
                      <a:r>
                        <a:rPr lang="en-US" altLang="zh-CN" sz="1000" dirty="0" smtClean="0"/>
                        <a:t>GFR(mm)</a:t>
                      </a:r>
                      <a:endParaRPr lang="zh-CN" altLang="en-US" sz="1000" dirty="0"/>
                    </a:p>
                  </a:txBody>
                  <a:tcPr/>
                </a:tc>
                <a:tc>
                  <a:txBody>
                    <a:bodyPr/>
                    <a:p>
                      <a:pPr algn="ctr"/>
                      <a:r>
                        <a:rPr lang="en-US" altLang="zh-CN" sz="1000" dirty="0" smtClean="0"/>
                        <a:t>55</a:t>
                      </a:r>
                      <a:endParaRPr lang="zh-CN" altLang="en-US" sz="1000" dirty="0"/>
                    </a:p>
                  </a:txBody>
                  <a:tcPr/>
                </a:tc>
              </a:tr>
              <a:tr h="243840">
                <a:tc>
                  <a:txBody>
                    <a:bodyPr/>
                    <a:p>
                      <a:r>
                        <a:rPr lang="en-US" altLang="zh-CN" sz="1000" dirty="0" smtClean="0"/>
                        <a:t>Field uniformity</a:t>
                      </a:r>
                      <a:endParaRPr lang="zh-CN" altLang="en-US" sz="1000" dirty="0"/>
                    </a:p>
                  </a:txBody>
                  <a:tcPr/>
                </a:tc>
                <a:tc>
                  <a:txBody>
                    <a:bodyPr/>
                    <a:p>
                      <a:pPr algn="ctr"/>
                      <a:r>
                        <a:rPr lang="en-US" altLang="zh-CN" sz="1000" dirty="0" smtClean="0"/>
                        <a:t>5E-4</a:t>
                      </a:r>
                      <a:endParaRPr lang="zh-CN" altLang="en-US" sz="1000" dirty="0"/>
                    </a:p>
                  </a:txBody>
                  <a:tcPr/>
                </a:tc>
              </a:tr>
            </a:tbl>
          </a:graphicData>
        </a:graphic>
      </p:graphicFrame>
      <p:sp>
        <p:nvSpPr>
          <p:cNvPr id="10" name="文本框 9"/>
          <p:cNvSpPr txBox="1"/>
          <p:nvPr/>
        </p:nvSpPr>
        <p:spPr>
          <a:xfrm>
            <a:off x="3161030" y="4798695"/>
            <a:ext cx="2821940" cy="337185"/>
          </a:xfrm>
          <a:prstGeom prst="rect">
            <a:avLst/>
          </a:prstGeom>
          <a:noFill/>
        </p:spPr>
        <p:txBody>
          <a:bodyPr wrap="none" rtlCol="0" anchor="t">
            <a:spAutoFit/>
          </a:bodyPr>
          <a:p>
            <a:r>
              <a:rPr lang="en-US" sz="1600" dirty="0" smtClean="0">
                <a:ln w="19050">
                  <a:noFill/>
                  <a:prstDash val="solid"/>
                </a:ln>
                <a:solidFill>
                  <a:srgbClr val="002060"/>
                </a:solidFill>
                <a:effectLst/>
                <a:ea typeface="微软雅黑" panose="020B0503020204020204" charset="-122"/>
                <a:cs typeface="Times New Roman" panose="02020603050405020304" pitchFamily="18" charset="0"/>
                <a:sym typeface="+mn-ea"/>
              </a:rPr>
              <a:t>Booster ring low field magnets</a:t>
            </a:r>
            <a:endParaRPr lang="en-US" sz="1600">
              <a:effectLst/>
            </a:endParaRPr>
          </a:p>
        </p:txBody>
      </p:sp>
      <p:sp>
        <p:nvSpPr>
          <p:cNvPr id="12" name="文本框 11"/>
          <p:cNvSpPr txBox="1"/>
          <p:nvPr/>
        </p:nvSpPr>
        <p:spPr>
          <a:xfrm>
            <a:off x="3663950" y="909320"/>
            <a:ext cx="2679065" cy="337185"/>
          </a:xfrm>
          <a:prstGeom prst="rect">
            <a:avLst/>
          </a:prstGeom>
          <a:noFill/>
        </p:spPr>
        <p:txBody>
          <a:bodyPr wrap="none" rtlCol="0" anchor="t">
            <a:spAutoFit/>
          </a:bodyPr>
          <a:p>
            <a:r>
              <a:rPr lang="en-US" altLang="zh-CN" sz="1600" dirty="0" smtClean="0">
                <a:ln w="19050">
                  <a:noFill/>
                  <a:prstDash val="solid"/>
                </a:ln>
                <a:solidFill>
                  <a:srgbClr val="002060"/>
                </a:solidFill>
                <a:effectLst/>
                <a:ea typeface="微软雅黑" panose="020B0503020204020204" charset="-122"/>
                <a:cs typeface="Times New Roman" panose="02020603050405020304" pitchFamily="18" charset="0"/>
                <a:sym typeface="+mn-ea"/>
              </a:rPr>
              <a:t>CEPC c</a:t>
            </a:r>
            <a:r>
              <a:rPr lang="en-US" sz="1600" dirty="0" smtClean="0">
                <a:ln w="19050">
                  <a:noFill/>
                  <a:prstDash val="solid"/>
                </a:ln>
                <a:solidFill>
                  <a:srgbClr val="002060"/>
                </a:solidFill>
                <a:effectLst/>
                <a:ea typeface="微软雅黑" panose="020B0503020204020204" charset="-122"/>
                <a:cs typeface="Times New Roman" panose="02020603050405020304" pitchFamily="18" charset="0"/>
                <a:sym typeface="+mn-ea"/>
              </a:rPr>
              <a:t>ollider ring magnets</a:t>
            </a:r>
            <a:endParaRPr lang="en-US" sz="1600">
              <a:effectLst/>
            </a:endParaRPr>
          </a:p>
        </p:txBody>
      </p:sp>
      <p:sp>
        <p:nvSpPr>
          <p:cNvPr id="3" name="文本框 2"/>
          <p:cNvSpPr txBox="1"/>
          <p:nvPr/>
        </p:nvSpPr>
        <p:spPr>
          <a:xfrm>
            <a:off x="2589530" y="3799840"/>
            <a:ext cx="613410" cy="275590"/>
          </a:xfrm>
          <a:prstGeom prst="rect">
            <a:avLst/>
          </a:prstGeom>
          <a:noFill/>
        </p:spPr>
        <p:txBody>
          <a:bodyPr wrap="none" rtlCol="0">
            <a:spAutoFit/>
          </a:bodyPr>
          <a:p>
            <a:r>
              <a:rPr lang="en-US" altLang="zh-CN" sz="1200"/>
              <a:t>Dipole</a:t>
            </a:r>
            <a:endParaRPr lang="en-US" altLang="zh-CN" sz="1200"/>
          </a:p>
        </p:txBody>
      </p:sp>
      <p:sp>
        <p:nvSpPr>
          <p:cNvPr id="13" name="文本框 12"/>
          <p:cNvSpPr txBox="1"/>
          <p:nvPr/>
        </p:nvSpPr>
        <p:spPr>
          <a:xfrm>
            <a:off x="5152390" y="3799840"/>
            <a:ext cx="977265" cy="275590"/>
          </a:xfrm>
          <a:prstGeom prst="rect">
            <a:avLst/>
          </a:prstGeom>
          <a:noFill/>
        </p:spPr>
        <p:txBody>
          <a:bodyPr wrap="none" rtlCol="0">
            <a:spAutoFit/>
          </a:bodyPr>
          <a:p>
            <a:r>
              <a:rPr lang="en-US" altLang="zh-CN" sz="1200"/>
              <a:t>Quadrupole</a:t>
            </a:r>
            <a:endParaRPr lang="en-US" altLang="zh-CN" sz="1200"/>
          </a:p>
        </p:txBody>
      </p:sp>
      <p:sp>
        <p:nvSpPr>
          <p:cNvPr id="14" name="文本框 13"/>
          <p:cNvSpPr txBox="1"/>
          <p:nvPr/>
        </p:nvSpPr>
        <p:spPr>
          <a:xfrm>
            <a:off x="7120255" y="4816475"/>
            <a:ext cx="859155" cy="275590"/>
          </a:xfrm>
          <a:prstGeom prst="rect">
            <a:avLst/>
          </a:prstGeom>
          <a:noFill/>
        </p:spPr>
        <p:txBody>
          <a:bodyPr wrap="none" rtlCol="0">
            <a:spAutoFit/>
          </a:bodyPr>
          <a:p>
            <a:r>
              <a:rPr lang="en-US" altLang="zh-CN" sz="1200"/>
              <a:t>Sextupole</a:t>
            </a:r>
            <a:endParaRPr lang="en-US" altLang="zh-CN" sz="1200"/>
          </a:p>
        </p:txBody>
      </p:sp>
      <p:sp>
        <p:nvSpPr>
          <p:cNvPr id="15" name="文本框 14"/>
          <p:cNvSpPr txBox="1"/>
          <p:nvPr/>
        </p:nvSpPr>
        <p:spPr>
          <a:xfrm>
            <a:off x="1809115" y="5158105"/>
            <a:ext cx="613410" cy="275590"/>
          </a:xfrm>
          <a:prstGeom prst="rect">
            <a:avLst/>
          </a:prstGeom>
          <a:noFill/>
        </p:spPr>
        <p:txBody>
          <a:bodyPr wrap="none" rtlCol="0">
            <a:spAutoFit/>
          </a:bodyPr>
          <a:p>
            <a:r>
              <a:rPr lang="en-US" altLang="zh-CN" sz="1200"/>
              <a:t>Dipole</a:t>
            </a:r>
            <a:endParaRPr lang="en-US" altLang="zh-CN" sz="12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41195" y="316540"/>
            <a:ext cx="6059016" cy="587219"/>
          </a:xfrm>
        </p:spPr>
        <p:txBody>
          <a:bodyPr/>
          <a:lstStyle/>
          <a:p>
            <a:r>
              <a:rPr kumimoji="1" lang="en-US" altLang="zh-CN" sz="3200" dirty="0" smtClean="0">
                <a:solidFill>
                  <a:srgbClr val="C00000"/>
                </a:solidFill>
              </a:rPr>
              <a:t>Vacuum </a:t>
            </a:r>
            <a:r>
              <a:rPr kumimoji="1" lang="en-US" altLang="zh-CN" sz="3200" dirty="0">
                <a:solidFill>
                  <a:srgbClr val="C00000"/>
                </a:solidFill>
              </a:rPr>
              <a:t>System </a:t>
            </a:r>
            <a:r>
              <a:rPr kumimoji="1" lang="en-US" altLang="zh-CN" sz="3200" dirty="0" smtClean="0">
                <a:solidFill>
                  <a:srgbClr val="C00000"/>
                </a:solidFill>
              </a:rPr>
              <a:t>R&amp;D</a:t>
            </a:r>
            <a:endParaRPr kumimoji="1" lang="en-US" altLang="zh-CN" sz="3200" dirty="0" smtClean="0">
              <a:solidFill>
                <a:srgbClr val="C00000"/>
              </a:solidFill>
            </a:endParaRPr>
          </a:p>
        </p:txBody>
      </p:sp>
      <p:pic>
        <p:nvPicPr>
          <p:cNvPr id="7"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44443" y="1609874"/>
            <a:ext cx="2664296" cy="1283366"/>
          </a:xfrm>
          <a:prstGeom prst="rect">
            <a:avLst/>
          </a:prstGeom>
          <a:noFill/>
          <a:ln>
            <a:noFill/>
          </a:ln>
          <a:effectLst/>
        </p:spPr>
      </p:pic>
      <p:sp>
        <p:nvSpPr>
          <p:cNvPr id="8" name="TextBox 9"/>
          <p:cNvSpPr txBox="1"/>
          <p:nvPr/>
        </p:nvSpPr>
        <p:spPr>
          <a:xfrm>
            <a:off x="2484021" y="2996823"/>
            <a:ext cx="3384376" cy="829945"/>
          </a:xfrm>
          <a:prstGeom prst="rect">
            <a:avLst/>
          </a:prstGeom>
          <a:noFill/>
        </p:spPr>
        <p:txBody>
          <a:bodyPr wrap="square" rtlCol="0">
            <a:spAutoFit/>
          </a:bodyPr>
          <a:lstStyle/>
          <a:p>
            <a:pPr algn="ctr"/>
            <a:r>
              <a:rPr lang="en-US" altLang="zh-CN" sz="1600" b="0" dirty="0" smtClean="0">
                <a:solidFill>
                  <a:srgbClr val="000000"/>
                </a:solidFill>
                <a:latin typeface="Times New Roman" panose="02020603050405020304"/>
                <a:cs typeface="Times New Roman" panose="02020603050405020304"/>
              </a:rPr>
              <a:t>Copper vacuum chamber (</a:t>
            </a:r>
            <a:r>
              <a:rPr lang="en-US" altLang="zh-CN" sz="1600" b="0" dirty="0" smtClean="0">
                <a:solidFill>
                  <a:srgbClr val="BF0000"/>
                </a:solidFill>
                <a:latin typeface="Times New Roman" panose="02020603050405020304"/>
                <a:cs typeface="Times New Roman" panose="02020603050405020304"/>
              </a:rPr>
              <a:t>Drawing</a:t>
            </a:r>
            <a:r>
              <a:rPr lang="en-US" altLang="zh-CN" sz="1600" b="0" dirty="0" smtClean="0">
                <a:solidFill>
                  <a:srgbClr val="000000"/>
                </a:solidFill>
                <a:latin typeface="Times New Roman" panose="02020603050405020304"/>
                <a:cs typeface="Times New Roman" panose="02020603050405020304"/>
              </a:rPr>
              <a:t>)</a:t>
            </a:r>
            <a:endParaRPr lang="en-US" altLang="zh-CN" sz="1600" b="0" dirty="0" smtClean="0">
              <a:solidFill>
                <a:srgbClr val="000000"/>
              </a:solidFill>
              <a:latin typeface="Times New Roman" panose="02020603050405020304"/>
              <a:cs typeface="Times New Roman" panose="02020603050405020304"/>
            </a:endParaRPr>
          </a:p>
          <a:p>
            <a:pPr algn="ctr"/>
            <a:r>
              <a:rPr lang="en-US" altLang="zh-CN" sz="1600" b="0" dirty="0" smtClean="0">
                <a:solidFill>
                  <a:srgbClr val="000000"/>
                </a:solidFill>
                <a:latin typeface="Times New Roman" panose="02020603050405020304"/>
                <a:cs typeface="Times New Roman" panose="02020603050405020304"/>
              </a:rPr>
              <a:t>(elliptic 75</a:t>
            </a:r>
            <a:r>
              <a:rPr lang="en-US" altLang="zh-CN" sz="1600" b="0" dirty="0" smtClean="0">
                <a:solidFill>
                  <a:srgbClr val="000000"/>
                </a:solidFill>
                <a:latin typeface="Times New Roman" panose="02020603050405020304"/>
                <a:cs typeface="Times New Roman" panose="02020603050405020304"/>
                <a:sym typeface="Symbol" panose="05050102010706020507"/>
              </a:rPr>
              <a:t>56, thickness 3, length 6000)</a:t>
            </a:r>
            <a:endParaRPr lang="zh-CN" altLang="en-US" sz="1600" b="0" dirty="0">
              <a:solidFill>
                <a:srgbClr val="000000"/>
              </a:solidFill>
              <a:latin typeface="Times New Roman" panose="02020603050405020304"/>
              <a:cs typeface="Times New Roman" panose="02020603050405020304"/>
            </a:endParaRPr>
          </a:p>
        </p:txBody>
      </p:sp>
      <p:sp>
        <p:nvSpPr>
          <p:cNvPr id="10" name="矩形 9"/>
          <p:cNvSpPr/>
          <p:nvPr/>
        </p:nvSpPr>
        <p:spPr>
          <a:xfrm>
            <a:off x="3275856" y="1268755"/>
            <a:ext cx="1800200" cy="268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0" dirty="0" smtClean="0">
                <a:solidFill>
                  <a:srgbClr val="FF0000"/>
                </a:solidFill>
                <a:latin typeface="Times New Roman" panose="02020603050405020304"/>
                <a:cs typeface="Times New Roman" panose="02020603050405020304"/>
              </a:rPr>
              <a:t>Positron</a:t>
            </a:r>
            <a:r>
              <a:rPr lang="en-US" altLang="zh-CN" sz="1400" b="0" dirty="0">
                <a:solidFill>
                  <a:srgbClr val="FF0000"/>
                </a:solidFill>
                <a:latin typeface="Times New Roman" panose="02020603050405020304"/>
                <a:cs typeface="Times New Roman" panose="02020603050405020304"/>
              </a:rPr>
              <a:t> </a:t>
            </a:r>
            <a:r>
              <a:rPr lang="en-US" altLang="zh-CN" sz="1400" b="0" dirty="0" smtClean="0">
                <a:solidFill>
                  <a:srgbClr val="FF0000"/>
                </a:solidFill>
                <a:latin typeface="Times New Roman" panose="02020603050405020304"/>
                <a:cs typeface="Times New Roman" panose="02020603050405020304"/>
              </a:rPr>
              <a:t>ring </a:t>
            </a:r>
            <a:endParaRPr lang="zh-CN" altLang="en-US" sz="1400" b="0" dirty="0">
              <a:solidFill>
                <a:srgbClr val="FF0000"/>
              </a:solidFill>
              <a:latin typeface="Times New Roman" panose="02020603050405020304"/>
              <a:cs typeface="Times New Roman" panose="02020603050405020304"/>
            </a:endParaRPr>
          </a:p>
        </p:txBody>
      </p:sp>
      <p:pic>
        <p:nvPicPr>
          <p:cNvPr id="12" name="Picture 3" descr="C:\Users\lenovo\AppData\Local\Microsoft\Windows\Temporary Internet Files\Content.Outlook\JCYRG61L\FR be100-55正面剖视图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9" t="4664" r="11957" b="8693"/>
          <a:stretch>
            <a:fillRect/>
          </a:stretch>
        </p:blipFill>
        <p:spPr bwMode="auto">
          <a:xfrm>
            <a:off x="5076190" y="4850765"/>
            <a:ext cx="1842770" cy="1238885"/>
          </a:xfrm>
          <a:prstGeom prst="rect">
            <a:avLst/>
          </a:prstGeom>
          <a:noFill/>
        </p:spPr>
      </p:pic>
      <p:pic>
        <p:nvPicPr>
          <p:cNvPr id="1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797152"/>
            <a:ext cx="1977403" cy="1203598"/>
          </a:xfrm>
          <a:prstGeom prst="rect">
            <a:avLst/>
          </a:prstGeom>
          <a:noFill/>
          <a:ln>
            <a:noFill/>
          </a:ln>
        </p:spPr>
      </p:pic>
      <p:pic>
        <p:nvPicPr>
          <p:cNvPr id="14" name="对象 1"/>
          <p:cNvPicPr>
            <a:picLocks noChangeArrowheads="1"/>
          </p:cNvPicPr>
          <p:nvPr/>
        </p:nvPicPr>
        <p:blipFill rotWithShape="1">
          <a:blip r:embed="rId4" cstate="print">
            <a:extLst>
              <a:ext uri="{28A0092B-C50C-407E-A947-70E740481C1C}">
                <a14:useLocalDpi xmlns:a14="http://schemas.microsoft.com/office/drawing/2010/main" val="0"/>
              </a:ext>
            </a:extLst>
          </a:blip>
          <a:srcRect l="-1" t="34886" r="823" b="-375"/>
          <a:stretch>
            <a:fillRect/>
          </a:stretch>
        </p:blipFill>
        <p:spPr bwMode="auto">
          <a:xfrm>
            <a:off x="2639060" y="4901565"/>
            <a:ext cx="2208530" cy="1188085"/>
          </a:xfrm>
          <a:prstGeom prst="rect">
            <a:avLst/>
          </a:prstGeom>
          <a:noFill/>
          <a:ln>
            <a:noFill/>
          </a:ln>
        </p:spPr>
      </p:pic>
      <p:sp>
        <p:nvSpPr>
          <p:cNvPr id="16" name="内容占位符 2"/>
          <p:cNvSpPr>
            <a:spLocks noGrp="1"/>
          </p:cNvSpPr>
          <p:nvPr>
            <p:ph idx="1"/>
          </p:nvPr>
        </p:nvSpPr>
        <p:spPr>
          <a:xfrm>
            <a:off x="323528" y="4005065"/>
            <a:ext cx="8229600" cy="846094"/>
          </a:xfrm>
        </p:spPr>
        <p:txBody>
          <a:bodyPr/>
          <a:lstStyle/>
          <a:p>
            <a:r>
              <a:rPr lang="en-US" altLang="zh-CN" sz="1600" dirty="0">
                <a:solidFill>
                  <a:schemeClr val="accent2">
                    <a:lumMod val="75000"/>
                  </a:schemeClr>
                </a:solidFill>
                <a:latin typeface="Times New Roman" panose="02020603050405020304"/>
                <a:cs typeface="Times New Roman" panose="02020603050405020304"/>
              </a:rPr>
              <a:t>Function of the bellows module : allow  thermal expansion of the chambers </a:t>
            </a:r>
            <a:r>
              <a:rPr lang="en-US" altLang="zh-CN" sz="1600" dirty="0">
                <a:latin typeface="Times New Roman" panose="02020603050405020304"/>
                <a:cs typeface="Times New Roman" panose="02020603050405020304"/>
              </a:rPr>
              <a:t>and for lateral, longitudinal and angular offsets due to tolerances and alignment, </a:t>
            </a:r>
            <a:endParaRPr lang="en-US" altLang="zh-CN" sz="1600" dirty="0">
              <a:latin typeface="Times New Roman" panose="02020603050405020304"/>
              <a:cs typeface="Times New Roman" panose="02020603050405020304"/>
            </a:endParaRPr>
          </a:p>
          <a:p>
            <a:r>
              <a:rPr lang="en-US" altLang="zh-CN" sz="1600" dirty="0">
                <a:latin typeface="Times New Roman" panose="02020603050405020304"/>
                <a:cs typeface="Times New Roman" panose="02020603050405020304"/>
              </a:rPr>
              <a:t>Providing a uniform chamber cross section to </a:t>
            </a:r>
            <a:r>
              <a:rPr lang="en-US" altLang="zh-CN" sz="1600" dirty="0">
                <a:solidFill>
                  <a:srgbClr val="BF0000"/>
                </a:solidFill>
                <a:latin typeface="Times New Roman" panose="02020603050405020304"/>
                <a:cs typeface="Times New Roman" panose="02020603050405020304"/>
              </a:rPr>
              <a:t>reduce the impedance</a:t>
            </a:r>
            <a:r>
              <a:rPr lang="en-US" altLang="zh-CN" sz="1600" dirty="0">
                <a:latin typeface="Times New Roman" panose="02020603050405020304"/>
                <a:cs typeface="Times New Roman" panose="02020603050405020304"/>
              </a:rPr>
              <a:t> seen by </a:t>
            </a:r>
            <a:r>
              <a:rPr lang="en-US" altLang="zh-CN" sz="1600" dirty="0" smtClean="0">
                <a:latin typeface="Times New Roman" panose="02020603050405020304"/>
                <a:cs typeface="Times New Roman" panose="02020603050405020304"/>
              </a:rPr>
              <a:t>beam</a:t>
            </a:r>
            <a:endParaRPr lang="zh-CN" altLang="en-US" sz="1600" dirty="0">
              <a:latin typeface="Times New Roman" panose="02020603050405020304"/>
              <a:cs typeface="Times New Roman" panose="02020603050405020304"/>
            </a:endParaRPr>
          </a:p>
        </p:txBody>
      </p:sp>
      <p:cxnSp>
        <p:nvCxnSpPr>
          <p:cNvPr id="17" name="直线连接符 16"/>
          <p:cNvCxnSpPr/>
          <p:nvPr/>
        </p:nvCxnSpPr>
        <p:spPr bwMode="auto">
          <a:xfrm>
            <a:off x="0" y="3933056"/>
            <a:ext cx="9144000" cy="0"/>
          </a:xfrm>
          <a:prstGeom prst="line">
            <a:avLst/>
          </a:pr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cxnSp>
      <p:pic>
        <p:nvPicPr>
          <p:cNvPr id="21" name="图片 20"/>
          <p:cNvPicPr/>
          <p:nvPr/>
        </p:nvPicPr>
        <p:blipFill>
          <a:blip r:embed="rId5"/>
          <a:stretch>
            <a:fillRect/>
          </a:stretch>
        </p:blipFill>
        <p:spPr>
          <a:xfrm>
            <a:off x="386715" y="2493010"/>
            <a:ext cx="1998345" cy="1226820"/>
          </a:xfrm>
          <a:prstGeom prst="rect">
            <a:avLst/>
          </a:prstGeom>
          <a:noFill/>
          <a:ln w="9525">
            <a:noFill/>
          </a:ln>
        </p:spPr>
      </p:pic>
      <p:sp>
        <p:nvSpPr>
          <p:cNvPr id="18" name="TextBox 5"/>
          <p:cNvSpPr txBox="1"/>
          <p:nvPr/>
        </p:nvSpPr>
        <p:spPr>
          <a:xfrm>
            <a:off x="6189000" y="1268760"/>
            <a:ext cx="2955000" cy="1198880"/>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altLang="zh-CN" sz="1200" b="0" dirty="0">
                <a:latin typeface="Times New Roman" panose="02020603050405020304"/>
                <a:cs typeface="Times New Roman" panose="02020603050405020304"/>
              </a:rPr>
              <a:t>NEG coating suppresses </a:t>
            </a:r>
            <a:r>
              <a:rPr lang="en-US" altLang="zh-CN" sz="1200" b="0" dirty="0">
                <a:solidFill>
                  <a:srgbClr val="C00000"/>
                </a:solidFill>
                <a:latin typeface="Times New Roman" panose="02020603050405020304"/>
                <a:cs typeface="Times New Roman" panose="02020603050405020304"/>
              </a:rPr>
              <a:t>electron </a:t>
            </a:r>
            <a:r>
              <a:rPr lang="en-US" altLang="zh-CN" sz="1200" b="0" dirty="0" err="1" smtClean="0">
                <a:solidFill>
                  <a:srgbClr val="C00000"/>
                </a:solidFill>
                <a:latin typeface="Times New Roman" panose="02020603050405020304"/>
                <a:cs typeface="Times New Roman" panose="02020603050405020304"/>
              </a:rPr>
              <a:t>multipacting</a:t>
            </a:r>
            <a:r>
              <a:rPr lang="en-US" altLang="zh-CN" sz="1200" b="0" dirty="0" smtClean="0">
                <a:solidFill>
                  <a:srgbClr val="C00000"/>
                </a:solidFill>
                <a:latin typeface="Times New Roman" panose="02020603050405020304"/>
                <a:cs typeface="Times New Roman" panose="02020603050405020304"/>
              </a:rPr>
              <a:t> </a:t>
            </a:r>
            <a:r>
              <a:rPr lang="en-US" altLang="zh-CN" sz="1200" b="0" dirty="0">
                <a:latin typeface="Times New Roman" panose="02020603050405020304"/>
                <a:cs typeface="Times New Roman" panose="02020603050405020304"/>
              </a:rPr>
              <a:t>and</a:t>
            </a:r>
            <a:r>
              <a:rPr lang="en-US" altLang="zh-CN" sz="1200" b="0" dirty="0">
                <a:solidFill>
                  <a:srgbClr val="C00000"/>
                </a:solidFill>
                <a:latin typeface="Times New Roman" panose="02020603050405020304"/>
                <a:cs typeface="Times New Roman" panose="02020603050405020304"/>
              </a:rPr>
              <a:t> beam-induced pressure rises</a:t>
            </a:r>
            <a:r>
              <a:rPr lang="en-US" altLang="zh-CN" sz="1200" b="0" dirty="0">
                <a:latin typeface="Times New Roman" panose="02020603050405020304"/>
                <a:cs typeface="Times New Roman" panose="02020603050405020304"/>
              </a:rPr>
              <a:t>, as well as provides </a:t>
            </a:r>
            <a:r>
              <a:rPr lang="en-US" altLang="zh-CN" sz="1200" b="0" dirty="0">
                <a:solidFill>
                  <a:srgbClr val="C00000"/>
                </a:solidFill>
                <a:latin typeface="Times New Roman" panose="02020603050405020304"/>
                <a:cs typeface="Times New Roman" panose="02020603050405020304"/>
              </a:rPr>
              <a:t>extra linear pumping</a:t>
            </a:r>
            <a:r>
              <a:rPr lang="en-US" altLang="zh-CN" sz="1200" b="0" dirty="0">
                <a:latin typeface="Times New Roman" panose="02020603050405020304"/>
                <a:cs typeface="Times New Roman" panose="02020603050405020304"/>
              </a:rPr>
              <a:t>. </a:t>
            </a:r>
            <a:r>
              <a:rPr lang="zh-CN" altLang="en-US" sz="1200" b="0" dirty="0" smtClean="0">
                <a:latin typeface="Times New Roman" panose="02020603050405020304"/>
                <a:cs typeface="Times New Roman" panose="02020603050405020304"/>
              </a:rPr>
              <a:t> </a:t>
            </a:r>
            <a:r>
              <a:rPr lang="en-US" altLang="zh-CN" sz="1200" b="0" dirty="0">
                <a:latin typeface="Times New Roman" panose="02020603050405020304"/>
                <a:cs typeface="Times New Roman" panose="02020603050405020304"/>
              </a:rPr>
              <a:t>Direct Current Magnetron Sputtering systems for NEG </a:t>
            </a:r>
            <a:r>
              <a:rPr lang="en-US" altLang="zh-CN" sz="1200" b="0" dirty="0" smtClean="0">
                <a:latin typeface="Times New Roman" panose="02020603050405020304"/>
                <a:cs typeface="Times New Roman" panose="02020603050405020304"/>
              </a:rPr>
              <a:t>coating was chosen.</a:t>
            </a:r>
            <a:endParaRPr lang="zh-CN" altLang="en-US" sz="1200" b="0" dirty="0">
              <a:latin typeface="Times New Roman" panose="02020603050405020304"/>
              <a:cs typeface="Times New Roman" panose="02020603050405020304"/>
            </a:endParaRPr>
          </a:p>
        </p:txBody>
      </p:sp>
      <p:grpSp>
        <p:nvGrpSpPr>
          <p:cNvPr id="20" name="组 19"/>
          <p:cNvGrpSpPr/>
          <p:nvPr/>
        </p:nvGrpSpPr>
        <p:grpSpPr>
          <a:xfrm>
            <a:off x="6372200" y="2492896"/>
            <a:ext cx="2470752" cy="1333756"/>
            <a:chOff x="107504" y="3501008"/>
            <a:chExt cx="4320480" cy="2771076"/>
          </a:xfrm>
        </p:grpSpPr>
        <p:pic>
          <p:nvPicPr>
            <p:cNvPr id="2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961" y="3501008"/>
              <a:ext cx="4166918" cy="2283311"/>
            </a:xfrm>
            <a:prstGeom prst="rect">
              <a:avLst/>
            </a:prstGeom>
            <a:noFill/>
            <a:ln>
              <a:noFill/>
            </a:ln>
          </p:spPr>
        </p:pic>
        <p:sp>
          <p:nvSpPr>
            <p:cNvPr id="23" name="矩形 22"/>
            <p:cNvSpPr/>
            <p:nvPr/>
          </p:nvSpPr>
          <p:spPr>
            <a:xfrm>
              <a:off x="2339751" y="5877272"/>
              <a:ext cx="2088233" cy="39481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800" dirty="0" smtClean="0"/>
                <a:t>Ion sputtering pump</a:t>
              </a:r>
              <a:endParaRPr lang="zh-CN" altLang="en-US" sz="800" dirty="0"/>
            </a:p>
          </p:txBody>
        </p:sp>
        <p:sp>
          <p:nvSpPr>
            <p:cNvPr id="24" name="矩形 23"/>
            <p:cNvSpPr/>
            <p:nvPr/>
          </p:nvSpPr>
          <p:spPr>
            <a:xfrm>
              <a:off x="107504" y="5877272"/>
              <a:ext cx="2207466" cy="3948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800" dirty="0" smtClean="0"/>
                <a:t>NEG coating pump</a:t>
              </a:r>
              <a:endParaRPr lang="zh-CN" altLang="en-US" sz="800" dirty="0"/>
            </a:p>
          </p:txBody>
        </p:sp>
      </p:grpSp>
      <p:sp>
        <p:nvSpPr>
          <p:cNvPr id="4" name="矩形 3"/>
          <p:cNvSpPr/>
          <p:nvPr/>
        </p:nvSpPr>
        <p:spPr>
          <a:xfrm>
            <a:off x="0" y="5013176"/>
            <a:ext cx="2483768" cy="1076325"/>
          </a:xfrm>
          <a:prstGeom prst="rect">
            <a:avLst/>
          </a:prstGeom>
        </p:spPr>
        <p:txBody>
          <a:bodyPr wrap="square">
            <a:spAutoFit/>
          </a:bodyPr>
          <a:lstStyle/>
          <a:p>
            <a:pPr marL="342900" lvl="0" indent="-342900" algn="l" eaLnBrk="0" hangingPunct="0">
              <a:spcBef>
                <a:spcPct val="20000"/>
              </a:spcBef>
              <a:buClr>
                <a:srgbClr val="FF9900"/>
              </a:buClr>
              <a:buSzPct val="75000"/>
              <a:buFont typeface="Wingdings" panose="05000000000000000000" pitchFamily="2" charset="2"/>
              <a:buChar char="u"/>
            </a:pPr>
            <a:r>
              <a:rPr lang="en-US" altLang="zh-CN" sz="1600" b="0" dirty="0">
                <a:solidFill>
                  <a:srgbClr val="BF0000"/>
                </a:solidFill>
                <a:ea typeface="微软雅黑" panose="020B0503020204020204" charset="-122"/>
                <a:cs typeface="Times New Roman" panose="02020603050405020304" pitchFamily="18" charset="0"/>
              </a:rPr>
              <a:t>The Finger contact force of RF shielded bellow is 125±25 g/Finger.</a:t>
            </a:r>
            <a:endParaRPr lang="zh-CN" altLang="en-US" sz="1600" b="0" dirty="0">
              <a:solidFill>
                <a:srgbClr val="BF0000"/>
              </a:solidFill>
              <a:ea typeface="微软雅黑" panose="020B0503020204020204" charset="-122"/>
              <a:cs typeface="Times New Roman" panose="02020603050405020304" pitchFamily="18" charset="0"/>
            </a:endParaRPr>
          </a:p>
        </p:txBody>
      </p:sp>
      <p:sp>
        <p:nvSpPr>
          <p:cNvPr id="19" name="内容占位符 2"/>
          <p:cNvSpPr txBox="1"/>
          <p:nvPr/>
        </p:nvSpPr>
        <p:spPr bwMode="auto">
          <a:xfrm>
            <a:off x="0" y="1341398"/>
            <a:ext cx="2771800" cy="1152128"/>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rgbClr val="FF9900"/>
              </a:buClr>
              <a:buSzPct val="75000"/>
              <a:buFont typeface="Wingdings" panose="05000000000000000000" pitchFamily="2" charset="2"/>
              <a:buChar char="u"/>
              <a:defRPr sz="240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defRPr>
            </a:lvl1pPr>
            <a:lvl2pPr marL="742950" indent="-285750" algn="l" rtl="0" eaLnBrk="0" fontAlgn="base" hangingPunct="0">
              <a:spcBef>
                <a:spcPct val="20000"/>
              </a:spcBef>
              <a:spcAft>
                <a:spcPct val="0"/>
              </a:spcAft>
              <a:buClr>
                <a:srgbClr val="CC0099"/>
              </a:buClr>
              <a:buSzPct val="100000"/>
              <a:buFont typeface="Wingdings" panose="05000000000000000000" pitchFamily="2" charset="2"/>
              <a:buChar char="ð"/>
              <a:defRPr sz="2000">
                <a:solidFill>
                  <a:schemeClr val="accent3">
                    <a:lumMod val="50000"/>
                  </a:schemeClr>
                </a:solidFill>
                <a:latin typeface="Times New Roman" panose="02020603050405020304" pitchFamily="18" charset="0"/>
                <a:ea typeface="微软雅黑" panose="020B0503020204020204" charset="-122"/>
                <a:cs typeface="Times New Roman" panose="02020603050405020304" pitchFamily="18" charset="0"/>
              </a:defRPr>
            </a:lvl2pPr>
            <a:lvl3pPr marL="1143000" indent="-228600" algn="l" rtl="0" eaLnBrk="0" fontAlgn="base" hangingPunct="0">
              <a:spcBef>
                <a:spcPct val="20000"/>
              </a:spcBef>
              <a:spcAft>
                <a:spcPct val="0"/>
              </a:spcAft>
              <a:buChar char="•"/>
              <a:defRPr sz="2000">
                <a:solidFill>
                  <a:srgbClr val="003399"/>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spcBef>
                <a:spcPct val="20000"/>
              </a:spcBef>
              <a:spcAft>
                <a:spcPct val="0"/>
              </a:spcAft>
              <a:buChar char="–"/>
              <a:defRPr sz="2400">
                <a:solidFill>
                  <a:srgbClr val="003399"/>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spcBef>
                <a:spcPct val="20000"/>
              </a:spcBef>
              <a:spcAft>
                <a:spcPct val="0"/>
              </a:spcAft>
              <a:buChar char="»"/>
              <a:defRPr sz="2400">
                <a:solidFill>
                  <a:srgbClr val="003399"/>
                </a:solidFill>
                <a:latin typeface="Times New Roman" panose="02020603050405020304" pitchFamily="18" charset="0"/>
                <a:ea typeface="+mn-ea"/>
                <a:cs typeface="Times New Roman" panose="02020603050405020304" pitchFamily="18" charset="0"/>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r>
              <a:rPr lang="en-US" altLang="zh-CN" sz="1600" b="0" dirty="0" smtClean="0">
                <a:solidFill>
                  <a:srgbClr val="000000"/>
                </a:solidFill>
              </a:rPr>
              <a:t>The vacuum pressure is better than 2 x 10-10 </a:t>
            </a:r>
            <a:r>
              <a:rPr lang="en-US" altLang="zh-CN" sz="1600" b="0" dirty="0" err="1" smtClean="0">
                <a:solidFill>
                  <a:srgbClr val="000000"/>
                </a:solidFill>
              </a:rPr>
              <a:t>Torr</a:t>
            </a:r>
            <a:endParaRPr lang="en-US" altLang="zh-CN" sz="1600" b="0" dirty="0" smtClean="0">
              <a:solidFill>
                <a:srgbClr val="000000"/>
              </a:solidFill>
            </a:endParaRPr>
          </a:p>
          <a:p>
            <a:r>
              <a:rPr lang="en-US" altLang="zh-CN" sz="1600" b="0" dirty="0" smtClean="0">
                <a:solidFill>
                  <a:srgbClr val="000000"/>
                </a:solidFill>
              </a:rPr>
              <a:t>Total leakage rate is less than 2 x 10-10 </a:t>
            </a:r>
            <a:r>
              <a:rPr lang="en-US" altLang="zh-CN" sz="1600" b="0" dirty="0" err="1" smtClean="0">
                <a:solidFill>
                  <a:srgbClr val="000000"/>
                </a:solidFill>
              </a:rPr>
              <a:t>torr.l</a:t>
            </a:r>
            <a:r>
              <a:rPr lang="en-US" altLang="zh-CN" sz="1600" b="0" dirty="0" smtClean="0">
                <a:solidFill>
                  <a:srgbClr val="000000"/>
                </a:solidFill>
              </a:rPr>
              <a:t> /s.</a:t>
            </a:r>
            <a:endParaRPr lang="en-US" altLang="zh-CN" sz="1400" b="0" dirty="0" smtClean="0">
              <a:solidFill>
                <a:srgbClr val="000000"/>
              </a:solidFill>
            </a:endParaRPr>
          </a:p>
          <a:p>
            <a:endParaRPr kumimoji="1" lang="zh-CN" altLang="en-US" sz="1400" b="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7390" y="162234"/>
            <a:ext cx="8229600" cy="731236"/>
          </a:xfrm>
        </p:spPr>
        <p:txBody>
          <a:bodyPr/>
          <a:lstStyle/>
          <a:p>
            <a:r>
              <a:rPr kumimoji="1" lang="en-US" altLang="zh-CN" sz="2800" dirty="0" smtClean="0">
                <a:solidFill>
                  <a:srgbClr val="C00000"/>
                </a:solidFill>
              </a:rPr>
              <a:t>High Efficiency Klystron Development</a:t>
            </a:r>
            <a:endParaRPr kumimoji="1" lang="en-US" altLang="zh-CN" sz="2800" dirty="0" smtClean="0">
              <a:solidFill>
                <a:srgbClr val="C00000"/>
              </a:solidFill>
            </a:endParaRPr>
          </a:p>
        </p:txBody>
      </p:sp>
      <p:sp>
        <p:nvSpPr>
          <p:cNvPr id="3" name="内容占位符 2"/>
          <p:cNvSpPr>
            <a:spLocks noGrp="1"/>
          </p:cNvSpPr>
          <p:nvPr>
            <p:ph idx="1"/>
          </p:nvPr>
        </p:nvSpPr>
        <p:spPr>
          <a:xfrm>
            <a:off x="-185226" y="1696616"/>
            <a:ext cx="5256584" cy="1440160"/>
          </a:xfrm>
        </p:spPr>
        <p:txBody>
          <a:bodyPr/>
          <a:lstStyle/>
          <a:p>
            <a:pPr lvl="1">
              <a:lnSpc>
                <a:spcPct val="90000"/>
              </a:lnSpc>
            </a:pPr>
            <a:r>
              <a:rPr kumimoji="1" lang="en-US" altLang="zh-CN" sz="1400" dirty="0" smtClean="0">
                <a:solidFill>
                  <a:schemeClr val="tx1"/>
                </a:solidFill>
                <a:latin typeface="Times New Roman" panose="02020603050405020304"/>
                <a:cs typeface="Times New Roman" panose="02020603050405020304"/>
              </a:rPr>
              <a:t>2016 – 2018</a:t>
            </a:r>
            <a:r>
              <a:rPr kumimoji="1" lang="zh-CN" altLang="en-US" sz="1400" dirty="0" smtClean="0">
                <a:solidFill>
                  <a:schemeClr val="tx1"/>
                </a:solidFill>
                <a:latin typeface="Times New Roman" panose="02020603050405020304"/>
                <a:cs typeface="Times New Roman" panose="02020603050405020304"/>
              </a:rPr>
              <a:t>：</a:t>
            </a:r>
            <a:r>
              <a:rPr kumimoji="1" lang="en-US" altLang="zh-CN" sz="1400" dirty="0" smtClean="0">
                <a:solidFill>
                  <a:schemeClr val="tx1"/>
                </a:solidFill>
                <a:latin typeface="Times New Roman" panose="02020603050405020304"/>
                <a:cs typeface="Times New Roman" panose="02020603050405020304"/>
              </a:rPr>
              <a:t> </a:t>
            </a:r>
            <a:r>
              <a:rPr kumimoji="1" lang="en-US" altLang="zh-CN" sz="1400" dirty="0">
                <a:solidFill>
                  <a:schemeClr val="tx1"/>
                </a:solidFill>
                <a:latin typeface="Times New Roman" panose="02020603050405020304"/>
                <a:cs typeface="Times New Roman" panose="02020603050405020304"/>
              </a:rPr>
              <a:t>Design conventional &amp; high efficiency klystron</a:t>
            </a:r>
            <a:endParaRPr kumimoji="1" lang="en-US" altLang="zh-CN" sz="1400" dirty="0">
              <a:solidFill>
                <a:schemeClr val="tx1"/>
              </a:solidFill>
              <a:latin typeface="Times New Roman" panose="02020603050405020304"/>
              <a:cs typeface="Times New Roman" panose="02020603050405020304"/>
            </a:endParaRPr>
          </a:p>
          <a:p>
            <a:pPr lvl="1">
              <a:lnSpc>
                <a:spcPct val="90000"/>
              </a:lnSpc>
            </a:pPr>
            <a:r>
              <a:rPr kumimoji="1" lang="en-US" altLang="zh-CN" sz="1600" dirty="0">
                <a:solidFill>
                  <a:schemeClr val="accent2">
                    <a:lumMod val="75000"/>
                  </a:schemeClr>
                </a:solidFill>
                <a:latin typeface="Times New Roman" panose="02020603050405020304"/>
                <a:cs typeface="Times New Roman" panose="02020603050405020304"/>
              </a:rPr>
              <a:t>2017 </a:t>
            </a:r>
            <a:r>
              <a:rPr kumimoji="1" lang="en-US" altLang="zh-CN" sz="1600" dirty="0" smtClean="0">
                <a:solidFill>
                  <a:schemeClr val="accent2">
                    <a:lumMod val="75000"/>
                  </a:schemeClr>
                </a:solidFill>
                <a:latin typeface="Times New Roman" panose="02020603050405020304"/>
                <a:cs typeface="Times New Roman" panose="02020603050405020304"/>
              </a:rPr>
              <a:t>– 2018</a:t>
            </a:r>
            <a:r>
              <a:rPr kumimoji="1" lang="zh-CN" altLang="en-US" sz="1600" dirty="0" smtClean="0">
                <a:solidFill>
                  <a:schemeClr val="accent2">
                    <a:lumMod val="75000"/>
                  </a:schemeClr>
                </a:solidFill>
                <a:latin typeface="Times New Roman" panose="02020603050405020304"/>
                <a:cs typeface="Times New Roman" panose="02020603050405020304"/>
              </a:rPr>
              <a:t>：</a:t>
            </a:r>
            <a:r>
              <a:rPr kumimoji="1" lang="en-US" altLang="zh-CN" sz="1600" dirty="0" smtClean="0">
                <a:solidFill>
                  <a:schemeClr val="accent2">
                    <a:lumMod val="75000"/>
                  </a:schemeClr>
                </a:solidFill>
                <a:latin typeface="Times New Roman" panose="02020603050405020304"/>
                <a:cs typeface="Times New Roman" panose="02020603050405020304"/>
              </a:rPr>
              <a:t>Fabricate </a:t>
            </a:r>
            <a:r>
              <a:rPr kumimoji="1" lang="en-US" altLang="zh-CN" sz="1600" dirty="0">
                <a:solidFill>
                  <a:schemeClr val="accent2">
                    <a:lumMod val="75000"/>
                  </a:schemeClr>
                </a:solidFill>
                <a:latin typeface="Times New Roman" panose="02020603050405020304"/>
                <a:cs typeface="Times New Roman" panose="02020603050405020304"/>
              </a:rPr>
              <a:t>conventional klystron &amp; test</a:t>
            </a:r>
            <a:endParaRPr kumimoji="1" lang="en-US" altLang="zh-CN" sz="1600" dirty="0">
              <a:solidFill>
                <a:schemeClr val="accent2">
                  <a:lumMod val="75000"/>
                </a:schemeClr>
              </a:solidFill>
              <a:latin typeface="Times New Roman" panose="02020603050405020304"/>
              <a:cs typeface="Times New Roman" panose="02020603050405020304"/>
            </a:endParaRPr>
          </a:p>
          <a:p>
            <a:pPr lvl="1">
              <a:lnSpc>
                <a:spcPct val="90000"/>
              </a:lnSpc>
            </a:pPr>
            <a:r>
              <a:rPr kumimoji="1" lang="en-US" altLang="zh-CN" sz="1400" dirty="0">
                <a:solidFill>
                  <a:schemeClr val="accent1">
                    <a:lumMod val="75000"/>
                  </a:schemeClr>
                </a:solidFill>
                <a:latin typeface="Times New Roman" panose="02020603050405020304"/>
                <a:cs typeface="Times New Roman" panose="02020603050405020304"/>
              </a:rPr>
              <a:t>2018 - 2019 </a:t>
            </a:r>
            <a:r>
              <a:rPr kumimoji="1" lang="zh-CN" altLang="en-US" sz="1400" dirty="0" smtClean="0">
                <a:solidFill>
                  <a:schemeClr val="accent1">
                    <a:lumMod val="75000"/>
                  </a:schemeClr>
                </a:solidFill>
                <a:latin typeface="Times New Roman" panose="02020603050405020304"/>
                <a:cs typeface="Times New Roman" panose="02020603050405020304"/>
              </a:rPr>
              <a:t>：</a:t>
            </a:r>
            <a:r>
              <a:rPr kumimoji="1" lang="en-US" altLang="zh-CN" sz="1400" dirty="0" smtClean="0">
                <a:solidFill>
                  <a:schemeClr val="accent1">
                    <a:lumMod val="75000"/>
                  </a:schemeClr>
                </a:solidFill>
                <a:latin typeface="Times New Roman" panose="02020603050405020304"/>
                <a:cs typeface="Times New Roman" panose="02020603050405020304"/>
              </a:rPr>
              <a:t>Fabricate </a:t>
            </a:r>
            <a:r>
              <a:rPr kumimoji="1" lang="en-US" altLang="zh-CN" sz="1400" dirty="0">
                <a:solidFill>
                  <a:schemeClr val="accent1">
                    <a:lumMod val="75000"/>
                  </a:schemeClr>
                </a:solidFill>
                <a:latin typeface="Times New Roman" panose="02020603050405020304"/>
                <a:cs typeface="Times New Roman" panose="02020603050405020304"/>
              </a:rPr>
              <a:t>1</a:t>
            </a:r>
            <a:r>
              <a:rPr kumimoji="1" lang="en-US" altLang="zh-CN" sz="1400" baseline="30000" dirty="0">
                <a:solidFill>
                  <a:schemeClr val="accent1">
                    <a:lumMod val="75000"/>
                  </a:schemeClr>
                </a:solidFill>
                <a:latin typeface="Times New Roman" panose="02020603050405020304"/>
                <a:cs typeface="Times New Roman" panose="02020603050405020304"/>
              </a:rPr>
              <a:t>st</a:t>
            </a:r>
            <a:r>
              <a:rPr kumimoji="1" lang="en-US" altLang="zh-CN" sz="1400" dirty="0">
                <a:solidFill>
                  <a:schemeClr val="accent1">
                    <a:lumMod val="75000"/>
                  </a:schemeClr>
                </a:solidFill>
                <a:latin typeface="Times New Roman" panose="02020603050405020304"/>
                <a:cs typeface="Times New Roman" panose="02020603050405020304"/>
              </a:rPr>
              <a:t>  high efficiency  klystron &amp; test</a:t>
            </a:r>
            <a:endParaRPr kumimoji="1" lang="en-US" altLang="zh-CN" sz="1400" dirty="0">
              <a:solidFill>
                <a:schemeClr val="accent1">
                  <a:lumMod val="75000"/>
                </a:schemeClr>
              </a:solidFill>
              <a:latin typeface="Times New Roman" panose="02020603050405020304"/>
              <a:cs typeface="Times New Roman" panose="02020603050405020304"/>
            </a:endParaRPr>
          </a:p>
          <a:p>
            <a:pPr lvl="1">
              <a:lnSpc>
                <a:spcPct val="90000"/>
              </a:lnSpc>
            </a:pPr>
            <a:r>
              <a:rPr kumimoji="1" lang="en-US" altLang="zh-CN" sz="1400" dirty="0">
                <a:solidFill>
                  <a:schemeClr val="accent1">
                    <a:lumMod val="75000"/>
                  </a:schemeClr>
                </a:solidFill>
                <a:latin typeface="Times New Roman" panose="02020603050405020304"/>
                <a:cs typeface="Times New Roman" panose="02020603050405020304"/>
              </a:rPr>
              <a:t>2019 - 2020 </a:t>
            </a:r>
            <a:r>
              <a:rPr kumimoji="1" lang="zh-CN" altLang="en-US" sz="1400" dirty="0" smtClean="0">
                <a:solidFill>
                  <a:schemeClr val="accent1">
                    <a:lumMod val="75000"/>
                  </a:schemeClr>
                </a:solidFill>
                <a:latin typeface="Times New Roman" panose="02020603050405020304"/>
                <a:cs typeface="Times New Roman" panose="02020603050405020304"/>
              </a:rPr>
              <a:t>：</a:t>
            </a:r>
            <a:r>
              <a:rPr kumimoji="1" lang="en-US" altLang="zh-CN" sz="1400" dirty="0" smtClean="0">
                <a:solidFill>
                  <a:schemeClr val="accent1">
                    <a:lumMod val="75000"/>
                  </a:schemeClr>
                </a:solidFill>
                <a:latin typeface="Times New Roman" panose="02020603050405020304"/>
                <a:cs typeface="Times New Roman" panose="02020603050405020304"/>
              </a:rPr>
              <a:t>Fabricate </a:t>
            </a:r>
            <a:r>
              <a:rPr kumimoji="1" lang="en-US" altLang="zh-CN" sz="1400" dirty="0">
                <a:solidFill>
                  <a:schemeClr val="accent1">
                    <a:lumMod val="75000"/>
                  </a:schemeClr>
                </a:solidFill>
                <a:latin typeface="Times New Roman" panose="02020603050405020304"/>
                <a:cs typeface="Times New Roman" panose="02020603050405020304"/>
              </a:rPr>
              <a:t>2</a:t>
            </a:r>
            <a:r>
              <a:rPr kumimoji="1" lang="en-US" altLang="zh-CN" sz="1400" baseline="30000" dirty="0">
                <a:solidFill>
                  <a:schemeClr val="accent1">
                    <a:lumMod val="75000"/>
                  </a:schemeClr>
                </a:solidFill>
                <a:latin typeface="Times New Roman" panose="02020603050405020304"/>
                <a:cs typeface="Times New Roman" panose="02020603050405020304"/>
              </a:rPr>
              <a:t>nd</a:t>
            </a:r>
            <a:r>
              <a:rPr kumimoji="1" lang="en-US" altLang="zh-CN" sz="1400" dirty="0">
                <a:solidFill>
                  <a:schemeClr val="accent1">
                    <a:lumMod val="75000"/>
                  </a:schemeClr>
                </a:solidFill>
                <a:latin typeface="Times New Roman" panose="02020603050405020304"/>
                <a:cs typeface="Times New Roman" panose="02020603050405020304"/>
              </a:rPr>
              <a:t> high efficiency  klystron &amp; test</a:t>
            </a:r>
            <a:endParaRPr kumimoji="1" lang="en-US" altLang="zh-CN" sz="1400" dirty="0">
              <a:solidFill>
                <a:schemeClr val="accent1">
                  <a:lumMod val="75000"/>
                </a:schemeClr>
              </a:solidFill>
              <a:latin typeface="Times New Roman" panose="02020603050405020304"/>
              <a:cs typeface="Times New Roman" panose="02020603050405020304"/>
            </a:endParaRPr>
          </a:p>
          <a:p>
            <a:pPr lvl="1">
              <a:lnSpc>
                <a:spcPct val="90000"/>
              </a:lnSpc>
            </a:pPr>
            <a:r>
              <a:rPr kumimoji="1" lang="en-US" altLang="zh-CN" sz="1400" dirty="0">
                <a:solidFill>
                  <a:schemeClr val="accent1">
                    <a:lumMod val="75000"/>
                  </a:schemeClr>
                </a:solidFill>
                <a:latin typeface="Times New Roman" panose="02020603050405020304"/>
                <a:cs typeface="Times New Roman" panose="02020603050405020304"/>
              </a:rPr>
              <a:t>2020 - 2021 </a:t>
            </a:r>
            <a:r>
              <a:rPr kumimoji="1" lang="zh-CN" altLang="en-US" sz="1400" dirty="0" smtClean="0">
                <a:solidFill>
                  <a:schemeClr val="accent1">
                    <a:lumMod val="75000"/>
                  </a:schemeClr>
                </a:solidFill>
                <a:latin typeface="Times New Roman" panose="02020603050405020304"/>
                <a:cs typeface="Times New Roman" panose="02020603050405020304"/>
              </a:rPr>
              <a:t>：</a:t>
            </a:r>
            <a:r>
              <a:rPr kumimoji="1" lang="en-US" altLang="zh-CN" sz="1400" dirty="0" smtClean="0">
                <a:solidFill>
                  <a:schemeClr val="accent1">
                    <a:lumMod val="75000"/>
                  </a:schemeClr>
                </a:solidFill>
                <a:latin typeface="Times New Roman" panose="02020603050405020304"/>
                <a:cs typeface="Times New Roman" panose="02020603050405020304"/>
              </a:rPr>
              <a:t>Fabricate </a:t>
            </a:r>
            <a:r>
              <a:rPr kumimoji="1" lang="en-US" altLang="zh-CN" sz="1400" dirty="0">
                <a:solidFill>
                  <a:schemeClr val="accent1">
                    <a:lumMod val="75000"/>
                  </a:schemeClr>
                </a:solidFill>
                <a:latin typeface="Times New Roman" panose="02020603050405020304"/>
                <a:cs typeface="Times New Roman" panose="02020603050405020304"/>
              </a:rPr>
              <a:t>3</a:t>
            </a:r>
            <a:r>
              <a:rPr kumimoji="1" lang="en-US" altLang="zh-CN" sz="1400" baseline="30000" dirty="0">
                <a:solidFill>
                  <a:schemeClr val="accent1">
                    <a:lumMod val="75000"/>
                  </a:schemeClr>
                </a:solidFill>
                <a:latin typeface="Times New Roman" panose="02020603050405020304"/>
                <a:cs typeface="Times New Roman" panose="02020603050405020304"/>
              </a:rPr>
              <a:t>rd</a:t>
            </a:r>
            <a:r>
              <a:rPr kumimoji="1" lang="en-US" altLang="zh-CN" sz="1400" dirty="0">
                <a:solidFill>
                  <a:schemeClr val="accent1">
                    <a:lumMod val="75000"/>
                  </a:schemeClr>
                </a:solidFill>
                <a:latin typeface="Times New Roman" panose="02020603050405020304"/>
                <a:cs typeface="Times New Roman" panose="02020603050405020304"/>
              </a:rPr>
              <a:t> high efficiency  klystron &amp; </a:t>
            </a:r>
            <a:r>
              <a:rPr kumimoji="1" lang="en-US" altLang="zh-CN" sz="1400" dirty="0" smtClean="0">
                <a:solidFill>
                  <a:schemeClr val="accent1">
                    <a:lumMod val="75000"/>
                  </a:schemeClr>
                </a:solidFill>
                <a:latin typeface="Times New Roman" panose="02020603050405020304"/>
                <a:cs typeface="Times New Roman" panose="02020603050405020304"/>
              </a:rPr>
              <a:t>test</a:t>
            </a:r>
            <a:endParaRPr kumimoji="1" lang="en-US" altLang="zh-CN" sz="1400" dirty="0">
              <a:solidFill>
                <a:schemeClr val="accent1">
                  <a:lumMod val="75000"/>
                </a:schemeClr>
              </a:solidFill>
              <a:latin typeface="Times New Roman" panose="02020603050405020304"/>
              <a:cs typeface="Times New Roman" panose="02020603050405020304"/>
            </a:endParaRPr>
          </a:p>
        </p:txBody>
      </p:sp>
      <p:graphicFrame>
        <p:nvGraphicFramePr>
          <p:cNvPr id="5" name="内容占位符 7"/>
          <p:cNvGraphicFramePr/>
          <p:nvPr/>
        </p:nvGraphicFramePr>
        <p:xfrm>
          <a:off x="5148066" y="1844825"/>
          <a:ext cx="3593465" cy="1727835"/>
        </p:xfrm>
        <a:graphic>
          <a:graphicData uri="http://schemas.openxmlformats.org/drawingml/2006/table">
            <a:tbl>
              <a:tblPr/>
              <a:tblGrid>
                <a:gridCol w="1643380"/>
                <a:gridCol w="1087755"/>
                <a:gridCol w="862330"/>
              </a:tblGrid>
              <a:tr h="43942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Parameters</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smtClean="0">
                          <a:ln>
                            <a:noFill/>
                          </a:ln>
                          <a:solidFill>
                            <a:srgbClr val="000000"/>
                          </a:solidFill>
                          <a:effectLst/>
                          <a:latin typeface="Times New Roman" panose="02020603050405020304"/>
                          <a:ea typeface="宋体" panose="02010600030101010101" pitchFamily="2" charset="-122"/>
                          <a:cs typeface="Times New Roman" panose="02020603050405020304"/>
                        </a:rPr>
                        <a:t>Conventional</a:t>
                      </a:r>
                      <a:endParaRPr kumimoji="0" lang="en-GB" altLang="zh-CN" sz="1200" b="0" i="0" u="none" strike="noStrike" cap="none" normalizeH="0" baseline="0" dirty="0" smtClean="0">
                        <a:ln>
                          <a:noFill/>
                        </a:ln>
                        <a:solidFill>
                          <a:srgbClr val="000000"/>
                        </a:solidFill>
                        <a:effectLst/>
                        <a:latin typeface="Times New Roman" panose="02020603050405020304"/>
                        <a:ea typeface="宋体" panose="02010600030101010101" pitchFamily="2" charset="-122"/>
                        <a:cs typeface="Times New Roman" panose="02020603050405020304"/>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smtClean="0">
                          <a:ln>
                            <a:noFill/>
                          </a:ln>
                          <a:solidFill>
                            <a:srgbClr val="000000"/>
                          </a:solidFill>
                          <a:effectLst/>
                          <a:latin typeface="Times New Roman" panose="02020603050405020304"/>
                          <a:ea typeface="宋体" panose="02010600030101010101" pitchFamily="2" charset="-122"/>
                          <a:cs typeface="Times New Roman" panose="02020603050405020304"/>
                        </a:rPr>
                        <a:t>efficiency</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High </a:t>
                      </a:r>
                      <a:endPar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endParaRP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efficiency</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9337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Centre frequency (MHz)</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650+/-0.5</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rPr>
                        <a:t>650+/-0.5</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Output power (kW)</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800</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rPr>
                        <a:t>800</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9337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Beam voltage (kV)</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80</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0447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Beam current (A)</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16</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0510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chemeClr val="accent2">
                              <a:lumMod val="75000"/>
                            </a:schemeClr>
                          </a:solidFill>
                          <a:effectLst/>
                          <a:latin typeface="Times New Roman" panose="02020603050405020304"/>
                          <a:ea typeface="宋体" panose="02010600030101010101" pitchFamily="2" charset="-122"/>
                          <a:cs typeface="Times New Roman" panose="02020603050405020304"/>
                        </a:rPr>
                        <a:t>Efficiency (%)</a:t>
                      </a:r>
                      <a:endParaRPr kumimoji="0" lang="zh-CN" sz="1200" b="0" i="0" u="none" strike="noStrike" cap="none" normalizeH="0" baseline="0" dirty="0">
                        <a:ln>
                          <a:noFill/>
                        </a:ln>
                        <a:solidFill>
                          <a:schemeClr val="accent2">
                            <a:lumMod val="75000"/>
                          </a:schemeClr>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smtClean="0">
                          <a:ln>
                            <a:noFill/>
                          </a:ln>
                          <a:solidFill>
                            <a:schemeClr val="accent2">
                              <a:lumMod val="75000"/>
                            </a:schemeClr>
                          </a:solidFill>
                          <a:effectLst/>
                          <a:latin typeface="Times New Roman" panose="02020603050405020304"/>
                          <a:ea typeface="宋体" panose="02010600030101010101" pitchFamily="2" charset="-122"/>
                          <a:cs typeface="Times New Roman" panose="02020603050405020304"/>
                        </a:rPr>
                        <a:t>~ 65</a:t>
                      </a:r>
                      <a:endParaRPr kumimoji="0" lang="zh-CN" sz="1200" b="0" i="0" u="none" strike="noStrike" cap="none" normalizeH="0" baseline="0" dirty="0">
                        <a:ln>
                          <a:noFill/>
                        </a:ln>
                        <a:solidFill>
                          <a:schemeClr val="accent2">
                            <a:lumMod val="75000"/>
                          </a:schemeClr>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&gt; 80</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pic>
        <p:nvPicPr>
          <p:cNvPr id="6" name="图片 5"/>
          <p:cNvPicPr>
            <a:picLocks noChangeAspect="1"/>
          </p:cNvPicPr>
          <p:nvPr/>
        </p:nvPicPr>
        <p:blipFill>
          <a:blip r:embed="rId1"/>
          <a:stretch>
            <a:fillRect/>
          </a:stretch>
        </p:blipFill>
        <p:spPr>
          <a:xfrm>
            <a:off x="4750140" y="3717033"/>
            <a:ext cx="4393860" cy="1979755"/>
          </a:xfrm>
          <a:prstGeom prst="rect">
            <a:avLst/>
          </a:prstGeom>
        </p:spPr>
      </p:pic>
      <p:pic>
        <p:nvPicPr>
          <p:cNvPr id="1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943" y="3939922"/>
            <a:ext cx="3948877" cy="2059128"/>
          </a:xfrm>
          <a:prstGeom prst="rect">
            <a:avLst/>
          </a:prstGeom>
          <a:noFill/>
          <a:ln>
            <a:noFill/>
          </a:ln>
        </p:spPr>
      </p:pic>
      <p:sp>
        <p:nvSpPr>
          <p:cNvPr id="4" name="矩形 3"/>
          <p:cNvSpPr/>
          <p:nvPr/>
        </p:nvSpPr>
        <p:spPr>
          <a:xfrm>
            <a:off x="468815" y="6138271"/>
            <a:ext cx="3960441" cy="284480"/>
          </a:xfrm>
          <a:prstGeom prst="rect">
            <a:avLst/>
          </a:prstGeom>
        </p:spPr>
        <p:txBody>
          <a:bodyPr wrap="square">
            <a:spAutoFit/>
          </a:bodyPr>
          <a:lstStyle/>
          <a:p>
            <a:pPr marL="285750" indent="-285750" algn="l" eaLnBrk="0" hangingPunct="0">
              <a:lnSpc>
                <a:spcPct val="90000"/>
              </a:lnSpc>
              <a:spcBef>
                <a:spcPct val="20000"/>
              </a:spcBef>
              <a:buClr>
                <a:srgbClr val="CC0099"/>
              </a:buClr>
              <a:buSzPct val="100000"/>
              <a:buFont typeface="Wingdings" panose="05000000000000000000" pitchFamily="2" charset="2"/>
              <a:buChar char="ð"/>
            </a:pPr>
            <a:r>
              <a:rPr kumimoji="1" lang="en-US" altLang="zh-CN" sz="1400" dirty="0" smtClean="0">
                <a:solidFill>
                  <a:srgbClr val="BF0000"/>
                </a:solidFill>
                <a:latin typeface="Times New Roman" panose="02020603050405020304"/>
                <a:ea typeface="微软雅黑" panose="020B0503020204020204" charset="-122"/>
                <a:cs typeface="Times New Roman" panose="02020603050405020304"/>
              </a:rPr>
              <a:t>73</a:t>
            </a:r>
            <a:r>
              <a:rPr kumimoji="1" lang="en-US" altLang="zh-CN" sz="1400" dirty="0">
                <a:solidFill>
                  <a:srgbClr val="BF0000"/>
                </a:solidFill>
                <a:latin typeface="Times New Roman" panose="02020603050405020304"/>
                <a:ea typeface="微软雅黑" panose="020B0503020204020204" charset="-122"/>
                <a:cs typeface="Times New Roman" panose="02020603050405020304"/>
              </a:rPr>
              <a:t>%/68%/65% efficiencies for 1D/2D/3D</a:t>
            </a:r>
            <a:endParaRPr kumimoji="1" lang="en-US" altLang="zh-CN" sz="1400" dirty="0">
              <a:solidFill>
                <a:srgbClr val="BF0000"/>
              </a:solidFill>
              <a:latin typeface="Times New Roman" panose="02020603050405020304"/>
              <a:ea typeface="微软雅黑" panose="020B0503020204020204" charset="-122"/>
              <a:cs typeface="Times New Roman" panose="02020603050405020304"/>
            </a:endParaRPr>
          </a:p>
        </p:txBody>
      </p:sp>
      <p:sp>
        <p:nvSpPr>
          <p:cNvPr id="14" name="矩形 13"/>
          <p:cNvSpPr/>
          <p:nvPr/>
        </p:nvSpPr>
        <p:spPr>
          <a:xfrm>
            <a:off x="5360234" y="5692974"/>
            <a:ext cx="3347085" cy="306705"/>
          </a:xfrm>
          <a:prstGeom prst="rect">
            <a:avLst/>
          </a:prstGeom>
        </p:spPr>
        <p:txBody>
          <a:bodyPr wrap="none">
            <a:spAutoFit/>
          </a:bodyPr>
          <a:lstStyle/>
          <a:p>
            <a:r>
              <a:rPr kumimoji="1" lang="en-US" altLang="zh-CN" sz="1400" b="0" dirty="0" smtClean="0">
                <a:solidFill>
                  <a:srgbClr val="000000"/>
                </a:solidFill>
                <a:latin typeface="Times New Roman" panose="02020603050405020304"/>
                <a:cs typeface="Times New Roman" panose="02020603050405020304"/>
              </a:rPr>
              <a:t>Mechanical design of conventional klystron </a:t>
            </a:r>
            <a:endParaRPr lang="zh-CN" altLang="en-US" sz="1400" b="0" dirty="0">
              <a:solidFill>
                <a:srgbClr val="000000"/>
              </a:solidFill>
            </a:endParaRPr>
          </a:p>
        </p:txBody>
      </p:sp>
      <p:sp>
        <p:nvSpPr>
          <p:cNvPr id="7" name="文本框 6"/>
          <p:cNvSpPr txBox="1"/>
          <p:nvPr/>
        </p:nvSpPr>
        <p:spPr>
          <a:xfrm>
            <a:off x="1355090" y="893445"/>
            <a:ext cx="7471410" cy="583565"/>
          </a:xfrm>
          <a:prstGeom prst="rect">
            <a:avLst/>
          </a:prstGeom>
          <a:noFill/>
        </p:spPr>
        <p:txBody>
          <a:bodyPr wrap="square" rtlCol="0" anchor="t">
            <a:spAutoFit/>
          </a:bodyPr>
          <a:p>
            <a:pPr algn="ctr"/>
            <a:r>
              <a:rPr lang="en-US" altLang="zh-CN" sz="1600" dirty="0" smtClean="0">
                <a:solidFill>
                  <a:srgbClr val="000000"/>
                </a:solidFill>
                <a:latin typeface="Times New Roman" panose="02020603050405020304"/>
                <a:ea typeface="微软雅黑" panose="020B0503020204020204" charset="-122"/>
                <a:cs typeface="Times New Roman" panose="02020603050405020304"/>
                <a:sym typeface="+mn-ea"/>
              </a:rPr>
              <a:t>Established </a:t>
            </a:r>
            <a:r>
              <a:rPr lang="zh-CN" altLang="en-US" sz="1600" dirty="0" smtClean="0">
                <a:solidFill>
                  <a:srgbClr val="000000"/>
                </a:solidFill>
                <a:latin typeface="Times New Roman" panose="02020603050405020304"/>
                <a:ea typeface="微软雅黑" panose="020B0503020204020204" charset="-122"/>
                <a:cs typeface="Times New Roman" panose="02020603050405020304"/>
                <a:sym typeface="+mn-ea"/>
              </a:rPr>
              <a:t>“</a:t>
            </a:r>
            <a:r>
              <a:rPr lang="en-US" altLang="zh-CN" sz="1600" dirty="0" smtClean="0">
                <a:solidFill>
                  <a:schemeClr val="accent2">
                    <a:lumMod val="75000"/>
                  </a:schemeClr>
                </a:solidFill>
                <a:latin typeface="Times New Roman" panose="02020603050405020304"/>
                <a:ea typeface="微软雅黑" panose="020B0503020204020204" charset="-122"/>
                <a:cs typeface="Times New Roman" panose="02020603050405020304"/>
                <a:sym typeface="+mn-ea"/>
              </a:rPr>
              <a:t>High </a:t>
            </a:r>
            <a:r>
              <a:rPr lang="en-US" altLang="zh-CN" sz="1600" dirty="0">
                <a:solidFill>
                  <a:schemeClr val="accent2">
                    <a:lumMod val="75000"/>
                  </a:schemeClr>
                </a:solidFill>
                <a:latin typeface="Times New Roman" panose="02020603050405020304"/>
                <a:ea typeface="微软雅黑" panose="020B0503020204020204" charset="-122"/>
                <a:cs typeface="Times New Roman" panose="02020603050405020304"/>
                <a:sym typeface="+mn-ea"/>
              </a:rPr>
              <a:t>efficiency klystron collaboration </a:t>
            </a:r>
            <a:r>
              <a:rPr lang="en-US" altLang="zh-CN" sz="1600" dirty="0" smtClean="0">
                <a:solidFill>
                  <a:schemeClr val="accent2">
                    <a:lumMod val="75000"/>
                  </a:schemeClr>
                </a:solidFill>
                <a:latin typeface="Times New Roman" panose="02020603050405020304"/>
                <a:ea typeface="微软雅黑" panose="020B0503020204020204" charset="-122"/>
                <a:cs typeface="Times New Roman" panose="02020603050405020304"/>
                <a:sym typeface="+mn-ea"/>
              </a:rPr>
              <a:t>consortium</a:t>
            </a:r>
            <a:r>
              <a:rPr lang="zh-CN" altLang="en-US" sz="1600" dirty="0" smtClean="0">
                <a:solidFill>
                  <a:srgbClr val="000000"/>
                </a:solidFill>
                <a:latin typeface="Times New Roman" panose="02020603050405020304"/>
                <a:ea typeface="微软雅黑" panose="020B0503020204020204" charset="-122"/>
                <a:cs typeface="Times New Roman" panose="02020603050405020304"/>
                <a:sym typeface="+mn-ea"/>
              </a:rPr>
              <a:t>”</a:t>
            </a:r>
            <a:r>
              <a:rPr lang="en-US" altLang="zh-CN" sz="1600" dirty="0" smtClean="0">
                <a:solidFill>
                  <a:srgbClr val="000000"/>
                </a:solidFill>
                <a:latin typeface="Times New Roman" panose="02020603050405020304"/>
                <a:ea typeface="微软雅黑" panose="020B0503020204020204" charset="-122"/>
                <a:cs typeface="Times New Roman" panose="02020603050405020304"/>
                <a:sym typeface="+mn-ea"/>
              </a:rPr>
              <a:t>, </a:t>
            </a:r>
            <a:r>
              <a:rPr lang="en-US" altLang="zh-CN" sz="1600" dirty="0">
                <a:solidFill>
                  <a:srgbClr val="000000"/>
                </a:solidFill>
                <a:latin typeface="Times New Roman" panose="02020603050405020304"/>
                <a:ea typeface="微软雅黑" panose="020B0503020204020204" charset="-122"/>
                <a:cs typeface="Times New Roman" panose="02020603050405020304"/>
                <a:sym typeface="+mn-ea"/>
              </a:rPr>
              <a:t>including </a:t>
            </a:r>
            <a:r>
              <a:rPr lang="en-US" altLang="zh-CN" sz="1600" dirty="0" smtClean="0">
                <a:solidFill>
                  <a:srgbClr val="000000"/>
                </a:solidFill>
                <a:latin typeface="Times New Roman" panose="02020603050405020304"/>
                <a:ea typeface="微软雅黑" panose="020B0503020204020204" charset="-122"/>
                <a:cs typeface="Times New Roman" panose="02020603050405020304"/>
                <a:sym typeface="+mn-ea"/>
              </a:rPr>
              <a:t>IHEP &amp; IE(Institute of Electronic) of CAS,  and </a:t>
            </a:r>
            <a:r>
              <a:rPr lang="en-US" altLang="zh-CN" sz="1600" dirty="0" err="1" smtClean="0">
                <a:solidFill>
                  <a:srgbClr val="000000"/>
                </a:solidFill>
                <a:latin typeface="Times New Roman" panose="02020603050405020304"/>
                <a:ea typeface="微软雅黑" panose="020B0503020204020204" charset="-122"/>
                <a:cs typeface="Times New Roman" panose="02020603050405020304"/>
                <a:sym typeface="+mn-ea"/>
              </a:rPr>
              <a:t>Kunshan</a:t>
            </a:r>
            <a:r>
              <a:rPr lang="en-US" altLang="zh-CN" sz="1600" dirty="0" smtClean="0">
                <a:solidFill>
                  <a:srgbClr val="000000"/>
                </a:solidFill>
                <a:latin typeface="Times New Roman" panose="02020603050405020304"/>
                <a:ea typeface="微软雅黑" panose="020B0503020204020204" charset="-122"/>
                <a:cs typeface="Times New Roman" panose="02020603050405020304"/>
                <a:sym typeface="+mn-ea"/>
              </a:rPr>
              <a:t> </a:t>
            </a:r>
            <a:r>
              <a:rPr lang="en-US" altLang="zh-CN" sz="1600" dirty="0" err="1" smtClean="0">
                <a:solidFill>
                  <a:srgbClr val="000000"/>
                </a:solidFill>
                <a:latin typeface="Times New Roman" panose="02020603050405020304"/>
                <a:ea typeface="微软雅黑" panose="020B0503020204020204" charset="-122"/>
                <a:cs typeface="Times New Roman" panose="02020603050405020304"/>
                <a:sym typeface="+mn-ea"/>
              </a:rPr>
              <a:t>Guoli</a:t>
            </a:r>
            <a:r>
              <a:rPr lang="en-US" altLang="zh-CN" sz="1600" dirty="0" smtClean="0">
                <a:solidFill>
                  <a:srgbClr val="000000"/>
                </a:solidFill>
                <a:latin typeface="Times New Roman" panose="02020603050405020304"/>
                <a:ea typeface="微软雅黑" panose="020B0503020204020204" charset="-122"/>
                <a:cs typeface="Times New Roman" panose="02020603050405020304"/>
                <a:sym typeface="+mn-ea"/>
              </a:rPr>
              <a:t> Science and Tech. </a:t>
            </a:r>
            <a:endParaRPr lang="zh-CN" altLang="en-US" sz="160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6220" y="106989"/>
            <a:ext cx="9144000" cy="857250"/>
          </a:xfrm>
        </p:spPr>
        <p:txBody>
          <a:bodyPr/>
          <a:lstStyle/>
          <a:p>
            <a:r>
              <a:rPr kumimoji="1" lang="en-US" altLang="zh-CN" sz="2800" dirty="0" smtClean="0">
                <a:solidFill>
                  <a:srgbClr val="C00000"/>
                </a:solidFill>
              </a:rPr>
              <a:t>High </a:t>
            </a:r>
            <a:r>
              <a:rPr kumimoji="1" lang="en-US" altLang="zh-CN" sz="2800" dirty="0">
                <a:solidFill>
                  <a:srgbClr val="C00000"/>
                </a:solidFill>
              </a:rPr>
              <a:t>Field Magnet Based on HTS Material</a:t>
            </a:r>
            <a:endParaRPr kumimoji="1" lang="en-US" altLang="zh-CN" sz="2800" dirty="0">
              <a:solidFill>
                <a:srgbClr val="C00000"/>
              </a:solidFill>
            </a:endParaRPr>
          </a:p>
        </p:txBody>
      </p:sp>
      <p:sp>
        <p:nvSpPr>
          <p:cNvPr id="5" name="内容占位符 2"/>
          <p:cNvSpPr>
            <a:spLocks noGrp="1"/>
          </p:cNvSpPr>
          <p:nvPr>
            <p:ph idx="1"/>
          </p:nvPr>
        </p:nvSpPr>
        <p:spPr>
          <a:xfrm>
            <a:off x="81915" y="1296670"/>
            <a:ext cx="8964930" cy="3945255"/>
          </a:xfrm>
        </p:spPr>
        <p:txBody>
          <a:bodyPr/>
          <a:lstStyle/>
          <a:p>
            <a:pPr>
              <a:spcBef>
                <a:spcPts val="300"/>
              </a:spcBef>
            </a:pPr>
            <a:r>
              <a:rPr lang="en-US" altLang="zh-CN" sz="2000" b="1" dirty="0" smtClean="0"/>
              <a:t>Huge impact If advanced HTS materials (IBS) can be used for 10-20T magnets</a:t>
            </a:r>
            <a:endParaRPr lang="en-US" altLang="zh-CN" sz="2000" dirty="0" smtClean="0"/>
          </a:p>
          <a:p>
            <a:pPr lvl="1">
              <a:spcBef>
                <a:spcPts val="300"/>
              </a:spcBef>
            </a:pPr>
            <a:r>
              <a:rPr lang="en-US" altLang="zh-CN" sz="2000" dirty="0" smtClean="0"/>
              <a:t>Huge cost reduction of high field magnets</a:t>
            </a:r>
            <a:endParaRPr lang="en-US" altLang="zh-CN" sz="2000" dirty="0" smtClean="0"/>
          </a:p>
          <a:p>
            <a:pPr lvl="1">
              <a:spcBef>
                <a:spcPts val="300"/>
              </a:spcBef>
            </a:pPr>
            <a:r>
              <a:rPr lang="en-US" altLang="zh-CN" sz="2000" dirty="0" smtClean="0"/>
              <a:t>Huge applications in other area and industry</a:t>
            </a:r>
            <a:endParaRPr lang="en-US" altLang="zh-CN" sz="2000" dirty="0" smtClean="0"/>
          </a:p>
          <a:p>
            <a:pPr>
              <a:spcBef>
                <a:spcPts val="300"/>
              </a:spcBef>
            </a:pPr>
            <a:r>
              <a:rPr lang="en-US" altLang="zh-CN" sz="2000" b="1" dirty="0" smtClean="0"/>
              <a:t>Fe-based HTS material (IBS)</a:t>
            </a:r>
            <a:endParaRPr lang="en-US" altLang="zh-CN" sz="2000" dirty="0" smtClean="0"/>
          </a:p>
          <a:p>
            <a:pPr lvl="1">
              <a:spcBef>
                <a:spcPts val="300"/>
              </a:spcBef>
            </a:pPr>
            <a:r>
              <a:rPr lang="en-US" altLang="zh-CN" sz="2000" dirty="0" smtClean="0"/>
              <a:t>Advantages: Metal, easy to process; Isotropic; Cheap in principle</a:t>
            </a:r>
            <a:endParaRPr lang="en-US" altLang="zh-CN" sz="2000" dirty="0" smtClean="0"/>
          </a:p>
          <a:p>
            <a:pPr lvl="1">
              <a:spcBef>
                <a:spcPts val="300"/>
              </a:spcBef>
            </a:pPr>
            <a:r>
              <a:rPr lang="en-US" altLang="zh-CN" sz="2000" dirty="0" smtClean="0"/>
              <a:t>Good start at CAS</a:t>
            </a:r>
            <a:endParaRPr lang="en-US" altLang="zh-CN" sz="2000" dirty="0" smtClean="0"/>
          </a:p>
          <a:p>
            <a:pPr lvl="2">
              <a:spcBef>
                <a:spcPts val="300"/>
              </a:spcBef>
            </a:pPr>
            <a:r>
              <a:rPr lang="en-US" altLang="zh-CN" sz="2000" dirty="0" smtClean="0">
                <a:solidFill>
                  <a:srgbClr val="CC0066"/>
                </a:solidFill>
              </a:rPr>
              <a:t>World highest Tc Fe-based materials</a:t>
            </a:r>
            <a:endParaRPr lang="en-US" altLang="zh-CN" sz="2000" dirty="0" smtClean="0">
              <a:solidFill>
                <a:srgbClr val="CC0066"/>
              </a:solidFill>
            </a:endParaRPr>
          </a:p>
          <a:p>
            <a:pPr lvl="2">
              <a:spcBef>
                <a:spcPts val="300"/>
              </a:spcBef>
            </a:pPr>
            <a:r>
              <a:rPr lang="en-US" altLang="zh-CN" sz="2000" dirty="0" smtClean="0">
                <a:solidFill>
                  <a:srgbClr val="CC0066"/>
                </a:solidFill>
              </a:rPr>
              <a:t>World first ~ 115 m Fe-based SC conductor: 12000 A/cm</a:t>
            </a:r>
            <a:r>
              <a:rPr lang="en-US" altLang="zh-CN" sz="2000" baseline="30000" dirty="0" smtClean="0">
                <a:solidFill>
                  <a:srgbClr val="CC0066"/>
                </a:solidFill>
              </a:rPr>
              <a:t>2</a:t>
            </a:r>
            <a:r>
              <a:rPr lang="en-US" altLang="zh-CN" sz="2000" dirty="0" smtClean="0">
                <a:solidFill>
                  <a:srgbClr val="CC0066"/>
                </a:solidFill>
              </a:rPr>
              <a:t> @ 10 T</a:t>
            </a:r>
            <a:endParaRPr lang="en-US" altLang="zh-CN" sz="2000" dirty="0" smtClean="0">
              <a:solidFill>
                <a:srgbClr val="CC0066"/>
              </a:solidFill>
            </a:endParaRPr>
          </a:p>
          <a:p>
            <a:pPr>
              <a:spcBef>
                <a:spcPts val="300"/>
              </a:spcBef>
            </a:pPr>
            <a:r>
              <a:rPr lang="en-US" altLang="zh-CN" sz="2000" b="1" dirty="0" smtClean="0">
                <a:solidFill>
                  <a:srgbClr val="002060"/>
                </a:solidFill>
              </a:rPr>
              <a:t>A collaboration on “</a:t>
            </a:r>
            <a:r>
              <a:rPr lang="en-US" altLang="zh-CN" sz="2000" b="1" dirty="0">
                <a:solidFill>
                  <a:srgbClr val="002060"/>
                </a:solidFill>
              </a:rPr>
              <a:t>advanced HTS materials </a:t>
            </a:r>
            <a:r>
              <a:rPr lang="en-US" altLang="zh-CN" sz="2000" b="1" dirty="0" smtClean="0">
                <a:solidFill>
                  <a:srgbClr val="002060"/>
                </a:solidFill>
              </a:rPr>
              <a:t>” established</a:t>
            </a:r>
            <a:endParaRPr lang="en-US" altLang="zh-CN" sz="2000" b="1" dirty="0" smtClean="0">
              <a:solidFill>
                <a:srgbClr val="0000FF"/>
              </a:solidFill>
            </a:endParaRPr>
          </a:p>
          <a:p>
            <a:pPr lvl="1">
              <a:spcBef>
                <a:spcPts val="300"/>
              </a:spcBef>
            </a:pPr>
            <a:r>
              <a:rPr lang="en-US" altLang="zh-CN" sz="2000" dirty="0" smtClean="0"/>
              <a:t>IOP, USTC, IEE, SC conductor companies</a:t>
            </a:r>
            <a:endParaRPr lang="en-US" altLang="zh-CN" sz="2000" dirty="0" smtClean="0"/>
          </a:p>
          <a:p>
            <a:pPr lvl="1">
              <a:spcBef>
                <a:spcPts val="300"/>
              </a:spcBef>
            </a:pPr>
            <a:r>
              <a:rPr lang="en-US" altLang="zh-CN" sz="2000" dirty="0" smtClean="0"/>
              <a:t>Two approaches: </a:t>
            </a:r>
            <a:endParaRPr lang="en-US" altLang="zh-CN" sz="2000" dirty="0" smtClean="0"/>
          </a:p>
          <a:p>
            <a:pPr lvl="2">
              <a:spcBef>
                <a:spcPts val="300"/>
              </a:spcBef>
            </a:pPr>
            <a:r>
              <a:rPr lang="en-US" altLang="zh-CN" sz="2000" dirty="0" smtClean="0">
                <a:solidFill>
                  <a:srgbClr val="CC0066"/>
                </a:solidFill>
              </a:rPr>
              <a:t>IBS</a:t>
            </a:r>
            <a:endParaRPr lang="en-US" altLang="zh-CN" sz="2000" dirty="0" smtClean="0">
              <a:solidFill>
                <a:srgbClr val="CC0066"/>
              </a:solidFill>
            </a:endParaRPr>
          </a:p>
          <a:p>
            <a:pPr lvl="2">
              <a:spcBef>
                <a:spcPts val="300"/>
              </a:spcBef>
            </a:pPr>
            <a:r>
              <a:rPr lang="en-US" altLang="zh-CN" sz="2000" dirty="0" err="1" smtClean="0">
                <a:solidFill>
                  <a:srgbClr val="CC0066"/>
                </a:solidFill>
              </a:rPr>
              <a:t>ReBCO</a:t>
            </a:r>
            <a:r>
              <a:rPr lang="en-US" altLang="zh-CN" sz="2000" dirty="0" smtClean="0">
                <a:solidFill>
                  <a:srgbClr val="CC0066"/>
                </a:solidFill>
              </a:rPr>
              <a:t> &amp; Bi-2212</a:t>
            </a:r>
            <a:endParaRPr lang="en-US" altLang="zh-CN" sz="2000" dirty="0" smtClean="0">
              <a:solidFill>
                <a:srgbClr val="CC0066"/>
              </a:solidFill>
            </a:endParaRPr>
          </a:p>
        </p:txBody>
      </p:sp>
      <p:pic>
        <p:nvPicPr>
          <p:cNvPr id="6" name="图片 7" descr="E:\高场磁体研制\高温超导合作组\2016.10.15-16成立大会\照片\合作组合影照.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11443"/>
          <a:stretch>
            <a:fillRect/>
          </a:stretch>
        </p:blipFill>
        <p:spPr bwMode="auto">
          <a:xfrm>
            <a:off x="5542915" y="5006340"/>
            <a:ext cx="3503930" cy="1725930"/>
          </a:xfrm>
          <a:prstGeom prst="rect">
            <a:avLst/>
          </a:prstGeom>
          <a:noFill/>
          <a:ln>
            <a:noFill/>
          </a:ln>
        </p:spPr>
      </p:pic>
      <p:sp>
        <p:nvSpPr>
          <p:cNvPr id="3" name="文本框 2"/>
          <p:cNvSpPr txBox="1"/>
          <p:nvPr/>
        </p:nvSpPr>
        <p:spPr>
          <a:xfrm>
            <a:off x="81915" y="6191885"/>
            <a:ext cx="5274310" cy="706755"/>
          </a:xfrm>
          <a:prstGeom prst="rect">
            <a:avLst/>
          </a:prstGeom>
          <a:noFill/>
        </p:spPr>
        <p:txBody>
          <a:bodyPr wrap="none" rtlCol="0">
            <a:spAutoFit/>
          </a:bodyPr>
          <a:p>
            <a:r>
              <a:rPr lang="en-US" altLang="zh-CN" sz="2000">
                <a:solidFill>
                  <a:srgbClr val="FF0000"/>
                </a:solidFill>
              </a:rPr>
              <a:t>CAS has allocated 25Million RMB on HTS</a:t>
            </a:r>
            <a:endParaRPr lang="en-US" altLang="zh-CN" sz="2000">
              <a:solidFill>
                <a:srgbClr val="FF0000"/>
              </a:solidFill>
            </a:endParaRPr>
          </a:p>
          <a:p>
            <a:r>
              <a:rPr lang="en-US" altLang="zh-CN" sz="2000">
                <a:solidFill>
                  <a:srgbClr val="FF0000"/>
                </a:solidFill>
              </a:rPr>
              <a:t>and ~200Million RMB will be allocated in 2018</a:t>
            </a:r>
            <a:endParaRPr lang="en-US" altLang="zh-CN" sz="2000">
              <a:solidFill>
                <a:srgbClr val="FF0000"/>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2800" dirty="0" smtClean="0">
                <a:solidFill>
                  <a:srgbClr val="C00000"/>
                </a:solidFill>
              </a:rPr>
              <a:t>High </a:t>
            </a:r>
            <a:r>
              <a:rPr kumimoji="1" lang="en-US" altLang="zh-CN" sz="2800" dirty="0">
                <a:solidFill>
                  <a:srgbClr val="C00000"/>
                </a:solidFill>
              </a:rPr>
              <a:t>Field Magnet R&amp;D for SppC</a:t>
            </a:r>
            <a:endParaRPr kumimoji="1" lang="en-US" altLang="zh-CN" sz="2800" dirty="0">
              <a:solidFill>
                <a:srgbClr val="C00000"/>
              </a:solidFill>
            </a:endParaRPr>
          </a:p>
        </p:txBody>
      </p:sp>
      <p:sp>
        <p:nvSpPr>
          <p:cNvPr id="5" name="内容占位符 2"/>
          <p:cNvSpPr>
            <a:spLocks noGrp="1"/>
          </p:cNvSpPr>
          <p:nvPr>
            <p:ph idx="1"/>
          </p:nvPr>
        </p:nvSpPr>
        <p:spPr>
          <a:xfrm>
            <a:off x="457384" y="1582569"/>
            <a:ext cx="8229600" cy="918101"/>
          </a:xfrm>
        </p:spPr>
        <p:txBody>
          <a:bodyPr/>
          <a:lstStyle/>
          <a:p>
            <a:pPr marL="0" indent="0">
              <a:buNone/>
            </a:pPr>
            <a:r>
              <a:rPr lang="en-US" altLang="zh-CN" sz="2000" b="1" dirty="0" smtClean="0"/>
              <a:t>Magnet </a:t>
            </a:r>
            <a:r>
              <a:rPr lang="en-US" altLang="zh-CN" sz="2000" b="1" dirty="0"/>
              <a:t>development for HL-LHC (</a:t>
            </a:r>
            <a:r>
              <a:rPr lang="en-US" altLang="zh-CN" sz="2000" b="1" dirty="0" smtClean="0"/>
              <a:t>exercise of the dipole magnet) </a:t>
            </a:r>
            <a:endParaRPr lang="en-US" altLang="zh-CN" sz="2000" dirty="0" smtClean="0"/>
          </a:p>
          <a:p>
            <a:pPr marL="0" lvl="1"/>
            <a:r>
              <a:rPr lang="en-US" altLang="zh-CN" sz="2000" dirty="0" smtClean="0">
                <a:solidFill>
                  <a:srgbClr val="0070C0"/>
                </a:solidFill>
                <a:sym typeface="+mn-ea"/>
              </a:rPr>
              <a:t>CERN-IHEP collaboration on </a:t>
            </a:r>
            <a:r>
              <a:rPr lang="en-US" altLang="zh-CN" sz="2000" dirty="0" err="1" smtClean="0">
                <a:solidFill>
                  <a:srgbClr val="0070C0"/>
                </a:solidFill>
                <a:sym typeface="+mn-ea"/>
              </a:rPr>
              <a:t>HiLumi</a:t>
            </a:r>
            <a:r>
              <a:rPr lang="en-US" altLang="zh-CN" sz="2000" dirty="0" smtClean="0">
                <a:solidFill>
                  <a:srgbClr val="0070C0"/>
                </a:solidFill>
                <a:sym typeface="+mn-ea"/>
              </a:rPr>
              <a:t> LHC magnets</a:t>
            </a:r>
            <a:endParaRPr lang="en-US" altLang="zh-CN" sz="2000" dirty="0" smtClean="0">
              <a:solidFill>
                <a:srgbClr val="0070C0"/>
              </a:solidFill>
            </a:endParaRPr>
          </a:p>
          <a:p>
            <a:endParaRPr lang="zh-CN" altLang="en-US" sz="2000" dirty="0"/>
          </a:p>
        </p:txBody>
      </p:sp>
      <p:sp>
        <p:nvSpPr>
          <p:cNvPr id="6" name="文本框 28"/>
          <p:cNvSpPr txBox="1">
            <a:spLocks noChangeArrowheads="1"/>
          </p:cNvSpPr>
          <p:nvPr/>
        </p:nvSpPr>
        <p:spPr bwMode="auto">
          <a:xfrm>
            <a:off x="1187624" y="2708920"/>
            <a:ext cx="1885451" cy="629920"/>
          </a:xfrm>
          <a:prstGeom prst="rect">
            <a:avLst/>
          </a:prstGeom>
          <a:noFill/>
          <a:ln>
            <a:noFill/>
          </a:ln>
        </p:spPr>
        <p:txBody>
          <a:bodyPr wrap="square">
            <a:spAutoFit/>
          </a:bodyPr>
          <a:lstStyle/>
          <a:p>
            <a:pPr algn="ctr">
              <a:lnSpc>
                <a:spcPct val="125000"/>
              </a:lnSpc>
            </a:pPr>
            <a:r>
              <a:rPr lang="en-US" altLang="zh-CN" sz="1400" b="1" dirty="0">
                <a:solidFill>
                  <a:srgbClr val="0000FF"/>
                </a:solidFill>
              </a:rPr>
              <a:t> NbTi+Nb</a:t>
            </a:r>
            <a:r>
              <a:rPr lang="en-US" altLang="zh-CN" sz="1400" b="1" baseline="-25000" dirty="0">
                <a:solidFill>
                  <a:srgbClr val="0000FF"/>
                </a:solidFill>
              </a:rPr>
              <a:t>3</a:t>
            </a:r>
            <a:r>
              <a:rPr lang="en-US" altLang="zh-CN" sz="1400" b="1" dirty="0">
                <a:solidFill>
                  <a:srgbClr val="0000FF"/>
                </a:solidFill>
              </a:rPr>
              <a:t>Sn, 2*</a:t>
            </a:r>
            <a:r>
              <a:rPr lang="az-Cyrl-AZ" altLang="zh-CN" sz="1400" b="1" dirty="0">
                <a:solidFill>
                  <a:srgbClr val="0000FF"/>
                </a:solidFill>
              </a:rPr>
              <a:t>ф</a:t>
            </a:r>
            <a:r>
              <a:rPr lang="en-US" altLang="zh-CN" sz="1400" b="1" dirty="0">
                <a:solidFill>
                  <a:srgbClr val="0000FF"/>
                </a:solidFill>
              </a:rPr>
              <a:t>10 aperture</a:t>
            </a:r>
            <a:endParaRPr lang="en-US" altLang="zh-CN" sz="1400" b="1" dirty="0">
              <a:solidFill>
                <a:srgbClr val="0000FF"/>
              </a:solidFill>
            </a:endParaRPr>
          </a:p>
        </p:txBody>
      </p:sp>
      <p:sp>
        <p:nvSpPr>
          <p:cNvPr id="7" name="文本框 28"/>
          <p:cNvSpPr txBox="1">
            <a:spLocks noChangeArrowheads="1"/>
          </p:cNvSpPr>
          <p:nvPr/>
        </p:nvSpPr>
        <p:spPr bwMode="auto">
          <a:xfrm>
            <a:off x="4028648" y="2743321"/>
            <a:ext cx="1981200" cy="629920"/>
          </a:xfrm>
          <a:prstGeom prst="rect">
            <a:avLst/>
          </a:prstGeom>
          <a:noFill/>
          <a:ln>
            <a:noFill/>
          </a:ln>
        </p:spPr>
        <p:txBody>
          <a:bodyPr wrap="square">
            <a:spAutoFit/>
          </a:bodyPr>
          <a:lstStyle/>
          <a:p>
            <a:pPr algn="ctr">
              <a:lnSpc>
                <a:spcPct val="125000"/>
              </a:lnSpc>
            </a:pPr>
            <a:r>
              <a:rPr lang="en-US" altLang="zh-CN" sz="1400" b="1" dirty="0">
                <a:solidFill>
                  <a:srgbClr val="0000FF"/>
                </a:solidFill>
              </a:rPr>
              <a:t>Nb</a:t>
            </a:r>
            <a:r>
              <a:rPr lang="en-US" altLang="zh-CN" sz="1400" b="1" baseline="-25000" dirty="0">
                <a:solidFill>
                  <a:srgbClr val="0000FF"/>
                </a:solidFill>
              </a:rPr>
              <a:t>3</a:t>
            </a:r>
            <a:r>
              <a:rPr lang="en-US" altLang="zh-CN" sz="1400" b="1" dirty="0">
                <a:solidFill>
                  <a:srgbClr val="0000FF"/>
                </a:solidFill>
              </a:rPr>
              <a:t>Sn+HTS, 2*</a:t>
            </a:r>
            <a:r>
              <a:rPr lang="az-Cyrl-AZ" altLang="zh-CN" sz="1400" b="1" dirty="0">
                <a:solidFill>
                  <a:srgbClr val="0000FF"/>
                </a:solidFill>
              </a:rPr>
              <a:t>ф</a:t>
            </a:r>
            <a:r>
              <a:rPr lang="en-US" altLang="zh-CN" sz="1400" b="1" dirty="0">
                <a:solidFill>
                  <a:srgbClr val="0000FF"/>
                </a:solidFill>
              </a:rPr>
              <a:t>30 aperture</a:t>
            </a:r>
            <a:endParaRPr lang="en-US" altLang="zh-CN" sz="1400" b="1" dirty="0">
              <a:solidFill>
                <a:srgbClr val="0000FF"/>
              </a:solidFill>
            </a:endParaRPr>
          </a:p>
        </p:txBody>
      </p:sp>
      <p:sp>
        <p:nvSpPr>
          <p:cNvPr id="8" name="右箭头 7"/>
          <p:cNvSpPr/>
          <p:nvPr/>
        </p:nvSpPr>
        <p:spPr>
          <a:xfrm>
            <a:off x="3203686" y="2983779"/>
            <a:ext cx="509068" cy="209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0000FF"/>
              </a:solidFill>
            </a:endParaRPr>
          </a:p>
        </p:txBody>
      </p:sp>
      <p:sp>
        <p:nvSpPr>
          <p:cNvPr id="9" name="右箭头 8"/>
          <p:cNvSpPr/>
          <p:nvPr/>
        </p:nvSpPr>
        <p:spPr>
          <a:xfrm>
            <a:off x="6345524" y="2983778"/>
            <a:ext cx="509068" cy="209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0000FF"/>
              </a:solidFill>
            </a:endParaRPr>
          </a:p>
        </p:txBody>
      </p:sp>
      <p:sp>
        <p:nvSpPr>
          <p:cNvPr id="10" name="文本框 28"/>
          <p:cNvSpPr txBox="1">
            <a:spLocks noChangeArrowheads="1"/>
          </p:cNvSpPr>
          <p:nvPr/>
        </p:nvSpPr>
        <p:spPr bwMode="auto">
          <a:xfrm>
            <a:off x="6831813" y="2886328"/>
            <a:ext cx="1295400" cy="360680"/>
          </a:xfrm>
          <a:prstGeom prst="rect">
            <a:avLst/>
          </a:prstGeom>
          <a:noFill/>
          <a:ln>
            <a:noFill/>
          </a:ln>
        </p:spPr>
        <p:txBody>
          <a:bodyPr wrap="square">
            <a:spAutoFit/>
          </a:bodyPr>
          <a:lstStyle/>
          <a:p>
            <a:pPr algn="ctr">
              <a:lnSpc>
                <a:spcPct val="125000"/>
              </a:lnSpc>
            </a:pPr>
            <a:r>
              <a:rPr lang="en-US" altLang="zh-CN" sz="1400" b="1" dirty="0" smtClean="0">
                <a:solidFill>
                  <a:srgbClr val="0000FF"/>
                </a:solidFill>
              </a:rPr>
              <a:t>All HTS</a:t>
            </a:r>
            <a:endParaRPr lang="en-US" altLang="zh-CN" sz="1400" b="1" dirty="0">
              <a:solidFill>
                <a:srgbClr val="0000FF"/>
              </a:solidFill>
            </a:endParaRPr>
          </a:p>
        </p:txBody>
      </p:sp>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445" t="3501" r="10556" b="4892"/>
          <a:stretch>
            <a:fillRect/>
          </a:stretch>
        </p:blipFill>
        <p:spPr>
          <a:xfrm>
            <a:off x="5004048" y="3284984"/>
            <a:ext cx="3765623" cy="2304256"/>
          </a:xfrm>
          <a:prstGeom prst="rect">
            <a:avLst/>
          </a:prstGeom>
        </p:spPr>
      </p:pic>
      <p:sp>
        <p:nvSpPr>
          <p:cNvPr id="24" name="矩形 23"/>
          <p:cNvSpPr/>
          <p:nvPr/>
        </p:nvSpPr>
        <p:spPr>
          <a:xfrm>
            <a:off x="5796136" y="5474444"/>
            <a:ext cx="2448272" cy="521970"/>
          </a:xfrm>
          <a:prstGeom prst="rect">
            <a:avLst/>
          </a:prstGeom>
        </p:spPr>
        <p:txBody>
          <a:bodyPr wrap="square">
            <a:spAutoFit/>
          </a:bodyPr>
          <a:lstStyle/>
          <a:p>
            <a:pPr algn="just"/>
            <a:r>
              <a:rPr lang="en-US" altLang="zh-CN" sz="1400" b="1" dirty="0" smtClean="0">
                <a:solidFill>
                  <a:srgbClr val="C00000"/>
                </a:solidFill>
              </a:rPr>
              <a:t>First dipole magnet in China (NbTi+Nb</a:t>
            </a:r>
            <a:r>
              <a:rPr lang="en-US" altLang="zh-CN" sz="1400" b="1" baseline="-25000" dirty="0" smtClean="0">
                <a:solidFill>
                  <a:srgbClr val="C00000"/>
                </a:solidFill>
              </a:rPr>
              <a:t>3</a:t>
            </a:r>
            <a:r>
              <a:rPr lang="en-US" altLang="zh-CN" sz="1400" b="1" dirty="0" smtClean="0">
                <a:solidFill>
                  <a:srgbClr val="C00000"/>
                </a:solidFill>
              </a:rPr>
              <a:t>Sn)</a:t>
            </a:r>
            <a:r>
              <a:rPr lang="zh-CN" altLang="en-US" sz="1400" b="1" dirty="0">
                <a:solidFill>
                  <a:srgbClr val="C00000"/>
                </a:solidFill>
              </a:rPr>
              <a:t> </a:t>
            </a:r>
            <a:r>
              <a:rPr lang="en-US" altLang="zh-CN" sz="1400" b="1" dirty="0" smtClean="0">
                <a:solidFill>
                  <a:srgbClr val="C00000"/>
                </a:solidFill>
              </a:rPr>
              <a:t>test successful</a:t>
            </a:r>
            <a:endParaRPr lang="zh-CN" altLang="en-US" sz="1400" b="1" dirty="0">
              <a:solidFill>
                <a:srgbClr val="C00000"/>
              </a:solidFill>
            </a:endParaRPr>
          </a:p>
        </p:txBody>
      </p:sp>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9" y="3429000"/>
            <a:ext cx="1479148" cy="2571750"/>
          </a:xfrm>
          <a:prstGeom prst="rect">
            <a:avLst/>
          </a:prstGeom>
        </p:spPr>
      </p:pic>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6918" t="4299" r="6681" b="34898"/>
          <a:stretch>
            <a:fillRect/>
          </a:stretch>
        </p:blipFill>
        <p:spPr>
          <a:xfrm>
            <a:off x="755576" y="3429000"/>
            <a:ext cx="1048294" cy="1224136"/>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738215"/>
            <a:ext cx="2100164" cy="1262535"/>
          </a:xfrm>
          <a:prstGeom prst="rect">
            <a:avLst/>
          </a:prstGeom>
        </p:spPr>
      </p:pic>
      <p:sp>
        <p:nvSpPr>
          <p:cNvPr id="28" name="矩形 27"/>
          <p:cNvSpPr/>
          <p:nvPr/>
        </p:nvSpPr>
        <p:spPr>
          <a:xfrm>
            <a:off x="6870795" y="4437112"/>
            <a:ext cx="1599565" cy="3683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i="1" dirty="0" smtClean="0">
                <a:solidFill>
                  <a:srgbClr val="FF0000"/>
                </a:solidFill>
              </a:rPr>
              <a:t>10.2T @ 4.2K</a:t>
            </a:r>
            <a:endParaRPr lang="en-US" altLang="zh-CN" b="1" i="1" dirty="0">
              <a:solidFill>
                <a:srgbClr val="FF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3400" y="3657600"/>
            <a:ext cx="8458200" cy="1759456"/>
          </a:xfrm>
          <a:prstGeom prst="rect">
            <a:avLst/>
          </a:prstGeom>
        </p:spPr>
        <p:txBody>
          <a:bodyPr wrap="square">
            <a:spAutoFit/>
          </a:bodyPr>
          <a:lstStyle/>
          <a:p>
            <a:pPr hangingPunct="0">
              <a:spcBef>
                <a:spcPts val="545"/>
              </a:spcBef>
              <a:buFont typeface="Arial" panose="020B0604020202020204" pitchFamily="34" charset="0"/>
              <a:buChar char="•"/>
            </a:pPr>
            <a:r>
              <a:rPr lang="en-US" altLang="zh-CN" sz="2000" b="1" dirty="0" smtClean="0">
                <a:solidFill>
                  <a:srgbClr val="7030A0"/>
                </a:solidFill>
              </a:rPr>
              <a:t> Full exploration of H(126) is an important path to finding new physics</a:t>
            </a:r>
            <a:endParaRPr lang="en-US" altLang="zh-CN" sz="2000" b="1" dirty="0" smtClean="0">
              <a:solidFill>
                <a:srgbClr val="7030A0"/>
              </a:solidFill>
            </a:endParaRPr>
          </a:p>
          <a:p>
            <a:pPr hangingPunct="0">
              <a:spcBef>
                <a:spcPts val="545"/>
              </a:spcBef>
              <a:buFont typeface="Arial" panose="020B0604020202020204" pitchFamily="34" charset="0"/>
              <a:buChar char="•"/>
            </a:pPr>
            <a:r>
              <a:rPr lang="en-US" altLang="zh-CN" sz="2000" b="1" dirty="0" smtClean="0">
                <a:solidFill>
                  <a:srgbClr val="7030A0"/>
                </a:solidFill>
              </a:rPr>
              <a:t> Precision measurement of the Z, W bosons, by an order of magnitude or  </a:t>
            </a:r>
            <a:endParaRPr lang="en-US" altLang="zh-CN" sz="2000" b="1" dirty="0" smtClean="0">
              <a:solidFill>
                <a:srgbClr val="7030A0"/>
              </a:solidFill>
            </a:endParaRPr>
          </a:p>
          <a:p>
            <a:pPr hangingPunct="0"/>
            <a:r>
              <a:rPr lang="en-US" altLang="zh-CN" sz="2000" b="1" dirty="0" smtClean="0">
                <a:solidFill>
                  <a:srgbClr val="7030A0"/>
                </a:solidFill>
              </a:rPr>
              <a:t>    more, is another way to probe new physics</a:t>
            </a:r>
            <a:endParaRPr lang="en-US" altLang="zh-CN" sz="2000" b="1" dirty="0" smtClean="0">
              <a:solidFill>
                <a:srgbClr val="7030A0"/>
              </a:solidFill>
            </a:endParaRPr>
          </a:p>
          <a:p>
            <a:pPr hangingPunct="0">
              <a:spcBef>
                <a:spcPts val="545"/>
              </a:spcBef>
              <a:buFont typeface="Arial" panose="020B0604020202020204" pitchFamily="34" charset="0"/>
              <a:buChar char="•"/>
            </a:pPr>
            <a:r>
              <a:rPr lang="en-US" altLang="zh-CN" sz="2000" b="1" dirty="0" smtClean="0">
                <a:solidFill>
                  <a:srgbClr val="7030A0"/>
                </a:solidFill>
              </a:rPr>
              <a:t> CEPC: 1 M H(126) events, &gt;10</a:t>
            </a:r>
            <a:r>
              <a:rPr lang="en-US" altLang="zh-CN" sz="2000" b="1" baseline="30000" dirty="0" smtClean="0">
                <a:solidFill>
                  <a:srgbClr val="7030A0"/>
                </a:solidFill>
              </a:rPr>
              <a:t>10</a:t>
            </a:r>
            <a:r>
              <a:rPr lang="en-US" altLang="zh-CN" sz="2000" b="1" dirty="0" smtClean="0">
                <a:solidFill>
                  <a:srgbClr val="7030A0"/>
                </a:solidFill>
              </a:rPr>
              <a:t>  Z, W events will allow us to reach the necessary precision</a:t>
            </a:r>
            <a:endParaRPr lang="en-US" altLang="zh-CN" sz="2000" b="1" dirty="0" smtClean="0">
              <a:solidFill>
                <a:srgbClr val="7030A0"/>
              </a:solidFill>
            </a:endParaRPr>
          </a:p>
        </p:txBody>
      </p:sp>
      <p:sp>
        <p:nvSpPr>
          <p:cNvPr id="17" name="矩形 16"/>
          <p:cNvSpPr/>
          <p:nvPr/>
        </p:nvSpPr>
        <p:spPr>
          <a:xfrm>
            <a:off x="0" y="2590800"/>
            <a:ext cx="7924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57200" y="1371600"/>
            <a:ext cx="8534400" cy="1938992"/>
          </a:xfrm>
          <a:prstGeom prst="rect">
            <a:avLst/>
          </a:prstGeom>
        </p:spPr>
        <p:txBody>
          <a:bodyPr wrap="square">
            <a:spAutoFit/>
          </a:bodyPr>
          <a:lstStyle/>
          <a:p>
            <a:pPr hangingPunct="0">
              <a:spcBef>
                <a:spcPts val="600"/>
              </a:spcBef>
            </a:pPr>
            <a:r>
              <a:rPr lang="en-US" altLang="zh-CN" sz="2000" b="1" dirty="0" smtClean="0">
                <a:solidFill>
                  <a:srgbClr val="C00000"/>
                </a:solidFill>
              </a:rPr>
              <a:t>Lots of questions with the Higgs boson (+ Z, W)</a:t>
            </a:r>
            <a:endParaRPr lang="en-US" altLang="zh-CN" sz="2000" b="1" dirty="0" smtClean="0">
              <a:solidFill>
                <a:srgbClr val="C00000"/>
              </a:solidFill>
            </a:endParaRPr>
          </a:p>
          <a:p>
            <a:pPr hangingPunct="0">
              <a:spcBef>
                <a:spcPts val="600"/>
              </a:spcBef>
            </a:pPr>
            <a:r>
              <a:rPr lang="en-US" altLang="zh-CN" sz="2000" b="1" dirty="0" smtClean="0">
                <a:solidFill>
                  <a:srgbClr val="0000CC"/>
                </a:solidFill>
              </a:rPr>
              <a:t>  Is H(126) the SM Higgs as expected? Is it fundamental?  Does it cause SSB?</a:t>
            </a:r>
            <a:endParaRPr lang="en-US" altLang="zh-CN" sz="2000" b="1" dirty="0" smtClean="0">
              <a:solidFill>
                <a:srgbClr val="0000CC"/>
              </a:solidFill>
            </a:endParaRPr>
          </a:p>
          <a:p>
            <a:pPr hangingPunct="0">
              <a:spcBef>
                <a:spcPts val="600"/>
              </a:spcBef>
            </a:pPr>
            <a:r>
              <a:rPr lang="en-US" altLang="zh-CN" sz="2000" b="1" dirty="0" smtClean="0">
                <a:solidFill>
                  <a:srgbClr val="0000CC"/>
                </a:solidFill>
              </a:rPr>
              <a:t>  Is the vacuum stable?  </a:t>
            </a:r>
            <a:endParaRPr lang="en-US" altLang="zh-CN" sz="2000" b="1" dirty="0" smtClean="0">
              <a:solidFill>
                <a:srgbClr val="0000CC"/>
              </a:solidFill>
            </a:endParaRPr>
          </a:p>
          <a:p>
            <a:pPr hangingPunct="0">
              <a:spcBef>
                <a:spcPts val="600"/>
              </a:spcBef>
            </a:pPr>
            <a:r>
              <a:rPr lang="en-US" altLang="zh-CN" sz="2000" b="1" dirty="0" smtClean="0">
                <a:solidFill>
                  <a:srgbClr val="0000CC"/>
                </a:solidFill>
              </a:rPr>
              <a:t>  Naturalness – what form  and  what energy scale?</a:t>
            </a:r>
            <a:endParaRPr lang="en-US" altLang="zh-CN" sz="2000" b="1" dirty="0" smtClean="0">
              <a:solidFill>
                <a:srgbClr val="0000CC"/>
              </a:solidFill>
            </a:endParaRPr>
          </a:p>
          <a:p>
            <a:pPr hangingPunct="0">
              <a:spcBef>
                <a:spcPts val="600"/>
              </a:spcBef>
            </a:pPr>
            <a:r>
              <a:rPr lang="en-US" altLang="zh-CN" sz="2000" b="1" dirty="0" smtClean="0">
                <a:solidFill>
                  <a:srgbClr val="0000CC"/>
                </a:solidFill>
              </a:rPr>
              <a:t>  Is H(126) connected to dark matter/energy? How (if yes)?</a:t>
            </a:r>
            <a:endParaRPr lang="en-US" altLang="zh-CN" sz="2000" b="1" dirty="0" smtClean="0">
              <a:solidFill>
                <a:srgbClr val="0000CC"/>
              </a:solidFill>
            </a:endParaRPr>
          </a:p>
        </p:txBody>
      </p:sp>
      <p:sp>
        <p:nvSpPr>
          <p:cNvPr id="19" name="TextBox 18"/>
          <p:cNvSpPr txBox="1"/>
          <p:nvPr/>
        </p:nvSpPr>
        <p:spPr>
          <a:xfrm>
            <a:off x="2154993" y="400311"/>
            <a:ext cx="4589145" cy="521970"/>
          </a:xfrm>
          <a:prstGeom prst="rect">
            <a:avLst/>
          </a:prstGeom>
          <a:noFill/>
        </p:spPr>
        <p:txBody>
          <a:bodyPr wrap="none" rtlCol="0">
            <a:spAutoFit/>
          </a:bodyPr>
          <a:lstStyle/>
          <a:p>
            <a:r>
              <a:rPr lang="en-US" altLang="zh-CN" sz="2800" b="1" dirty="0" smtClean="0">
                <a:solidFill>
                  <a:srgbClr val="C00000"/>
                </a:solidFill>
                <a:ea typeface="仿宋_GB2312"/>
                <a:cs typeface="Arial" panose="020B0604020202020204" pitchFamily="34" charset="0"/>
              </a:rPr>
              <a:t>CEPC – The Physics Case</a:t>
            </a:r>
            <a:endParaRPr lang="en-US" altLang="zh-CN" sz="2800" b="1" dirty="0" smtClean="0">
              <a:solidFill>
                <a:srgbClr val="C00000"/>
              </a:solidFill>
              <a:ea typeface="仿宋_GB2312"/>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TextBox 3"/>
          <p:cNvSpPr/>
          <p:nvPr/>
        </p:nvSpPr>
        <p:spPr>
          <a:xfrm>
            <a:off x="1733550" y="1233488"/>
            <a:ext cx="530225" cy="646112"/>
          </a:xfrm>
          <a:prstGeom prst="rect">
            <a:avLst/>
          </a:prstGeom>
          <a:noFill/>
          <a:ln w="9525">
            <a:noFill/>
          </a:ln>
        </p:spPr>
        <p:txBody>
          <a:bodyPr wrap="none" anchor="t">
            <a:spAutoFit/>
          </a:bodyPr>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99331" name="文本框 1"/>
          <p:cNvSpPr txBox="1"/>
          <p:nvPr/>
        </p:nvSpPr>
        <p:spPr>
          <a:xfrm>
            <a:off x="2332355" y="649923"/>
            <a:ext cx="4479925" cy="583565"/>
          </a:xfrm>
          <a:prstGeom prst="rect">
            <a:avLst/>
          </a:prstGeom>
          <a:noFill/>
          <a:ln w="9525">
            <a:noFill/>
          </a:ln>
        </p:spPr>
        <p:txBody>
          <a:bodyPr wrap="square" anchor="t">
            <a:spAutoFit/>
          </a:bodyPr>
          <a:p>
            <a:pPr lvl="0" indent="0" algn="ctr"/>
            <a:r>
              <a:rPr lang="en-US" altLang="zh-CN" sz="3200" b="1" dirty="0">
                <a:solidFill>
                  <a:srgbClr val="C00000"/>
                </a:solidFill>
                <a:latin typeface="Calibri" panose="020F0502020204030204" pitchFamily="34" charset="0"/>
                <a:ea typeface="宋体" panose="02010600030101010101" pitchFamily="2" charset="-122"/>
              </a:rPr>
              <a:t>Conclusions</a:t>
            </a:r>
            <a:endParaRPr lang="en-US" altLang="zh-CN" sz="3200" b="1" dirty="0">
              <a:solidFill>
                <a:srgbClr val="C00000"/>
              </a:solidFill>
              <a:latin typeface="Calibri" panose="020F0502020204030204" pitchFamily="34" charset="0"/>
              <a:ea typeface="宋体" panose="02010600030101010101" pitchFamily="2" charset="-122"/>
            </a:endParaRPr>
          </a:p>
        </p:txBody>
      </p:sp>
      <p:sp>
        <p:nvSpPr>
          <p:cNvPr id="99332" name="文本框 1"/>
          <p:cNvSpPr txBox="1"/>
          <p:nvPr/>
        </p:nvSpPr>
        <p:spPr>
          <a:xfrm>
            <a:off x="83185" y="358458"/>
            <a:ext cx="8978900" cy="7352665"/>
          </a:xfrm>
          <a:prstGeom prst="rect">
            <a:avLst/>
          </a:prstGeom>
          <a:noFill/>
          <a:ln w="9525">
            <a:noFill/>
          </a:ln>
        </p:spPr>
        <p:txBody>
          <a:bodyPr wrap="square" anchor="t">
            <a:spAutoFit/>
          </a:bodyPr>
          <a:p>
            <a:pPr lvl="0">
              <a:buFont typeface="Wingdings" panose="05000000000000000000" charset="0"/>
            </a:pPr>
            <a:endParaRPr lang="en-US" altLang="zh-CN" sz="2400" b="1">
              <a:solidFill>
                <a:srgbClr val="002060"/>
              </a:solidFill>
              <a:latin typeface="Calibri" panose="020F0502020204030204" pitchFamily="34" charset="0"/>
              <a:ea typeface="宋体" panose="02010600030101010101" pitchFamily="2" charset="-122"/>
            </a:endParaRPr>
          </a:p>
          <a:p>
            <a:pPr lvl="0">
              <a:buFont typeface="Wingdings" panose="05000000000000000000" charset="0"/>
            </a:pPr>
            <a:endParaRPr lang="en-US" altLang="zh-CN" sz="2400" b="1">
              <a:solidFill>
                <a:srgbClr val="002060"/>
              </a:solidFill>
              <a:latin typeface="Calibri" panose="020F0502020204030204" pitchFamily="34" charset="0"/>
              <a:ea typeface="宋体" panose="02010600030101010101" pitchFamily="2" charset="-122"/>
            </a:endParaRPr>
          </a:p>
          <a:p>
            <a:pPr lvl="0">
              <a:buFont typeface="Wingdings" panose="05000000000000000000" charset="0"/>
            </a:pPr>
            <a:endParaRPr lang="en-US" altLang="zh-CN" sz="2400" b="1">
              <a:solidFill>
                <a:srgbClr val="002060"/>
              </a:solidFill>
              <a:latin typeface="Calibri" panose="020F0502020204030204" pitchFamily="34" charset="0"/>
              <a:ea typeface="宋体" panose="02010600030101010101" pitchFamily="2" charset="-122"/>
            </a:endParaRPr>
          </a:p>
          <a:p>
            <a:pPr marL="285750" lvl="0" indent="-285750">
              <a:lnSpc>
                <a:spcPct val="110000"/>
              </a:lnSpc>
              <a:buFont typeface="Wingdings" panose="05000000000000000000" charset="0"/>
              <a:buChar char="l"/>
            </a:pPr>
            <a:r>
              <a:rPr lang="en-US" altLang="zh-CN" sz="2400" b="1">
                <a:solidFill>
                  <a:srgbClr val="002060"/>
                </a:solidFill>
                <a:latin typeface="Calibri" panose="020F0502020204030204" pitchFamily="34" charset="0"/>
                <a:ea typeface="宋体" panose="02010600030101010101" pitchFamily="2" charset="-122"/>
              </a:rPr>
              <a:t>The study path from CEPC Pre-CDE to CEPC CDR baseline and alternative choice has been overviewed</a:t>
            </a:r>
            <a:endParaRPr lang="en-US" altLang="zh-CN" sz="2400" b="1">
              <a:solidFill>
                <a:srgbClr val="002060"/>
              </a:solidFill>
              <a:latin typeface="Calibri" panose="020F0502020204030204" pitchFamily="34" charset="0"/>
              <a:ea typeface="宋体" panose="02010600030101010101" pitchFamily="2" charset="-122"/>
            </a:endParaRPr>
          </a:p>
          <a:p>
            <a:pPr marL="285750" lvl="0" indent="-285750">
              <a:lnSpc>
                <a:spcPct val="110000"/>
              </a:lnSpc>
              <a:buFont typeface="Wingdings" panose="05000000000000000000" charset="0"/>
              <a:buChar char="l"/>
            </a:pPr>
            <a:endParaRPr lang="en-US" altLang="zh-CN" sz="2400" b="1">
              <a:solidFill>
                <a:srgbClr val="002060"/>
              </a:solidFill>
              <a:latin typeface="Calibri" panose="020F0502020204030204" pitchFamily="34" charset="0"/>
              <a:ea typeface="宋体" panose="02010600030101010101" pitchFamily="2" charset="-122"/>
            </a:endParaRPr>
          </a:p>
          <a:p>
            <a:pPr marL="285750" lvl="0" indent="-285750">
              <a:lnSpc>
                <a:spcPct val="110000"/>
              </a:lnSpc>
              <a:buFont typeface="Wingdings" panose="05000000000000000000" charset="0"/>
              <a:buChar char="l"/>
            </a:pPr>
            <a:r>
              <a:rPr lang="en-US" altLang="zh-CN" sz="2400" b="1">
                <a:solidFill>
                  <a:srgbClr val="C00000"/>
                </a:solidFill>
                <a:latin typeface="Calibri" panose="020F0502020204030204" pitchFamily="34" charset="0"/>
                <a:ea typeface="宋体" panose="02010600030101010101" pitchFamily="2" charset="-122"/>
              </a:rPr>
              <a:t>CEPC Accelerator CDR  has been completed with all systems reaching the CDR design goals with new ideas beyond CDR</a:t>
            </a:r>
            <a:endParaRPr lang="en-US" altLang="zh-CN" sz="2400" b="1">
              <a:solidFill>
                <a:srgbClr val="00206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endParaRPr lang="en-US" altLang="zh-CN" sz="2400" b="1">
              <a:solidFill>
                <a:srgbClr val="C0000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r>
              <a:rPr lang="en-US" altLang="zh-CN" sz="2400" b="1">
                <a:solidFill>
                  <a:srgbClr val="002060"/>
                </a:solidFill>
                <a:latin typeface="Calibri" panose="020F0502020204030204" pitchFamily="34" charset="0"/>
                <a:sym typeface="宋体" panose="02010600030101010101" pitchFamily="2" charset="-122"/>
              </a:rPr>
              <a:t>CEPC hardware design </a:t>
            </a:r>
            <a:r>
              <a:rPr lang="en-US" altLang="zh-CN" sz="2400" b="1">
                <a:solidFill>
                  <a:srgbClr val="002060"/>
                </a:solidFill>
                <a:latin typeface="Calibri" panose="020F0502020204030204" pitchFamily="34" charset="0"/>
                <a:sym typeface="+mn-ea"/>
              </a:rPr>
              <a:t>and key technologies' R&amp;D plan are ready for full TDR phase</a:t>
            </a:r>
            <a:endParaRPr lang="en-US" altLang="zh-CN" sz="2400" b="1">
              <a:solidFill>
                <a:srgbClr val="C00000"/>
              </a:solidFill>
              <a:latin typeface="Calibri" panose="020F0502020204030204" pitchFamily="34" charset="0"/>
              <a:sym typeface="+mn-ea"/>
            </a:endParaRPr>
          </a:p>
          <a:p>
            <a:pPr marL="285750" lvl="0" indent="-285750">
              <a:buFont typeface="Wingdings" panose="05000000000000000000" charset="0"/>
              <a:buChar char="l"/>
            </a:pPr>
            <a:endParaRPr lang="en-US" altLang="zh-CN" sz="2400" b="1">
              <a:solidFill>
                <a:srgbClr val="00206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endParaRPr lang="en-US" altLang="zh-CN" sz="2400" b="1">
              <a:solidFill>
                <a:srgbClr val="00206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endParaRPr lang="en-US" altLang="zh-CN" sz="2400" b="1">
              <a:solidFill>
                <a:srgbClr val="C0000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endParaRPr lang="en-US" altLang="zh-CN" sz="2400" b="1">
              <a:solidFill>
                <a:srgbClr val="C00000"/>
              </a:solidFill>
              <a:latin typeface="Calibri" panose="020F0502020204030204" pitchFamily="34" charset="0"/>
              <a:ea typeface="宋体" panose="02010600030101010101" pitchFamily="2" charset="-122"/>
            </a:endParaRPr>
          </a:p>
          <a:p>
            <a:pPr marL="285750" lvl="0" indent="-285750">
              <a:buFont typeface="Wingdings" panose="05000000000000000000" charset="0"/>
              <a:buChar char="l"/>
            </a:pPr>
            <a:endParaRPr lang="en-US" altLang="zh-CN" sz="2800" b="1" u="sng">
              <a:solidFill>
                <a:srgbClr val="FF0000"/>
              </a:solidFill>
              <a:latin typeface="Calibri" panose="020F0502020204030204" pitchFamily="34" charset="0"/>
              <a:ea typeface="宋体" panose="02010600030101010101" pitchFamily="2" charset="-122"/>
            </a:endParaRPr>
          </a:p>
          <a:p>
            <a:pPr lvl="0">
              <a:buFont typeface="Wingdings" panose="05000000000000000000" charset="0"/>
            </a:pPr>
            <a:endParaRPr lang="en-US" altLang="zh-CN" b="1">
              <a:solidFill>
                <a:srgbClr val="C00000"/>
              </a:solidFill>
              <a:latin typeface="Calibri" panose="020F0502020204030204" pitchFamily="34" charset="0"/>
              <a:ea typeface="宋体" panose="02010600030101010101" pitchFamily="2" charset="-122"/>
            </a:endParaRPr>
          </a:p>
          <a:p>
            <a:pPr lvl="0">
              <a:buFont typeface="Wingdings" panose="05000000000000000000" charset="0"/>
            </a:pPr>
            <a:endParaRPr lang="en-US" altLang="zh-CN" b="1" dirty="0">
              <a:solidFill>
                <a:srgbClr val="FF0000"/>
              </a:solidFill>
              <a:latin typeface="Calibri" panose="020F0502020204030204" pitchFamily="34" charset="0"/>
              <a:ea typeface="MS Mincho" panose="02020609040205080304" pitchFamily="49" charset="-128"/>
              <a:sym typeface="Calibri" panose="020F0502020204030204" pitchFamily="34" charset="0"/>
            </a:endParaRPr>
          </a:p>
          <a:p>
            <a:pPr marL="285750" lvl="0" indent="-285750">
              <a:buFont typeface="Wingdings" panose="05000000000000000000" charset="0"/>
              <a:buChar char="l"/>
            </a:pPr>
            <a:endParaRPr lang="en-US" altLang="zh-CN" b="1">
              <a:solidFill>
                <a:srgbClr val="002060"/>
              </a:solidFill>
              <a:latin typeface="Calibri" panose="020F0502020204030204" pitchFamily="34" charset="0"/>
              <a:ea typeface="宋体" panose="02010600030101010101" pitchFamily="2" charset="-122"/>
            </a:endParaRPr>
          </a:p>
          <a:p>
            <a:pPr marL="285750" lvl="0" indent="-285750"/>
            <a:endParaRPr lang="en-US" altLang="zh-CN" b="1">
              <a:solidFill>
                <a:srgbClr val="C00000"/>
              </a:solidFill>
              <a:latin typeface="Calibri" panose="020F0502020204030204" pitchFamily="34" charset="0"/>
              <a:ea typeface="宋体" panose="02010600030101010101" pitchFamily="2" charset="-122"/>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TextBox 3"/>
          <p:cNvSpPr/>
          <p:nvPr/>
        </p:nvSpPr>
        <p:spPr>
          <a:xfrm>
            <a:off x="1733550" y="1233488"/>
            <a:ext cx="530225" cy="646112"/>
          </a:xfrm>
          <a:prstGeom prst="rect">
            <a:avLst/>
          </a:prstGeom>
          <a:noFill/>
          <a:ln w="9525">
            <a:noFill/>
          </a:ln>
        </p:spPr>
        <p:txBody>
          <a:bodyPr wrap="none" anchor="t">
            <a:spAutoFit/>
          </a:bodyPr>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0355" name="文本框 1"/>
          <p:cNvSpPr txBox="1"/>
          <p:nvPr/>
        </p:nvSpPr>
        <p:spPr>
          <a:xfrm>
            <a:off x="1733550" y="3848735"/>
            <a:ext cx="6254750" cy="522288"/>
          </a:xfrm>
          <a:prstGeom prst="rect">
            <a:avLst/>
          </a:prstGeom>
          <a:noFill/>
          <a:ln w="9525">
            <a:noFill/>
          </a:ln>
        </p:spPr>
        <p:txBody>
          <a:bodyPr wrap="square" anchor="t">
            <a:spAutoFit/>
          </a:bodyPr>
          <a:p>
            <a:pPr lvl="0" indent="0"/>
            <a:r>
              <a:rPr lang="en-US" altLang="zh-CN" sz="2800" b="1" dirty="0">
                <a:solidFill>
                  <a:srgbClr val="C00000"/>
                </a:solidFill>
                <a:latin typeface="Calibri" panose="020F0502020204030204" pitchFamily="34" charset="0"/>
                <a:ea typeface="宋体" panose="02010600030101010101" pitchFamily="2" charset="-122"/>
              </a:rPr>
              <a:t>Thank you for your attention</a:t>
            </a:r>
            <a:endParaRPr lang="en-US" altLang="zh-CN" sz="2800" b="1" dirty="0">
              <a:solidFill>
                <a:srgbClr val="C00000"/>
              </a:solidFill>
              <a:latin typeface="Calibri" panose="020F0502020204030204" pitchFamily="34" charset="0"/>
              <a:ea typeface="宋体" panose="02010600030101010101" pitchFamily="2" charset="-122"/>
            </a:endParaRPr>
          </a:p>
        </p:txBody>
      </p:sp>
      <p:sp>
        <p:nvSpPr>
          <p:cNvPr id="100356" name="文本框 2"/>
          <p:cNvSpPr txBox="1"/>
          <p:nvPr/>
        </p:nvSpPr>
        <p:spPr>
          <a:xfrm>
            <a:off x="736600" y="1879600"/>
            <a:ext cx="7671435" cy="2491740"/>
          </a:xfrm>
          <a:prstGeom prst="rect">
            <a:avLst/>
          </a:prstGeom>
          <a:noFill/>
          <a:ln w="9525">
            <a:noFill/>
          </a:ln>
        </p:spPr>
        <p:txBody>
          <a:bodyPr wrap="square" anchor="t">
            <a:spAutoFit/>
          </a:bodyPr>
          <a:p>
            <a:pPr lvl="0" indent="0" algn="l"/>
            <a:r>
              <a:rPr lang="en-US" altLang="zh-CN" sz="2800" b="1">
                <a:solidFill>
                  <a:srgbClr val="002060"/>
                </a:solidFill>
                <a:latin typeface="Calibri" panose="020F0502020204030204" pitchFamily="34" charset="0"/>
                <a:ea typeface="宋体" panose="02010600030101010101" pitchFamily="2" charset="-122"/>
              </a:rPr>
              <a:t>Thanks go to </a:t>
            </a:r>
            <a:endParaRPr lang="en-US" altLang="zh-CN" sz="2800" b="1">
              <a:solidFill>
                <a:srgbClr val="002060"/>
              </a:solidFill>
              <a:latin typeface="Calibri" panose="020F0502020204030204" pitchFamily="34" charset="0"/>
              <a:ea typeface="宋体" panose="02010600030101010101" pitchFamily="2" charset="-122"/>
            </a:endParaRPr>
          </a:p>
          <a:p>
            <a:pPr lvl="0" indent="0" algn="l"/>
            <a:endParaRPr lang="en-US" altLang="zh-CN" sz="2800">
              <a:solidFill>
                <a:srgbClr val="FF0000"/>
              </a:solidFill>
              <a:latin typeface="Calibri" panose="020F0502020204030204" pitchFamily="34" charset="0"/>
              <a:ea typeface="宋体" panose="02010600030101010101" pitchFamily="2" charset="-122"/>
            </a:endParaRPr>
          </a:p>
          <a:p>
            <a:pPr lvl="0" indent="0" algn="l"/>
            <a:r>
              <a:rPr lang="en-US" altLang="zh-CN" sz="2400">
                <a:solidFill>
                  <a:srgbClr val="FF0000"/>
                </a:solidFill>
                <a:latin typeface="Calibri" panose="020F0502020204030204" pitchFamily="34" charset="0"/>
                <a:ea typeface="宋体" panose="02010600030101010101" pitchFamily="2" charset="-122"/>
              </a:rPr>
              <a:t>CEPC accelerator team and international collaborators</a:t>
            </a:r>
            <a:endParaRPr lang="en-US" altLang="zh-CN" sz="2400">
              <a:solidFill>
                <a:srgbClr val="FF0000"/>
              </a:solidFill>
              <a:latin typeface="Calibri" panose="020F0502020204030204" pitchFamily="34" charset="0"/>
              <a:ea typeface="宋体" panose="02010600030101010101" pitchFamily="2" charset="-122"/>
            </a:endParaRPr>
          </a:p>
          <a:p>
            <a:pPr lvl="0" indent="0" algn="l"/>
            <a:endParaRPr lang="en-US" altLang="zh-CN" sz="2400">
              <a:solidFill>
                <a:srgbClr val="002060"/>
              </a:solidFill>
              <a:latin typeface="Calibri" panose="020F0502020204030204" pitchFamily="34" charset="0"/>
              <a:ea typeface="宋体" panose="02010600030101010101" pitchFamily="2" charset="-122"/>
            </a:endParaRPr>
          </a:p>
          <a:p>
            <a:pPr lvl="0" indent="0" algn="l"/>
            <a:endParaRPr lang="en-US" altLang="zh-CN" sz="2400">
              <a:solidFill>
                <a:srgbClr val="002060"/>
              </a:solidFill>
              <a:latin typeface="Calibri" panose="020F0502020204030204" pitchFamily="34" charset="0"/>
              <a:ea typeface="宋体" panose="02010600030101010101" pitchFamily="2" charset="-122"/>
            </a:endParaRPr>
          </a:p>
          <a:p>
            <a:pPr lvl="0" indent="0" algn="l"/>
            <a:endParaRPr lang="en-US" altLang="zh-CN" sz="2800">
              <a:solidFill>
                <a:srgbClr val="002060"/>
              </a:solidFill>
              <a:latin typeface="Calibri" panose="020F0502020204030204" pitchFamily="34" charset="0"/>
              <a:ea typeface="宋体" panose="02010600030101010101" pitchFamily="2" charset="-122"/>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304800" y="304800"/>
            <a:ext cx="8458200" cy="520700"/>
          </a:xfrm>
          <a:prstGeom prst="rect">
            <a:avLst/>
          </a:prstGeom>
          <a:solidFill>
            <a:schemeClr val="accent1">
              <a:lumMod val="20000"/>
              <a:lumOff val="80000"/>
            </a:schemeClr>
          </a:solidFill>
        </p:spPr>
        <p:txBody>
          <a:bodyPr lIns="91420" tIns="45711" rIns="91420" bIns="45711">
            <a:spAutoFit/>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Tahoma" panose="020B0604030504040204" pitchFamily="34" charset="0"/>
              </a:rPr>
              <a:t>CEPC Design –Higgs Parameters</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Tahoma" panose="020B0604030504040204" pitchFamily="34" charset="0"/>
            </a:endParaRPr>
          </a:p>
        </p:txBody>
      </p:sp>
      <p:graphicFrame>
        <p:nvGraphicFramePr>
          <p:cNvPr id="3" name="Table 2"/>
          <p:cNvGraphicFramePr>
            <a:graphicFrameLocks noGrp="1"/>
          </p:cNvGraphicFramePr>
          <p:nvPr/>
        </p:nvGraphicFramePr>
        <p:xfrm>
          <a:off x="305435" y="1045845"/>
          <a:ext cx="8456930" cy="1854200"/>
        </p:xfrm>
        <a:graphic>
          <a:graphicData uri="http://schemas.openxmlformats.org/drawingml/2006/table">
            <a:tbl>
              <a:tblPr firstRow="1" bandRow="1">
                <a:tableStyleId>{5C22544A-7EE6-4342-B048-85BDC9FD1C3A}</a:tableStyleId>
              </a:tblPr>
              <a:tblGrid>
                <a:gridCol w="5189220"/>
                <a:gridCol w="3267710"/>
              </a:tblGrid>
              <a:tr h="370840">
                <a:tc>
                  <a:txBody>
                    <a:bodyPr/>
                    <a:lstStyle/>
                    <a:p>
                      <a:r>
                        <a:rPr lang="en-US" dirty="0" smtClean="0">
                          <a:latin typeface="Calibri" panose="020F0502020204030204" pitchFamily="34" charset="0"/>
                        </a:rPr>
                        <a:t>Parameter</a:t>
                      </a:r>
                      <a:endParaRPr lang="en-US" dirty="0" smtClean="0">
                        <a:latin typeface="Calibri" panose="020F0502020204030204" pitchFamily="34" charset="0"/>
                      </a:endParaRPr>
                    </a:p>
                  </a:txBody>
                  <a:tcPr/>
                </a:tc>
                <a:tc>
                  <a:txBody>
                    <a:bodyPr/>
                    <a:lstStyle/>
                    <a:p>
                      <a:r>
                        <a:rPr lang="en-US" dirty="0" smtClean="0">
                          <a:latin typeface="Calibri" panose="020F0502020204030204" pitchFamily="34" charset="0"/>
                        </a:rPr>
                        <a:t>Design Goal</a:t>
                      </a:r>
                      <a:endParaRPr lang="en-US" dirty="0" smtClean="0">
                        <a:latin typeface="Calibri" panose="020F0502020204030204" pitchFamily="34" charset="0"/>
                      </a:endParaRPr>
                    </a:p>
                  </a:txBody>
                  <a:tcPr/>
                </a:tc>
              </a:tr>
              <a:tr h="370840">
                <a:tc>
                  <a:txBody>
                    <a:bodyPr/>
                    <a:lstStyle/>
                    <a:p>
                      <a:r>
                        <a:rPr lang="en-US" dirty="0" smtClean="0">
                          <a:latin typeface="Calibri" panose="020F0502020204030204" pitchFamily="34" charset="0"/>
                        </a:rPr>
                        <a:t>Particles</a:t>
                      </a:r>
                      <a:endParaRPr lang="en-US" dirty="0" smtClean="0">
                        <a:latin typeface="Calibri" panose="020F0502020204030204" pitchFamily="34" charset="0"/>
                      </a:endParaRPr>
                    </a:p>
                  </a:txBody>
                  <a:tcPr/>
                </a:tc>
                <a:tc>
                  <a:txBody>
                    <a:bodyPr/>
                    <a:lstStyle/>
                    <a:p>
                      <a:r>
                        <a:rPr lang="en-US" dirty="0" smtClean="0">
                          <a:latin typeface="Calibri" panose="020F0502020204030204" pitchFamily="34" charset="0"/>
                        </a:rPr>
                        <a:t>e+, e-</a:t>
                      </a:r>
                      <a:endParaRPr lang="en-US" dirty="0" smtClean="0">
                        <a:latin typeface="Calibri" panose="020F0502020204030204" pitchFamily="34" charset="0"/>
                      </a:endParaRPr>
                    </a:p>
                  </a:txBody>
                  <a:tcPr/>
                </a:tc>
              </a:tr>
              <a:tr h="370840">
                <a:tc>
                  <a:txBody>
                    <a:bodyPr/>
                    <a:lstStyle/>
                    <a:p>
                      <a:r>
                        <a:rPr lang="en-US" dirty="0" smtClean="0">
                          <a:latin typeface="Calibri" panose="020F0502020204030204" pitchFamily="34" charset="0"/>
                        </a:rPr>
                        <a:t>Center of mass energy</a:t>
                      </a:r>
                      <a:endParaRPr lang="en-US" dirty="0" smtClean="0">
                        <a:latin typeface="Calibri" panose="020F0502020204030204" pitchFamily="34" charset="0"/>
                      </a:endParaRPr>
                    </a:p>
                  </a:txBody>
                  <a:tcPr/>
                </a:tc>
                <a:tc>
                  <a:txBody>
                    <a:bodyPr/>
                    <a:lstStyle/>
                    <a:p>
                      <a:r>
                        <a:rPr lang="en-US" dirty="0" smtClean="0">
                          <a:latin typeface="Calibri" panose="020F0502020204030204" pitchFamily="34" charset="0"/>
                        </a:rPr>
                        <a:t>2*120</a:t>
                      </a:r>
                      <a:r>
                        <a:rPr lang="en-US" baseline="0" dirty="0" smtClean="0">
                          <a:latin typeface="Calibri" panose="020F0502020204030204" pitchFamily="34" charset="0"/>
                        </a:rPr>
                        <a:t> </a:t>
                      </a:r>
                      <a:r>
                        <a:rPr lang="en-US" baseline="0" dirty="0" err="1" smtClean="0">
                          <a:latin typeface="Calibri" panose="020F0502020204030204" pitchFamily="34" charset="0"/>
                        </a:rPr>
                        <a:t>GeV</a:t>
                      </a:r>
                      <a:endParaRPr lang="en-US" dirty="0">
                        <a:latin typeface="Calibri" panose="020F0502020204030204" pitchFamily="34" charset="0"/>
                      </a:endParaRPr>
                    </a:p>
                  </a:txBody>
                  <a:tcPr/>
                </a:tc>
              </a:tr>
              <a:tr h="370840">
                <a:tc>
                  <a:txBody>
                    <a:bodyPr/>
                    <a:lstStyle/>
                    <a:p>
                      <a:r>
                        <a:rPr lang="en-US" dirty="0" smtClean="0">
                          <a:latin typeface="Calibri" panose="020F0502020204030204" pitchFamily="34" charset="0"/>
                        </a:rPr>
                        <a:t>Luminosity (peak)</a:t>
                      </a:r>
                      <a:endParaRPr lang="en-US" dirty="0" smtClean="0">
                        <a:latin typeface="Calibri" panose="020F0502020204030204" pitchFamily="34" charset="0"/>
                      </a:endParaRPr>
                    </a:p>
                  </a:txBody>
                  <a:tcPr/>
                </a:tc>
                <a:tc>
                  <a:txBody>
                    <a:bodyPr/>
                    <a:lstStyle/>
                    <a:p>
                      <a:r>
                        <a:rPr lang="en-US" dirty="0" smtClean="0">
                          <a:latin typeface="Calibri" panose="020F0502020204030204" pitchFamily="34" charset="0"/>
                        </a:rPr>
                        <a:t>&gt;2*10^34/cm^2s</a:t>
                      </a:r>
                      <a:endParaRPr lang="en-US" baseline="30000" dirty="0" smtClean="0">
                        <a:latin typeface="Calibri" panose="020F0502020204030204" pitchFamily="34" charset="0"/>
                      </a:endParaRPr>
                    </a:p>
                  </a:txBody>
                  <a:tcPr/>
                </a:tc>
              </a:tr>
              <a:tr h="370840">
                <a:tc>
                  <a:txBody>
                    <a:bodyPr/>
                    <a:lstStyle/>
                    <a:p>
                      <a:r>
                        <a:rPr lang="en-US" dirty="0" smtClean="0">
                          <a:latin typeface="Calibri" panose="020F0502020204030204" pitchFamily="34" charset="0"/>
                        </a:rPr>
                        <a:t>No. of IPs</a:t>
                      </a:r>
                      <a:endParaRPr lang="en-US" dirty="0" smtClean="0">
                        <a:latin typeface="Calibri" panose="020F0502020204030204" pitchFamily="34" charset="0"/>
                      </a:endParaRPr>
                    </a:p>
                  </a:txBody>
                  <a:tcPr/>
                </a:tc>
                <a:tc>
                  <a:txBody>
                    <a:bodyPr/>
                    <a:lstStyle/>
                    <a:p>
                      <a:r>
                        <a:rPr lang="en-US" dirty="0" smtClean="0">
                          <a:latin typeface="Calibri" panose="020F0502020204030204" pitchFamily="34" charset="0"/>
                        </a:rPr>
                        <a:t>2</a:t>
                      </a:r>
                      <a:endParaRPr lang="en-US" dirty="0" smtClean="0">
                        <a:latin typeface="Calibri" panose="020F0502020204030204" pitchFamily="34" charset="0"/>
                      </a:endParaRPr>
                    </a:p>
                  </a:txBody>
                  <a:tcPr/>
                </a:tc>
              </a:tr>
            </a:tbl>
          </a:graphicData>
        </a:graphic>
      </p:graphicFrame>
      <p:sp>
        <p:nvSpPr>
          <p:cNvPr id="7" name="TextBox 6"/>
          <p:cNvSpPr txBox="1"/>
          <p:nvPr/>
        </p:nvSpPr>
        <p:spPr>
          <a:xfrm>
            <a:off x="342900" y="3075305"/>
            <a:ext cx="8458200" cy="520700"/>
          </a:xfrm>
          <a:prstGeom prst="rect">
            <a:avLst/>
          </a:prstGeom>
          <a:solidFill>
            <a:schemeClr val="accent1">
              <a:lumMod val="20000"/>
              <a:lumOff val="80000"/>
            </a:schemeClr>
          </a:solidFill>
        </p:spPr>
        <p:txBody>
          <a:bodyPr lIns="91420" tIns="45711" rIns="91420" bIns="45711">
            <a:spAutoFit/>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Tahoma" panose="020B0604030504040204" pitchFamily="34" charset="0"/>
              </a:rPr>
              <a:t>CEPC Design – Z-pole Parameters</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Tahoma" panose="020B0604030504040204" pitchFamily="34" charset="0"/>
            </a:endParaRPr>
          </a:p>
        </p:txBody>
      </p:sp>
      <p:sp>
        <p:nvSpPr>
          <p:cNvPr id="17431" name="Slide Number Placeholder 4"/>
          <p:cNvSpPr txBox="1"/>
          <p:nvPr/>
        </p:nvSpPr>
        <p:spPr>
          <a:xfrm>
            <a:off x="6553200" y="9617075"/>
            <a:ext cx="2133600" cy="365125"/>
          </a:xfrm>
          <a:prstGeom prst="rect">
            <a:avLst/>
          </a:prstGeom>
          <a:noFill/>
          <a:ln w="9525">
            <a:noFill/>
          </a:ln>
        </p:spPr>
        <p:txBody>
          <a:bodyPr anchor="ctr"/>
          <a:p>
            <a:pPr lvl="0" indent="0" algn="r"/>
            <a:fld id="{9A0DB2DC-4C9A-4742-B13C-FB6460FD3503}" type="slidenum">
              <a:rPr lang="en-US" altLang="zh-CN" sz="1200" dirty="0">
                <a:solidFill>
                  <a:srgbClr val="898989"/>
                </a:solidFill>
                <a:latin typeface="Arial" panose="020B0604020202020204" pitchFamily="34" charset="0"/>
                <a:ea typeface="宋体" panose="02010600030101010101" pitchFamily="2" charset="-122"/>
                <a:sym typeface="Arial" panose="020B0604020202020204" pitchFamily="34" charset="0"/>
              </a:rPr>
            </a:fld>
            <a:endParaRPr lang="en-US" altLang="zh-CN" sz="1200" dirty="0">
              <a:solidFill>
                <a:srgbClr val="898989"/>
              </a:solidFill>
              <a:latin typeface="Arial" panose="020B0604020202020204" pitchFamily="34" charset="0"/>
              <a:ea typeface="宋体" panose="02010600030101010101" pitchFamily="2" charset="-122"/>
              <a:sym typeface="Arial" panose="020B0604020202020204" pitchFamily="34" charset="0"/>
            </a:endParaRPr>
          </a:p>
        </p:txBody>
      </p:sp>
      <p:graphicFrame>
        <p:nvGraphicFramePr>
          <p:cNvPr id="9" name="Table 8"/>
          <p:cNvGraphicFramePr>
            <a:graphicFrameLocks noGrp="1"/>
          </p:cNvGraphicFramePr>
          <p:nvPr/>
        </p:nvGraphicFramePr>
        <p:xfrm>
          <a:off x="342900" y="3689350"/>
          <a:ext cx="8458200" cy="2667000"/>
        </p:xfrm>
        <a:graphic>
          <a:graphicData uri="http://schemas.openxmlformats.org/drawingml/2006/table">
            <a:tbl>
              <a:tblPr firstRow="1" bandRow="1">
                <a:tableStyleId>{5C22544A-7EE6-4342-B048-85BDC9FD1C3A}</a:tableStyleId>
              </a:tblPr>
              <a:tblGrid>
                <a:gridCol w="5189220"/>
                <a:gridCol w="3268980"/>
              </a:tblGrid>
              <a:tr h="370840">
                <a:tc>
                  <a:txBody>
                    <a:bodyPr/>
                    <a:lstStyle/>
                    <a:p>
                      <a:r>
                        <a:rPr lang="en-US" dirty="0" smtClean="0">
                          <a:latin typeface="Calibri" panose="020F0502020204030204" pitchFamily="34" charset="0"/>
                        </a:rPr>
                        <a:t>Parameter</a:t>
                      </a:r>
                      <a:endParaRPr lang="en-US" dirty="0" smtClean="0">
                        <a:latin typeface="Calibri" panose="020F0502020204030204" pitchFamily="34" charset="0"/>
                      </a:endParaRPr>
                    </a:p>
                  </a:txBody>
                  <a:tcPr/>
                </a:tc>
                <a:tc>
                  <a:txBody>
                    <a:bodyPr/>
                    <a:lstStyle/>
                    <a:p>
                      <a:r>
                        <a:rPr lang="en-US" dirty="0" smtClean="0">
                          <a:latin typeface="Calibri" panose="020F0502020204030204" pitchFamily="34" charset="0"/>
                        </a:rPr>
                        <a:t>Design Goal</a:t>
                      </a:r>
                      <a:endParaRPr lang="en-US" dirty="0" smtClean="0">
                        <a:latin typeface="Calibri" panose="020F0502020204030204" pitchFamily="34" charset="0"/>
                      </a:endParaRPr>
                    </a:p>
                  </a:txBody>
                  <a:tcPr/>
                </a:tc>
              </a:tr>
              <a:tr h="370840">
                <a:tc>
                  <a:txBody>
                    <a:bodyPr/>
                    <a:lstStyle/>
                    <a:p>
                      <a:r>
                        <a:rPr lang="en-US" dirty="0" smtClean="0">
                          <a:latin typeface="Calibri" panose="020F0502020204030204" pitchFamily="34" charset="0"/>
                        </a:rPr>
                        <a:t>Particles</a:t>
                      </a:r>
                      <a:endParaRPr lang="en-US" dirty="0" smtClean="0">
                        <a:latin typeface="Calibri" panose="020F0502020204030204" pitchFamily="34" charset="0"/>
                      </a:endParaRPr>
                    </a:p>
                  </a:txBody>
                  <a:tcPr/>
                </a:tc>
                <a:tc>
                  <a:txBody>
                    <a:bodyPr/>
                    <a:lstStyle/>
                    <a:p>
                      <a:r>
                        <a:rPr lang="en-US" sz="1800" dirty="0" smtClean="0">
                          <a:latin typeface="Calibri" panose="020F0502020204030204" pitchFamily="34" charset="0"/>
                          <a:sym typeface="+mn-ea"/>
                        </a:rPr>
                        <a:t>e+, e-</a:t>
                      </a:r>
                      <a:endParaRPr lang="en-US" sz="1800" dirty="0" smtClean="0">
                        <a:latin typeface="Calibri" panose="020F0502020204030204" pitchFamily="34" charset="0"/>
                        <a:sym typeface="+mn-ea"/>
                      </a:endParaRPr>
                    </a:p>
                  </a:txBody>
                  <a:tcPr/>
                </a:tc>
              </a:tr>
              <a:tr h="370840">
                <a:tc>
                  <a:txBody>
                    <a:bodyPr/>
                    <a:lstStyle/>
                    <a:p>
                      <a:r>
                        <a:rPr lang="en-US" dirty="0" smtClean="0">
                          <a:latin typeface="Calibri" panose="020F0502020204030204" pitchFamily="34" charset="0"/>
                        </a:rPr>
                        <a:t>Center of mass energy</a:t>
                      </a:r>
                      <a:endParaRPr lang="en-US" dirty="0" smtClean="0">
                        <a:latin typeface="Calibri" panose="020F0502020204030204" pitchFamily="34" charset="0"/>
                      </a:endParaRPr>
                    </a:p>
                  </a:txBody>
                  <a:tcPr/>
                </a:tc>
                <a:tc>
                  <a:txBody>
                    <a:bodyPr/>
                    <a:lstStyle/>
                    <a:p>
                      <a:pPr marL="0" marR="0" indent="0" algn="l" defTabSz="914400" rtl="0" eaLnBrk="1" latinLnBrk="0" hangingPunct="1">
                        <a:spcBef>
                          <a:spcPts val="0"/>
                        </a:spcBef>
                        <a:spcAft>
                          <a:spcPts val="0"/>
                        </a:spcAft>
                        <a:buClrTx/>
                        <a:buSzTx/>
                        <a:buFontTx/>
                        <a:buNone/>
                        <a:defRPr/>
                      </a:pPr>
                      <a:r>
                        <a:rPr lang="en-US" altLang="zh-CN" dirty="0" smtClean="0">
                          <a:latin typeface="Calibri" panose="020F0502020204030204" pitchFamily="34" charset="0"/>
                        </a:rPr>
                        <a:t>2*45.5 GeV</a:t>
                      </a:r>
                      <a:endParaRPr lang="en-US" altLang="zh-CN" dirty="0" smtClean="0">
                        <a:latin typeface="Calibri" panose="020F0502020204030204" pitchFamily="34" charset="0"/>
                      </a:endParaRPr>
                    </a:p>
                  </a:txBody>
                  <a:tcPr/>
                </a:tc>
              </a:tr>
              <a:tr h="370840">
                <a:tc>
                  <a:txBody>
                    <a:bodyPr/>
                    <a:lstStyle/>
                    <a:p>
                      <a:r>
                        <a:rPr lang="en-US" dirty="0" smtClean="0">
                          <a:latin typeface="Calibri" panose="020F0502020204030204" pitchFamily="34" charset="0"/>
                        </a:rPr>
                        <a:t>Integrated luminosity (peak)</a:t>
                      </a:r>
                      <a:endParaRPr lang="en-US" dirty="0" smtClean="0">
                        <a:latin typeface="Calibri" panose="020F0502020204030204" pitchFamily="34" charset="0"/>
                      </a:endParaRPr>
                    </a:p>
                  </a:txBody>
                  <a:tcPr/>
                </a:tc>
                <a:tc>
                  <a:txBody>
                    <a:bodyPr/>
                    <a:lstStyle/>
                    <a:p>
                      <a:r>
                        <a:rPr lang="en-US" dirty="0" smtClean="0">
                          <a:latin typeface="Calibri" panose="020F0502020204030204" pitchFamily="34" charset="0"/>
                        </a:rPr>
                        <a:t>&gt;10^34/cm^2s</a:t>
                      </a:r>
                      <a:endParaRPr lang="en-US" dirty="0" smtClean="0">
                        <a:latin typeface="Calibri" panose="020F0502020204030204" pitchFamily="34" charset="0"/>
                      </a:endParaRPr>
                    </a:p>
                    <a:p>
                      <a:endParaRPr lang="en-US" baseline="30000" dirty="0" smtClean="0">
                        <a:latin typeface="Calibri" panose="020F0502020204030204" pitchFamily="34" charset="0"/>
                      </a:endParaRPr>
                    </a:p>
                  </a:txBody>
                  <a:tcPr/>
                </a:tc>
              </a:tr>
              <a:tr h="370840">
                <a:tc>
                  <a:txBody>
                    <a:bodyPr/>
                    <a:lstStyle/>
                    <a:p>
                      <a:r>
                        <a:rPr lang="en-US" dirty="0" smtClean="0">
                          <a:latin typeface="Calibri" panose="020F0502020204030204" pitchFamily="34" charset="0"/>
                        </a:rPr>
                        <a:t>No. of IPs</a:t>
                      </a:r>
                      <a:endParaRPr lang="en-US" dirty="0" smtClean="0">
                        <a:latin typeface="Calibri" panose="020F0502020204030204" pitchFamily="34" charset="0"/>
                      </a:endParaRPr>
                    </a:p>
                  </a:txBody>
                  <a:tcPr/>
                </a:tc>
                <a:tc>
                  <a:txBody>
                    <a:bodyPr/>
                    <a:lstStyle/>
                    <a:p>
                      <a:r>
                        <a:rPr lang="en-US" dirty="0" smtClean="0">
                          <a:latin typeface="Calibri" panose="020F0502020204030204" pitchFamily="34" charset="0"/>
                        </a:rPr>
                        <a:t>2</a:t>
                      </a:r>
                      <a:endParaRPr lang="en-US" dirty="0" smtClean="0">
                        <a:latin typeface="Calibri" panose="020F0502020204030204" pitchFamily="34" charset="0"/>
                      </a:endParaRPr>
                    </a:p>
                  </a:txBody>
                  <a:tcPr/>
                </a:tc>
              </a:tr>
              <a:tr h="370840">
                <a:tc>
                  <a:txBody>
                    <a:bodyPr/>
                    <a:lstStyle/>
                    <a:p>
                      <a:r>
                        <a:rPr lang="en-US" dirty="0" smtClean="0">
                          <a:latin typeface="Calibri" panose="020F0502020204030204" pitchFamily="34" charset="0"/>
                        </a:rPr>
                        <a:t>Polarization</a:t>
                      </a:r>
                      <a:endParaRPr lang="en-US" dirty="0" smtClean="0">
                        <a:latin typeface="Calibri" panose="020F0502020204030204" pitchFamily="34" charset="0"/>
                      </a:endParaRPr>
                    </a:p>
                  </a:txBody>
                  <a:tcPr/>
                </a:tc>
                <a:tc>
                  <a:txBody>
                    <a:bodyPr/>
                    <a:lstStyle/>
                    <a:p>
                      <a:r>
                        <a:rPr lang="en-US" dirty="0" smtClean="0">
                          <a:latin typeface="Calibri" panose="020F0502020204030204" pitchFamily="34" charset="0"/>
                        </a:rPr>
                        <a:t>to be considered in the second round of design</a:t>
                      </a:r>
                      <a:endParaRPr lang="en-US" dirty="0" smtClean="0">
                        <a:latin typeface="Calibri" panose="020F0502020204030204" pitchFamily="34" charset="0"/>
                      </a:endParaRPr>
                    </a:p>
                  </a:txBody>
                  <a:tcPr/>
                </a:tc>
              </a:tr>
            </a:tbl>
          </a:graphicData>
        </a:graphic>
      </p:graphicFrame>
      <p:sp>
        <p:nvSpPr>
          <p:cNvPr id="2" name="文本框 1"/>
          <p:cNvSpPr txBox="1"/>
          <p:nvPr/>
        </p:nvSpPr>
        <p:spPr>
          <a:xfrm>
            <a:off x="26670" y="6452870"/>
            <a:ext cx="9091295" cy="306705"/>
          </a:xfrm>
          <a:prstGeom prst="rect">
            <a:avLst/>
          </a:prstGeom>
          <a:noFill/>
        </p:spPr>
        <p:txBody>
          <a:bodyPr wrap="none" rtlCol="0">
            <a:spAutoFit/>
          </a:bodyPr>
          <a:p>
            <a:r>
              <a:rPr lang="en-US" altLang="zh-CN" sz="1400" b="1">
                <a:solidFill>
                  <a:srgbClr val="C00000"/>
                </a:solidFill>
              </a:rPr>
              <a:t>*Be noted that here the luminosities are the lowest reuiqrement to accomodate different collider schemes</a:t>
            </a:r>
            <a:endParaRPr lang="en-US" altLang="zh-CN" sz="1400"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p:cNvSpPr>
          <p:nvPr>
            <p:ph type="title"/>
          </p:nvPr>
        </p:nvSpPr>
        <p:spPr>
          <a:xfrm>
            <a:off x="642620" y="391795"/>
            <a:ext cx="7960995" cy="648970"/>
          </a:xfrm>
        </p:spPr>
        <p:txBody>
          <a:bodyPr wrap="square" lIns="68580" tIns="34290" rIns="68580" bIns="34290" anchor="ctr"/>
          <a:lstStyle/>
          <a:p>
            <a:r>
              <a:rPr lang="en-US" altLang="zh-CN" sz="2800" b="1" dirty="0">
                <a:solidFill>
                  <a:srgbClr val="C00000"/>
                </a:solidFill>
              </a:rPr>
              <a:t>CEPC CDR Accelerator Chain and Systems</a:t>
            </a:r>
            <a:endParaRPr lang="en-US" altLang="zh-CN" sz="2800" b="1" dirty="0">
              <a:solidFill>
                <a:srgbClr val="C00000"/>
              </a:solidFill>
            </a:endParaRPr>
          </a:p>
        </p:txBody>
      </p:sp>
      <p:sp>
        <p:nvSpPr>
          <p:cNvPr id="11266" name="矩形 17"/>
          <p:cNvSpPr/>
          <p:nvPr/>
        </p:nvSpPr>
        <p:spPr>
          <a:xfrm>
            <a:off x="1118830" y="3103960"/>
            <a:ext cx="3230880" cy="783590"/>
          </a:xfrm>
          <a:prstGeom prst="rect">
            <a:avLst/>
          </a:prstGeom>
          <a:noFill/>
          <a:ln w="9525" cap="flat" cmpd="sng">
            <a:solidFill>
              <a:schemeClr val="tx2"/>
            </a:solidFill>
            <a:prstDash val="solid"/>
            <a:round/>
            <a:headEnd type="none" w="med" len="med"/>
            <a:tailEnd type="none" w="med" len="med"/>
          </a:ln>
        </p:spPr>
        <p:txBody>
          <a:bodyPr wrap="none" anchor="t">
            <a:spAutoFit/>
          </a:bodyPr>
          <a:lstStyle/>
          <a:p>
            <a:pPr lvl="0" indent="0"/>
            <a:r>
              <a:rPr lang="en-US" altLang="en-US" sz="1500" b="1" dirty="0">
                <a:solidFill>
                  <a:srgbClr val="000000"/>
                </a:solidFill>
                <a:latin typeface="Arial" panose="020B0604020202020204" pitchFamily="34" charset="0"/>
                <a:ea typeface="宋体" panose="02010600030101010101" pitchFamily="2" charset="-122"/>
              </a:rPr>
              <a:t>Three rings in the sane channel</a:t>
            </a:r>
            <a:r>
              <a:rPr lang="zh-CN" altLang="en-US" sz="1500" b="1" dirty="0">
                <a:solidFill>
                  <a:srgbClr val="000000"/>
                </a:solidFill>
                <a:latin typeface="Arial" panose="020B0604020202020204" pitchFamily="34" charset="0"/>
                <a:ea typeface="宋体" panose="02010600030101010101" pitchFamily="2" charset="-122"/>
              </a:rPr>
              <a:t>：</a:t>
            </a:r>
            <a:endParaRPr lang="en-US" altLang="zh-CN" sz="1500" b="1" dirty="0">
              <a:solidFill>
                <a:srgbClr val="000000"/>
              </a:solidFill>
              <a:latin typeface="Arial" panose="020B0604020202020204" pitchFamily="34" charset="0"/>
              <a:ea typeface="宋体" panose="02010600030101010101" pitchFamily="2" charset="-122"/>
            </a:endParaRPr>
          </a:p>
          <a:p>
            <a:pPr marL="539750" lvl="1" indent="-285750" eaLnBrk="1" hangingPunct="1">
              <a:buFont typeface="Wingdings" panose="05000000000000000000" pitchFamily="2" charset="2"/>
              <a:buChar char="Ø"/>
            </a:pPr>
            <a:r>
              <a:rPr lang="en-US" altLang="zh-CN" sz="1500" b="1" dirty="0">
                <a:solidFill>
                  <a:srgbClr val="000000"/>
                </a:solidFill>
                <a:latin typeface="Arial" panose="020B0604020202020204" pitchFamily="34" charset="0"/>
                <a:ea typeface="宋体" panose="02010600030101010101" pitchFamily="2" charset="-122"/>
              </a:rPr>
              <a:t>CEPC &amp; booster</a:t>
            </a:r>
            <a:endParaRPr lang="en-US" altLang="zh-CN" sz="1500" b="1" dirty="0">
              <a:solidFill>
                <a:srgbClr val="000000"/>
              </a:solidFill>
              <a:latin typeface="Arial" panose="020B0604020202020204" pitchFamily="34" charset="0"/>
              <a:ea typeface="宋体" panose="02010600030101010101" pitchFamily="2" charset="-122"/>
            </a:endParaRPr>
          </a:p>
          <a:p>
            <a:pPr marL="539750" lvl="1" indent="-285750" eaLnBrk="1" hangingPunct="1">
              <a:buFont typeface="Wingdings" panose="05000000000000000000" pitchFamily="2" charset="2"/>
              <a:buChar char="Ø"/>
            </a:pPr>
            <a:r>
              <a:rPr lang="en-US" altLang="zh-CN" sz="1500" b="1" dirty="0">
                <a:solidFill>
                  <a:srgbClr val="000000"/>
                </a:solidFill>
                <a:latin typeface="Arial" panose="020B0604020202020204" pitchFamily="34" charset="0"/>
                <a:ea typeface="宋体" panose="02010600030101010101" pitchFamily="2" charset="-122"/>
              </a:rPr>
              <a:t>SppC</a:t>
            </a:r>
            <a:endParaRPr lang="en-US" altLang="zh-CN" sz="1500" b="1" dirty="0">
              <a:solidFill>
                <a:srgbClr val="000000"/>
              </a:solidFill>
              <a:latin typeface="Arial" panose="020B0604020202020204" pitchFamily="34" charset="0"/>
              <a:ea typeface="宋体" panose="02010600030101010101" pitchFamily="2" charset="-122"/>
            </a:endParaRPr>
          </a:p>
        </p:txBody>
      </p:sp>
      <p:grpSp>
        <p:nvGrpSpPr>
          <p:cNvPr id="11267" name="组合 23"/>
          <p:cNvGrpSpPr/>
          <p:nvPr/>
        </p:nvGrpSpPr>
        <p:grpSpPr>
          <a:xfrm>
            <a:off x="1579245" y="1463516"/>
            <a:ext cx="6530657" cy="4197347"/>
            <a:chOff x="902433" y="1353329"/>
            <a:chExt cx="8708421" cy="5597255"/>
          </a:xfrm>
        </p:grpSpPr>
        <p:grpSp>
          <p:nvGrpSpPr>
            <p:cNvPr id="11268" name="组合 15"/>
            <p:cNvGrpSpPr/>
            <p:nvPr/>
          </p:nvGrpSpPr>
          <p:grpSpPr>
            <a:xfrm>
              <a:off x="7388130" y="1553404"/>
              <a:ext cx="2222724" cy="1392096"/>
              <a:chOff x="7388130" y="1553404"/>
              <a:chExt cx="2222724" cy="1392096"/>
            </a:xfrm>
          </p:grpSpPr>
          <p:sp>
            <p:nvSpPr>
              <p:cNvPr id="11269" name="TextBox 20"/>
              <p:cNvSpPr txBox="1"/>
              <p:nvPr/>
            </p:nvSpPr>
            <p:spPr>
              <a:xfrm>
                <a:off x="7388130" y="1553404"/>
                <a:ext cx="2222724" cy="737551"/>
              </a:xfrm>
              <a:prstGeom prst="rect">
                <a:avLst/>
              </a:prstGeom>
              <a:noFill/>
              <a:ln w="9525">
                <a:noFill/>
              </a:ln>
            </p:spPr>
            <p:txBody>
              <a:bodyPr wrap="square" anchor="t">
                <a:spAutoFit/>
              </a:bodyPr>
              <a:lstStyle/>
              <a:p>
                <a:pPr lvl="0" indent="0"/>
                <a:r>
                  <a:rPr lang="en-US" altLang="zh-CN" sz="1500" b="1" dirty="0">
                    <a:solidFill>
                      <a:srgbClr val="C00000"/>
                    </a:solidFill>
                    <a:latin typeface="Arial" panose="020B0604020202020204" pitchFamily="34" charset="0"/>
                    <a:ea typeface="宋体" panose="02010600030101010101" pitchFamily="2" charset="-122"/>
                  </a:rPr>
                  <a:t>Energy Ramp </a:t>
                </a:r>
                <a:endParaRPr lang="en-US" altLang="zh-CN" sz="1500" b="1" dirty="0">
                  <a:solidFill>
                    <a:srgbClr val="C00000"/>
                  </a:solidFill>
                  <a:latin typeface="Arial" panose="020B0604020202020204" pitchFamily="34" charset="0"/>
                  <a:ea typeface="宋体" panose="02010600030101010101" pitchFamily="2" charset="-122"/>
                </a:endParaRPr>
              </a:p>
              <a:p>
                <a:pPr lvl="0" indent="0"/>
                <a:r>
                  <a:rPr lang="en-US" altLang="zh-CN" sz="1500" b="1" dirty="0">
                    <a:solidFill>
                      <a:srgbClr val="C00000"/>
                    </a:solidFill>
                    <a:latin typeface="Arial" panose="020B0604020202020204" pitchFamily="34" charset="0"/>
                    <a:ea typeface="宋体" panose="02010600030101010101" pitchFamily="2" charset="-122"/>
                  </a:rPr>
                  <a:t>10 -&gt;45/120GeV</a:t>
                </a:r>
                <a:endParaRPr lang="zh-CN" altLang="en-US" sz="1500" b="1" dirty="0">
                  <a:solidFill>
                    <a:srgbClr val="C00000"/>
                  </a:solidFill>
                  <a:latin typeface="Arial" panose="020B0604020202020204" pitchFamily="34" charset="0"/>
                  <a:ea typeface="宋体" panose="02010600030101010101" pitchFamily="2" charset="-122"/>
                </a:endParaRPr>
              </a:p>
            </p:txBody>
          </p:sp>
          <p:sp>
            <p:nvSpPr>
              <p:cNvPr id="19" name="下弧形箭头 18"/>
              <p:cNvSpPr/>
              <p:nvPr/>
            </p:nvSpPr>
            <p:spPr>
              <a:xfrm rot="-2400000">
                <a:off x="7953232" y="2591438"/>
                <a:ext cx="995463" cy="3540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prstClr val="black"/>
                  </a:solidFill>
                  <a:effectLst/>
                  <a:uLnTx/>
                  <a:uFillTx/>
                  <a:latin typeface="+mn-lt"/>
                  <a:ea typeface="+mn-ea"/>
                  <a:cs typeface="+mn-cs"/>
                </a:endParaRPr>
              </a:p>
            </p:txBody>
          </p:sp>
        </p:grpSp>
        <p:grpSp>
          <p:nvGrpSpPr>
            <p:cNvPr id="11271" name="组合 22"/>
            <p:cNvGrpSpPr/>
            <p:nvPr/>
          </p:nvGrpSpPr>
          <p:grpSpPr>
            <a:xfrm>
              <a:off x="902433" y="1353329"/>
              <a:ext cx="6705325" cy="5597255"/>
              <a:chOff x="902433" y="1353329"/>
              <a:chExt cx="6705325" cy="5597255"/>
            </a:xfrm>
          </p:grpSpPr>
          <p:sp>
            <p:nvSpPr>
              <p:cNvPr id="3" name="矩形 2"/>
              <p:cNvSpPr/>
              <p:nvPr/>
            </p:nvSpPr>
            <p:spPr>
              <a:xfrm>
                <a:off x="902433" y="2205620"/>
                <a:ext cx="2664094" cy="6477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smtClean="0">
                    <a:ln>
                      <a:noFill/>
                    </a:ln>
                    <a:solidFill>
                      <a:schemeClr val="tx1"/>
                    </a:solidFill>
                    <a:effectLst/>
                    <a:uLnTx/>
                    <a:uFillTx/>
                    <a:latin typeface="+mn-lt"/>
                    <a:ea typeface="+mn-ea"/>
                    <a:cs typeface="+mn-cs"/>
                  </a:rPr>
                  <a:t>1) Injector</a:t>
                </a:r>
                <a:endParaRPr kumimoji="0" lang="en-US" altLang="zh-CN" sz="1500" b="1" i="0" u="none" strike="noStrike" kern="1200" cap="none" spc="0" normalizeH="0" baseline="0" noProof="1" smtClean="0">
                  <a:ln>
                    <a:noFill/>
                  </a:ln>
                  <a:solidFill>
                    <a:schemeClr val="tx1"/>
                  </a:solidFill>
                  <a:effectLst/>
                  <a:uLnTx/>
                  <a:uFillTx/>
                  <a:latin typeface="+mn-lt"/>
                  <a:ea typeface="+mn-ea"/>
                  <a:cs typeface="+mn-cs"/>
                </a:endParaRPr>
              </a:p>
            </p:txBody>
          </p:sp>
          <p:sp>
            <p:nvSpPr>
              <p:cNvPr id="4" name="同心圆 3"/>
              <p:cNvSpPr/>
              <p:nvPr/>
            </p:nvSpPr>
            <p:spPr>
              <a:xfrm>
                <a:off x="5088141" y="1353329"/>
                <a:ext cx="2519617" cy="2592755"/>
              </a:xfrm>
              <a:prstGeom prst="donut">
                <a:avLst>
                  <a:gd name="adj" fmla="val 132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000000"/>
                  </a:solidFill>
                  <a:effectLst/>
                  <a:uLnTx/>
                  <a:uFillTx/>
                  <a:latin typeface="+mn-lt"/>
                  <a:ea typeface="+mn-ea"/>
                  <a:cs typeface="+mn-cs"/>
                </a:endParaRPr>
              </a:p>
            </p:txBody>
          </p:sp>
          <p:sp>
            <p:nvSpPr>
              <p:cNvPr id="5" name="同心圆 4"/>
              <p:cNvSpPr/>
              <p:nvPr/>
            </p:nvSpPr>
            <p:spPr>
              <a:xfrm>
                <a:off x="3060064" y="4220443"/>
                <a:ext cx="2519616" cy="2592754"/>
              </a:xfrm>
              <a:prstGeom prst="donut">
                <a:avLst>
                  <a:gd name="adj" fmla="val 132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000000"/>
                  </a:solidFill>
                  <a:effectLst/>
                  <a:uLnTx/>
                  <a:uFillTx/>
                  <a:latin typeface="+mn-lt"/>
                  <a:ea typeface="+mn-ea"/>
                  <a:cs typeface="+mn-cs"/>
                </a:endParaRPr>
              </a:p>
            </p:txBody>
          </p:sp>
          <p:sp>
            <p:nvSpPr>
              <p:cNvPr id="11275" name="TextBox 5"/>
              <p:cNvSpPr txBox="1"/>
              <p:nvPr/>
            </p:nvSpPr>
            <p:spPr>
              <a:xfrm>
                <a:off x="5579045" y="2312950"/>
                <a:ext cx="1684825" cy="429321"/>
              </a:xfrm>
              <a:prstGeom prst="rect">
                <a:avLst/>
              </a:prstGeom>
              <a:noFill/>
              <a:ln w="9525">
                <a:noFill/>
              </a:ln>
            </p:spPr>
            <p:txBody>
              <a:bodyPr wrap="square" anchor="t">
                <a:spAutoFit/>
              </a:bodyPr>
              <a:lstStyle/>
              <a:p>
                <a:pPr lvl="0" indent="0"/>
                <a:r>
                  <a:rPr lang="en-US" altLang="zh-CN" sz="1500" b="1" dirty="0">
                    <a:solidFill>
                      <a:srgbClr val="000000"/>
                    </a:solidFill>
                    <a:latin typeface="Arial" panose="020B0604020202020204" pitchFamily="34" charset="0"/>
                    <a:ea typeface="宋体" panose="02010600030101010101" pitchFamily="2" charset="-122"/>
                  </a:rPr>
                  <a:t>2) Booster</a:t>
                </a:r>
                <a:endParaRPr lang="en-US" altLang="zh-CN" sz="1500" b="1" dirty="0">
                  <a:solidFill>
                    <a:srgbClr val="000000"/>
                  </a:solidFill>
                  <a:latin typeface="Arial" panose="020B0604020202020204" pitchFamily="34" charset="0"/>
                  <a:ea typeface="宋体" panose="02010600030101010101" pitchFamily="2" charset="-122"/>
                </a:endParaRPr>
              </a:p>
            </p:txBody>
          </p:sp>
          <p:sp>
            <p:nvSpPr>
              <p:cNvPr id="11276" name="TextBox 6"/>
              <p:cNvSpPr txBox="1"/>
              <p:nvPr/>
            </p:nvSpPr>
            <p:spPr>
              <a:xfrm>
                <a:off x="3456449" y="5129785"/>
                <a:ext cx="1768018" cy="429321"/>
              </a:xfrm>
              <a:prstGeom prst="rect">
                <a:avLst/>
              </a:prstGeom>
              <a:noFill/>
              <a:ln w="9525">
                <a:noFill/>
              </a:ln>
            </p:spPr>
            <p:txBody>
              <a:bodyPr wrap="square" anchor="t">
                <a:spAutoFit/>
              </a:bodyPr>
              <a:lstStyle/>
              <a:p>
                <a:pPr lvl="0" indent="0"/>
                <a:r>
                  <a:rPr lang="en-US" altLang="zh-CN" sz="1500" b="1" dirty="0">
                    <a:solidFill>
                      <a:srgbClr val="000000"/>
                    </a:solidFill>
                    <a:latin typeface="Arial" panose="020B0604020202020204" pitchFamily="34" charset="0"/>
                    <a:ea typeface="宋体" panose="02010600030101010101" pitchFamily="2" charset="-122"/>
                  </a:rPr>
                  <a:t>3) Main Ring</a:t>
                </a:r>
                <a:endParaRPr lang="en-US" altLang="zh-CN" sz="1500" b="1" dirty="0">
                  <a:solidFill>
                    <a:srgbClr val="000000"/>
                  </a:solidFill>
                  <a:latin typeface="Arial" panose="020B0604020202020204" pitchFamily="34" charset="0"/>
                  <a:ea typeface="宋体" panose="02010600030101010101" pitchFamily="2" charset="-122"/>
                </a:endParaRPr>
              </a:p>
            </p:txBody>
          </p:sp>
          <p:sp>
            <p:nvSpPr>
              <p:cNvPr id="8" name="右箭头 7"/>
              <p:cNvSpPr/>
              <p:nvPr/>
            </p:nvSpPr>
            <p:spPr>
              <a:xfrm>
                <a:off x="3565892" y="2205620"/>
                <a:ext cx="1547016" cy="20132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FFFFFF"/>
                  </a:solidFill>
                  <a:effectLst/>
                  <a:uLnTx/>
                  <a:uFillTx/>
                  <a:latin typeface="+mn-lt"/>
                  <a:ea typeface="+mn-ea"/>
                  <a:cs typeface="+mn-cs"/>
                </a:endParaRPr>
              </a:p>
            </p:txBody>
          </p:sp>
          <p:sp>
            <p:nvSpPr>
              <p:cNvPr id="9" name="右箭头 8"/>
              <p:cNvSpPr/>
              <p:nvPr/>
            </p:nvSpPr>
            <p:spPr>
              <a:xfrm>
                <a:off x="3566527" y="2681937"/>
                <a:ext cx="1543841" cy="23180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FFFFFF"/>
                  </a:solidFill>
                  <a:effectLst/>
                  <a:uLnTx/>
                  <a:uFillTx/>
                  <a:latin typeface="+mn-lt"/>
                  <a:ea typeface="+mn-ea"/>
                  <a:cs typeface="+mn-cs"/>
                </a:endParaRPr>
              </a:p>
            </p:txBody>
          </p:sp>
          <p:sp>
            <p:nvSpPr>
              <p:cNvPr id="11279" name="TextBox 9"/>
              <p:cNvSpPr txBox="1"/>
              <p:nvPr/>
            </p:nvSpPr>
            <p:spPr>
              <a:xfrm>
                <a:off x="3566729" y="1772816"/>
                <a:ext cx="1437319" cy="429321"/>
              </a:xfrm>
              <a:prstGeom prst="rect">
                <a:avLst/>
              </a:prstGeom>
              <a:noFill/>
              <a:ln w="9525">
                <a:noFill/>
              </a:ln>
            </p:spPr>
            <p:txBody>
              <a:bodyPr anchor="t">
                <a:spAutoFit/>
              </a:bodyPr>
              <a:lstStyle/>
              <a:p>
                <a:pPr lvl="0" indent="0"/>
                <a:r>
                  <a:rPr lang="en-US" altLang="zh-CN" sz="1500" b="1" dirty="0">
                    <a:solidFill>
                      <a:srgbClr val="00B050"/>
                    </a:solidFill>
                    <a:latin typeface="Arial" panose="020B0604020202020204" pitchFamily="34" charset="0"/>
                    <a:ea typeface="宋体" panose="02010600030101010101" pitchFamily="2" charset="-122"/>
                  </a:rPr>
                  <a:t>Electron</a:t>
                </a:r>
                <a:endParaRPr lang="zh-CN" altLang="en-US" sz="1500" b="1" dirty="0">
                  <a:solidFill>
                    <a:srgbClr val="00B050"/>
                  </a:solidFill>
                  <a:latin typeface="Arial" panose="020B0604020202020204" pitchFamily="34" charset="0"/>
                  <a:ea typeface="宋体" panose="02010600030101010101" pitchFamily="2" charset="-122"/>
                </a:endParaRPr>
              </a:p>
            </p:txBody>
          </p:sp>
          <p:sp>
            <p:nvSpPr>
              <p:cNvPr id="11280" name="TextBox 10"/>
              <p:cNvSpPr txBox="1"/>
              <p:nvPr/>
            </p:nvSpPr>
            <p:spPr>
              <a:xfrm>
                <a:off x="3601312" y="2898522"/>
                <a:ext cx="1437319" cy="429321"/>
              </a:xfrm>
              <a:prstGeom prst="rect">
                <a:avLst/>
              </a:prstGeom>
              <a:noFill/>
              <a:ln w="9525">
                <a:noFill/>
              </a:ln>
            </p:spPr>
            <p:txBody>
              <a:bodyPr anchor="t">
                <a:spAutoFit/>
              </a:bodyPr>
              <a:lstStyle/>
              <a:p>
                <a:pPr lvl="0" indent="0"/>
                <a:r>
                  <a:rPr lang="en-US" altLang="zh-CN" sz="1500" b="1" dirty="0">
                    <a:solidFill>
                      <a:srgbClr val="C00000"/>
                    </a:solidFill>
                    <a:latin typeface="Arial" panose="020B0604020202020204" pitchFamily="34" charset="0"/>
                    <a:ea typeface="宋体" panose="02010600030101010101" pitchFamily="2" charset="-122"/>
                  </a:rPr>
                  <a:t>Positron</a:t>
                </a:r>
                <a:endParaRPr lang="zh-CN" altLang="en-US" sz="1500" b="1" dirty="0">
                  <a:solidFill>
                    <a:srgbClr val="C00000"/>
                  </a:solidFill>
                  <a:latin typeface="Arial" panose="020B0604020202020204" pitchFamily="34" charset="0"/>
                  <a:ea typeface="宋体" panose="02010600030101010101" pitchFamily="2" charset="-122"/>
                </a:endParaRPr>
              </a:p>
            </p:txBody>
          </p:sp>
          <p:sp>
            <p:nvSpPr>
              <p:cNvPr id="11281" name="TextBox 11"/>
              <p:cNvSpPr txBox="1"/>
              <p:nvPr/>
            </p:nvSpPr>
            <p:spPr>
              <a:xfrm>
                <a:off x="1619672" y="1772816"/>
                <a:ext cx="1728192" cy="491136"/>
              </a:xfrm>
              <a:prstGeom prst="rect">
                <a:avLst/>
              </a:prstGeom>
              <a:noFill/>
              <a:ln w="9525">
                <a:noFill/>
              </a:ln>
            </p:spPr>
            <p:txBody>
              <a:bodyPr anchor="t">
                <a:spAutoFit/>
              </a:bodyPr>
              <a:lstStyle/>
              <a:p>
                <a:pPr lvl="0" indent="0"/>
                <a:r>
                  <a:rPr lang="en-US" altLang="zh-CN" sz="1800" b="1" dirty="0">
                    <a:solidFill>
                      <a:srgbClr val="C00000"/>
                    </a:solidFill>
                    <a:latin typeface="Arial" panose="020B0604020202020204" pitchFamily="34" charset="0"/>
                    <a:ea typeface="宋体" panose="02010600030101010101" pitchFamily="2" charset="-122"/>
                  </a:rPr>
                  <a:t>10 GeV</a:t>
                </a:r>
                <a:endParaRPr lang="zh-CN" altLang="en-US" sz="1800" b="1" dirty="0">
                  <a:solidFill>
                    <a:srgbClr val="C00000"/>
                  </a:solidFill>
                  <a:latin typeface="Arial" panose="020B0604020202020204" pitchFamily="34" charset="0"/>
                  <a:ea typeface="宋体" panose="02010600030101010101" pitchFamily="2" charset="-122"/>
                </a:endParaRPr>
              </a:p>
            </p:txBody>
          </p:sp>
          <p:sp>
            <p:nvSpPr>
              <p:cNvPr id="13" name="右箭头 12"/>
              <p:cNvSpPr/>
              <p:nvPr/>
            </p:nvSpPr>
            <p:spPr>
              <a:xfrm rot="6136886">
                <a:off x="4927752" y="4471943"/>
                <a:ext cx="1654409" cy="215922"/>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FFFFFF"/>
                  </a:solidFill>
                  <a:effectLst/>
                  <a:uLnTx/>
                  <a:uFillTx/>
                  <a:latin typeface="+mn-lt"/>
                  <a:ea typeface="+mn-ea"/>
                  <a:cs typeface="+mn-cs"/>
                </a:endParaRPr>
              </a:p>
            </p:txBody>
          </p:sp>
          <p:sp>
            <p:nvSpPr>
              <p:cNvPr id="14" name="右箭头 13"/>
              <p:cNvSpPr/>
              <p:nvPr/>
            </p:nvSpPr>
            <p:spPr>
              <a:xfrm rot="9380224">
                <a:off x="3952329" y="3863840"/>
                <a:ext cx="1652754" cy="21593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FFFFFF"/>
                  </a:solidFill>
                  <a:effectLst/>
                  <a:uLnTx/>
                  <a:uFillTx/>
                  <a:latin typeface="+mn-lt"/>
                  <a:ea typeface="+mn-ea"/>
                  <a:cs typeface="+mn-cs"/>
                </a:endParaRPr>
              </a:p>
            </p:txBody>
          </p:sp>
          <p:sp>
            <p:nvSpPr>
              <p:cNvPr id="11284" name="TextBox 18"/>
              <p:cNvSpPr txBox="1"/>
              <p:nvPr/>
            </p:nvSpPr>
            <p:spPr>
              <a:xfrm>
                <a:off x="5088319" y="6213033"/>
                <a:ext cx="1589153" cy="737551"/>
              </a:xfrm>
              <a:prstGeom prst="rect">
                <a:avLst/>
              </a:prstGeom>
              <a:noFill/>
              <a:ln w="9525">
                <a:noFill/>
              </a:ln>
            </p:spPr>
            <p:txBody>
              <a:bodyPr anchor="t">
                <a:spAutoFit/>
              </a:bodyPr>
              <a:lstStyle/>
              <a:p>
                <a:pPr lvl="0" indent="0"/>
                <a:r>
                  <a:rPr lang="en-US" altLang="zh-CN" sz="1500" b="1" dirty="0">
                    <a:solidFill>
                      <a:srgbClr val="C00000"/>
                    </a:solidFill>
                    <a:latin typeface="Arial" panose="020B0604020202020204" pitchFamily="34" charset="0"/>
                    <a:ea typeface="宋体" panose="02010600030101010101" pitchFamily="2" charset="-122"/>
                  </a:rPr>
                  <a:t>45/120 GeV</a:t>
                </a:r>
                <a:endParaRPr lang="zh-CN" altLang="en-US" sz="1500" b="1" dirty="0">
                  <a:solidFill>
                    <a:srgbClr val="C00000"/>
                  </a:solidFill>
                  <a:latin typeface="Arial" panose="020B0604020202020204" pitchFamily="34" charset="0"/>
                  <a:ea typeface="宋体" panose="02010600030101010101" pitchFamily="2" charset="-122"/>
                </a:endParaRPr>
              </a:p>
            </p:txBody>
          </p:sp>
        </p:grpSp>
      </p:grpSp>
      <p:pic>
        <p:nvPicPr>
          <p:cNvPr id="11286" name="图片 14"/>
          <p:cNvPicPr>
            <a:picLocks noChangeAspect="1"/>
          </p:cNvPicPr>
          <p:nvPr/>
        </p:nvPicPr>
        <p:blipFill>
          <a:blip r:embed="rId1"/>
          <a:srcRect r="2319"/>
          <a:stretch>
            <a:fillRect/>
          </a:stretch>
        </p:blipFill>
        <p:spPr>
          <a:xfrm>
            <a:off x="6349604" y="2790825"/>
            <a:ext cx="1527572" cy="1059656"/>
          </a:xfrm>
          <a:prstGeom prst="rect">
            <a:avLst/>
          </a:prstGeom>
          <a:noFill/>
          <a:ln w="9525">
            <a:noFill/>
          </a:ln>
        </p:spPr>
      </p:pic>
      <p:sp>
        <p:nvSpPr>
          <p:cNvPr id="11287" name="文本框 24"/>
          <p:cNvSpPr txBox="1"/>
          <p:nvPr/>
        </p:nvSpPr>
        <p:spPr>
          <a:xfrm>
            <a:off x="6584791" y="3780235"/>
            <a:ext cx="1389380" cy="229870"/>
          </a:xfrm>
          <a:prstGeom prst="rect">
            <a:avLst/>
          </a:prstGeom>
          <a:noFill/>
          <a:ln w="9525">
            <a:noFill/>
          </a:ln>
        </p:spPr>
        <p:txBody>
          <a:bodyPr wrap="none" anchor="t">
            <a:spAutoFit/>
          </a:bodyPr>
          <a:lstStyle/>
          <a:p>
            <a:pPr lvl="0" indent="0"/>
            <a:r>
              <a:rPr lang="en-US" altLang="zh-CN" sz="900" b="1" dirty="0">
                <a:solidFill>
                  <a:srgbClr val="FF0000"/>
                </a:solidFill>
                <a:latin typeface="Arial" panose="020B0604020202020204" pitchFamily="34" charset="0"/>
                <a:ea typeface="宋体" panose="02010600030101010101" pitchFamily="2" charset="-122"/>
                <a:sym typeface="Arial" panose="020B0604020202020204" pitchFamily="34" charset="0"/>
              </a:rPr>
              <a:t>Booster Cycle (0.1 Hz)</a:t>
            </a:r>
            <a:endParaRPr lang="zh-CN" altLang="en-US" sz="900" dirty="0">
              <a:latin typeface="Arial" panose="020B0604020202020204" pitchFamily="34" charset="0"/>
              <a:ea typeface="宋体" panose="02010600030101010101" pitchFamily="2" charset="-122"/>
            </a:endParaRPr>
          </a:p>
        </p:txBody>
      </p:sp>
      <p:sp>
        <p:nvSpPr>
          <p:cNvPr id="2" name="文本框 1"/>
          <p:cNvSpPr txBox="1"/>
          <p:nvPr/>
        </p:nvSpPr>
        <p:spPr>
          <a:xfrm>
            <a:off x="3694271" y="4617879"/>
            <a:ext cx="926465" cy="521970"/>
          </a:xfrm>
          <a:prstGeom prst="rect">
            <a:avLst/>
          </a:prstGeom>
          <a:noFill/>
        </p:spPr>
        <p:txBody>
          <a:bodyPr wrap="none" rtlCol="0">
            <a:spAutoFit/>
          </a:bodyPr>
          <a:p>
            <a:r>
              <a:rPr lang="en-US" altLang="zh-CN" sz="1400">
                <a:solidFill>
                  <a:schemeClr val="tx1"/>
                </a:solidFill>
              </a:rPr>
              <a:t>C=100km</a:t>
            </a:r>
            <a:endParaRPr lang="en-US" altLang="zh-CN" sz="1400">
              <a:solidFill>
                <a:schemeClr val="tx1"/>
              </a:solidFill>
            </a:endParaRPr>
          </a:p>
          <a:p>
            <a:r>
              <a:rPr lang="en-US" altLang="zh-CN" sz="1400">
                <a:solidFill>
                  <a:schemeClr val="tx1"/>
                </a:solidFill>
              </a:rPr>
              <a:t>2IP</a:t>
            </a:r>
            <a:endParaRPr lang="en-US" altLang="zh-CN" sz="1400">
              <a:solidFill>
                <a:schemeClr val="tx1"/>
              </a:solidFill>
            </a:endParaRPr>
          </a:p>
        </p:txBody>
      </p:sp>
      <p:pic>
        <p:nvPicPr>
          <p:cNvPr id="6" name="图片 5"/>
          <p:cNvPicPr>
            <a:picLocks noChangeAspect="1"/>
          </p:cNvPicPr>
          <p:nvPr/>
        </p:nvPicPr>
        <p:blipFill>
          <a:blip r:embed="rId2"/>
          <a:stretch>
            <a:fillRect/>
          </a:stretch>
        </p:blipFill>
        <p:spPr>
          <a:xfrm>
            <a:off x="1350010" y="4505325"/>
            <a:ext cx="2080260" cy="1835150"/>
          </a:xfrm>
          <a:prstGeom prst="rect">
            <a:avLst/>
          </a:prstGeom>
        </p:spPr>
      </p:pic>
      <p:sp>
        <p:nvSpPr>
          <p:cNvPr id="7" name="文本框 6"/>
          <p:cNvSpPr txBox="1"/>
          <p:nvPr/>
        </p:nvSpPr>
        <p:spPr>
          <a:xfrm>
            <a:off x="96044" y="4186873"/>
            <a:ext cx="1604645" cy="1599565"/>
          </a:xfrm>
          <a:prstGeom prst="rect">
            <a:avLst/>
          </a:prstGeom>
          <a:noFill/>
        </p:spPr>
        <p:txBody>
          <a:bodyPr wrap="none" rtlCol="0">
            <a:spAutoFit/>
          </a:bodyPr>
          <a:p>
            <a:pPr algn="l"/>
            <a:r>
              <a:rPr lang="en-US" altLang="zh-CN" sz="1400" b="1">
                <a:solidFill>
                  <a:srgbClr val="FF0000"/>
                </a:solidFill>
                <a:latin typeface="Calibri" panose="020F0502020204030204" pitchFamily="34" charset="0"/>
              </a:rPr>
              <a:t>The key systems of </a:t>
            </a:r>
            <a:endParaRPr lang="en-US" altLang="zh-CN" sz="1400" b="1">
              <a:solidFill>
                <a:srgbClr val="FF0000"/>
              </a:solidFill>
              <a:latin typeface="Calibri" panose="020F0502020204030204" pitchFamily="34" charset="0"/>
            </a:endParaRPr>
          </a:p>
          <a:p>
            <a:pPr algn="l"/>
            <a:r>
              <a:rPr lang="en-US" altLang="zh-CN" sz="1400" b="1">
                <a:solidFill>
                  <a:srgbClr val="FF0000"/>
                </a:solidFill>
                <a:latin typeface="Calibri" panose="020F0502020204030204" pitchFamily="34" charset="0"/>
              </a:rPr>
              <a:t>CEPC:</a:t>
            </a:r>
            <a:endParaRPr lang="en-US" altLang="zh-CN" sz="1400" b="1">
              <a:solidFill>
                <a:srgbClr val="FF0000"/>
              </a:solidFill>
              <a:latin typeface="Calibri" panose="020F0502020204030204" pitchFamily="34" charset="0"/>
            </a:endParaRPr>
          </a:p>
          <a:p>
            <a:pPr algn="l"/>
            <a:r>
              <a:rPr lang="en-US" altLang="zh-CN" sz="1400" b="1">
                <a:solidFill>
                  <a:srgbClr val="FF0000"/>
                </a:solidFill>
                <a:latin typeface="Calibri" panose="020F0502020204030204" pitchFamily="34" charset="0"/>
              </a:rPr>
              <a:t>1) Linac Injector</a:t>
            </a:r>
            <a:endParaRPr lang="en-US" altLang="zh-CN" sz="1400" b="1">
              <a:solidFill>
                <a:srgbClr val="FF0000"/>
              </a:solidFill>
              <a:latin typeface="Calibri" panose="020F0502020204030204" pitchFamily="34" charset="0"/>
            </a:endParaRPr>
          </a:p>
          <a:p>
            <a:pPr algn="l"/>
            <a:r>
              <a:rPr lang="en-US" altLang="zh-CN" sz="1400" b="1">
                <a:solidFill>
                  <a:srgbClr val="FF0000"/>
                </a:solidFill>
                <a:latin typeface="Calibri" panose="020F0502020204030204" pitchFamily="34" charset="0"/>
              </a:rPr>
              <a:t>2) Booster</a:t>
            </a:r>
            <a:endParaRPr lang="en-US" altLang="zh-CN" sz="1400" b="1">
              <a:solidFill>
                <a:srgbClr val="FF0000"/>
              </a:solidFill>
              <a:latin typeface="Calibri" panose="020F0502020204030204" pitchFamily="34" charset="0"/>
            </a:endParaRPr>
          </a:p>
          <a:p>
            <a:pPr algn="l"/>
            <a:r>
              <a:rPr lang="en-US" altLang="zh-CN" sz="1400" b="1">
                <a:solidFill>
                  <a:srgbClr val="FF0000"/>
                </a:solidFill>
                <a:latin typeface="Calibri" panose="020F0502020204030204" pitchFamily="34" charset="0"/>
              </a:rPr>
              <a:t>3) Collider ring</a:t>
            </a:r>
            <a:endParaRPr lang="en-US" altLang="zh-CN" sz="1400" b="1">
              <a:solidFill>
                <a:srgbClr val="FF0000"/>
              </a:solidFill>
              <a:latin typeface="Calibri" panose="020F0502020204030204" pitchFamily="34" charset="0"/>
            </a:endParaRPr>
          </a:p>
          <a:p>
            <a:pPr algn="l"/>
            <a:r>
              <a:rPr lang="en-US" altLang="zh-CN" sz="1400" b="1">
                <a:solidFill>
                  <a:srgbClr val="FF0000"/>
                </a:solidFill>
                <a:latin typeface="Calibri" panose="020F0502020204030204" pitchFamily="34" charset="0"/>
              </a:rPr>
              <a:t>4) MDI</a:t>
            </a:r>
            <a:endParaRPr lang="en-US" altLang="zh-CN" sz="1400" b="1">
              <a:solidFill>
                <a:srgbClr val="FF0000"/>
              </a:solidFill>
              <a:latin typeface="Calibri" panose="020F0502020204030204" pitchFamily="34" charset="0"/>
            </a:endParaRPr>
          </a:p>
          <a:p>
            <a:pPr algn="l"/>
            <a:r>
              <a:rPr lang="en-US" altLang="zh-CN" sz="1400" b="1">
                <a:solidFill>
                  <a:srgbClr val="FF0000"/>
                </a:solidFill>
                <a:latin typeface="Calibri" panose="020F0502020204030204" pitchFamily="34" charset="0"/>
              </a:rPr>
              <a:t>5) Civil Eng.</a:t>
            </a:r>
            <a:endParaRPr lang="en-US" altLang="zh-CN" sz="1400" b="1">
              <a:solidFill>
                <a:srgbClr val="FF0000"/>
              </a:solidFill>
              <a:latin typeface="Calibri" panose="020F0502020204030204" pitchFamily="34" charset="0"/>
            </a:endParaRPr>
          </a:p>
        </p:txBody>
      </p:sp>
      <p:pic>
        <p:nvPicPr>
          <p:cNvPr id="10" name="图片 9"/>
          <p:cNvPicPr/>
          <p:nvPr/>
        </p:nvPicPr>
        <p:blipFill>
          <a:blip r:embed="rId3"/>
          <a:stretch>
            <a:fillRect/>
          </a:stretch>
        </p:blipFill>
        <p:spPr>
          <a:xfrm>
            <a:off x="5914073" y="4053840"/>
            <a:ext cx="2059781" cy="1211104"/>
          </a:xfrm>
          <a:prstGeom prst="rect">
            <a:avLst/>
          </a:prstGeom>
        </p:spPr>
      </p:pic>
      <p:sp>
        <p:nvSpPr>
          <p:cNvPr id="11" name="TextBox 5"/>
          <p:cNvSpPr txBox="1"/>
          <p:nvPr/>
        </p:nvSpPr>
        <p:spPr>
          <a:xfrm>
            <a:off x="6279674" y="5264944"/>
            <a:ext cx="1920716" cy="521970"/>
          </a:xfrm>
          <a:prstGeom prst="rect">
            <a:avLst/>
          </a:prstGeom>
          <a:noFill/>
          <a:ln w="9525">
            <a:noFill/>
          </a:ln>
        </p:spPr>
        <p:txBody>
          <a:bodyPr wrap="square" anchor="t">
            <a:spAutoFit/>
          </a:bodyPr>
          <a:p>
            <a:pPr lvl="0" indent="0"/>
            <a:r>
              <a:rPr lang="en-US" altLang="zh-CN" sz="1400" b="1" dirty="0">
                <a:solidFill>
                  <a:srgbClr val="000000"/>
                </a:solidFill>
                <a:latin typeface="Arial" panose="020B0604020202020204" pitchFamily="34" charset="0"/>
                <a:ea typeface="宋体" panose="02010600030101010101" pitchFamily="2" charset="-122"/>
              </a:rPr>
              <a:t>4) Detector Machine</a:t>
            </a:r>
            <a:endParaRPr lang="en-US" altLang="zh-CN" sz="1400" b="1" dirty="0">
              <a:solidFill>
                <a:srgbClr val="000000"/>
              </a:solidFill>
              <a:latin typeface="Arial" panose="020B0604020202020204" pitchFamily="34" charset="0"/>
              <a:ea typeface="宋体" panose="02010600030101010101" pitchFamily="2" charset="-122"/>
            </a:endParaRPr>
          </a:p>
          <a:p>
            <a:pPr lvl="0" indent="0"/>
            <a:r>
              <a:rPr lang="en-US" altLang="zh-CN" sz="1400" b="1" dirty="0">
                <a:solidFill>
                  <a:srgbClr val="000000"/>
                </a:solidFill>
                <a:latin typeface="Arial" panose="020B0604020202020204" pitchFamily="34" charset="0"/>
                <a:ea typeface="宋体" panose="02010600030101010101" pitchFamily="2" charset="-122"/>
              </a:rPr>
              <a:t>Interface (MDI)</a:t>
            </a:r>
            <a:endParaRPr lang="en-US" altLang="zh-CN" sz="1400" b="1" dirty="0">
              <a:solidFill>
                <a:srgbClr val="000000"/>
              </a:solidFill>
              <a:latin typeface="Arial" panose="020B0604020202020204" pitchFamily="34" charset="0"/>
              <a:ea typeface="宋体" panose="02010600030101010101" pitchFamily="2" charset="-122"/>
            </a:endParaRPr>
          </a:p>
        </p:txBody>
      </p:sp>
      <p:sp>
        <p:nvSpPr>
          <p:cNvPr id="12" name="文本框 11"/>
          <p:cNvSpPr txBox="1"/>
          <p:nvPr/>
        </p:nvSpPr>
        <p:spPr>
          <a:xfrm>
            <a:off x="5201444" y="2526030"/>
            <a:ext cx="970915" cy="306705"/>
          </a:xfrm>
          <a:prstGeom prst="rect">
            <a:avLst/>
          </a:prstGeom>
          <a:noFill/>
        </p:spPr>
        <p:txBody>
          <a:bodyPr wrap="none" rtlCol="0">
            <a:spAutoFit/>
          </a:bodyPr>
          <a:p>
            <a:r>
              <a:rPr lang="en-US" altLang="zh-CN" sz="1400">
                <a:solidFill>
                  <a:schemeClr val="tx1"/>
                </a:solidFill>
              </a:rPr>
              <a:t> C=100km</a:t>
            </a:r>
            <a:endParaRPr lang="en-US" altLang="zh-CN" sz="1400">
              <a:solidFill>
                <a:schemeClr val="tx1"/>
              </a:solidFill>
            </a:endParaRPr>
          </a:p>
        </p:txBody>
      </p:sp>
      <p:sp>
        <p:nvSpPr>
          <p:cNvPr id="15" name="文本框 14"/>
          <p:cNvSpPr txBox="1"/>
          <p:nvPr/>
        </p:nvSpPr>
        <p:spPr>
          <a:xfrm>
            <a:off x="1783874" y="2590324"/>
            <a:ext cx="1163320" cy="398780"/>
          </a:xfrm>
          <a:prstGeom prst="rect">
            <a:avLst/>
          </a:prstGeom>
          <a:noFill/>
        </p:spPr>
        <p:txBody>
          <a:bodyPr wrap="none" rtlCol="0">
            <a:spAutoFit/>
          </a:bodyPr>
          <a:p>
            <a:r>
              <a:rPr lang="en-US" altLang="zh-CN" sz="2000"/>
              <a:t>L=1.2km</a:t>
            </a:r>
            <a:endParaRPr lang="en-US" altLang="zh-CN" sz="2000"/>
          </a:p>
        </p:txBody>
      </p:sp>
      <p:sp>
        <p:nvSpPr>
          <p:cNvPr id="16" name="TextBox 6"/>
          <p:cNvSpPr txBox="1"/>
          <p:nvPr/>
        </p:nvSpPr>
        <p:spPr>
          <a:xfrm>
            <a:off x="1783874" y="4184015"/>
            <a:ext cx="1325880" cy="321945"/>
          </a:xfrm>
          <a:prstGeom prst="rect">
            <a:avLst/>
          </a:prstGeom>
          <a:noFill/>
          <a:ln w="9525">
            <a:noFill/>
          </a:ln>
        </p:spPr>
        <p:txBody>
          <a:bodyPr wrap="square" anchor="t">
            <a:spAutoFit/>
          </a:bodyPr>
          <a:p>
            <a:pPr lvl="0" indent="0"/>
            <a:r>
              <a:rPr lang="en-US" altLang="zh-CN" sz="1500" b="1" dirty="0">
                <a:solidFill>
                  <a:srgbClr val="000000"/>
                </a:solidFill>
                <a:latin typeface="Arial" panose="020B0604020202020204" pitchFamily="34" charset="0"/>
                <a:ea typeface="宋体" panose="02010600030101010101" pitchFamily="2" charset="-122"/>
              </a:rPr>
              <a:t>5) Civil Eng.</a:t>
            </a:r>
            <a:endParaRPr lang="en-US" altLang="zh-CN" sz="1500" b="1" dirty="0">
              <a:solidFill>
                <a:srgbClr val="000000"/>
              </a:solidFill>
              <a:latin typeface="Arial" panose="020B0604020202020204" pitchFamily="34" charset="0"/>
              <a:ea typeface="宋体" panose="02010600030101010101" pitchFamily="2" charset="-122"/>
            </a:endParaRPr>
          </a:p>
        </p:txBody>
      </p:sp>
      <p:sp>
        <p:nvSpPr>
          <p:cNvPr id="17" name="文本框 16"/>
          <p:cNvSpPr txBox="1"/>
          <p:nvPr/>
        </p:nvSpPr>
        <p:spPr>
          <a:xfrm>
            <a:off x="668020" y="6162675"/>
            <a:ext cx="728980" cy="368300"/>
          </a:xfrm>
          <a:prstGeom prst="rect">
            <a:avLst/>
          </a:prstGeom>
          <a:noFill/>
        </p:spPr>
        <p:txBody>
          <a:bodyPr wrap="none" rtlCol="0">
            <a:spAutoFit/>
          </a:bodyPr>
          <a:p>
            <a:r>
              <a:rPr lang="en-US" altLang="zh-CN" sz="1800">
                <a:solidFill>
                  <a:schemeClr val="tx1"/>
                </a:solidFill>
              </a:rPr>
              <a:t>SppC</a:t>
            </a:r>
            <a:endParaRPr lang="en-US" altLang="zh-CN" sz="1800">
              <a:solidFill>
                <a:schemeClr val="tx1"/>
              </a:solidFill>
            </a:endParaRPr>
          </a:p>
        </p:txBody>
      </p:sp>
      <p:sp>
        <p:nvSpPr>
          <p:cNvPr id="21" name="直角上箭头 20"/>
          <p:cNvSpPr/>
          <p:nvPr/>
        </p:nvSpPr>
        <p:spPr>
          <a:xfrm>
            <a:off x="1397000" y="6065520"/>
            <a:ext cx="720090" cy="360045"/>
          </a:xfrm>
          <a:prstGeom prst="bentUpArrow">
            <a:avLst/>
          </a:pr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
        <p:nvSpPr>
          <p:cNvPr id="22" name="文本框 21"/>
          <p:cNvSpPr txBox="1"/>
          <p:nvPr/>
        </p:nvSpPr>
        <p:spPr>
          <a:xfrm>
            <a:off x="3655060" y="5873750"/>
            <a:ext cx="1662430" cy="368300"/>
          </a:xfrm>
          <a:prstGeom prst="rect">
            <a:avLst/>
          </a:prstGeom>
          <a:noFill/>
        </p:spPr>
        <p:txBody>
          <a:bodyPr wrap="none" rtlCol="0">
            <a:spAutoFit/>
          </a:bodyPr>
          <a:p>
            <a:r>
              <a:rPr lang="en-US" altLang="zh-CN" sz="1800">
                <a:solidFill>
                  <a:schemeClr val="tx1"/>
                </a:solidFill>
              </a:rPr>
              <a:t>CEPC Collider</a:t>
            </a:r>
            <a:endParaRPr lang="en-US" altLang="zh-CN" sz="1800">
              <a:solidFill>
                <a:schemeClr val="tx1"/>
              </a:solidFill>
            </a:endParaRPr>
          </a:p>
        </p:txBody>
      </p:sp>
      <p:sp>
        <p:nvSpPr>
          <p:cNvPr id="24" name="左箭头 23"/>
          <p:cNvSpPr/>
          <p:nvPr/>
        </p:nvSpPr>
        <p:spPr>
          <a:xfrm>
            <a:off x="2974340" y="5873750"/>
            <a:ext cx="720090" cy="75565"/>
          </a:xfrm>
          <a:prstGeom prst="leftArrow">
            <a:avLst/>
          </a:pr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
        <p:nvSpPr>
          <p:cNvPr id="25" name="文本框 24"/>
          <p:cNvSpPr txBox="1"/>
          <p:nvPr/>
        </p:nvSpPr>
        <p:spPr>
          <a:xfrm>
            <a:off x="3817620" y="5581015"/>
            <a:ext cx="1611630" cy="368300"/>
          </a:xfrm>
          <a:prstGeom prst="rect">
            <a:avLst/>
          </a:prstGeom>
          <a:noFill/>
        </p:spPr>
        <p:txBody>
          <a:bodyPr wrap="none" rtlCol="0">
            <a:spAutoFit/>
          </a:bodyPr>
          <a:p>
            <a:r>
              <a:rPr lang="en-US" altLang="zh-CN" sz="1800">
                <a:solidFill>
                  <a:schemeClr val="tx1"/>
                </a:solidFill>
              </a:rPr>
              <a:t>CEPC Booster</a:t>
            </a:r>
            <a:endParaRPr lang="en-US" altLang="zh-CN" sz="1800">
              <a:solidFill>
                <a:schemeClr val="tx1"/>
              </a:solidFill>
            </a:endParaRPr>
          </a:p>
        </p:txBody>
      </p:sp>
      <p:sp>
        <p:nvSpPr>
          <p:cNvPr id="27" name="左箭头 26"/>
          <p:cNvSpPr/>
          <p:nvPr/>
        </p:nvSpPr>
        <p:spPr>
          <a:xfrm rot="1320000">
            <a:off x="2830830" y="5487670"/>
            <a:ext cx="1080135" cy="75565"/>
          </a:xfrm>
          <a:prstGeom prst="leftArrow">
            <a:avLst/>
          </a:pr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TextBox 1"/>
          <p:cNvSpPr txBox="1"/>
          <p:nvPr/>
        </p:nvSpPr>
        <p:spPr>
          <a:xfrm>
            <a:off x="374650" y="335280"/>
            <a:ext cx="8388350" cy="521970"/>
          </a:xfrm>
          <a:prstGeom prst="rect">
            <a:avLst/>
          </a:prstGeom>
          <a:noFill/>
          <a:ln w="9525">
            <a:noFill/>
          </a:ln>
        </p:spPr>
        <p:txBody>
          <a:bodyPr wrap="square" anchor="t">
            <a:spAutoFit/>
          </a:bodyPr>
          <a:p>
            <a:pPr lvl="0" indent="0" algn="ctr"/>
            <a:r>
              <a:rPr lang="en-US" altLang="zh-CN" sz="2800" b="1" dirty="0">
                <a:solidFill>
                  <a:srgbClr val="C00000"/>
                </a:solidFill>
                <a:effectLst/>
                <a:ea typeface="Arial" panose="020B0604020202020204" pitchFamily="34" charset="0"/>
                <a:cs typeface="Times New Roman" panose="02020603050405020304" pitchFamily="18" charset="0"/>
                <a:sym typeface="Arial" panose="020B0604020202020204" pitchFamily="34" charset="0"/>
              </a:rPr>
              <a:t>CEPC Four Options Evoluting towards CDR</a:t>
            </a:r>
            <a:endParaRPr lang="en-US" altLang="zh-CN" sz="2800" b="1" dirty="0">
              <a:solidFill>
                <a:srgbClr val="C00000"/>
              </a:solidFill>
              <a:effectLst/>
              <a:ea typeface="Arial" panose="020B0604020202020204" pitchFamily="34" charset="0"/>
              <a:cs typeface="Times New Roman" panose="02020603050405020304" pitchFamily="18" charset="0"/>
              <a:sym typeface="Arial" panose="020B0604020202020204" pitchFamily="34" charset="0"/>
            </a:endParaRPr>
          </a:p>
        </p:txBody>
      </p:sp>
      <p:pic>
        <p:nvPicPr>
          <p:cNvPr id="29700" name="图片 12"/>
          <p:cNvPicPr>
            <a:picLocks noChangeAspect="1"/>
          </p:cNvPicPr>
          <p:nvPr/>
        </p:nvPicPr>
        <p:blipFill>
          <a:blip r:embed="rId1"/>
          <a:srcRect t="1997" b="3493"/>
          <a:stretch>
            <a:fillRect/>
          </a:stretch>
        </p:blipFill>
        <p:spPr>
          <a:xfrm>
            <a:off x="1265079" y="1384459"/>
            <a:ext cx="1936909" cy="2020253"/>
          </a:xfrm>
          <a:prstGeom prst="rect">
            <a:avLst/>
          </a:prstGeom>
          <a:noFill/>
          <a:ln w="9525">
            <a:noFill/>
          </a:ln>
        </p:spPr>
      </p:pic>
      <p:pic>
        <p:nvPicPr>
          <p:cNvPr id="37889" name="Picture 2" descr="C:\Users\SuFeng\Desktop\CEPC partial double Ring layout-20151026.jpg"/>
          <p:cNvPicPr>
            <a:picLocks noChangeAspect="1"/>
          </p:cNvPicPr>
          <p:nvPr/>
        </p:nvPicPr>
        <p:blipFill>
          <a:blip r:embed="rId2"/>
          <a:stretch>
            <a:fillRect/>
          </a:stretch>
        </p:blipFill>
        <p:spPr>
          <a:xfrm>
            <a:off x="5213985" y="1299210"/>
            <a:ext cx="2594610" cy="2018030"/>
          </a:xfrm>
          <a:prstGeom prst="rect">
            <a:avLst/>
          </a:prstGeom>
          <a:noFill/>
          <a:ln w="38100">
            <a:noFill/>
          </a:ln>
        </p:spPr>
      </p:pic>
      <p:pic>
        <p:nvPicPr>
          <p:cNvPr id="41" name="Picture 2"/>
          <p:cNvPicPr>
            <a:picLocks noChangeAspect="1"/>
          </p:cNvPicPr>
          <p:nvPr/>
        </p:nvPicPr>
        <p:blipFill>
          <a:blip r:embed="rId3"/>
          <a:stretch>
            <a:fillRect/>
          </a:stretch>
        </p:blipFill>
        <p:spPr>
          <a:xfrm>
            <a:off x="3327718" y="2977118"/>
            <a:ext cx="1803797" cy="592931"/>
          </a:xfrm>
          <a:prstGeom prst="rect">
            <a:avLst/>
          </a:prstGeom>
          <a:noFill/>
          <a:ln w="9525">
            <a:noFill/>
          </a:ln>
        </p:spPr>
      </p:pic>
      <p:pic>
        <p:nvPicPr>
          <p:cNvPr id="3" name="图片 2"/>
          <p:cNvPicPr>
            <a:picLocks noChangeAspect="1"/>
          </p:cNvPicPr>
          <p:nvPr/>
        </p:nvPicPr>
        <p:blipFill>
          <a:blip r:embed="rId4"/>
          <a:stretch>
            <a:fillRect/>
          </a:stretch>
        </p:blipFill>
        <p:spPr>
          <a:xfrm>
            <a:off x="838835" y="3642360"/>
            <a:ext cx="2488883" cy="1912620"/>
          </a:xfrm>
          <a:prstGeom prst="rect">
            <a:avLst/>
          </a:prstGeom>
        </p:spPr>
      </p:pic>
      <p:sp>
        <p:nvSpPr>
          <p:cNvPr id="5" name="文本框 4"/>
          <p:cNvSpPr txBox="1"/>
          <p:nvPr/>
        </p:nvSpPr>
        <p:spPr>
          <a:xfrm>
            <a:off x="6165136" y="5474811"/>
            <a:ext cx="1050290" cy="252730"/>
          </a:xfrm>
          <a:prstGeom prst="rect">
            <a:avLst/>
          </a:prstGeom>
          <a:noFill/>
        </p:spPr>
        <p:txBody>
          <a:bodyPr wrap="none" rtlCol="0">
            <a:spAutoFit/>
          </a:bodyPr>
          <a:p>
            <a:r>
              <a:rPr lang="en-US" altLang="zh-CN" sz="1050" b="1">
                <a:solidFill>
                  <a:srgbClr val="FF0000"/>
                </a:solidFill>
              </a:rPr>
              <a:t>Since Nov 2016</a:t>
            </a:r>
            <a:endParaRPr lang="en-US" altLang="zh-CN" sz="1050" b="1">
              <a:solidFill>
                <a:srgbClr val="FF0000"/>
              </a:solidFill>
            </a:endParaRPr>
          </a:p>
        </p:txBody>
      </p:sp>
      <p:sp>
        <p:nvSpPr>
          <p:cNvPr id="6" name="文本框 5"/>
          <p:cNvSpPr txBox="1"/>
          <p:nvPr/>
        </p:nvSpPr>
        <p:spPr>
          <a:xfrm>
            <a:off x="6136084" y="3317081"/>
            <a:ext cx="1079500" cy="252730"/>
          </a:xfrm>
          <a:prstGeom prst="rect">
            <a:avLst/>
          </a:prstGeom>
          <a:noFill/>
        </p:spPr>
        <p:txBody>
          <a:bodyPr wrap="none" rtlCol="0">
            <a:spAutoFit/>
          </a:bodyPr>
          <a:p>
            <a:r>
              <a:rPr lang="en-US" altLang="zh-CN" sz="1050" b="1">
                <a:solidFill>
                  <a:srgbClr val="FF0000"/>
                </a:solidFill>
              </a:rPr>
              <a:t>Since May 2015</a:t>
            </a:r>
            <a:endParaRPr lang="en-US" altLang="zh-CN" sz="1050" b="1">
              <a:solidFill>
                <a:srgbClr val="FF0000"/>
              </a:solidFill>
            </a:endParaRPr>
          </a:p>
        </p:txBody>
      </p:sp>
      <p:sp>
        <p:nvSpPr>
          <p:cNvPr id="7" name="文本框 6"/>
          <p:cNvSpPr txBox="1"/>
          <p:nvPr/>
        </p:nvSpPr>
        <p:spPr>
          <a:xfrm>
            <a:off x="1819989" y="3405981"/>
            <a:ext cx="1027430" cy="252730"/>
          </a:xfrm>
          <a:prstGeom prst="rect">
            <a:avLst/>
          </a:prstGeom>
          <a:noFill/>
        </p:spPr>
        <p:txBody>
          <a:bodyPr wrap="none" rtlCol="0">
            <a:spAutoFit/>
          </a:bodyPr>
          <a:p>
            <a:r>
              <a:rPr lang="en-US" altLang="zh-CN" sz="1050" b="1">
                <a:solidFill>
                  <a:srgbClr val="FF0000"/>
                </a:solidFill>
              </a:rPr>
              <a:t>Since Oct 2012</a:t>
            </a:r>
            <a:endParaRPr lang="en-US" altLang="zh-CN" sz="1050" b="1">
              <a:solidFill>
                <a:srgbClr val="FF0000"/>
              </a:solidFill>
            </a:endParaRPr>
          </a:p>
        </p:txBody>
      </p:sp>
      <p:sp>
        <p:nvSpPr>
          <p:cNvPr id="8" name="文本框 7"/>
          <p:cNvSpPr txBox="1"/>
          <p:nvPr/>
        </p:nvSpPr>
        <p:spPr>
          <a:xfrm>
            <a:off x="1479550" y="5474970"/>
            <a:ext cx="1508284" cy="506730"/>
          </a:xfrm>
          <a:prstGeom prst="rect">
            <a:avLst/>
          </a:prstGeom>
          <a:noFill/>
        </p:spPr>
        <p:txBody>
          <a:bodyPr wrap="square" rtlCol="0">
            <a:spAutoFit/>
          </a:bodyPr>
          <a:p>
            <a:r>
              <a:rPr lang="en-US" altLang="zh-CN" sz="1050" b="1">
                <a:solidFill>
                  <a:srgbClr val="FF0000"/>
                </a:solidFill>
              </a:rPr>
              <a:t>Since May 2016</a:t>
            </a:r>
            <a:r>
              <a:rPr lang="en-US" altLang="zh-CN" sz="2700"/>
              <a:t> </a:t>
            </a:r>
            <a:endParaRPr lang="en-US" altLang="zh-CN" sz="270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085" y="3722370"/>
            <a:ext cx="174021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本框 10"/>
          <p:cNvSpPr txBox="1"/>
          <p:nvPr/>
        </p:nvSpPr>
        <p:spPr>
          <a:xfrm>
            <a:off x="7372985" y="3906520"/>
            <a:ext cx="1712595" cy="2306955"/>
          </a:xfrm>
          <a:prstGeom prst="rect">
            <a:avLst/>
          </a:prstGeom>
          <a:noFill/>
        </p:spPr>
        <p:txBody>
          <a:bodyPr wrap="square" rtlCol="0">
            <a:spAutoFit/>
          </a:bodyPr>
          <a:p>
            <a:pPr algn="l"/>
            <a:r>
              <a:rPr lang="en-US" altLang="zh-CN" sz="1200" b="1">
                <a:solidFill>
                  <a:srgbClr val="FF0000"/>
                </a:solidFill>
              </a:rPr>
              <a:t>CEPC Baseline Design</a:t>
            </a:r>
            <a:endParaRPr lang="en-US" altLang="zh-CN" sz="1200" b="1">
              <a:solidFill>
                <a:srgbClr val="FF0000"/>
              </a:solidFill>
            </a:endParaRPr>
          </a:p>
          <a:p>
            <a:pPr algn="l"/>
            <a:r>
              <a:rPr lang="en-US" altLang="zh-CN" sz="1200" b="1">
                <a:solidFill>
                  <a:srgbClr val="002060"/>
                </a:solidFill>
              </a:rPr>
              <a:t>Better performance for Higgs and Z compared with alternative scheme, without bottle neck problems,  but with higher cost</a:t>
            </a:r>
            <a:endParaRPr lang="en-US" altLang="zh-CN" sz="1200" b="1">
              <a:solidFill>
                <a:srgbClr val="002060"/>
              </a:solidFill>
            </a:endParaRPr>
          </a:p>
          <a:p>
            <a:pPr algn="l"/>
            <a:r>
              <a:rPr lang="en-US" altLang="zh-CN" sz="1200" b="1">
                <a:solidFill>
                  <a:srgbClr val="002060"/>
                </a:solidFill>
              </a:rPr>
              <a:t>30MW synchrotron</a:t>
            </a:r>
            <a:endParaRPr lang="en-US" altLang="zh-CN" sz="1200" b="1">
              <a:solidFill>
                <a:srgbClr val="002060"/>
              </a:solidFill>
            </a:endParaRPr>
          </a:p>
          <a:p>
            <a:pPr algn="l"/>
            <a:r>
              <a:rPr lang="en-US" altLang="zh-CN" sz="1200" b="1">
                <a:solidFill>
                  <a:srgbClr val="002060"/>
                </a:solidFill>
              </a:rPr>
              <a:t>radiation power/beam</a:t>
            </a:r>
            <a:endParaRPr lang="en-US" altLang="zh-CN" sz="1200" b="1">
              <a:solidFill>
                <a:srgbClr val="002060"/>
              </a:solidFill>
            </a:endParaRPr>
          </a:p>
        </p:txBody>
      </p:sp>
      <p:sp>
        <p:nvSpPr>
          <p:cNvPr id="12" name="文本框 11"/>
          <p:cNvSpPr txBox="1"/>
          <p:nvPr/>
        </p:nvSpPr>
        <p:spPr>
          <a:xfrm>
            <a:off x="3302635" y="3896995"/>
            <a:ext cx="1989455" cy="1938020"/>
          </a:xfrm>
          <a:prstGeom prst="rect">
            <a:avLst/>
          </a:prstGeom>
          <a:noFill/>
        </p:spPr>
        <p:txBody>
          <a:bodyPr wrap="square" rtlCol="0">
            <a:spAutoFit/>
          </a:bodyPr>
          <a:p>
            <a:pPr algn="l"/>
            <a:r>
              <a:rPr lang="en-US" altLang="zh-CN" sz="1200" b="1">
                <a:solidFill>
                  <a:srgbClr val="FF0000"/>
                </a:solidFill>
              </a:rPr>
              <a:t>CEPC Alternative Design</a:t>
            </a:r>
            <a:endParaRPr lang="en-US" altLang="zh-CN" sz="1200" b="1">
              <a:solidFill>
                <a:srgbClr val="FF0000"/>
              </a:solidFill>
            </a:endParaRPr>
          </a:p>
          <a:p>
            <a:pPr algn="l"/>
            <a:endParaRPr lang="en-US" altLang="zh-CN" sz="1200" b="1">
              <a:solidFill>
                <a:srgbClr val="FF0000"/>
              </a:solidFill>
            </a:endParaRPr>
          </a:p>
          <a:p>
            <a:pPr algn="l"/>
            <a:r>
              <a:rPr lang="en-US" altLang="zh-CN" sz="1200" b="1">
                <a:solidFill>
                  <a:srgbClr val="002060"/>
                </a:solidFill>
              </a:rPr>
              <a:t>Lower cost and reaching the </a:t>
            </a:r>
            <a:endParaRPr lang="en-US" altLang="zh-CN" sz="1200" b="1">
              <a:solidFill>
                <a:srgbClr val="002060"/>
              </a:solidFill>
            </a:endParaRPr>
          </a:p>
          <a:p>
            <a:pPr algn="l"/>
            <a:r>
              <a:rPr lang="en-US" altLang="zh-CN" sz="1200" b="1">
                <a:solidFill>
                  <a:srgbClr val="002060"/>
                </a:solidFill>
              </a:rPr>
              <a:t>fundamental requirement for </a:t>
            </a:r>
            <a:endParaRPr lang="en-US" altLang="zh-CN" sz="1200" b="1">
              <a:solidFill>
                <a:srgbClr val="002060"/>
              </a:solidFill>
            </a:endParaRPr>
          </a:p>
          <a:p>
            <a:pPr algn="l"/>
            <a:r>
              <a:rPr lang="en-US" altLang="zh-CN" sz="1200" b="1">
                <a:solidFill>
                  <a:srgbClr val="002060"/>
                </a:solidFill>
              </a:rPr>
              <a:t>Higgs and Z luminosities, under the condition that sawtooth and beam loading effects be solved </a:t>
            </a:r>
            <a:endParaRPr lang="en-US" altLang="zh-CN" sz="1200" b="1">
              <a:solidFill>
                <a:srgbClr val="002060"/>
              </a:solidFill>
            </a:endParaRPr>
          </a:p>
        </p:txBody>
      </p:sp>
      <p:sp>
        <p:nvSpPr>
          <p:cNvPr id="9" name="文本框 8"/>
          <p:cNvSpPr txBox="1"/>
          <p:nvPr/>
        </p:nvSpPr>
        <p:spPr>
          <a:xfrm>
            <a:off x="615950" y="1108710"/>
            <a:ext cx="3383915" cy="275590"/>
          </a:xfrm>
          <a:prstGeom prst="rect">
            <a:avLst/>
          </a:prstGeom>
          <a:noFill/>
        </p:spPr>
        <p:txBody>
          <a:bodyPr wrap="none" rtlCol="0">
            <a:spAutoFit/>
          </a:bodyPr>
          <a:p>
            <a:r>
              <a:rPr lang="en-US" altLang="zh-CN" sz="1200" b="1">
                <a:solidFill>
                  <a:schemeClr val="tx1"/>
                </a:solidFill>
              </a:rPr>
              <a:t>CEPC Pre-CDR Scheme (head -on collision) </a:t>
            </a:r>
            <a:endParaRPr lang="en-US" altLang="zh-CN" sz="1200" b="1">
              <a:solidFill>
                <a:schemeClr val="tx1"/>
              </a:solidFill>
            </a:endParaRPr>
          </a:p>
        </p:txBody>
      </p:sp>
      <p:sp>
        <p:nvSpPr>
          <p:cNvPr id="10" name="文本框 9"/>
          <p:cNvSpPr txBox="1"/>
          <p:nvPr/>
        </p:nvSpPr>
        <p:spPr>
          <a:xfrm>
            <a:off x="203200" y="6398260"/>
            <a:ext cx="8559800" cy="460375"/>
          </a:xfrm>
          <a:prstGeom prst="rect">
            <a:avLst/>
          </a:prstGeom>
          <a:noFill/>
        </p:spPr>
        <p:txBody>
          <a:bodyPr wrap="square" rtlCol="0">
            <a:spAutoFit/>
          </a:bodyPr>
          <a:p>
            <a:pPr marL="171450" indent="-171450">
              <a:buFont typeface="Wingdings" panose="05000000000000000000" charset="0"/>
              <a:buChar char="Ø"/>
            </a:pPr>
            <a:r>
              <a:rPr lang="en-US" altLang="zh-CN" sz="1200" b="1">
                <a:solidFill>
                  <a:srgbClr val="FF0000"/>
                </a:solidFill>
                <a:sym typeface="+mn-ea"/>
              </a:rPr>
              <a:t>CEPC 100km circumference was decided by CEPC SC based on the recommendation from IAC in Nov. 2016</a:t>
            </a:r>
            <a:endParaRPr lang="en-US" altLang="zh-CN" sz="1200" b="1">
              <a:solidFill>
                <a:srgbClr val="FF0000"/>
              </a:solidFill>
              <a:sym typeface="+mn-ea"/>
            </a:endParaRPr>
          </a:p>
          <a:p>
            <a:pPr marL="171450" indent="-171450">
              <a:buFont typeface="Wingdings" panose="05000000000000000000" charset="0"/>
              <a:buChar char="Ø"/>
            </a:pPr>
            <a:r>
              <a:rPr lang="en-US" altLang="zh-CN" sz="1200" b="1">
                <a:solidFill>
                  <a:srgbClr val="FF0000"/>
                </a:solidFill>
                <a:sym typeface="+mn-ea"/>
              </a:rPr>
              <a:t>CEPC baseline and alternative options have been decided on Jan. 14, </a:t>
            </a:r>
            <a:r>
              <a:rPr lang="en-US" altLang="zh-CN" sz="1200" b="1">
                <a:solidFill>
                  <a:srgbClr val="FF0000"/>
                </a:solidFill>
              </a:rPr>
              <a:t>2017</a:t>
            </a:r>
            <a:endParaRPr lang="en-US" altLang="zh-CN" sz="1200" b="1">
              <a:solidFill>
                <a:srgbClr val="FF0000"/>
              </a:solidFill>
            </a:endParaRPr>
          </a:p>
        </p:txBody>
      </p:sp>
      <p:sp>
        <p:nvSpPr>
          <p:cNvPr id="14" name="圆角矩形 13"/>
          <p:cNvSpPr/>
          <p:nvPr/>
        </p:nvSpPr>
        <p:spPr>
          <a:xfrm>
            <a:off x="5413375" y="3569970"/>
            <a:ext cx="3672205" cy="2592705"/>
          </a:xfrm>
          <a:prstGeom prst="roundRect">
            <a:avLst/>
          </a:prstGeom>
          <a:noFill/>
          <a:ln w="9525" cap="flat" cmpd="sng" algn="ctr">
            <a:solidFill>
              <a:srgbClr val="FF0000"/>
            </a:solidFill>
            <a:prstDash val="solid"/>
            <a:round/>
            <a:headEnd type="none" w="med" len="med"/>
            <a:tailEnd type="none" w="med" len="med"/>
          </a:ln>
          <a:effectLst>
            <a:outerShdw dist="53882" dir="2700000" algn="ctr" rotWithShape="0">
              <a:srgbClr val="CCECFF"/>
            </a:outerShdw>
          </a:effectLst>
          <a:extLst>
            <a:ext uri="{909E8E84-426E-40DD-AFC4-6F175D3DCCD1}">
              <a14:hiddenFill xmlns:a14="http://schemas.microsoft.com/office/drawing/2010/main">
                <a:solidFill>
                  <a:srgbClr val="FF0000"/>
                </a:solidFill>
              </a14:hiddenFill>
            </a:ext>
          </a:ex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
        <p:nvSpPr>
          <p:cNvPr id="16" name="圆角矩形 15"/>
          <p:cNvSpPr/>
          <p:nvPr/>
        </p:nvSpPr>
        <p:spPr>
          <a:xfrm>
            <a:off x="395605" y="3644900"/>
            <a:ext cx="4896485" cy="2520315"/>
          </a:xfrm>
          <a:prstGeom prst="roundRect">
            <a:avLst/>
          </a:prstGeom>
          <a:noFill/>
          <a:ln w="9525" cap="flat" cmpd="sng" algn="ctr">
            <a:solidFill>
              <a:srgbClr val="0070C0"/>
            </a:solidFill>
            <a:prstDash val="solid"/>
            <a:round/>
            <a:headEnd type="none" w="med" len="med"/>
            <a:tailEnd type="none" w="med" len="med"/>
          </a:ln>
          <a:effectLst>
            <a:outerShdw dist="53882" dir="2700000" algn="ctr" rotWithShape="0">
              <a:srgbClr val="CCECFF"/>
            </a:outerShdw>
          </a:effectLst>
          <a:extLst>
            <a:ext uri="{909E8E84-426E-40DD-AFC4-6F175D3DCCD1}">
              <a14:hiddenFill xmlns:a14="http://schemas.microsoft.com/office/drawing/2010/main">
                <a:solidFill>
                  <a:srgbClr val="FF0000"/>
                </a:solidFill>
              </a14:hiddenFill>
            </a:ext>
          </a:ex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
        <p:nvSpPr>
          <p:cNvPr id="17" name="文本框 16"/>
          <p:cNvSpPr txBox="1"/>
          <p:nvPr/>
        </p:nvSpPr>
        <p:spPr>
          <a:xfrm>
            <a:off x="3201353" y="2395855"/>
            <a:ext cx="1990090" cy="583565"/>
          </a:xfrm>
          <a:prstGeom prst="rect">
            <a:avLst/>
          </a:prstGeom>
          <a:noFill/>
        </p:spPr>
        <p:txBody>
          <a:bodyPr wrap="none" rtlCol="0">
            <a:spAutoFit/>
          </a:bodyPr>
          <a:p>
            <a:pPr algn="ctr"/>
            <a:r>
              <a:rPr lang="en-US" altLang="zh-CN" sz="1600">
                <a:solidFill>
                  <a:schemeClr val="tx1"/>
                </a:solidFill>
              </a:rPr>
              <a:t>Crab-waist  collision</a:t>
            </a:r>
            <a:endParaRPr lang="en-US" altLang="zh-CN" sz="1600">
              <a:solidFill>
                <a:schemeClr val="tx1"/>
              </a:solidFill>
            </a:endParaRPr>
          </a:p>
          <a:p>
            <a:pPr algn="ctr"/>
            <a:r>
              <a:rPr lang="en-US" altLang="zh-CN" sz="1600">
                <a:solidFill>
                  <a:schemeClr val="tx1"/>
                </a:solidFill>
              </a:rPr>
              <a:t>in CEPC CDR</a:t>
            </a:r>
            <a:endParaRPr lang="en-US" altLang="zh-CN" sz="1600">
              <a:solidFill>
                <a:schemeClr val="tx1"/>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28392"/>
            <a:ext cx="9144000" cy="994172"/>
          </a:xfrm>
        </p:spPr>
        <p:txBody>
          <a:bodyPr/>
          <a:lstStyle/>
          <a:p>
            <a:pPr algn="ctr"/>
            <a:r>
              <a:rPr lang="en-US" altLang="zh-CN" dirty="0">
                <a:solidFill>
                  <a:srgbClr val="C00000"/>
                </a:solidFill>
                <a:latin typeface="Calibri" panose="020F0502020204030204" pitchFamily="34" charset="0"/>
                <a:cs typeface="Arial" panose="020B0604020202020204" pitchFamily="34" charset="0"/>
              </a:rPr>
              <a:t>CEPC SRF Design for H,W, and Z</a:t>
            </a:r>
            <a:endParaRPr lang="en-US" altLang="zh-CN" dirty="0">
              <a:solidFill>
                <a:srgbClr val="C00000"/>
              </a:solidFill>
              <a:latin typeface="Calibri" panose="020F0502020204030204" pitchFamily="34" charset="0"/>
              <a:cs typeface="Arial" panose="020B0604020202020204" pitchFamily="34" charset="0"/>
            </a:endParaRPr>
          </a:p>
        </p:txBody>
      </p:sp>
      <p:sp>
        <p:nvSpPr>
          <p:cNvPr id="7" name="内容占位符 6"/>
          <p:cNvSpPr>
            <a:spLocks noGrp="1"/>
          </p:cNvSpPr>
          <p:nvPr>
            <p:ph idx="1"/>
          </p:nvPr>
        </p:nvSpPr>
        <p:spPr>
          <a:xfrm>
            <a:off x="3898355" y="1851880"/>
            <a:ext cx="4656910" cy="2904587"/>
          </a:xfrm>
        </p:spPr>
        <p:txBody>
          <a:bodyPr>
            <a:normAutofit lnSpcReduction="20000"/>
          </a:bodyPr>
          <a:lstStyle/>
          <a:p>
            <a:pPr>
              <a:lnSpc>
                <a:spcPct val="120000"/>
              </a:lnSpc>
            </a:pPr>
            <a:r>
              <a:rPr lang="en-US" altLang="zh-CN" sz="1500" dirty="0">
                <a:solidFill>
                  <a:srgbClr val="C00000"/>
                </a:solidFill>
                <a:latin typeface="Arial" panose="020B0604020202020204" pitchFamily="34" charset="0"/>
                <a:cs typeface="Arial" panose="020B0604020202020204" pitchFamily="34" charset="0"/>
              </a:rPr>
              <a:t>Higgs factory as first piority (fully partial double ring, with common SRF system for e+ and e- beams)</a:t>
            </a:r>
            <a:br>
              <a:rPr lang="en-US" altLang="zh-CN" sz="1500" dirty="0">
                <a:solidFill>
                  <a:srgbClr val="C00000"/>
                </a:solidFill>
                <a:latin typeface="Arial" panose="020B0604020202020204" pitchFamily="34" charset="0"/>
                <a:cs typeface="Arial" panose="020B0604020202020204" pitchFamily="34" charset="0"/>
              </a:rPr>
            </a:br>
            <a:endParaRPr lang="en-US" altLang="zh-CN" sz="1500" dirty="0">
              <a:solidFill>
                <a:srgbClr val="C00000"/>
              </a:solidFill>
              <a:latin typeface="Arial" panose="020B0604020202020204" pitchFamily="34" charset="0"/>
              <a:cs typeface="Arial" panose="020B0604020202020204" pitchFamily="34" charset="0"/>
            </a:endParaRPr>
          </a:p>
          <a:p>
            <a:pPr>
              <a:lnSpc>
                <a:spcPct val="120000"/>
              </a:lnSpc>
            </a:pPr>
            <a:r>
              <a:rPr lang="en-US" altLang="zh-CN" sz="1500" dirty="0">
                <a:solidFill>
                  <a:srgbClr val="C00000"/>
                </a:solidFill>
                <a:latin typeface="Arial" panose="020B0604020202020204" pitchFamily="34" charset="0"/>
                <a:cs typeface="Arial" panose="020B0604020202020204" pitchFamily="34" charset="0"/>
              </a:rPr>
              <a:t>W and Z factories are incorperated by beam swithyard (W and Z factories are double ring, with </a:t>
            </a:r>
            <a:endParaRPr lang="en-US" altLang="zh-CN" sz="1500" dirty="0">
              <a:solidFill>
                <a:srgbClr val="C00000"/>
              </a:solidFill>
              <a:latin typeface="Arial" panose="020B0604020202020204" pitchFamily="34" charset="0"/>
              <a:cs typeface="Arial" panose="020B0604020202020204" pitchFamily="34" charset="0"/>
            </a:endParaRPr>
          </a:p>
          <a:p>
            <a:pPr marL="0" indent="0">
              <a:lnSpc>
                <a:spcPct val="120000"/>
              </a:lnSpc>
              <a:buNone/>
            </a:pPr>
            <a:r>
              <a:rPr lang="en-US" altLang="zh-CN" sz="1500" dirty="0">
                <a:solidFill>
                  <a:srgbClr val="C00000"/>
                </a:solidFill>
                <a:latin typeface="Arial" panose="020B0604020202020204" pitchFamily="34" charset="0"/>
                <a:cs typeface="Arial" panose="020B0604020202020204" pitchFamily="34" charset="0"/>
              </a:rPr>
              <a:t>   independent SRF system for e+ and e- beams)</a:t>
            </a:r>
            <a:endParaRPr lang="en-US" altLang="zh-CN" sz="1500" dirty="0">
              <a:solidFill>
                <a:srgbClr val="C00000"/>
              </a:solidFill>
              <a:latin typeface="Arial" panose="020B0604020202020204" pitchFamily="34" charset="0"/>
              <a:cs typeface="Arial" panose="020B0604020202020204" pitchFamily="34" charset="0"/>
            </a:endParaRPr>
          </a:p>
          <a:p>
            <a:pPr>
              <a:lnSpc>
                <a:spcPct val="120000"/>
              </a:lnSpc>
            </a:pPr>
            <a:endParaRPr lang="en-US" altLang="zh-CN" sz="1500" dirty="0">
              <a:solidFill>
                <a:srgbClr val="C00000"/>
              </a:solidFill>
              <a:latin typeface="Arial" panose="020B0604020202020204" pitchFamily="34" charset="0"/>
              <a:cs typeface="Arial" panose="020B0604020202020204" pitchFamily="34" charset="0"/>
            </a:endParaRPr>
          </a:p>
          <a:p>
            <a:pPr>
              <a:lnSpc>
                <a:spcPct val="120000"/>
              </a:lnSpc>
            </a:pPr>
            <a:r>
              <a:rPr lang="en-US" altLang="zh-CN" sz="1500" dirty="0">
                <a:solidFill>
                  <a:srgbClr val="C00000"/>
                </a:solidFill>
                <a:latin typeface="Arial" panose="020B0604020202020204" pitchFamily="34" charset="0"/>
                <a:cs typeface="Arial" panose="020B0604020202020204" pitchFamily="34" charset="0"/>
              </a:rPr>
              <a:t>Higgs factory baseline SR per beam </a:t>
            </a:r>
            <a:r>
              <a:rPr lang="en-US" altLang="zh-CN" sz="1500" dirty="0">
                <a:solidFill>
                  <a:srgbClr val="C00000"/>
                </a:solidFill>
                <a:latin typeface="Arial" panose="020B0604020202020204" pitchFamily="34" charset="0"/>
                <a:cs typeface="Arial" panose="020B0604020202020204" pitchFamily="34" charset="0"/>
                <a:sym typeface="+mn-ea"/>
              </a:rPr>
              <a:t>30 MW to </a:t>
            </a:r>
            <a:r>
              <a:rPr lang="en-US" sz="1500" dirty="0">
                <a:solidFill>
                  <a:srgbClr val="C00000"/>
                </a:solidFill>
                <a:latin typeface="Arial" panose="020B0604020202020204" pitchFamily="34" charset="0"/>
                <a:cs typeface="Arial" panose="020B0604020202020204" pitchFamily="34" charset="0"/>
              </a:rPr>
              <a:t>Minimize AC power</a:t>
            </a:r>
            <a:endParaRPr lang="en-US" sz="1500" dirty="0">
              <a:solidFill>
                <a:srgbClr val="C00000"/>
              </a:solidFill>
              <a:latin typeface="Arial" panose="020B0604020202020204" pitchFamily="34" charset="0"/>
              <a:cs typeface="Arial" panose="020B0604020202020204" pitchFamily="34" charset="0"/>
            </a:endParaRPr>
          </a:p>
        </p:txBody>
      </p:sp>
      <p:pic>
        <p:nvPicPr>
          <p:cNvPr id="16" name="图片 15"/>
          <p:cNvPicPr>
            <a:picLocks noChangeAspect="1"/>
          </p:cNvPicPr>
          <p:nvPr/>
        </p:nvPicPr>
        <p:blipFill rotWithShape="1">
          <a:blip r:embed="rId1" cstate="screen"/>
          <a:srcRect/>
          <a:stretch>
            <a:fillRect/>
          </a:stretch>
        </p:blipFill>
        <p:spPr>
          <a:xfrm>
            <a:off x="361672" y="1394998"/>
            <a:ext cx="3536372" cy="3214421"/>
          </a:xfrm>
          <a:prstGeom prst="rect">
            <a:avLst/>
          </a:prstGeom>
        </p:spPr>
      </p:pic>
      <p:sp>
        <p:nvSpPr>
          <p:cNvPr id="5" name="文本框 4"/>
          <p:cNvSpPr txBox="1"/>
          <p:nvPr/>
        </p:nvSpPr>
        <p:spPr>
          <a:xfrm>
            <a:off x="116840" y="4901565"/>
            <a:ext cx="8812530" cy="1476375"/>
          </a:xfrm>
          <a:prstGeom prst="rect">
            <a:avLst/>
          </a:prstGeom>
          <a:noFill/>
        </p:spPr>
        <p:txBody>
          <a:bodyPr wrap="none" rtlCol="0">
            <a:spAutoFit/>
          </a:bodyPr>
          <a:p>
            <a:pPr algn="l"/>
            <a:r>
              <a:rPr lang="en-US" altLang="zh-CN">
                <a:solidFill>
                  <a:srgbClr val="C00000"/>
                </a:solidFill>
              </a:rPr>
              <a:t>Economic </a:t>
            </a:r>
            <a:r>
              <a:rPr lang="en-US" altLang="zh-CN">
                <a:solidFill>
                  <a:srgbClr val="C00000"/>
                </a:solidFill>
                <a:sym typeface="+mn-ea"/>
              </a:rPr>
              <a:t>CEPC baseline </a:t>
            </a:r>
            <a:r>
              <a:rPr lang="en-US" altLang="zh-CN">
                <a:solidFill>
                  <a:srgbClr val="C00000"/>
                </a:solidFill>
              </a:rPr>
              <a:t>design as Higgs factory</a:t>
            </a:r>
            <a:r>
              <a:rPr lang="en-US" altLang="zh-CN"/>
              <a:t>:</a:t>
            </a:r>
            <a:endParaRPr lang="en-US" altLang="zh-CN"/>
          </a:p>
          <a:p>
            <a:pPr marL="285750" indent="-285750" algn="l">
              <a:buFont typeface="Arial" panose="020B0604020202020204" pitchFamily="34" charset="0"/>
              <a:buChar char="•"/>
            </a:pPr>
            <a:r>
              <a:rPr lang="en-US" altLang="zh-CN"/>
              <a:t>W, Z factories incoperated with the same SRF system hardwares by using beam</a:t>
            </a:r>
            <a:endParaRPr lang="en-US" altLang="zh-CN"/>
          </a:p>
          <a:p>
            <a:pPr algn="l">
              <a:buFont typeface="Arial" panose="020B0604020202020204" pitchFamily="34" charset="0"/>
            </a:pPr>
            <a:r>
              <a:rPr lang="en-US" altLang="zh-CN"/>
              <a:t>     switchyard to change from Higgs factory and W, Z factories</a:t>
            </a:r>
            <a:endParaRPr lang="en-US" altLang="zh-CN"/>
          </a:p>
          <a:p>
            <a:pPr marL="285750" indent="-285750" algn="l">
              <a:buFont typeface="Arial" panose="020B0604020202020204" pitchFamily="34" charset="0"/>
              <a:buChar char="•"/>
            </a:pPr>
            <a:r>
              <a:rPr lang="en-US" altLang="zh-CN"/>
              <a:t>Synchrotron radiation power per beam at Higgs energy is set to 30MW to minimize</a:t>
            </a:r>
            <a:endParaRPr lang="en-US" altLang="zh-CN"/>
          </a:p>
          <a:p>
            <a:pPr algn="l">
              <a:buFont typeface="Arial" panose="020B0604020202020204" pitchFamily="34" charset="0"/>
            </a:pPr>
            <a:r>
              <a:rPr lang="en-US" altLang="zh-CN"/>
              <a:t>     AC power consumption</a:t>
            </a:r>
            <a:endParaRPr lang="en-US" altLang="zh-C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5298" name="组合 120"/>
          <p:cNvGrpSpPr/>
          <p:nvPr/>
        </p:nvGrpSpPr>
        <p:grpSpPr>
          <a:xfrm>
            <a:off x="680720" y="865506"/>
            <a:ext cx="7756525" cy="5077442"/>
            <a:chOff x="814100" y="1468146"/>
            <a:chExt cx="7618380" cy="5077206"/>
          </a:xfrm>
        </p:grpSpPr>
        <p:sp>
          <p:nvSpPr>
            <p:cNvPr id="55303" name="矩形 1"/>
            <p:cNvSpPr/>
            <p:nvPr/>
          </p:nvSpPr>
          <p:spPr>
            <a:xfrm>
              <a:off x="4453217" y="3244334"/>
              <a:ext cx="237566" cy="36574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000000"/>
                  </a:solidFill>
                </a:rPr>
                <a:t> </a:t>
              </a:r>
              <a:endParaRPr lang="zh-CN" altLang="en-US" sz="1800" dirty="0">
                <a:solidFill>
                  <a:srgbClr val="000000"/>
                </a:solidFill>
              </a:endParaRPr>
            </a:p>
          </p:txBody>
        </p:sp>
        <p:pic>
          <p:nvPicPr>
            <p:cNvPr id="55304" name="Picture 2"/>
            <p:cNvPicPr>
              <a:picLocks noChangeAspect="1"/>
            </p:cNvPicPr>
            <p:nvPr/>
          </p:nvPicPr>
          <p:blipFill>
            <a:blip r:embed="rId1"/>
            <a:stretch>
              <a:fillRect/>
            </a:stretch>
          </p:blipFill>
          <p:spPr>
            <a:xfrm>
              <a:off x="864250" y="1568660"/>
              <a:ext cx="7568230" cy="4608512"/>
            </a:xfrm>
            <a:prstGeom prst="rect">
              <a:avLst/>
            </a:prstGeom>
            <a:noFill/>
            <a:ln w="9525">
              <a:noFill/>
            </a:ln>
          </p:spPr>
        </p:pic>
        <p:sp>
          <p:nvSpPr>
            <p:cNvPr id="3" name="矩形 2"/>
            <p:cNvSpPr/>
            <p:nvPr/>
          </p:nvSpPr>
          <p:spPr>
            <a:xfrm>
              <a:off x="814100" y="2832627"/>
              <a:ext cx="360360" cy="1873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55306" name="组合 12"/>
            <p:cNvGrpSpPr/>
            <p:nvPr/>
          </p:nvGrpSpPr>
          <p:grpSpPr>
            <a:xfrm>
              <a:off x="2286044" y="2453215"/>
              <a:ext cx="808927" cy="804582"/>
              <a:chOff x="2206629" y="2453238"/>
              <a:chExt cx="920482" cy="889675"/>
            </a:xfrm>
          </p:grpSpPr>
          <p:sp>
            <p:nvSpPr>
              <p:cNvPr id="4" name="椭圆 3"/>
              <p:cNvSpPr/>
              <p:nvPr/>
            </p:nvSpPr>
            <p:spPr>
              <a:xfrm>
                <a:off x="2267663" y="2453238"/>
                <a:ext cx="793018" cy="7600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5325" name="TextBox 4"/>
              <p:cNvSpPr txBox="1"/>
              <p:nvPr/>
            </p:nvSpPr>
            <p:spPr>
              <a:xfrm>
                <a:off x="2206629" y="2635088"/>
                <a:ext cx="920482" cy="7078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000000"/>
                    </a:solidFill>
                  </a:rPr>
                  <a:t>LEPII</a:t>
                </a:r>
                <a:endParaRPr lang="zh-CN" altLang="en-US" sz="1800" dirty="0">
                  <a:solidFill>
                    <a:srgbClr val="000000"/>
                  </a:solidFill>
                </a:endParaRPr>
              </a:p>
            </p:txBody>
          </p:sp>
        </p:grpSp>
        <p:pic>
          <p:nvPicPr>
            <p:cNvPr id="55307" name="Picture 4"/>
            <p:cNvPicPr>
              <a:picLocks noChangeAspect="1"/>
            </p:cNvPicPr>
            <p:nvPr/>
          </p:nvPicPr>
          <p:blipFill>
            <a:blip r:embed="rId2"/>
            <a:stretch>
              <a:fillRect/>
            </a:stretch>
          </p:blipFill>
          <p:spPr>
            <a:xfrm>
              <a:off x="5836056" y="2382503"/>
              <a:ext cx="1114535" cy="896578"/>
            </a:xfrm>
            <a:prstGeom prst="rect">
              <a:avLst/>
            </a:prstGeom>
            <a:noFill/>
            <a:ln w="9525">
              <a:noFill/>
            </a:ln>
          </p:spPr>
        </p:pic>
        <p:cxnSp>
          <p:nvCxnSpPr>
            <p:cNvPr id="8" name="直接连接符 7"/>
            <p:cNvCxnSpPr/>
            <p:nvPr/>
          </p:nvCxnSpPr>
          <p:spPr>
            <a:xfrm>
              <a:off x="6340164" y="3366027"/>
              <a:ext cx="0" cy="2487613"/>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55309" name="Picture 3"/>
            <p:cNvPicPr>
              <a:picLocks noChangeAspect="1"/>
            </p:cNvPicPr>
            <p:nvPr/>
          </p:nvPicPr>
          <p:blipFill>
            <a:blip r:embed="rId3"/>
            <a:stretch>
              <a:fillRect/>
            </a:stretch>
          </p:blipFill>
          <p:spPr>
            <a:xfrm>
              <a:off x="3792238" y="2327299"/>
              <a:ext cx="1209670" cy="927735"/>
            </a:xfrm>
            <a:prstGeom prst="rect">
              <a:avLst/>
            </a:prstGeom>
            <a:noFill/>
            <a:ln w="9525">
              <a:noFill/>
            </a:ln>
          </p:spPr>
        </p:pic>
        <p:pic>
          <p:nvPicPr>
            <p:cNvPr id="55310" name="Picture 4"/>
            <p:cNvPicPr>
              <a:picLocks noChangeAspect="1"/>
            </p:cNvPicPr>
            <p:nvPr/>
          </p:nvPicPr>
          <p:blipFill>
            <a:blip r:embed="rId4"/>
            <a:stretch>
              <a:fillRect/>
            </a:stretch>
          </p:blipFill>
          <p:spPr>
            <a:xfrm>
              <a:off x="4745369" y="2321584"/>
              <a:ext cx="1200145" cy="930275"/>
            </a:xfrm>
            <a:prstGeom prst="rect">
              <a:avLst/>
            </a:prstGeom>
            <a:noFill/>
            <a:ln w="9525">
              <a:noFill/>
            </a:ln>
          </p:spPr>
        </p:pic>
        <p:cxnSp>
          <p:nvCxnSpPr>
            <p:cNvPr id="119" name="直接连接符 118"/>
            <p:cNvCxnSpPr/>
            <p:nvPr/>
          </p:nvCxnSpPr>
          <p:spPr>
            <a:xfrm>
              <a:off x="4228798" y="3213627"/>
              <a:ext cx="0" cy="248761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5335281" y="3251727"/>
              <a:ext cx="0" cy="248761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5313" name="TextBox 21"/>
            <p:cNvSpPr txBox="1"/>
            <p:nvPr/>
          </p:nvSpPr>
          <p:spPr>
            <a:xfrm>
              <a:off x="4324366" y="5085184"/>
              <a:ext cx="309879" cy="3657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solidFill>
                  <a:srgbClr val="000000"/>
                </a:solidFill>
              </a:endParaRPr>
            </a:p>
          </p:txBody>
        </p:sp>
        <p:sp>
          <p:nvSpPr>
            <p:cNvPr id="55315" name="TextBox 122"/>
            <p:cNvSpPr txBox="1"/>
            <p:nvPr/>
          </p:nvSpPr>
          <p:spPr>
            <a:xfrm>
              <a:off x="5937094" y="6177087"/>
              <a:ext cx="1665254" cy="30669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spcBef>
                  <a:spcPct val="0"/>
                </a:spcBef>
                <a:buNone/>
              </a:pPr>
              <a:endParaRPr lang="en-US" sz="1400" dirty="0">
                <a:solidFill>
                  <a:srgbClr val="000000"/>
                </a:solidFill>
              </a:endParaRPr>
            </a:p>
          </p:txBody>
        </p:sp>
        <p:pic>
          <p:nvPicPr>
            <p:cNvPr id="55316" name="Picture 6"/>
            <p:cNvPicPr>
              <a:picLocks noChangeAspect="1"/>
            </p:cNvPicPr>
            <p:nvPr/>
          </p:nvPicPr>
          <p:blipFill>
            <a:blip r:embed="rId5"/>
            <a:stretch>
              <a:fillRect/>
            </a:stretch>
          </p:blipFill>
          <p:spPr>
            <a:xfrm>
              <a:off x="3095010" y="2327299"/>
              <a:ext cx="802002" cy="886460"/>
            </a:xfrm>
            <a:prstGeom prst="rect">
              <a:avLst/>
            </a:prstGeom>
            <a:noFill/>
            <a:ln w="9525">
              <a:noFill/>
            </a:ln>
          </p:spPr>
        </p:pic>
        <p:cxnSp>
          <p:nvCxnSpPr>
            <p:cNvPr id="126" name="直接连接符 125"/>
            <p:cNvCxnSpPr/>
            <p:nvPr/>
          </p:nvCxnSpPr>
          <p:spPr>
            <a:xfrm>
              <a:off x="3420764" y="3281890"/>
              <a:ext cx="0" cy="24892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5318" name="TextBox 126"/>
            <p:cNvSpPr txBox="1"/>
            <p:nvPr/>
          </p:nvSpPr>
          <p:spPr>
            <a:xfrm>
              <a:off x="5335352" y="6177069"/>
              <a:ext cx="462278" cy="36828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solidFill>
                  <a:srgbClr val="000000"/>
                </a:solidFill>
              </a:endParaRPr>
            </a:p>
          </p:txBody>
        </p:sp>
        <p:cxnSp>
          <p:nvCxnSpPr>
            <p:cNvPr id="128" name="直接连接符 127"/>
            <p:cNvCxnSpPr/>
            <p:nvPr/>
          </p:nvCxnSpPr>
          <p:spPr>
            <a:xfrm>
              <a:off x="2698454" y="3213627"/>
              <a:ext cx="0" cy="248761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5320" name="TextBox 22"/>
            <p:cNvSpPr txBox="1"/>
            <p:nvPr/>
          </p:nvSpPr>
          <p:spPr>
            <a:xfrm>
              <a:off x="3094937" y="1497354"/>
              <a:ext cx="1093953" cy="6400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000000"/>
                  </a:solidFill>
                </a:rPr>
                <a:t>CEPC </a:t>
              </a:r>
              <a:endParaRPr lang="en-US" altLang="zh-CN" sz="1800" dirty="0">
                <a:solidFill>
                  <a:srgbClr val="000000"/>
                </a:solidFill>
              </a:endParaRPr>
            </a:p>
            <a:p>
              <a:pPr marL="0" lvl="0" indent="0" eaLnBrk="1" hangingPunct="1">
                <a:spcBef>
                  <a:spcPct val="0"/>
                </a:spcBef>
                <a:buNone/>
              </a:pPr>
              <a:r>
                <a:rPr lang="en-US" altLang="zh-CN" sz="1800" dirty="0">
                  <a:solidFill>
                    <a:srgbClr val="000000"/>
                  </a:solidFill>
                </a:rPr>
                <a:t>Single</a:t>
              </a:r>
              <a:endParaRPr lang="zh-CN" altLang="en-US" sz="1800" dirty="0">
                <a:solidFill>
                  <a:srgbClr val="000000"/>
                </a:solidFill>
              </a:endParaRPr>
            </a:p>
          </p:txBody>
        </p:sp>
        <p:sp>
          <p:nvSpPr>
            <p:cNvPr id="55321" name="TextBox 117"/>
            <p:cNvSpPr txBox="1"/>
            <p:nvPr/>
          </p:nvSpPr>
          <p:spPr>
            <a:xfrm>
              <a:off x="4033591" y="1468146"/>
              <a:ext cx="876909" cy="6400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000000"/>
                  </a:solidFill>
                </a:rPr>
                <a:t>CEPC</a:t>
              </a:r>
              <a:endParaRPr lang="en-US" altLang="zh-CN" sz="1800" dirty="0">
                <a:solidFill>
                  <a:srgbClr val="000000"/>
                </a:solidFill>
              </a:endParaRPr>
            </a:p>
            <a:p>
              <a:pPr marL="0" lvl="0" indent="0" eaLnBrk="1" hangingPunct="1">
                <a:spcBef>
                  <a:spcPct val="0"/>
                </a:spcBef>
                <a:buNone/>
              </a:pPr>
              <a:r>
                <a:rPr lang="en-US" altLang="zh-CN" sz="1800" dirty="0">
                  <a:solidFill>
                    <a:srgbClr val="000000"/>
                  </a:solidFill>
                </a:rPr>
                <a:t>PDR</a:t>
              </a:r>
              <a:endParaRPr lang="zh-CN" altLang="en-US" sz="1800" dirty="0">
                <a:solidFill>
                  <a:srgbClr val="000000"/>
                </a:solidFill>
              </a:endParaRPr>
            </a:p>
          </p:txBody>
        </p:sp>
        <p:sp>
          <p:nvSpPr>
            <p:cNvPr id="55322" name="TextBox 130"/>
            <p:cNvSpPr txBox="1"/>
            <p:nvPr/>
          </p:nvSpPr>
          <p:spPr>
            <a:xfrm>
              <a:off x="5047711" y="1497354"/>
              <a:ext cx="897491" cy="6400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000000"/>
                  </a:solidFill>
                </a:rPr>
                <a:t>CEPC</a:t>
              </a:r>
              <a:endParaRPr lang="en-US" altLang="zh-CN" sz="1800" dirty="0">
                <a:solidFill>
                  <a:srgbClr val="000000"/>
                </a:solidFill>
              </a:endParaRPr>
            </a:p>
            <a:p>
              <a:pPr marL="0" lvl="0" indent="0" eaLnBrk="1" hangingPunct="1">
                <a:spcBef>
                  <a:spcPct val="0"/>
                </a:spcBef>
                <a:buNone/>
              </a:pPr>
              <a:r>
                <a:rPr lang="en-US" altLang="zh-CN" sz="1800" dirty="0">
                  <a:solidFill>
                    <a:srgbClr val="000000"/>
                  </a:solidFill>
                </a:rPr>
                <a:t>APDR</a:t>
              </a:r>
              <a:endParaRPr lang="zh-CN" altLang="en-US" sz="1800" dirty="0">
                <a:solidFill>
                  <a:srgbClr val="000000"/>
                </a:solidFill>
              </a:endParaRPr>
            </a:p>
          </p:txBody>
        </p:sp>
        <p:sp>
          <p:nvSpPr>
            <p:cNvPr id="55323" name="TextBox 131"/>
            <p:cNvSpPr txBox="1"/>
            <p:nvPr/>
          </p:nvSpPr>
          <p:spPr>
            <a:xfrm>
              <a:off x="6031287" y="1503268"/>
              <a:ext cx="817877" cy="6400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000000"/>
                  </a:solidFill>
                </a:rPr>
                <a:t>CEPC</a:t>
              </a:r>
              <a:endParaRPr lang="en-US" altLang="zh-CN" sz="1800" dirty="0">
                <a:solidFill>
                  <a:srgbClr val="000000"/>
                </a:solidFill>
              </a:endParaRPr>
            </a:p>
            <a:p>
              <a:pPr marL="0" lvl="0" indent="0" eaLnBrk="1" hangingPunct="1">
                <a:spcBef>
                  <a:spcPct val="0"/>
                </a:spcBef>
                <a:buNone/>
              </a:pPr>
              <a:r>
                <a:rPr lang="en-US" altLang="zh-CN" sz="1800" dirty="0">
                  <a:solidFill>
                    <a:srgbClr val="000000"/>
                  </a:solidFill>
                </a:rPr>
                <a:t>FPDR</a:t>
              </a:r>
              <a:endParaRPr lang="zh-CN" altLang="en-US" sz="1800" dirty="0">
                <a:solidFill>
                  <a:srgbClr val="000000"/>
                </a:solidFill>
              </a:endParaRPr>
            </a:p>
          </p:txBody>
        </p:sp>
      </p:grpSp>
      <p:sp>
        <p:nvSpPr>
          <p:cNvPr id="28" name="椭圆 27"/>
          <p:cNvSpPr/>
          <p:nvPr/>
        </p:nvSpPr>
        <p:spPr>
          <a:xfrm>
            <a:off x="1377950" y="1865313"/>
            <a:ext cx="696913" cy="6873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5302" name="TextBox 8"/>
          <p:cNvSpPr txBox="1"/>
          <p:nvPr/>
        </p:nvSpPr>
        <p:spPr>
          <a:xfrm>
            <a:off x="1377950" y="2040890"/>
            <a:ext cx="512763" cy="3683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000000"/>
                </a:solidFill>
              </a:rPr>
              <a:t>LEP</a:t>
            </a:r>
            <a:endParaRPr lang="en-US" altLang="zh-CN" sz="1800" dirty="0">
              <a:solidFill>
                <a:srgbClr val="000000"/>
              </a:solidFill>
            </a:endParaRPr>
          </a:p>
        </p:txBody>
      </p:sp>
      <p:sp>
        <p:nvSpPr>
          <p:cNvPr id="2" name="文本框 1"/>
          <p:cNvSpPr txBox="1"/>
          <p:nvPr/>
        </p:nvSpPr>
        <p:spPr>
          <a:xfrm>
            <a:off x="1034415" y="113665"/>
            <a:ext cx="7552690" cy="521970"/>
          </a:xfrm>
          <a:prstGeom prst="rect">
            <a:avLst/>
          </a:prstGeom>
          <a:noFill/>
        </p:spPr>
        <p:txBody>
          <a:bodyPr wrap="none" rtlCol="0">
            <a:spAutoFit/>
          </a:bodyPr>
          <a:p>
            <a:r>
              <a:rPr lang="en-US" altLang="zh-CN" sz="2800" b="1">
                <a:solidFill>
                  <a:srgbClr val="C00000"/>
                </a:solidFill>
              </a:rPr>
              <a:t>Collider Schemes vs Luminosity Potentials </a:t>
            </a:r>
            <a:endParaRPr lang="en-US" altLang="zh-CN" sz="2800" b="1">
              <a:solidFill>
                <a:srgbClr val="C00000"/>
              </a:solidFill>
            </a:endParaRPr>
          </a:p>
        </p:txBody>
      </p:sp>
      <p:sp>
        <p:nvSpPr>
          <p:cNvPr id="6" name="文本框 5"/>
          <p:cNvSpPr txBox="1"/>
          <p:nvPr/>
        </p:nvSpPr>
        <p:spPr>
          <a:xfrm>
            <a:off x="7748905" y="4916170"/>
            <a:ext cx="153035" cy="365760"/>
          </a:xfrm>
          <a:prstGeom prst="rect">
            <a:avLst/>
          </a:prstGeom>
          <a:noFill/>
        </p:spPr>
        <p:txBody>
          <a:bodyPr wrap="square" rtlCol="0">
            <a:spAutoFit/>
          </a:bodyPr>
          <a:p>
            <a:r>
              <a:rPr lang="en-US" altLang="zh-CN"/>
              <a:t>-</a:t>
            </a:r>
            <a:endParaRPr lang="en-US" altLang="zh-CN"/>
          </a:p>
        </p:txBody>
      </p:sp>
      <p:sp>
        <p:nvSpPr>
          <p:cNvPr id="7" name="文本框 6"/>
          <p:cNvSpPr txBox="1"/>
          <p:nvPr/>
        </p:nvSpPr>
        <p:spPr>
          <a:xfrm>
            <a:off x="8056880" y="4916170"/>
            <a:ext cx="153035" cy="365760"/>
          </a:xfrm>
          <a:prstGeom prst="rect">
            <a:avLst/>
          </a:prstGeom>
          <a:noFill/>
        </p:spPr>
        <p:txBody>
          <a:bodyPr wrap="square" rtlCol="0">
            <a:spAutoFit/>
          </a:bodyPr>
          <a:p>
            <a:r>
              <a:rPr lang="en-US" altLang="zh-CN"/>
              <a:t>-</a:t>
            </a:r>
            <a:endParaRPr lang="en-US" altLang="zh-CN"/>
          </a:p>
        </p:txBody>
      </p:sp>
      <p:sp>
        <p:nvSpPr>
          <p:cNvPr id="9" name="文本框 8"/>
          <p:cNvSpPr txBox="1"/>
          <p:nvPr/>
        </p:nvSpPr>
        <p:spPr>
          <a:xfrm>
            <a:off x="5909945" y="3014345"/>
            <a:ext cx="1299845" cy="304800"/>
          </a:xfrm>
          <a:prstGeom prst="rect">
            <a:avLst/>
          </a:prstGeom>
          <a:noFill/>
        </p:spPr>
        <p:txBody>
          <a:bodyPr wrap="none" rtlCol="0">
            <a:spAutoFit/>
          </a:bodyPr>
          <a:p>
            <a:r>
              <a:rPr lang="en-US" altLang="zh-CN" sz="1400">
                <a:solidFill>
                  <a:srgbClr val="C00000"/>
                </a:solidFill>
              </a:rPr>
              <a:t>CDR Baseline</a:t>
            </a:r>
            <a:endParaRPr lang="en-US" altLang="zh-CN" sz="1400">
              <a:solidFill>
                <a:srgbClr val="C00000"/>
              </a:solidFill>
            </a:endParaRPr>
          </a:p>
        </p:txBody>
      </p:sp>
      <p:sp>
        <p:nvSpPr>
          <p:cNvPr id="10" name="文本框 9"/>
          <p:cNvSpPr txBox="1"/>
          <p:nvPr/>
        </p:nvSpPr>
        <p:spPr>
          <a:xfrm>
            <a:off x="4462145" y="3014345"/>
            <a:ext cx="1447800" cy="304800"/>
          </a:xfrm>
          <a:prstGeom prst="rect">
            <a:avLst/>
          </a:prstGeom>
          <a:noFill/>
        </p:spPr>
        <p:txBody>
          <a:bodyPr wrap="none" rtlCol="0">
            <a:spAutoFit/>
          </a:bodyPr>
          <a:p>
            <a:r>
              <a:rPr lang="en-US" altLang="zh-CN" sz="1400">
                <a:solidFill>
                  <a:srgbClr val="C00000"/>
                </a:solidFill>
              </a:rPr>
              <a:t>CDR Alternative</a:t>
            </a:r>
            <a:endParaRPr lang="en-US" altLang="zh-CN" sz="1400">
              <a:solidFill>
                <a:srgbClr val="C00000"/>
              </a:solidFill>
            </a:endParaRPr>
          </a:p>
        </p:txBody>
      </p:sp>
      <p:sp>
        <p:nvSpPr>
          <p:cNvPr id="11" name="文本框 10"/>
          <p:cNvSpPr txBox="1"/>
          <p:nvPr/>
        </p:nvSpPr>
        <p:spPr>
          <a:xfrm>
            <a:off x="-56515" y="5601335"/>
            <a:ext cx="8656955" cy="1198880"/>
          </a:xfrm>
          <a:prstGeom prst="rect">
            <a:avLst/>
          </a:prstGeom>
          <a:noFill/>
        </p:spPr>
        <p:txBody>
          <a:bodyPr wrap="none" rtlCol="0">
            <a:spAutoFit/>
          </a:bodyPr>
          <a:p>
            <a:pPr algn="l"/>
            <a:r>
              <a:rPr lang="en-US" altLang="zh-CN">
                <a:solidFill>
                  <a:srgbClr val="C00000"/>
                </a:solidFill>
              </a:rPr>
              <a:t>Luminosity H              </a:t>
            </a:r>
            <a:r>
              <a:rPr lang="en-US" altLang="zh-CN" dirty="0">
                <a:solidFill>
                  <a:srgbClr val="C00000"/>
                </a:solidFill>
                <a:sym typeface="+mn-ea"/>
              </a:rPr>
              <a:t>10^32 (102GeV)            &lt;~2*10^3</a:t>
            </a:r>
            <a:r>
              <a:rPr lang="en-US" dirty="0">
                <a:solidFill>
                  <a:srgbClr val="C00000"/>
                </a:solidFill>
                <a:sym typeface="+mn-ea"/>
              </a:rPr>
              <a:t>4    </a:t>
            </a:r>
            <a:r>
              <a:rPr lang="en-US" altLang="zh-CN" dirty="0">
                <a:solidFill>
                  <a:srgbClr val="C00000"/>
                </a:solidFill>
                <a:sym typeface="+mn-ea"/>
              </a:rPr>
              <a:t>&gt;2~5*10^3</a:t>
            </a:r>
            <a:r>
              <a:rPr lang="en-US" dirty="0">
                <a:solidFill>
                  <a:srgbClr val="C00000"/>
                </a:solidFill>
                <a:sym typeface="+mn-ea"/>
              </a:rPr>
              <a:t>4 (cm^-2s^-1)</a:t>
            </a:r>
            <a:endParaRPr lang="en-US" dirty="0">
              <a:solidFill>
                <a:srgbClr val="000000"/>
              </a:solidFill>
            </a:endParaRPr>
          </a:p>
          <a:p>
            <a:pPr algn="l"/>
            <a:endParaRPr lang="en-US" dirty="0">
              <a:solidFill>
                <a:srgbClr val="000000"/>
              </a:solidFill>
            </a:endParaRPr>
          </a:p>
          <a:p>
            <a:pPr algn="l"/>
            <a:endParaRPr lang="zh-CN" altLang="en-US" dirty="0">
              <a:solidFill>
                <a:srgbClr val="000000"/>
              </a:solidFill>
            </a:endParaRPr>
          </a:p>
          <a:p>
            <a:endParaRPr lang="zh-CN" altLang="en-US" dirty="0">
              <a:solidFill>
                <a:srgbClr val="000000"/>
              </a:solidFill>
            </a:endParaRPr>
          </a:p>
        </p:txBody>
      </p:sp>
      <p:sp>
        <p:nvSpPr>
          <p:cNvPr id="13" name="文本框 12"/>
          <p:cNvSpPr txBox="1"/>
          <p:nvPr/>
        </p:nvSpPr>
        <p:spPr>
          <a:xfrm>
            <a:off x="-56515" y="6177280"/>
            <a:ext cx="8587105" cy="1198880"/>
          </a:xfrm>
          <a:prstGeom prst="rect">
            <a:avLst/>
          </a:prstGeom>
          <a:noFill/>
        </p:spPr>
        <p:txBody>
          <a:bodyPr wrap="none" rtlCol="0">
            <a:spAutoFit/>
          </a:bodyPr>
          <a:p>
            <a:pPr algn="l"/>
            <a:r>
              <a:rPr lang="en-US" altLang="zh-CN">
                <a:solidFill>
                  <a:srgbClr val="C00000"/>
                </a:solidFill>
              </a:rPr>
              <a:t>Luminosity Z  </a:t>
            </a:r>
            <a:r>
              <a:rPr lang="en-US" altLang="zh-CN" dirty="0">
                <a:solidFill>
                  <a:srgbClr val="C00000"/>
                </a:solidFill>
                <a:sym typeface="+mn-ea"/>
              </a:rPr>
              <a:t>10^32                                          &lt;~1*10^3</a:t>
            </a:r>
            <a:r>
              <a:rPr lang="en-US" dirty="0">
                <a:solidFill>
                  <a:srgbClr val="C00000"/>
                </a:solidFill>
                <a:sym typeface="+mn-ea"/>
              </a:rPr>
              <a:t>4    </a:t>
            </a:r>
            <a:r>
              <a:rPr lang="en-US" altLang="zh-CN" dirty="0">
                <a:solidFill>
                  <a:srgbClr val="C00000"/>
                </a:solidFill>
                <a:sym typeface="+mn-ea"/>
              </a:rPr>
              <a:t>&gt;10*10^3</a:t>
            </a:r>
            <a:r>
              <a:rPr lang="en-US" dirty="0">
                <a:solidFill>
                  <a:srgbClr val="C00000"/>
                </a:solidFill>
                <a:sym typeface="+mn-ea"/>
              </a:rPr>
              <a:t>4 (cm^-2s^-1)</a:t>
            </a:r>
            <a:endParaRPr lang="en-US" dirty="0">
              <a:solidFill>
                <a:srgbClr val="000000"/>
              </a:solidFill>
            </a:endParaRPr>
          </a:p>
          <a:p>
            <a:pPr algn="l"/>
            <a:r>
              <a:rPr lang="en-US" dirty="0">
                <a:solidFill>
                  <a:srgbClr val="C00000"/>
                </a:solidFill>
                <a:sym typeface="+mn-ea"/>
              </a:rPr>
              <a:t> </a:t>
            </a:r>
            <a:endParaRPr lang="en-US" dirty="0">
              <a:solidFill>
                <a:srgbClr val="000000"/>
              </a:solidFill>
            </a:endParaRPr>
          </a:p>
          <a:p>
            <a:pPr algn="l"/>
            <a:endParaRPr lang="zh-CN" altLang="en-US" dirty="0">
              <a:solidFill>
                <a:srgbClr val="000000"/>
              </a:solidFill>
            </a:endParaRPr>
          </a:p>
          <a:p>
            <a:endParaRPr lang="zh-CN" altLang="en-US" dirty="0">
              <a:solidFill>
                <a:srgbClr val="000000"/>
              </a:solidFill>
            </a:endParaRPr>
          </a:p>
        </p:txBody>
      </p:sp>
      <p:cxnSp>
        <p:nvCxnSpPr>
          <p:cNvPr id="14" name="直接连接符 13"/>
          <p:cNvCxnSpPr/>
          <p:nvPr/>
        </p:nvCxnSpPr>
        <p:spPr>
          <a:xfrm>
            <a:off x="5836285" y="804545"/>
            <a:ext cx="0" cy="4088130"/>
          </a:xfrm>
          <a:prstGeom prst="line">
            <a:avLst/>
          </a:prstGeom>
          <a:solidFill>
            <a:schemeClr val="accent1"/>
          </a:solidFill>
          <a:ln w="9525" cap="flat" cmpd="sng" algn="ctr">
            <a:solidFill>
              <a:srgbClr val="FF0000"/>
            </a:solidFill>
            <a:prstDash val="solid"/>
            <a:round/>
            <a:headEnd type="none" w="med" len="med"/>
            <a:tailEnd type="none" w="med" len="med"/>
          </a:ln>
        </p:spPr>
      </p:cxnSp>
      <p:sp>
        <p:nvSpPr>
          <p:cNvPr id="15" name="文本框 14"/>
          <p:cNvSpPr txBox="1"/>
          <p:nvPr/>
        </p:nvSpPr>
        <p:spPr>
          <a:xfrm>
            <a:off x="3415030" y="3392170"/>
            <a:ext cx="2891790" cy="1229995"/>
          </a:xfrm>
          <a:prstGeom prst="rect">
            <a:avLst/>
          </a:prstGeom>
          <a:noFill/>
        </p:spPr>
        <p:txBody>
          <a:bodyPr wrap="square" rtlCol="0">
            <a:spAutoFit/>
          </a:bodyPr>
          <a:p>
            <a:r>
              <a:rPr lang="en-US" altLang="zh-CN" sz="1400" b="1">
                <a:solidFill>
                  <a:srgbClr val="FF0000"/>
                </a:solidFill>
              </a:rPr>
              <a:t>Key limitations:</a:t>
            </a:r>
            <a:endParaRPr lang="en-US" altLang="zh-CN" sz="1400">
              <a:solidFill>
                <a:srgbClr val="002060"/>
              </a:solidFill>
            </a:endParaRPr>
          </a:p>
          <a:p>
            <a:r>
              <a:rPr lang="en-US" altLang="zh-CN" sz="1400">
                <a:solidFill>
                  <a:srgbClr val="002060"/>
                </a:solidFill>
              </a:rPr>
              <a:t>Sawtooth effects</a:t>
            </a:r>
            <a:endParaRPr lang="en-US" altLang="zh-CN" sz="1400">
              <a:solidFill>
                <a:srgbClr val="002060"/>
              </a:solidFill>
            </a:endParaRPr>
          </a:p>
          <a:p>
            <a:r>
              <a:rPr lang="en-US" altLang="zh-CN" sz="1400">
                <a:solidFill>
                  <a:srgbClr val="002060"/>
                </a:solidFill>
              </a:rPr>
              <a:t>Beam loading</a:t>
            </a:r>
            <a:endParaRPr lang="en-US" altLang="zh-CN" sz="1400">
              <a:solidFill>
                <a:srgbClr val="002060"/>
              </a:solidFill>
            </a:endParaRPr>
          </a:p>
          <a:p>
            <a:r>
              <a:rPr lang="en-US" altLang="zh-CN" sz="1400">
                <a:solidFill>
                  <a:srgbClr val="002060"/>
                </a:solidFill>
              </a:rPr>
              <a:t>Dynamic apertures</a:t>
            </a:r>
            <a:endParaRPr lang="en-US" altLang="zh-CN">
              <a:solidFill>
                <a:srgbClr val="002060"/>
              </a:solidFill>
            </a:endParaRPr>
          </a:p>
          <a:p>
            <a:endParaRPr lang="en-US" altLang="zh-CN">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30484"/>
            <a:ext cx="8229600" cy="533214"/>
          </a:xfrm>
        </p:spPr>
        <p:txBody>
          <a:bodyPr/>
          <a:lstStyle/>
          <a:p>
            <a:r>
              <a:rPr kumimoji="1" lang="en-US" altLang="zh-CN" sz="2800" dirty="0" smtClean="0">
                <a:solidFill>
                  <a:srgbClr val="C00000"/>
                </a:solidFill>
              </a:rPr>
              <a:t>CEPC Accelerator from Pre-CDR to CDR </a:t>
            </a:r>
            <a:endParaRPr kumimoji="1" lang="en-US" altLang="zh-CN" sz="2800" dirty="0" smtClean="0">
              <a:solidFill>
                <a:srgbClr val="C00000"/>
              </a:solidFill>
            </a:endParaRPr>
          </a:p>
        </p:txBody>
      </p:sp>
      <p:sp>
        <p:nvSpPr>
          <p:cNvPr id="3" name="内容占位符 2"/>
          <p:cNvSpPr>
            <a:spLocks noGrp="1"/>
          </p:cNvSpPr>
          <p:nvPr>
            <p:ph idx="1"/>
          </p:nvPr>
        </p:nvSpPr>
        <p:spPr>
          <a:xfrm>
            <a:off x="-264160" y="766445"/>
            <a:ext cx="9034145" cy="4161155"/>
          </a:xfrm>
        </p:spPr>
        <p:txBody>
          <a:bodyPr/>
          <a:lstStyle/>
          <a:p>
            <a:pPr marL="0" indent="0">
              <a:buNone/>
            </a:pPr>
            <a:r>
              <a:rPr kumimoji="1" lang="en-US" altLang="zh-CN" sz="2000" dirty="0" smtClean="0"/>
              <a:t>     CEPC accelerator CDR completed in June 2018 (to be printed in July 2018)</a:t>
            </a:r>
            <a:endParaRPr kumimoji="1" lang="en-US" altLang="zh-CN" sz="2000" dirty="0" smtClean="0"/>
          </a:p>
          <a:p>
            <a:endParaRPr kumimoji="1" lang="en-US" altLang="zh-CN" sz="1400" dirty="0" smtClean="0"/>
          </a:p>
          <a:p>
            <a:pPr lvl="1">
              <a:lnSpc>
                <a:spcPct val="80000"/>
              </a:lnSpc>
            </a:pPr>
            <a:r>
              <a:rPr lang="en-GB" altLang="zh-CN" sz="1400" b="1" dirty="0"/>
              <a:t>Executive Summary</a:t>
            </a:r>
            <a:endParaRPr lang="zh-CN" altLang="zh-CN" sz="1400" b="1" dirty="0"/>
          </a:p>
          <a:p>
            <a:pPr marL="800100" lvl="1" indent="-342900">
              <a:lnSpc>
                <a:spcPct val="80000"/>
              </a:lnSpc>
              <a:buFont typeface="+mj-lt"/>
              <a:buAutoNum type="arabicPeriod"/>
            </a:pPr>
            <a:r>
              <a:rPr lang="en-GB" altLang="zh-CN" sz="1400" b="1" dirty="0"/>
              <a:t>Introduction</a:t>
            </a:r>
            <a:endParaRPr lang="zh-CN" altLang="zh-CN" sz="1400" b="1" dirty="0"/>
          </a:p>
          <a:p>
            <a:pPr marL="800100" lvl="1" indent="-342900">
              <a:lnSpc>
                <a:spcPct val="80000"/>
              </a:lnSpc>
              <a:buFont typeface="+mj-lt"/>
              <a:buAutoNum type="arabicPeriod"/>
            </a:pPr>
            <a:r>
              <a:rPr lang="en-GB" altLang="zh-CN" sz="1400" b="1" dirty="0"/>
              <a:t>Machine Layout and Performance</a:t>
            </a:r>
            <a:endParaRPr lang="zh-CN" altLang="zh-CN" sz="1400" b="1" dirty="0"/>
          </a:p>
          <a:p>
            <a:pPr marL="800100" lvl="1" indent="-342900">
              <a:lnSpc>
                <a:spcPct val="80000"/>
              </a:lnSpc>
              <a:buFont typeface="+mj-lt"/>
              <a:buAutoNum type="arabicPeriod"/>
            </a:pPr>
            <a:r>
              <a:rPr lang="en-GB" altLang="zh-CN" sz="1400" b="1" dirty="0"/>
              <a:t>Operation Scenarios</a:t>
            </a:r>
            <a:endParaRPr lang="zh-CN" altLang="zh-CN" sz="1400" b="1" dirty="0"/>
          </a:p>
          <a:p>
            <a:pPr marL="800100" lvl="1" indent="-342900">
              <a:lnSpc>
                <a:spcPct val="80000"/>
              </a:lnSpc>
              <a:buFont typeface="+mj-lt"/>
              <a:buAutoNum type="arabicPeriod"/>
            </a:pPr>
            <a:r>
              <a:rPr lang="en-GB" altLang="zh-CN" sz="1400" b="1" dirty="0"/>
              <a:t>CEPC Collider</a:t>
            </a:r>
            <a:endParaRPr lang="zh-CN" altLang="zh-CN" sz="1400" b="1" dirty="0"/>
          </a:p>
          <a:p>
            <a:pPr marL="800100" lvl="1" indent="-342900">
              <a:lnSpc>
                <a:spcPct val="80000"/>
              </a:lnSpc>
              <a:buFont typeface="+mj-lt"/>
              <a:buAutoNum type="arabicPeriod"/>
            </a:pPr>
            <a:r>
              <a:rPr lang="en-GB" altLang="zh-CN" sz="1400" b="1" dirty="0"/>
              <a:t>CEPC Booster</a:t>
            </a:r>
            <a:endParaRPr lang="zh-CN" altLang="zh-CN" sz="1400" b="1" dirty="0"/>
          </a:p>
          <a:p>
            <a:pPr marL="800100" lvl="1" indent="-342900">
              <a:lnSpc>
                <a:spcPct val="80000"/>
              </a:lnSpc>
              <a:buFont typeface="+mj-lt"/>
              <a:buAutoNum type="arabicPeriod"/>
            </a:pPr>
            <a:r>
              <a:rPr lang="en-GB" altLang="zh-CN" sz="1400" b="1" dirty="0"/>
              <a:t>CEPC </a:t>
            </a:r>
            <a:r>
              <a:rPr lang="en-GB" altLang="zh-CN" sz="1400" b="1" dirty="0" err="1"/>
              <a:t>Linac</a:t>
            </a:r>
            <a:endParaRPr lang="zh-CN" altLang="zh-CN" sz="1400" b="1" dirty="0"/>
          </a:p>
          <a:p>
            <a:pPr marL="800100" lvl="1" indent="-342900">
              <a:lnSpc>
                <a:spcPct val="80000"/>
              </a:lnSpc>
              <a:buFont typeface="+mj-lt"/>
              <a:buAutoNum type="arabicPeriod"/>
            </a:pPr>
            <a:r>
              <a:rPr lang="en-GB" altLang="zh-CN" sz="1400" b="1" dirty="0"/>
              <a:t>Systems Common to the CEPC </a:t>
            </a:r>
            <a:r>
              <a:rPr lang="en-GB" altLang="zh-CN" sz="1400" b="1" dirty="0" err="1"/>
              <a:t>Linac</a:t>
            </a:r>
            <a:r>
              <a:rPr lang="en-GB" altLang="zh-CN" sz="1400" b="1" dirty="0"/>
              <a:t>, Booster </a:t>
            </a:r>
            <a:endParaRPr lang="en-GB" altLang="zh-CN" sz="1400" b="1" dirty="0"/>
          </a:p>
          <a:p>
            <a:pPr marL="457200" lvl="1" indent="0">
              <a:lnSpc>
                <a:spcPct val="80000"/>
              </a:lnSpc>
              <a:buFont typeface="+mj-lt"/>
              <a:buNone/>
            </a:pPr>
            <a:r>
              <a:rPr lang="en-GB" altLang="zh-CN" sz="1400" b="1" dirty="0"/>
              <a:t>       and Collider</a:t>
            </a:r>
            <a:endParaRPr lang="en-GB" altLang="zh-CN" sz="1400" b="1" dirty="0"/>
          </a:p>
          <a:p>
            <a:pPr marL="457200" lvl="1" indent="0">
              <a:lnSpc>
                <a:spcPct val="80000"/>
              </a:lnSpc>
              <a:buFont typeface="+mj-lt"/>
              <a:buNone/>
            </a:pPr>
            <a:r>
              <a:rPr lang="en-US" altLang="en-GB" sz="1400" b="1" dirty="0"/>
              <a:t>8.    </a:t>
            </a:r>
            <a:r>
              <a:rPr lang="en-GB" altLang="zh-CN" sz="1400" b="1" dirty="0" smtClean="0"/>
              <a:t>Super Proton Proton Collider</a:t>
            </a:r>
            <a:endParaRPr lang="zh-CN" altLang="zh-CN" sz="1400" b="1" dirty="0"/>
          </a:p>
          <a:p>
            <a:pPr marL="457200" lvl="1" indent="0">
              <a:lnSpc>
                <a:spcPct val="80000"/>
              </a:lnSpc>
              <a:buFont typeface="+mj-lt"/>
              <a:buNone/>
            </a:pPr>
            <a:r>
              <a:rPr lang="en-US" altLang="en-GB" sz="1400" b="1" dirty="0"/>
              <a:t>9.    </a:t>
            </a:r>
            <a:r>
              <a:rPr lang="en-GB" altLang="zh-CN" sz="1400" b="1" dirty="0"/>
              <a:t>Conventional Facilities</a:t>
            </a:r>
            <a:endParaRPr lang="zh-CN" altLang="zh-CN" sz="1400" b="1" dirty="0"/>
          </a:p>
          <a:p>
            <a:pPr marL="457200" lvl="1" indent="0">
              <a:lnSpc>
                <a:spcPct val="80000"/>
              </a:lnSpc>
              <a:buFont typeface="+mj-lt"/>
              <a:buNone/>
            </a:pPr>
            <a:r>
              <a:rPr lang="en-US" altLang="en-GB" sz="1400" b="1" dirty="0"/>
              <a:t>10.  </a:t>
            </a:r>
            <a:r>
              <a:rPr lang="en-GB" altLang="zh-CN" sz="1400" b="1" dirty="0"/>
              <a:t>Environment, Health and Safety </a:t>
            </a:r>
            <a:endParaRPr lang="zh-CN" altLang="zh-CN" sz="1400" b="1" dirty="0"/>
          </a:p>
          <a:p>
            <a:pPr marL="457200" lvl="1" indent="0">
              <a:lnSpc>
                <a:spcPct val="80000"/>
              </a:lnSpc>
              <a:buFont typeface="+mj-lt"/>
              <a:buNone/>
            </a:pPr>
            <a:r>
              <a:rPr lang="en-US" altLang="en-GB" sz="1400" b="1" dirty="0"/>
              <a:t>11. </a:t>
            </a:r>
            <a:r>
              <a:rPr lang="en-GB" altLang="zh-CN" sz="1400" b="1" dirty="0"/>
              <a:t>R&amp;D Program</a:t>
            </a:r>
            <a:endParaRPr lang="zh-CN" altLang="zh-CN" sz="1400" b="1" dirty="0"/>
          </a:p>
          <a:p>
            <a:pPr marL="457200" lvl="1" indent="0">
              <a:lnSpc>
                <a:spcPct val="80000"/>
              </a:lnSpc>
              <a:buFont typeface="+mj-lt"/>
              <a:buNone/>
            </a:pPr>
            <a:r>
              <a:rPr lang="en-US" altLang="en-GB" sz="1400" b="1" dirty="0"/>
              <a:t>12. </a:t>
            </a:r>
            <a:r>
              <a:rPr lang="en-GB" altLang="zh-CN" sz="1400" b="1" dirty="0"/>
              <a:t>Project Plan, Cost and </a:t>
            </a:r>
            <a:r>
              <a:rPr lang="en-GB" altLang="zh-CN" sz="1400" b="1" dirty="0" smtClean="0"/>
              <a:t>Schedule</a:t>
            </a:r>
            <a:endParaRPr lang="zh-CN" altLang="zh-CN" sz="1400" dirty="0"/>
          </a:p>
          <a:p>
            <a:pPr lvl="1">
              <a:lnSpc>
                <a:spcPct val="80000"/>
              </a:lnSpc>
            </a:pPr>
            <a:r>
              <a:rPr lang="en-GB" altLang="zh-CN" sz="1400" dirty="0"/>
              <a:t>Appendix 1: CEPC Parameter List </a:t>
            </a:r>
            <a:endParaRPr lang="zh-CN" altLang="zh-CN" sz="1400" dirty="0"/>
          </a:p>
          <a:p>
            <a:pPr lvl="1">
              <a:lnSpc>
                <a:spcPct val="80000"/>
              </a:lnSpc>
            </a:pPr>
            <a:r>
              <a:rPr lang="en-GB" altLang="zh-CN" sz="1400" dirty="0"/>
              <a:t>Appendix 2: CEPC Technical Component List</a:t>
            </a:r>
            <a:endParaRPr lang="zh-CN" altLang="zh-CN" sz="1400" dirty="0"/>
          </a:p>
          <a:p>
            <a:pPr lvl="1">
              <a:lnSpc>
                <a:spcPct val="80000"/>
              </a:lnSpc>
            </a:pPr>
            <a:r>
              <a:rPr lang="en-GB" altLang="zh-CN" sz="1400" dirty="0"/>
              <a:t>Appendix 3: CEPC Electric Power Requirement </a:t>
            </a:r>
            <a:endParaRPr lang="zh-CN" altLang="zh-CN" sz="1400" dirty="0"/>
          </a:p>
          <a:p>
            <a:pPr lvl="1">
              <a:lnSpc>
                <a:spcPct val="80000"/>
              </a:lnSpc>
            </a:pPr>
            <a:r>
              <a:rPr lang="en-GB" altLang="zh-CN" sz="1400" dirty="0"/>
              <a:t>Appendix </a:t>
            </a:r>
            <a:r>
              <a:rPr lang="en-US" altLang="en-GB" sz="1400" dirty="0"/>
              <a:t>4</a:t>
            </a:r>
            <a:r>
              <a:rPr lang="en-GB" altLang="zh-CN" sz="1400" dirty="0"/>
              <a:t>: </a:t>
            </a:r>
            <a:r>
              <a:rPr lang="en-GB" altLang="zh-CN" sz="1400" dirty="0">
                <a:sym typeface="+mn-ea"/>
              </a:rPr>
              <a:t>Advanced Partial Double Ring</a:t>
            </a:r>
            <a:endParaRPr lang="en-GB" altLang="zh-CN" sz="1400" dirty="0">
              <a:sym typeface="+mn-ea"/>
            </a:endParaRPr>
          </a:p>
          <a:p>
            <a:pPr lvl="1">
              <a:lnSpc>
                <a:spcPct val="80000"/>
              </a:lnSpc>
            </a:pPr>
            <a:r>
              <a:rPr lang="en-GB" altLang="zh-CN" sz="1400" dirty="0"/>
              <a:t>Appendix 5: </a:t>
            </a:r>
            <a:r>
              <a:rPr lang="en-GB" altLang="zh-CN" sz="1400" dirty="0">
                <a:sym typeface="+mn-ea"/>
              </a:rPr>
              <a:t>CEPC Injector Based on Plasma Wakefield Accelerator</a:t>
            </a:r>
            <a:endParaRPr lang="zh-CN" altLang="zh-CN" sz="1400" dirty="0"/>
          </a:p>
          <a:p>
            <a:pPr lvl="1">
              <a:lnSpc>
                <a:spcPct val="80000"/>
              </a:lnSpc>
            </a:pPr>
            <a:r>
              <a:rPr lang="en-GB" altLang="zh-CN" sz="1400" dirty="0">
                <a:sym typeface="+mn-ea"/>
              </a:rPr>
              <a:t>Appendix 6: Operation </a:t>
            </a:r>
            <a:r>
              <a:rPr lang="en-US" altLang="en-GB" sz="1400" dirty="0">
                <a:sym typeface="+mn-ea"/>
              </a:rPr>
              <a:t>as a</a:t>
            </a:r>
            <a:r>
              <a:rPr lang="en-GB" altLang="zh-CN" sz="1400" dirty="0">
                <a:sym typeface="+mn-ea"/>
              </a:rPr>
              <a:t> High Intensity </a:t>
            </a:r>
            <a:r>
              <a:rPr lang="en-GB" altLang="zh-CN" sz="1400" dirty="0">
                <a:sym typeface="Symbol" panose="05050102010706020507"/>
              </a:rPr>
              <a:t></a:t>
            </a:r>
            <a:r>
              <a:rPr lang="en-GB" altLang="zh-CN" sz="1400" dirty="0">
                <a:sym typeface="+mn-ea"/>
              </a:rPr>
              <a:t>-ray Source </a:t>
            </a:r>
            <a:endParaRPr lang="zh-CN" altLang="zh-CN" sz="1400" dirty="0"/>
          </a:p>
          <a:p>
            <a:pPr lvl="1">
              <a:lnSpc>
                <a:spcPct val="80000"/>
              </a:lnSpc>
            </a:pPr>
            <a:r>
              <a:rPr lang="en-US" altLang="en-GB" sz="1400" dirty="0"/>
              <a:t>Appendix 7: </a:t>
            </a:r>
            <a:r>
              <a:rPr lang="en-GB" altLang="zh-CN" sz="1400" dirty="0"/>
              <a:t>Operation for e-p, e-A and Heavy Ion Collision</a:t>
            </a:r>
            <a:endParaRPr lang="en-GB" altLang="zh-CN" sz="1400" dirty="0"/>
          </a:p>
          <a:p>
            <a:pPr lvl="1">
              <a:lnSpc>
                <a:spcPct val="80000"/>
              </a:lnSpc>
            </a:pPr>
            <a:r>
              <a:rPr lang="en-US" altLang="en-GB" sz="1400" dirty="0"/>
              <a:t>Appendix 8: </a:t>
            </a:r>
            <a:r>
              <a:rPr lang="en-GB" altLang="zh-CN" sz="1400" dirty="0"/>
              <a:t>Opportunities for Polarization in the CEPC</a:t>
            </a:r>
            <a:endParaRPr lang="en-GB" altLang="zh-CN" sz="1400" dirty="0"/>
          </a:p>
          <a:p>
            <a:pPr lvl="1">
              <a:lnSpc>
                <a:spcPct val="80000"/>
              </a:lnSpc>
            </a:pPr>
            <a:r>
              <a:rPr lang="en-GB" altLang="zh-CN" sz="1400" dirty="0">
                <a:sym typeface="+mn-ea"/>
              </a:rPr>
              <a:t>Appendix </a:t>
            </a:r>
            <a:r>
              <a:rPr lang="en-US" altLang="en-GB" sz="1400" dirty="0">
                <a:sym typeface="+mn-ea"/>
              </a:rPr>
              <a:t>9</a:t>
            </a:r>
            <a:r>
              <a:rPr lang="en-GB" altLang="zh-CN" sz="1400" dirty="0">
                <a:sym typeface="+mn-ea"/>
              </a:rPr>
              <a:t>: International Review Report</a:t>
            </a:r>
            <a:endParaRPr lang="en-GB" altLang="zh-CN" sz="1400" dirty="0"/>
          </a:p>
          <a:p>
            <a:pPr lvl="1">
              <a:lnSpc>
                <a:spcPct val="80000"/>
              </a:lnSpc>
            </a:pPr>
            <a:endParaRPr lang="zh-CN" altLang="zh-CN" sz="1200" dirty="0"/>
          </a:p>
          <a:p>
            <a:endParaRPr kumimoji="1" lang="zh-CN" altLang="en-US" dirty="0"/>
          </a:p>
        </p:txBody>
      </p:sp>
      <p:pic>
        <p:nvPicPr>
          <p:cNvPr id="5" name="图片 4"/>
          <p:cNvPicPr>
            <a:picLocks noChangeAspect="1"/>
          </p:cNvPicPr>
          <p:nvPr/>
        </p:nvPicPr>
        <p:blipFill>
          <a:blip r:embed="rId1"/>
          <a:stretch>
            <a:fillRect/>
          </a:stretch>
        </p:blipFill>
        <p:spPr>
          <a:xfrm>
            <a:off x="4564380" y="1444625"/>
            <a:ext cx="1323340" cy="1870710"/>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6142990" y="4140200"/>
            <a:ext cx="1488440" cy="1917700"/>
          </a:xfrm>
          <a:prstGeom prst="rect">
            <a:avLst/>
          </a:prstGeom>
        </p:spPr>
      </p:pic>
      <p:pic>
        <p:nvPicPr>
          <p:cNvPr id="6" name="内容占位符 4" descr="IMG_20170417_195052"/>
          <p:cNvPicPr>
            <a:picLocks noGrp="1" noChangeAspect="1"/>
          </p:cNvPicPr>
          <p:nvPr/>
        </p:nvPicPr>
        <p:blipFill>
          <a:blip r:embed="rId3" cstate="print"/>
          <a:stretch>
            <a:fillRect/>
          </a:stretch>
        </p:blipFill>
        <p:spPr>
          <a:xfrm>
            <a:off x="5887720" y="1424305"/>
            <a:ext cx="1428750" cy="1918970"/>
          </a:xfrm>
          <a:prstGeom prst="rect">
            <a:avLst/>
          </a:prstGeom>
          <a:noFill/>
          <a:ln w="9525">
            <a:noFill/>
          </a:ln>
        </p:spPr>
      </p:pic>
      <p:sp>
        <p:nvSpPr>
          <p:cNvPr id="9" name="文本框 8"/>
          <p:cNvSpPr txBox="1"/>
          <p:nvPr/>
        </p:nvSpPr>
        <p:spPr>
          <a:xfrm>
            <a:off x="4564380" y="3462020"/>
            <a:ext cx="1170940" cy="337185"/>
          </a:xfrm>
          <a:prstGeom prst="rect">
            <a:avLst/>
          </a:prstGeom>
          <a:noFill/>
        </p:spPr>
        <p:txBody>
          <a:bodyPr wrap="none" rtlCol="0">
            <a:spAutoFit/>
          </a:bodyPr>
          <a:p>
            <a:r>
              <a:rPr lang="en-US" altLang="zh-CN" sz="1600" b="0">
                <a:solidFill>
                  <a:schemeClr val="tx1"/>
                </a:solidFill>
              </a:rPr>
              <a:t>March 2015</a:t>
            </a:r>
            <a:endParaRPr lang="en-US" altLang="zh-CN" sz="1600" b="0">
              <a:solidFill>
                <a:schemeClr val="tx1"/>
              </a:solidFill>
            </a:endParaRPr>
          </a:p>
        </p:txBody>
      </p:sp>
      <p:sp>
        <p:nvSpPr>
          <p:cNvPr id="11" name="文本框 10"/>
          <p:cNvSpPr txBox="1"/>
          <p:nvPr/>
        </p:nvSpPr>
        <p:spPr>
          <a:xfrm>
            <a:off x="6059805" y="3462020"/>
            <a:ext cx="1069340" cy="337185"/>
          </a:xfrm>
          <a:prstGeom prst="rect">
            <a:avLst/>
          </a:prstGeom>
          <a:noFill/>
        </p:spPr>
        <p:txBody>
          <a:bodyPr wrap="none" rtlCol="0">
            <a:spAutoFit/>
          </a:bodyPr>
          <a:p>
            <a:r>
              <a:rPr lang="en-US" altLang="zh-CN" sz="1600" b="0">
                <a:solidFill>
                  <a:schemeClr val="tx1"/>
                </a:solidFill>
              </a:rPr>
              <a:t>April 2017</a:t>
            </a:r>
            <a:endParaRPr lang="en-US" altLang="zh-CN" sz="1600" b="0">
              <a:solidFill>
                <a:schemeClr val="tx1"/>
              </a:solidFill>
            </a:endParaRPr>
          </a:p>
        </p:txBody>
      </p:sp>
      <p:sp>
        <p:nvSpPr>
          <p:cNvPr id="13" name="文本框 12"/>
          <p:cNvSpPr txBox="1"/>
          <p:nvPr/>
        </p:nvSpPr>
        <p:spPr>
          <a:xfrm>
            <a:off x="7128828" y="3315335"/>
            <a:ext cx="2087880" cy="1076325"/>
          </a:xfrm>
          <a:prstGeom prst="rect">
            <a:avLst/>
          </a:prstGeom>
          <a:noFill/>
        </p:spPr>
        <p:txBody>
          <a:bodyPr wrap="none" rtlCol="0">
            <a:spAutoFit/>
          </a:bodyPr>
          <a:p>
            <a:pPr algn="ctr"/>
            <a:r>
              <a:rPr lang="en-US" altLang="zh-CN" sz="1600" b="0">
                <a:solidFill>
                  <a:schemeClr val="tx1"/>
                </a:solidFill>
              </a:rPr>
              <a:t>Draft CDR for </a:t>
            </a:r>
            <a:endParaRPr lang="en-US" altLang="zh-CN" sz="1600" b="0">
              <a:solidFill>
                <a:schemeClr val="tx1"/>
              </a:solidFill>
            </a:endParaRPr>
          </a:p>
          <a:p>
            <a:pPr algn="ctr"/>
            <a:r>
              <a:rPr lang="en-US" altLang="zh-CN" sz="1600" b="0">
                <a:solidFill>
                  <a:schemeClr val="tx1"/>
                </a:solidFill>
              </a:rPr>
              <a:t>Mini International</a:t>
            </a:r>
            <a:endParaRPr lang="en-US" altLang="zh-CN" sz="1600" b="0">
              <a:solidFill>
                <a:schemeClr val="tx1"/>
              </a:solidFill>
            </a:endParaRPr>
          </a:p>
          <a:p>
            <a:pPr algn="ctr"/>
            <a:r>
              <a:rPr lang="en-US" altLang="zh-CN" sz="1600" b="0">
                <a:solidFill>
                  <a:schemeClr val="tx1"/>
                </a:solidFill>
              </a:rPr>
              <a:t>Review in Nov. 2017 </a:t>
            </a:r>
            <a:endParaRPr lang="en-US" altLang="zh-CN" sz="1600" b="0">
              <a:solidFill>
                <a:schemeClr val="tx1"/>
              </a:solidFill>
            </a:endParaRPr>
          </a:p>
          <a:p>
            <a:pPr algn="ctr"/>
            <a:endParaRPr lang="en-US" altLang="zh-CN" sz="1600">
              <a:solidFill>
                <a:srgbClr val="FF0000"/>
              </a:solidFill>
            </a:endParaRPr>
          </a:p>
        </p:txBody>
      </p:sp>
      <p:sp>
        <p:nvSpPr>
          <p:cNvPr id="10" name="文本框 9"/>
          <p:cNvSpPr txBox="1"/>
          <p:nvPr/>
        </p:nvSpPr>
        <p:spPr>
          <a:xfrm>
            <a:off x="5344795" y="6057900"/>
            <a:ext cx="2951480" cy="583565"/>
          </a:xfrm>
          <a:prstGeom prst="rect">
            <a:avLst/>
          </a:prstGeom>
          <a:noFill/>
        </p:spPr>
        <p:txBody>
          <a:bodyPr wrap="square" rtlCol="0">
            <a:spAutoFit/>
          </a:bodyPr>
          <a:p>
            <a:pPr algn="ctr"/>
            <a:r>
              <a:rPr lang="en-US" altLang="zh-CN" sz="1600">
                <a:solidFill>
                  <a:srgbClr val="FF0000"/>
                </a:solidFill>
              </a:rPr>
              <a:t>CDR Version for International </a:t>
            </a:r>
            <a:endParaRPr lang="en-US" altLang="zh-CN" sz="1600">
              <a:solidFill>
                <a:srgbClr val="FF0000"/>
              </a:solidFill>
            </a:endParaRPr>
          </a:p>
          <a:p>
            <a:pPr algn="ctr"/>
            <a:r>
              <a:rPr lang="en-US" altLang="zh-CN" sz="1600">
                <a:solidFill>
                  <a:srgbClr val="FF0000"/>
                </a:solidFill>
              </a:rPr>
              <a:t>Review  June 2018</a:t>
            </a:r>
            <a:endParaRPr lang="en-US" altLang="zh-CN" sz="1600">
              <a:solidFill>
                <a:srgbClr val="FF0000"/>
              </a:solidFill>
            </a:endParaRPr>
          </a:p>
        </p:txBody>
      </p:sp>
      <p:pic>
        <p:nvPicPr>
          <p:cNvPr id="12" name="图片 11" descr="IMG_20171108_000855"/>
          <p:cNvPicPr>
            <a:picLocks noChangeAspect="1"/>
          </p:cNvPicPr>
          <p:nvPr/>
        </p:nvPicPr>
        <p:blipFill>
          <a:blip r:embed="rId4" cstate="print"/>
          <a:stretch>
            <a:fillRect/>
          </a:stretch>
        </p:blipFill>
        <p:spPr>
          <a:xfrm>
            <a:off x="7317105" y="1424305"/>
            <a:ext cx="1452880" cy="1938655"/>
          </a:xfrm>
          <a:prstGeom prst="rect">
            <a:avLst/>
          </a:prstGeom>
        </p:spPr>
      </p:pic>
      <p:sp>
        <p:nvSpPr>
          <p:cNvPr id="14" name="左箭头 13"/>
          <p:cNvSpPr/>
          <p:nvPr/>
        </p:nvSpPr>
        <p:spPr>
          <a:xfrm>
            <a:off x="4327525" y="4690745"/>
            <a:ext cx="1732280" cy="475615"/>
          </a:xfrm>
          <a:prstGeom prst="lef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
      <a:dk1>
        <a:srgbClr val="A4001D"/>
      </a:dk1>
      <a:lt1>
        <a:srgbClr val="FFFFFF"/>
      </a:lt1>
      <a:dk2>
        <a:srgbClr val="E17000"/>
      </a:dk2>
      <a:lt2>
        <a:srgbClr val="000000"/>
      </a:lt2>
      <a:accent1>
        <a:srgbClr val="A4001D"/>
      </a:accent1>
      <a:accent2>
        <a:srgbClr val="E17000"/>
      </a:accent2>
      <a:accent3>
        <a:srgbClr val="FFFFFF"/>
      </a:accent3>
      <a:accent4>
        <a:srgbClr val="8B0017"/>
      </a:accent4>
      <a:accent5>
        <a:srgbClr val="CFAAAB"/>
      </a:accent5>
      <a:accent6>
        <a:srgbClr val="CC6500"/>
      </a:accent6>
      <a:hlink>
        <a:srgbClr val="A4001D"/>
      </a:hlink>
      <a:folHlink>
        <a:srgbClr val="A4001D"/>
      </a:folHlink>
    </a:clrScheme>
    <a:fontScheme name="1_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
      <a:dk1>
        <a:srgbClr val="000000"/>
      </a:dk1>
      <a:lt1>
        <a:srgbClr val="FFFFFF"/>
      </a:lt1>
      <a:dk2>
        <a:srgbClr val="E17000"/>
      </a:dk2>
      <a:lt2>
        <a:srgbClr val="A4001D"/>
      </a:lt2>
      <a:accent1>
        <a:srgbClr val="A4001D"/>
      </a:accent1>
      <a:accent2>
        <a:srgbClr val="E17000"/>
      </a:accent2>
      <a:accent3>
        <a:srgbClr val="FFFFFF"/>
      </a:accent3>
      <a:accent4>
        <a:srgbClr val="000000"/>
      </a:accent4>
      <a:accent5>
        <a:srgbClr val="CFAAAB"/>
      </a:accent5>
      <a:accent6>
        <a:srgbClr val="CC6500"/>
      </a:accent6>
      <a:hlink>
        <a:srgbClr val="A4001D"/>
      </a:hlink>
      <a:folHlink>
        <a:srgbClr val="A4001D"/>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lank">
  <a:themeElements>
    <a:clrScheme name="">
      <a:dk1>
        <a:srgbClr val="000000"/>
      </a:dk1>
      <a:lt1>
        <a:srgbClr val="FFFFFF"/>
      </a:lt1>
      <a:dk2>
        <a:srgbClr val="E17000"/>
      </a:dk2>
      <a:lt2>
        <a:srgbClr val="A4001D"/>
      </a:lt2>
      <a:accent1>
        <a:srgbClr val="A4001D"/>
      </a:accent1>
      <a:accent2>
        <a:srgbClr val="E17000"/>
      </a:accent2>
      <a:accent3>
        <a:srgbClr val="FFFFFF"/>
      </a:accent3>
      <a:accent4>
        <a:srgbClr val="000000"/>
      </a:accent4>
      <a:accent5>
        <a:srgbClr val="CFAAAB"/>
      </a:accent5>
      <a:accent6>
        <a:srgbClr val="CC6500"/>
      </a:accent6>
      <a:hlink>
        <a:srgbClr val="A4001D"/>
      </a:hlink>
      <a:folHlink>
        <a:srgbClr val="A4001D"/>
      </a:folHlink>
    </a:clrScheme>
    <a:fontScheme name="2_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lank">
  <a:themeElements>
    <a:clrScheme name="">
      <a:dk1>
        <a:srgbClr val="000000"/>
      </a:dk1>
      <a:lt1>
        <a:srgbClr val="FFFFFF"/>
      </a:lt1>
      <a:dk2>
        <a:srgbClr val="E17000"/>
      </a:dk2>
      <a:lt2>
        <a:srgbClr val="A4001D"/>
      </a:lt2>
      <a:accent1>
        <a:srgbClr val="A4001D"/>
      </a:accent1>
      <a:accent2>
        <a:srgbClr val="E17000"/>
      </a:accent2>
      <a:accent3>
        <a:srgbClr val="FFFFFF"/>
      </a:accent3>
      <a:accent4>
        <a:srgbClr val="000000"/>
      </a:accent4>
      <a:accent5>
        <a:srgbClr val="CFAAAB"/>
      </a:accent5>
      <a:accent6>
        <a:srgbClr val="CC6500"/>
      </a:accent6>
      <a:hlink>
        <a:srgbClr val="A4001D"/>
      </a:hlink>
      <a:folHlink>
        <a:srgbClr val="A4001D"/>
      </a:folHlink>
    </a:clrScheme>
    <a:fontScheme name="3_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14179</Words>
  <Application>WPS 演示</Application>
  <PresentationFormat>全屏显示(4:3)</PresentationFormat>
  <Paragraphs>1148</Paragraphs>
  <Slides>31</Slides>
  <Notes>4</Notes>
  <HiddenSlides>0</HiddenSlides>
  <MMClips>0</MMClips>
  <ScaleCrop>false</ScaleCrop>
  <HeadingPairs>
    <vt:vector size="8" baseType="variant">
      <vt:variant>
        <vt:lpstr>已用的字体</vt:lpstr>
      </vt:variant>
      <vt:variant>
        <vt:i4>20</vt:i4>
      </vt:variant>
      <vt:variant>
        <vt:lpstr>主题</vt:lpstr>
      </vt:variant>
      <vt:variant>
        <vt:i4>5</vt:i4>
      </vt:variant>
      <vt:variant>
        <vt:lpstr>嵌入 OLE 服务器</vt:lpstr>
      </vt:variant>
      <vt:variant>
        <vt:i4>2</vt:i4>
      </vt:variant>
      <vt:variant>
        <vt:lpstr>幻灯片标题</vt:lpstr>
      </vt:variant>
      <vt:variant>
        <vt:i4>31</vt:i4>
      </vt:variant>
    </vt:vector>
  </HeadingPairs>
  <TitlesOfParts>
    <vt:vector size="58" baseType="lpstr">
      <vt:lpstr>Arial</vt:lpstr>
      <vt:lpstr>宋体</vt:lpstr>
      <vt:lpstr>Wingdings</vt:lpstr>
      <vt:lpstr>Arial</vt:lpstr>
      <vt:lpstr>等线</vt:lpstr>
      <vt:lpstr>MS PGothic</vt:lpstr>
      <vt:lpstr>Calibri</vt:lpstr>
      <vt:lpstr>MS Mincho</vt:lpstr>
      <vt:lpstr>Tahoma</vt:lpstr>
      <vt:lpstr>Wingdings</vt:lpstr>
      <vt:lpstr>Times New Roman</vt:lpstr>
      <vt:lpstr>华文中宋</vt:lpstr>
      <vt:lpstr>Symbol</vt:lpstr>
      <vt:lpstr>Symbol</vt:lpstr>
      <vt:lpstr>微软雅黑</vt:lpstr>
      <vt:lpstr>Arial Unicode MS</vt:lpstr>
      <vt:lpstr>Times New Roman</vt:lpstr>
      <vt:lpstr>黑体</vt:lpstr>
      <vt:lpstr>仿宋_GB2312</vt:lpstr>
      <vt:lpstr>仿宋</vt:lpstr>
      <vt:lpstr>Office 主题</vt:lpstr>
      <vt:lpstr>1_blank</vt:lpstr>
      <vt:lpstr>Blank</vt:lpstr>
      <vt:lpstr>2_Blank</vt:lpstr>
      <vt:lpstr>3_Blank</vt:lpstr>
      <vt:lpstr>Word.Document.12</vt:lpstr>
      <vt:lpstr>Word.Document.12</vt:lpstr>
      <vt:lpstr>Overview of CEPC</vt:lpstr>
      <vt:lpstr>Contents</vt:lpstr>
      <vt:lpstr>PowerPoint 演示文稿</vt:lpstr>
      <vt:lpstr>PowerPoint 演示文稿</vt:lpstr>
      <vt:lpstr>CEPC CDR Accelerator Chain and Systems</vt:lpstr>
      <vt:lpstr>PowerPoint 演示文稿</vt:lpstr>
      <vt:lpstr>CEPC SRF Design for H,W, and Z</vt:lpstr>
      <vt:lpstr>PowerPoint 演示文稿</vt:lpstr>
      <vt:lpstr>CEPC Accelerator from Pre-CDR to CDR </vt:lpstr>
      <vt:lpstr>PowerPoint 演示文稿</vt:lpstr>
      <vt:lpstr>CEPC CDR  Parameters</vt:lpstr>
      <vt:lpstr>CEPC CDR Layout</vt:lpstr>
      <vt:lpstr>CEPC MDI Layout and Parameters</vt:lpstr>
      <vt:lpstr>CEPC CDR Design Status </vt:lpstr>
      <vt:lpstr>CEPC Booster Design Status</vt:lpstr>
      <vt:lpstr>CEPC Power for Higgs and Z</vt:lpstr>
      <vt:lpstr>PowerPoint 演示文稿</vt:lpstr>
      <vt:lpstr>PowerPoint 演示文稿</vt:lpstr>
      <vt:lpstr>    Alterniative solution (example): A High Energy CEPC Injector Based on Plasma Wakefield Accelerator</vt:lpstr>
      <vt:lpstr>CEPC Accelerator Key Component Designs  and Technologies R&amp;D</vt:lpstr>
      <vt:lpstr>PowerPoint 演示文稿</vt:lpstr>
      <vt:lpstr>CEPC 650 MHz Cavity development</vt:lpstr>
      <vt:lpstr>N-doping Research High Q SC Cavity </vt:lpstr>
      <vt:lpstr>IHEP New SRF Infrastructure</vt:lpstr>
      <vt:lpstr>CEPC Collider and Booster Ring Conventional Magnets</vt:lpstr>
      <vt:lpstr>Vacuum System R&amp;D</vt:lpstr>
      <vt:lpstr>High Efficiency Klystron Development</vt:lpstr>
      <vt:lpstr>High Field Magnet Based on HTS Material</vt:lpstr>
      <vt:lpstr>High Field Magnet R&amp;D for SppC</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Accelerator Progresses towards CDR</dc:title>
  <dc:creator>dell</dc:creator>
  <cp:lastModifiedBy>Administrator</cp:lastModifiedBy>
  <cp:revision>625</cp:revision>
  <dcterms:created xsi:type="dcterms:W3CDTF">2016-01-11T10:03:00Z</dcterms:created>
  <dcterms:modified xsi:type="dcterms:W3CDTF">2018-06-26T08:23:41Z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