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5" r:id="rId3"/>
    <p:sldId id="307" r:id="rId4"/>
    <p:sldId id="310" r:id="rId5"/>
    <p:sldId id="312" r:id="rId6"/>
    <p:sldId id="318" r:id="rId7"/>
    <p:sldId id="319" r:id="rId8"/>
    <p:sldId id="322" r:id="rId9"/>
    <p:sldId id="327" r:id="rId10"/>
    <p:sldId id="328" r:id="rId11"/>
    <p:sldId id="355" r:id="rId12"/>
    <p:sldId id="336" r:id="rId13"/>
    <p:sldId id="280" r:id="rId14"/>
    <p:sldId id="275" r:id="rId15"/>
    <p:sldId id="295" r:id="rId16"/>
    <p:sldId id="287" r:id="rId17"/>
    <p:sldId id="292" r:id="rId18"/>
    <p:sldId id="338" r:id="rId19"/>
    <p:sldId id="297" r:id="rId20"/>
    <p:sldId id="340" r:id="rId21"/>
    <p:sldId id="339" r:id="rId22"/>
    <p:sldId id="358" r:id="rId23"/>
    <p:sldId id="345" r:id="rId24"/>
    <p:sldId id="346" r:id="rId25"/>
    <p:sldId id="347" r:id="rId26"/>
    <p:sldId id="350" r:id="rId27"/>
    <p:sldId id="351" r:id="rId28"/>
    <p:sldId id="349" r:id="rId29"/>
    <p:sldId id="348" r:id="rId30"/>
    <p:sldId id="361" r:id="rId31"/>
    <p:sldId id="300" r:id="rId32"/>
    <p:sldId id="353" r:id="rId33"/>
    <p:sldId id="354" r:id="rId34"/>
    <p:sldId id="362" r:id="rId35"/>
    <p:sldId id="359" r:id="rId36"/>
    <p:sldId id="360" r:id="rId37"/>
    <p:sldId id="363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22100-AA90-4B6C-ACF9-5B0AA022C95C}" type="datetimeFigureOut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A32C-B00C-446E-9EFB-3625AB7E0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63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05DC4-A221-49E1-904B-4281C8A517F9}" type="datetimeFigureOut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19CF-9128-4C6C-9DA6-AA196A716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16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19CF-9128-4C6C-9DA6-AA196A7163F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77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do</a:t>
            </a:r>
            <a:r>
              <a:rPr lang="en-US" altLang="zh-CN" baseline="0" dirty="0" smtClean="0"/>
              <a:t> not focus on the optimization of the machine parameter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19CF-9128-4C6C-9DA6-AA196A7163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0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@0.552 and 0.555, np &gt; 15e10,</a:t>
            </a:r>
          </a:p>
          <a:p>
            <a:r>
              <a:rPr lang="en-US" altLang="zh-CN" dirty="0" smtClean="0"/>
              <a:t>@0.560 and 0.565, np &lt; 6e10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19CF-9128-4C6C-9DA6-AA196A7163F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6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AEF5-2D10-4EAA-8314-D5891384167B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6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D650-3DE4-4178-94BD-0A0CBA156840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4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872-B755-4953-B6AC-F492FE4DA290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18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36B-1FE8-4B77-9D81-DCAE673CC466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96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E6D3-CA05-43BD-8BC5-6843667A432A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4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C84A-F717-488F-B26B-D05E66A524A4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6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2C8-E7CB-496B-BBDF-065E05C9B799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5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8B8-0BA2-4B9E-8F14-291C23B231E6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F8E8-4A51-41E6-992D-5682D54867A3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5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685-777D-4F9E-B348-7878B952B464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56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E3E9-2C50-451A-AA4B-4AC0709AD3EE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7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F8B1-7A42-4CEC-B032-013CD54D4C3F}" type="datetime1">
              <a:rPr lang="zh-CN" altLang="en-US" smtClean="0"/>
              <a:t>2018-6-28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2905-B511-4790-91C3-E51CACF0A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0.png"/><Relationship Id="rId7" Type="http://schemas.openxmlformats.org/officeDocument/2006/relationships/image" Target="../media/image6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7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1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lep.web.cern.ch/content/accelerator-challeng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Beam-Beam Effect &amp; Dynamic Aperture at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6835" y="3590608"/>
            <a:ext cx="9498330" cy="1735772"/>
          </a:xfrm>
        </p:spPr>
        <p:txBody>
          <a:bodyPr>
            <a:normAutofit/>
          </a:bodyPr>
          <a:lstStyle/>
          <a:p>
            <a:r>
              <a:rPr lang="en-US" altLang="zh-CN" dirty="0"/>
              <a:t>Y. </a:t>
            </a:r>
            <a:r>
              <a:rPr lang="en-US" altLang="zh-CN" dirty="0" smtClean="0"/>
              <a:t> Zhang, D. Wang, Y. Wang, C. Yu, H. </a:t>
            </a:r>
            <a:r>
              <a:rPr lang="en-US" altLang="zh-CN" dirty="0" err="1" smtClean="0"/>
              <a:t>Geng</a:t>
            </a:r>
            <a:endParaRPr lang="en-US" altLang="zh-CN" dirty="0"/>
          </a:p>
          <a:p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28~30 June, 2018, Beijing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C00000"/>
                </a:solidFill>
              </a:rPr>
              <a:t>CEPC Conceptual Design Report Review Meeting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sz="2000" dirty="0" smtClean="0"/>
              <a:t>Many </a:t>
            </a:r>
            <a:r>
              <a:rPr lang="en-US" altLang="zh-CN" sz="2000" dirty="0"/>
              <a:t>thanks: </a:t>
            </a:r>
            <a:r>
              <a:rPr lang="en-US" altLang="zh-CN" sz="2000" dirty="0" smtClean="0"/>
              <a:t>K. </a:t>
            </a:r>
            <a:r>
              <a:rPr lang="en-US" altLang="zh-CN" sz="2000" dirty="0" err="1" smtClean="0"/>
              <a:t>Ohmi</a:t>
            </a:r>
            <a:r>
              <a:rPr lang="en-US" altLang="zh-CN" sz="2000" dirty="0" smtClean="0"/>
              <a:t>(KEK), D. </a:t>
            </a:r>
            <a:r>
              <a:rPr lang="en-US" altLang="zh-CN" sz="2000" dirty="0" err="1" smtClean="0"/>
              <a:t>Shatilov</a:t>
            </a:r>
            <a:r>
              <a:rPr lang="en-US" altLang="zh-CN" sz="2000" dirty="0" smtClean="0"/>
              <a:t>(BINP), K</a:t>
            </a:r>
            <a:r>
              <a:rPr lang="en-US" altLang="zh-CN" sz="2000" dirty="0"/>
              <a:t>. </a:t>
            </a:r>
            <a:r>
              <a:rPr lang="en-US" altLang="zh-CN" sz="2000" dirty="0" smtClean="0"/>
              <a:t>Oide(CERN), </a:t>
            </a:r>
            <a:r>
              <a:rPr lang="en-US" altLang="zh-CN" sz="2000" dirty="0"/>
              <a:t>D. Zhou(KEK</a:t>
            </a:r>
            <a:r>
              <a:rPr lang="en-US" altLang="zh-CN" sz="2000" dirty="0" smtClean="0"/>
              <a:t>), J. </a:t>
            </a:r>
            <a:r>
              <a:rPr lang="en-US" altLang="zh-CN" sz="2000" dirty="0" err="1" smtClean="0"/>
              <a:t>Qiang</a:t>
            </a:r>
            <a:r>
              <a:rPr lang="en-US" altLang="zh-CN" sz="2000" dirty="0" smtClean="0"/>
              <a:t>(LBNL)</a:t>
            </a:r>
            <a:endParaRPr lang="zh-CN" altLang="en-US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48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Scan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8020" y="5643588"/>
            <a:ext cx="565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The error bar shows the turn-by-turn luminosity difference.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030879" y="1853786"/>
                <a:ext cx="2367123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 smtClean="0"/>
                  <a:t>0.61,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=0.035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79" y="1853786"/>
                <a:ext cx="2367123" cy="331950"/>
              </a:xfrm>
              <a:prstGeom prst="rect">
                <a:avLst/>
              </a:prstGeom>
              <a:blipFill rotWithShape="0">
                <a:blip r:embed="rId2"/>
                <a:stretch>
                  <a:fillRect l="-4639" t="-21818" r="-2577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999" y="2228737"/>
            <a:ext cx="6248400" cy="33718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071" y="1462927"/>
            <a:ext cx="4234815" cy="2451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109" y="3930332"/>
            <a:ext cx="4209098" cy="242601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038175" y="1138557"/>
            <a:ext cx="313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X-Z instability @(0.535,0.61)</a:t>
            </a:r>
            <a:endParaRPr lang="zh-CN" altLang="en-US" sz="20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7136368" y="1690688"/>
            <a:ext cx="4661" cy="4322232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620242" y="675499"/>
            <a:ext cx="547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etal</a:t>
            </a:r>
            <a:r>
              <a:rPr lang="en-US" altLang="zh-CN" dirty="0" smtClean="0"/>
              <a:t>., DOI:</a:t>
            </a:r>
            <a:r>
              <a:rPr lang="zh-CN" altLang="en-US" dirty="0" smtClean="0"/>
              <a:t>10</a:t>
            </a:r>
            <a:r>
              <a:rPr lang="zh-CN" altLang="en-US" dirty="0"/>
              <a:t>.1103/PhysRevLett.119.134801</a:t>
            </a:r>
          </a:p>
        </p:txBody>
      </p:sp>
    </p:spTree>
    <p:extLst>
      <p:ext uri="{BB962C8B-B14F-4D97-AF65-F5344CB8AC3E}">
        <p14:creationId xmlns:p14="http://schemas.microsoft.com/office/powerpoint/2010/main" val="39122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Current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728" y="1597978"/>
            <a:ext cx="3720465" cy="2371725"/>
          </a:xfrm>
          <a:prstGeom prst="rect">
            <a:avLst/>
          </a:prstGeom>
        </p:spPr>
      </p:pic>
      <p:pic>
        <p:nvPicPr>
          <p:cNvPr id="7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771" y="1629569"/>
            <a:ext cx="3674745" cy="2394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28" y="4104640"/>
            <a:ext cx="3634740" cy="2251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771" y="4024154"/>
            <a:ext cx="3651885" cy="23888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5185" y="4159092"/>
            <a:ext cx="1640205" cy="1314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61713" y="1254366"/>
            <a:ext cx="2830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With </a:t>
            </a:r>
            <a:r>
              <a:rPr lang="en-US" altLang="zh-CN" b="1" dirty="0" smtClean="0">
                <a:solidFill>
                  <a:srgbClr val="FF0000"/>
                </a:solidFill>
              </a:rPr>
              <a:t>13e10*15e10(13%)</a:t>
            </a:r>
            <a:r>
              <a:rPr lang="en-US" altLang="zh-CN" dirty="0" smtClean="0"/>
              <a:t>, the weak beam’s lifetime is about </a:t>
            </a:r>
            <a:r>
              <a:rPr lang="en-US" altLang="zh-CN" b="1" dirty="0" smtClean="0">
                <a:solidFill>
                  <a:srgbClr val="FF0000"/>
                </a:solidFill>
              </a:rPr>
              <a:t>50%</a:t>
            </a:r>
            <a:r>
              <a:rPr lang="en-US" altLang="zh-CN" dirty="0" smtClean="0"/>
              <a:t> of the symmetric collision (15e10*15e10)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With </a:t>
            </a:r>
            <a:r>
              <a:rPr lang="en-US" altLang="zh-CN" b="1" dirty="0" smtClean="0">
                <a:solidFill>
                  <a:srgbClr val="FF0000"/>
                </a:solidFill>
              </a:rPr>
              <a:t>5%</a:t>
            </a:r>
            <a:r>
              <a:rPr lang="en-US" altLang="zh-CN" dirty="0" smtClean="0"/>
              <a:t> difference, the weak beam’s lifetime is about </a:t>
            </a:r>
            <a:r>
              <a:rPr lang="en-US" altLang="zh-CN" b="1" dirty="0" smtClean="0">
                <a:solidFill>
                  <a:srgbClr val="FF0000"/>
                </a:solidFill>
              </a:rPr>
              <a:t>20-30%</a:t>
            </a:r>
            <a:r>
              <a:rPr lang="en-US" altLang="zh-CN" dirty="0" smtClean="0"/>
              <a:t> shorter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14671" y="4024154"/>
            <a:ext cx="11485171" cy="0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6444" y="2217004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Asymmetrical</a:t>
            </a:r>
          </a:p>
          <a:p>
            <a:r>
              <a:rPr lang="en-US" altLang="zh-CN" sz="2000" b="1" dirty="0" smtClean="0"/>
              <a:t>Bunch Current 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12635" y="4510703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Bunch Current  Limit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3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Bootstrapping Injection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58" b="11533"/>
          <a:stretch/>
        </p:blipFill>
        <p:spPr>
          <a:xfrm>
            <a:off x="2264229" y="1412657"/>
            <a:ext cx="7913914" cy="47486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61715" y="843240"/>
            <a:ext cx="246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</a:t>
            </a:r>
            <a:r>
              <a:rPr lang="en-US" altLang="zh-CN" dirty="0" err="1" smtClean="0"/>
              <a:t>Shatilov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5171" y="2296886"/>
                <a:ext cx="2394858" cy="51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Np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(K. </a:t>
                </a:r>
                <a:r>
                  <a:rPr lang="en-US" altLang="zh-CN" dirty="0" err="1" smtClean="0"/>
                  <a:t>Oide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" y="2296886"/>
                <a:ext cx="2394858" cy="518925"/>
              </a:xfrm>
              <a:prstGeom prst="rect">
                <a:avLst/>
              </a:prstGeom>
              <a:blipFill rotWithShape="0">
                <a:blip r:embed="rId3"/>
                <a:stretch>
                  <a:fillRect l="-2036" r="-5598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7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7" r="18104"/>
          <a:stretch/>
        </p:blipFill>
        <p:spPr>
          <a:xfrm>
            <a:off x="1730563" y="1368125"/>
            <a:ext cx="3294971" cy="238875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Bootstrapping Injection of W @ </a:t>
            </a:r>
            <a:r>
              <a:rPr lang="en-US" altLang="zh-CN" dirty="0" err="1" smtClean="0"/>
              <a:t>Qx</a:t>
            </a:r>
            <a:r>
              <a:rPr lang="en-US" altLang="zh-CN" dirty="0" smtClean="0"/>
              <a:t>=0.555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r="18214"/>
          <a:stretch/>
        </p:blipFill>
        <p:spPr>
          <a:xfrm>
            <a:off x="5027746" y="1393170"/>
            <a:ext cx="3290546" cy="23637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18214"/>
          <a:stretch/>
        </p:blipFill>
        <p:spPr>
          <a:xfrm>
            <a:off x="8318292" y="1377042"/>
            <a:ext cx="3290546" cy="237092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353800" y="103515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W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5" r="19643"/>
          <a:stretch/>
        </p:blipFill>
        <p:spPr>
          <a:xfrm>
            <a:off x="1730563" y="3865073"/>
            <a:ext cx="3918850" cy="28564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r="19643"/>
          <a:stretch/>
        </p:blipFill>
        <p:spPr>
          <a:xfrm>
            <a:off x="5484690" y="3851997"/>
            <a:ext cx="3918850" cy="2882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401951" y="3958881"/>
                <a:ext cx="2551275" cy="6033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51" y="3958881"/>
                <a:ext cx="2551275" cy="6033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401951" y="4771070"/>
                <a:ext cx="2366930" cy="6033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51" y="4771070"/>
                <a:ext cx="2366930" cy="6033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9391589" y="5583259"/>
                <a:ext cx="1981440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89" y="5583259"/>
                <a:ext cx="1981440" cy="438390"/>
              </a:xfrm>
              <a:prstGeom prst="rect">
                <a:avLst/>
              </a:prstGeom>
              <a:blipFill rotWithShape="0">
                <a:blip r:embed="rId9"/>
                <a:stretch>
                  <a:fillRect l="-923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>
          <a:xfrm>
            <a:off x="614671" y="3817322"/>
            <a:ext cx="11485171" cy="0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6444" y="2217004"/>
            <a:ext cx="175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Beam Size</a:t>
            </a:r>
            <a:endParaRPr lang="zh-CN" altLang="en-US" sz="20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166444" y="4881275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Beam-Beam </a:t>
            </a:r>
          </a:p>
          <a:p>
            <a:r>
              <a:rPr lang="en-US" altLang="zh-CN" sz="2000" b="1" dirty="0" smtClean="0"/>
              <a:t>Parameter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44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Current Limit versus Horizontal Tune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87027"/>
            <a:ext cx="5557308" cy="40576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1940183"/>
            <a:ext cx="5801784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209488" y="3654187"/>
                <a:ext cx="155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en-US" altLang="zh-CN" dirty="0" smtClean="0"/>
                  <a:t>p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12×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488" y="3654187"/>
                <a:ext cx="15518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4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3004457" y="1321356"/>
            <a:ext cx="677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Collision is stable in the range of  [0.552, 0.555]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53800" y="103515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W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Current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566" y="4015114"/>
            <a:ext cx="3680460" cy="2303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33" y="4039525"/>
            <a:ext cx="3731895" cy="236601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3364992" y="4161742"/>
            <a:ext cx="10885" cy="1596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53800" y="103515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W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124" y="1643531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Asymmetrical</a:t>
            </a:r>
          </a:p>
          <a:p>
            <a:r>
              <a:rPr lang="en-US" altLang="zh-CN" sz="2000" b="1" dirty="0" smtClean="0"/>
              <a:t>Bunch Current </a:t>
            </a:r>
            <a:endParaRPr lang="zh-CN" altLang="en-US" sz="20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33" y="1300597"/>
            <a:ext cx="3688080" cy="2385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21" y="1329989"/>
            <a:ext cx="3672840" cy="23774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33972" y="2351417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13.5e10 * </a:t>
            </a:r>
            <a:r>
              <a:rPr lang="en-US" altLang="zh-CN" dirty="0"/>
              <a:t>15e10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614671" y="3817322"/>
            <a:ext cx="11485171" cy="0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爆炸形 1 15"/>
          <p:cNvSpPr/>
          <p:nvPr/>
        </p:nvSpPr>
        <p:spPr>
          <a:xfrm>
            <a:off x="10363029" y="1643531"/>
            <a:ext cx="1567543" cy="11967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STABLE!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12635" y="4510703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Bunch Current  Limit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74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Bootstrapping is necessary? (15e10*15e10)</a:t>
            </a:r>
            <a:endParaRPr lang="zh-CN" altLang="en-US" dirty="0"/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0050" y="4010819"/>
            <a:ext cx="3857625" cy="2438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48" y="1324769"/>
            <a:ext cx="3867150" cy="2676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039" y="1562894"/>
            <a:ext cx="3790950" cy="2438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44" y="4010819"/>
            <a:ext cx="3876675" cy="2428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50" y="4010819"/>
            <a:ext cx="3848100" cy="24384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353800" y="103515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W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 r="19417"/>
          <a:stretch/>
        </p:blipFill>
        <p:spPr>
          <a:xfrm>
            <a:off x="1654471" y="1433903"/>
            <a:ext cx="3242144" cy="238121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Bootstrapping Injection of </a:t>
            </a:r>
            <a:r>
              <a:rPr lang="en-US" altLang="zh-CN" dirty="0" smtClean="0"/>
              <a:t>Z </a:t>
            </a:r>
            <a:r>
              <a:rPr lang="en-US" altLang="zh-CN" dirty="0"/>
              <a:t>@ </a:t>
            </a:r>
            <a:r>
              <a:rPr lang="en-US" altLang="zh-CN" dirty="0" err="1" smtClean="0"/>
              <a:t>Qx</a:t>
            </a:r>
            <a:r>
              <a:rPr lang="en-US" altLang="zh-CN" dirty="0" smtClean="0"/>
              <a:t>=0.568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5" r="20000"/>
          <a:stretch/>
        </p:blipFill>
        <p:spPr>
          <a:xfrm>
            <a:off x="4896615" y="1458586"/>
            <a:ext cx="3218688" cy="23565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r="19643"/>
          <a:stretch/>
        </p:blipFill>
        <p:spPr>
          <a:xfrm>
            <a:off x="8115303" y="1447799"/>
            <a:ext cx="3233052" cy="2378107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6444" y="2217004"/>
            <a:ext cx="175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Beam Size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66444" y="4881275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Beam-Beam </a:t>
            </a:r>
          </a:p>
          <a:p>
            <a:r>
              <a:rPr lang="en-US" altLang="zh-CN" sz="2000" b="1" dirty="0" smtClean="0"/>
              <a:t>Parameter</a:t>
            </a:r>
            <a:endParaRPr lang="zh-CN" altLang="en-US" sz="20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 r="19822"/>
          <a:stretch/>
        </p:blipFill>
        <p:spPr>
          <a:xfrm>
            <a:off x="1654471" y="4019007"/>
            <a:ext cx="3910121" cy="28389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 r="20000"/>
          <a:stretch/>
        </p:blipFill>
        <p:spPr>
          <a:xfrm>
            <a:off x="5490149" y="4027590"/>
            <a:ext cx="3901440" cy="2838993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14671" y="3817322"/>
            <a:ext cx="11485171" cy="0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9401951" y="3958881"/>
                <a:ext cx="2551275" cy="6033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51" y="3958881"/>
                <a:ext cx="2551275" cy="6033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9401951" y="4771070"/>
                <a:ext cx="2366930" cy="6033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4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∓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51" y="4771070"/>
                <a:ext cx="2366930" cy="6033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9391589" y="5583259"/>
                <a:ext cx="1981440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89" y="5583259"/>
                <a:ext cx="1981440" cy="438390"/>
              </a:xfrm>
              <a:prstGeom prst="rect">
                <a:avLst/>
              </a:prstGeom>
              <a:blipFill rotWithShape="0">
                <a:blip r:embed="rId9"/>
                <a:stretch>
                  <a:fillRect l="-923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11100303" y="117333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Z-3T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Current Limit versus Horizontal Tune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408"/>
          <a:stretch/>
        </p:blipFill>
        <p:spPr>
          <a:xfrm>
            <a:off x="537180" y="2700480"/>
            <a:ext cx="5288678" cy="2982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324439" y="1442895"/>
                <a:ext cx="1714161" cy="49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Criteria: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&lt;1.1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39" y="1442895"/>
                <a:ext cx="1714161" cy="495585"/>
              </a:xfrm>
              <a:prstGeom prst="rect">
                <a:avLst/>
              </a:prstGeom>
              <a:blipFill rotWithShape="0">
                <a:blip r:embed="rId3"/>
                <a:stretch>
                  <a:fillRect l="-2837"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2760104" y="1403104"/>
            <a:ext cx="5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Width of safe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Qx</a:t>
            </a:r>
            <a:r>
              <a:rPr lang="en-US" altLang="zh-CN" b="1" dirty="0" smtClean="0">
                <a:solidFill>
                  <a:srgbClr val="FF0000"/>
                </a:solidFill>
              </a:rPr>
              <a:t> ~ 0.006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00303" y="117333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Z-3T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38480"/>
            <a:ext cx="2724150" cy="762000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9" y="2400145"/>
            <a:ext cx="4735717" cy="355178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62860" y="1476815"/>
            <a:ext cx="224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Collision is stable in the range of  [0.562, 0.568]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359894" y="4006964"/>
                <a:ext cx="155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en-US" altLang="zh-CN" dirty="0" smtClean="0"/>
                  <a:t>p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94" y="4006964"/>
                <a:ext cx="155183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3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858677" y="1476815"/>
                <a:ext cx="17961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It is similar in case of Z-2T, with np=12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677" y="1476815"/>
                <a:ext cx="1796143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712" t="-3289" r="-5424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Current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34" y="3999482"/>
            <a:ext cx="3617595" cy="2263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86427" y="6231521"/>
            <a:ext cx="475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Bunch Lengthening and Energy Spread </a:t>
            </a:r>
            <a:r>
              <a:rPr lang="en-US" altLang="zh-CN" sz="1600" b="1" dirty="0" smtClean="0"/>
              <a:t>w/o Collision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357819" y="4105469"/>
            <a:ext cx="0" cy="16421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856859" y="4105469"/>
            <a:ext cx="3733" cy="16421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43" y="1411042"/>
            <a:ext cx="3718560" cy="23774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100303" y="117333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Z-3T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2635" y="2546697"/>
            <a:ext cx="229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Np=13e10 vs 15e10</a:t>
            </a:r>
            <a:endParaRPr lang="zh-CN" altLang="en-US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12635" y="1677756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Asymmetrical</a:t>
            </a:r>
          </a:p>
          <a:p>
            <a:r>
              <a:rPr lang="en-US" altLang="zh-CN" sz="2000" b="1" dirty="0" smtClean="0"/>
              <a:t>Bunch Current </a:t>
            </a:r>
            <a:endParaRPr lang="zh-CN" altLang="en-US" sz="20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109" y="1322209"/>
            <a:ext cx="3741420" cy="236982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33543" y="3993767"/>
            <a:ext cx="3646170" cy="22745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2635" y="4510703"/>
            <a:ext cx="17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Bunch Current  Limit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714682" y="4149013"/>
                <a:ext cx="1373325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82" y="4149013"/>
                <a:ext cx="1373325" cy="6119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Beam-Beam Effect</a:t>
            </a:r>
          </a:p>
          <a:p>
            <a:r>
              <a:rPr lang="en-US" altLang="zh-CN" dirty="0" smtClean="0"/>
              <a:t>Dynamic Aperture &amp; Lifetime</a:t>
            </a:r>
          </a:p>
          <a:p>
            <a:r>
              <a:rPr lang="en-US" altLang="zh-CN" dirty="0" smtClean="0"/>
              <a:t>Summary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Bootstrapping is necessary? (</a:t>
            </a:r>
            <a:r>
              <a:rPr lang="en-US" altLang="zh-CN" dirty="0" smtClean="0"/>
              <a:t>12e10*12e10)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30" y="1668236"/>
            <a:ext cx="3114675" cy="201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85" y="1668236"/>
            <a:ext cx="3114675" cy="2000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27" y="4013087"/>
            <a:ext cx="3133725" cy="199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7" y="4041662"/>
            <a:ext cx="3076575" cy="196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964" y="4041662"/>
            <a:ext cx="3114675" cy="2000250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100303" y="117333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Z-3T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=1.5mm-&gt;1mm (</a:t>
                </a:r>
                <a:r>
                  <a:rPr lang="en-US" altLang="zh-CN" dirty="0"/>
                  <a:t>Solenoid: 3T -&gt; </a:t>
                </a:r>
                <a:r>
                  <a:rPr lang="en-US" altLang="zh-CN" dirty="0" smtClean="0"/>
                  <a:t>2T)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426778" y="1825625"/>
                <a:ext cx="392702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With same beam </a:t>
                </a:r>
                <a:r>
                  <a:rPr lang="en-US" altLang="zh-CN" dirty="0" smtClean="0"/>
                  <a:t>current,</a:t>
                </a:r>
              </a:p>
              <a:p>
                <a:r>
                  <a:rPr lang="en-US" altLang="zh-CN" dirty="0" smtClean="0"/>
                  <a:t>smaller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+weaker solenoid, luminosity </a:t>
                </a:r>
                <a:r>
                  <a:rPr lang="en-US" altLang="zh-CN" dirty="0"/>
                  <a:t>increase </a:t>
                </a:r>
                <a:r>
                  <a:rPr lang="en-US" altLang="zh-CN" dirty="0" smtClean="0"/>
                  <a:t>by a factor of two.</a:t>
                </a:r>
              </a:p>
              <a:p>
                <a:r>
                  <a:rPr lang="en-US" altLang="zh-CN" dirty="0" smtClean="0"/>
                  <a:t>bunch population increase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 smtClean="0"/>
                  <a:t>, luminosity increase about 20%.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6778" y="1825625"/>
                <a:ext cx="3927021" cy="4351338"/>
              </a:xfrm>
              <a:blipFill rotWithShape="0">
                <a:blip r:embed="rId3"/>
                <a:stretch>
                  <a:fillRect l="-3106" t="-2241" r="-1242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463767" y="1668098"/>
                <a:ext cx="1373325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67" y="1668098"/>
                <a:ext cx="1373325" cy="6119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05063"/>
            <a:ext cx="6210300" cy="37719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00303" y="117333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Z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93" y="1625600"/>
            <a:ext cx="4024737" cy="2328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Dynamic Aperture Tracking &amp; Optimization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961" y="4661694"/>
            <a:ext cx="6347693" cy="1644643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 smtClean="0">
                <a:latin typeface="+mn-lt"/>
              </a:rPr>
              <a:t>Suppress noise of DA with SR fluctuation</a:t>
            </a:r>
          </a:p>
          <a:p>
            <a:r>
              <a:rPr lang="en-US" altLang="zh-CN" sz="1800" dirty="0" smtClean="0">
                <a:latin typeface="+mn-lt"/>
              </a:rPr>
              <a:t>10 </a:t>
            </a:r>
            <a:r>
              <a:rPr lang="en-US" altLang="zh-CN" sz="1800" dirty="0">
                <a:latin typeface="+mn-lt"/>
              </a:rPr>
              <a:t>more times </a:t>
            </a:r>
            <a:r>
              <a:rPr lang="en-US" altLang="zh-CN" sz="1800" dirty="0" smtClean="0">
                <a:latin typeface="+mn-lt"/>
              </a:rPr>
              <a:t>survey </a:t>
            </a:r>
            <a:r>
              <a:rPr lang="en-US" altLang="zh-CN" sz="1800" dirty="0">
                <a:latin typeface="+mn-lt"/>
              </a:rPr>
              <a:t>for on-momentum particle is tracked, and the minimum value is treated as the on-momentum </a:t>
            </a:r>
            <a:r>
              <a:rPr lang="en-US" altLang="zh-CN" sz="1800" dirty="0" smtClean="0">
                <a:latin typeface="+mn-lt"/>
              </a:rPr>
              <a:t>DA</a:t>
            </a:r>
          </a:p>
          <a:p>
            <a:r>
              <a:rPr lang="en-US" altLang="zh-CN" sz="1800" dirty="0" smtClean="0">
                <a:latin typeface="+mn-lt"/>
              </a:rPr>
              <a:t>Tracked DA result </a:t>
            </a:r>
            <a:r>
              <a:rPr lang="en-US" altLang="zh-CN" sz="1800" dirty="0">
                <a:latin typeface="+mn-lt"/>
              </a:rPr>
              <a:t>will be clipped to ensure DA at large momentum </a:t>
            </a:r>
            <a:r>
              <a:rPr lang="en-US" altLang="zh-CN" sz="1800" dirty="0" smtClean="0">
                <a:latin typeface="+mn-lt"/>
              </a:rPr>
              <a:t>deviation will </a:t>
            </a:r>
            <a:r>
              <a:rPr lang="en-US" altLang="zh-CN" sz="1800" dirty="0">
                <a:latin typeface="+mn-lt"/>
              </a:rPr>
              <a:t>be less than that at small </a:t>
            </a:r>
            <a:r>
              <a:rPr lang="en-US" altLang="zh-CN" sz="1800" dirty="0" smtClean="0">
                <a:latin typeface="+mn-lt"/>
              </a:rPr>
              <a:t>deviation</a:t>
            </a:r>
          </a:p>
        </p:txBody>
      </p:sp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75" y="4248514"/>
            <a:ext cx="3493943" cy="2177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8199" y="1445540"/>
            <a:ext cx="6338455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SAD (</a:t>
            </a:r>
            <a:r>
              <a:rPr lang="en-US" altLang="zh-CN" b="1" dirty="0"/>
              <a:t>http://acc-physics.kek.jp/SAD/): </a:t>
            </a:r>
          </a:p>
          <a:p>
            <a:r>
              <a:rPr lang="en-US" altLang="zh-CN" dirty="0"/>
              <a:t>Synchrotron motion, synchrotron radiation in dipoles, quads and </a:t>
            </a:r>
            <a:r>
              <a:rPr lang="en-US" altLang="zh-CN" dirty="0" err="1"/>
              <a:t>sextupoles</a:t>
            </a:r>
            <a:r>
              <a:rPr lang="en-US" altLang="zh-CN" dirty="0"/>
              <a:t>, tapering, </a:t>
            </a:r>
            <a:r>
              <a:rPr lang="en-US" altLang="zh-CN" dirty="0" err="1"/>
              <a:t>Maxwellian</a:t>
            </a:r>
            <a:r>
              <a:rPr lang="en-US" altLang="zh-CN" dirty="0"/>
              <a:t> fringes, kinematical terms, crab waist are </a:t>
            </a:r>
            <a:r>
              <a:rPr lang="en-US" altLang="zh-CN" dirty="0" smtClean="0"/>
              <a:t>considered.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38199" y="3048185"/>
            <a:ext cx="6338455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Two algorithms are used in the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MODE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ulti-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bjective </a:t>
            </a:r>
            <a:r>
              <a:rPr lang="en-US" altLang="zh-CN" dirty="0"/>
              <a:t>optimization by </a:t>
            </a:r>
            <a:r>
              <a:rPr lang="en-US" altLang="zh-CN" b="1" dirty="0">
                <a:solidFill>
                  <a:srgbClr val="FF0000"/>
                </a:solidFill>
              </a:rPr>
              <a:t>D</a:t>
            </a:r>
            <a:r>
              <a:rPr lang="en-US" altLang="zh-CN" dirty="0"/>
              <a:t>ifferential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volution (Y. Zhang and D. Zhou, IPAC’16; J. 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, IPAC’13)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Downhill Simplex</a:t>
            </a:r>
            <a:r>
              <a:rPr lang="en-US" altLang="zh-CN" dirty="0" smtClean="0"/>
              <a:t> implemented in SAD</a:t>
            </a:r>
          </a:p>
        </p:txBody>
      </p:sp>
    </p:spTree>
    <p:extLst>
      <p:ext uri="{BB962C8B-B14F-4D97-AF65-F5344CB8AC3E}">
        <p14:creationId xmlns:p14="http://schemas.microsoft.com/office/powerpoint/2010/main" val="36537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510" y="365125"/>
            <a:ext cx="2590289" cy="1325563"/>
          </a:xfrm>
        </p:spPr>
        <p:txBody>
          <a:bodyPr/>
          <a:lstStyle/>
          <a:p>
            <a:r>
              <a:rPr lang="en-US" altLang="zh-CN" dirty="0" smtClean="0"/>
              <a:t>IR knobs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5449" r="8840" b="4470"/>
          <a:stretch/>
        </p:blipFill>
        <p:spPr>
          <a:xfrm>
            <a:off x="345687" y="365125"/>
            <a:ext cx="8047309" cy="6193740"/>
          </a:xfrm>
        </p:spPr>
      </p:pic>
      <p:sp>
        <p:nvSpPr>
          <p:cNvPr id="5" name="下箭头 4"/>
          <p:cNvSpPr/>
          <p:nvPr/>
        </p:nvSpPr>
        <p:spPr>
          <a:xfrm>
            <a:off x="4320129" y="457200"/>
            <a:ext cx="98424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446617" y="457200"/>
            <a:ext cx="98424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418553" y="778000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3545041" y="778000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2173441" y="1510263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2732262" y="1510263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2831957" y="1690688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2262052" y="1690688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36915" y="1320764"/>
            <a:ext cx="34079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Main Chromaticity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Neighbor weaker sextupole to correct finite length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(2)</a:t>
            </a:r>
          </a:p>
          <a:p>
            <a:r>
              <a:rPr lang="en-US" altLang="zh-CN" sz="1600" dirty="0" smtClean="0"/>
              <a:t>A. </a:t>
            </a:r>
            <a:r>
              <a:rPr lang="en-US" altLang="zh-CN" sz="1600" dirty="0" err="1" smtClean="0"/>
              <a:t>Bogomyagkov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ArXiv:0909.4872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Sextupole to correct higher order   chromaticity in vertical direction (1)</a:t>
            </a:r>
          </a:p>
          <a:p>
            <a:r>
              <a:rPr lang="en-US" altLang="zh-CN" sz="1600" dirty="0" smtClean="0"/>
              <a:t>Y. </a:t>
            </a:r>
            <a:r>
              <a:rPr lang="en-US" altLang="zh-CN" sz="1600" dirty="0" err="1" smtClean="0"/>
              <a:t>Cai</a:t>
            </a:r>
            <a:r>
              <a:rPr lang="en-US" altLang="zh-CN" sz="1600" dirty="0" smtClean="0"/>
              <a:t>,  PRAB.19.111006</a:t>
            </a:r>
          </a:p>
          <a:p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dirty="0" smtClean="0"/>
              <a:t>Different strength between Upstream and Downstream of IP.</a:t>
            </a:r>
          </a:p>
          <a:p>
            <a:r>
              <a:rPr lang="en-US" altLang="zh-CN" dirty="0" smtClean="0"/>
              <a:t>10 knobs in 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5" name="下箭头 14"/>
          <p:cNvSpPr/>
          <p:nvPr/>
        </p:nvSpPr>
        <p:spPr>
          <a:xfrm>
            <a:off x="4695139" y="1887821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952784" y="1887821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8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9462" y="365125"/>
            <a:ext cx="2544337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Arc sextupole</a:t>
            </a:r>
            <a:endParaRPr lang="zh-CN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16148" r="8968" b="6716"/>
          <a:stretch/>
        </p:blipFill>
        <p:spPr>
          <a:xfrm>
            <a:off x="490654" y="365125"/>
            <a:ext cx="7939668" cy="5965903"/>
          </a:xfrm>
        </p:spPr>
      </p:pic>
      <p:grpSp>
        <p:nvGrpSpPr>
          <p:cNvPr id="30" name="组合 29"/>
          <p:cNvGrpSpPr/>
          <p:nvPr/>
        </p:nvGrpSpPr>
        <p:grpSpPr>
          <a:xfrm>
            <a:off x="1037064" y="4482790"/>
            <a:ext cx="646771" cy="209008"/>
            <a:chOff x="992459" y="5282813"/>
            <a:chExt cx="646771" cy="22302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858536" y="4479076"/>
            <a:ext cx="646771" cy="209008"/>
            <a:chOff x="992459" y="5282813"/>
            <a:chExt cx="646771" cy="22302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2691159" y="4486513"/>
            <a:ext cx="646771" cy="209008"/>
            <a:chOff x="992459" y="5282813"/>
            <a:chExt cx="646771" cy="22302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501482" y="4482799"/>
            <a:ext cx="646771" cy="209008"/>
            <a:chOff x="992459" y="5282813"/>
            <a:chExt cx="646771" cy="22302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4311805" y="4479085"/>
            <a:ext cx="646771" cy="209008"/>
            <a:chOff x="992459" y="5282813"/>
            <a:chExt cx="646771" cy="223024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133281" y="4486522"/>
            <a:ext cx="646771" cy="209008"/>
            <a:chOff x="992459" y="5282813"/>
            <a:chExt cx="646771" cy="22302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5943606" y="4482808"/>
            <a:ext cx="646771" cy="209008"/>
            <a:chOff x="992459" y="5282813"/>
            <a:chExt cx="646771" cy="22302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6742777" y="4479094"/>
            <a:ext cx="646771" cy="209008"/>
            <a:chOff x="992459" y="5282813"/>
            <a:chExt cx="646771" cy="223024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7553099" y="4486531"/>
            <a:ext cx="646771" cy="209008"/>
            <a:chOff x="992459" y="5282813"/>
            <a:chExt cx="646771" cy="223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1176456" y="4030041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003504" y="4028562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39844" y="4027973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652023" y="4019633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483714" y="403035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04262" y="403035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101575" y="4031687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900745" y="403912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739871" y="4035999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1029633" y="3891780"/>
            <a:ext cx="652346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3595583" y="3095941"/>
                <a:ext cx="1432443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altLang="zh-CN" sz="2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83" y="3095941"/>
                <a:ext cx="1432443" cy="772519"/>
              </a:xfrm>
              <a:prstGeom prst="rect">
                <a:avLst/>
              </a:prstGeom>
              <a:blipFill rotWithShape="0">
                <a:blip r:embed="rId3"/>
                <a:stretch>
                  <a:fillRect l="-7234" r="-4255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/>
          <p:cNvSpPr txBox="1"/>
          <p:nvPr/>
        </p:nvSpPr>
        <p:spPr>
          <a:xfrm>
            <a:off x="8523249" y="1690688"/>
            <a:ext cx="3668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90/90 FODO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Non-interleave sextupole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4 SF + 4 SD sextupole configurations in one arc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7 sub-period in </a:t>
            </a:r>
            <a:r>
              <a:rPr lang="en-US" altLang="zh-CN" sz="1600" dirty="0"/>
              <a:t> in one arc section</a:t>
            </a:r>
            <a:r>
              <a:rPr lang="zh-CN" altLang="en-US" sz="1600" dirty="0" smtClean="0"/>
              <a:t>，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4 arc section in half ring</a:t>
            </a:r>
          </a:p>
          <a:p>
            <a:r>
              <a:rPr lang="en-US" altLang="zh-CN" sz="1600" dirty="0" smtClean="0"/>
              <a:t>Total knobs: 32 (or 56*4=224)</a:t>
            </a:r>
            <a:endParaRPr lang="zh-CN" altLang="en-US" sz="1600" dirty="0"/>
          </a:p>
        </p:txBody>
      </p:sp>
      <p:pic>
        <p:nvPicPr>
          <p:cNvPr id="72" name="图片 7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27" y="3688564"/>
            <a:ext cx="3030220" cy="29108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35847" y="3568614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958156" y="5953073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1521071" y="5278895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521071" y="4266831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654373" y="536842"/>
            <a:ext cx="8445816" cy="5821680"/>
            <a:chOff x="2962998" y="726413"/>
            <a:chExt cx="8445816" cy="5821680"/>
          </a:xfrm>
        </p:grpSpPr>
        <p:pic>
          <p:nvPicPr>
            <p:cNvPr id="27" name="图片 26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98" y="726413"/>
              <a:ext cx="6060440" cy="582168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003071" y="1005268"/>
              <a:ext cx="2405743" cy="369332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Phase tuning section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箭头连接符 11"/>
            <p:cNvCxnSpPr>
              <a:stCxn id="2" idx="1"/>
            </p:cNvCxnSpPr>
            <p:nvPr/>
          </p:nvCxnSpPr>
          <p:spPr>
            <a:xfrm flipH="1" flipV="1">
              <a:off x="6683188" y="883818"/>
              <a:ext cx="2319883" cy="3061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989493" y="726413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cxnSp>
          <p:nvCxnSpPr>
            <p:cNvPr id="14" name="直接箭头连接符 13"/>
            <p:cNvCxnSpPr>
              <a:stCxn id="2" idx="1"/>
            </p:cNvCxnSpPr>
            <p:nvPr/>
          </p:nvCxnSpPr>
          <p:spPr>
            <a:xfrm flipH="1">
              <a:off x="8152779" y="1189934"/>
              <a:ext cx="850292" cy="4975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8329756" y="1489687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>
              <a:stCxn id="2" idx="1"/>
            </p:cNvCxnSpPr>
            <p:nvPr/>
          </p:nvCxnSpPr>
          <p:spPr>
            <a:xfrm flipH="1">
              <a:off x="8385197" y="1189934"/>
              <a:ext cx="617874" cy="8405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8946816" y="1387957"/>
              <a:ext cx="1259127" cy="18884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187182" y="2724559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8946816" y="1387957"/>
              <a:ext cx="1259127" cy="2662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33" idx="1"/>
            </p:cNvCxnSpPr>
            <p:nvPr/>
          </p:nvCxnSpPr>
          <p:spPr>
            <a:xfrm flipH="1" flipV="1">
              <a:off x="8348410" y="5141104"/>
              <a:ext cx="380999" cy="81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729409" y="5769868"/>
              <a:ext cx="2405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Phase tuning section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直接箭头连接符 34"/>
            <p:cNvCxnSpPr>
              <a:stCxn id="33" idx="1"/>
            </p:cNvCxnSpPr>
            <p:nvPr/>
          </p:nvCxnSpPr>
          <p:spPr>
            <a:xfrm flipH="1" flipV="1">
              <a:off x="7989493" y="5554673"/>
              <a:ext cx="739916" cy="3998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85124" y="5373908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H="1">
              <a:off x="6344033" y="5954534"/>
              <a:ext cx="2300916" cy="3941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7822040" y="6012769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81205" y="152121"/>
            <a:ext cx="539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Phase Advance Tuning</a:t>
            </a:r>
          </a:p>
        </p:txBody>
      </p:sp>
      <p:sp>
        <p:nvSpPr>
          <p:cNvPr id="8" name="矩形 7"/>
          <p:cNvSpPr/>
          <p:nvPr/>
        </p:nvSpPr>
        <p:spPr>
          <a:xfrm>
            <a:off x="281205" y="1840935"/>
            <a:ext cx="3776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10 knobs in x/y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Keep tune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Only 8 free knobs</a:t>
            </a:r>
          </a:p>
          <a:p>
            <a:endParaRPr lang="en-US" altLang="zh-CN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8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DA: w/o and w/ beam-beam interaction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343703"/>
            <a:ext cx="4486275" cy="2886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57" y="1447119"/>
            <a:ext cx="4505325" cy="284797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09662" y="3929963"/>
            <a:ext cx="4524375" cy="2809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232" y="3929963"/>
            <a:ext cx="4476750" cy="286702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200" y="103515"/>
            <a:ext cx="421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2*longitudinal damping time is tracked</a:t>
            </a:r>
          </a:p>
          <a:p>
            <a:r>
              <a:rPr lang="en-US" altLang="zh-CN" dirty="0" smtClean="0"/>
              <a:t>100 samples, 90% survival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035040" y="1343703"/>
            <a:ext cx="0" cy="501264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DA: w/o and w/ beam-beam interaction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9443"/>
            <a:ext cx="4562475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05" y="1529443"/>
            <a:ext cx="4486275" cy="2800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3762714"/>
            <a:ext cx="4552950" cy="2847975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20555" y="3752963"/>
            <a:ext cx="4505325" cy="2847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70772" y="2544611"/>
            <a:ext cx="14731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smtClean="0"/>
              <a:t>Initial Phase = 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670772" y="4709932"/>
                <a:ext cx="1511632" cy="36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 smtClean="0"/>
                  <a:t>Initial Phase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72" y="4709932"/>
                <a:ext cx="1511632" cy="367408"/>
              </a:xfrm>
              <a:prstGeom prst="rect">
                <a:avLst/>
              </a:prstGeom>
              <a:blipFill rotWithShape="0">
                <a:blip r:embed="rId6"/>
                <a:stretch>
                  <a:fillRect l="-9274" t="-11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5554692" y="3488673"/>
            <a:ext cx="136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C00000"/>
                </a:solidFill>
              </a:rPr>
              <a:t>Off - &gt; On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51915"/>
              </p:ext>
            </p:extLst>
          </p:nvPr>
        </p:nvGraphicFramePr>
        <p:xfrm>
          <a:off x="3286660" y="103515"/>
          <a:ext cx="7048913" cy="66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920"/>
                <a:gridCol w="1702331"/>
                <a:gridCol w="1702331"/>
                <a:gridCol w="1702331"/>
              </a:tblGrid>
              <a:tr h="205644">
                <a:tc>
                  <a:txBody>
                    <a:bodyPr/>
                    <a:lstStyle/>
                    <a:p>
                      <a:pPr marL="323850" marR="16510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Higgs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W</a:t>
                      </a:r>
                      <a:endParaRPr lang="zh-CN" sz="1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Z</a:t>
                      </a:r>
                      <a:endParaRPr lang="zh-CN" sz="1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248623">
                <a:tc>
                  <a:txBody>
                    <a:bodyPr/>
                    <a:lstStyle/>
                    <a:p>
                      <a:pPr marL="323850" marR="16510" algn="l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on-axis injection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8</a:t>
                      </a:r>
                      <a:r>
                        <a:rPr lang="en-US" sz="1200" b="1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="1" baseline="-25000" dirty="0">
                          <a:effectLst/>
                        </a:rPr>
                        <a:t>x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aseline="-25000" dirty="0">
                          <a:effectLst/>
                        </a:rPr>
                        <a:t>y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1.35%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zh-CN" sz="1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210268">
                <a:tc>
                  <a:txBody>
                    <a:bodyPr/>
                    <a:lstStyle/>
                    <a:p>
                      <a:pPr marL="323850" marR="16510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with off-axis injection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13</a:t>
                      </a:r>
                      <a:r>
                        <a:rPr lang="en-US" sz="1200" b="1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="1" baseline="-25000" dirty="0">
                          <a:effectLst/>
                        </a:rPr>
                        <a:t>x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aseline="-25000" dirty="0">
                          <a:effectLst/>
                        </a:rPr>
                        <a:t>y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1.35%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aseline="-25000" dirty="0">
                          <a:effectLst/>
                        </a:rPr>
                        <a:t>x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aseline="-25000" dirty="0">
                          <a:effectLst/>
                        </a:rPr>
                        <a:t>y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0.4%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aseline="-25000" dirty="0">
                          <a:effectLst/>
                        </a:rPr>
                        <a:t>x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baseline="-25000" dirty="0">
                          <a:effectLst/>
                        </a:rPr>
                        <a:t>y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0.23%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1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Beam Distribution</a:t>
            </a:r>
            <a:r>
              <a:rPr lang="en-US" altLang="zh-CN" dirty="0"/>
              <a:t> </a:t>
            </a:r>
            <a:r>
              <a:rPr lang="en-US" altLang="zh-CN" dirty="0" smtClean="0"/>
              <a:t>in Collision</a:t>
            </a:r>
            <a:br>
              <a:rPr lang="en-US" altLang="zh-CN" dirty="0" smtClean="0"/>
            </a:br>
            <a:r>
              <a:rPr lang="en-US" altLang="zh-CN" sz="2400" dirty="0" smtClean="0"/>
              <a:t>Lattice </a:t>
            </a:r>
            <a:r>
              <a:rPr lang="en-US" altLang="zh-CN" sz="2400" dirty="0"/>
              <a:t>+ Beamstrahlung + </a:t>
            </a:r>
            <a:r>
              <a:rPr lang="en-US" altLang="zh-CN" sz="2400" dirty="0" smtClean="0"/>
              <a:t>SR Fluctuation 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8830"/>
            <a:ext cx="4903470" cy="29146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2528830"/>
            <a:ext cx="4903470" cy="29146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8720" y="1687007"/>
            <a:ext cx="699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w/o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SR quantum excitation in vertical direction is modeled with a map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7" y="2519478"/>
            <a:ext cx="4572000" cy="2710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30629"/>
            <a:ext cx="4572000" cy="2819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Beam Lifetime in Collision</a:t>
            </a:r>
            <a:br>
              <a:rPr lang="en-US" altLang="zh-CN" dirty="0" smtClean="0"/>
            </a:br>
            <a:r>
              <a:rPr lang="en-US" altLang="zh-CN" sz="2400" dirty="0" smtClean="0"/>
              <a:t>Lattice </a:t>
            </a:r>
            <a:r>
              <a:rPr lang="en-US" altLang="zh-CN" sz="2400" dirty="0"/>
              <a:t>+ Beamstrahlung + </a:t>
            </a:r>
            <a:r>
              <a:rPr lang="en-US" altLang="zh-CN" sz="2400" dirty="0" smtClean="0"/>
              <a:t>SR Fluctuation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107473" y="5497551"/>
                <a:ext cx="6984381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100min, DA requirement: 7.5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,   12.5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 smtClean="0"/>
                  <a:t>,   0.0135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73" y="5497551"/>
                <a:ext cx="6984381" cy="391261"/>
              </a:xfrm>
              <a:prstGeom prst="rect">
                <a:avLst/>
              </a:prstGeom>
              <a:blipFill rotWithShape="0">
                <a:blip r:embed="rId4"/>
                <a:stretch>
                  <a:fillRect l="-786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76" y="2497176"/>
            <a:ext cx="462915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218877" y="6069863"/>
                <a:ext cx="5765181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Achieved DA: ~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15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/>
                  <a:t>,   </a:t>
                </a:r>
                <a:r>
                  <a:rPr lang="en-US" altLang="zh-CN" dirty="0" smtClean="0"/>
                  <a:t>~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20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   </a:t>
                </a:r>
                <a:r>
                  <a:rPr lang="en-US" altLang="zh-CN" dirty="0" smtClean="0"/>
                  <a:t>~0.016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77" y="6069863"/>
                <a:ext cx="5765181" cy="391261"/>
              </a:xfrm>
              <a:prstGeom prst="rect">
                <a:avLst/>
              </a:prstGeom>
              <a:blipFill rotWithShape="0">
                <a:blip r:embed="rId6"/>
                <a:stretch>
                  <a:fillRect l="-846"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279878" y="1865272"/>
                <a:ext cx="1812676" cy="631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𝑏𝑠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𝐴𝑓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78" y="1865272"/>
                <a:ext cx="1812676" cy="6319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0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Beam-beam parameter </a:t>
            </a:r>
            <a:r>
              <a:rPr lang="en-US" altLang="zh-CN" sz="3600" dirty="0" smtClean="0"/>
              <a:t>in e+/e- colliders</a:t>
            </a:r>
            <a:endParaRPr lang="zh-CN" alt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52651" y="1082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7813"/>
            <a:ext cx="52768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61476" y="6017796"/>
            <a:ext cx="54624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  <a:cs typeface="Times-Roman"/>
              </a:rPr>
              <a:t>J. </a:t>
            </a:r>
            <a:r>
              <a:rPr lang="en-US" altLang="zh-CN" sz="1600" dirty="0" err="1">
                <a:latin typeface="Calibri" panose="020F0502020204030204" pitchFamily="34" charset="0"/>
                <a:ea typeface="宋体" panose="02010600030101010101" pitchFamily="2" charset="-122"/>
                <a:cs typeface="Times-Roman"/>
              </a:rPr>
              <a:t>Seeman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  <a:cs typeface="Times-Roman"/>
              </a:rPr>
              <a:t>, “Observations of the beam–beam interaction”, 1985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17554"/>
          <a:stretch/>
        </p:blipFill>
        <p:spPr>
          <a:xfrm>
            <a:off x="6602188" y="1242353"/>
            <a:ext cx="5132613" cy="5562333"/>
          </a:xfrm>
        </p:spPr>
      </p:pic>
      <p:sp>
        <p:nvSpPr>
          <p:cNvPr id="9" name="椭圆 8"/>
          <p:cNvSpPr/>
          <p:nvPr/>
        </p:nvSpPr>
        <p:spPr>
          <a:xfrm>
            <a:off x="6731454" y="5287715"/>
            <a:ext cx="41052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on Beam Tail &amp; Lifetime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2" y="3441700"/>
            <a:ext cx="4903470" cy="2914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1" y="3441700"/>
            <a:ext cx="4903470" cy="29146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2" y="3624262"/>
            <a:ext cx="4903470" cy="29146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1" y="3624262"/>
            <a:ext cx="4903470" cy="2914650"/>
          </a:xfrm>
          <a:prstGeom prst="rect">
            <a:avLst/>
          </a:prstGeom>
        </p:spPr>
      </p:pic>
      <p:pic>
        <p:nvPicPr>
          <p:cNvPr id="26" name="内容占位符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2" y="3806824"/>
            <a:ext cx="4903470" cy="2914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1" y="3806824"/>
            <a:ext cx="4903470" cy="29146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2" y="3989386"/>
            <a:ext cx="4903470" cy="29146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1" y="3986885"/>
            <a:ext cx="4903470" cy="291465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38200" y="1524056"/>
            <a:ext cx="204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Collision Off</a:t>
            </a:r>
            <a:endParaRPr lang="en-US" altLang="zh-CN" sz="2400" dirty="0"/>
          </a:p>
        </p:txBody>
      </p:sp>
      <p:sp>
        <p:nvSpPr>
          <p:cNvPr id="31" name="矩形 30"/>
          <p:cNvSpPr/>
          <p:nvPr/>
        </p:nvSpPr>
        <p:spPr>
          <a:xfrm>
            <a:off x="838200" y="1981070"/>
            <a:ext cx="287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Beamstrahlung </a:t>
            </a:r>
            <a:r>
              <a:rPr lang="en-US" altLang="zh-CN" sz="2400" dirty="0"/>
              <a:t>Off</a:t>
            </a:r>
          </a:p>
        </p:txBody>
      </p:sp>
      <p:sp>
        <p:nvSpPr>
          <p:cNvPr id="32" name="矩形 31"/>
          <p:cNvSpPr/>
          <p:nvPr/>
        </p:nvSpPr>
        <p:spPr>
          <a:xfrm>
            <a:off x="838136" y="2442735"/>
            <a:ext cx="284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Beamstrahlung </a:t>
            </a:r>
            <a:r>
              <a:rPr lang="en-US" altLang="zh-CN" sz="2400" dirty="0"/>
              <a:t>On</a:t>
            </a:r>
          </a:p>
        </p:txBody>
      </p:sp>
      <p:sp>
        <p:nvSpPr>
          <p:cNvPr id="34" name="矩形 33"/>
          <p:cNvSpPr/>
          <p:nvPr/>
        </p:nvSpPr>
        <p:spPr>
          <a:xfrm>
            <a:off x="838136" y="2907576"/>
            <a:ext cx="475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Final Quadrupole Doublet Rad </a:t>
            </a:r>
            <a:r>
              <a:rPr lang="en-US" altLang="zh-CN" sz="2400" dirty="0" smtClean="0"/>
              <a:t>Off</a:t>
            </a:r>
            <a:endParaRPr lang="en-US" altLang="zh-CN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5695950" y="1660421"/>
            <a:ext cx="5829300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Beamstrahlung effect is the main cause of halo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Weaker final focus </a:t>
            </a:r>
            <a:r>
              <a:rPr lang="en-US" altLang="zh-CN" i="1" dirty="0" err="1" smtClean="0"/>
              <a:t>quadrupoles</a:t>
            </a:r>
            <a:r>
              <a:rPr lang="en-US" altLang="zh-CN" i="1" dirty="0" smtClean="0"/>
              <a:t> would help suppress the beam halo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The photon emission would break the crab-waist transformation, and makes the vertical beam blowup</a:t>
            </a:r>
            <a:endParaRPr lang="zh-CN" altLang="en-US" i="1" dirty="0"/>
          </a:p>
        </p:txBody>
      </p:sp>
      <p:sp>
        <p:nvSpPr>
          <p:cNvPr id="36" name="矩形 35"/>
          <p:cNvSpPr/>
          <p:nvPr/>
        </p:nvSpPr>
        <p:spPr>
          <a:xfrm>
            <a:off x="10844686" y="103515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Higgs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present beam-beam parameter is about 2-3 times higher than that of LEPII experience, which is the benefit of crab-waist.</a:t>
            </a:r>
          </a:p>
          <a:p>
            <a:pPr lvl="1"/>
            <a:r>
              <a:rPr lang="en-US" altLang="zh-CN" dirty="0" smtClean="0"/>
              <a:t>Higgs is mainly limited by beam lifetime</a:t>
            </a:r>
          </a:p>
          <a:p>
            <a:pPr lvl="1"/>
            <a:r>
              <a:rPr lang="en-US" altLang="zh-CN" dirty="0" smtClean="0"/>
              <a:t>W nearly reaches the beam-beam limit</a:t>
            </a:r>
          </a:p>
          <a:p>
            <a:pPr lvl="1"/>
            <a:r>
              <a:rPr lang="en-US" altLang="zh-CN" dirty="0" smtClean="0"/>
              <a:t>With further improvement, we could increase bunch population by 50% for Z</a:t>
            </a:r>
          </a:p>
          <a:p>
            <a:r>
              <a:rPr lang="en-US" altLang="zh-CN" dirty="0" smtClean="0"/>
              <a:t>New x-z instability limit the choice of horizontal working point</a:t>
            </a:r>
          </a:p>
          <a:p>
            <a:r>
              <a:rPr lang="en-US" altLang="zh-CN" dirty="0" smtClean="0"/>
              <a:t>Initial result shows that the beam-beam interaction does not reduce the DA seriously</a:t>
            </a:r>
          </a:p>
          <a:p>
            <a:r>
              <a:rPr lang="en-US" altLang="zh-CN" dirty="0" smtClean="0"/>
              <a:t>The lifetime is estimated without error, which is acceptable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7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5540" y="204644"/>
            <a:ext cx="8568952" cy="72008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Parameters</a:t>
            </a:r>
            <a:endParaRPr lang="zh-CN" altLang="en-US" sz="13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9350"/>
              </p:ext>
            </p:extLst>
          </p:nvPr>
        </p:nvGraphicFramePr>
        <p:xfrm>
          <a:off x="1991545" y="1095328"/>
          <a:ext cx="8496943" cy="5626147"/>
        </p:xfrm>
        <a:graphic>
          <a:graphicData uri="http://schemas.openxmlformats.org/drawingml/2006/table">
            <a:tbl>
              <a:tblPr firstRow="1" bandRow="1"/>
              <a:tblGrid>
                <a:gridCol w="2763611"/>
                <a:gridCol w="1421287"/>
                <a:gridCol w="1658167"/>
                <a:gridCol w="1326939"/>
                <a:gridCol w="1326939"/>
              </a:tblGrid>
              <a:tr h="28803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2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2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200" b="1" i="1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b="1" i="1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3T</a:t>
                      </a:r>
                      <a:r>
                        <a:rPr lang="zh-CN" altLang="en-US" sz="12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2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2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2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2T</a:t>
                      </a:r>
                      <a:r>
                        <a:rPr lang="zh-CN" altLang="en-US" sz="12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2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×2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1.21/0.0031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  <a:latin typeface="Symbol" panose="05050102010706020507" pitchFamily="18" charset="2"/>
                          <a:ea typeface="宋体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20.9/0.068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13.9/0.049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6.0/0.078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0.031/0.109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0.013/0.106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0.0041/0.056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0.0041/0.072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Natural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en-US" altLang="zh-CN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 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0.23</a:t>
                      </a:r>
                      <a:endParaRPr 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/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0.107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_simulation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95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0.67 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10.1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of Higgs (100 samples)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1587"/>
            <a:ext cx="4495800" cy="2876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57" y="1277302"/>
            <a:ext cx="4476750" cy="2819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67175"/>
            <a:ext cx="4505325" cy="2790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657" y="4010025"/>
            <a:ext cx="4591050" cy="2847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" y="3815715"/>
            <a:ext cx="2162175" cy="781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87980" y="4928592"/>
            <a:ext cx="11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Phase=0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86345" y="4928592"/>
            <a:ext cx="14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Phase=Pi/2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of W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4505325" cy="2800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3025"/>
            <a:ext cx="4505325" cy="2828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48125"/>
            <a:ext cx="4533900" cy="2809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57650"/>
            <a:ext cx="4629150" cy="2800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" y="3815715"/>
            <a:ext cx="2162175" cy="781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87980" y="4928592"/>
            <a:ext cx="11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Phase=0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86345" y="4928592"/>
            <a:ext cx="14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Phase=Pi/2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Dynamic Aperture of Z (2T,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=1mm)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7780"/>
            <a:ext cx="4467225" cy="281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09845"/>
            <a:ext cx="4457700" cy="2790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57650"/>
            <a:ext cx="4524375" cy="2800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850" y="4067175"/>
            <a:ext cx="4505325" cy="2790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010" y="3710145"/>
            <a:ext cx="2162175" cy="781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87980" y="4928592"/>
            <a:ext cx="11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Phase=0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86345" y="4928592"/>
            <a:ext cx="14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Phase=Pi/2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Beamstrahlung lifetime of W (ne=15e10)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462" y="2010569"/>
            <a:ext cx="6315075" cy="39814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05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30" y="1226449"/>
            <a:ext cx="7955280" cy="5394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69187" y="6436743"/>
            <a:ext cx="450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damping rate per beam-beam interaction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624829" y="2103966"/>
            <a:ext cx="112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CEPC-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H</a:t>
            </a:r>
            <a:endParaRPr lang="zh-CN" altLang="en-US" sz="2400" b="1" i="1" dirty="0">
              <a:solidFill>
                <a:srgbClr val="C00000"/>
              </a:solidFill>
            </a:endParaRPr>
          </a:p>
        </p:txBody>
      </p:sp>
      <p:sp>
        <p:nvSpPr>
          <p:cNvPr id="15" name="十字星 14"/>
          <p:cNvSpPr>
            <a:spLocks/>
          </p:cNvSpPr>
          <p:nvPr/>
        </p:nvSpPr>
        <p:spPr>
          <a:xfrm>
            <a:off x="6400795" y="2427208"/>
            <a:ext cx="753938" cy="7205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5281008" y="1466769"/>
            <a:ext cx="9451" cy="4444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784588" y="1466769"/>
            <a:ext cx="2268" cy="442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7554684" y="1466769"/>
            <a:ext cx="318" cy="4395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493816" y="2293360"/>
            <a:ext cx="125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CEPC-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W</a:t>
            </a:r>
            <a:endParaRPr lang="zh-CN" alt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59634" y="3768937"/>
            <a:ext cx="116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CEPC-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Z</a:t>
            </a:r>
            <a:endParaRPr lang="zh-CN" altLang="en-US" sz="2400" b="1" i="1" dirty="0">
              <a:solidFill>
                <a:srgbClr val="C00000"/>
              </a:solidFill>
            </a:endParaRPr>
          </a:p>
        </p:txBody>
      </p:sp>
      <p:sp>
        <p:nvSpPr>
          <p:cNvPr id="19" name="十字星 18"/>
          <p:cNvSpPr>
            <a:spLocks/>
          </p:cNvSpPr>
          <p:nvPr/>
        </p:nvSpPr>
        <p:spPr>
          <a:xfrm>
            <a:off x="4905014" y="3435548"/>
            <a:ext cx="753938" cy="7205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十字星 19"/>
          <p:cNvSpPr>
            <a:spLocks/>
          </p:cNvSpPr>
          <p:nvPr/>
        </p:nvSpPr>
        <p:spPr>
          <a:xfrm>
            <a:off x="4902603" y="3870352"/>
            <a:ext cx="753938" cy="7205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十字星 20"/>
          <p:cNvSpPr>
            <a:spLocks/>
          </p:cNvSpPr>
          <p:nvPr/>
        </p:nvSpPr>
        <p:spPr>
          <a:xfrm>
            <a:off x="7170047" y="2260294"/>
            <a:ext cx="753938" cy="7205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912492" y="1186524"/>
            <a:ext cx="3778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http://tlep.web.cern.ch/content/accelerator-challenges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213005" y="5807631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R. </a:t>
            </a:r>
            <a:r>
              <a:rPr lang="en-US" altLang="zh-CN" dirty="0" err="1"/>
              <a:t>Assmann</a:t>
            </a:r>
            <a:endParaRPr lang="zh-CN" altLang="en-US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Beam-Beam Parameter at CEPC &amp; LEP2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53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29" t="6928" r="7861" b="10216"/>
          <a:stretch/>
        </p:blipFill>
        <p:spPr>
          <a:xfrm>
            <a:off x="8029575" y="365124"/>
            <a:ext cx="4057461" cy="3018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38109" y="6488668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C. </a:t>
            </a:r>
            <a:r>
              <a:rPr lang="en-US" altLang="zh-CN" dirty="0" err="1" smtClean="0"/>
              <a:t>Milardi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808"/>
            <a:ext cx="8029575" cy="60436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592" y="4010025"/>
            <a:ext cx="3019425" cy="2847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714" y="3424588"/>
            <a:ext cx="2714625" cy="7905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of Beamstrahlung</a:t>
            </a:r>
            <a:endParaRPr lang="zh-CN" altLang="en-US" dirty="0"/>
          </a:p>
        </p:txBody>
      </p:sp>
      <p:pic>
        <p:nvPicPr>
          <p:cNvPr id="4" name="内容占位符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63" y="1339315"/>
            <a:ext cx="614362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714368" y="869133"/>
            <a:ext cx="15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34184" y="1506022"/>
                <a:ext cx="21335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84" y="1506022"/>
                <a:ext cx="213353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6393" r="-22571" b="-175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4184" y="3853724"/>
                <a:ext cx="325775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84" y="3853724"/>
                <a:ext cx="3257750" cy="739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34184" y="2092226"/>
                <a:ext cx="1357679" cy="698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84" y="2092226"/>
                <a:ext cx="1357679" cy="698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67717" y="1985914"/>
                <a:ext cx="165962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717" y="1985914"/>
                <a:ext cx="1659620" cy="910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34184" y="2956141"/>
                <a:ext cx="2087238" cy="694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=ℏ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3ℏ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84" y="2956141"/>
                <a:ext cx="2087238" cy="694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34184" y="4874983"/>
                <a:ext cx="2701573" cy="721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𝛼𝛾</m:t>
                          </m:r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𝜋𝜌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84" y="4874983"/>
                <a:ext cx="2701573" cy="7219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97527" y="4874983"/>
                <a:ext cx="2218171" cy="724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27" y="4874983"/>
                <a:ext cx="2218171" cy="7249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7315225" y="3965709"/>
            <a:ext cx="3771900" cy="254047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Beamstrahlung lifetime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Calculated by beam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70645" y="2384396"/>
                <a:ext cx="6959899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𝐵𝑆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altLang="zh-CN"/>
                        <m:t>exp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5" y="2384396"/>
                <a:ext cx="6959899" cy="910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67157" y="1880127"/>
            <a:ext cx="465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</a:t>
            </a:r>
            <a:r>
              <a:rPr lang="en-US" altLang="zh-CN" i="1" dirty="0"/>
              <a:t>V. </a:t>
            </a:r>
            <a:r>
              <a:rPr lang="en-US" altLang="zh-CN" i="1" dirty="0" err="1"/>
              <a:t>Telnov</a:t>
            </a:r>
            <a:r>
              <a:rPr lang="en-US" altLang="zh-CN" i="1" dirty="0"/>
              <a:t>, Phys. Rev. Letters 110 (2013) 114801</a:t>
            </a:r>
            <a:r>
              <a:rPr lang="en-US" altLang="zh-CN" dirty="0"/>
              <a:t>]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08673" y="4001294"/>
                <a:ext cx="6512488" cy="1813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𝑏𝑠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𝐴𝑓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 smtClean="0"/>
                  <a:t> is the boundary of momentum acceptance in action,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zh-CN" dirty="0" smtClean="0"/>
                  <a:t> is the distribution of action with beam-beam,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the longitudinal damping time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73" y="4001294"/>
                <a:ext cx="6512488" cy="1813125"/>
              </a:xfrm>
              <a:prstGeom prst="rect">
                <a:avLst/>
              </a:prstGeom>
              <a:blipFill rotWithShape="0">
                <a:blip r:embed="rId3"/>
                <a:stretch>
                  <a:fillRect l="-2060" r="-281" b="-15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633" y="3853866"/>
            <a:ext cx="4581525" cy="2724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37514" y="3389814"/>
            <a:ext cx="119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Cross check of Beam-Beam Code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3884" y="2104458"/>
            <a:ext cx="3004457" cy="2098702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83884" y="4429847"/>
            <a:ext cx="3004457" cy="20549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286" y="2784477"/>
            <a:ext cx="111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BBSS by</a:t>
            </a:r>
          </a:p>
          <a:p>
            <a:r>
              <a:rPr lang="en-US" altLang="zh-CN" sz="2000" b="1" dirty="0" smtClean="0"/>
              <a:t>K. </a:t>
            </a:r>
            <a:r>
              <a:rPr lang="en-US" altLang="zh-CN" sz="2000" b="1" dirty="0" err="1" smtClean="0"/>
              <a:t>Ohmi</a:t>
            </a:r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2286" y="4793182"/>
            <a:ext cx="111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IBB by</a:t>
            </a:r>
          </a:p>
          <a:p>
            <a:r>
              <a:rPr lang="en-US" altLang="zh-CN" sz="2000" b="1" dirty="0" smtClean="0"/>
              <a:t>Y. Zhang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582027" y="1621783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Luminosity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pic>
        <p:nvPicPr>
          <p:cNvPr id="10" name="内容占位符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357" y="2102333"/>
            <a:ext cx="2779586" cy="19211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34827" y="1621783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Bunch Length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53414" y="4312017"/>
            <a:ext cx="11485171" cy="0"/>
          </a:xfrm>
          <a:prstGeom prst="line">
            <a:avLst/>
          </a:prstGeom>
          <a:ln w="508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内容占位符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358" y="4528591"/>
            <a:ext cx="2779586" cy="1956252"/>
          </a:xfrm>
          <a:prstGeom prst="rect">
            <a:avLst/>
          </a:prstGeom>
        </p:spPr>
      </p:pic>
      <p:pic>
        <p:nvPicPr>
          <p:cNvPr id="15" name="内容占位符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873" y="2104993"/>
            <a:ext cx="3130523" cy="215259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862005" y="1617832"/>
            <a:ext cx="254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Beamstrahlung Lifetime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pic>
        <p:nvPicPr>
          <p:cNvPr id="17" name="内容占位符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139" y="4558565"/>
            <a:ext cx="2928257" cy="18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If the machine parameter is reasonable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 of bunch population by beam-beam interaction</a:t>
            </a:r>
          </a:p>
          <a:p>
            <a:pPr lvl="1"/>
            <a:r>
              <a:rPr lang="en-US" altLang="zh-CN" dirty="0"/>
              <a:t>Beamstrahlung lifetime</a:t>
            </a:r>
          </a:p>
          <a:p>
            <a:pPr lvl="1"/>
            <a:r>
              <a:rPr lang="en-US" altLang="zh-CN" dirty="0"/>
              <a:t>If X-Z instability is suppressed</a:t>
            </a:r>
          </a:p>
          <a:p>
            <a:pPr lvl="1"/>
            <a:r>
              <a:rPr lang="en-US" altLang="zh-CN" dirty="0"/>
              <a:t>If </a:t>
            </a:r>
            <a:r>
              <a:rPr lang="en-US" altLang="zh-CN" dirty="0" smtClean="0"/>
              <a:t>asymmetric bunch current collision </a:t>
            </a:r>
            <a:r>
              <a:rPr lang="en-US" altLang="zh-CN" dirty="0"/>
              <a:t>is </a:t>
            </a:r>
            <a:r>
              <a:rPr lang="en-US" altLang="zh-CN" dirty="0" smtClean="0"/>
              <a:t>stable</a:t>
            </a:r>
            <a:endParaRPr lang="en-US" altLang="zh-CN" dirty="0"/>
          </a:p>
          <a:p>
            <a:pPr lvl="1"/>
            <a:r>
              <a:rPr lang="en-US" altLang="zh-CN" dirty="0"/>
              <a:t>If there exist large enough stable working point </a:t>
            </a:r>
            <a:r>
              <a:rPr lang="en-US" altLang="zh-CN" dirty="0" smtClean="0"/>
              <a:t>space</a:t>
            </a:r>
          </a:p>
          <a:p>
            <a:pPr lvl="1"/>
            <a:r>
              <a:rPr lang="en-US" altLang="zh-CN" dirty="0" smtClean="0"/>
              <a:t>If beam-beam parameter is safe enough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905-B511-4790-91C3-E51CACF0AA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99520</TotalTime>
  <Words>1477</Words>
  <Application>Microsoft Office PowerPoint</Application>
  <PresentationFormat>宽屏</PresentationFormat>
  <Paragraphs>391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Times-Roman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Office 主题</vt:lpstr>
      <vt:lpstr>Beam-Beam Effect &amp; Dynamic Aperture at CEPC</vt:lpstr>
      <vt:lpstr>Outline</vt:lpstr>
      <vt:lpstr>Beam-beam parameter in e+/e- colliders</vt:lpstr>
      <vt:lpstr>Beam-Beam Parameter at CEPC &amp; LEP2</vt:lpstr>
      <vt:lpstr>PowerPoint 演示文稿</vt:lpstr>
      <vt:lpstr>Simulation of Beamstrahlung</vt:lpstr>
      <vt:lpstr>Beamstrahlung lifetime</vt:lpstr>
      <vt:lpstr>Cross check of Beam-Beam Code</vt:lpstr>
      <vt:lpstr>If the machine parameter is reasonable</vt:lpstr>
      <vt:lpstr>Tune Scan</vt:lpstr>
      <vt:lpstr>Bunch Current</vt:lpstr>
      <vt:lpstr>Bootstrapping Injection</vt:lpstr>
      <vt:lpstr>Bootstrapping Injection of W @ Qx=0.555</vt:lpstr>
      <vt:lpstr>Bunch Current Limit versus Horizontal Tune</vt:lpstr>
      <vt:lpstr>Bunch Current</vt:lpstr>
      <vt:lpstr>Bootstrapping is necessary? (15e10*15e10)</vt:lpstr>
      <vt:lpstr>Bootstrapping Injection of Z @ Qx=0.568</vt:lpstr>
      <vt:lpstr>Bunch Current Limit versus Horizontal Tune</vt:lpstr>
      <vt:lpstr>Bunch Current</vt:lpstr>
      <vt:lpstr>Bootstrapping is necessary? (12e10*12e10)</vt:lpstr>
      <vt:lpstr>β_y^∗=1.5mm-&gt;1mm (Solenoid: 3T -&gt; 2T)</vt:lpstr>
      <vt:lpstr>Dynamic Aperture Tracking &amp; Optimization</vt:lpstr>
      <vt:lpstr>IR knobs</vt:lpstr>
      <vt:lpstr>Arc sextupole</vt:lpstr>
      <vt:lpstr>PowerPoint 演示文稿</vt:lpstr>
      <vt:lpstr>DA: w/o and w/ beam-beam interaction</vt:lpstr>
      <vt:lpstr>DA: w/o and w/ beam-beam interaction</vt:lpstr>
      <vt:lpstr>Beam Distribution in Collision Lattice + Beamstrahlung + SR Fluctuation </vt:lpstr>
      <vt:lpstr>Beam Lifetime in Collision Lattice + Beamstrahlung + SR Fluctuation </vt:lpstr>
      <vt:lpstr>Discussion on Beam Tail &amp; Lifetime</vt:lpstr>
      <vt:lpstr>Summary </vt:lpstr>
      <vt:lpstr>PowerPoint 演示文稿</vt:lpstr>
      <vt:lpstr>CEPC  Parameters</vt:lpstr>
      <vt:lpstr>Dynamic Aperture of Higgs (100 samples)</vt:lpstr>
      <vt:lpstr>Dynamic Aperture of W</vt:lpstr>
      <vt:lpstr>Dynamic Aperture of Z (2T, β_y^∗=1mm)</vt:lpstr>
      <vt:lpstr>Beamstrahlung lifetime of W (ne=15e10)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Zhang Yuan</cp:lastModifiedBy>
  <cp:revision>351</cp:revision>
  <dcterms:created xsi:type="dcterms:W3CDTF">2018-02-01T12:45:53Z</dcterms:created>
  <dcterms:modified xsi:type="dcterms:W3CDTF">2018-06-28T02:30:28Z</dcterms:modified>
</cp:coreProperties>
</file>