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26" r:id="rId3"/>
    <p:sldId id="303" r:id="rId4"/>
    <p:sldId id="267" r:id="rId5"/>
    <p:sldId id="322" r:id="rId6"/>
    <p:sldId id="312" r:id="rId7"/>
    <p:sldId id="268" r:id="rId8"/>
    <p:sldId id="269" r:id="rId9"/>
    <p:sldId id="313" r:id="rId10"/>
    <p:sldId id="314" r:id="rId11"/>
    <p:sldId id="320" r:id="rId12"/>
    <p:sldId id="318" r:id="rId13"/>
    <p:sldId id="315" r:id="rId14"/>
    <p:sldId id="316" r:id="rId15"/>
    <p:sldId id="317" r:id="rId16"/>
    <p:sldId id="321" r:id="rId17"/>
    <p:sldId id="276" r:id="rId18"/>
    <p:sldId id="277" r:id="rId19"/>
    <p:sldId id="278" r:id="rId20"/>
    <p:sldId id="319" r:id="rId21"/>
    <p:sldId id="307" r:id="rId22"/>
    <p:sldId id="279" r:id="rId23"/>
    <p:sldId id="323" r:id="rId24"/>
    <p:sldId id="324" r:id="rId25"/>
    <p:sldId id="299" r:id="rId26"/>
    <p:sldId id="325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7418E-242E-489F-82FA-21B4BF27227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A61BC-3CCA-484E-9AEF-991D8E698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6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5D6-4007-47A0-8B9B-4BACDBF3CFF1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4C5B-2564-48F8-8A52-9B97C5ADFD58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5598-48D7-4721-8CE0-FA71CE078224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DEDC-890C-4A36-A69C-0D915E3A6B9E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4CFA-8DEC-4734-AB7D-253412045777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6540-7253-4141-A4AE-075ED5113895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93F8-DED4-45A4-A303-A55D58C2CC85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3F3-AA78-48DE-BFAC-221A0F961025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9FC-69D0-4D3B-9BAA-730FC12923A6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6ED3-8617-4697-8406-078B598437FD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A143-4427-4B84-8E7C-0773316E6AFA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C168-CF70-407B-9049-26D4532C11AB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1942" y="3861048"/>
            <a:ext cx="7134474" cy="1752600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Wang,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Tianjian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Bian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Chenghui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Yu,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Cui,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Daheng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Ji, Chuang Zhang,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Jiyuan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Yudong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Liu, Yuan Zhang,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Gao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631465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CEPC CDR </a:t>
            </a:r>
            <a:r>
              <a:rPr lang="en-US" altLang="zh-CN" b="1" dirty="0" smtClean="0"/>
              <a:t>international </a:t>
            </a:r>
            <a:r>
              <a:rPr lang="en-US" altLang="zh-CN" b="1" dirty="0"/>
              <a:t>review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0070C0"/>
                </a:solidFill>
              </a:rPr>
              <a:t>Jun. 28, 2018 </a:t>
            </a:r>
            <a:r>
              <a:rPr lang="en-US" altLang="zh-CN" dirty="0"/>
              <a:t>. </a:t>
            </a:r>
            <a:r>
              <a:rPr lang="en-US" altLang="zh-CN" dirty="0" smtClean="0"/>
              <a:t>A415, IHEP.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97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39006"/>
              </p:ext>
            </p:extLst>
          </p:nvPr>
        </p:nvGraphicFramePr>
        <p:xfrm>
          <a:off x="467544" y="908720"/>
          <a:ext cx="8280921" cy="5655868"/>
        </p:xfrm>
        <a:graphic>
          <a:graphicData uri="http://schemas.openxmlformats.org/drawingml/2006/table">
            <a:tbl>
              <a:tblPr firstRow="1" firstCol="1" bandRow="1"/>
              <a:tblGrid>
                <a:gridCol w="2833783"/>
                <a:gridCol w="550593"/>
                <a:gridCol w="1224136"/>
                <a:gridCol w="229195"/>
                <a:gridCol w="1010216"/>
                <a:gridCol w="1216499"/>
                <a:gridCol w="1216499"/>
              </a:tblGrid>
              <a:tr h="2880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On axis injection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120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80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45.5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20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242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235+7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1524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6000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Maximum bunch charge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nC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24.0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0.58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0.41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Maximum single bunch current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1.7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single bunch current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beam current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(limited by RF power)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2.63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6.91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duration for top-up (Both beams)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25.8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35.4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45.8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275.2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interval for top-up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73.1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153.0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438.0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Current decay during injection interval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3%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0.094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0.062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0.036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Synchrotron radiation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loss/turn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1.52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0.3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0.032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factor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GB" sz="12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2.44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nm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3.5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1.59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0.51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chromaticity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H/V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-336/-333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Betatron tune </a:t>
                      </a: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y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263.2/261.2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voltage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GV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1.97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0.585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0.287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Longitudinal tune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20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0.13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energy acceptance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1.8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time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ms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177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963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Natural b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unch length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mm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2.8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Injection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duration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from empty ring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0.17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0.25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2.2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251520" y="3140968"/>
            <a:ext cx="8640960" cy="57606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73036" y="6229852"/>
            <a:ext cx="8640960" cy="43204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2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ou\Desktop\微信图片_201806260759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31" y="4158774"/>
            <a:ext cx="4503383" cy="25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2" y="0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instability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722" y="2132838"/>
            <a:ext cx="8660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Threshold of single bunch </a:t>
            </a:r>
            <a:r>
              <a:rPr lang="en-GB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(TMCI)</a:t>
            </a:r>
            <a:r>
              <a:rPr lang="en-GB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25.7uA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(10GeV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300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altLang="zh-CN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uA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(120GeV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zh-CN" altLang="zh-CN" sz="2000" dirty="0">
              <a:solidFill>
                <a:srgbClr val="FF0000"/>
              </a:solidFill>
              <a:latin typeface="Times New Roman"/>
              <a:ea typeface="MS Mincho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4412" y="950977"/>
            <a:ext cx="5338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 with radius 27.5 mm is chosen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454" y="1439064"/>
            <a:ext cx="830052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</a:rPr>
              <a:t>Higher </a:t>
            </a:r>
            <a:r>
              <a:rPr lang="en-US" altLang="zh-CN" dirty="0">
                <a:solidFill>
                  <a:srgbClr val="002060"/>
                </a:solidFill>
              </a:rPr>
              <a:t>threshold of beam current for reasonable injection time </a:t>
            </a:r>
            <a:r>
              <a:rPr lang="en-US" altLang="zh-CN" dirty="0" smtClean="0">
                <a:solidFill>
                  <a:srgbClr val="002060"/>
                </a:solidFill>
              </a:rPr>
              <a:t>during z operation 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</a:rPr>
              <a:t>Higher single bunch current threshold@120GeV (on-axis injection)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5358" y="2591192"/>
            <a:ext cx="7643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of beam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(</a:t>
            </a:r>
            <a:r>
              <a:rPr lang="en-GB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resistive wall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w. FB: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127.5mA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(10GeV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0" y="4256677"/>
            <a:ext cx="4041576" cy="245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46177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10GeV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46177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120GeV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454" y="299130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</a:rPr>
              <a:t>Damping time of </a:t>
            </a:r>
            <a:r>
              <a:rPr lang="en-GB" altLang="zh-CN" dirty="0">
                <a:solidFill>
                  <a:srgbClr val="002060"/>
                </a:solidFill>
              </a:rPr>
              <a:t>transverse feedback </a:t>
            </a:r>
            <a:r>
              <a:rPr lang="en-GB" altLang="zh-CN" dirty="0" smtClean="0">
                <a:solidFill>
                  <a:srgbClr val="002060"/>
                </a:solidFill>
              </a:rPr>
              <a:t>system: 1.67ms (~5 turns)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358" y="3758664"/>
            <a:ext cx="858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beam current limited by RF power: 1mA(H), 4mA(W), 10mA(Z)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4722" y="3377934"/>
            <a:ext cx="8396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of beam current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(RF </a:t>
            </a:r>
            <a:r>
              <a:rPr lang="en-GB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HOMs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FB:</a:t>
            </a:r>
            <a:r>
              <a:rPr lang="en-GB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100mA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(10GeV)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6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720" y="36300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</a:t>
            </a:r>
            <a:r>
              <a:rPr lang="en-US" altLang="x-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geometry design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04" y="1052736"/>
            <a:ext cx="8352928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Booster has 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almost 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same geometry as collider ring except for the two IRs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ARC: booster is in between the two beams of collider ring, error=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0.17m</a:t>
            </a:r>
          </a:p>
          <a:p>
            <a:pPr>
              <a:spcBef>
                <a:spcPts val="200"/>
              </a:spcBef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       -- precision of element length: ~10</a:t>
            </a:r>
            <a:r>
              <a:rPr lang="en-US" altLang="zh-CN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-5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m</a:t>
            </a:r>
          </a:p>
          <a:p>
            <a:pPr>
              <a:spcBef>
                <a:spcPts val="200"/>
              </a:spcBef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       -- precision of dipole angle: ~10</a:t>
            </a:r>
            <a:r>
              <a:rPr lang="en-US" altLang="zh-CN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-7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rad</a:t>
            </a:r>
            <a:endParaRPr lang="en-US" altLang="zh-CN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IR: separation between detector center and booster: ~25 m</a:t>
            </a: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032448" cy="3866947"/>
          </a:xfrm>
          <a:prstGeom prst="rect">
            <a:avLst/>
          </a:prstGeom>
          <a:noFill/>
        </p:spPr>
      </p:pic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3995936" cy="356960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3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3240" y="139506"/>
            <a:ext cx="8229600" cy="985239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- ARC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3835" r="11600" b="18707"/>
          <a:stretch/>
        </p:blipFill>
        <p:spPr bwMode="auto">
          <a:xfrm>
            <a:off x="323528" y="3186927"/>
            <a:ext cx="4232503" cy="29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47664" y="6275629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2" charset="0"/>
                <a:cs typeface="Times New Roman" panose="02020603050405020304" pitchFamily="2" charset="0"/>
              </a:rPr>
              <a:t>FODO cell</a:t>
            </a:r>
            <a:endParaRPr lang="en-US" altLang="zh-CN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1689" y="6145231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2" charset="0"/>
                <a:cs typeface="Times New Roman" panose="02020603050405020304" pitchFamily="2" charset="0"/>
              </a:rPr>
              <a:t>Dispersion </a:t>
            </a:r>
            <a:r>
              <a:rPr lang="en-US" altLang="zh-CN" dirty="0">
                <a:latin typeface="Times New Roman" panose="02020603050405020304" pitchFamily="2" charset="0"/>
                <a:cs typeface="Times New Roman" panose="02020603050405020304" pitchFamily="2" charset="0"/>
              </a:rPr>
              <a:t>suppressor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424" y="1340768"/>
            <a:ext cx="44256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/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 FODO cell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cells @ booster = 3 cells @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FODO length: 101m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Noninterleave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scheme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268761"/>
            <a:ext cx="406794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suppressor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two standard FODO cell</a:t>
            </a:r>
          </a:p>
          <a:p>
            <a:pPr marL="536575" indent="-536575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adjust bend strength- match the  geometry of collider ring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4396" r="9077" b="19937"/>
          <a:stretch/>
        </p:blipFill>
        <p:spPr bwMode="auto">
          <a:xfrm>
            <a:off x="4846344" y="3186927"/>
            <a:ext cx="4169225" cy="278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6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4600" r="10838" b="19577"/>
          <a:stretch/>
        </p:blipFill>
        <p:spPr bwMode="auto">
          <a:xfrm>
            <a:off x="4067944" y="2478861"/>
            <a:ext cx="4896544" cy="375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-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大括号 2"/>
          <p:cNvSpPr/>
          <p:nvPr/>
        </p:nvSpPr>
        <p:spPr>
          <a:xfrm rot="5400000">
            <a:off x="6228358" y="5588584"/>
            <a:ext cx="238043" cy="12102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866913" y="634196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 section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4288" r="10296" b="19050"/>
          <a:stretch/>
        </p:blipFill>
        <p:spPr bwMode="auto">
          <a:xfrm>
            <a:off x="395536" y="4287437"/>
            <a:ext cx="3539987" cy="250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687552" y="5039351"/>
            <a:ext cx="1328947" cy="864096"/>
          </a:xfrm>
          <a:prstGeom prst="roundRect">
            <a:avLst/>
          </a:prstGeom>
          <a:solidFill>
            <a:schemeClr val="accent1">
              <a:alpha val="14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795912" y="5602341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268" y="1196752"/>
            <a:ext cx="89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RF straight section at the same location as collider ring -3.4km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68" y="1700808"/>
            <a:ext cx="916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average beta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multi-bunch instability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cavities -1.6km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320281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/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 FODO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cell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Average beta: 30 m</a:t>
            </a:r>
          </a:p>
          <a:p>
            <a:pPr marL="182563" indent="-182563">
              <a:spcBef>
                <a:spcPts val="600"/>
              </a:spcBef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Space between quadrupoles :12m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8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IR bypass</a:t>
            </a:r>
            <a:endParaRPr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206960" y="105273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CEPC detector region, booster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bypasses the collider ring from the outer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25m separation: requirements of civil engineering and the radiation protection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4963" r="11694" b="19980"/>
          <a:stretch/>
        </p:blipFill>
        <p:spPr bwMode="auto">
          <a:xfrm>
            <a:off x="467544" y="2872894"/>
            <a:ext cx="5112568" cy="380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40"/>
          <a:stretch/>
        </p:blipFill>
        <p:spPr bwMode="auto">
          <a:xfrm>
            <a:off x="4486504" y="4293096"/>
            <a:ext cx="465749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Off-momentum DA optimization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464" y="1268760"/>
            <a:ext cx="839295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Noninterleave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scheme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Two sext. families (SF, SD)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the phase of the straight section between two octants automatically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downhill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order resonance with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</a:t>
            </a:r>
            <a:r>
              <a:rPr lang="en-GB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GB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40001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</a:t>
            </a:r>
            <a:r>
              <a:rPr lang="en-GB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00401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hence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enlarge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off-momentum DA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3" y="3645024"/>
            <a:ext cx="4166183" cy="284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34" y="3645024"/>
            <a:ext cx="4099776" cy="280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error studies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484784"/>
            <a:ext cx="5220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Gaussian distribution and cut-off at 3σ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979712" y="1988840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Errors Setting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82655"/>
              </p:ext>
            </p:extLst>
          </p:nvPr>
        </p:nvGraphicFramePr>
        <p:xfrm>
          <a:off x="683568" y="5664154"/>
          <a:ext cx="7992889" cy="64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848577"/>
                <a:gridCol w="2348578"/>
              </a:tblGrid>
              <a:tr h="32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 (m)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(mrad)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Gain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Offset after BBA(mm)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BPM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8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</a:t>
                      </a:r>
                      <a:endParaRPr lang="zh-CN" sz="18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5%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8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sz="18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45376"/>
              </p:ext>
            </p:extLst>
          </p:nvPr>
        </p:nvGraphicFramePr>
        <p:xfrm>
          <a:off x="1187624" y="2924944"/>
          <a:ext cx="7200800" cy="195334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08986"/>
                <a:gridCol w="1356673"/>
                <a:gridCol w="1669751"/>
                <a:gridCol w="1565390"/>
              </a:tblGrid>
              <a:tr h="325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</a:tr>
              <a:tr h="32555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 shift x/y  (</a:t>
                      </a:r>
                      <a:r>
                        <a:rPr lang="en-GB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</a:tr>
              <a:tr h="32555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Longitudinal shift z (</a:t>
                      </a:r>
                      <a:r>
                        <a:rPr lang="en-GB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</a:tr>
              <a:tr h="32555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about x/y (</a:t>
                      </a:r>
                      <a:r>
                        <a:rPr lang="en-GB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</a:tr>
              <a:tr h="32555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about z (mrad)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</a:tr>
              <a:tr h="32555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field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6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r>
                        <a:rPr lang="en-GB" sz="16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600" b="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600" b="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r>
                        <a:rPr lang="en-GB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600" b="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7144" anchor="ctr"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4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orbit with errors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-1497958" y="1382463"/>
            <a:ext cx="10972800" cy="69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64688" y="1413350"/>
            <a:ext cx="4392488" cy="1223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pipe: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55mm (diameter)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 within the beam pipe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“First turn trajectory” is not necessary</a:t>
            </a:r>
          </a:p>
        </p:txBody>
      </p:sp>
      <p:sp>
        <p:nvSpPr>
          <p:cNvPr id="7" name="矩形 6"/>
          <p:cNvSpPr/>
          <p:nvPr/>
        </p:nvSpPr>
        <p:spPr>
          <a:xfrm>
            <a:off x="5136707" y="1365893"/>
            <a:ext cx="360040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Corrector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1053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Corrector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2108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5156"/>
            <a:ext cx="4104456" cy="30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9" y="3045156"/>
            <a:ext cx="4023418" cy="29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2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656" y="116632"/>
            <a:ext cx="8871200" cy="792088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orbit &amp; optics with COD corrections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363" y="1196752"/>
            <a:ext cx="86626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57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correction: response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SVD</a:t>
            </a:r>
          </a:p>
          <a:p>
            <a:pPr marL="357188" lvl="1" indent="-357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 Orbit ~ 80um,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betabeat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~3.5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RMS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disp. ~15mm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10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for the simulation seeds</a:t>
            </a:r>
          </a:p>
          <a:p>
            <a:pPr marL="357188" lvl="0" indent="-357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&lt;10% before coupling correction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0" indent="-357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 coupling: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after coupling correction</a:t>
            </a:r>
          </a:p>
        </p:txBody>
      </p:sp>
      <p:sp>
        <p:nvSpPr>
          <p:cNvPr id="6" name="矩形 5"/>
          <p:cNvSpPr/>
          <p:nvPr/>
        </p:nvSpPr>
        <p:spPr>
          <a:xfrm>
            <a:off x="3635896" y="6418920"/>
            <a:ext cx="5508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Hor.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3.5%  / 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Ver.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   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Hor.  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0.0147m  / Ver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0.0144m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2" y="3873106"/>
            <a:ext cx="3096344" cy="232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42" y="3873106"/>
            <a:ext cx="3040795" cy="22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73106"/>
            <a:ext cx="3155370" cy="236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26184" y="6369854"/>
            <a:ext cx="2572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Hor. 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80um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Ver.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79um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0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requirements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&amp; optics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with errors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Ramping curves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1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1768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aperture with errors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4734"/>
              </p:ext>
            </p:extLst>
          </p:nvPr>
        </p:nvGraphicFramePr>
        <p:xfrm>
          <a:off x="467544" y="5279488"/>
          <a:ext cx="8352928" cy="979392"/>
        </p:xfrm>
        <a:graphic>
          <a:graphicData uri="http://schemas.openxmlformats.org/drawingml/2006/table">
            <a:tbl>
              <a:tblPr firstRow="1" firstCol="1" bandRow="1"/>
              <a:tblGrid>
                <a:gridCol w="2988660"/>
                <a:gridCol w="1379383"/>
                <a:gridCol w="1379383"/>
                <a:gridCol w="1379383"/>
                <a:gridCol w="1226119"/>
              </a:tblGrid>
              <a:tr h="29644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zh-CN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DA requirement</a:t>
                      </a:r>
                      <a:endParaRPr lang="zh-CN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DA results</a:t>
                      </a:r>
                      <a:endParaRPr lang="zh-CN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82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H</a:t>
                      </a:r>
                      <a:endParaRPr lang="zh-CN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V</a:t>
                      </a:r>
                      <a:endParaRPr lang="zh-CN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H</a:t>
                      </a:r>
                      <a:endParaRPr lang="zh-CN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V</a:t>
                      </a:r>
                      <a:endParaRPr lang="zh-CN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26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10GeV (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4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=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4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=120nm)</a:t>
                      </a:r>
                      <a:endParaRPr lang="zh-CN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4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+5mm</a:t>
                      </a:r>
                      <a:endParaRPr lang="zh-CN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4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+5mm</a:t>
                      </a:r>
                      <a:endParaRPr lang="zh-CN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7.7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4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+5mm</a:t>
                      </a:r>
                      <a:endParaRPr lang="zh-CN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14.3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+5mm</a:t>
                      </a:r>
                      <a:endParaRPr lang="zh-CN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6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120GeV (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=3.57nm,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=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x*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0.005)</a:t>
                      </a:r>
                      <a:endParaRPr lang="zh-CN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4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+3mm</a:t>
                      </a:r>
                      <a:endParaRPr lang="zh-CN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49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+3mm</a:t>
                      </a:r>
                      <a:endParaRPr lang="zh-CN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21.8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+3mm</a:t>
                      </a:r>
                      <a:endParaRPr lang="zh-CN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779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+3mm</a:t>
                      </a:r>
                      <a:endParaRPr lang="zh-CN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19572" y="2614527"/>
            <a:ext cx="3708412" cy="2622476"/>
            <a:chOff x="827584" y="3552168"/>
            <a:chExt cx="3528392" cy="2198912"/>
          </a:xfrm>
        </p:grpSpPr>
        <p:pic>
          <p:nvPicPr>
            <p:cNvPr id="3" name="图片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52168"/>
              <a:ext cx="3528392" cy="2198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23728" y="374848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10GeV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7794" y="5250342"/>
              <a:ext cx="540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BSC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2640229" y="5064336"/>
              <a:ext cx="0" cy="1860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912519" y="2614527"/>
            <a:ext cx="3611303" cy="2620128"/>
            <a:chOff x="4860032" y="3552168"/>
            <a:chExt cx="3456384" cy="2225048"/>
          </a:xfrm>
        </p:grpSpPr>
        <p:pic>
          <p:nvPicPr>
            <p:cNvPr id="4" name="图片 1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552168"/>
              <a:ext cx="3456384" cy="222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6095071" y="3748481"/>
              <a:ext cx="8034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120GeV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60858" y="5249173"/>
              <a:ext cx="1019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 damping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V="1">
              <a:off x="6648896" y="4767630"/>
              <a:ext cx="0" cy="417039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340518" y="970440"/>
            <a:ext cx="833593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COD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corrections,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is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 two thirds of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bare lattice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120GeV, radiative damping was considered.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requirement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10GeV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beam stay clear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requirement @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120GeV: 1) H- quantum lifetime, 2) V- re-injection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from the collider in the on-axis injection scheme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518" y="6381328"/>
            <a:ext cx="855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150nm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otherwise BSC &gt; beam pipe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5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25" y="1826378"/>
            <a:ext cx="3632813" cy="23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18824" y="2286164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8" y="4426188"/>
            <a:ext cx="3621499" cy="233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3" y="4293096"/>
            <a:ext cx="3788976" cy="244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212912" y="462177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31277" y="452976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44" y="2996951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due to lifetime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low energy determined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1951370"/>
            <a:ext cx="4344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small enough for H &amp;W after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ramping, extra 5s damping for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28479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mittance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@injection =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120nm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121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ramping curve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716016" y="1299989"/>
            <a:ext cx="4059359" cy="2359223"/>
            <a:chOff x="5076056" y="1357809"/>
            <a:chExt cx="3699319" cy="1970052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357809"/>
              <a:ext cx="3699319" cy="197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232005" y="2158169"/>
              <a:ext cx="792088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 &amp; Z</a:t>
              </a:r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1520" y="1314180"/>
            <a:ext cx="4104456" cy="2330843"/>
            <a:chOff x="251520" y="1314181"/>
            <a:chExt cx="3863167" cy="2057308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314181"/>
              <a:ext cx="3863167" cy="2057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21241" y="1796238"/>
              <a:ext cx="72008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Higgs</a:t>
              </a: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7"/>
            <a:ext cx="3983442" cy="239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75076" y="4365104"/>
            <a:ext cx="4417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45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transverse quantum lifetime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80GeV &amp; 120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longitunidal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lifetime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5077" y="6125773"/>
            <a:ext cx="43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during ramping due to lifetime &lt;&lt;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5077" y="3881616"/>
            <a:ext cx="432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nus=0.13 (Higgs), nus=0.1 (W&amp;Z)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2389"/>
            <a:ext cx="4465195" cy="31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9797"/>
            <a:ext cx="4911496" cy="27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14904"/>
            <a:ext cx="8229600" cy="917819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endParaRPr lang="zh-CN" altLang="en-US" sz="40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29729"/>
              </p:ext>
            </p:extLst>
          </p:nvPr>
        </p:nvGraphicFramePr>
        <p:xfrm>
          <a:off x="2154060" y="2492896"/>
          <a:ext cx="2520279" cy="60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5" imgW="2425680" imgH="482400" progId="Equation.DSMT4">
                  <p:embed/>
                </p:oleObj>
              </mc:Choice>
              <mc:Fallback>
                <p:oleObj name="Equation" r:id="rId5" imgW="2425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4060" y="2492896"/>
                        <a:ext cx="2520279" cy="60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6331" y="1047029"/>
            <a:ext cx="40338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ramping, parasitic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field is induced on beam pipe inside dipoles due to eddy current.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Ramping rate is limited by eddy current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ramping curve to control the maximum K2.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456" y="4437112"/>
            <a:ext cx="3545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Chromaticity distortion needs to be corrected during ramping.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ynamic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is under studying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5458" y="3839621"/>
            <a:ext cx="2374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K2=0.000345 (m</a:t>
            </a:r>
            <a:r>
              <a:rPr lang="en-US" altLang="zh-CN" sz="1400" baseline="30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7205"/>
            <a:ext cx="5257283" cy="309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6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89216" y="4509119"/>
            <a:ext cx="4050736" cy="2255652"/>
          </a:xfrm>
          <a:prstGeom prst="roundRect">
            <a:avLst/>
          </a:prstGeom>
          <a:solidFill>
            <a:srgbClr val="CCCCFF">
              <a:alpha val="22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99992" y="1017395"/>
            <a:ext cx="4536504" cy="5747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0072" y="964760"/>
            <a:ext cx="4059880" cy="3168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519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field dipole magnets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088" y="116077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440" y="1707396"/>
            <a:ext cx="36074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Field error &lt;29Gs*0.1%=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0.029Gs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Field reproducibility &lt;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29Gs*0.05%=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0.015Gs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itchFamily="18" charset="0"/>
                <a:ea typeface="华文楷体"/>
                <a:cs typeface="Times New Roman" pitchFamily="18" charset="0"/>
              </a:rPr>
              <a:t>The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 Earth field </a:t>
            </a:r>
            <a:r>
              <a:rPr lang="en-US" altLang="zh-CN" dirty="0" smtClean="0">
                <a:latin typeface="Times New Roman" pitchFamily="18" charset="0"/>
                <a:ea typeface="华文楷体"/>
                <a:cs typeface="Times New Roman" pitchFamily="18" charset="0"/>
              </a:rPr>
              <a:t>~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0.2-0.5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Gs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, </a:t>
            </a:r>
            <a:r>
              <a:rPr lang="en-US" altLang="zh-CN" dirty="0" smtClean="0">
                <a:latin typeface="Times New Roman" pitchFamily="18" charset="0"/>
                <a:ea typeface="华文楷体"/>
                <a:cs typeface="Times New Roman" pitchFamily="18" charset="0"/>
              </a:rPr>
              <a:t>the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remnant field </a:t>
            </a:r>
            <a:r>
              <a:rPr lang="en-US" altLang="zh-CN" dirty="0">
                <a:latin typeface="Times New Roman" pitchFamily="18" charset="0"/>
                <a:ea typeface="华文楷体"/>
                <a:cs typeface="Times New Roman" pitchFamily="18" charset="0"/>
              </a:rPr>
              <a:t>of silicon steel </a:t>
            </a:r>
            <a:r>
              <a:rPr lang="en-US" altLang="zh-CN" dirty="0" smtClean="0">
                <a:latin typeface="Times New Roman" pitchFamily="18" charset="0"/>
                <a:ea typeface="华文楷体"/>
                <a:cs typeface="Times New Roman" pitchFamily="18" charset="0"/>
              </a:rPr>
              <a:t>lamination ~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4-6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Gs</a:t>
            </a:r>
            <a:r>
              <a:rPr lang="en-US" altLang="zh-CN" dirty="0">
                <a:latin typeface="Times New Roman" pitchFamily="18" charset="0"/>
                <a:ea typeface="华文楷体"/>
                <a:cs typeface="Times New Roman" pitchFamily="18" charset="0"/>
              </a:rPr>
              <a:t>.</a:t>
            </a: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6280" y="1091632"/>
            <a:ext cx="358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by technical way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"/>
          <a:stretch/>
        </p:blipFill>
        <p:spPr bwMode="auto">
          <a:xfrm>
            <a:off x="5310368" y="4133113"/>
            <a:ext cx="3016900" cy="254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572000" y="1558154"/>
            <a:ext cx="511256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itchFamily="18" charset="0"/>
                <a:ea typeface="华文楷体"/>
                <a:cs typeface="Times New Roman" pitchFamily="18" charset="0"/>
              </a:rPr>
              <a:t>With magnetic core - dilution </a:t>
            </a:r>
            <a:r>
              <a:rPr lang="en-US" altLang="zh-CN" sz="1600" dirty="0">
                <a:latin typeface="Times New Roman" pitchFamily="18" charset="0"/>
                <a:ea typeface="华文楷体"/>
                <a:cs typeface="Times New Roman" pitchFamily="18" charset="0"/>
              </a:rPr>
              <a:t>(better material)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ea typeface="华文楷体"/>
                <a:cs typeface="Times New Roman" pitchFamily="18" charset="0"/>
              </a:rPr>
              <a:t>Without </a:t>
            </a:r>
            <a:r>
              <a:rPr lang="en-US" altLang="zh-CN" dirty="0">
                <a:latin typeface="Times New Roman" pitchFamily="18" charset="0"/>
                <a:ea typeface="华文楷体"/>
                <a:cs typeface="Times New Roman" pitchFamily="18" charset="0"/>
              </a:rPr>
              <a:t>magnetic core </a:t>
            </a:r>
            <a:endParaRPr lang="en-US" altLang="zh-CN" dirty="0" smtClean="0">
              <a:latin typeface="Times New Roman" pitchFamily="18" charset="0"/>
              <a:ea typeface="华文楷体"/>
              <a:cs typeface="Times New Roman" pitchFamily="18" charset="0"/>
            </a:endParaRPr>
          </a:p>
          <a:p>
            <a:pPr marL="182563" indent="-182563"/>
            <a:r>
              <a:rPr lang="en-US" altLang="zh-CN" sz="1600" dirty="0">
                <a:latin typeface="Times New Roman" pitchFamily="18" charset="0"/>
                <a:ea typeface="华文楷体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           (</a:t>
            </a:r>
            <a:r>
              <a:rPr lang="en-US" altLang="zh-CN" sz="1600" dirty="0">
                <a:latin typeface="Times New Roman" pitchFamily="18" charset="0"/>
                <a:ea typeface="华文楷体"/>
                <a:cs typeface="Times New Roman" pitchFamily="18" charset="0"/>
              </a:rPr>
              <a:t>Twice excitation </a:t>
            </a:r>
            <a:r>
              <a:rPr lang="en-US" altLang="zh-CN" sz="16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current)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088" y="465313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beyond CDR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440" y="5228056"/>
            <a:ext cx="3751512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Wiggler dipole scheme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 the magnets with core and without core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25512"/>
            <a:ext cx="3888432" cy="133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1937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736" y="1412776"/>
            <a:ext cx="791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booster design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meet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requirements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energy modes.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736" y="5013176"/>
            <a:ext cx="770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 magnetic field in the booster is still a challenge. Both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physical solutions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are studied continuously.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20736" y="4221088"/>
            <a:ext cx="777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and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DA is ongoing.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20736" y="234888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physics design satisfy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requirements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geometry, beam dynamics and key hardware.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36" y="344728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effects are studied. Errors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booster are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tolerable.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2276872"/>
            <a:ext cx="685360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9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710784"/>
              </p:ext>
            </p:extLst>
          </p:nvPr>
        </p:nvGraphicFramePr>
        <p:xfrm>
          <a:off x="323528" y="908720"/>
          <a:ext cx="8535035" cy="5483285"/>
        </p:xfrm>
        <a:graphic>
          <a:graphicData uri="http://schemas.openxmlformats.org/drawingml/2006/table">
            <a:tbl>
              <a:tblPr firstRow="1" bandRow="1"/>
              <a:tblGrid>
                <a:gridCol w="2885078"/>
                <a:gridCol w="1656184"/>
                <a:gridCol w="1584176"/>
                <a:gridCol w="1320572"/>
                <a:gridCol w="1089025"/>
              </a:tblGrid>
              <a:tr h="2912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3T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2T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altLang="zh-CN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kern="100" baseline="30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 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(0.21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</a:t>
                      </a:r>
                      <a:r>
                        <a:rPr lang="en-US" altLang="zh-CN" sz="1100" b="1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25ns</a:t>
                      </a: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+10%gap)</a:t>
                      </a:r>
                      <a:endParaRPr lang="zh-CN" altLang="zh-CN" sz="11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461.0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1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0.2/0.0015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1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1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1.21/0.0031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0.54/0.0016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0.18/0.004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0.18/0.0016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1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1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1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1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20.9/0.068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13.9/0.049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6.0/0.078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6.0/0.04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1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10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1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0.031/0.109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0.013/0.106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0.0041/0.056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0.0041/0.072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1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1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1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1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1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100" kern="100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cell) (kw)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 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zh-CN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0.23</a:t>
                      </a:r>
                      <a:endParaRPr lang="zh-CN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180" marR="43180" marT="9525" marB="0" anchor="ctr"/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0.023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 _simulation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(min)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0.67 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1.4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1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1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1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10.1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16.6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32.1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CDR Parameters</a:t>
            </a:r>
            <a:endParaRPr lang="zh-CN" altLang="en-US" sz="2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51520" y="2320320"/>
            <a:ext cx="8712968" cy="53261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32112" y="5817800"/>
            <a:ext cx="873237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 chain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4869160"/>
            <a:ext cx="78488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10 </a:t>
            </a:r>
            <a:r>
              <a:rPr lang="en-US" altLang="x-none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GeV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 </a:t>
            </a:r>
            <a:r>
              <a:rPr lang="en-US" altLang="x-none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linac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 provides electron and positron 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beams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for booster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.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Top up injection for collider ring ~ 3% current decay</a:t>
            </a:r>
            <a:endParaRPr lang="en-US" altLang="x-none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2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ooster is in the same tunnel as collider ring, above 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the collider 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ring.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ooster has the same geometry as collider ring except for the two IRs.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Booster bypasses the collider ring from the outer side at two IPs.</a:t>
            </a:r>
            <a:endParaRPr lang="en-US" altLang="x-none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2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1772816"/>
            <a:ext cx="4321872" cy="2496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5133" y="304527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energy: 10GeV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613228"/>
            <a:ext cx="72008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100km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43164"/>
            <a:ext cx="3712540" cy="28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3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3030" y="3399841"/>
            <a:ext cx="4984415" cy="2919574"/>
            <a:chOff x="1547664" y="3214553"/>
            <a:chExt cx="4321872" cy="2496596"/>
          </a:xfrm>
        </p:grpSpPr>
        <p:pic>
          <p:nvPicPr>
            <p:cNvPr id="4" name="图片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3214553"/>
              <a:ext cx="4321872" cy="24965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06801" y="4487013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Injection energy: 10GeV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3868" y="4054965"/>
              <a:ext cx="720080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100km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injection scheme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16" y="1196752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booster: on-axis injection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Booster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 collider: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>
              <a:spcBef>
                <a:spcPts val="300"/>
              </a:spcBef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     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）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off-axis injection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horizontal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bump (H, W, Z)</a:t>
            </a:r>
          </a:p>
          <a:p>
            <a:pPr>
              <a:spcBef>
                <a:spcPts val="30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</a:t>
            </a:r>
            <a:r>
              <a:rPr lang="zh-CN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on-axis injection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vertical plane (H)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809668"/>
            <a:ext cx="3278564" cy="193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43" y="4798946"/>
            <a:ext cx="3601838" cy="194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2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9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On-axis injection @ Higgs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960440" cy="2576450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/>
        </p:blipFill>
        <p:spPr bwMode="auto">
          <a:xfrm>
            <a:off x="44933" y="4340710"/>
            <a:ext cx="5550083" cy="21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112" y="1308496"/>
            <a:ext cx="45354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@Higgs is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for the off-axis injection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extraction/injection cycles between collider and booster  ~26*200=5.2s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booster @120GeV</a:t>
            </a:r>
          </a:p>
          <a:p>
            <a:pPr>
              <a:spcBef>
                <a:spcPts val="3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single bunch current threshold &gt;70uA</a:t>
            </a:r>
          </a:p>
          <a:p>
            <a:pPr>
              <a:spcBef>
                <a:spcPts val="3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coupling &lt;0.5%</a:t>
            </a:r>
          </a:p>
          <a:p>
            <a:pPr>
              <a:spcBef>
                <a:spcPts val="3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energy acceptance   &gt;1%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63189" y="4135802"/>
            <a:ext cx="3414048" cy="2461334"/>
            <a:chOff x="81296" y="3701194"/>
            <a:chExt cx="4408419" cy="3011723"/>
          </a:xfrm>
        </p:grpSpPr>
        <p:sp>
          <p:nvSpPr>
            <p:cNvPr id="10" name="圆角矩形 9"/>
            <p:cNvSpPr/>
            <p:nvPr/>
          </p:nvSpPr>
          <p:spPr>
            <a:xfrm>
              <a:off x="81296" y="3701194"/>
              <a:ext cx="4346688" cy="301172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1242" y="3789040"/>
              <a:ext cx="424847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1: </a:t>
              </a:r>
              <a:r>
                <a:rPr lang="en-US" altLang="zh-CN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Linac</a:t>
              </a:r>
              <a:r>
                <a:rPr lang="en-US" altLang="zh-CN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booster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(242 small bunches)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Step 2: </a:t>
              </a:r>
              <a:r>
                <a:rPr lang="en-US" altLang="zh-CN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Collider</a:t>
              </a:r>
              <a:r>
                <a:rPr lang="en-US" altLang="zh-CN" sz="1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booster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(7 big 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bunches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</a:t>
              </a:r>
            </a:p>
            <a:p>
              <a:pPr>
                <a:spcAft>
                  <a:spcPts val="600"/>
                </a:spcAft>
              </a:pP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                 </a:t>
              </a:r>
              <a:r>
                <a:rPr lang="en-US" altLang="zh-CN" sz="12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Symbol"/>
                </a:rPr>
                <a:t>off-axis injection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Step 3: Mix in booster (4 damping time)</a:t>
              </a:r>
            </a:p>
            <a:p>
              <a:pPr>
                <a:spcAft>
                  <a:spcPts val="600"/>
                </a:spcAft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                (235 small bunches + 7 big bunches)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Step 4: </a:t>
              </a:r>
              <a:r>
                <a:rPr lang="en-US" altLang="zh-CN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Boostercollider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(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7 big bunches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</a:t>
              </a:r>
            </a:p>
            <a:p>
              <a:pPr>
                <a:spcAft>
                  <a:spcPts val="600"/>
                </a:spcAft>
              </a:pP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                 </a:t>
              </a:r>
              <a:r>
                <a:rPr lang="en-US" altLang="zh-CN" sz="12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Symbol"/>
                </a:rPr>
                <a:t>on-axis injection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 Step 2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…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269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x-none" dirty="0" smtClean="0">
                <a:latin typeface="Times New Roman" panose="02020603050405020304" pitchFamily="2" charset="0"/>
                <a:sym typeface="Times New Roman" panose="02020603050405020304" pitchFamily="2" charset="0"/>
              </a:rPr>
              <a:t>Design requirements for CEPC booster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459" y="5013176"/>
            <a:ext cx="8815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threshold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booster is limited by RF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the inner aperture is selected as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55mm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current injection.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for total efficiency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booster+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transport 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Emittance@120GeV &lt;3.6nm, energy acceptance &gt;1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&lt;0.5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%: requirement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Higgs on-axis injection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DA@10GeV: BSC region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DA@120GeV:on-axis injection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 &amp;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lifetime (H)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65395"/>
              </p:ext>
            </p:extLst>
          </p:nvPr>
        </p:nvGraphicFramePr>
        <p:xfrm>
          <a:off x="1043608" y="1340768"/>
          <a:ext cx="6624736" cy="3464350"/>
        </p:xfrm>
        <a:graphic>
          <a:graphicData uri="http://schemas.openxmlformats.org/drawingml/2006/table">
            <a:tbl>
              <a:tblPr firstRow="1" bandRow="1"/>
              <a:tblGrid>
                <a:gridCol w="3168352"/>
                <a:gridCol w="3456384"/>
              </a:tblGrid>
              <a:tr h="328516">
                <a:tc>
                  <a:txBody>
                    <a:bodyPr/>
                    <a:lstStyle/>
                    <a:p>
                      <a:pPr marL="7175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Parameters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Design goals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16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&lt;1.0 mA(Higgs), 4.0 mA (W), 10 mA(Z)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16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Emittance@ 120GeV (nm rad)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&lt;3.6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706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aperture @10GeV(σ, normalized by linac beam size)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&gt;4σ+5mm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16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aperture @120GeV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&gt;6σx+3mm,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49σy+3mm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16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&gt;1%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16">
                <a:tc>
                  <a:txBody>
                    <a:bodyPr/>
                    <a:lstStyle/>
                    <a:p>
                      <a:pPr marL="73025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Coupling</a:t>
                      </a:r>
                      <a:endParaRPr lang="zh-CN" sz="14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&lt;0.5%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16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Booster transfer efficiency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&gt;92%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16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Total transfer efficiency (inc. inj. &amp; ext.)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&gt;90% (99%*92%*99%)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16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Timing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Meet the top-up injection requirements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9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88659"/>
              </p:ext>
            </p:extLst>
          </p:nvPr>
        </p:nvGraphicFramePr>
        <p:xfrm>
          <a:off x="561255" y="3284984"/>
          <a:ext cx="8064897" cy="32573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04256"/>
                <a:gridCol w="936104"/>
                <a:gridCol w="864096"/>
                <a:gridCol w="1800200"/>
                <a:gridCol w="2160241"/>
              </a:tblGrid>
              <a:tr h="325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Baseline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Designed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rate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="0" i="1" kern="1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100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</a:t>
                      </a:r>
                      <a:endParaRPr lang="zh-CN" altLang="zh-CN" sz="1600" b="0" i="1" kern="10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9.4×10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zh-CN" sz="16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1.5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2×10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1.6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 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120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 / 40 ~120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kern="100" dirty="0" smtClean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/ 1</a:t>
                      </a:r>
                      <a:endParaRPr lang="zh-CN" altLang="zh-CN" sz="16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energy on Target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bunch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charge on Target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387" name="Picture 3" descr="E:\50km_Circular_collider\Chou\CDR\CDR\CDR international review\Scheme4--V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16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3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parameters @ injection </a:t>
            </a: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(10GeV)</a:t>
            </a:r>
            <a:endParaRPr lang="zh-CN" altLang="en-US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2487"/>
              </p:ext>
            </p:extLst>
          </p:nvPr>
        </p:nvGraphicFramePr>
        <p:xfrm>
          <a:off x="899594" y="980728"/>
          <a:ext cx="7416825" cy="5723740"/>
        </p:xfrm>
        <a:graphic>
          <a:graphicData uri="http://schemas.openxmlformats.org/drawingml/2006/table">
            <a:tbl>
              <a:tblPr firstRow="1" firstCol="1" bandRow="1"/>
              <a:tblGrid>
                <a:gridCol w="3377960"/>
                <a:gridCol w="807773"/>
                <a:gridCol w="1028075"/>
                <a:gridCol w="1101509"/>
                <a:gridCol w="1101508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242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1524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6000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single bunch current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25.7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0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beam current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(limited by coupled bunch instability)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charge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nC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0.78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0.63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0.45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Single bunch current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2.3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1.8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1.3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0.57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2.86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7.51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Energy </a:t>
                      </a: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spread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0.0078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Synchrotron radiation</a:t>
                      </a: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loss/turn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keV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73.5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factor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GB" sz="15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2.44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</a:t>
                      </a:r>
                      <a:r>
                        <a:rPr lang="en-GB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GB" sz="15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0.025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chromaticity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H/V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-336/-333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voltage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MV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62.7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Betatron tune </a:t>
                      </a:r>
                      <a:r>
                        <a:rPr lang="en-GB" sz="15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5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5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5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5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5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263.2/261.2/0.1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energy acceptance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1.9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time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90.7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length of linac beam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1.0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of linac beam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0.16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of </a:t>
                      </a:r>
                      <a:r>
                        <a:rPr lang="en-GB" sz="1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linac</a:t>
                      </a: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beam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40~120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83568" y="1880256"/>
            <a:ext cx="7848872" cy="72008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4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10690</TotalTime>
  <Words>2200</Words>
  <Application>Microsoft Office PowerPoint</Application>
  <PresentationFormat>全屏显示(4:3)</PresentationFormat>
  <Paragraphs>607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 Unicode MS</vt:lpstr>
      <vt:lpstr>MS Mincho</vt:lpstr>
      <vt:lpstr>华文楷体</vt:lpstr>
      <vt:lpstr>宋体</vt:lpstr>
      <vt:lpstr>Arial</vt:lpstr>
      <vt:lpstr>Calibri</vt:lpstr>
      <vt:lpstr>Comic Sans MS</vt:lpstr>
      <vt:lpstr>Symbol</vt:lpstr>
      <vt:lpstr>Times</vt:lpstr>
      <vt:lpstr>Times New Roman</vt:lpstr>
      <vt:lpstr>Wingdings</vt:lpstr>
      <vt:lpstr>Office 主题</vt:lpstr>
      <vt:lpstr>Equation</vt:lpstr>
      <vt:lpstr>CEPC Booster Design</vt:lpstr>
      <vt:lpstr>Outline</vt:lpstr>
      <vt:lpstr>CEPC  CDR Parameters</vt:lpstr>
      <vt:lpstr>CEPC injector chain</vt:lpstr>
      <vt:lpstr>CEPC injection scheme</vt:lpstr>
      <vt:lpstr>On-axis injection @ Higgs</vt:lpstr>
      <vt:lpstr>Design requirements for CEPC booster</vt:lpstr>
      <vt:lpstr>CEPC Linac</vt:lpstr>
      <vt:lpstr>Booster parameters @ injection (10GeV)</vt:lpstr>
      <vt:lpstr>Booster parameters @ extraction</vt:lpstr>
      <vt:lpstr>Beam instability</vt:lpstr>
      <vt:lpstr>Booster geometry design</vt:lpstr>
      <vt:lpstr>Booster optics - ARC</vt:lpstr>
      <vt:lpstr>Booster optics - RF</vt:lpstr>
      <vt:lpstr>Booster optics – IR bypass</vt:lpstr>
      <vt:lpstr>Off-momentum DA optimization</vt:lpstr>
      <vt:lpstr>Booster error studies</vt:lpstr>
      <vt:lpstr>Booster orbit with errors</vt:lpstr>
      <vt:lpstr>Booster orbit &amp; optics with COD corrections</vt:lpstr>
      <vt:lpstr>Dynamic aperture with errors</vt:lpstr>
      <vt:lpstr>Emittance evolution</vt:lpstr>
      <vt:lpstr>RF ramping curve</vt:lpstr>
      <vt:lpstr>Eddy current effect</vt:lpstr>
      <vt:lpstr>Low field dipole magnets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Parameter Optimization and Booster Design</dc:title>
  <dc:creator>Dou</dc:creator>
  <cp:lastModifiedBy>Dou</cp:lastModifiedBy>
  <cp:revision>214</cp:revision>
  <dcterms:created xsi:type="dcterms:W3CDTF">2018-01-16T07:57:26Z</dcterms:created>
  <dcterms:modified xsi:type="dcterms:W3CDTF">2018-06-28T07:05:32Z</dcterms:modified>
</cp:coreProperties>
</file>