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261" r:id="rId2"/>
    <p:sldId id="327" r:id="rId3"/>
    <p:sldId id="398" r:id="rId4"/>
    <p:sldId id="390" r:id="rId5"/>
    <p:sldId id="328" r:id="rId6"/>
    <p:sldId id="391" r:id="rId7"/>
    <p:sldId id="407" r:id="rId8"/>
    <p:sldId id="377" r:id="rId9"/>
    <p:sldId id="401" r:id="rId10"/>
    <p:sldId id="399" r:id="rId11"/>
    <p:sldId id="395" r:id="rId12"/>
    <p:sldId id="347" r:id="rId13"/>
    <p:sldId id="404" r:id="rId14"/>
    <p:sldId id="400" r:id="rId15"/>
    <p:sldId id="344" r:id="rId16"/>
    <p:sldId id="360" r:id="rId17"/>
    <p:sldId id="384" r:id="rId18"/>
    <p:sldId id="397" r:id="rId19"/>
    <p:sldId id="367" r:id="rId20"/>
    <p:sldId id="339" r:id="rId21"/>
    <p:sldId id="386" r:id="rId22"/>
    <p:sldId id="406" r:id="rId23"/>
    <p:sldId id="388" r:id="rId24"/>
    <p:sldId id="385" r:id="rId25"/>
    <p:sldId id="341" r:id="rId26"/>
    <p:sldId id="402" r:id="rId27"/>
    <p:sldId id="405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孟才" initials="孟才" lastIdx="1" clrIdx="0">
    <p:extLst>
      <p:ext uri="{19B8F6BF-5375-455C-9EA6-DF929625EA0E}">
        <p15:presenceInfo xmlns:p15="http://schemas.microsoft.com/office/powerpoint/2012/main" userId="9dded5530b46db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 autoAdjust="0"/>
    <p:restoredTop sz="87931" autoAdjust="0"/>
  </p:normalViewPr>
  <p:slideViewPr>
    <p:cSldViewPr snapToGrid="0">
      <p:cViewPr varScale="1">
        <p:scale>
          <a:sx n="81" d="100"/>
          <a:sy n="81" d="100"/>
        </p:scale>
        <p:origin x="37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78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6650D-9494-41FF-9806-8B83AE6D8378}" type="datetimeFigureOut">
              <a:rPr lang="zh-CN" altLang="en-US" smtClean="0"/>
              <a:t>2018-6-27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EF94D-5812-4AAB-BFF2-D0A300FCBC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690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A4537-8308-4F40-AB51-228B839276B7}" type="datetimeFigureOut">
              <a:rPr lang="zh-CN" altLang="en-US" smtClean="0"/>
              <a:t>2018-6-27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6EE03-0A88-4680-904D-DAEB55ADA7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28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751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090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963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377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440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80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505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814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710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028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785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362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7960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053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988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679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4138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525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359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775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Common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339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80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531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9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523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grpSp>
        <p:nvGrpSpPr>
          <p:cNvPr id="11" name="组合 2"/>
          <p:cNvGrpSpPr>
            <a:grpSpLocks/>
          </p:cNvGrpSpPr>
          <p:nvPr userDrawn="1"/>
        </p:nvGrpSpPr>
        <p:grpSpPr bwMode="auto">
          <a:xfrm>
            <a:off x="0" y="1643081"/>
            <a:ext cx="12192000" cy="2500294"/>
            <a:chOff x="0" y="1643074"/>
            <a:chExt cx="9144000" cy="2500282"/>
          </a:xfrm>
        </p:grpSpPr>
        <p:sp>
          <p:nvSpPr>
            <p:cNvPr id="12" name="矩形 11"/>
            <p:cNvSpPr/>
            <p:nvPr/>
          </p:nvSpPr>
          <p:spPr>
            <a:xfrm>
              <a:off x="0" y="4071942"/>
              <a:ext cx="9144000" cy="71414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1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643074"/>
              <a:ext cx="9144000" cy="2285992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1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lnSpc>
                <a:spcPct val="200000"/>
              </a:lnSpc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4286252"/>
            <a:ext cx="8534400" cy="7269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altLang="zh-CN" dirty="0" smtClean="0"/>
          </a:p>
        </p:txBody>
      </p:sp>
      <p:sp>
        <p:nvSpPr>
          <p:cNvPr id="26" name="内容占位符 25"/>
          <p:cNvSpPr>
            <a:spLocks noGrp="1"/>
          </p:cNvSpPr>
          <p:nvPr>
            <p:ph sz="quarter" idx="12"/>
          </p:nvPr>
        </p:nvSpPr>
        <p:spPr>
          <a:xfrm>
            <a:off x="2663182" y="5227563"/>
            <a:ext cx="6865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4" y="436172"/>
            <a:ext cx="3768517" cy="73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79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28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729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4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92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30481"/>
            <a:ext cx="4831080" cy="89407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Wingdings" panose="05000000000000000000" pitchFamily="2" charset="2"/>
              <a:buChar char="ü"/>
              <a:defRPr/>
            </a:lvl3pPr>
            <a:lvl4pPr marL="1600200" indent="-228600">
              <a:buFont typeface="Wingdings" panose="05000000000000000000" pitchFamily="2" charset="2"/>
              <a:buChar char="p"/>
              <a:defRPr/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/>
          </p:nvPr>
        </p:nvSpPr>
        <p:spPr>
          <a:xfrm>
            <a:off x="5730240" y="233680"/>
            <a:ext cx="6147435" cy="69088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编辑母版文本样式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0" y="6502300"/>
            <a:ext cx="12192000" cy="29310"/>
          </a:xfrm>
          <a:prstGeom prst="rect">
            <a:avLst/>
          </a:prstGeom>
          <a:solidFill>
            <a:srgbClr val="1D77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zh-CN" altLang="en-US" sz="1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7763780" y="6534224"/>
            <a:ext cx="3268563" cy="313416"/>
            <a:chOff x="2784098" y="6454578"/>
            <a:chExt cx="6359904" cy="399511"/>
          </a:xfrm>
        </p:grpSpPr>
        <p:sp>
          <p:nvSpPr>
            <p:cNvPr id="14" name="文本框 13"/>
            <p:cNvSpPr txBox="1"/>
            <p:nvPr/>
          </p:nvSpPr>
          <p:spPr>
            <a:xfrm>
              <a:off x="2784098" y="6461765"/>
              <a:ext cx="6359904" cy="39232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Linac</a:t>
              </a:r>
              <a:r>
                <a:rPr lang="en-US" altLang="zh-CN" sz="1400" b="1" baseline="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Injector design of CEPC CDR</a:t>
              </a:r>
              <a:endParaRPr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直角三角形 14"/>
            <p:cNvSpPr/>
            <p:nvPr/>
          </p:nvSpPr>
          <p:spPr>
            <a:xfrm flipV="1">
              <a:off x="2784098" y="6454578"/>
              <a:ext cx="655405" cy="33973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9" name="页脚占位符 28"/>
          <p:cNvSpPr>
            <a:spLocks noGrp="1"/>
          </p:cNvSpPr>
          <p:nvPr>
            <p:ph type="ftr" sz="quarter" idx="15"/>
          </p:nvPr>
        </p:nvSpPr>
        <p:spPr>
          <a:xfrm>
            <a:off x="-1" y="6502300"/>
            <a:ext cx="6952891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31" name="矩形 30"/>
          <p:cNvSpPr/>
          <p:nvPr userDrawn="1"/>
        </p:nvSpPr>
        <p:spPr>
          <a:xfrm>
            <a:off x="17252" y="6539837"/>
            <a:ext cx="7401465" cy="307782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International review of CEPC CDR , 28 June 2018, IHEP, Beijing, China</a:t>
            </a:r>
            <a:endParaRPr lang="zh-CN" altLang="en-US" sz="1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11291976" y="6542580"/>
            <a:ext cx="793631" cy="30503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1D156-31C7-4A0D-88C3-08F7D3EE48DA}" type="slidenum">
              <a:rPr lang="en-US" altLang="zh-CN" sz="1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marL="0" marR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zh-CN" altLang="en-US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9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743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86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697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16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045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75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09040"/>
            <a:ext cx="10515600" cy="496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2"/>
          <p:cNvGrpSpPr>
            <a:grpSpLocks/>
          </p:cNvGrpSpPr>
          <p:nvPr userDrawn="1"/>
        </p:nvGrpSpPr>
        <p:grpSpPr bwMode="auto">
          <a:xfrm>
            <a:off x="0" y="0"/>
            <a:ext cx="12192000" cy="1026160"/>
            <a:chOff x="0" y="1643074"/>
            <a:chExt cx="9144000" cy="2500282"/>
          </a:xfrm>
        </p:grpSpPr>
        <p:sp>
          <p:nvSpPr>
            <p:cNvPr id="9" name="矩形 8"/>
            <p:cNvSpPr/>
            <p:nvPr/>
          </p:nvSpPr>
          <p:spPr>
            <a:xfrm>
              <a:off x="0" y="4071942"/>
              <a:ext cx="9144000" cy="71414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1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643074"/>
              <a:ext cx="9144000" cy="2285992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1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590" y="-24685"/>
            <a:ext cx="1636420" cy="96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67645" y="2290713"/>
            <a:ext cx="11444141" cy="151771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altLang="zh-CN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Linac Injector Design 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CEPC CDR</a:t>
            </a:r>
            <a:endParaRPr lang="zh-CN" altLang="en-US" sz="31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59650" y="5227243"/>
            <a:ext cx="7366818" cy="142816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 Meng</a:t>
            </a:r>
            <a:r>
              <a:rPr lang="en-US" altLang="zh-CN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Guoxi</a:t>
            </a:r>
            <a:r>
              <a:rPr lang="en-US" altLang="zh-CN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Pei, Jingru Zhang, Xiaoping Li,</a:t>
            </a:r>
            <a:br>
              <a:rPr lang="en-US" altLang="zh-CN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Dou Wang, </a:t>
            </a:r>
            <a:r>
              <a:rPr lang="en-US" altLang="zh-CN" sz="20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Chenghui</a:t>
            </a:r>
            <a:r>
              <a:rPr lang="en-US" altLang="zh-CN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Yu, Jie 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Gao, Shilun Pei, </a:t>
            </a:r>
            <a:r>
              <a:rPr lang="en-US" altLang="zh-CN" sz="20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Yunlong</a:t>
            </a:r>
            <a:r>
              <a:rPr lang="en-US" altLang="zh-CN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</a:t>
            </a:r>
            <a:endParaRPr lang="en-US" altLang="zh-CN" sz="20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High Energy Physics, CAS, Beijing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84658" y="4209016"/>
            <a:ext cx="8516802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altLang="zh-CN" sz="2800" b="1" dirty="0">
                <a:solidFill>
                  <a:srgbClr val="F4791C"/>
                </a:solidFill>
                <a:latin typeface="Arial Rounded MT Bold" panose="020F07040305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International review of CEPC CDR </a:t>
            </a:r>
            <a:endParaRPr lang="en-US" altLang="zh-CN" sz="2800" b="1" dirty="0" smtClean="0">
              <a:solidFill>
                <a:srgbClr val="F4791C"/>
              </a:solidFill>
              <a:latin typeface="Arial Rounded MT Bold" panose="020F070403050403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algn="ctr">
              <a:spcAft>
                <a:spcPts val="500"/>
              </a:spcAft>
            </a:pPr>
            <a:r>
              <a:rPr lang="en-US" altLang="zh-CN" sz="2800" b="1" dirty="0" smtClean="0">
                <a:solidFill>
                  <a:srgbClr val="F4791C"/>
                </a:solidFill>
                <a:latin typeface="Arial Rounded MT Bold" panose="020F07040305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28 June, 2018</a:t>
            </a:r>
            <a:endParaRPr lang="en-US" altLang="zh-CN" sz="2800" b="1" dirty="0">
              <a:solidFill>
                <a:srgbClr val="F4791C"/>
              </a:solidFill>
              <a:latin typeface="Arial Rounded MT Bold" panose="020F070403050403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469303" y="281908"/>
            <a:ext cx="5634612" cy="1161290"/>
            <a:chOff x="4088105" y="224034"/>
            <a:chExt cx="5634612" cy="116129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8105" y="224034"/>
              <a:ext cx="1972060" cy="116129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6038182" y="389339"/>
              <a:ext cx="36845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latin typeface="华文行楷" panose="02010800040101010101" pitchFamily="2" charset="-122"/>
                  <a:ea typeface="华文行楷" panose="02010800040101010101" pitchFamily="2" charset="-122"/>
                </a:rPr>
                <a:t>环形正负电子对撞机</a:t>
              </a:r>
              <a:endParaRPr lang="en-US" altLang="zh-CN" sz="2800" dirty="0" smtClean="0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r>
                <a:rPr lang="en-US" altLang="zh-CN" sz="2000" dirty="0" smtClean="0"/>
                <a:t>Circular Electron Positron Collider</a:t>
              </a:r>
              <a:endParaRPr lang="zh-CN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291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t="19890" r="11582" b="19837"/>
          <a:stretch/>
        </p:blipFill>
        <p:spPr>
          <a:xfrm>
            <a:off x="4143385" y="1253763"/>
            <a:ext cx="7979485" cy="432102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1639" y="1055803"/>
            <a:ext cx="4379843" cy="5627802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Main parameters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Linac layout 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/>
              <a:t>Source design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/>
              <a:t>Electron source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/>
              <a:t>Positron source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Linac design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Electron mode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Positron mode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/>
              <a:t>Summary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263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Source </a:t>
            </a:r>
            <a:r>
              <a:rPr lang="en-US" altLang="zh-CN" dirty="0" smtClean="0"/>
              <a:t>design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1484" y="1089297"/>
            <a:ext cx="4643846" cy="5550989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Thermionic</a:t>
            </a:r>
            <a:r>
              <a:rPr lang="en-US" altLang="zh-CN" dirty="0" smtClean="0"/>
              <a:t> electron gun</a:t>
            </a:r>
          </a:p>
          <a:p>
            <a:r>
              <a:rPr lang="en-US" altLang="zh-CN" dirty="0" smtClean="0">
                <a:solidFill>
                  <a:srgbClr val="0070C0"/>
                </a:solidFill>
              </a:rPr>
              <a:t>Sub-harmonic pre-buncher</a:t>
            </a:r>
          </a:p>
          <a:p>
            <a:pPr lvl="1"/>
            <a:r>
              <a:rPr lang="en-US" altLang="zh-CN" dirty="0" smtClean="0"/>
              <a:t>142.8375 MHz</a:t>
            </a:r>
          </a:p>
          <a:p>
            <a:pPr lvl="1"/>
            <a:r>
              <a:rPr lang="en-US" altLang="zh-CN" dirty="0" smtClean="0"/>
              <a:t>571.35 MHz</a:t>
            </a:r>
          </a:p>
          <a:p>
            <a:r>
              <a:rPr lang="en-US" altLang="zh-CN" dirty="0" smtClean="0">
                <a:solidFill>
                  <a:srgbClr val="0070C0"/>
                </a:solidFill>
              </a:rPr>
              <a:t>Buncher &amp; A0</a:t>
            </a:r>
          </a:p>
          <a:p>
            <a:pPr lvl="1"/>
            <a:r>
              <a:rPr lang="en-US" altLang="zh-CN" dirty="0" smtClean="0"/>
              <a:t>2856.75 MHz</a:t>
            </a:r>
          </a:p>
          <a:p>
            <a:r>
              <a:rPr lang="en-US" altLang="zh-CN" dirty="0" smtClean="0"/>
              <a:t>Focusing structure</a:t>
            </a:r>
          </a:p>
          <a:p>
            <a:pPr lvl="1"/>
            <a:r>
              <a:rPr lang="en-US" altLang="zh-CN" dirty="0" smtClean="0"/>
              <a:t>Solenoid</a:t>
            </a:r>
            <a:endParaRPr lang="en-US" altLang="zh-CN" dirty="0"/>
          </a:p>
          <a:p>
            <a:r>
              <a:rPr lang="en-US" altLang="zh-CN" dirty="0"/>
              <a:t>Emittance</a:t>
            </a:r>
          </a:p>
          <a:p>
            <a:pPr lvl="1"/>
            <a:r>
              <a:rPr lang="en-US" altLang="zh-CN" dirty="0"/>
              <a:t>&lt;100 mm-mrad (</a:t>
            </a:r>
            <a:r>
              <a:rPr lang="en-US" altLang="zh-CN" dirty="0" err="1"/>
              <a:t>Norm.Rms</a:t>
            </a:r>
            <a:r>
              <a:rPr lang="en-US" altLang="zh-CN" dirty="0"/>
              <a:t>)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Transmission</a:t>
            </a:r>
            <a:r>
              <a:rPr lang="en-US" altLang="zh-CN" dirty="0"/>
              <a:t> </a:t>
            </a:r>
          </a:p>
          <a:p>
            <a:pPr lvl="1"/>
            <a:r>
              <a:rPr lang="en-US" altLang="zh-CN" dirty="0"/>
              <a:t>~90%</a:t>
            </a:r>
            <a:endParaRPr lang="zh-CN" altLang="en-US" dirty="0"/>
          </a:p>
          <a:p>
            <a:endParaRPr lang="en-US" altLang="zh-CN" dirty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 smtClean="0"/>
              <a:t>Electron source</a:t>
            </a:r>
            <a:endParaRPr lang="zh-CN" altLang="en-US" dirty="0"/>
          </a:p>
        </p:txBody>
      </p:sp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7391534" y="1323443"/>
            <a:ext cx="4800466" cy="254134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258312" y="1089297"/>
            <a:ext cx="97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Parmela</a:t>
            </a:r>
            <a:endParaRPr lang="zh-CN" altLang="en-US" b="1" dirty="0"/>
          </a:p>
        </p:txBody>
      </p:sp>
      <p:pic>
        <p:nvPicPr>
          <p:cNvPr id="10" name="图片 9"/>
          <p:cNvPicPr/>
          <p:nvPr/>
        </p:nvPicPr>
        <p:blipFill rotWithShape="1">
          <a:blip r:embed="rId5"/>
          <a:srcRect l="6605" t="5076" r="7846"/>
          <a:stretch/>
        </p:blipFill>
        <p:spPr bwMode="auto">
          <a:xfrm>
            <a:off x="7599986" y="4098937"/>
            <a:ext cx="4383562" cy="23660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76195"/>
              </p:ext>
            </p:extLst>
          </p:nvPr>
        </p:nvGraphicFramePr>
        <p:xfrm>
          <a:off x="3471401" y="2754085"/>
          <a:ext cx="4090212" cy="2221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Visio" r:id="rId6" imgW="28735242" imgH="13281818" progId="Visio.Drawing.15">
                  <p:embed/>
                </p:oleObj>
              </mc:Choice>
              <mc:Fallback>
                <p:oleObj name="Visio" r:id="rId6" imgW="28735242" imgH="13281818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1401" y="2754085"/>
                        <a:ext cx="4090212" cy="22214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63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Source design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Positron source</a:t>
            </a: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70338" y="1045029"/>
            <a:ext cx="5107949" cy="5641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/>
              <a:t>Layout of positron source</a:t>
            </a:r>
          </a:p>
          <a:p>
            <a:pPr lvl="1"/>
            <a:r>
              <a:rPr lang="en-US" altLang="zh-CN" dirty="0" smtClean="0"/>
              <a:t>Target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smtClean="0">
                <a:sym typeface="Wingdings" panose="05000000000000000000" pitchFamily="2" charset="2"/>
              </a:rPr>
              <a:t>(Conventional)</a:t>
            </a:r>
            <a:endParaRPr lang="en-US" altLang="zh-CN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dirty="0" smtClean="0"/>
              <a:t>tungsten@15 </a:t>
            </a:r>
            <a:r>
              <a:rPr lang="en-US" altLang="zh-CN" dirty="0"/>
              <a:t>mm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dirty="0"/>
              <a:t>Beam size: 0.5 </a:t>
            </a:r>
            <a:r>
              <a:rPr lang="en-US" altLang="zh-CN" dirty="0" smtClean="0"/>
              <a:t>mm</a:t>
            </a:r>
          </a:p>
          <a:p>
            <a:pPr lvl="1"/>
            <a:r>
              <a:rPr lang="en-US" altLang="zh-CN" dirty="0"/>
              <a:t>Energy deposition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0.784 GeV/e- @ FLUKA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784 W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/>
              <a:t>water </a:t>
            </a:r>
            <a:r>
              <a:rPr lang="en-US" altLang="zh-CN" dirty="0" smtClean="0"/>
              <a:t>cooling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The cylindrical W target is embedded in a cuboid copper block for supporting and </a:t>
            </a:r>
            <a:r>
              <a:rPr lang="en-US" altLang="zh-CN" dirty="0" smtClean="0"/>
              <a:t>cooling</a:t>
            </a:r>
          </a:p>
          <a:p>
            <a:pPr lvl="1"/>
            <a:r>
              <a:rPr lang="en-US" altLang="zh-CN" dirty="0"/>
              <a:t>AMD (Adiabatic Matching Device)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dirty="0"/>
              <a:t>Length: 100mm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dirty="0"/>
              <a:t>Aperture: 8mm</a:t>
            </a:r>
            <a:r>
              <a:rPr lang="en-US" altLang="zh-CN" dirty="0">
                <a:sym typeface="Wingdings" panose="05000000000000000000" pitchFamily="2" charset="2"/>
              </a:rPr>
              <a:t>26mm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dirty="0">
                <a:sym typeface="Wingdings" panose="05000000000000000000" pitchFamily="2" charset="2"/>
              </a:rPr>
              <a:t>Magnetic field: (5.5T0T) + 0.5T</a:t>
            </a:r>
          </a:p>
          <a:p>
            <a:pPr lvl="1">
              <a:lnSpc>
                <a:spcPct val="100000"/>
              </a:lnSpc>
            </a:pPr>
            <a:endParaRPr lang="en-US" altLang="zh-CN" dirty="0"/>
          </a:p>
        </p:txBody>
      </p:sp>
      <p:pic>
        <p:nvPicPr>
          <p:cNvPr id="11" name="内容占位符 10" descr="D:\IHEPBOX\My_work\CEPC&amp;SPPC\Lattice structure\visio\PSPAS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881" y="1045029"/>
            <a:ext cx="7195143" cy="1741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t="4211" r="7143"/>
          <a:stretch/>
        </p:blipFill>
        <p:spPr bwMode="auto">
          <a:xfrm>
            <a:off x="6156355" y="2775234"/>
            <a:ext cx="2327770" cy="19947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图片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125" y="2775235"/>
            <a:ext cx="3110845" cy="199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内容占位符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86" y="4769959"/>
            <a:ext cx="2844609" cy="1730205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333" y="4769958"/>
            <a:ext cx="2886342" cy="1730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31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D:\IHEPBOX\My_work\CEPC&amp;SPPC\Linac_dynamic\Positron_linac\Positron_source\Pre_accelerating_section\4GeV_pre_accelerating_section\AMD_2period\Positron_yield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r="6430"/>
          <a:stretch/>
        </p:blipFill>
        <p:spPr bwMode="auto">
          <a:xfrm>
            <a:off x="5082978" y="3257410"/>
            <a:ext cx="3359713" cy="2417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内容占位符 10" descr="D:\IHEPBOX\My_work\CEPC&amp;SPPC\Lattice structure\visio\PSPA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0" y="1152765"/>
            <a:ext cx="4622276" cy="17417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Source design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9" y="1056637"/>
            <a:ext cx="5959155" cy="5513845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Layout of positron </a:t>
            </a:r>
            <a:r>
              <a:rPr lang="en-US" altLang="zh-CN" dirty="0" smtClean="0"/>
              <a:t>source</a:t>
            </a:r>
          </a:p>
          <a:p>
            <a:pPr lvl="1"/>
            <a:r>
              <a:rPr lang="en-US" altLang="zh-CN" dirty="0" smtClean="0">
                <a:sym typeface="Wingdings" panose="05000000000000000000" pitchFamily="2" charset="2"/>
              </a:rPr>
              <a:t>Capture </a:t>
            </a:r>
            <a:r>
              <a:rPr lang="en-US" altLang="zh-CN" dirty="0">
                <a:sym typeface="Wingdings" panose="05000000000000000000" pitchFamily="2" charset="2"/>
              </a:rPr>
              <a:t>&amp; Pre-accelerating structure</a:t>
            </a:r>
          </a:p>
          <a:p>
            <a:pPr lvl="2"/>
            <a:r>
              <a:rPr lang="en-US" altLang="zh-CN" dirty="0">
                <a:sym typeface="Wingdings" panose="05000000000000000000" pitchFamily="2" charset="2"/>
              </a:rPr>
              <a:t>Length:2 m</a:t>
            </a:r>
          </a:p>
          <a:p>
            <a:pPr lvl="2"/>
            <a:r>
              <a:rPr lang="en-US" altLang="zh-CN" b="1" dirty="0">
                <a:sym typeface="Wingdings" panose="05000000000000000000" pitchFamily="2" charset="2"/>
              </a:rPr>
              <a:t>Aperture</a:t>
            </a:r>
            <a:r>
              <a:rPr lang="en-US" altLang="zh-CN" dirty="0">
                <a:sym typeface="Wingdings" panose="05000000000000000000" pitchFamily="2" charset="2"/>
              </a:rPr>
              <a:t>: 25 mm</a:t>
            </a:r>
          </a:p>
          <a:p>
            <a:pPr lvl="2"/>
            <a:r>
              <a:rPr lang="en-US" altLang="zh-CN" dirty="0">
                <a:sym typeface="Wingdings" panose="05000000000000000000" pitchFamily="2" charset="2"/>
              </a:rPr>
              <a:t>Gradient: 22 </a:t>
            </a:r>
            <a:r>
              <a:rPr lang="en-US" altLang="zh-CN" dirty="0" smtClean="0">
                <a:sym typeface="Wingdings" panose="05000000000000000000" pitchFamily="2" charset="2"/>
              </a:rPr>
              <a:t>MV/m</a:t>
            </a:r>
            <a:endParaRPr lang="en-US" altLang="zh-CN" dirty="0" smtClean="0">
              <a:sym typeface="Wingdings" panose="05000000000000000000" pitchFamily="2" charset="2"/>
            </a:endParaRP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Chicane</a:t>
            </a:r>
          </a:p>
          <a:p>
            <a:pPr lvl="2"/>
            <a:r>
              <a:rPr lang="en-US" altLang="zh-CN" dirty="0">
                <a:sym typeface="Wingdings" panose="05000000000000000000" pitchFamily="2" charset="2"/>
              </a:rPr>
              <a:t>Wasted electron separation</a:t>
            </a:r>
          </a:p>
          <a:p>
            <a:pPr lvl="1">
              <a:lnSpc>
                <a:spcPct val="110000"/>
              </a:lnSpc>
            </a:pPr>
            <a:r>
              <a:rPr lang="en-US" altLang="zh-CN" dirty="0"/>
              <a:t>Norm. RMS. Emittance</a:t>
            </a:r>
          </a:p>
          <a:p>
            <a:pPr lvl="2">
              <a:lnSpc>
                <a:spcPct val="110000"/>
              </a:lnSpc>
            </a:pPr>
            <a:r>
              <a:rPr lang="en-US" altLang="zh-CN" dirty="0">
                <a:sym typeface="Wingdings" panose="05000000000000000000" pitchFamily="2" charset="2"/>
              </a:rPr>
              <a:t>~2400 mm-mrad~120nm@10GeV</a:t>
            </a:r>
          </a:p>
          <a:p>
            <a:pPr lvl="2">
              <a:lnSpc>
                <a:spcPct val="110000"/>
              </a:lnSpc>
            </a:pPr>
            <a:r>
              <a:rPr lang="en-US" altLang="zh-CN" dirty="0">
                <a:sym typeface="Wingdings" panose="05000000000000000000" pitchFamily="2" charset="2"/>
              </a:rPr>
              <a:t>Capture section &amp; low energy part of positron linac</a:t>
            </a:r>
            <a:endParaRPr lang="en-US" altLang="zh-CN" dirty="0"/>
          </a:p>
          <a:p>
            <a:pPr lvl="1">
              <a:lnSpc>
                <a:spcPct val="110000"/>
              </a:lnSpc>
            </a:pPr>
            <a:r>
              <a:rPr lang="en-US" altLang="zh-CN" dirty="0"/>
              <a:t>Energy:  &gt;200 </a:t>
            </a:r>
            <a:r>
              <a:rPr lang="en-US" altLang="zh-CN" dirty="0" smtClean="0"/>
              <a:t>MeV</a:t>
            </a:r>
          </a:p>
          <a:p>
            <a:pPr lvl="1">
              <a:lnSpc>
                <a:spcPct val="110000"/>
              </a:lnSpc>
            </a:pPr>
            <a:r>
              <a:rPr lang="en-US" altLang="zh-CN" dirty="0" smtClean="0"/>
              <a:t>Positron yield</a:t>
            </a:r>
            <a:endParaRPr lang="en-US" altLang="zh-CN" dirty="0"/>
          </a:p>
          <a:p>
            <a:pPr marL="1257300" lvl="2" indent="-342900">
              <a:lnSpc>
                <a:spcPct val="110000"/>
              </a:lnSpc>
            </a:pPr>
            <a:r>
              <a:rPr lang="en-US" altLang="zh-CN" dirty="0"/>
              <a:t>Ne+/Ne- &gt; </a:t>
            </a:r>
            <a:r>
              <a:rPr lang="en-US" altLang="zh-CN" b="1" dirty="0">
                <a:solidFill>
                  <a:srgbClr val="FF0000"/>
                </a:solidFill>
              </a:rPr>
              <a:t>0.5 </a:t>
            </a:r>
            <a:r>
              <a:rPr lang="en-US" altLang="zh-CN" b="1" dirty="0"/>
              <a:t> </a:t>
            </a:r>
            <a:r>
              <a:rPr lang="en-US" altLang="zh-CN" dirty="0"/>
              <a:t>@</a:t>
            </a:r>
            <a:r>
              <a:rPr lang="en-US" altLang="zh-CN" b="1" dirty="0"/>
              <a:t> </a:t>
            </a:r>
            <a:r>
              <a:rPr lang="en-US" altLang="zh-CN" sz="1600" dirty="0"/>
              <a:t>[-8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altLang="zh-CN" sz="1600" dirty="0"/>
              <a:t>,12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altLang="zh-CN" sz="1600" dirty="0"/>
              <a:t>,235MeV, 265MeV</a:t>
            </a:r>
            <a:r>
              <a:rPr lang="en-US" altLang="zh-CN" sz="1600" dirty="0" smtClean="0"/>
              <a:t>]</a:t>
            </a:r>
            <a:endParaRPr lang="en-US" altLang="zh-CN" dirty="0">
              <a:sym typeface="Wingdings" panose="05000000000000000000" pitchFamily="2" charset="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 smtClean="0"/>
              <a:t>Positron source</a:t>
            </a:r>
            <a:endParaRPr lang="zh-CN" altLang="en-US" dirty="0"/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333918"/>
              </p:ext>
            </p:extLst>
          </p:nvPr>
        </p:nvGraphicFramePr>
        <p:xfrm>
          <a:off x="9910238" y="1198489"/>
          <a:ext cx="2380722" cy="1695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Visio" r:id="rId6" imgW="5086333" imgH="3657600" progId="Visio.Drawing.15">
                  <p:embed/>
                </p:oleObj>
              </mc:Choice>
              <mc:Fallback>
                <p:oleObj name="Visio" r:id="rId6" imgW="5086333" imgH="3657600" progId="Visio.Drawing.15">
                  <p:embed/>
                  <p:pic>
                    <p:nvPicPr>
                      <p:cNvPr id="13" name="对象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0238" y="1198489"/>
                        <a:ext cx="2380722" cy="16959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组合 14"/>
          <p:cNvGrpSpPr/>
          <p:nvPr/>
        </p:nvGrpSpPr>
        <p:grpSpPr>
          <a:xfrm>
            <a:off x="8442691" y="3257410"/>
            <a:ext cx="3863827" cy="2426488"/>
            <a:chOff x="5918429" y="3778179"/>
            <a:chExt cx="4598769" cy="288000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8"/>
            <a:srcRect t="3838" b="-1"/>
            <a:stretch/>
          </p:blipFill>
          <p:spPr>
            <a:xfrm>
              <a:off x="5918429" y="3778179"/>
              <a:ext cx="1520063" cy="28800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05352" y="3778179"/>
              <a:ext cx="3211846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153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t="19890" r="11582" b="19837"/>
          <a:stretch/>
        </p:blipFill>
        <p:spPr>
          <a:xfrm>
            <a:off x="4143385" y="1253763"/>
            <a:ext cx="7979485" cy="432102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1639" y="1055803"/>
            <a:ext cx="4379843" cy="5627802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Main parameters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Linac layout 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Source design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Electron source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Positron source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/>
              <a:t>Linac design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/>
              <a:t>Electron mode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/>
              <a:t>Positron mode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/>
              <a:t>Summary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247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Linac design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Electron linac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5250" y="2788549"/>
            <a:ext cx="722947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Focusing structure: </a:t>
            </a:r>
            <a:r>
              <a:rPr lang="en-US" altLang="zh-CN" sz="2800" b="1" i="1" dirty="0" smtClean="0">
                <a:solidFill>
                  <a:srgbClr val="0070C0"/>
                </a:solidFill>
              </a:rPr>
              <a:t>Triplet</a:t>
            </a:r>
            <a:endParaRPr lang="en-US" altLang="zh-CN" sz="2400" b="1" i="1" dirty="0" smtClean="0">
              <a:solidFill>
                <a:srgbClr val="0070C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Same beam envelopes at X/Y planes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i="1" dirty="0" smtClean="0"/>
              <a:t>1 triplet+4 Acc. Stru.</a:t>
            </a:r>
            <a:r>
              <a:rPr lang="en-US" altLang="zh-CN" sz="2400" dirty="0" smtClean="0">
                <a:sym typeface="Wingdings" panose="05000000000000000000" pitchFamily="2" charset="2"/>
              </a:rPr>
              <a:t></a:t>
            </a:r>
            <a:r>
              <a:rPr lang="en-US" altLang="zh-CN" sz="2400" i="1" dirty="0" smtClean="0">
                <a:sym typeface="Wingdings" panose="05000000000000000000" pitchFamily="2" charset="2"/>
              </a:rPr>
              <a:t>1 triplet+8 Acc. </a:t>
            </a:r>
            <a:r>
              <a:rPr lang="en-US" altLang="zh-CN" sz="2400" i="1" dirty="0" err="1" smtClean="0">
                <a:sym typeface="Wingdings" panose="05000000000000000000" pitchFamily="2" charset="2"/>
              </a:rPr>
              <a:t>Stru</a:t>
            </a:r>
            <a:r>
              <a:rPr lang="en-US" altLang="zh-CN" sz="2400" i="1" dirty="0" smtClean="0">
                <a:sym typeface="Wingdings" panose="05000000000000000000" pitchFamily="2" charset="2"/>
              </a:rPr>
              <a:t>.</a:t>
            </a:r>
            <a:endParaRPr lang="en-US" altLang="zh-CN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Operation mode 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High charge mode (positron production)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4GeV &amp; 10 nC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FF0000"/>
                </a:solidFill>
              </a:rPr>
              <a:t>ESBS+FAS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Low charge mode (electron injection)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10 GeV &amp; 3 nC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FF0000"/>
                </a:solidFill>
              </a:rPr>
              <a:t>ESBS+FAS+EBTL+TAS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400" dirty="0"/>
          </a:p>
        </p:txBody>
      </p:sp>
      <p:pic>
        <p:nvPicPr>
          <p:cNvPr id="7" name="图片 6" descr="D:\IHEPBOX\My_work\CEPC&amp;SPPC\Lattice structure\on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28" y="3579194"/>
            <a:ext cx="5432667" cy="191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内容占位符 1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006217"/>
            <a:ext cx="10515600" cy="1933736"/>
          </a:xfrm>
        </p:spPr>
      </p:pic>
    </p:spTree>
    <p:extLst>
      <p:ext uri="{BB962C8B-B14F-4D97-AF65-F5344CB8AC3E}">
        <p14:creationId xmlns:p14="http://schemas.microsoft.com/office/powerpoint/2010/main" val="43531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Linac design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3970452" y="375080"/>
            <a:ext cx="6564198" cy="549480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Electron linac</a:t>
            </a:r>
            <a:r>
              <a:rPr lang="en-US" altLang="zh-CN" dirty="0" smtClean="0">
                <a:sym typeface="Wingdings" panose="05000000000000000000" pitchFamily="2" charset="2"/>
              </a:rPr>
              <a:t></a:t>
            </a:r>
            <a:r>
              <a:rPr lang="en-US" altLang="zh-CN" dirty="0" smtClean="0"/>
              <a:t> </a:t>
            </a:r>
            <a:r>
              <a:rPr lang="en-US" altLang="zh-CN" i="1" dirty="0" smtClean="0">
                <a:solidFill>
                  <a:srgbClr val="FF0000"/>
                </a:solidFill>
              </a:rPr>
              <a:t>Positron </a:t>
            </a:r>
            <a:r>
              <a:rPr lang="en-US" altLang="zh-CN" i="1" dirty="0">
                <a:solidFill>
                  <a:srgbClr val="FF0000"/>
                </a:solidFill>
              </a:rPr>
              <a:t>production</a:t>
            </a:r>
            <a:r>
              <a:rPr lang="en-US" altLang="zh-CN" i="1" dirty="0" smtClean="0">
                <a:solidFill>
                  <a:srgbClr val="FF0000"/>
                </a:solidFill>
              </a:rPr>
              <a:t> </a:t>
            </a:r>
            <a:endParaRPr lang="zh-CN" altLang="en-US" i="1" dirty="0">
              <a:solidFill>
                <a:srgbClr val="FF000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0" y="1033343"/>
            <a:ext cx="10515600" cy="4967923"/>
          </a:xfrm>
        </p:spPr>
        <p:txBody>
          <a:bodyPr/>
          <a:lstStyle/>
          <a:p>
            <a:r>
              <a:rPr lang="en-US" altLang="zh-CN" dirty="0" smtClean="0"/>
              <a:t>High charge mode</a:t>
            </a:r>
          </a:p>
          <a:p>
            <a:pPr lvl="1"/>
            <a:r>
              <a:rPr lang="en-US" altLang="zh-CN" dirty="0" smtClean="0"/>
              <a:t>10 nC </a:t>
            </a:r>
            <a:r>
              <a:rPr lang="en-US" altLang="zh-CN" dirty="0"/>
              <a:t>@</a:t>
            </a:r>
            <a:r>
              <a:rPr lang="en-US" altLang="zh-CN" dirty="0" smtClean="0"/>
              <a:t> 4 GeV</a:t>
            </a:r>
          </a:p>
          <a:p>
            <a:pPr lvl="1"/>
            <a:r>
              <a:rPr lang="en-US" altLang="zh-CN" dirty="0" smtClean="0"/>
              <a:t>Energy spread (rms): 0.5% </a:t>
            </a:r>
          </a:p>
          <a:p>
            <a:pPr lvl="1"/>
            <a:r>
              <a:rPr lang="en-US" altLang="zh-CN" dirty="0" smtClean="0"/>
              <a:t>Emittance growth with errors 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6986" r="7639"/>
          <a:stretch/>
        </p:blipFill>
        <p:spPr>
          <a:xfrm>
            <a:off x="4272000" y="1125289"/>
            <a:ext cx="7920000" cy="47622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3973" r="7220"/>
          <a:stretch/>
        </p:blipFill>
        <p:spPr>
          <a:xfrm>
            <a:off x="525529" y="2613520"/>
            <a:ext cx="3825162" cy="3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Linac design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3970452" y="375080"/>
            <a:ext cx="6564198" cy="549480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Electron linac</a:t>
            </a:r>
            <a:r>
              <a:rPr lang="en-US" altLang="zh-CN" dirty="0" smtClean="0">
                <a:sym typeface="Wingdings" panose="05000000000000000000" pitchFamily="2" charset="2"/>
              </a:rPr>
              <a:t></a:t>
            </a:r>
            <a:r>
              <a:rPr lang="en-US" altLang="zh-CN" dirty="0" smtClean="0"/>
              <a:t> </a:t>
            </a:r>
            <a:r>
              <a:rPr lang="en-US" altLang="zh-CN" i="1" dirty="0">
                <a:solidFill>
                  <a:srgbClr val="FF0000"/>
                </a:solidFill>
              </a:rPr>
              <a:t>Electron injection</a:t>
            </a:r>
            <a:endParaRPr lang="zh-CN" altLang="en-US" i="1" dirty="0">
              <a:solidFill>
                <a:srgbClr val="FF000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0" y="1033343"/>
            <a:ext cx="10515600" cy="4967923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High charge mode</a:t>
            </a:r>
          </a:p>
          <a:p>
            <a:pPr lvl="1"/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10 nC 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@</a:t>
            </a:r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 4 GeV</a:t>
            </a:r>
          </a:p>
          <a:p>
            <a:pPr lvl="1"/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Energy spread (rms): 0.5% </a:t>
            </a:r>
          </a:p>
          <a:p>
            <a:pPr lvl="1"/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Emittance growth with errors </a:t>
            </a:r>
          </a:p>
          <a:p>
            <a:r>
              <a:rPr lang="en-US" altLang="zh-CN" dirty="0"/>
              <a:t>Low charge mode</a:t>
            </a:r>
          </a:p>
          <a:p>
            <a:pPr lvl="1"/>
            <a:r>
              <a:rPr lang="en-US" altLang="zh-CN" dirty="0" smtClean="0"/>
              <a:t>EBTL</a:t>
            </a:r>
            <a:endParaRPr lang="en-US" altLang="zh-CN" dirty="0"/>
          </a:p>
          <a:p>
            <a:pPr lvl="2"/>
            <a:r>
              <a:rPr lang="en-US" altLang="zh-CN" dirty="0" smtClean="0"/>
              <a:t>Local achromatic</a:t>
            </a:r>
          </a:p>
          <a:p>
            <a:pPr lvl="2"/>
            <a:r>
              <a:rPr lang="en-US" altLang="zh-CN" dirty="0" smtClean="0"/>
              <a:t>Matching</a:t>
            </a:r>
          </a:p>
          <a:p>
            <a:pPr lvl="2"/>
            <a:r>
              <a:rPr lang="en-US" altLang="zh-CN" dirty="0" smtClean="0"/>
              <a:t>Collimator (momentum tail)</a:t>
            </a:r>
          </a:p>
          <a:p>
            <a:pPr lvl="1"/>
            <a:r>
              <a:rPr lang="en-US" altLang="zh-CN" dirty="0" smtClean="0"/>
              <a:t> Bypass distance is 2 m</a:t>
            </a:r>
          </a:p>
          <a:p>
            <a:pPr lvl="1"/>
            <a:endParaRPr lang="en-US" altLang="zh-CN" dirty="0" smtClean="0"/>
          </a:p>
        </p:txBody>
      </p:sp>
      <p:pic>
        <p:nvPicPr>
          <p:cNvPr id="6" name="图片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t="4715" r="2767"/>
          <a:stretch/>
        </p:blipFill>
        <p:spPr bwMode="auto">
          <a:xfrm>
            <a:off x="4395789" y="1436114"/>
            <a:ext cx="7578498" cy="37454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041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Linac design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3970452" y="375080"/>
            <a:ext cx="6564198" cy="549480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Electron linac</a:t>
            </a:r>
            <a:r>
              <a:rPr lang="en-US" altLang="zh-CN" dirty="0" smtClean="0">
                <a:sym typeface="Wingdings" panose="05000000000000000000" pitchFamily="2" charset="2"/>
              </a:rPr>
              <a:t></a:t>
            </a:r>
            <a:r>
              <a:rPr lang="en-US" altLang="zh-CN" dirty="0" smtClean="0"/>
              <a:t> </a:t>
            </a:r>
            <a:r>
              <a:rPr lang="en-US" altLang="zh-CN" i="1" dirty="0">
                <a:solidFill>
                  <a:srgbClr val="FF0000"/>
                </a:solidFill>
              </a:rPr>
              <a:t>Electron injection</a:t>
            </a:r>
            <a:endParaRPr lang="zh-CN" altLang="en-US" i="1" dirty="0">
              <a:solidFill>
                <a:srgbClr val="FF000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0" y="1033343"/>
            <a:ext cx="10515600" cy="4967923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High charge mode</a:t>
            </a:r>
          </a:p>
          <a:p>
            <a:pPr lvl="1"/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10 nC 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@</a:t>
            </a:r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 4 GeV</a:t>
            </a:r>
          </a:p>
          <a:p>
            <a:pPr lvl="1"/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Energy spread (rms): 0.5% </a:t>
            </a:r>
          </a:p>
          <a:p>
            <a:pPr lvl="1"/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Emittance growth with errors </a:t>
            </a:r>
          </a:p>
          <a:p>
            <a:r>
              <a:rPr lang="en-US" altLang="zh-CN" dirty="0"/>
              <a:t>Low charge mode</a:t>
            </a:r>
          </a:p>
          <a:p>
            <a:pPr lvl="1"/>
            <a:r>
              <a:rPr lang="en-US" altLang="zh-CN" dirty="0"/>
              <a:t>3 nC @</a:t>
            </a:r>
            <a:r>
              <a:rPr lang="en-US" altLang="zh-CN" dirty="0" smtClean="0"/>
              <a:t> </a:t>
            </a:r>
            <a:r>
              <a:rPr lang="en-US" altLang="zh-CN" dirty="0"/>
              <a:t>10 GeV </a:t>
            </a:r>
          </a:p>
          <a:p>
            <a:pPr lvl="1"/>
            <a:r>
              <a:rPr lang="en-US" altLang="zh-CN" dirty="0"/>
              <a:t>Energy spread (rms): 0.15%</a:t>
            </a:r>
          </a:p>
          <a:p>
            <a:pPr lvl="1"/>
            <a:r>
              <a:rPr lang="en-US" altLang="zh-CN" dirty="0"/>
              <a:t>Emittance (rms): 5 nm </a:t>
            </a:r>
          </a:p>
          <a:p>
            <a:endParaRPr lang="zh-CN" altLang="en-US" dirty="0"/>
          </a:p>
        </p:txBody>
      </p:sp>
      <p:pic>
        <p:nvPicPr>
          <p:cNvPr id="10" name="图片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 t="4063" r="8689"/>
          <a:stretch/>
        </p:blipFill>
        <p:spPr bwMode="auto">
          <a:xfrm>
            <a:off x="4276725" y="1163419"/>
            <a:ext cx="7920000" cy="4899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851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/>
          <a:stretch/>
        </p:blipFill>
        <p:spPr>
          <a:xfrm>
            <a:off x="472440" y="1029186"/>
            <a:ext cx="11566689" cy="1782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Linac design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300" y="3196984"/>
            <a:ext cx="5029200" cy="329430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PSPAS</a:t>
            </a:r>
            <a:r>
              <a:rPr lang="en-US" altLang="zh-CN" dirty="0" smtClean="0">
                <a:sym typeface="Wingdings" panose="05000000000000000000" pitchFamily="2" charset="2"/>
              </a:rPr>
              <a:t></a:t>
            </a:r>
            <a:r>
              <a:rPr lang="en-US" altLang="zh-CN" dirty="0" smtClean="0"/>
              <a:t>SAS (DR) +TAS</a:t>
            </a:r>
          </a:p>
          <a:p>
            <a:pPr lvl="1"/>
            <a:r>
              <a:rPr lang="en-US" altLang="zh-CN" b="1" dirty="0" smtClean="0">
                <a:solidFill>
                  <a:srgbClr val="0070C0"/>
                </a:solidFill>
              </a:rPr>
              <a:t>SAS</a:t>
            </a:r>
            <a:r>
              <a:rPr lang="en-US" altLang="zh-CN" dirty="0" smtClean="0">
                <a:solidFill>
                  <a:srgbClr val="0070C0"/>
                </a:solidFill>
              </a:rPr>
              <a:t>: 200 MeV</a:t>
            </a:r>
            <a:r>
              <a:rPr lang="en-US" altLang="zh-CN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4 GeV</a:t>
            </a:r>
          </a:p>
          <a:p>
            <a:pPr lvl="1"/>
            <a:r>
              <a:rPr lang="en-US" altLang="zh-CN" dirty="0" smtClean="0">
                <a:solidFill>
                  <a:srgbClr val="FF0000"/>
                </a:solidFill>
                <a:sym typeface="Wingdings" panose="05000000000000000000" pitchFamily="2" charset="2"/>
              </a:rPr>
              <a:t>Damping Ring </a:t>
            </a:r>
            <a:r>
              <a:rPr lang="en-US" altLang="zh-CN" dirty="0" smtClean="0">
                <a:solidFill>
                  <a:srgbClr val="0070C0"/>
                </a:solidFill>
                <a:sym typeface="Wingdings" panose="05000000000000000000" pitchFamily="2" charset="2"/>
              </a:rPr>
              <a:t>@ 1.1 GeV</a:t>
            </a:r>
          </a:p>
          <a:p>
            <a:pPr lvl="1"/>
            <a:r>
              <a:rPr lang="en-US" altLang="zh-CN" dirty="0" smtClean="0">
                <a:solidFill>
                  <a:srgbClr val="0070C0"/>
                </a:solidFill>
                <a:sym typeface="Wingdings" panose="05000000000000000000" pitchFamily="2" charset="2"/>
              </a:rPr>
              <a:t>TAS: 4GeV10 GeV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en-US" altLang="zh-CN" dirty="0"/>
              <a:t>Transverse focusing structure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FODO, nesting on Acc. </a:t>
            </a:r>
            <a:r>
              <a:rPr lang="en-US" altLang="zh-CN" dirty="0" err="1" smtClean="0">
                <a:solidFill>
                  <a:srgbClr val="0070C0"/>
                </a:solidFill>
              </a:rPr>
              <a:t>Stru</a:t>
            </a:r>
            <a:r>
              <a:rPr lang="en-US" altLang="zh-CN" dirty="0" smtClean="0">
                <a:solidFill>
                  <a:srgbClr val="0070C0"/>
                </a:solidFill>
              </a:rPr>
              <a:t>.</a:t>
            </a:r>
            <a:endParaRPr lang="en-US" altLang="zh-CN" dirty="0">
              <a:solidFill>
                <a:srgbClr val="0070C0"/>
              </a:solidFill>
            </a:endParaRPr>
          </a:p>
          <a:p>
            <a:pPr lvl="1"/>
            <a:r>
              <a:rPr lang="en-US" altLang="zh-CN" dirty="0" smtClean="0">
                <a:solidFill>
                  <a:srgbClr val="0070C0"/>
                </a:solidFill>
              </a:rPr>
              <a:t>Triplet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Positron linac</a:t>
            </a:r>
            <a:endParaRPr lang="zh-CN" altLang="en-US" dirty="0"/>
          </a:p>
          <a:p>
            <a:endParaRPr lang="zh-CN" altLang="en-US" dirty="0"/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785617"/>
              </p:ext>
            </p:extLst>
          </p:nvPr>
        </p:nvGraphicFramePr>
        <p:xfrm>
          <a:off x="5288244" y="2879103"/>
          <a:ext cx="6736559" cy="1724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Visio" r:id="rId5" imgW="34160327" imgH="8739930" progId="Visio.Drawing.15">
                  <p:embed/>
                </p:oleObj>
              </mc:Choice>
              <mc:Fallback>
                <p:oleObj name="Visio" r:id="rId5" imgW="34160327" imgH="8739930" progId="Visio.Drawing.15">
                  <p:embed/>
                  <p:pic>
                    <p:nvPicPr>
                      <p:cNvPr id="7" name="对象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8244" y="2879103"/>
                        <a:ext cx="6736559" cy="17245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" t="3936" r="8341"/>
          <a:stretch/>
        </p:blipFill>
        <p:spPr bwMode="auto">
          <a:xfrm>
            <a:off x="4807408" y="4670580"/>
            <a:ext cx="7217395" cy="17537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593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t="19890" r="11582" b="19837"/>
          <a:stretch/>
        </p:blipFill>
        <p:spPr>
          <a:xfrm>
            <a:off x="4143385" y="1291471"/>
            <a:ext cx="7979485" cy="432102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1639" y="1055803"/>
            <a:ext cx="4379843" cy="5627802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/>
              <a:t>Introduction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/>
              <a:t>Main parameters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/>
              <a:t>Linac layout 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/>
              <a:t>Source design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/>
              <a:t>Electron source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/>
              <a:t>Positron source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/>
              <a:t>Linac design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/>
              <a:t>Electron mode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/>
              <a:t>Positron mode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/>
              <a:t>Summary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110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Linac design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Positron linac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0" y="1119582"/>
            <a:ext cx="4324350" cy="4197135"/>
          </a:xfrm>
        </p:spPr>
        <p:txBody>
          <a:bodyPr>
            <a:normAutofit/>
          </a:bodyPr>
          <a:lstStyle/>
          <a:p>
            <a:r>
              <a:rPr lang="en-US" altLang="zh-CN" dirty="0"/>
              <a:t>Positron </a:t>
            </a:r>
            <a:r>
              <a:rPr lang="en-US" altLang="zh-CN" dirty="0" smtClean="0"/>
              <a:t>linac</a:t>
            </a:r>
            <a:endParaRPr lang="en-US" altLang="zh-CN" dirty="0"/>
          </a:p>
          <a:p>
            <a:pPr lvl="1"/>
            <a:r>
              <a:rPr lang="en-US" altLang="zh-CN" dirty="0" smtClean="0"/>
              <a:t>3 </a:t>
            </a:r>
            <a:r>
              <a:rPr lang="en-US" altLang="zh-CN" dirty="0"/>
              <a:t>nC &amp;&amp; 10 </a:t>
            </a:r>
            <a:r>
              <a:rPr lang="en-US" altLang="zh-CN" dirty="0" smtClean="0"/>
              <a:t>GeV</a:t>
            </a:r>
            <a:endParaRPr lang="en-US" altLang="zh-CN" dirty="0"/>
          </a:p>
          <a:p>
            <a:pPr lvl="1"/>
            <a:r>
              <a:rPr lang="en-US" altLang="zh-CN" dirty="0"/>
              <a:t>Energy spread (rms): </a:t>
            </a:r>
            <a:r>
              <a:rPr lang="en-US" altLang="zh-CN" dirty="0" smtClean="0"/>
              <a:t>0.16%</a:t>
            </a:r>
            <a:endParaRPr lang="en-US" altLang="zh-CN" dirty="0"/>
          </a:p>
          <a:p>
            <a:pPr lvl="1"/>
            <a:r>
              <a:rPr lang="en-US" altLang="zh-CN" dirty="0" smtClean="0"/>
              <a:t>Emittance with DR </a:t>
            </a:r>
            <a:r>
              <a:rPr lang="en-US" altLang="zh-CN" dirty="0"/>
              <a:t>(rms): </a:t>
            </a:r>
            <a:r>
              <a:rPr lang="en-US" altLang="zh-CN" dirty="0" smtClean="0"/>
              <a:t>40/24nm  </a:t>
            </a:r>
          </a:p>
          <a:p>
            <a:pPr lvl="1"/>
            <a:r>
              <a:rPr lang="en-US" altLang="zh-CN" dirty="0" smtClean="0"/>
              <a:t>Emittance without DR (rms): ~120/120nm</a:t>
            </a:r>
            <a:endParaRPr lang="en-US" altLang="zh-CN" dirty="0"/>
          </a:p>
          <a:p>
            <a:pPr marL="285750" indent="-285750"/>
            <a:endParaRPr lang="en-US" altLang="zh-CN" dirty="0"/>
          </a:p>
          <a:p>
            <a:pPr marL="285750" indent="-285750"/>
            <a:endParaRPr lang="zh-CN" altLang="en-US" dirty="0"/>
          </a:p>
          <a:p>
            <a:endParaRPr lang="zh-CN" altLang="en-US" dirty="0"/>
          </a:p>
        </p:txBody>
      </p:sp>
      <p:pic>
        <p:nvPicPr>
          <p:cNvPr id="10" name="图片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" t="4134" r="8504" b="3101"/>
          <a:stretch/>
        </p:blipFill>
        <p:spPr bwMode="auto">
          <a:xfrm>
            <a:off x="4076701" y="1478258"/>
            <a:ext cx="8115300" cy="46653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49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Linac design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041952"/>
            <a:ext cx="6967330" cy="378404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US" altLang="zh-CN" sz="2400" dirty="0" smtClean="0"/>
              <a:t>linac</a:t>
            </a:r>
            <a:endParaRPr lang="en-US" altLang="zh-CN" sz="2400" dirty="0"/>
          </a:p>
          <a:p>
            <a:pPr marL="800100" lvl="1" indent="-285750">
              <a:lnSpc>
                <a:spcPct val="110000"/>
              </a:lnSpc>
            </a:pPr>
            <a:r>
              <a:rPr lang="en-US" altLang="zh-CN" sz="2200" dirty="0" smtClean="0"/>
              <a:t>One-to-one </a:t>
            </a:r>
            <a:r>
              <a:rPr lang="en-US" altLang="zh-CN" sz="2200" dirty="0"/>
              <a:t>correction scheme </a:t>
            </a:r>
            <a:endParaRPr lang="en-US" altLang="zh-CN" sz="2200" dirty="0" smtClean="0"/>
          </a:p>
          <a:p>
            <a:pPr marL="800100" lvl="1" indent="-285750">
              <a:lnSpc>
                <a:spcPct val="110000"/>
              </a:lnSpc>
            </a:pPr>
            <a:r>
              <a:rPr lang="en-US" altLang="zh-CN" sz="2200" dirty="0" smtClean="0"/>
              <a:t>Errors: Gaussian </a:t>
            </a:r>
            <a:r>
              <a:rPr lang="en-US" altLang="zh-CN" sz="2200" dirty="0"/>
              <a:t>distribution, 3</a:t>
            </a:r>
            <a:r>
              <a:rPr lang="el-GR" altLang="zh-CN" sz="2200" dirty="0"/>
              <a:t>σ</a:t>
            </a:r>
            <a:r>
              <a:rPr lang="en-US" altLang="zh-CN" sz="2200" dirty="0"/>
              <a:t> truncated   </a:t>
            </a:r>
          </a:p>
          <a:p>
            <a:pPr marL="342900" indent="-342900">
              <a:lnSpc>
                <a:spcPct val="100000"/>
              </a:lnSpc>
            </a:pPr>
            <a:r>
              <a:rPr lang="en-US" altLang="zh-CN" sz="2400" dirty="0"/>
              <a:t>Beam </a:t>
            </a:r>
            <a:r>
              <a:rPr lang="en-US" altLang="zh-CN" sz="2400" dirty="0" smtClean="0"/>
              <a:t>orbit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altLang="zh-CN" sz="2000" dirty="0" smtClean="0"/>
              <a:t>&lt;1mm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4278512" y="384447"/>
            <a:ext cx="6147435" cy="690880"/>
          </a:xfrm>
        </p:spPr>
        <p:txBody>
          <a:bodyPr>
            <a:normAutofit fontScale="92500"/>
          </a:bodyPr>
          <a:lstStyle/>
          <a:p>
            <a:r>
              <a:rPr lang="en-US" altLang="zh-CN" dirty="0" smtClean="0"/>
              <a:t>Misalignment errors with </a:t>
            </a:r>
            <a:r>
              <a:rPr lang="en-US" altLang="zh-CN" b="1" dirty="0">
                <a:solidFill>
                  <a:srgbClr val="FF0000"/>
                </a:solidFill>
              </a:rPr>
              <a:t>correction</a:t>
            </a:r>
            <a:endParaRPr lang="zh-CN" altLang="en-US" b="1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966467"/>
              </p:ext>
            </p:extLst>
          </p:nvPr>
        </p:nvGraphicFramePr>
        <p:xfrm>
          <a:off x="346542" y="3653576"/>
          <a:ext cx="5820866" cy="2202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1116">
                  <a:extLst>
                    <a:ext uri="{9D8B030D-6E8A-4147-A177-3AD203B41FA5}">
                      <a16:colId xmlns:a16="http://schemas.microsoft.com/office/drawing/2014/main" val="4010507939"/>
                    </a:ext>
                  </a:extLst>
                </a:gridCol>
                <a:gridCol w="1002427">
                  <a:extLst>
                    <a:ext uri="{9D8B030D-6E8A-4147-A177-3AD203B41FA5}">
                      <a16:colId xmlns:a16="http://schemas.microsoft.com/office/drawing/2014/main" val="2463993266"/>
                    </a:ext>
                  </a:extLst>
                </a:gridCol>
                <a:gridCol w="1427323">
                  <a:extLst>
                    <a:ext uri="{9D8B030D-6E8A-4147-A177-3AD203B41FA5}">
                      <a16:colId xmlns:a16="http://schemas.microsoft.com/office/drawing/2014/main" val="4008314574"/>
                    </a:ext>
                  </a:extLst>
                </a:gridCol>
              </a:tblGrid>
              <a:tr h="44051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kern="100" dirty="0">
                          <a:effectLst/>
                        </a:rPr>
                        <a:t>Error description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100">
                          <a:effectLst/>
                        </a:rPr>
                        <a:t>Unit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100">
                          <a:effectLst/>
                        </a:rPr>
                        <a:t>Value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7273601"/>
                  </a:ext>
                </a:extLst>
              </a:tr>
              <a:tr h="44051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Translational error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100">
                          <a:effectLst/>
                        </a:rPr>
                        <a:t>mm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100">
                          <a:effectLst/>
                        </a:rPr>
                        <a:t>0.1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8605720"/>
                  </a:ext>
                </a:extLst>
              </a:tr>
              <a:tr h="44051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100">
                          <a:effectLst/>
                        </a:rPr>
                        <a:t>Rotation error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mrad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0.2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0993842"/>
                  </a:ext>
                </a:extLst>
              </a:tr>
              <a:tr h="44051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kern="100" dirty="0">
                          <a:effectLst/>
                        </a:rPr>
                        <a:t>Magnetic element field error 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%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100">
                          <a:effectLst/>
                        </a:rPr>
                        <a:t>0.1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3200366"/>
                  </a:ext>
                </a:extLst>
              </a:tr>
              <a:tr h="44051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BPM uncertainty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100">
                          <a:effectLst/>
                        </a:rPr>
                        <a:t>mm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0.1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3712625"/>
                  </a:ext>
                </a:extLst>
              </a:tr>
            </a:tbl>
          </a:graphicData>
        </a:graphic>
      </p:graphicFrame>
      <p:pic>
        <p:nvPicPr>
          <p:cNvPr id="8" name="图片 7"/>
          <p:cNvPicPr/>
          <p:nvPr/>
        </p:nvPicPr>
        <p:blipFill rotWithShape="1">
          <a:blip r:embed="rId3"/>
          <a:srcRect l="7883" r="8645"/>
          <a:stretch/>
        </p:blipFill>
        <p:spPr bwMode="auto">
          <a:xfrm>
            <a:off x="6513951" y="3827192"/>
            <a:ext cx="5109328" cy="27255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7067" t="2786" r="8317"/>
          <a:stretch/>
        </p:blipFill>
        <p:spPr>
          <a:xfrm>
            <a:off x="6513950" y="1041952"/>
            <a:ext cx="5109328" cy="27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Error study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" y="1169913"/>
            <a:ext cx="6106602" cy="5474389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Electron linac</a:t>
            </a:r>
          </a:p>
          <a:p>
            <a:pPr lvl="1"/>
            <a:r>
              <a:rPr lang="en-US" altLang="zh-CN" dirty="0"/>
              <a:t>First orbit correction + multi-particles </a:t>
            </a:r>
            <a:r>
              <a:rPr lang="en-US" altLang="zh-CN" dirty="0" smtClean="0"/>
              <a:t>simulation</a:t>
            </a:r>
          </a:p>
          <a:p>
            <a:pPr lvl="1"/>
            <a:r>
              <a:rPr lang="en-US" altLang="zh-CN" dirty="0" smtClean="0"/>
              <a:t>Low charge </a:t>
            </a:r>
          </a:p>
          <a:p>
            <a:pPr lvl="2"/>
            <a:r>
              <a:rPr lang="en-US" altLang="zh-CN" dirty="0" smtClean="0"/>
              <a:t>Beam orbit can be controlled well</a:t>
            </a:r>
          </a:p>
          <a:p>
            <a:pPr lvl="1"/>
            <a:r>
              <a:rPr lang="en-US" altLang="zh-CN" dirty="0" smtClean="0"/>
              <a:t>High charge </a:t>
            </a:r>
          </a:p>
          <a:p>
            <a:pPr lvl="2"/>
            <a:r>
              <a:rPr lang="en-US" altLang="zh-CN" dirty="0" smtClean="0"/>
              <a:t>Misalignments of Acc. Tubes</a:t>
            </a:r>
          </a:p>
          <a:p>
            <a:pPr lvl="2"/>
            <a:r>
              <a:rPr lang="en-US" altLang="zh-CN" dirty="0" smtClean="0"/>
              <a:t>BPM noisy</a:t>
            </a:r>
          </a:p>
          <a:p>
            <a:pPr lvl="2"/>
            <a:r>
              <a:rPr lang="en-US" altLang="zh-CN" b="1" dirty="0" smtClean="0">
                <a:solidFill>
                  <a:srgbClr val="0070C0"/>
                </a:solidFill>
              </a:rPr>
              <a:t>Wakefield</a:t>
            </a:r>
          </a:p>
          <a:p>
            <a:pPr lvl="1"/>
            <a:r>
              <a:rPr lang="en-US" altLang="zh-CN" dirty="0" smtClean="0"/>
              <a:t>In operation, the orbit and emittance growth can be controlled better. Correction is based on multi-particles orbit </a:t>
            </a:r>
          </a:p>
          <a:p>
            <a:pPr lvl="1"/>
            <a:r>
              <a:rPr lang="en-US" altLang="zh-CN" dirty="0"/>
              <a:t>Meet the requirements for positron </a:t>
            </a:r>
            <a:r>
              <a:rPr lang="en-US" altLang="zh-CN" dirty="0" smtClean="0"/>
              <a:t>production</a:t>
            </a:r>
            <a:endParaRPr lang="en-US" altLang="zh-CN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4132288" y="380089"/>
            <a:ext cx="6748669" cy="690880"/>
          </a:xfrm>
        </p:spPr>
        <p:txBody>
          <a:bodyPr/>
          <a:lstStyle/>
          <a:p>
            <a:r>
              <a:rPr lang="en-US" altLang="zh-CN" sz="3000" dirty="0"/>
              <a:t>Misalignment errors with </a:t>
            </a:r>
            <a:r>
              <a:rPr lang="en-US" altLang="zh-CN" sz="3000" dirty="0">
                <a:solidFill>
                  <a:srgbClr val="FF0000"/>
                </a:solidFill>
              </a:rPr>
              <a:t>correction</a:t>
            </a:r>
            <a:endParaRPr lang="zh-CN" altLang="en-US" sz="3000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r="8125"/>
          <a:stretch/>
        </p:blipFill>
        <p:spPr>
          <a:xfrm>
            <a:off x="5612296" y="1169913"/>
            <a:ext cx="6480000" cy="23888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/>
          <a:srcRect l="7611" r="8092"/>
          <a:stretch/>
        </p:blipFill>
        <p:spPr>
          <a:xfrm>
            <a:off x="5612296" y="3756684"/>
            <a:ext cx="6480000" cy="265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Linac design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Field errors</a:t>
            </a:r>
            <a:endParaRPr lang="zh-CN" altLang="en-US" dirty="0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182217" y="1059953"/>
            <a:ext cx="6248400" cy="2706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Simulation condition</a:t>
            </a:r>
          </a:p>
          <a:p>
            <a:pPr lvl="1">
              <a:lnSpc>
                <a:spcPct val="100000"/>
              </a:lnSpc>
            </a:pPr>
            <a:r>
              <a:rPr lang="en-US" altLang="zh-CN" sz="2200" dirty="0"/>
              <a:t>5</a:t>
            </a:r>
            <a:r>
              <a:rPr lang="en-US" altLang="zh-CN" sz="2200" dirty="0" smtClean="0"/>
              <a:t>000 seeds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altLang="zh-CN" sz="2200" dirty="0" smtClean="0"/>
              <a:t>Accelerating tubes</a:t>
            </a:r>
          </a:p>
          <a:p>
            <a:pPr marL="1200150" lvl="2" indent="-285750">
              <a:lnSpc>
                <a:spcPct val="100000"/>
              </a:lnSpc>
            </a:pPr>
            <a:r>
              <a:rPr lang="en-US" altLang="zh-CN" sz="2200" dirty="0" smtClean="0"/>
              <a:t> </a:t>
            </a:r>
            <a:r>
              <a:rPr lang="en-US" altLang="zh-CN" dirty="0" smtClean="0"/>
              <a:t>phase errors and amp errors</a:t>
            </a:r>
          </a:p>
          <a:p>
            <a:pPr marL="1200150" lvl="2" indent="-285750">
              <a:lnSpc>
                <a:spcPct val="100000"/>
              </a:lnSpc>
            </a:pPr>
            <a:r>
              <a:rPr lang="en-US" altLang="zh-CN" dirty="0" smtClean="0"/>
              <a:t>4 in 1 KLY, 4 accelerating tubes in one group</a:t>
            </a:r>
          </a:p>
          <a:p>
            <a:pPr marL="1200150" lvl="2" indent="-285750">
              <a:lnSpc>
                <a:spcPct val="100000"/>
              </a:lnSpc>
            </a:pPr>
            <a:r>
              <a:rPr lang="en-US" altLang="zh-CN" dirty="0" smtClean="0"/>
              <a:t>3</a:t>
            </a:r>
            <a:r>
              <a:rPr lang="el-GR" altLang="zh-CN" dirty="0" smtClean="0"/>
              <a:t>σ</a:t>
            </a:r>
            <a:r>
              <a:rPr lang="en-US" altLang="zh-CN" dirty="0" smtClean="0"/>
              <a:t>--Gaussian</a:t>
            </a: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6518412" y="1059953"/>
            <a:ext cx="4936435" cy="2219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Energy spread &lt; 0.2%</a:t>
            </a:r>
          </a:p>
          <a:p>
            <a:r>
              <a:rPr lang="en-US" altLang="zh-CN" dirty="0" smtClean="0"/>
              <a:t>Energy jitter: 0.2%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Phase errors: 0.5 degree (rms)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Grad. errors:   0.5%  (rms)</a:t>
            </a:r>
          </a:p>
          <a:p>
            <a:pPr lvl="1"/>
            <a:endParaRPr lang="zh-CN" altLang="en-US" dirty="0"/>
          </a:p>
        </p:txBody>
      </p:sp>
      <p:pic>
        <p:nvPicPr>
          <p:cNvPr id="9" name="图片 8" descr="H:\CEPC\5、CDR-Injector\Visio graph\zhangjingru\design\design1-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3" y="3508920"/>
            <a:ext cx="4220538" cy="2795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内容占位符 9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3069" r="8061"/>
          <a:stretch/>
        </p:blipFill>
        <p:spPr bwMode="auto">
          <a:xfrm>
            <a:off x="4307341" y="3173774"/>
            <a:ext cx="7749541" cy="31303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413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704" y="3877612"/>
            <a:ext cx="4051300" cy="2472690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Linac design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 smtClean="0"/>
              <a:t>Damping Ring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147345"/>
              </p:ext>
            </p:extLst>
          </p:nvPr>
        </p:nvGraphicFramePr>
        <p:xfrm>
          <a:off x="104102" y="1138654"/>
          <a:ext cx="5042197" cy="4718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8121">
                  <a:extLst>
                    <a:ext uri="{9D8B030D-6E8A-4147-A177-3AD203B41FA5}">
                      <a16:colId xmlns:a16="http://schemas.microsoft.com/office/drawing/2014/main" val="1362802618"/>
                    </a:ext>
                  </a:extLst>
                </a:gridCol>
                <a:gridCol w="1225608">
                  <a:extLst>
                    <a:ext uri="{9D8B030D-6E8A-4147-A177-3AD203B41FA5}">
                      <a16:colId xmlns:a16="http://schemas.microsoft.com/office/drawing/2014/main" val="433638623"/>
                    </a:ext>
                  </a:extLst>
                </a:gridCol>
                <a:gridCol w="1328468">
                  <a:extLst>
                    <a:ext uri="{9D8B030D-6E8A-4147-A177-3AD203B41FA5}">
                      <a16:colId xmlns:a16="http://schemas.microsoft.com/office/drawing/2014/main" val="3522656195"/>
                    </a:ext>
                  </a:extLst>
                </a:gridCol>
              </a:tblGrid>
              <a:tr h="2235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DR V1.0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Unit</a:t>
                      </a:r>
                      <a:endParaRPr lang="zh-CN" sz="1800" b="1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Value</a:t>
                      </a:r>
                      <a:endParaRPr lang="zh-CN" sz="1800" b="1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7921284"/>
                  </a:ext>
                </a:extLst>
              </a:tr>
              <a:tr h="268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Energy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GeV</a:t>
                      </a:r>
                      <a:endParaRPr lang="zh-CN" sz="18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effectLst/>
                        </a:rPr>
                        <a:t>1.1</a:t>
                      </a:r>
                      <a:endParaRPr lang="zh-CN" sz="18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5302843"/>
                  </a:ext>
                </a:extLst>
              </a:tr>
              <a:tr h="268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Circumference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effectLst/>
                        </a:rPr>
                        <a:t>M</a:t>
                      </a:r>
                      <a:endParaRPr lang="zh-CN" sz="18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effectLst/>
                        </a:rPr>
                        <a:t>58.5</a:t>
                      </a:r>
                      <a:endParaRPr lang="zh-CN" sz="18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3517506"/>
                  </a:ext>
                </a:extLst>
              </a:tr>
              <a:tr h="268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Repetition frequency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effectLst/>
                        </a:rPr>
                        <a:t>Hz</a:t>
                      </a:r>
                      <a:endParaRPr lang="zh-CN" sz="18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effectLst/>
                        </a:rPr>
                        <a:t>100</a:t>
                      </a:r>
                      <a:endParaRPr lang="zh-CN" sz="18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0321772"/>
                  </a:ext>
                </a:extLst>
              </a:tr>
              <a:tr h="268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Bending radius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effectLst/>
                        </a:rPr>
                        <a:t>M</a:t>
                      </a:r>
                      <a:endParaRPr lang="zh-CN" sz="18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3.6</a:t>
                      </a:r>
                      <a:r>
                        <a:rPr lang="en-US" altLang="zh-CN" sz="1800" kern="1200" dirty="0" smtClean="0">
                          <a:effectLst/>
                        </a:rPr>
                        <a:t>2</a:t>
                      </a:r>
                      <a:endParaRPr lang="zh-CN" sz="18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5846891"/>
                  </a:ext>
                </a:extLst>
              </a:tr>
              <a:tr h="268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Dipole strength B</a:t>
                      </a:r>
                      <a:r>
                        <a:rPr lang="en-GB" sz="1800" baseline="-25000">
                          <a:effectLst/>
                        </a:rPr>
                        <a:t>0</a:t>
                      </a:r>
                      <a:r>
                        <a:rPr lang="en-GB" sz="1800">
                          <a:effectLst/>
                        </a:rPr>
                        <a:t> 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effectLst/>
                        </a:rPr>
                        <a:t>T</a:t>
                      </a:r>
                      <a:endParaRPr lang="zh-CN" sz="18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effectLst/>
                        </a:rPr>
                        <a:t>1.01</a:t>
                      </a:r>
                      <a:endParaRPr lang="zh-CN" sz="18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6749466"/>
                  </a:ext>
                </a:extLst>
              </a:tr>
              <a:tr h="268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U</a:t>
                      </a:r>
                      <a:r>
                        <a:rPr lang="en-GB" sz="1800" baseline="-25000" dirty="0">
                          <a:effectLst/>
                        </a:rPr>
                        <a:t>0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effectLst/>
                        </a:rPr>
                        <a:t>keV</a:t>
                      </a:r>
                      <a:endParaRPr lang="zh-CN" sz="18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effectLst/>
                        </a:rPr>
                        <a:t>35.8</a:t>
                      </a:r>
                      <a:endParaRPr lang="zh-CN" sz="18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0057731"/>
                  </a:ext>
                </a:extLst>
              </a:tr>
              <a:tr h="268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Damping time x/y/z 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err="1">
                          <a:effectLst/>
                        </a:rPr>
                        <a:t>m</a:t>
                      </a:r>
                      <a:r>
                        <a:rPr lang="en-US" sz="1800" kern="1200" dirty="0" err="1" smtClean="0">
                          <a:effectLst/>
                        </a:rPr>
                        <a:t>s</a:t>
                      </a:r>
                      <a:endParaRPr lang="zh-CN" sz="18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effectLst/>
                        </a:rPr>
                        <a:t>12/12/6 </a:t>
                      </a:r>
                      <a:endParaRPr lang="zh-CN" sz="18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5506390"/>
                  </a:ext>
                </a:extLst>
              </a:tr>
              <a:tr h="268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800" baseline="-25000">
                          <a:effectLst/>
                        </a:rPr>
                        <a:t>0</a:t>
                      </a:r>
                      <a:r>
                        <a:rPr lang="en-GB" sz="1800">
                          <a:effectLst/>
                        </a:rPr>
                        <a:t> 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effectLst/>
                        </a:rPr>
                        <a:t>%</a:t>
                      </a:r>
                      <a:endParaRPr lang="zh-CN" sz="18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0.0</a:t>
                      </a:r>
                      <a:r>
                        <a:rPr lang="en-US" altLang="zh-CN" sz="1800" kern="1200" dirty="0" smtClean="0">
                          <a:effectLst/>
                        </a:rPr>
                        <a:t>5</a:t>
                      </a:r>
                      <a:endParaRPr lang="zh-CN" sz="18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8386979"/>
                  </a:ext>
                </a:extLst>
              </a:tr>
              <a:tr h="3291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800" baseline="-25000" dirty="0">
                          <a:effectLst/>
                        </a:rPr>
                        <a:t>0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effectLst/>
                        </a:rPr>
                        <a:t>mm.mrad</a:t>
                      </a:r>
                      <a:endParaRPr lang="zh-CN" sz="18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287.4</a:t>
                      </a:r>
                      <a:endParaRPr lang="zh-CN" sz="18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9018181"/>
                  </a:ext>
                </a:extLst>
              </a:tr>
              <a:tr h="268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Nature </a:t>
                      </a:r>
                      <a:r>
                        <a:rPr lang="en-GB" sz="1800">
                          <a:effectLst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800" baseline="-25000">
                          <a:effectLst/>
                        </a:rPr>
                        <a:t>z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effectLst/>
                        </a:rPr>
                        <a:t>mm</a:t>
                      </a:r>
                      <a:endParaRPr lang="zh-CN" sz="18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effectLst/>
                        </a:rPr>
                        <a:t>7 (23ps)</a:t>
                      </a:r>
                      <a:endParaRPr lang="zh-CN" sz="18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5975331"/>
                  </a:ext>
                </a:extLst>
              </a:tr>
              <a:tr h="270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800" baseline="-25000" dirty="0" err="1">
                          <a:effectLst/>
                        </a:rPr>
                        <a:t>inj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mm.mrad</a:t>
                      </a:r>
                      <a:endParaRPr lang="zh-CN" sz="18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effectLst/>
                        </a:rPr>
                        <a:t>2500</a:t>
                      </a:r>
                      <a:endParaRPr lang="zh-CN" sz="18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1732492"/>
                  </a:ext>
                </a:extLst>
              </a:tr>
              <a:tr h="2725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800" baseline="-25000">
                          <a:effectLst/>
                        </a:rPr>
                        <a:t>ext x/y</a:t>
                      </a:r>
                      <a:r>
                        <a:rPr lang="en-GB" sz="1800">
                          <a:effectLst/>
                        </a:rPr>
                        <a:t> 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mm.mrad</a:t>
                      </a:r>
                      <a:endParaRPr lang="zh-CN" sz="18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7</a:t>
                      </a:r>
                      <a:r>
                        <a:rPr lang="en-US" altLang="zh-CN" sz="1800" kern="1200" dirty="0" smtClean="0">
                          <a:effectLst/>
                        </a:rPr>
                        <a:t>04</a:t>
                      </a:r>
                      <a:r>
                        <a:rPr lang="en-US" sz="1800" kern="1200" dirty="0" smtClean="0">
                          <a:effectLst/>
                        </a:rPr>
                        <a:t>/471</a:t>
                      </a:r>
                      <a:endParaRPr lang="zh-CN" sz="18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1384299"/>
                  </a:ext>
                </a:extLst>
              </a:tr>
              <a:tr h="268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800" baseline="-25000">
                          <a:effectLst/>
                        </a:rPr>
                        <a:t>inj </a:t>
                      </a:r>
                      <a:r>
                        <a:rPr lang="en-GB" sz="1800">
                          <a:effectLst/>
                        </a:rPr>
                        <a:t>/</a:t>
                      </a:r>
                      <a:r>
                        <a:rPr lang="en-GB" sz="180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800" baseline="-25000">
                          <a:effectLst/>
                        </a:rPr>
                        <a:t>ext</a:t>
                      </a:r>
                      <a:r>
                        <a:rPr lang="en-GB" sz="1800">
                          <a:effectLst/>
                        </a:rPr>
                        <a:t> 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effectLst/>
                        </a:rPr>
                        <a:t>%</a:t>
                      </a:r>
                      <a:endParaRPr lang="zh-CN" sz="18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0.</a:t>
                      </a:r>
                      <a:r>
                        <a:rPr lang="en-US" altLang="zh-CN" sz="1800" kern="1200" dirty="0" smtClean="0">
                          <a:effectLst/>
                        </a:rPr>
                        <a:t>3</a:t>
                      </a:r>
                      <a:r>
                        <a:rPr lang="en-US" sz="1800" kern="1200" dirty="0" smtClean="0">
                          <a:effectLst/>
                        </a:rPr>
                        <a:t>/0.0</a:t>
                      </a:r>
                      <a:r>
                        <a:rPr lang="en-US" altLang="zh-CN" sz="1800" kern="1200" dirty="0" smtClean="0">
                          <a:effectLst/>
                        </a:rPr>
                        <a:t>6</a:t>
                      </a:r>
                      <a:endParaRPr lang="zh-CN" sz="18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9080947"/>
                  </a:ext>
                </a:extLst>
              </a:tr>
              <a:tr h="268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Energy acceptance by RF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effectLst/>
                        </a:rPr>
                        <a:t>%</a:t>
                      </a:r>
                      <a:endParaRPr lang="zh-CN" sz="18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effectLst/>
                        </a:rPr>
                        <a:t>1.0</a:t>
                      </a:r>
                      <a:endParaRPr lang="zh-CN" sz="18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364768"/>
                  </a:ext>
                </a:extLst>
              </a:tr>
              <a:tr h="2235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f</a:t>
                      </a:r>
                      <a:r>
                        <a:rPr lang="en-GB" sz="1800" baseline="-25000">
                          <a:effectLst/>
                        </a:rPr>
                        <a:t>RF</a:t>
                      </a:r>
                      <a:r>
                        <a:rPr lang="en-GB" sz="1800">
                          <a:effectLst/>
                        </a:rPr>
                        <a:t> 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MHz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650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8579919"/>
                  </a:ext>
                </a:extLst>
              </a:tr>
              <a:tr h="2235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V</a:t>
                      </a:r>
                      <a:r>
                        <a:rPr lang="en-GB" sz="1800" baseline="-25000">
                          <a:effectLst/>
                        </a:rPr>
                        <a:t>RF</a:t>
                      </a:r>
                      <a:r>
                        <a:rPr lang="en-GB" sz="1800">
                          <a:effectLst/>
                        </a:rPr>
                        <a:t> 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MV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1.8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082666"/>
                  </a:ext>
                </a:extLst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31612" t="5551" r="32451" b="1903"/>
          <a:stretch/>
        </p:blipFill>
        <p:spPr>
          <a:xfrm>
            <a:off x="10027642" y="1054533"/>
            <a:ext cx="2067229" cy="263145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437738" y="1041556"/>
            <a:ext cx="13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@ D. Wang</a:t>
            </a:r>
            <a:endParaRPr lang="zh-CN" altLang="en-US" sz="2000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9047004" y="3685984"/>
            <a:ext cx="29506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Emittance not critical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One bunch in </a:t>
            </a:r>
            <a:r>
              <a:rPr lang="en-US" altLang="zh-CN" sz="2000" dirty="0" smtClean="0"/>
              <a:t>DR(200ns)</a:t>
            </a:r>
            <a:endParaRPr lang="en-US" altLang="zh-CN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10 </a:t>
            </a:r>
            <a:r>
              <a:rPr lang="en-US" altLang="zh-CN" sz="2000" dirty="0" smtClean="0"/>
              <a:t>ms</a:t>
            </a:r>
            <a:r>
              <a:rPr lang="en-US" altLang="zh-CN" sz="2000" dirty="0" smtClean="0">
                <a:sym typeface="Wingdings" panose="05000000000000000000" pitchFamily="2" charset="2"/>
              </a:rPr>
              <a:t>20ms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Two bunch: yes</a:t>
            </a:r>
            <a:endParaRPr lang="en-US" altLang="zh-CN" sz="20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0070C0"/>
                </a:solidFill>
              </a:rPr>
              <a:t>IBS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Emittance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0070C0"/>
                </a:solidFill>
              </a:rPr>
              <a:t>CSR (</a:t>
            </a:r>
            <a:r>
              <a:rPr lang="en-US" altLang="zh-CN" sz="2000" b="1" dirty="0">
                <a:solidFill>
                  <a:srgbClr val="0070C0"/>
                </a:solidFill>
              </a:rPr>
              <a:t>Coherent synchrotron 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radiation)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CSR Instability</a:t>
            </a:r>
            <a:endParaRPr lang="zh-CN" altLang="en-US" sz="2000" dirty="0"/>
          </a:p>
        </p:txBody>
      </p:sp>
      <p:pic>
        <p:nvPicPr>
          <p:cNvPr id="10" name="图片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8"/>
          <a:stretch/>
        </p:blipFill>
        <p:spPr bwMode="auto">
          <a:xfrm>
            <a:off x="5347692" y="1518395"/>
            <a:ext cx="4679950" cy="2251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606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2439" y="1341120"/>
            <a:ext cx="11593869" cy="49679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 smtClean="0"/>
              <a:t>The CEPC linac works with 100 Hz repetition, 10 GeV and one-bunch-per-pulse, which can meet the requirements of Booster;</a:t>
            </a:r>
          </a:p>
          <a:p>
            <a:pPr>
              <a:lnSpc>
                <a:spcPct val="100000"/>
              </a:lnSpc>
            </a:pPr>
            <a:r>
              <a:rPr lang="en-US" altLang="zh-CN" dirty="0" smtClean="0"/>
              <a:t>The linac have the potential to provide positron beam and electron beam </a:t>
            </a:r>
            <a:r>
              <a:rPr lang="en-US" altLang="zh-CN" dirty="0"/>
              <a:t>with bunch charge larger </a:t>
            </a:r>
            <a:r>
              <a:rPr lang="en-US" altLang="zh-CN" dirty="0" smtClean="0"/>
              <a:t>than 3nC;</a:t>
            </a:r>
          </a:p>
          <a:p>
            <a:pPr>
              <a:lnSpc>
                <a:spcPct val="100000"/>
              </a:lnSpc>
            </a:pPr>
            <a:r>
              <a:rPr lang="en-US" altLang="zh-CN" dirty="0" smtClean="0"/>
              <a:t>One preliminary damping ring is proposed, the emittance with </a:t>
            </a:r>
            <a:r>
              <a:rPr lang="en-US" altLang="zh-CN" dirty="0"/>
              <a:t>DR </a:t>
            </a:r>
            <a:r>
              <a:rPr lang="en-US" altLang="zh-CN" dirty="0" smtClean="0"/>
              <a:t>is </a:t>
            </a:r>
            <a:r>
              <a:rPr lang="en-US" altLang="zh-CN" dirty="0"/>
              <a:t>smaller than 40 </a:t>
            </a:r>
            <a:r>
              <a:rPr lang="en-US" altLang="zh-CN" dirty="0" smtClean="0"/>
              <a:t>nm, and have more potential to lower emittance;</a:t>
            </a:r>
          </a:p>
          <a:p>
            <a:pPr>
              <a:lnSpc>
                <a:spcPct val="100000"/>
              </a:lnSpc>
            </a:pPr>
            <a:r>
              <a:rPr lang="en-US" altLang="zh-CN" dirty="0" smtClean="0"/>
              <a:t>By now it’s no bottleneck in linac design and further works continues.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92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1544" y="61768"/>
            <a:ext cx="8229600" cy="792088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aperture with errors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991544" y="5279488"/>
          <a:ext cx="8352928" cy="979392"/>
        </p:xfrm>
        <a:graphic>
          <a:graphicData uri="http://schemas.openxmlformats.org/drawingml/2006/table">
            <a:tbl>
              <a:tblPr firstRow="1" firstCol="1" bandRow="1"/>
              <a:tblGrid>
                <a:gridCol w="2988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9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9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6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6448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 </a:t>
                      </a:r>
                      <a:endParaRPr lang="zh-CN" sz="1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9525" marR="9525" marT="7144" marB="7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DA requirement</a:t>
                      </a:r>
                      <a:endParaRPr lang="zh-CN" sz="1400" b="1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9525" marR="9525" marT="7144" marB="7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DA results</a:t>
                      </a:r>
                      <a:endParaRPr lang="zh-CN" sz="1400" b="1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9525" marR="9525" marT="7144" marB="7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26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H</a:t>
                      </a:r>
                      <a:endParaRPr lang="zh-CN" sz="1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9525" marR="9525" marT="7144" marB="7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V</a:t>
                      </a:r>
                      <a:endParaRPr lang="zh-CN" sz="1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9525" marR="9525" marT="7144" marB="7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H</a:t>
                      </a:r>
                      <a:endParaRPr lang="zh-CN" sz="1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9525" marR="9525" marT="7144" marB="7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V</a:t>
                      </a:r>
                      <a:endParaRPr lang="zh-CN" sz="1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9525" marR="9525" marT="7144" marB="7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267">
                <a:tc>
                  <a:txBody>
                    <a:bodyPr/>
                    <a:lstStyle/>
                    <a:p>
                      <a:pPr fontAlgn="t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10GeV (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sym typeface="Symbol"/>
                        </a:rPr>
                        <a:t></a:t>
                      </a:r>
                      <a:r>
                        <a:rPr lang="en-GB" sz="1400" baseline="-25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x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= 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sym typeface="Symbol"/>
                        </a:rPr>
                        <a:t></a:t>
                      </a:r>
                      <a:r>
                        <a:rPr lang="en-GB" sz="1400" baseline="-25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y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 =120nm)</a:t>
                      </a:r>
                      <a:endParaRPr lang="zh-CN" sz="1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9525" marR="9525" marT="7144" marB="7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4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sym typeface="Symbol"/>
                        </a:rPr>
                        <a:t></a:t>
                      </a:r>
                      <a:r>
                        <a:rPr lang="en-GB" sz="1400" baseline="-25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x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 +5mm</a:t>
                      </a:r>
                      <a:endParaRPr lang="zh-CN" sz="1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9525" marR="9525" marT="7144" marB="7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4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sym typeface="Symbol"/>
                        </a:rPr>
                        <a:t></a:t>
                      </a:r>
                      <a:r>
                        <a:rPr lang="en-GB" sz="1400" baseline="-25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y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 +5mm</a:t>
                      </a:r>
                      <a:endParaRPr lang="zh-CN" sz="1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9525" marR="9525" marT="7144" marB="7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7.7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sym typeface="Symbol"/>
                        </a:rPr>
                        <a:t></a:t>
                      </a:r>
                      <a:r>
                        <a:rPr lang="en-GB" sz="1400" baseline="-25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x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 +5mm</a:t>
                      </a:r>
                      <a:endParaRPr lang="zh-CN" sz="1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9525" marR="9525" marT="7144" marB="7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14.3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sym typeface="Symbol"/>
                        </a:rPr>
                        <a:t></a:t>
                      </a:r>
                      <a:r>
                        <a:rPr lang="en-GB" sz="1400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y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 +5mm</a:t>
                      </a:r>
                      <a:endParaRPr lang="zh-CN" sz="1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9525" marR="9525" marT="7144" marB="7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267">
                <a:tc>
                  <a:txBody>
                    <a:bodyPr/>
                    <a:lstStyle/>
                    <a:p>
                      <a:pPr fontAlgn="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120GeV (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sym typeface="Symbol"/>
                        </a:rPr>
                        <a:t></a:t>
                      </a:r>
                      <a:r>
                        <a:rPr lang="en-GB" sz="1400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x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=3.57nm,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sym typeface="Symbol"/>
                        </a:rPr>
                        <a:t></a:t>
                      </a:r>
                      <a:r>
                        <a:rPr lang="en-GB" sz="1400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y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=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sym typeface="Symbol"/>
                        </a:rPr>
                        <a:t></a:t>
                      </a:r>
                      <a:r>
                        <a:rPr lang="en-GB" sz="1400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x*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0.005)</a:t>
                      </a:r>
                      <a:endParaRPr lang="zh-CN" sz="1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9525" marR="9525" marT="7144" marB="7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6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sym typeface="Symbol"/>
                        </a:rPr>
                        <a:t></a:t>
                      </a:r>
                      <a:r>
                        <a:rPr lang="en-GB" sz="1400" baseline="-25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x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 +3mm</a:t>
                      </a:r>
                      <a:endParaRPr lang="zh-CN" sz="1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9525" marR="9525" marT="7144" marB="7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49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sym typeface="Symbol"/>
                        </a:rPr>
                        <a:t></a:t>
                      </a:r>
                      <a:r>
                        <a:rPr lang="en-GB" sz="1400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y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 +3mm</a:t>
                      </a:r>
                      <a:endParaRPr lang="zh-CN" sz="1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9525" marR="9525" marT="7144" marB="7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21.8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sym typeface="Symbol"/>
                        </a:rPr>
                        <a:t></a:t>
                      </a:r>
                      <a:r>
                        <a:rPr lang="en-GB" sz="1400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x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 +3mm</a:t>
                      </a:r>
                      <a:endParaRPr lang="zh-CN" sz="1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9525" marR="9525" marT="7144" marB="7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779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sym typeface="Symbol"/>
                        </a:rPr>
                        <a:t></a:t>
                      </a:r>
                      <a:r>
                        <a:rPr lang="en-GB" sz="1400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y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 +3mm</a:t>
                      </a:r>
                      <a:endParaRPr lang="zh-CN" sz="1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9525" marR="9525" marT="7144" marB="7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2243572" y="2614527"/>
            <a:ext cx="3708412" cy="2622476"/>
            <a:chOff x="827584" y="3552168"/>
            <a:chExt cx="3528392" cy="2198912"/>
          </a:xfrm>
        </p:grpSpPr>
        <p:pic>
          <p:nvPicPr>
            <p:cNvPr id="3" name="图片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3552168"/>
              <a:ext cx="3528392" cy="2198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123728" y="3748482"/>
              <a:ext cx="720080" cy="258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10GeV</a:t>
              </a:r>
              <a:endPara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67794" y="5250342"/>
              <a:ext cx="540060" cy="258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BSC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直接箭头连接符 8"/>
            <p:cNvCxnSpPr/>
            <p:nvPr/>
          </p:nvCxnSpPr>
          <p:spPr>
            <a:xfrm flipV="1">
              <a:off x="2640229" y="5064336"/>
              <a:ext cx="0" cy="186006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6436520" y="2614527"/>
            <a:ext cx="3611303" cy="2620128"/>
            <a:chOff x="4860032" y="3552168"/>
            <a:chExt cx="3456384" cy="2225048"/>
          </a:xfrm>
        </p:grpSpPr>
        <p:pic>
          <p:nvPicPr>
            <p:cNvPr id="4" name="图片 19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552168"/>
              <a:ext cx="3456384" cy="2225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6095071" y="3748481"/>
              <a:ext cx="768959" cy="2613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120GeV</a:t>
              </a:r>
              <a:endPara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60858" y="5249173"/>
              <a:ext cx="1019449" cy="235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 damping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>
            <a:xfrm flipV="1">
              <a:off x="6648896" y="4767630"/>
              <a:ext cx="0" cy="417039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/>
          <p:cNvSpPr/>
          <p:nvPr/>
        </p:nvSpPr>
        <p:spPr>
          <a:xfrm>
            <a:off x="1864518" y="970440"/>
            <a:ext cx="8335938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only COD corrections, DA is nearly two thirds of bare lattice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120GeV, radiative damping was considered.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requirement @ 10GeV determined by the beam stay clear region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requirement @ 120GeV: 1) H- quantum lifetime, 2) V- re-injection process from the collider in the on-axis injection scheme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64518" y="6381328"/>
            <a:ext cx="8551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 for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150nm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otherwise BSC &gt; beam pipe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33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Linac design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2440" y="1089966"/>
            <a:ext cx="6388878" cy="798664"/>
          </a:xfrm>
        </p:spPr>
        <p:txBody>
          <a:bodyPr/>
          <a:lstStyle/>
          <a:p>
            <a:r>
              <a:rPr lang="en-US" altLang="zh-CN" sz="2400" dirty="0"/>
              <a:t>k. </a:t>
            </a:r>
            <a:r>
              <a:rPr lang="en-US" altLang="zh-CN" sz="2400" dirty="0" err="1"/>
              <a:t>Yokoya</a:t>
            </a:r>
            <a:r>
              <a:rPr lang="en-US" altLang="zh-CN" sz="2400" dirty="0"/>
              <a:t> and K. </a:t>
            </a:r>
            <a:r>
              <a:rPr lang="en-US" altLang="zh-CN" sz="2400" dirty="0" smtClean="0"/>
              <a:t>bane’s Wakefield model</a:t>
            </a:r>
          </a:p>
          <a:p>
            <a:pPr lvl="1"/>
            <a:r>
              <a:rPr lang="en-US" altLang="zh-CN" sz="2000" dirty="0" smtClean="0"/>
              <a:t>periodic </a:t>
            </a:r>
            <a:r>
              <a:rPr lang="en-US" altLang="zh-CN" sz="2000" dirty="0"/>
              <a:t>linac </a:t>
            </a:r>
            <a:r>
              <a:rPr lang="en-US" altLang="zh-CN" sz="2000" dirty="0" smtClean="0"/>
              <a:t>structure</a:t>
            </a:r>
            <a:endParaRPr lang="en-US" altLang="zh-CN" sz="2000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Short-Range Wakefield</a:t>
            </a:r>
            <a:endParaRPr lang="zh-CN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2149" y="1501687"/>
            <a:ext cx="3651540" cy="2809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组合 6"/>
          <p:cNvGrpSpPr/>
          <p:nvPr/>
        </p:nvGrpSpPr>
        <p:grpSpPr>
          <a:xfrm>
            <a:off x="7887061" y="4878259"/>
            <a:ext cx="3636628" cy="1706102"/>
            <a:chOff x="476518" y="1941490"/>
            <a:chExt cx="7094220" cy="3302957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6518" y="1941490"/>
              <a:ext cx="5362575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组合 8"/>
            <p:cNvGrpSpPr/>
            <p:nvPr/>
          </p:nvGrpSpPr>
          <p:grpSpPr>
            <a:xfrm>
              <a:off x="476518" y="3421745"/>
              <a:ext cx="7094220" cy="1822702"/>
              <a:chOff x="476518" y="3421745"/>
              <a:chExt cx="7094220" cy="1822702"/>
            </a:xfrm>
          </p:grpSpPr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76518" y="3421745"/>
                <a:ext cx="7094220" cy="1729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97676" y="4491972"/>
                <a:ext cx="1000125" cy="752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2" name="图片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7375"/>
            <a:ext cx="7180690" cy="3320073"/>
          </a:xfrm>
          <a:prstGeom prst="rect">
            <a:avLst/>
          </a:prstGeom>
          <a:noFill/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" y="4819631"/>
            <a:ext cx="3774075" cy="17647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2416" y="5166464"/>
            <a:ext cx="2937426" cy="54727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3734" y="5997640"/>
            <a:ext cx="1659963" cy="46984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40885" y="6590175"/>
            <a:ext cx="118954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/>
              <a:t>k. </a:t>
            </a:r>
            <a:r>
              <a:rPr lang="en-US" altLang="zh-CN" sz="1000" dirty="0" err="1"/>
              <a:t>Yokoya</a:t>
            </a:r>
            <a:r>
              <a:rPr lang="en-US" altLang="zh-CN" sz="1000" dirty="0"/>
              <a:t> and K. bane, “The longitudinal high-frequency impedance of a </a:t>
            </a:r>
            <a:r>
              <a:rPr lang="en-US" altLang="zh-CN" sz="1000" dirty="0" smtClean="0"/>
              <a:t>periodic accelerating </a:t>
            </a:r>
            <a:r>
              <a:rPr lang="en-US" altLang="zh-CN" sz="1000" dirty="0"/>
              <a:t>structure”, Proceedings of the 1999 IEEE Particle Accelerator Conference Vol. </a:t>
            </a:r>
            <a:r>
              <a:rPr lang="en-US" altLang="zh-CN" sz="1000" dirty="0" smtClean="0"/>
              <a:t>3 </a:t>
            </a:r>
            <a:r>
              <a:rPr lang="en-US" altLang="zh-CN" sz="1000" dirty="0" err="1" smtClean="0"/>
              <a:t>pag</a:t>
            </a:r>
            <a:r>
              <a:rPr lang="en-US" altLang="zh-CN" sz="1000" dirty="0"/>
              <a:t>. 1725, New York, March 1999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99860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t="19890" r="11582" b="19837"/>
          <a:stretch/>
        </p:blipFill>
        <p:spPr>
          <a:xfrm>
            <a:off x="4143385" y="1253763"/>
            <a:ext cx="7979485" cy="432102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1639" y="1055803"/>
            <a:ext cx="4379843" cy="5627802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/>
              <a:t>Introduction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/>
              <a:t>Main parameters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/>
              <a:t>Linac layout 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Source design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Electron source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Positron source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Linac design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Electron mode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Positron mode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0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09040"/>
            <a:ext cx="11209256" cy="4967923"/>
          </a:xfrm>
        </p:spPr>
        <p:txBody>
          <a:bodyPr/>
          <a:lstStyle/>
          <a:p>
            <a:r>
              <a:rPr lang="en-US" altLang="zh-CN" dirty="0" smtClean="0"/>
              <a:t>Luminosity is the core and key parameter of the collider</a:t>
            </a: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Integral </a:t>
            </a:r>
            <a:r>
              <a:rPr lang="en-US" altLang="zh-CN" b="1" dirty="0">
                <a:solidFill>
                  <a:srgbClr val="FF0000"/>
                </a:solidFill>
              </a:rPr>
              <a:t>Luminosity </a:t>
            </a:r>
            <a:r>
              <a:rPr lang="en-US" altLang="zh-CN" dirty="0"/>
              <a:t>is the fundamental value of the collider</a:t>
            </a:r>
          </a:p>
          <a:p>
            <a:pPr lvl="1"/>
            <a:r>
              <a:rPr lang="en-US" altLang="zh-CN" i="1" dirty="0" err="1"/>
              <a:t>T</a:t>
            </a:r>
            <a:r>
              <a:rPr lang="en-US" altLang="zh-CN" i="1" baseline="-25000" dirty="0" err="1"/>
              <a:t>s</a:t>
            </a:r>
            <a:r>
              <a:rPr lang="en-US" altLang="zh-CN" dirty="0"/>
              <a:t> is the scheduled operation time  </a:t>
            </a:r>
          </a:p>
          <a:p>
            <a:pPr lvl="1"/>
            <a:r>
              <a:rPr lang="el-GR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zh-CN" i="1" dirty="0"/>
              <a:t> </a:t>
            </a:r>
            <a:r>
              <a:rPr lang="en-US" altLang="zh-CN" dirty="0"/>
              <a:t>is the </a:t>
            </a:r>
            <a:r>
              <a:rPr lang="en-US" altLang="zh-CN" b="1" dirty="0">
                <a:solidFill>
                  <a:srgbClr val="FF0000"/>
                </a:solidFill>
              </a:rPr>
              <a:t>availability</a:t>
            </a:r>
            <a:r>
              <a:rPr lang="en-US" altLang="zh-CN" dirty="0"/>
              <a:t> </a:t>
            </a:r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r>
              <a:rPr lang="en-US" altLang="zh-CN" dirty="0" smtClean="0"/>
              <a:t>As </a:t>
            </a:r>
            <a:r>
              <a:rPr lang="en-US" altLang="zh-CN" dirty="0"/>
              <a:t>the first injector </a:t>
            </a:r>
            <a:r>
              <a:rPr lang="en-US" altLang="zh-CN" dirty="0" smtClean="0"/>
              <a:t>part, high availability</a:t>
            </a:r>
            <a:br>
              <a:rPr lang="en-US" altLang="zh-CN" dirty="0" smtClean="0"/>
            </a:br>
            <a:r>
              <a:rPr lang="en-US" altLang="zh-CN" dirty="0" smtClean="0"/>
              <a:t>of the Linac is very important</a:t>
            </a:r>
          </a:p>
          <a:p>
            <a:pPr lvl="1"/>
            <a:r>
              <a:rPr lang="en-US" altLang="zh-CN" dirty="0" smtClean="0"/>
              <a:t>Beam commission, operation </a:t>
            </a:r>
          </a:p>
          <a:p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t="19890" r="11582" b="19837"/>
          <a:stretch/>
        </p:blipFill>
        <p:spPr>
          <a:xfrm>
            <a:off x="7114046" y="3738351"/>
            <a:ext cx="5046050" cy="273251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Introduction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 smtClean="0"/>
              <a:t>Basic information 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4467087" y="2604238"/>
            <a:ext cx="5412105" cy="1124593"/>
            <a:chOff x="2388506" y="3165823"/>
            <a:chExt cx="5412105" cy="1124593"/>
          </a:xfrm>
        </p:grpSpPr>
        <p:graphicFrame>
          <p:nvGraphicFramePr>
            <p:cNvPr id="5" name="对象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22981185"/>
                </p:ext>
              </p:extLst>
            </p:nvPr>
          </p:nvGraphicFramePr>
          <p:xfrm>
            <a:off x="2388506" y="3165823"/>
            <a:ext cx="5412105" cy="1124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7" name="Equation" r:id="rId5" imgW="1587240" imgH="330120" progId="Equation.DSMT4">
                    <p:embed/>
                  </p:oleObj>
                </mc:Choice>
                <mc:Fallback>
                  <p:oleObj name="Equation" r:id="rId5" imgW="1587240" imgH="330120" progId="Equation.DSMT4">
                    <p:embed/>
                    <p:pic>
                      <p:nvPicPr>
                        <p:cNvPr id="3" name="对象 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388506" y="3165823"/>
                          <a:ext cx="5412105" cy="112459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椭圆 5"/>
            <p:cNvSpPr/>
            <p:nvPr/>
          </p:nvSpPr>
          <p:spPr>
            <a:xfrm>
              <a:off x="3535051" y="3165823"/>
              <a:ext cx="697584" cy="112459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7381186" y="3369472"/>
              <a:ext cx="419425" cy="84020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55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Introduction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Linac design goal</a:t>
            </a:r>
            <a:endParaRPr lang="zh-CN" altLang="en-US" dirty="0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606065" y="1055545"/>
            <a:ext cx="10781515" cy="5138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/>
              <a:t>Linac design goal and principles</a:t>
            </a:r>
          </a:p>
          <a:p>
            <a:pPr lvl="1"/>
            <a:r>
              <a:rPr lang="en-US" altLang="zh-CN" sz="3200" b="1" dirty="0">
                <a:solidFill>
                  <a:srgbClr val="FF0000"/>
                </a:solidFill>
              </a:rPr>
              <a:t>High Availability </a:t>
            </a:r>
            <a:r>
              <a:rPr lang="en-US" altLang="zh-CN" b="1" dirty="0"/>
              <a:t>and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/>
              <a:t>Reliability</a:t>
            </a:r>
          </a:p>
          <a:p>
            <a:pPr lvl="2"/>
            <a:r>
              <a:rPr lang="en-US" altLang="zh-CN" dirty="0"/>
              <a:t>~ 15% backups for Klystrons and accelerating </a:t>
            </a:r>
            <a:r>
              <a:rPr lang="en-US" altLang="zh-CN" dirty="0" smtClean="0"/>
              <a:t>structure, need to study in the future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 lvl="2"/>
            <a:r>
              <a:rPr lang="en-US" altLang="zh-CN" b="1" dirty="0" smtClean="0">
                <a:solidFill>
                  <a:srgbClr val="FF0000"/>
                </a:solidFill>
              </a:rPr>
              <a:t>Simplicity</a:t>
            </a:r>
          </a:p>
          <a:p>
            <a:pPr lvl="3"/>
            <a:r>
              <a:rPr lang="en-US" altLang="zh-CN" sz="2400" b="1" dirty="0" smtClean="0">
                <a:solidFill>
                  <a:srgbClr val="00B0F0"/>
                </a:solidFill>
              </a:rPr>
              <a:t>Layout </a:t>
            </a:r>
            <a:r>
              <a:rPr lang="en-US" altLang="zh-CN" dirty="0" smtClean="0"/>
              <a:t> / S-band accelerating structure (2856.75MHz)</a:t>
            </a:r>
          </a:p>
          <a:p>
            <a:pPr lvl="1"/>
            <a:r>
              <a:rPr lang="en-US" altLang="zh-CN" dirty="0" smtClean="0"/>
              <a:t>Always providing beams that can</a:t>
            </a:r>
            <a:r>
              <a:rPr lang="en-US" altLang="zh-CN" b="1" dirty="0" smtClean="0">
                <a:solidFill>
                  <a:srgbClr val="FF0000"/>
                </a:solidFill>
              </a:rPr>
              <a:t> meet requirements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of Booster </a:t>
            </a: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73762"/>
              </p:ext>
            </p:extLst>
          </p:nvPr>
        </p:nvGraphicFramePr>
        <p:xfrm>
          <a:off x="682848" y="3484013"/>
          <a:ext cx="6173580" cy="299969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848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5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5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Parameter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Symbol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Unit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Value</a:t>
                      </a:r>
                      <a:endParaRPr lang="zh-CN" sz="2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sz="20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sz="2000" kern="100" dirty="0" smtClean="0">
                          <a:effectLst/>
                          <a:latin typeface="+mn-lt"/>
                        </a:rPr>
                        <a:t> /</a:t>
                      </a:r>
                      <a:r>
                        <a:rPr lang="en-US" altLang="zh-CN" sz="20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0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0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kern="100" dirty="0" smtClean="0">
                          <a:effectLst/>
                          <a:latin typeface="+mn-lt"/>
                        </a:rPr>
                        <a:t>beam </a:t>
                      </a:r>
                      <a:r>
                        <a:rPr lang="en-US" sz="2000" kern="100" dirty="0">
                          <a:effectLst/>
                          <a:latin typeface="+mn-lt"/>
                        </a:rPr>
                        <a:t>energy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kern="1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sz="2000" i="1" kern="100" baseline="-250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sz="2000" kern="100" baseline="-25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sz="2000" kern="100" baseline="0" dirty="0" smtClean="0">
                          <a:effectLst/>
                          <a:latin typeface="+mn-lt"/>
                        </a:rPr>
                        <a:t>/</a:t>
                      </a:r>
                      <a:r>
                        <a:rPr lang="en-US" altLang="zh-CN" sz="2000" i="1" kern="1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000" i="1" kern="100" baseline="-250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000" i="1" kern="100" baseline="-25000" dirty="0" smtClean="0">
                          <a:effectLst/>
                          <a:latin typeface="+mn-lt"/>
                        </a:rPr>
                        <a:t>+</a:t>
                      </a:r>
                      <a:endParaRPr lang="zh-CN" altLang="zh-CN" sz="1800" i="1" kern="10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effectLst/>
                          <a:latin typeface="+mn-lt"/>
                        </a:rPr>
                        <a:t>GeV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Repetition rate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i="1" kern="100" dirty="0" err="1">
                          <a:effectLst/>
                          <a:latin typeface="+mn-lt"/>
                        </a:rPr>
                        <a:t>f</a:t>
                      </a:r>
                      <a:r>
                        <a:rPr lang="en-US" sz="2000" i="1" kern="100" baseline="-25000" dirty="0" err="1">
                          <a:effectLst/>
                          <a:latin typeface="+mn-lt"/>
                        </a:rPr>
                        <a:t>rep</a:t>
                      </a:r>
                      <a:endParaRPr lang="zh-CN" sz="20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Hz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 smtClean="0">
                          <a:effectLst/>
                          <a:latin typeface="+mn-lt"/>
                          <a:sym typeface="Wingdings" panose="05000000000000000000" pitchFamily="2" charset="2"/>
                        </a:rPr>
                        <a:t>100</a:t>
                      </a:r>
                      <a:endParaRPr lang="zh-CN" sz="20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05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0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000" kern="100" dirty="0" smtClean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20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0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kern="100" dirty="0">
                          <a:effectLst/>
                          <a:latin typeface="+mn-lt"/>
                        </a:rPr>
                        <a:t>bunch </a:t>
                      </a:r>
                      <a:r>
                        <a:rPr lang="en-US" sz="2000" kern="100" dirty="0" smtClean="0">
                          <a:effectLst/>
                          <a:latin typeface="+mn-lt"/>
                        </a:rPr>
                        <a:t>population 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kern="100" baseline="0" dirty="0" smtClean="0">
                          <a:effectLst/>
                          <a:latin typeface="+mn-lt"/>
                        </a:rPr>
                        <a:t>Ne-/</a:t>
                      </a:r>
                      <a:r>
                        <a:rPr lang="en-US" altLang="zh-CN" sz="2000" i="1" kern="100" baseline="0" dirty="0" smtClean="0">
                          <a:effectLst/>
                          <a:latin typeface="+mn-lt"/>
                        </a:rPr>
                        <a:t>Ne+</a:t>
                      </a:r>
                      <a:endParaRPr lang="zh-CN" altLang="zh-CN" sz="1800" i="1" kern="100" baseline="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0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&gt;9.4×10</a:t>
                      </a:r>
                      <a:r>
                        <a:rPr lang="en-US" sz="2000" b="0" kern="1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zh-CN" sz="2000" b="0" kern="1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05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600" i="1" kern="100" baseline="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err="1" smtClean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nC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&gt;1.5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+mn-lt"/>
                        </a:rPr>
                        <a:t>Energy </a:t>
                      </a:r>
                      <a:r>
                        <a:rPr lang="en-US" sz="2000" kern="100" dirty="0">
                          <a:effectLst/>
                          <a:latin typeface="+mn-lt"/>
                        </a:rPr>
                        <a:t>spread </a:t>
                      </a:r>
                      <a:r>
                        <a:rPr lang="en-US" sz="2000" kern="10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altLang="zh-CN" sz="20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0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000" kern="100" dirty="0" smtClean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20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0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kern="100" dirty="0" smtClean="0">
                          <a:effectLst/>
                          <a:latin typeface="+mn-lt"/>
                        </a:rPr>
                        <a:t>)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i="1" kern="100" dirty="0" err="1">
                          <a:effectLst/>
                          <a:latin typeface="+mn-lt"/>
                        </a:rPr>
                        <a:t>σ</a:t>
                      </a:r>
                      <a:r>
                        <a:rPr lang="en-US" sz="2000" i="1" kern="100" baseline="-25000" dirty="0" err="1">
                          <a:effectLst/>
                          <a:latin typeface="+mn-lt"/>
                        </a:rPr>
                        <a:t>E</a:t>
                      </a:r>
                      <a:endParaRPr lang="zh-CN" sz="20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&lt;2×10</a:t>
                      </a:r>
                      <a:r>
                        <a:rPr lang="en-US" altLang="zh-CN" sz="2000" b="0" kern="1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zh-CN" altLang="zh-CN" sz="2000" b="0" kern="100" baseline="30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+mn-lt"/>
                        </a:rPr>
                        <a:t>Emittance (</a:t>
                      </a:r>
                      <a:r>
                        <a:rPr lang="en-US" altLang="zh-CN" sz="20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0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000" kern="100" dirty="0" smtClean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20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0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kern="100" dirty="0" smtClean="0">
                          <a:effectLst/>
                          <a:latin typeface="+mn-lt"/>
                        </a:rPr>
                        <a:t>)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Segoe Script" panose="030B0504020000000003" pitchFamily="66" charset="0"/>
                        </a:rPr>
                        <a:t> </a:t>
                      </a:r>
                      <a:r>
                        <a:rPr lang="el-GR" sz="2000" i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en-US" sz="2000" i="1" kern="1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000" i="1" kern="100" dirty="0">
                          <a:effectLst/>
                          <a:latin typeface="+mn-lt"/>
                        </a:rPr>
                        <a:t> </a:t>
                      </a:r>
                      <a:endParaRPr lang="zh-CN" sz="20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20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&lt;120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6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0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000" kern="100" dirty="0" smtClean="0">
                          <a:effectLst/>
                          <a:latin typeface="+mn-lt"/>
                        </a:rPr>
                        <a:t> beam</a:t>
                      </a:r>
                      <a:r>
                        <a:rPr lang="en-US" altLang="zh-CN" sz="2000" kern="100" baseline="0" dirty="0" smtClean="0">
                          <a:effectLst/>
                          <a:latin typeface="+mn-lt"/>
                        </a:rPr>
                        <a:t> energy on Target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GeV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0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0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000" kern="100" dirty="0" smtClean="0">
                          <a:effectLst/>
                          <a:latin typeface="+mn-lt"/>
                        </a:rPr>
                        <a:t> bunch</a:t>
                      </a:r>
                      <a:r>
                        <a:rPr lang="en-US" altLang="zh-CN" sz="2000" kern="100" baseline="0" dirty="0" smtClean="0">
                          <a:effectLst/>
                          <a:latin typeface="+mn-lt"/>
                        </a:rPr>
                        <a:t> charge on Target</a:t>
                      </a:r>
                      <a:endParaRPr lang="zh-CN" altLang="zh-CN" sz="2000" kern="10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428" y="3484013"/>
            <a:ext cx="5273935" cy="278371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0079947" y="6184473"/>
            <a:ext cx="2112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</a:rPr>
              <a:t>A. </a:t>
            </a:r>
            <a:r>
              <a:rPr lang="en-US" altLang="zh-CN" b="1" dirty="0" err="1" smtClean="0">
                <a:latin typeface="Calibri" panose="020F0502020204030204" pitchFamily="34" charset="0"/>
              </a:rPr>
              <a:t>Apollonio’s</a:t>
            </a:r>
            <a:r>
              <a:rPr lang="en-US" altLang="zh-CN" b="1" dirty="0" smtClean="0">
                <a:latin typeface="Calibri" panose="020F0502020204030204" pitchFamily="34" charset="0"/>
              </a:rPr>
              <a:t> figure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23149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Introduction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1383" y="1209040"/>
            <a:ext cx="10515600" cy="4967923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The linac should be have </a:t>
            </a:r>
            <a:r>
              <a:rPr lang="en-US" altLang="zh-CN" b="1" dirty="0" smtClean="0">
                <a:solidFill>
                  <a:srgbClr val="FF0000"/>
                </a:solidFill>
              </a:rPr>
              <a:t>potential</a:t>
            </a:r>
            <a:r>
              <a:rPr lang="en-US" altLang="zh-CN" dirty="0" smtClean="0"/>
              <a:t> to meet the higher requirements and updates in the future, which is very likely for mostly accelerators</a:t>
            </a:r>
          </a:p>
          <a:p>
            <a:pPr lvl="1"/>
            <a:r>
              <a:rPr lang="en-US" altLang="zh-CN" dirty="0" smtClean="0"/>
              <a:t>Emittance: </a:t>
            </a:r>
            <a:endParaRPr lang="en-US" altLang="zh-CN" dirty="0"/>
          </a:p>
          <a:p>
            <a:pPr lvl="2"/>
            <a:r>
              <a:rPr lang="en-US" altLang="zh-CN" dirty="0" smtClean="0"/>
              <a:t>Linac emittance can meet the requirement without damping ring </a:t>
            </a:r>
          </a:p>
          <a:p>
            <a:pPr lvl="2"/>
            <a:r>
              <a:rPr lang="en-US" altLang="zh-CN" b="1" dirty="0" smtClean="0">
                <a:solidFill>
                  <a:srgbClr val="FF0000"/>
                </a:solidFill>
              </a:rPr>
              <a:t>Damping Ring </a:t>
            </a:r>
            <a:r>
              <a:rPr lang="en-US" altLang="zh-CN" dirty="0">
                <a:sym typeface="Wingdings" panose="05000000000000000000" pitchFamily="2" charset="2"/>
              </a:rPr>
              <a:t>for positron </a:t>
            </a:r>
            <a:r>
              <a:rPr lang="en-US" altLang="zh-CN" dirty="0" smtClean="0">
                <a:sym typeface="Wingdings" panose="05000000000000000000" pitchFamily="2" charset="2"/>
              </a:rPr>
              <a:t>beam and</a:t>
            </a:r>
            <a:r>
              <a:rPr lang="en-US" altLang="zh-CN" i="1" dirty="0" smtClean="0">
                <a:sym typeface="Wingdings" panose="05000000000000000000" pitchFamily="2" charset="2"/>
              </a:rPr>
              <a:t> </a:t>
            </a:r>
            <a:r>
              <a:rPr lang="en-US" altLang="zh-CN" b="1" i="1" dirty="0" smtClean="0">
                <a:sym typeface="Wingdings" panose="05000000000000000000" pitchFamily="2" charset="2"/>
              </a:rPr>
              <a:t>layout</a:t>
            </a:r>
          </a:p>
          <a:p>
            <a:pPr lvl="3"/>
            <a:r>
              <a:rPr lang="en-US" altLang="zh-CN" dirty="0" smtClean="0">
                <a:solidFill>
                  <a:srgbClr val="0070C0"/>
                </a:solidFill>
              </a:rPr>
              <a:t>Higher transmission of linac</a:t>
            </a:r>
          </a:p>
          <a:p>
            <a:pPr lvl="3"/>
            <a:r>
              <a:rPr lang="en-US" altLang="zh-CN" dirty="0" smtClean="0">
                <a:solidFill>
                  <a:srgbClr val="0070C0"/>
                </a:solidFill>
              </a:rPr>
              <a:t>Larger </a:t>
            </a:r>
            <a:r>
              <a:rPr lang="en-US" altLang="zh-CN" dirty="0">
                <a:solidFill>
                  <a:srgbClr val="0070C0"/>
                </a:solidFill>
              </a:rPr>
              <a:t>errors tolerance</a:t>
            </a:r>
          </a:p>
          <a:p>
            <a:pPr lvl="3"/>
            <a:r>
              <a:rPr lang="en-US" altLang="zh-CN" dirty="0">
                <a:solidFill>
                  <a:srgbClr val="0070C0"/>
                </a:solidFill>
              </a:rPr>
              <a:t>Higher injection efficiency, easier injection </a:t>
            </a:r>
            <a:r>
              <a:rPr lang="en-US" altLang="zh-CN" dirty="0" smtClean="0">
                <a:solidFill>
                  <a:srgbClr val="0070C0"/>
                </a:solidFill>
              </a:rPr>
              <a:t>design, smaller damping time in some case</a:t>
            </a:r>
          </a:p>
          <a:p>
            <a:pPr lvl="1"/>
            <a:r>
              <a:rPr lang="en-US" altLang="zh-CN" dirty="0" smtClean="0">
                <a:sym typeface="Wingdings" panose="05000000000000000000" pitchFamily="2" charset="2"/>
              </a:rPr>
              <a:t>Bunch charge: </a:t>
            </a:r>
            <a:r>
              <a:rPr lang="en-US" altLang="zh-CN" dirty="0" smtClean="0">
                <a:solidFill>
                  <a:srgbClr val="C00000"/>
                </a:solidFill>
                <a:sym typeface="Wingdings" panose="05000000000000000000" pitchFamily="2" charset="2"/>
              </a:rPr>
              <a:t>larger than 3 nC</a:t>
            </a:r>
            <a:endParaRPr lang="en-US" altLang="zh-CN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lvl="2"/>
            <a:r>
              <a:rPr lang="en-US" altLang="zh-CN" dirty="0" smtClean="0"/>
              <a:t>Positron production and </a:t>
            </a:r>
            <a:r>
              <a:rPr lang="en-US" altLang="zh-CN" i="1" dirty="0" smtClean="0"/>
              <a:t>layout </a:t>
            </a:r>
          </a:p>
          <a:p>
            <a:pPr lvl="3"/>
            <a:r>
              <a:rPr lang="en-US" altLang="zh-CN" dirty="0" smtClean="0"/>
              <a:t>4 GeV electron beam </a:t>
            </a:r>
          </a:p>
          <a:p>
            <a:pPr lvl="1"/>
            <a:r>
              <a:rPr lang="en-US" altLang="zh-CN" dirty="0" smtClean="0"/>
              <a:t>Bunch structure</a:t>
            </a:r>
          </a:p>
          <a:p>
            <a:pPr lvl="2"/>
            <a:r>
              <a:rPr lang="en-US" altLang="zh-CN" dirty="0" smtClean="0"/>
              <a:t>One-bunch-per-pulse</a:t>
            </a:r>
          </a:p>
          <a:p>
            <a:pPr lvl="3"/>
            <a:r>
              <a:rPr lang="en-US" altLang="zh-CN" b="1" i="1" dirty="0"/>
              <a:t>short-range </a:t>
            </a:r>
            <a:r>
              <a:rPr lang="en-US" altLang="zh-CN" b="1" i="1" dirty="0" smtClean="0"/>
              <a:t>Wakefield </a:t>
            </a:r>
            <a:endParaRPr lang="en-US" altLang="zh-CN" dirty="0"/>
          </a:p>
          <a:p>
            <a:pPr lvl="2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Two-bunch-per-pulse is possible for the linac  design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</a:t>
            </a:r>
            <a:r>
              <a:rPr lang="en-US" altLang="zh-CN" dirty="0" smtClean="0"/>
              <a:t>otential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278" y="3857759"/>
            <a:ext cx="4578458" cy="2319204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>
            <a:off x="11038788" y="4939645"/>
            <a:ext cx="263950" cy="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11038788" y="5355994"/>
            <a:ext cx="263950" cy="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8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/>
              <a:t>Layout of Linac</a:t>
            </a:r>
            <a:endParaRPr lang="zh-CN" altLang="en-US" b="1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41466" y="3212910"/>
            <a:ext cx="6051654" cy="835278"/>
          </a:xfrm>
        </p:spPr>
        <p:txBody>
          <a:bodyPr>
            <a:normAutofit/>
          </a:bodyPr>
          <a:lstStyle/>
          <a:p>
            <a:pPr marL="342900" indent="-342900"/>
            <a:r>
              <a:rPr lang="en-US" altLang="zh-CN" sz="2400" dirty="0" smtClean="0"/>
              <a:t>ESBS ( </a:t>
            </a:r>
            <a:r>
              <a:rPr lang="en-US" altLang="zh-CN" sz="2400" i="1" dirty="0" smtClean="0"/>
              <a:t>Electron Source and Bunching System</a:t>
            </a:r>
            <a:r>
              <a:rPr lang="en-US" altLang="zh-CN" sz="2400" dirty="0" smtClean="0"/>
              <a:t>)</a:t>
            </a:r>
          </a:p>
          <a:p>
            <a:pPr marL="800100" lvl="1" indent="-342900"/>
            <a:r>
              <a:rPr lang="en-US" altLang="zh-CN" sz="2200" dirty="0" smtClean="0">
                <a:solidFill>
                  <a:srgbClr val="0070C0"/>
                </a:solidFill>
              </a:rPr>
              <a:t> </a:t>
            </a:r>
            <a:r>
              <a:rPr lang="en-US" altLang="zh-CN" sz="2000" dirty="0" smtClean="0">
                <a:solidFill>
                  <a:srgbClr val="0070C0"/>
                </a:solidFill>
              </a:rPr>
              <a:t>50 MeV &amp;&amp; 11nC for positron production</a:t>
            </a:r>
          </a:p>
        </p:txBody>
      </p:sp>
      <p:sp>
        <p:nvSpPr>
          <p:cNvPr id="11" name="右箭头 10"/>
          <p:cNvSpPr/>
          <p:nvPr/>
        </p:nvSpPr>
        <p:spPr>
          <a:xfrm>
            <a:off x="1474769" y="2085277"/>
            <a:ext cx="3048000" cy="29257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895863" y="1951928"/>
            <a:ext cx="552450" cy="5619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/>
        </p:nvSpPr>
        <p:spPr>
          <a:xfrm rot="5400000">
            <a:off x="4530433" y="1872078"/>
            <a:ext cx="551934" cy="718976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>
            <a:off x="5118609" y="2085277"/>
            <a:ext cx="1062990" cy="2925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 rot="10800000">
            <a:off x="5512018" y="1314797"/>
            <a:ext cx="1882984" cy="916865"/>
            <a:chOff x="5361405" y="2974109"/>
            <a:chExt cx="1882984" cy="916865"/>
          </a:xfrm>
        </p:grpSpPr>
        <p:sp>
          <p:nvSpPr>
            <p:cNvPr id="18" name="椭圆 17"/>
            <p:cNvSpPr/>
            <p:nvPr/>
          </p:nvSpPr>
          <p:spPr>
            <a:xfrm rot="5400000">
              <a:off x="5927239" y="3282093"/>
              <a:ext cx="665969" cy="551793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弧形 2"/>
            <p:cNvSpPr/>
            <p:nvPr/>
          </p:nvSpPr>
          <p:spPr>
            <a:xfrm>
              <a:off x="5361405" y="2974109"/>
              <a:ext cx="1229048" cy="788243"/>
            </a:xfrm>
            <a:prstGeom prst="arc">
              <a:avLst>
                <a:gd name="adj1" fmla="val 15865429"/>
                <a:gd name="adj2" fmla="val 1152007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弧形 9"/>
            <p:cNvSpPr/>
            <p:nvPr/>
          </p:nvSpPr>
          <p:spPr>
            <a:xfrm rot="16200000">
              <a:off x="6210615" y="2700011"/>
              <a:ext cx="759676" cy="1307872"/>
            </a:xfrm>
            <a:prstGeom prst="arc">
              <a:avLst>
                <a:gd name="adj1" fmla="val 15305479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右箭头 16"/>
          <p:cNvSpPr/>
          <p:nvPr/>
        </p:nvSpPr>
        <p:spPr>
          <a:xfrm>
            <a:off x="6821680" y="2078298"/>
            <a:ext cx="1639146" cy="2925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/>
        </p:nvSpPr>
        <p:spPr>
          <a:xfrm>
            <a:off x="8468130" y="2078297"/>
            <a:ext cx="3404762" cy="2925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56456" y="1581982"/>
            <a:ext cx="683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ESBS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2302667" y="1728317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FAS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4269495" y="1587980"/>
            <a:ext cx="1136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PSPAS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050344" y="1695168"/>
            <a:ext cx="960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SAS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269999" y="1479023"/>
            <a:ext cx="4812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DR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95752" y="1696122"/>
            <a:ext cx="960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T</a:t>
            </a:r>
            <a:r>
              <a:rPr lang="en-US" altLang="zh-CN" sz="2000" dirty="0" smtClean="0">
                <a:solidFill>
                  <a:srgbClr val="FF0000"/>
                </a:solidFill>
              </a:rPr>
              <a:t>AS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 flipV="1">
            <a:off x="1474769" y="2513903"/>
            <a:ext cx="0" cy="432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V="1">
            <a:off x="4453024" y="2443566"/>
            <a:ext cx="0" cy="432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V="1">
            <a:off x="6199776" y="2377854"/>
            <a:ext cx="0" cy="4329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8403410" y="2401684"/>
            <a:ext cx="0" cy="4329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11856202" y="2381553"/>
            <a:ext cx="0" cy="4329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1474769" y="2679946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50MeV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3809227" y="2679946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4GeV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6259158" y="2679946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1.1GeV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471242" y="2679946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4GeV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1093950" y="267994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10GeV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36" name="直接箭头连接符 35"/>
          <p:cNvCxnSpPr/>
          <p:nvPr/>
        </p:nvCxnSpPr>
        <p:spPr>
          <a:xfrm flipV="1">
            <a:off x="5093881" y="2385005"/>
            <a:ext cx="0" cy="4329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4911628" y="2714401"/>
            <a:ext cx="125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200MeV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468133" y="3356770"/>
            <a:ext cx="53047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FF0000"/>
                </a:solidFill>
              </a:rPr>
              <a:t>SAS (</a:t>
            </a:r>
            <a:r>
              <a:rPr lang="en-US" altLang="zh-CN" sz="2400" i="1" dirty="0">
                <a:solidFill>
                  <a:srgbClr val="FF0000"/>
                </a:solidFill>
              </a:rPr>
              <a:t>the Second Accelerating Section</a:t>
            </a:r>
            <a:r>
              <a:rPr lang="en-US" altLang="zh-CN" sz="2400" dirty="0">
                <a:solidFill>
                  <a:srgbClr val="FF0000"/>
                </a:solidFill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</a:rPr>
              <a:t>Positron beam to 4 GeV &amp;&amp; 3 nC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FF0000"/>
                </a:solidFill>
              </a:rPr>
              <a:t>DR (Damping Ring)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</a:rPr>
              <a:t>Positron beam </a:t>
            </a:r>
            <a:r>
              <a:rPr lang="en-US" altLang="zh-CN" sz="2000" dirty="0" smtClean="0">
                <a:solidFill>
                  <a:srgbClr val="0070C0"/>
                </a:solidFill>
              </a:rPr>
              <a:t>1.1GeV, 60m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0" y="1048225"/>
            <a:ext cx="2566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Positron Linac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40" name="内容占位符 4"/>
          <p:cNvSpPr txBox="1">
            <a:spLocks/>
          </p:cNvSpPr>
          <p:nvPr/>
        </p:nvSpPr>
        <p:spPr>
          <a:xfrm>
            <a:off x="141466" y="5071825"/>
            <a:ext cx="6051654" cy="145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  PSPAS </a:t>
            </a:r>
            <a:r>
              <a:rPr lang="en-US" altLang="zh-CN" sz="2400" dirty="0" smtClean="0"/>
              <a:t>(</a:t>
            </a:r>
            <a:r>
              <a:rPr lang="en-US" altLang="zh-CN" sz="2400" i="1" dirty="0" smtClean="0"/>
              <a:t>Positron Source </a:t>
            </a:r>
            <a:r>
              <a:rPr lang="en-US" altLang="zh-CN" sz="2400" i="1" dirty="0" smtClean="0">
                <a:solidFill>
                  <a:srgbClr val="FF0000"/>
                </a:solidFill>
              </a:rPr>
              <a:t>and Pre-Accelerating Section</a:t>
            </a:r>
            <a:r>
              <a:rPr lang="en-US" altLang="zh-CN" sz="2400" dirty="0" smtClean="0"/>
              <a:t>)</a:t>
            </a:r>
          </a:p>
          <a:p>
            <a:pPr marL="800100" lvl="1" indent="-342900"/>
            <a:r>
              <a:rPr lang="en-US" altLang="zh-CN" sz="2000" dirty="0" smtClean="0">
                <a:solidFill>
                  <a:srgbClr val="0070C0"/>
                </a:solidFill>
              </a:rPr>
              <a:t>Positron beam larger than 200 MeV &amp;&amp; larger than 3 nC</a:t>
            </a:r>
            <a:endParaRPr lang="zh-CN" altLang="en-US" sz="2000" dirty="0"/>
          </a:p>
        </p:txBody>
      </p:sp>
      <p:sp>
        <p:nvSpPr>
          <p:cNvPr id="41" name="内容占位符 4"/>
          <p:cNvSpPr txBox="1">
            <a:spLocks/>
          </p:cNvSpPr>
          <p:nvPr/>
        </p:nvSpPr>
        <p:spPr>
          <a:xfrm>
            <a:off x="141466" y="4107370"/>
            <a:ext cx="6051654" cy="1156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  FAS </a:t>
            </a:r>
            <a:r>
              <a:rPr lang="en-US" altLang="zh-CN" sz="2400" dirty="0" smtClean="0"/>
              <a:t>(</a:t>
            </a:r>
            <a:r>
              <a:rPr lang="en-US" altLang="zh-CN" sz="2400" i="1" dirty="0" smtClean="0"/>
              <a:t>the First Accelerating Section</a:t>
            </a:r>
            <a:r>
              <a:rPr lang="en-US" altLang="zh-CN" sz="2400" dirty="0" smtClean="0"/>
              <a:t>)</a:t>
            </a:r>
          </a:p>
          <a:p>
            <a:pPr marL="800100" lvl="1" indent="-342900"/>
            <a:r>
              <a:rPr lang="en-US" altLang="zh-CN" sz="2000" dirty="0">
                <a:solidFill>
                  <a:srgbClr val="0070C0"/>
                </a:solidFill>
              </a:rPr>
              <a:t>Electron beam to 4 GeV &amp;&amp; 10nC for positron production</a:t>
            </a:r>
          </a:p>
        </p:txBody>
      </p:sp>
      <p:sp>
        <p:nvSpPr>
          <p:cNvPr id="42" name="矩形 41"/>
          <p:cNvSpPr/>
          <p:nvPr/>
        </p:nvSpPr>
        <p:spPr>
          <a:xfrm>
            <a:off x="6468133" y="4879021"/>
            <a:ext cx="53047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srgbClr val="FF0000"/>
                </a:solidFill>
              </a:rPr>
              <a:t>TAS </a:t>
            </a:r>
            <a:r>
              <a:rPr lang="en-US" altLang="zh-CN" sz="2400" dirty="0">
                <a:solidFill>
                  <a:srgbClr val="FF0000"/>
                </a:solidFill>
              </a:rPr>
              <a:t>(</a:t>
            </a:r>
            <a:r>
              <a:rPr lang="en-US" altLang="zh-CN" sz="2400" i="1" dirty="0">
                <a:solidFill>
                  <a:srgbClr val="FF0000"/>
                </a:solidFill>
              </a:rPr>
              <a:t>the Third Accelerating Section</a:t>
            </a:r>
            <a:r>
              <a:rPr lang="en-US" altLang="zh-CN" sz="2400" dirty="0">
                <a:solidFill>
                  <a:srgbClr val="FF0000"/>
                </a:solidFill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</a:rPr>
              <a:t>Positron beam to 10 GeV &amp;&amp; 3 nC</a:t>
            </a:r>
          </a:p>
        </p:txBody>
      </p:sp>
    </p:spTree>
    <p:extLst>
      <p:ext uri="{BB962C8B-B14F-4D97-AF65-F5344CB8AC3E}">
        <p14:creationId xmlns:p14="http://schemas.microsoft.com/office/powerpoint/2010/main" val="423612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7" grpId="0" animBg="1"/>
      <p:bldP spid="19" grpId="0" animBg="1"/>
      <p:bldP spid="20" grpId="0"/>
      <p:bldP spid="21" grpId="0"/>
      <p:bldP spid="22" grpId="0"/>
      <p:bldP spid="23" grpId="0"/>
      <p:bldP spid="24" grpId="0"/>
      <p:bldP spid="32" grpId="0"/>
      <p:bldP spid="33" grpId="0"/>
      <p:bldP spid="34" grpId="0"/>
      <p:bldP spid="35" grpId="0"/>
      <p:bldP spid="37" grpId="0"/>
      <p:bldP spid="38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/>
              <a:t>Layout of Linac</a:t>
            </a:r>
            <a:endParaRPr lang="zh-CN" altLang="en-US" b="1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03697" y="4154690"/>
            <a:ext cx="6705590" cy="982959"/>
          </a:xfrm>
        </p:spPr>
        <p:txBody>
          <a:bodyPr>
            <a:normAutofit/>
          </a:bodyPr>
          <a:lstStyle/>
          <a:p>
            <a:pPr marL="342900" indent="-342900"/>
            <a:r>
              <a:rPr lang="en-US" altLang="zh-CN" sz="2400" dirty="0"/>
              <a:t>ESBS ( </a:t>
            </a:r>
            <a:r>
              <a:rPr lang="en-US" altLang="zh-CN" sz="2400" i="1" dirty="0"/>
              <a:t>Electron Source and Bunching System</a:t>
            </a:r>
            <a:r>
              <a:rPr lang="en-US" altLang="zh-CN" sz="2400" dirty="0" smtClean="0"/>
              <a:t>)</a:t>
            </a:r>
            <a:endParaRPr lang="en-US" altLang="zh-CN" sz="2400" dirty="0"/>
          </a:p>
          <a:p>
            <a:pPr marL="800100" lvl="1" indent="-342900"/>
            <a:r>
              <a:rPr lang="en-US" altLang="zh-CN" sz="22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50 MeV &amp;&amp; </a:t>
            </a:r>
            <a:r>
              <a:rPr lang="en-US" altLang="zh-CN" sz="2000" dirty="0" smtClean="0">
                <a:solidFill>
                  <a:srgbClr val="0070C0"/>
                </a:solidFill>
              </a:rPr>
              <a:t>3 nC</a:t>
            </a:r>
          </a:p>
        </p:txBody>
      </p:sp>
      <p:sp>
        <p:nvSpPr>
          <p:cNvPr id="11" name="右箭头 10"/>
          <p:cNvSpPr/>
          <p:nvPr/>
        </p:nvSpPr>
        <p:spPr>
          <a:xfrm>
            <a:off x="1303319" y="2571052"/>
            <a:ext cx="3048000" cy="29257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724413" y="2437703"/>
            <a:ext cx="552450" cy="5619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/>
        </p:nvSpPr>
        <p:spPr>
          <a:xfrm>
            <a:off x="8296680" y="2564072"/>
            <a:ext cx="3404762" cy="2925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85006" y="2067757"/>
            <a:ext cx="683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ESBS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2131217" y="2214092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FAS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9224302" y="2181897"/>
            <a:ext cx="960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T</a:t>
            </a:r>
            <a:r>
              <a:rPr lang="en-US" altLang="zh-CN" sz="2000" dirty="0" smtClean="0"/>
              <a:t>AS</a:t>
            </a:r>
            <a:endParaRPr lang="zh-CN" altLang="en-US" sz="2000" dirty="0"/>
          </a:p>
        </p:txBody>
      </p:sp>
      <p:cxnSp>
        <p:nvCxnSpPr>
          <p:cNvPr id="26" name="直接箭头连接符 25"/>
          <p:cNvCxnSpPr/>
          <p:nvPr/>
        </p:nvCxnSpPr>
        <p:spPr>
          <a:xfrm flipV="1">
            <a:off x="1303319" y="2999678"/>
            <a:ext cx="0" cy="432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V="1">
            <a:off x="4281574" y="2929341"/>
            <a:ext cx="0" cy="432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11684752" y="2867328"/>
            <a:ext cx="0" cy="432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1303319" y="3165721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50MeV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3637777" y="3165721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4GeV</a:t>
            </a:r>
            <a:endParaRPr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8299792" y="3165721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4GeV</a:t>
            </a:r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10922500" y="3165721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10GeV</a:t>
            </a:r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6635082" y="4184873"/>
            <a:ext cx="56556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EBTL (</a:t>
            </a:r>
            <a:r>
              <a:rPr lang="en-US" altLang="zh-CN" sz="2400" i="1" dirty="0" smtClean="0"/>
              <a:t>Electron Bypass Transport Line</a:t>
            </a:r>
            <a:r>
              <a:rPr lang="en-US" altLang="zh-CN" sz="2400" dirty="0" smtClean="0"/>
              <a:t>)</a:t>
            </a:r>
            <a:endParaRPr lang="en-US" altLang="zh-CN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70C0"/>
                </a:solidFill>
              </a:rPr>
              <a:t>Electron </a:t>
            </a:r>
            <a:r>
              <a:rPr lang="en-US" altLang="zh-CN" sz="2000" dirty="0">
                <a:solidFill>
                  <a:srgbClr val="0070C0"/>
                </a:solidFill>
              </a:rPr>
              <a:t>beam </a:t>
            </a:r>
            <a:r>
              <a:rPr lang="en-US" altLang="zh-CN" sz="2000" dirty="0" smtClean="0">
                <a:solidFill>
                  <a:srgbClr val="0070C0"/>
                </a:solidFill>
              </a:rPr>
              <a:t>@ </a:t>
            </a:r>
            <a:r>
              <a:rPr lang="en-US" altLang="zh-CN" sz="2000" dirty="0">
                <a:solidFill>
                  <a:srgbClr val="0070C0"/>
                </a:solidFill>
              </a:rPr>
              <a:t>4 GeV &amp;&amp; 3 </a:t>
            </a:r>
            <a:r>
              <a:rPr lang="en-US" altLang="zh-CN" sz="2000" dirty="0" smtClean="0">
                <a:solidFill>
                  <a:srgbClr val="0070C0"/>
                </a:solidFill>
              </a:rPr>
              <a:t>nC</a:t>
            </a:r>
            <a:endParaRPr lang="en-US" altLang="zh-CN" sz="2000" dirty="0">
              <a:solidFill>
                <a:srgbClr val="0070C0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0" y="1048225"/>
            <a:ext cx="2548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/>
              <a:t>Electron Linac</a:t>
            </a:r>
            <a:endParaRPr lang="zh-CN" altLang="en-US" sz="3200" b="1" dirty="0"/>
          </a:p>
        </p:txBody>
      </p:sp>
      <p:sp>
        <p:nvSpPr>
          <p:cNvPr id="6" name="右箭头 5"/>
          <p:cNvSpPr/>
          <p:nvPr/>
        </p:nvSpPr>
        <p:spPr>
          <a:xfrm rot="17871275">
            <a:off x="3869356" y="1978674"/>
            <a:ext cx="1309839" cy="2681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0" name="右箭头 39"/>
          <p:cNvSpPr/>
          <p:nvPr/>
        </p:nvSpPr>
        <p:spPr>
          <a:xfrm>
            <a:off x="4769444" y="1393664"/>
            <a:ext cx="3048000" cy="29257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 rot="3949727">
            <a:off x="7411174" y="1983720"/>
            <a:ext cx="1305122" cy="2538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6000301" y="1075849"/>
            <a:ext cx="960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EBTL</a:t>
            </a:r>
            <a:endParaRPr lang="zh-CN" altLang="en-US" sz="2000" dirty="0"/>
          </a:p>
        </p:txBody>
      </p:sp>
      <p:cxnSp>
        <p:nvCxnSpPr>
          <p:cNvPr id="53" name="直接箭头连接符 52"/>
          <p:cNvCxnSpPr/>
          <p:nvPr/>
        </p:nvCxnSpPr>
        <p:spPr>
          <a:xfrm flipV="1">
            <a:off x="8296680" y="2836800"/>
            <a:ext cx="0" cy="432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4225721" y="1837544"/>
            <a:ext cx="4067285" cy="1741632"/>
            <a:chOff x="4225721" y="1837544"/>
            <a:chExt cx="4067285" cy="1741632"/>
          </a:xfrm>
        </p:grpSpPr>
        <p:sp>
          <p:nvSpPr>
            <p:cNvPr id="70" name="等腰三角形 69"/>
            <p:cNvSpPr/>
            <p:nvPr/>
          </p:nvSpPr>
          <p:spPr>
            <a:xfrm rot="5400000">
              <a:off x="4314730" y="2473325"/>
              <a:ext cx="647700" cy="561975"/>
            </a:xfrm>
            <a:prstGeom prst="triangle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>
                  <a:shade val="50000"/>
                  <a:alpha val="2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右箭头 70"/>
            <p:cNvSpPr/>
            <p:nvPr/>
          </p:nvSpPr>
          <p:spPr>
            <a:xfrm>
              <a:off x="4950789" y="2608024"/>
              <a:ext cx="1062990" cy="292577"/>
            </a:xfrm>
            <a:prstGeom prst="rightArrow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 rot="10800000">
              <a:off x="5344198" y="1837544"/>
              <a:ext cx="1882984" cy="916865"/>
              <a:chOff x="5361405" y="2974109"/>
              <a:chExt cx="1882984" cy="916865"/>
            </a:xfrm>
          </p:grpSpPr>
          <p:sp>
            <p:nvSpPr>
              <p:cNvPr id="73" name="椭圆 72"/>
              <p:cNvSpPr/>
              <p:nvPr/>
            </p:nvSpPr>
            <p:spPr>
              <a:xfrm rot="5400000">
                <a:off x="5927239" y="3282093"/>
                <a:ext cx="665969" cy="551793"/>
              </a:xfrm>
              <a:prstGeom prst="ellipse">
                <a:avLst/>
              </a:prstGeom>
              <a:noFill/>
              <a:ln w="76200">
                <a:solidFill>
                  <a:srgbClr val="FF0000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弧形 73"/>
              <p:cNvSpPr/>
              <p:nvPr/>
            </p:nvSpPr>
            <p:spPr>
              <a:xfrm>
                <a:off x="5361405" y="2974109"/>
                <a:ext cx="1229048" cy="788243"/>
              </a:xfrm>
              <a:prstGeom prst="arc">
                <a:avLst>
                  <a:gd name="adj1" fmla="val 15865429"/>
                  <a:gd name="adj2" fmla="val 1152007"/>
                </a:avLst>
              </a:prstGeom>
              <a:ln w="57150">
                <a:solidFill>
                  <a:srgbClr val="FF0000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弧形 74"/>
              <p:cNvSpPr/>
              <p:nvPr/>
            </p:nvSpPr>
            <p:spPr>
              <a:xfrm rot="16200000">
                <a:off x="6210615" y="2700011"/>
                <a:ext cx="759676" cy="1307872"/>
              </a:xfrm>
              <a:prstGeom prst="arc">
                <a:avLst>
                  <a:gd name="adj1" fmla="val 15305479"/>
                  <a:gd name="adj2" fmla="val 0"/>
                </a:avLst>
              </a:prstGeom>
              <a:ln w="57150">
                <a:solidFill>
                  <a:srgbClr val="FF0000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6" name="右箭头 75"/>
            <p:cNvSpPr/>
            <p:nvPr/>
          </p:nvSpPr>
          <p:spPr>
            <a:xfrm>
              <a:off x="6653860" y="2601045"/>
              <a:ext cx="1639146" cy="292577"/>
            </a:xfrm>
            <a:prstGeom prst="rightArrow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4225721" y="2081147"/>
              <a:ext cx="888023" cy="400110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PSPAS</a:t>
              </a:r>
              <a:endPara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6882524" y="2217915"/>
              <a:ext cx="960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SAS</a:t>
              </a:r>
              <a:endPara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6102179" y="2001770"/>
              <a:ext cx="48122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DR</a:t>
              </a:r>
              <a:endPara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80" name="直接箭头连接符 79"/>
            <p:cNvCxnSpPr/>
            <p:nvPr/>
          </p:nvCxnSpPr>
          <p:spPr>
            <a:xfrm flipV="1">
              <a:off x="6031956" y="2900601"/>
              <a:ext cx="0" cy="432985"/>
            </a:xfrm>
            <a:prstGeom prst="straightConnector1">
              <a:avLst/>
            </a:prstGeom>
            <a:ln w="57150">
              <a:solidFill>
                <a:srgbClr val="FF0000">
                  <a:alpha val="2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箭头连接符 80"/>
            <p:cNvCxnSpPr/>
            <p:nvPr/>
          </p:nvCxnSpPr>
          <p:spPr>
            <a:xfrm flipV="1">
              <a:off x="8202934" y="2834627"/>
              <a:ext cx="0" cy="432985"/>
            </a:xfrm>
            <a:prstGeom prst="straightConnector1">
              <a:avLst/>
            </a:prstGeom>
            <a:ln w="57150">
              <a:solidFill>
                <a:srgbClr val="FF0000">
                  <a:alpha val="2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文本框 81"/>
            <p:cNvSpPr txBox="1"/>
            <p:nvPr/>
          </p:nvSpPr>
          <p:spPr>
            <a:xfrm>
              <a:off x="6091338" y="3202693"/>
              <a:ext cx="869149" cy="369332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1.1GeV</a:t>
              </a:r>
              <a:endPara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83" name="直接箭头连接符 82"/>
            <p:cNvCxnSpPr/>
            <p:nvPr/>
          </p:nvCxnSpPr>
          <p:spPr>
            <a:xfrm flipV="1">
              <a:off x="4926061" y="2907752"/>
              <a:ext cx="0" cy="432985"/>
            </a:xfrm>
            <a:prstGeom prst="straightConnector1">
              <a:avLst/>
            </a:prstGeom>
            <a:ln w="57150">
              <a:solidFill>
                <a:srgbClr val="FF0000">
                  <a:alpha val="2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文本框 83"/>
            <p:cNvSpPr txBox="1"/>
            <p:nvPr/>
          </p:nvSpPr>
          <p:spPr>
            <a:xfrm>
              <a:off x="4880668" y="3209844"/>
              <a:ext cx="979755" cy="369332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200MeV</a:t>
              </a:r>
              <a:endPara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41" name="内容占位符 4"/>
          <p:cNvSpPr txBox="1">
            <a:spLocks/>
          </p:cNvSpPr>
          <p:nvPr/>
        </p:nvSpPr>
        <p:spPr>
          <a:xfrm>
            <a:off x="94270" y="5123661"/>
            <a:ext cx="6705590" cy="982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  FAS </a:t>
            </a:r>
            <a:r>
              <a:rPr lang="en-US" altLang="zh-CN" sz="2400" dirty="0" smtClean="0"/>
              <a:t>(</a:t>
            </a:r>
            <a:r>
              <a:rPr lang="en-US" altLang="zh-CN" sz="2400" i="1" dirty="0" smtClean="0"/>
              <a:t>the First Accelerating Section</a:t>
            </a:r>
            <a:r>
              <a:rPr lang="en-US" altLang="zh-CN" sz="2400" dirty="0" smtClean="0"/>
              <a:t>)</a:t>
            </a:r>
          </a:p>
          <a:p>
            <a:pPr marL="800100" lvl="1" indent="-342900"/>
            <a:r>
              <a:rPr lang="en-US" altLang="zh-CN" sz="2000" dirty="0" smtClean="0">
                <a:solidFill>
                  <a:srgbClr val="0070C0"/>
                </a:solidFill>
              </a:rPr>
              <a:t>Electron beam to 4 GeV &amp;&amp; 3 nC</a:t>
            </a:r>
            <a:endParaRPr lang="zh-CN" altLang="en-US" sz="2000" dirty="0"/>
          </a:p>
        </p:txBody>
      </p:sp>
      <p:sp>
        <p:nvSpPr>
          <p:cNvPr id="43" name="矩形 42"/>
          <p:cNvSpPr/>
          <p:nvPr/>
        </p:nvSpPr>
        <p:spPr>
          <a:xfrm>
            <a:off x="6635082" y="5149146"/>
            <a:ext cx="56556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TAS </a:t>
            </a:r>
            <a:r>
              <a:rPr lang="en-US" altLang="zh-CN" sz="2400" dirty="0"/>
              <a:t>(</a:t>
            </a:r>
            <a:r>
              <a:rPr lang="en-US" altLang="zh-CN" sz="2400" i="1" dirty="0"/>
              <a:t>the Third Accelerating Section</a:t>
            </a:r>
            <a:r>
              <a:rPr lang="en-US" altLang="zh-CN" sz="24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70C0"/>
                </a:solidFill>
              </a:rPr>
              <a:t>Electron </a:t>
            </a:r>
            <a:r>
              <a:rPr lang="en-US" altLang="zh-CN" sz="2000" dirty="0">
                <a:solidFill>
                  <a:srgbClr val="0070C0"/>
                </a:solidFill>
              </a:rPr>
              <a:t>beam to 10 GeV &amp;&amp; 3 nC</a:t>
            </a:r>
          </a:p>
        </p:txBody>
      </p:sp>
    </p:spTree>
    <p:extLst>
      <p:ext uri="{BB962C8B-B14F-4D97-AF65-F5344CB8AC3E}">
        <p14:creationId xmlns:p14="http://schemas.microsoft.com/office/powerpoint/2010/main" val="418372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0" grpId="0"/>
      <p:bldP spid="24" grpId="0"/>
      <p:bldP spid="32" grpId="0"/>
      <p:bldP spid="34" grpId="0"/>
      <p:bldP spid="35" grpId="0"/>
      <p:bldP spid="38" grpId="0"/>
      <p:bldP spid="6" grpId="0" animBg="1"/>
      <p:bldP spid="40" grpId="0" animBg="1"/>
      <p:bldP spid="9" grpId="0" animBg="1"/>
      <p:bldP spid="42" grpId="0"/>
      <p:bldP spid="41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Introduction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Layout of </a:t>
            </a:r>
            <a:r>
              <a:rPr lang="en-US" altLang="zh-CN" dirty="0" smtClean="0"/>
              <a:t>Linac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593074" y="924560"/>
            <a:ext cx="11048935" cy="2495263"/>
            <a:chOff x="593074" y="924560"/>
            <a:chExt cx="11048935" cy="2495263"/>
          </a:xfrm>
        </p:grpSpPr>
        <p:sp>
          <p:nvSpPr>
            <p:cNvPr id="49" name="文本框 48"/>
            <p:cNvSpPr txBox="1"/>
            <p:nvPr/>
          </p:nvSpPr>
          <p:spPr>
            <a:xfrm>
              <a:off x="5643323" y="924560"/>
              <a:ext cx="960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/>
                <a:t>EBTL</a:t>
              </a:r>
              <a:endParaRPr lang="zh-CN" altLang="en-US" sz="2000" dirty="0"/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593074" y="1226601"/>
              <a:ext cx="11048935" cy="2193222"/>
              <a:chOff x="354949" y="1226601"/>
              <a:chExt cx="11048935" cy="2193222"/>
            </a:xfrm>
          </p:grpSpPr>
          <p:sp>
            <p:nvSpPr>
              <p:cNvPr id="5" name="右箭头 4"/>
              <p:cNvSpPr/>
              <p:nvPr/>
            </p:nvSpPr>
            <p:spPr>
              <a:xfrm>
                <a:off x="973262" y="2448671"/>
                <a:ext cx="3048000" cy="292577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圆角矩形 5"/>
              <p:cNvSpPr/>
              <p:nvPr/>
            </p:nvSpPr>
            <p:spPr>
              <a:xfrm>
                <a:off x="394356" y="2315322"/>
                <a:ext cx="552450" cy="561975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等腰三角形 6"/>
              <p:cNvSpPr/>
              <p:nvPr/>
            </p:nvSpPr>
            <p:spPr>
              <a:xfrm rot="5400000">
                <a:off x="3981043" y="2313972"/>
                <a:ext cx="647700" cy="561975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右箭头 7"/>
              <p:cNvSpPr/>
              <p:nvPr/>
            </p:nvSpPr>
            <p:spPr>
              <a:xfrm>
                <a:off x="4617102" y="2448671"/>
                <a:ext cx="1062990" cy="292577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 rot="10800000">
                <a:off x="5010511" y="1678191"/>
                <a:ext cx="1882984" cy="916865"/>
                <a:chOff x="5361405" y="2974109"/>
                <a:chExt cx="1882984" cy="916865"/>
              </a:xfrm>
            </p:grpSpPr>
            <p:sp>
              <p:nvSpPr>
                <p:cNvPr id="10" name="椭圆 9"/>
                <p:cNvSpPr/>
                <p:nvPr/>
              </p:nvSpPr>
              <p:spPr>
                <a:xfrm rot="5400000">
                  <a:off x="5927239" y="3282093"/>
                  <a:ext cx="665969" cy="551793"/>
                </a:xfrm>
                <a:prstGeom prst="ellipse">
                  <a:avLst/>
                </a:prstGeom>
                <a:noFill/>
                <a:ln w="762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弧形 10"/>
                <p:cNvSpPr/>
                <p:nvPr/>
              </p:nvSpPr>
              <p:spPr>
                <a:xfrm>
                  <a:off x="5361405" y="2974109"/>
                  <a:ext cx="1229048" cy="788243"/>
                </a:xfrm>
                <a:prstGeom prst="arc">
                  <a:avLst>
                    <a:gd name="adj1" fmla="val 15865429"/>
                    <a:gd name="adj2" fmla="val 1152007"/>
                  </a:avLst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" name="弧形 11"/>
                <p:cNvSpPr/>
                <p:nvPr/>
              </p:nvSpPr>
              <p:spPr>
                <a:xfrm rot="16200000">
                  <a:off x="6210615" y="2700011"/>
                  <a:ext cx="759676" cy="1307872"/>
                </a:xfrm>
                <a:prstGeom prst="arc">
                  <a:avLst>
                    <a:gd name="adj1" fmla="val 15305479"/>
                    <a:gd name="adj2" fmla="val 0"/>
                  </a:avLst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" name="右箭头 12"/>
              <p:cNvSpPr/>
              <p:nvPr/>
            </p:nvSpPr>
            <p:spPr>
              <a:xfrm>
                <a:off x="6320173" y="2441692"/>
                <a:ext cx="1639146" cy="292577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右箭头 13"/>
              <p:cNvSpPr/>
              <p:nvPr/>
            </p:nvSpPr>
            <p:spPr>
              <a:xfrm>
                <a:off x="7966623" y="2441691"/>
                <a:ext cx="3404762" cy="292577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354949" y="1945376"/>
                <a:ext cx="6839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/>
                  <a:t>ESBS</a:t>
                </a:r>
                <a:endParaRPr lang="zh-CN" altLang="en-US" dirty="0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801160" y="2091711"/>
                <a:ext cx="5565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/>
                  <a:t>FAS</a:t>
                </a:r>
                <a:endParaRPr lang="zh-CN" altLang="en-US" dirty="0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4278486" y="2041581"/>
                <a:ext cx="8880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 smtClean="0">
                    <a:solidFill>
                      <a:srgbClr val="FF0000"/>
                    </a:solidFill>
                  </a:rPr>
                  <a:t>PSPAS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6548837" y="2058562"/>
                <a:ext cx="9607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 smtClean="0">
                    <a:solidFill>
                      <a:srgbClr val="FF0000"/>
                    </a:solidFill>
                  </a:rPr>
                  <a:t>SAS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5768492" y="1842417"/>
                <a:ext cx="48122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dirty="0">
                    <a:solidFill>
                      <a:srgbClr val="FF0000"/>
                    </a:solidFill>
                  </a:rPr>
                  <a:t>DR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8894245" y="2059516"/>
                <a:ext cx="9607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0000"/>
                    </a:solidFill>
                  </a:rPr>
                  <a:t>T</a:t>
                </a:r>
                <a:r>
                  <a:rPr lang="en-US" altLang="zh-CN" sz="2000" dirty="0" smtClean="0">
                    <a:solidFill>
                      <a:srgbClr val="FF0000"/>
                    </a:solidFill>
                  </a:rPr>
                  <a:t>AS</a:t>
                </a:r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1" name="直接箭头连接符 20"/>
              <p:cNvCxnSpPr/>
              <p:nvPr/>
            </p:nvCxnSpPr>
            <p:spPr>
              <a:xfrm flipV="1">
                <a:off x="973262" y="2877297"/>
                <a:ext cx="0" cy="43298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/>
              <p:cNvCxnSpPr/>
              <p:nvPr/>
            </p:nvCxnSpPr>
            <p:spPr>
              <a:xfrm flipV="1">
                <a:off x="3951517" y="2806960"/>
                <a:ext cx="0" cy="43298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2"/>
              <p:cNvCxnSpPr/>
              <p:nvPr/>
            </p:nvCxnSpPr>
            <p:spPr>
              <a:xfrm flipV="1">
                <a:off x="5698269" y="2741248"/>
                <a:ext cx="0" cy="4329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/>
            </p:nvCxnSpPr>
            <p:spPr>
              <a:xfrm flipV="1">
                <a:off x="7901903" y="2688876"/>
                <a:ext cx="0" cy="4329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/>
              <p:cNvCxnSpPr/>
              <p:nvPr/>
            </p:nvCxnSpPr>
            <p:spPr>
              <a:xfrm flipV="1">
                <a:off x="11158754" y="2701403"/>
                <a:ext cx="0" cy="4329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文本框 25"/>
              <p:cNvSpPr txBox="1"/>
              <p:nvPr/>
            </p:nvSpPr>
            <p:spPr>
              <a:xfrm>
                <a:off x="973262" y="3043340"/>
                <a:ext cx="8627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/>
                  <a:t>50MeV</a:t>
                </a:r>
                <a:endParaRPr lang="zh-CN" altLang="en-US" dirty="0"/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3307720" y="3043340"/>
                <a:ext cx="694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/>
                  <a:t>4GeV</a:t>
                </a:r>
                <a:endParaRPr lang="zh-CN" altLang="en-US" dirty="0"/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5757651" y="3043340"/>
                <a:ext cx="8691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FF0000"/>
                    </a:solidFill>
                  </a:rPr>
                  <a:t>1.1GeV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7969735" y="3043340"/>
                <a:ext cx="694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FF0000"/>
                    </a:solidFill>
                  </a:rPr>
                  <a:t>4GeV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0592443" y="3043340"/>
                <a:ext cx="8114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FF0000"/>
                    </a:solidFill>
                  </a:rPr>
                  <a:t>10GeV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1" name="直接箭头连接符 30"/>
              <p:cNvCxnSpPr/>
              <p:nvPr/>
            </p:nvCxnSpPr>
            <p:spPr>
              <a:xfrm flipV="1">
                <a:off x="4592374" y="2748399"/>
                <a:ext cx="0" cy="4329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文本框 31"/>
              <p:cNvSpPr txBox="1"/>
              <p:nvPr/>
            </p:nvSpPr>
            <p:spPr>
              <a:xfrm>
                <a:off x="4546981" y="3050491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FF0000"/>
                    </a:solidFill>
                  </a:rPr>
                  <a:t>200MeV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6" name="右箭头 45"/>
              <p:cNvSpPr/>
              <p:nvPr/>
            </p:nvSpPr>
            <p:spPr>
              <a:xfrm rot="17871275">
                <a:off x="3582828" y="1811611"/>
                <a:ext cx="1309839" cy="268119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右箭头 46"/>
              <p:cNvSpPr/>
              <p:nvPr/>
            </p:nvSpPr>
            <p:spPr>
              <a:xfrm>
                <a:off x="4482916" y="1226601"/>
                <a:ext cx="3048000" cy="292577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右箭头 47"/>
              <p:cNvSpPr/>
              <p:nvPr/>
            </p:nvSpPr>
            <p:spPr>
              <a:xfrm rot="3949727">
                <a:off x="7124646" y="1816657"/>
                <a:ext cx="1305122" cy="253822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0" name="直接箭头连接符 49"/>
              <p:cNvCxnSpPr/>
              <p:nvPr/>
            </p:nvCxnSpPr>
            <p:spPr>
              <a:xfrm flipV="1">
                <a:off x="8010152" y="2691509"/>
                <a:ext cx="0" cy="43298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圆角矩形 66"/>
              <p:cNvSpPr/>
              <p:nvPr/>
            </p:nvSpPr>
            <p:spPr>
              <a:xfrm>
                <a:off x="8313762" y="2516231"/>
                <a:ext cx="392971" cy="15350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圆角矩形 67"/>
              <p:cNvSpPr/>
              <p:nvPr/>
            </p:nvSpPr>
            <p:spPr>
              <a:xfrm>
                <a:off x="9239048" y="2516227"/>
                <a:ext cx="392971" cy="15350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圆角矩形 68"/>
              <p:cNvSpPr/>
              <p:nvPr/>
            </p:nvSpPr>
            <p:spPr>
              <a:xfrm>
                <a:off x="10169540" y="2514744"/>
                <a:ext cx="392971" cy="15350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3" name="直接箭头连接符 72"/>
              <p:cNvCxnSpPr/>
              <p:nvPr/>
            </p:nvCxnSpPr>
            <p:spPr>
              <a:xfrm flipV="1">
                <a:off x="11286754" y="2690724"/>
                <a:ext cx="0" cy="43298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5" name="内容占位符 3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7" y="3779013"/>
            <a:ext cx="11988007" cy="2204500"/>
          </a:xfrm>
        </p:spPr>
      </p:pic>
    </p:spTree>
    <p:extLst>
      <p:ext uri="{BB962C8B-B14F-4D97-AF65-F5344CB8AC3E}">
        <p14:creationId xmlns:p14="http://schemas.microsoft.com/office/powerpoint/2010/main" val="393162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50059</TotalTime>
  <Words>1565</Words>
  <Application>Microsoft Office PowerPoint</Application>
  <PresentationFormat>宽屏</PresentationFormat>
  <Paragraphs>457</Paragraphs>
  <Slides>27</Slides>
  <Notes>25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8" baseType="lpstr">
      <vt:lpstr>Arial Unicode MS</vt:lpstr>
      <vt:lpstr>MS Mincho</vt:lpstr>
      <vt:lpstr>等线</vt:lpstr>
      <vt:lpstr>黑体</vt:lpstr>
      <vt:lpstr>华文行楷</vt:lpstr>
      <vt:lpstr>华文中宋</vt:lpstr>
      <vt:lpstr>楷体</vt:lpstr>
      <vt:lpstr>宋体</vt:lpstr>
      <vt:lpstr>Arial</vt:lpstr>
      <vt:lpstr>Arial Rounded MT Bold</vt:lpstr>
      <vt:lpstr>Calibri</vt:lpstr>
      <vt:lpstr>Calibri Light</vt:lpstr>
      <vt:lpstr>Comic Sans MS</vt:lpstr>
      <vt:lpstr>Segoe Script</vt:lpstr>
      <vt:lpstr>Symbol</vt:lpstr>
      <vt:lpstr>Times</vt:lpstr>
      <vt:lpstr>Times New Roman</vt:lpstr>
      <vt:lpstr>Wingdings</vt:lpstr>
      <vt:lpstr>Office 主题</vt:lpstr>
      <vt:lpstr>Equation</vt:lpstr>
      <vt:lpstr>Visio</vt:lpstr>
      <vt:lpstr>Linac Injector Design  of CEPC CDR</vt:lpstr>
      <vt:lpstr>Outline</vt:lpstr>
      <vt:lpstr>Outline</vt:lpstr>
      <vt:lpstr>Introduction</vt:lpstr>
      <vt:lpstr>Introduction</vt:lpstr>
      <vt:lpstr>Introduction</vt:lpstr>
      <vt:lpstr>Introduction</vt:lpstr>
      <vt:lpstr>Introduction</vt:lpstr>
      <vt:lpstr>Introduction</vt:lpstr>
      <vt:lpstr>Outline</vt:lpstr>
      <vt:lpstr>Source design</vt:lpstr>
      <vt:lpstr>Source design</vt:lpstr>
      <vt:lpstr>Source design</vt:lpstr>
      <vt:lpstr>Outline</vt:lpstr>
      <vt:lpstr>Linac design</vt:lpstr>
      <vt:lpstr>Linac design</vt:lpstr>
      <vt:lpstr>Linac design</vt:lpstr>
      <vt:lpstr>Linac design</vt:lpstr>
      <vt:lpstr>Linac design</vt:lpstr>
      <vt:lpstr>Linac design</vt:lpstr>
      <vt:lpstr>Linac design</vt:lpstr>
      <vt:lpstr>Error study</vt:lpstr>
      <vt:lpstr>Linac design</vt:lpstr>
      <vt:lpstr>Linac design</vt:lpstr>
      <vt:lpstr>Summary</vt:lpstr>
      <vt:lpstr>Dynamic aperture with errors</vt:lpstr>
      <vt:lpstr>Linac design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孟才</dc:creator>
  <cp:lastModifiedBy>孟 才</cp:lastModifiedBy>
  <cp:revision>425</cp:revision>
  <dcterms:created xsi:type="dcterms:W3CDTF">2016-06-16T12:03:06Z</dcterms:created>
  <dcterms:modified xsi:type="dcterms:W3CDTF">2018-06-27T10:04:27Z</dcterms:modified>
</cp:coreProperties>
</file>