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65" r:id="rId3"/>
    <p:sldId id="405" r:id="rId4"/>
    <p:sldId id="392" r:id="rId5"/>
    <p:sldId id="459" r:id="rId6"/>
    <p:sldId id="409" r:id="rId7"/>
    <p:sldId id="463" r:id="rId8"/>
    <p:sldId id="464" r:id="rId9"/>
    <p:sldId id="410" r:id="rId10"/>
    <p:sldId id="411" r:id="rId11"/>
    <p:sldId id="412" r:id="rId12"/>
    <p:sldId id="349" r:id="rId13"/>
    <p:sldId id="414" r:id="rId14"/>
    <p:sldId id="465" r:id="rId15"/>
  </p:sldIdLst>
  <p:sldSz cx="9144000" cy="6858000" type="screen4x3"/>
  <p:notesSz cx="7102475" cy="10233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801B7"/>
    <a:srgbClr val="9F2D21"/>
    <a:srgbClr val="B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F2C03A7-8C02-4E82-946C-46B42D56C092}" type="datetimeFigureOut">
              <a:rPr lang="zh-CN" altLang="en-US" smtClean="0"/>
              <a:t>2018-12-14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E99DD9C-A245-4EDE-A82A-C2D8CAA051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4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2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3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87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3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2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61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09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4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22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2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6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1EE2E-E2CF-47CC-96B5-BEC71A244A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47625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9704B-1F4D-41CE-8020-9C7B183D68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aseline="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3333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C7D877-149C-4B09-B57E-E020E8D01754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9525" y="65246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36" y="1867581"/>
            <a:ext cx="8194766" cy="1376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accent2"/>
                </a:solidFill>
              </a:rPr>
              <a:t>Two </a:t>
            </a:r>
            <a:r>
              <a:rPr lang="en-US" altLang="zh-CN" sz="3600" dirty="0">
                <a:solidFill>
                  <a:schemeClr val="accent2"/>
                </a:solidFill>
              </a:rPr>
              <a:t>slit </a:t>
            </a:r>
            <a:r>
              <a:rPr lang="en-US" altLang="zh-CN" sz="3600" dirty="0" smtClean="0">
                <a:solidFill>
                  <a:schemeClr val="accent2"/>
                </a:solidFill>
              </a:rPr>
              <a:t>interferometer at fermi scale:</a:t>
            </a:r>
            <a:br>
              <a:rPr lang="en-US" altLang="zh-CN" sz="3600" dirty="0" smtClean="0">
                <a:solidFill>
                  <a:schemeClr val="accent2"/>
                </a:solidFill>
              </a:rPr>
            </a:br>
            <a:r>
              <a:rPr lang="en-US" altLang="zh-CN" sz="2800" dirty="0" smtClean="0">
                <a:solidFill>
                  <a:schemeClr val="accent2"/>
                </a:solidFill>
              </a:rPr>
              <a:t>Coherent </a:t>
            </a:r>
            <a:r>
              <a:rPr lang="en-US" altLang="zh-CN" sz="2800" dirty="0" err="1" smtClean="0">
                <a:solidFill>
                  <a:schemeClr val="accent2"/>
                </a:solidFill>
              </a:rPr>
              <a:t>photoproduction</a:t>
            </a:r>
            <a:r>
              <a:rPr lang="en-US" altLang="zh-CN" sz="2800" dirty="0" smtClean="0">
                <a:solidFill>
                  <a:schemeClr val="accent2"/>
                </a:solidFill>
              </a:rPr>
              <a:t> from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UPC</a:t>
            </a:r>
            <a:r>
              <a:rPr lang="en-US" altLang="zh-CN" sz="2800" dirty="0" smtClean="0">
                <a:solidFill>
                  <a:schemeClr val="accent2"/>
                </a:solidFill>
              </a:rPr>
              <a:t> to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HHIC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" y="4712756"/>
            <a:ext cx="9126089" cy="21371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" y="1502"/>
            <a:ext cx="1907796" cy="1510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92" y="-1"/>
            <a:ext cx="3286967" cy="2060141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4906" y="3261711"/>
            <a:ext cx="5739888" cy="342900"/>
          </a:xfrm>
        </p:spPr>
        <p:txBody>
          <a:bodyPr/>
          <a:lstStyle/>
          <a:p>
            <a:pPr eaLnBrk="1" hangingPunct="1"/>
            <a:r>
              <a:rPr lang="en-US" altLang="zh-CN" dirty="0" err="1"/>
              <a:t>Wangmei</a:t>
            </a:r>
            <a:r>
              <a:rPr lang="en-US" altLang="zh-CN" dirty="0"/>
              <a:t> </a:t>
            </a:r>
            <a:r>
              <a:rPr lang="en-US" altLang="zh-CN" dirty="0" err="1" smtClean="0"/>
              <a:t>Zha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Zhen Liu</a:t>
            </a:r>
            <a:endParaRPr lang="en-US" altLang="zh-CN" dirty="0"/>
          </a:p>
          <a:p>
            <a:pPr eaLnBrk="1" hangingPunct="1"/>
            <a:r>
              <a:rPr lang="en-US" altLang="zh-CN" sz="2000" dirty="0" smtClean="0"/>
              <a:t>University of Science and Technology of China</a:t>
            </a:r>
          </a:p>
          <a:p>
            <a:pPr eaLnBrk="1" hangingPunct="1"/>
            <a:endParaRPr lang="zh-CN" altLang="en-US" sz="15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EE2E-E2CF-47CC-96B5-BEC71A244A65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7467" y="4436327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</a:rPr>
              <a:t>arXiv:1810.10694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7" y="4946732"/>
            <a:ext cx="9126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The 4</a:t>
            </a:r>
            <a:r>
              <a:rPr lang="en-US" altLang="zh-CN" sz="2400" b="1" baseline="30000" dirty="0">
                <a:solidFill>
                  <a:schemeClr val="accent2"/>
                </a:solidFill>
                <a:latin typeface="Georgia" panose="02040502050405020303" pitchFamily="18" charset="0"/>
              </a:rPr>
              <a:t>th</a:t>
            </a:r>
            <a:r>
              <a:rPr lang="en-US" altLang="zh-CN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 China LHC Physics Workshop (</a:t>
            </a:r>
            <a:r>
              <a:rPr lang="zh-CN" altLang="en-US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第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4</a:t>
            </a:r>
            <a:r>
              <a:rPr lang="zh-CN" altLang="en-US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届</a:t>
            </a:r>
            <a:r>
              <a:rPr lang="zh-CN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中国</a:t>
            </a:r>
            <a:r>
              <a:rPr lang="en-US" altLang="zh-CN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LHC</a:t>
            </a:r>
            <a:r>
              <a:rPr lang="zh-CN" alt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物理工作会议</a:t>
            </a:r>
            <a:r>
              <a:rPr lang="en-US" altLang="zh-CN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) 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, CCNU</a:t>
            </a:r>
            <a:r>
              <a:rPr lang="en-US" altLang="zh-CN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(</a:t>
            </a:r>
            <a:r>
              <a:rPr lang="zh-CN" altLang="en-US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华中师范大学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)</a:t>
            </a:r>
            <a:r>
              <a:rPr lang="zh-CN" altLang="en-US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，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19</a:t>
            </a:r>
            <a:r>
              <a:rPr lang="en-US" altLang="zh-CN" sz="2400" b="1" baseline="300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– 22</a:t>
            </a:r>
            <a:r>
              <a:rPr lang="en-US" altLang="zh-CN" sz="2400" b="1" baseline="300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</a:t>
            </a:r>
            <a:r>
              <a:rPr lang="en-US" altLang="zh-CN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Nov. 2018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coherent </a:t>
            </a:r>
            <a:r>
              <a:rPr lang="en-US" altLang="zh-CN" sz="2800" dirty="0" err="1" smtClean="0">
                <a:solidFill>
                  <a:schemeClr val="accent2"/>
                </a:solidFill>
              </a:rPr>
              <a:t>photoproduction</a:t>
            </a:r>
            <a:r>
              <a:rPr lang="en-US" altLang="zh-CN" sz="2800" dirty="0" smtClean="0">
                <a:solidFill>
                  <a:schemeClr val="accent2"/>
                </a:solidFill>
              </a:rPr>
              <a:t> in HHIC!</a:t>
            </a:r>
            <a:endParaRPr lang="en-US" altLang="zh-CN" sz="2800" dirty="0">
              <a:solidFill>
                <a:schemeClr val="accent2"/>
              </a:solidFill>
            </a:endParaRPr>
          </a:p>
        </p:txBody>
      </p:sp>
      <p:sp>
        <p:nvSpPr>
          <p:cNvPr id="15" name="矩形 14" descr=" 5"/>
          <p:cNvSpPr/>
          <p:nvPr/>
        </p:nvSpPr>
        <p:spPr>
          <a:xfrm>
            <a:off x="9053" y="3895554"/>
            <a:ext cx="9160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This large flux of quasi-real photons makes a hadron collider also a photon collider!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2"/>
                </a:solidFill>
              </a:rPr>
              <a:t>Photon-nucleus interactions:</a:t>
            </a:r>
            <a:r>
              <a:rPr lang="en-US" altLang="zh-CN" sz="2000" dirty="0">
                <a:solidFill>
                  <a:schemeClr val="accent2"/>
                </a:solidFill>
              </a:rPr>
              <a:t>  Vector </a:t>
            </a:r>
            <a:r>
              <a:rPr lang="en-US" altLang="zh-CN" sz="2000" dirty="0" smtClean="0">
                <a:solidFill>
                  <a:schemeClr val="accent2"/>
                </a:solidFill>
              </a:rPr>
              <a:t>meson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2"/>
                </a:solidFill>
              </a:rPr>
              <a:t>Photon-photon interactions:</a:t>
            </a:r>
            <a:r>
              <a:rPr lang="en-US" altLang="zh-CN" sz="2000" dirty="0">
                <a:solidFill>
                  <a:schemeClr val="accent2"/>
                </a:solidFill>
              </a:rPr>
              <a:t> </a:t>
            </a:r>
            <a:r>
              <a:rPr lang="en-US" altLang="zh-CN" sz="2000" dirty="0" err="1">
                <a:solidFill>
                  <a:schemeClr val="accent2"/>
                </a:solidFill>
              </a:rPr>
              <a:t>dileptons</a:t>
            </a:r>
            <a:r>
              <a:rPr lang="en-US" altLang="zh-CN" sz="2000" dirty="0">
                <a:solidFill>
                  <a:schemeClr val="accent2"/>
                </a:solidFill>
              </a:rPr>
              <a:t> </a:t>
            </a:r>
            <a:r>
              <a:rPr lang="en-US" altLang="zh-CN" sz="2000" dirty="0" smtClean="0">
                <a:solidFill>
                  <a:schemeClr val="accent2"/>
                </a:solidFill>
              </a:rPr>
              <a:t>…</a:t>
            </a:r>
            <a:endParaRPr lang="en-US" altLang="zh-CN" sz="2400" dirty="0">
              <a:solidFill>
                <a:schemeClr val="accent2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3" name="文本框 22" descr=" 4"/>
          <p:cNvSpPr txBox="1"/>
          <p:nvPr/>
        </p:nvSpPr>
        <p:spPr>
          <a:xfrm>
            <a:off x="91630" y="3675056"/>
            <a:ext cx="8677747" cy="2068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5" name="Image 9" descr="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6" y="1228935"/>
            <a:ext cx="4266696" cy="4082390"/>
          </a:xfrm>
          <a:prstGeom prst="rect">
            <a:avLst/>
          </a:prstGeom>
        </p:spPr>
      </p:pic>
      <p:sp>
        <p:nvSpPr>
          <p:cNvPr id="26" name="文本框 25" descr=" 2"/>
          <p:cNvSpPr txBox="1"/>
          <p:nvPr/>
        </p:nvSpPr>
        <p:spPr>
          <a:xfrm>
            <a:off x="1700234" y="3270130"/>
            <a:ext cx="256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PRL </a:t>
            </a:r>
            <a:r>
              <a:rPr lang="en-US" altLang="zh-CN" sz="1400" b="1" dirty="0" smtClean="0"/>
              <a:t>116</a:t>
            </a:r>
            <a:r>
              <a:rPr lang="en-US" altLang="zh-CN" sz="1400" dirty="0"/>
              <a:t>, 222301 (2016)</a:t>
            </a:r>
            <a:endParaRPr lang="zh-CN" altLang="en-US" sz="1400" dirty="0"/>
          </a:p>
        </p:txBody>
      </p:sp>
      <p:pic>
        <p:nvPicPr>
          <p:cNvPr id="27" name="内容占位符 11" descr="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17202" y="1283237"/>
            <a:ext cx="4734961" cy="339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70057" y="5609801"/>
            <a:ext cx="774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FF0000"/>
                </a:solidFill>
              </a:rPr>
              <a:t>Coherent produced J/</a:t>
            </a:r>
            <a:r>
              <a:rPr lang="en-US" altLang="zh-CN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zh-CN" sz="2400" dirty="0" smtClean="0">
                <a:solidFill>
                  <a:srgbClr val="FF0000"/>
                </a:solidFill>
              </a:rPr>
              <a:t> are observed in HHIC!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Why?</a:t>
            </a:r>
            <a:endParaRPr lang="en-US" altLang="zh-CN" sz="2800" dirty="0">
              <a:solidFill>
                <a:schemeClr val="accent2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6" name="图片 25" descr="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926"/>
            <a:ext cx="9148975" cy="3002959"/>
          </a:xfrm>
          <a:prstGeom prst="rect">
            <a:avLst/>
          </a:prstGeom>
        </p:spPr>
      </p:pic>
      <p:sp>
        <p:nvSpPr>
          <p:cNvPr id="27" name="矩形 26" descr=" 4"/>
          <p:cNvSpPr/>
          <p:nvPr/>
        </p:nvSpPr>
        <p:spPr>
          <a:xfrm>
            <a:off x="1344444" y="1086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CN" sz="1400" dirty="0" smtClean="0">
                <a:solidFill>
                  <a:srgbClr val="000000"/>
                </a:solidFill>
              </a:rPr>
              <a:t> </a:t>
            </a:r>
            <a:r>
              <a:rPr lang="pt-BR" altLang="zh-CN" sz="1400" dirty="0">
                <a:solidFill>
                  <a:srgbClr val="000000"/>
                </a:solidFill>
              </a:rPr>
              <a:t>J. Phys.: Conf. Ser. </a:t>
            </a:r>
            <a:r>
              <a:rPr lang="pt-BR" altLang="zh-CN" sz="1400" b="1" dirty="0">
                <a:solidFill>
                  <a:srgbClr val="000000"/>
                </a:solidFill>
              </a:rPr>
              <a:t>856 </a:t>
            </a:r>
            <a:r>
              <a:rPr lang="pt-BR" altLang="zh-CN" sz="1400" dirty="0" smtClean="0">
                <a:solidFill>
                  <a:srgbClr val="000000"/>
                </a:solidFill>
              </a:rPr>
              <a:t>(2017) 012002</a:t>
            </a:r>
            <a:r>
              <a:rPr lang="pt-BR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353084" y="4237815"/>
            <a:ext cx="8419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</a:rPr>
              <a:t>The strong interactions in the overlap region observe the created J/</a:t>
            </a:r>
            <a:r>
              <a:rPr lang="en-US" altLang="zh-CN" sz="2000" dirty="0" err="1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zh-CN" sz="2000" dirty="0" err="1">
                <a:solidFill>
                  <a:schemeClr val="accent2"/>
                </a:solidFill>
              </a:rPr>
              <a:t>s</a:t>
            </a:r>
            <a:r>
              <a:rPr lang="en-US" altLang="zh-CN" sz="2000" dirty="0">
                <a:solidFill>
                  <a:schemeClr val="accent2"/>
                </a:solidFill>
              </a:rPr>
              <a:t> in this region, solve the “which-way” or “path” problem for the J/</a:t>
            </a:r>
            <a:r>
              <a:rPr lang="en-US" altLang="zh-CN" sz="2000" dirty="0" err="1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zh-CN" sz="2000" dirty="0" err="1">
                <a:solidFill>
                  <a:schemeClr val="accent2"/>
                </a:solidFill>
              </a:rPr>
              <a:t>s</a:t>
            </a:r>
            <a:r>
              <a:rPr lang="en-US" altLang="zh-CN" sz="2000" dirty="0">
                <a:solidFill>
                  <a:schemeClr val="accent2"/>
                </a:solidFill>
              </a:rPr>
              <a:t> in the overlap region! </a:t>
            </a:r>
            <a:endParaRPr lang="en-US" altLang="zh-CN" sz="20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</a:rPr>
              <a:t>interference in this area disappear</a:t>
            </a:r>
            <a:r>
              <a:rPr lang="en-US" altLang="zh-CN" sz="2000" dirty="0" smtClean="0">
                <a:solidFill>
                  <a:srgbClr val="FF0000"/>
                </a:solidFill>
              </a:rPr>
              <a:t>!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6"/>
                </a:solidFill>
              </a:rPr>
              <a:t>The slits are </a:t>
            </a:r>
            <a:r>
              <a:rPr lang="en-US" altLang="zh-CN" sz="2000" dirty="0" smtClean="0">
                <a:solidFill>
                  <a:srgbClr val="FF0000"/>
                </a:solidFill>
              </a:rPr>
              <a:t>only sectional blocked!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interference with observation effect </a:t>
            </a:r>
            <a:endParaRPr lang="en-US" altLang="zh-CN" sz="2800" dirty="0">
              <a:solidFill>
                <a:schemeClr val="accent2"/>
              </a:solidFill>
            </a:endParaRP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41" y="867467"/>
            <a:ext cx="4088117" cy="561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2774" y="1167902"/>
            <a:ext cx="12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70 - 80%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042774" y="3074347"/>
            <a:ext cx="119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0 - 50%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042774" y="4796126"/>
            <a:ext cx="119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20 - 30%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" y="1498206"/>
            <a:ext cx="2252359" cy="216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725" y="1484017"/>
            <a:ext cx="2252359" cy="216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27128" y="930097"/>
            <a:ext cx="314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</a:rPr>
              <a:t>Exclude the amplitude in the overlap region!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5676" y="1821106"/>
            <a:ext cx="208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 = 0  b = 10 </a:t>
            </a:r>
            <a:r>
              <a:rPr lang="en-US" altLang="zh-CN" dirty="0" err="1" smtClean="0"/>
              <a:t>fm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2242102" y="2365568"/>
            <a:ext cx="266161" cy="2754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0030" y="4163844"/>
            <a:ext cx="395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6"/>
                </a:solidFill>
              </a:rPr>
              <a:t>The interference and diffraction pattern change significantly with the observation effect! 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observation effect on cross section </a:t>
            </a:r>
            <a:endParaRPr lang="en-US" altLang="zh-CN" sz="2800" dirty="0">
              <a:solidFill>
                <a:schemeClr val="accent2"/>
              </a:solidFill>
            </a:endParaRP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2" y="1071892"/>
            <a:ext cx="8974134" cy="43330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2383" y="5359653"/>
            <a:ext cx="8030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6"/>
                </a:solidFill>
              </a:rPr>
              <a:t>The observation effect </a:t>
            </a:r>
            <a:r>
              <a:rPr lang="en-US" altLang="zh-CN" sz="2000" dirty="0" smtClean="0">
                <a:solidFill>
                  <a:srgbClr val="FF0000"/>
                </a:solidFill>
              </a:rPr>
              <a:t>significantly reduce </a:t>
            </a:r>
            <a:r>
              <a:rPr lang="en-US" altLang="zh-CN" sz="2000" dirty="0" smtClean="0">
                <a:solidFill>
                  <a:schemeClr val="accent6"/>
                </a:solidFill>
              </a:rPr>
              <a:t>the cross section!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accent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6"/>
                </a:solidFill>
              </a:rPr>
              <a:t>The calculations with observation effect describe the data better!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1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Summary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13632F-D3E4-4C3B-B174-1B8DACADC49B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818" y="1231283"/>
            <a:ext cx="8378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two-slit </a:t>
            </a:r>
            <a:r>
              <a:rPr lang="en-US" altLang="zh-CN" sz="2400" dirty="0">
                <a:solidFill>
                  <a:schemeClr val="accent2"/>
                </a:solidFill>
              </a:rPr>
              <a:t>interferometer at fermi scale </a:t>
            </a:r>
            <a:r>
              <a:rPr lang="en-US" altLang="zh-CN" sz="2400" dirty="0" smtClean="0">
                <a:solidFill>
                  <a:schemeClr val="accent2"/>
                </a:solidFill>
              </a:rPr>
              <a:t>                            --- coherent </a:t>
            </a:r>
            <a:r>
              <a:rPr lang="en-US" altLang="zh-CN" sz="2400" dirty="0" err="1" smtClean="0">
                <a:solidFill>
                  <a:schemeClr val="accent2"/>
                </a:solidFill>
              </a:rPr>
              <a:t>photoproduction</a:t>
            </a:r>
            <a:r>
              <a:rPr lang="en-US" altLang="zh-CN" sz="2400" dirty="0" smtClean="0">
                <a:solidFill>
                  <a:schemeClr val="accent2"/>
                </a:solidFill>
              </a:rPr>
              <a:t> in heavy-ion collisions</a:t>
            </a:r>
            <a:endParaRPr lang="en-US" altLang="zh-CN" sz="2400" dirty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Interference entities --- J/</a:t>
            </a:r>
            <a:r>
              <a:rPr lang="en-US" altLang="zh-CN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endParaRPr lang="en-US" altLang="zh-CN" sz="2000" dirty="0">
              <a:solidFill>
                <a:schemeClr val="accent2"/>
              </a:solidFill>
              <a:latin typeface="Symbol" panose="05050102010706020507" pitchFamily="18" charset="2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The radius of the slit ---  at the level of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fm</a:t>
            </a:r>
            <a:r>
              <a:rPr lang="en-US" altLang="zh-CN" sz="2000" dirty="0" smtClean="0">
                <a:solidFill>
                  <a:schemeClr val="accent2"/>
                </a:solidFill>
              </a:rPr>
              <a:t> (Au:  6.3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fm</a:t>
            </a:r>
            <a:r>
              <a:rPr lang="en-US" altLang="zh-CN" sz="2000" dirty="0" smtClean="0">
                <a:solidFill>
                  <a:schemeClr val="accent2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The distance between the slits --- at the level of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fm</a:t>
            </a:r>
            <a:r>
              <a:rPr lang="en-US" altLang="zh-CN" sz="2000" dirty="0" smtClean="0">
                <a:solidFill>
                  <a:schemeClr val="accent2"/>
                </a:solidFill>
              </a:rPr>
              <a:t> ( 0 – 13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fm</a:t>
            </a:r>
            <a:r>
              <a:rPr lang="en-US" altLang="zh-CN" sz="2000" dirty="0" smtClean="0">
                <a:solidFill>
                  <a:schemeClr val="accent2"/>
                </a:solidFill>
              </a:rPr>
              <a:t> for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Au+Au</a:t>
            </a:r>
            <a:r>
              <a:rPr lang="en-US" altLang="zh-CN" sz="2000" dirty="0" smtClean="0">
                <a:solidFill>
                  <a:schemeClr val="accent2"/>
                </a:solidFill>
              </a:rPr>
              <a:t> 200 GeV</a:t>
            </a:r>
            <a:r>
              <a:rPr lang="en-US" altLang="zh-CN" sz="2400" dirty="0" smtClean="0">
                <a:solidFill>
                  <a:schemeClr val="accent2"/>
                </a:solidFill>
              </a:rPr>
              <a:t>)</a:t>
            </a:r>
            <a:endParaRPr lang="en-US" altLang="zh-CN" sz="2400" dirty="0">
              <a:solidFill>
                <a:schemeClr val="accent2"/>
              </a:solidFill>
            </a:endParaRPr>
          </a:p>
          <a:p>
            <a:endParaRPr lang="en-US" altLang="zh-CN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2"/>
                </a:solidFill>
              </a:rPr>
              <a:t>Vary the distance between the slits --- centrality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2"/>
                </a:solidFill>
              </a:rPr>
              <a:t>Adjust the relative brightness between the slits --- rapidity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2"/>
                </a:solidFill>
              </a:rPr>
              <a:t>Check the observation effect --- complementary principle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accent2"/>
                </a:solidFill>
              </a:rPr>
              <a:t>Looking forward to the experimental measurements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-99592" y="10216"/>
            <a:ext cx="935222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heart of quantum mechanism </a:t>
            </a:r>
            <a:br>
              <a:rPr lang="en-US" altLang="zh-CN" sz="2800" dirty="0" smtClean="0">
                <a:solidFill>
                  <a:schemeClr val="accent2"/>
                </a:solidFill>
              </a:rPr>
            </a:br>
            <a:r>
              <a:rPr lang="en-US" altLang="zh-CN" sz="2800" dirty="0">
                <a:solidFill>
                  <a:srgbClr val="FF3300"/>
                </a:solidFill>
              </a:rPr>
              <a:t>W</a:t>
            </a:r>
            <a:r>
              <a:rPr lang="en-US" altLang="zh-CN" sz="2800" dirty="0" smtClean="0">
                <a:solidFill>
                  <a:srgbClr val="FF3300"/>
                </a:solidFill>
              </a:rPr>
              <a:t>ave-particle duality</a:t>
            </a:r>
            <a:endParaRPr lang="en-US" altLang="zh-CN" sz="2800" dirty="0">
              <a:solidFill>
                <a:srgbClr val="FF3300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5583" y="878194"/>
            <a:ext cx="667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Young’s Double-Slit Interference Experiment</a:t>
            </a:r>
            <a:endParaRPr lang="zh-CN" altLang="en-US" sz="2400" dirty="0"/>
          </a:p>
        </p:txBody>
      </p:sp>
      <p:pic>
        <p:nvPicPr>
          <p:cNvPr id="1026" name="Picture 2" descr="https://timgsa.baidu.com/timg?image&amp;quality=80&amp;size=b9999_10000&amp;sec=1543730141160&amp;di=4c648378657f89a03b0bdbdb5649cf83&amp;imgtype=0&amp;src=http%3A%2F%2Fa3.att.hudong.com%2F82%2F72%2F0130054340879714417172087850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04" y="168683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804" y="1379289"/>
            <a:ext cx="809524" cy="23904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94218" y="1415501"/>
            <a:ext cx="3349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Path length differences result in a phase shift, creating an interference pattern!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21377" y="2967055"/>
            <a:ext cx="298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Interference of individual particle?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98" y="2639332"/>
            <a:ext cx="1583688" cy="9572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6453" y="1671613"/>
            <a:ext cx="173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3300"/>
                </a:solidFill>
              </a:rPr>
              <a:t>Which slits?</a:t>
            </a:r>
            <a:endParaRPr lang="zh-CN" altLang="en-US" sz="2400" dirty="0">
              <a:solidFill>
                <a:srgbClr val="FF33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725" y="2234199"/>
            <a:ext cx="151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3300"/>
                </a:solidFill>
              </a:rPr>
              <a:t>?   ?   ?</a:t>
            </a:r>
            <a:endParaRPr lang="zh-CN" altLang="en-US" sz="2400" b="1" dirty="0">
              <a:solidFill>
                <a:srgbClr val="FF33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958" y="5577356"/>
            <a:ext cx="942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All of quantum mechanics can be gleaned from carefully thinking through the implications of this single experiment!</a:t>
            </a:r>
            <a:r>
              <a:rPr lang="zh-CN" altLang="en-US" sz="2400" dirty="0" smtClean="0">
                <a:solidFill>
                  <a:srgbClr val="FF0000"/>
                </a:solidFill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</a:rPr>
              <a:t>--- Feynman</a:t>
            </a:r>
          </a:p>
        </p:txBody>
      </p:sp>
      <p:sp>
        <p:nvSpPr>
          <p:cNvPr id="13" name="矩形 12"/>
          <p:cNvSpPr/>
          <p:nvPr/>
        </p:nvSpPr>
        <p:spPr>
          <a:xfrm>
            <a:off x="2589291" y="4077308"/>
            <a:ext cx="5948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Interference of particle species: photon, electron,  proton, neutron, atom, </a:t>
            </a:r>
            <a:r>
              <a:rPr lang="en-US" altLang="zh-CN" sz="2400" dirty="0" smtClean="0"/>
              <a:t>molecule, fullerene…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1219569" y="5226308"/>
            <a:ext cx="7894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Demonstrate the principle of wave-particle </a:t>
            </a:r>
            <a:r>
              <a:rPr lang="en-US" altLang="zh-CN" sz="2400" dirty="0" smtClean="0">
                <a:solidFill>
                  <a:schemeClr val="accent2"/>
                </a:solidFill>
              </a:rPr>
              <a:t>duality!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86" y="3769765"/>
            <a:ext cx="1814363" cy="14437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88664" y="3724820"/>
            <a:ext cx="173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3300"/>
                </a:solidFill>
              </a:rPr>
              <a:t>Both!</a:t>
            </a:r>
            <a:endParaRPr lang="zh-CN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-99592" y="10216"/>
            <a:ext cx="935222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Entities for the interferometer</a:t>
            </a:r>
            <a:br>
              <a:rPr lang="en-US" altLang="zh-CN" sz="2800" dirty="0" smtClean="0">
                <a:solidFill>
                  <a:schemeClr val="accent2"/>
                </a:solidFill>
              </a:rPr>
            </a:br>
            <a:r>
              <a:rPr lang="en-US" altLang="zh-CN" sz="2800" dirty="0">
                <a:solidFill>
                  <a:srgbClr val="FF0000"/>
                </a:solidFill>
              </a:rPr>
              <a:t>C</a:t>
            </a:r>
            <a:r>
              <a:rPr lang="en-US" altLang="zh-CN" sz="2800" dirty="0" smtClean="0">
                <a:solidFill>
                  <a:srgbClr val="FF0000"/>
                </a:solidFill>
              </a:rPr>
              <a:t>oherent photon products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pic>
        <p:nvPicPr>
          <p:cNvPr id="5" name="Picture 5" descr="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4" y="1063181"/>
            <a:ext cx="2127070" cy="19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 descr=" 12"/>
          <p:cNvSpPr>
            <a:spLocks noChangeArrowheads="1"/>
          </p:cNvSpPr>
          <p:nvPr/>
        </p:nvSpPr>
        <p:spPr bwMode="auto">
          <a:xfrm>
            <a:off x="3396332" y="1188789"/>
            <a:ext cx="1828800" cy="15033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zh-CN" sz="10600"/>
          </a:p>
        </p:txBody>
      </p:sp>
      <p:pic>
        <p:nvPicPr>
          <p:cNvPr id="9" name="Picture 6" descr="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29" y="1185979"/>
            <a:ext cx="13779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" name="Text Box 15" descr=" 16"/>
          <p:cNvSpPr txBox="1">
            <a:spLocks noChangeArrowheads="1"/>
          </p:cNvSpPr>
          <p:nvPr/>
        </p:nvSpPr>
        <p:spPr bwMode="auto">
          <a:xfrm>
            <a:off x="5392694" y="1645146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11" name="Text Box 7" descr=" 18"/>
          <p:cNvSpPr txBox="1">
            <a:spLocks noChangeArrowheads="1"/>
          </p:cNvSpPr>
          <p:nvPr/>
        </p:nvSpPr>
        <p:spPr bwMode="auto">
          <a:xfrm>
            <a:off x="3595695" y="3091427"/>
            <a:ext cx="1577355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latin typeface="Arial" panose="020B0604020202020204" pitchFamily="34" charset="0"/>
              </a:rPr>
              <a:t>Photon-photon </a:t>
            </a:r>
          </a:p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latin typeface="Arial" panose="020B0604020202020204" pitchFamily="34" charset="0"/>
              </a:rPr>
              <a:t>interactions</a:t>
            </a:r>
          </a:p>
        </p:txBody>
      </p:sp>
      <p:sp>
        <p:nvSpPr>
          <p:cNvPr id="12" name="Text Box 8" descr=" 19"/>
          <p:cNvSpPr txBox="1">
            <a:spLocks noChangeArrowheads="1"/>
          </p:cNvSpPr>
          <p:nvPr/>
        </p:nvSpPr>
        <p:spPr bwMode="auto">
          <a:xfrm>
            <a:off x="6110457" y="3134282"/>
            <a:ext cx="1603003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latin typeface="Arial" panose="020B0604020202020204" pitchFamily="34" charset="0"/>
              </a:rPr>
              <a:t>Photon-nucleus</a:t>
            </a:r>
          </a:p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latin typeface="Arial" panose="020B0604020202020204" pitchFamily="34" charset="0"/>
              </a:rPr>
              <a:t>interactions</a:t>
            </a:r>
          </a:p>
        </p:txBody>
      </p:sp>
      <p:sp>
        <p:nvSpPr>
          <p:cNvPr id="13" name="Text Box 10" descr=" 20"/>
          <p:cNvSpPr txBox="1">
            <a:spLocks noChangeArrowheads="1"/>
          </p:cNvSpPr>
          <p:nvPr/>
        </p:nvSpPr>
        <p:spPr bwMode="auto">
          <a:xfrm>
            <a:off x="7494507" y="2360930"/>
            <a:ext cx="1649491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/>
              <a:t>V=</a:t>
            </a:r>
            <a:r>
              <a:rPr lang="en-GB" altLang="zh-CN" sz="1800" dirty="0">
                <a:latin typeface="Symbol" panose="05050102010706020507" pitchFamily="18" charset="2"/>
              </a:rPr>
              <a:t>r , w  , f ,  </a:t>
            </a:r>
            <a:r>
              <a:rPr lang="en-GB" altLang="zh-CN" sz="1800" dirty="0" smtClean="0"/>
              <a:t>J/</a:t>
            </a:r>
            <a:r>
              <a:rPr lang="en-GB" altLang="zh-CN" sz="1800" dirty="0" smtClean="0">
                <a:latin typeface="Symbol" panose="05050102010706020507" pitchFamily="18" charset="2"/>
              </a:rPr>
              <a:t>y</a:t>
            </a:r>
            <a:endParaRPr lang="en-GB" altLang="zh-CN" sz="1800" dirty="0">
              <a:latin typeface="Symbol" panose="05050102010706020507" pitchFamily="18" charset="2"/>
              <a:ea typeface="Andale Mono" pitchFamily="1" charset="0"/>
              <a:cs typeface="Andale Mono" pitchFamily="1" charset="0"/>
            </a:endParaRPr>
          </a:p>
        </p:txBody>
      </p:sp>
      <p:sp>
        <p:nvSpPr>
          <p:cNvPr id="14" name="文本框 13" descr=" 2"/>
          <p:cNvSpPr txBox="1"/>
          <p:nvPr/>
        </p:nvSpPr>
        <p:spPr>
          <a:xfrm>
            <a:off x="7683174" y="1255423"/>
            <a:ext cx="1620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Ann</a:t>
            </a:r>
            <a:r>
              <a:rPr lang="en-US" altLang="zh-CN" sz="1400" dirty="0" smtClean="0"/>
              <a:t>. Rev. </a:t>
            </a:r>
            <a:r>
              <a:rPr lang="en-US" altLang="zh-CN" sz="1400" dirty="0" err="1" smtClean="0"/>
              <a:t>Nucl</a:t>
            </a:r>
            <a:r>
              <a:rPr lang="en-US" altLang="zh-CN" sz="1400" dirty="0" smtClean="0"/>
              <a:t>. Part. Sci.</a:t>
            </a:r>
            <a:r>
              <a:rPr lang="en-US" altLang="zh-CN" sz="1400" b="1" dirty="0" smtClean="0"/>
              <a:t>55</a:t>
            </a:r>
            <a:r>
              <a:rPr lang="en-US" altLang="zh-CN" sz="1400" dirty="0" smtClean="0"/>
              <a:t>:271</a:t>
            </a:r>
          </a:p>
          <a:p>
            <a:r>
              <a:rPr lang="en-US" altLang="zh-CN" sz="1400" dirty="0" smtClean="0"/>
              <a:t>(2005)</a:t>
            </a:r>
            <a:endParaRPr lang="zh-CN" altLang="en-US" sz="1400" dirty="0"/>
          </a:p>
        </p:txBody>
      </p:sp>
      <p:sp>
        <p:nvSpPr>
          <p:cNvPr id="15" name="Text Box 14" descr=" 15"/>
          <p:cNvSpPr txBox="1">
            <a:spLocks noChangeArrowheads="1"/>
          </p:cNvSpPr>
          <p:nvPr/>
        </p:nvSpPr>
        <p:spPr bwMode="auto">
          <a:xfrm>
            <a:off x="2847612" y="1714827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MS PGothic" panose="020B0600070205080204" pitchFamily="34" charset="-128"/>
              </a:rPr>
              <a:t>=</a:t>
            </a:r>
          </a:p>
        </p:txBody>
      </p:sp>
      <p:sp>
        <p:nvSpPr>
          <p:cNvPr id="16" name="矩形 15" descr=" 5"/>
          <p:cNvSpPr/>
          <p:nvPr/>
        </p:nvSpPr>
        <p:spPr>
          <a:xfrm>
            <a:off x="9053" y="3741653"/>
            <a:ext cx="9160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FF0000"/>
                </a:solidFill>
                <a:ea typeface="MS PGothic" panose="020B0600070205080204" pitchFamily="34" charset="-128"/>
              </a:rPr>
              <a:t>View photons as “</a:t>
            </a:r>
            <a:r>
              <a:rPr lang="en-US" altLang="ja-JP" sz="2400" dirty="0" err="1">
                <a:solidFill>
                  <a:srgbClr val="FF0000"/>
                </a:solidFill>
                <a:ea typeface="MS PGothic" panose="020B0600070205080204" pitchFamily="34" charset="-128"/>
              </a:rPr>
              <a:t>partons</a:t>
            </a:r>
            <a:r>
              <a:rPr lang="en-US" altLang="ja-JP" sz="2400" dirty="0">
                <a:solidFill>
                  <a:srgbClr val="FF0000"/>
                </a:solidFill>
                <a:ea typeface="MS PGothic" panose="020B0600070205080204" pitchFamily="34" charset="-128"/>
              </a:rPr>
              <a:t>” being present with fast moving ions</a:t>
            </a:r>
            <a:r>
              <a:rPr lang="en-US" altLang="ja-JP" sz="2400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!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accent2"/>
                </a:solidFill>
              </a:rPr>
              <a:t>Photon-nucleus interactions:</a:t>
            </a:r>
            <a:r>
              <a:rPr lang="en-US" altLang="zh-CN" sz="2000" dirty="0">
                <a:solidFill>
                  <a:schemeClr val="accent2"/>
                </a:solidFill>
              </a:rPr>
              <a:t>  Vector </a:t>
            </a:r>
            <a:r>
              <a:rPr lang="en-US" altLang="zh-CN" sz="2000" dirty="0" smtClean="0">
                <a:solidFill>
                  <a:schemeClr val="accent2"/>
                </a:solidFill>
              </a:rPr>
              <a:t>meson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Photon-photon interactions: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</a:rPr>
              <a:t>dileptons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986392"/>
            <a:ext cx="6867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2"/>
                </a:solidFill>
              </a:rPr>
              <a:t>The extent of photons swarming about the 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2"/>
                </a:solidFill>
                <a:sym typeface="Symbol" panose="05050102010706020507" pitchFamily="18" charset="2"/>
              </a:rPr>
              <a:t>Take the </a:t>
            </a:r>
            <a:r>
              <a:rPr lang="en-US" altLang="zh-CN" sz="2000" dirty="0" err="1">
                <a:solidFill>
                  <a:schemeClr val="accent2"/>
                </a:solidFill>
                <a:sym typeface="Symbol" panose="05050102010706020507" pitchFamily="18" charset="2"/>
              </a:rPr>
              <a:t>photoproduction</a:t>
            </a:r>
            <a:r>
              <a:rPr lang="en-US" altLang="zh-CN" sz="2000" dirty="0">
                <a:solidFill>
                  <a:schemeClr val="accent2"/>
                </a:solidFill>
                <a:sym typeface="Symbol" panose="05050102010706020507" pitchFamily="18" charset="2"/>
              </a:rPr>
              <a:t> of   (</a:t>
            </a:r>
            <a:r>
              <a:rPr lang="en-US" altLang="zh-CN" sz="2000" dirty="0" err="1">
                <a:solidFill>
                  <a:schemeClr val="accent2"/>
                </a:solidFill>
                <a:sym typeface="Symbol" panose="05050102010706020507" pitchFamily="18" charset="2"/>
              </a:rPr>
              <a:t>Au+Au</a:t>
            </a:r>
            <a:r>
              <a:rPr lang="en-US" altLang="zh-CN" sz="2000" dirty="0">
                <a:solidFill>
                  <a:schemeClr val="accent2"/>
                </a:solidFill>
                <a:sym typeface="Symbol" panose="05050102010706020507" pitchFamily="18" charset="2"/>
              </a:rPr>
              <a:t> 200 GeV )in ultra-peripheral collisions (UPCs) as example:  &lt;</a:t>
            </a:r>
            <a:r>
              <a:rPr lang="en-US" altLang="zh-CN" sz="2000" dirty="0" err="1">
                <a:solidFill>
                  <a:schemeClr val="accent2"/>
                </a:solidFill>
                <a:sym typeface="Symbol" panose="05050102010706020507" pitchFamily="18" charset="2"/>
              </a:rPr>
              <a:t>R</a:t>
            </a:r>
            <a:r>
              <a:rPr lang="en-US" altLang="zh-CN" sz="2000" baseline="-25000" dirty="0" err="1">
                <a:solidFill>
                  <a:schemeClr val="accent2"/>
                </a:solidFill>
                <a:sym typeface="Symbol" panose="05050102010706020507" pitchFamily="18" charset="2"/>
              </a:rPr>
              <a:t>producton</a:t>
            </a:r>
            <a:r>
              <a:rPr lang="en-US" altLang="zh-CN" sz="2000" dirty="0">
                <a:solidFill>
                  <a:schemeClr val="accent2"/>
                </a:solidFill>
                <a:sym typeface="Symbol" panose="05050102010706020507" pitchFamily="18" charset="2"/>
              </a:rPr>
              <a:t>&gt;  40 </a:t>
            </a:r>
            <a:r>
              <a:rPr lang="en-US" altLang="zh-CN" sz="2000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fm</a:t>
            </a:r>
            <a:r>
              <a:rPr lang="en-US" altLang="zh-CN" sz="20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  </a:t>
            </a:r>
            <a:r>
              <a:rPr lang="en-US" altLang="zh-CN" sz="2000" dirty="0" err="1">
                <a:solidFill>
                  <a:schemeClr val="accent2"/>
                </a:solidFill>
                <a:sym typeface="Symbol" panose="05050102010706020507" pitchFamily="18" charset="2"/>
              </a:rPr>
              <a:t>R</a:t>
            </a:r>
            <a:r>
              <a:rPr lang="en-US" altLang="zh-CN" sz="2000" baseline="-25000" dirty="0" err="1">
                <a:solidFill>
                  <a:schemeClr val="accent2"/>
                </a:solidFill>
                <a:sym typeface="Symbol" panose="05050102010706020507" pitchFamily="18" charset="2"/>
              </a:rPr>
              <a:t>photons</a:t>
            </a:r>
            <a:r>
              <a:rPr lang="en-US" altLang="zh-CN" sz="2000" dirty="0">
                <a:solidFill>
                  <a:schemeClr val="accent2"/>
                </a:solidFill>
                <a:sym typeface="Symbol" panose="05050102010706020507" pitchFamily="18" charset="2"/>
              </a:rPr>
              <a:t>  &gt;&gt;  </a:t>
            </a:r>
            <a:r>
              <a:rPr lang="en-US" altLang="zh-CN" sz="2000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R</a:t>
            </a:r>
            <a:r>
              <a:rPr lang="en-US" altLang="zh-CN" sz="2000" baseline="-25000" dirty="0" err="1" smtClean="0">
                <a:solidFill>
                  <a:schemeClr val="accent2"/>
                </a:solidFill>
                <a:sym typeface="Symbol" panose="05050102010706020507" pitchFamily="18" charset="2"/>
              </a:rPr>
              <a:t>Nuc</a:t>
            </a:r>
            <a:endParaRPr lang="en-US" altLang="zh-CN" sz="2000" baseline="-250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pic>
        <p:nvPicPr>
          <p:cNvPr id="19" name="图片 18" descr="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958" y="4191869"/>
            <a:ext cx="2152869" cy="1890712"/>
          </a:xfrm>
          <a:prstGeom prst="rect">
            <a:avLst/>
          </a:prstGeom>
        </p:spPr>
      </p:pic>
      <p:sp>
        <p:nvSpPr>
          <p:cNvPr id="20" name="矩形 19" descr=" 4"/>
          <p:cNvSpPr/>
          <p:nvPr/>
        </p:nvSpPr>
        <p:spPr>
          <a:xfrm>
            <a:off x="6432042" y="6176741"/>
            <a:ext cx="2737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Physics Today </a:t>
            </a:r>
            <a:r>
              <a:rPr lang="en-US" altLang="zh-CN" sz="1400" b="1" dirty="0">
                <a:solidFill>
                  <a:srgbClr val="000000"/>
                </a:solidFill>
              </a:rPr>
              <a:t>70</a:t>
            </a:r>
            <a:r>
              <a:rPr lang="en-US" altLang="zh-CN" sz="1400" dirty="0">
                <a:solidFill>
                  <a:srgbClr val="000000"/>
                </a:solidFill>
              </a:rPr>
              <a:t>, 10, 40 (2017)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63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setup of the </a:t>
            </a:r>
            <a:r>
              <a:rPr lang="en-US" altLang="zh-CN" sz="2800" dirty="0">
                <a:solidFill>
                  <a:schemeClr val="accent2"/>
                </a:solidFill>
              </a:rPr>
              <a:t>interferometer</a:t>
            </a:r>
            <a:r>
              <a:rPr lang="en-US" altLang="zh-CN" sz="2800" dirty="0" smtClean="0">
                <a:solidFill>
                  <a:schemeClr val="accent2"/>
                </a:solidFill>
              </a:rPr>
              <a:t>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696" y="870934"/>
            <a:ext cx="3497232" cy="2065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86429" y="84198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en-US" altLang="zh-CN" baseline="30000" dirty="0" smtClean="0"/>
              <a:t>+</a:t>
            </a:r>
            <a:endParaRPr lang="zh-CN" altLang="en-US" baseline="30000" dirty="0"/>
          </a:p>
        </p:txBody>
      </p:sp>
      <p:sp>
        <p:nvSpPr>
          <p:cNvPr id="7" name="文本框 6"/>
          <p:cNvSpPr txBox="1"/>
          <p:nvPr/>
        </p:nvSpPr>
        <p:spPr>
          <a:xfrm>
            <a:off x="4986949" y="28381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en-US" altLang="zh-CN" baseline="30000" dirty="0" smtClean="0"/>
              <a:t>+</a:t>
            </a:r>
            <a:endParaRPr lang="zh-CN" altLang="en-US" baseline="30000" dirty="0"/>
          </a:p>
        </p:txBody>
      </p:sp>
      <p:sp>
        <p:nvSpPr>
          <p:cNvPr id="8" name="文本框 7"/>
          <p:cNvSpPr txBox="1"/>
          <p:nvPr/>
        </p:nvSpPr>
        <p:spPr>
          <a:xfrm>
            <a:off x="6969660" y="27168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30000" dirty="0" smtClean="0"/>
              <a:t>-</a:t>
            </a:r>
            <a:endParaRPr lang="zh-CN" altLang="en-US" baseline="30000" dirty="0"/>
          </a:p>
        </p:txBody>
      </p:sp>
      <p:sp>
        <p:nvSpPr>
          <p:cNvPr id="9" name="文本框 8"/>
          <p:cNvSpPr txBox="1"/>
          <p:nvPr/>
        </p:nvSpPr>
        <p:spPr>
          <a:xfrm>
            <a:off x="5043527" y="103569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baseline="30000" dirty="0" smtClean="0"/>
              <a:t>-</a:t>
            </a:r>
            <a:endParaRPr lang="zh-CN" altLang="en-US" baseline="30000" dirty="0"/>
          </a:p>
        </p:txBody>
      </p:sp>
      <p:sp>
        <p:nvSpPr>
          <p:cNvPr id="6" name="文本框 5"/>
          <p:cNvSpPr txBox="1"/>
          <p:nvPr/>
        </p:nvSpPr>
        <p:spPr>
          <a:xfrm>
            <a:off x="6096011" y="1510465"/>
            <a:ext cx="1131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J/</a:t>
            </a:r>
            <a:r>
              <a:rPr lang="en-US" altLang="zh-CN" sz="1200" dirty="0" smtClean="0">
                <a:latin typeface="Symbol" panose="05050102010706020507" pitchFamily="18" charset="2"/>
              </a:rPr>
              <a:t>y</a:t>
            </a:r>
            <a:endParaRPr lang="zh-CN" altLang="en-US" sz="1200" dirty="0">
              <a:latin typeface="Symbol" panose="05050102010706020507" pitchFamily="18" charset="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81905" y="2542136"/>
            <a:ext cx="1131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J/</a:t>
            </a:r>
            <a:r>
              <a:rPr lang="en-US" altLang="zh-CN" sz="1200" dirty="0" smtClean="0">
                <a:latin typeface="Symbol" panose="05050102010706020507" pitchFamily="18" charset="2"/>
              </a:rPr>
              <a:t>y</a:t>
            </a:r>
            <a:endParaRPr lang="zh-CN" altLang="en-US" sz="1200" dirty="0">
              <a:latin typeface="Symbol" panose="05050102010706020507" pitchFamily="18" charset="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062" y="1053805"/>
            <a:ext cx="40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FF0000"/>
                </a:solidFill>
              </a:rPr>
              <a:t>The choice without information: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Which is photon emitter?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Which is the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Pomeron</a:t>
            </a:r>
            <a:r>
              <a:rPr lang="en-US" altLang="zh-CN" sz="2000" dirty="0" smtClean="0">
                <a:solidFill>
                  <a:schemeClr val="accent2"/>
                </a:solidFill>
              </a:rPr>
              <a:t> provider?</a:t>
            </a:r>
            <a:endParaRPr lang="en-US" altLang="zh-CN" sz="2000" dirty="0">
              <a:solidFill>
                <a:schemeClr val="accent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2532" y="2720011"/>
            <a:ext cx="395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slits:  two colliding nuclei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33014" y="3086180"/>
            <a:ext cx="395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Interferometer of individual J/</a:t>
            </a:r>
            <a:r>
              <a:rPr lang="en-US" altLang="zh-CN" sz="2000" dirty="0" smtClean="0">
                <a:latin typeface="Symbol" panose="05050102010706020507" pitchFamily="18" charset="2"/>
              </a:rPr>
              <a:t>y</a:t>
            </a:r>
            <a:endParaRPr lang="zh-CN" altLang="en-US" sz="2000" dirty="0">
              <a:latin typeface="Symbol" panose="05050102010706020507" pitchFamily="18" charset="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5" y="3486290"/>
            <a:ext cx="2625000" cy="252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4" y="3466150"/>
            <a:ext cx="2625000" cy="252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701" y="3669880"/>
            <a:ext cx="2171388" cy="216000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2767756" y="4588434"/>
            <a:ext cx="413465" cy="2754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5789016" y="4588434"/>
            <a:ext cx="413465" cy="2754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525713" y="4701025"/>
            <a:ext cx="100604" cy="1175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572906" y="4624013"/>
            <a:ext cx="596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J/</a:t>
            </a:r>
            <a:r>
              <a:rPr lang="en-US" altLang="zh-CN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endParaRPr lang="zh-CN" altLang="en-US" sz="1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弧形 23"/>
          <p:cNvSpPr/>
          <p:nvPr/>
        </p:nvSpPr>
        <p:spPr>
          <a:xfrm>
            <a:off x="3413148" y="4532647"/>
            <a:ext cx="1359051" cy="146019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4772199" y="5262745"/>
            <a:ext cx="0" cy="155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3983525" y="4532647"/>
            <a:ext cx="1091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625468" y="531703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e</a:t>
            </a:r>
            <a:r>
              <a:rPr lang="en-US" altLang="zh-CN" sz="1400" baseline="30000" dirty="0" smtClean="0">
                <a:solidFill>
                  <a:srgbClr val="FF0000"/>
                </a:solidFill>
              </a:rPr>
              <a:t>+</a:t>
            </a:r>
            <a:endParaRPr lang="zh-CN" alt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51958" y="4367955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e</a:t>
            </a:r>
            <a:r>
              <a:rPr lang="en-US" altLang="zh-CN" sz="1400" baseline="30000" dirty="0" smtClean="0">
                <a:solidFill>
                  <a:srgbClr val="FF0000"/>
                </a:solidFill>
              </a:rPr>
              <a:t>-</a:t>
            </a:r>
            <a:endParaRPr lang="zh-CN" alt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8471" y="6023196"/>
            <a:ext cx="88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2"/>
                </a:solidFill>
              </a:rPr>
              <a:t>The parity of </a:t>
            </a:r>
            <a:r>
              <a:rPr lang="en-US" altLang="zh-CN" sz="2000" dirty="0" smtClean="0">
                <a:solidFill>
                  <a:schemeClr val="accent2"/>
                </a:solidFill>
              </a:rPr>
              <a:t>J/</a:t>
            </a:r>
            <a:r>
              <a:rPr lang="en-US" altLang="zh-CN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en-US" altLang="zh-CN" sz="2000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</a:rPr>
              <a:t>is -1, the phase shift between the two slits is </a:t>
            </a:r>
            <a:r>
              <a:rPr lang="en-US" altLang="zh-CN" sz="2000" dirty="0">
                <a:solidFill>
                  <a:schemeClr val="accent2"/>
                </a:solidFill>
                <a:latin typeface="Symbol" panose="05050102010706020507" pitchFamily="18" charset="2"/>
              </a:rPr>
              <a:t>p </a:t>
            </a:r>
            <a:endParaRPr lang="zh-CN" altLang="en-US" sz="2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7941" y="3965418"/>
            <a:ext cx="187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Slit separation</a:t>
            </a:r>
          </a:p>
          <a:p>
            <a:pPr algn="ctr"/>
            <a:r>
              <a:rPr lang="en-US" altLang="zh-CN" dirty="0"/>
              <a:t>b</a:t>
            </a:r>
            <a:r>
              <a:rPr lang="en-US" altLang="zh-CN" dirty="0" smtClean="0"/>
              <a:t>=15 </a:t>
            </a:r>
            <a:r>
              <a:rPr lang="en-US" altLang="zh-CN" dirty="0" err="1" smtClean="0"/>
              <a:t>fm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58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size of slits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9" y="2534961"/>
            <a:ext cx="3375000" cy="324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00" y="2534961"/>
            <a:ext cx="3375000" cy="3240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6784" y="4771167"/>
            <a:ext cx="12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Au + Au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602463" y="3177757"/>
            <a:ext cx="115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 = 15 </a:t>
            </a:r>
            <a:r>
              <a:rPr lang="en-US" altLang="zh-CN" dirty="0" err="1" smtClean="0"/>
              <a:t>fm</a:t>
            </a:r>
            <a:endParaRPr lang="zh-CN" altLang="en-US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58" y="1008119"/>
            <a:ext cx="2407199" cy="15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4065006" y="1248890"/>
            <a:ext cx="4843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</a:rPr>
              <a:t>Production rate </a:t>
            </a:r>
            <a:r>
              <a:rPr lang="zh-CN" altLang="en-US" sz="2000" dirty="0" smtClean="0">
                <a:solidFill>
                  <a:schemeClr val="accent2"/>
                </a:solidFill>
              </a:rPr>
              <a:t>∝ </a:t>
            </a:r>
            <a:r>
              <a:rPr lang="en-US" altLang="zh-CN" sz="2000" dirty="0" err="1" smtClean="0">
                <a:solidFill>
                  <a:schemeClr val="accent2"/>
                </a:solidFill>
              </a:rPr>
              <a:t>Pomeron</a:t>
            </a:r>
            <a:r>
              <a:rPr lang="en-US" altLang="zh-CN" sz="2000" dirty="0" smtClean="0">
                <a:solidFill>
                  <a:schemeClr val="accent2"/>
                </a:solidFill>
              </a:rPr>
              <a:t> density </a:t>
            </a:r>
            <a:r>
              <a:rPr lang="zh-CN" altLang="en-US" sz="2000" dirty="0" smtClean="0">
                <a:solidFill>
                  <a:schemeClr val="accent2"/>
                </a:solidFill>
              </a:rPr>
              <a:t>∝ </a:t>
            </a:r>
            <a:r>
              <a:rPr lang="en-US" altLang="zh-CN" sz="2000" dirty="0" smtClean="0">
                <a:solidFill>
                  <a:schemeClr val="accent2"/>
                </a:solidFill>
              </a:rPr>
              <a:t>gluon density</a:t>
            </a:r>
            <a:r>
              <a:rPr lang="en-US" altLang="zh-CN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zh-CN" sz="2000" dirty="0" smtClean="0">
                <a:solidFill>
                  <a:schemeClr val="accent2"/>
                </a:solidFill>
              </a:rPr>
              <a:t> </a:t>
            </a:r>
            <a:r>
              <a:rPr lang="zh-CN" altLang="en-US" sz="2000" dirty="0" smtClean="0">
                <a:solidFill>
                  <a:schemeClr val="accent2"/>
                </a:solidFill>
              </a:rPr>
              <a:t>∝ </a:t>
            </a:r>
            <a:r>
              <a:rPr lang="en-US" altLang="zh-CN" sz="2000" dirty="0" smtClean="0">
                <a:solidFill>
                  <a:schemeClr val="accent2"/>
                </a:solidFill>
              </a:rPr>
              <a:t>nuclear density</a:t>
            </a:r>
            <a:r>
              <a:rPr lang="en-US" altLang="zh-CN" sz="2000" baseline="30000" dirty="0" smtClean="0">
                <a:solidFill>
                  <a:schemeClr val="accent2"/>
                </a:solidFill>
              </a:rPr>
              <a:t>2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</a:rPr>
              <a:t>Amplitude </a:t>
            </a:r>
            <a:r>
              <a:rPr lang="zh-CN" altLang="en-US" sz="2000" dirty="0" smtClean="0">
                <a:solidFill>
                  <a:schemeClr val="accent2"/>
                </a:solidFill>
              </a:rPr>
              <a:t>∝ </a:t>
            </a:r>
            <a:r>
              <a:rPr lang="en-US" altLang="zh-CN" sz="2000" dirty="0" smtClean="0">
                <a:solidFill>
                  <a:schemeClr val="accent2"/>
                </a:solidFill>
              </a:rPr>
              <a:t>nuclear density</a:t>
            </a:r>
            <a:endParaRPr lang="en-US" altLang="zh-CN" sz="2000" dirty="0">
              <a:solidFill>
                <a:schemeClr val="accent2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4209977" y="3995728"/>
            <a:ext cx="413465" cy="2754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176951" y="2502405"/>
            <a:ext cx="263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Amplitude density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5225896" y="2330507"/>
            <a:ext cx="301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Momentum distribution in transverse plane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52987" y="5711649"/>
            <a:ext cx="269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Wood-Saxon distribution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6301212" y="5711649"/>
            <a:ext cx="2272420" cy="37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J/</a:t>
            </a:r>
            <a:r>
              <a:rPr lang="en-US" altLang="zh-CN" dirty="0" smtClean="0">
                <a:latin typeface="Symbol" panose="05050102010706020507" pitchFamily="18" charset="2"/>
              </a:rPr>
              <a:t>y</a:t>
            </a:r>
            <a:r>
              <a:rPr lang="en-US" altLang="zh-CN" dirty="0" smtClean="0"/>
              <a:t> y=0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2060097" y="6017994"/>
            <a:ext cx="608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Interference fringes + diffraction rings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74" y="1099367"/>
            <a:ext cx="3377737" cy="3240000"/>
          </a:xfrm>
          <a:prstGeom prst="rect">
            <a:avLst/>
          </a:prstGeom>
        </p:spPr>
      </p:pic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The final interference pattern</a:t>
            </a:r>
            <a:endParaRPr lang="en-US" altLang="zh-CN" sz="2800" dirty="0">
              <a:solidFill>
                <a:schemeClr val="accent2"/>
              </a:solidFill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9" y="1193389"/>
            <a:ext cx="3378538" cy="324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51444" y="1740580"/>
            <a:ext cx="115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 = 15 </a:t>
            </a:r>
            <a:r>
              <a:rPr lang="en-US" altLang="zh-CN" dirty="0" err="1" smtClean="0"/>
              <a:t>fm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176950" y="3239867"/>
            <a:ext cx="211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Au + Au 200 GeV</a:t>
            </a:r>
          </a:p>
          <a:p>
            <a:pPr algn="ctr"/>
            <a:r>
              <a:rPr lang="en-US" altLang="zh-CN" dirty="0" smtClean="0"/>
              <a:t>Y=0</a:t>
            </a:r>
            <a:endParaRPr lang="zh-CN" altLang="en-US" dirty="0"/>
          </a:p>
        </p:txBody>
      </p:sp>
      <p:sp>
        <p:nvSpPr>
          <p:cNvPr id="20" name="右箭头 19"/>
          <p:cNvSpPr/>
          <p:nvPr/>
        </p:nvSpPr>
        <p:spPr>
          <a:xfrm>
            <a:off x="4114363" y="2537957"/>
            <a:ext cx="413465" cy="2754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35390" y="4433389"/>
            <a:ext cx="7441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</a:rPr>
              <a:t>The </a:t>
            </a:r>
            <a:r>
              <a:rPr lang="en-US" altLang="zh-CN" sz="2000" dirty="0" smtClean="0">
                <a:solidFill>
                  <a:schemeClr val="accent2"/>
                </a:solidFill>
              </a:rPr>
              <a:t>slits </a:t>
            </a:r>
            <a:r>
              <a:rPr lang="en-US" altLang="zh-CN" sz="2000" dirty="0">
                <a:solidFill>
                  <a:schemeClr val="accent2"/>
                </a:solidFill>
              </a:rPr>
              <a:t>become more </a:t>
            </a:r>
            <a:r>
              <a:rPr lang="en-US" altLang="zh-CN" sz="2000" dirty="0">
                <a:solidFill>
                  <a:srgbClr val="FF0000"/>
                </a:solidFill>
              </a:rPr>
              <a:t>asymmetric!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2"/>
                </a:solidFill>
              </a:rPr>
              <a:t>The </a:t>
            </a:r>
            <a:r>
              <a:rPr lang="en-US" altLang="zh-CN" sz="2000" dirty="0" smtClean="0">
                <a:solidFill>
                  <a:schemeClr val="accent2"/>
                </a:solidFill>
              </a:rPr>
              <a:t>interference + diffraction pattern changes. 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5390" y="5180189"/>
            <a:ext cx="890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</a:rPr>
              <a:t>This interference pattern can not be observed in ultra-peripheral collisions.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chemeClr val="accent2"/>
                </a:solidFill>
              </a:rPr>
              <a:t>No special azimuthal direction can be determined as reference.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</a:rPr>
              <a:t>Only possible in hadronic heavy-ion collision --- the two nuclei collide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FF0000"/>
                </a:solidFill>
              </a:rPr>
              <a:t>Reaction plane </a:t>
            </a:r>
            <a:r>
              <a:rPr lang="en-US" altLang="zh-CN" sz="2000" dirty="0" smtClean="0">
                <a:solidFill>
                  <a:schemeClr val="accent2"/>
                </a:solidFill>
              </a:rPr>
              <a:t>can be precisely obtained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65710" y="951231"/>
            <a:ext cx="46386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</a:rPr>
              <a:t>EPA flux + VMD approach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Can we change the distance between the slits?</a:t>
            </a:r>
            <a:br>
              <a:rPr lang="en-US" altLang="zh-CN" sz="2800" dirty="0" smtClean="0">
                <a:solidFill>
                  <a:schemeClr val="accent2"/>
                </a:solidFill>
              </a:rPr>
            </a:br>
            <a:r>
              <a:rPr lang="en-US" altLang="zh-CN" sz="2400" dirty="0" smtClean="0">
                <a:solidFill>
                  <a:srgbClr val="FF0000"/>
                </a:solidFill>
              </a:rPr>
              <a:t>Centrality dependence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13632F-D3E4-4C3B-B174-1B8DACADC49B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16" y="867467"/>
            <a:ext cx="4014984" cy="561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352" y="1584356"/>
            <a:ext cx="12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70 - 80%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98352" y="3490801"/>
            <a:ext cx="119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0 - 50%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98352" y="5212580"/>
            <a:ext cx="119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20 - 30%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813" y="1149083"/>
            <a:ext cx="3525173" cy="30607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76523" y="4526730"/>
            <a:ext cx="3096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</a:rPr>
              <a:t>The slit separation --- impact parameter can be precisely determined by the detector!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Can we dim one of the slits?</a:t>
            </a:r>
            <a:br>
              <a:rPr lang="en-US" altLang="zh-CN" sz="2800" dirty="0" smtClean="0">
                <a:solidFill>
                  <a:schemeClr val="accent2"/>
                </a:solidFill>
              </a:rPr>
            </a:br>
            <a:r>
              <a:rPr lang="en-US" altLang="zh-CN" sz="2400" dirty="0" smtClean="0">
                <a:solidFill>
                  <a:srgbClr val="FF0000"/>
                </a:solidFill>
              </a:rPr>
              <a:t>Rapidity dependence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13632F-D3E4-4C3B-B174-1B8DACADC49B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20" y="876520"/>
            <a:ext cx="3848152" cy="561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6048" y="1539089"/>
            <a:ext cx="66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Y=0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16048" y="3499854"/>
            <a:ext cx="8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Y=0.6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6048" y="5492436"/>
            <a:ext cx="8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Y=1.4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02051" y="1169757"/>
            <a:ext cx="11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 = 10 </a:t>
            </a:r>
            <a:r>
              <a:rPr lang="en-US" altLang="zh-CN" dirty="0" err="1" smtClean="0"/>
              <a:t>fm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pic>
        <p:nvPicPr>
          <p:cNvPr id="20" name="图片 19" descr="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73" y="3075047"/>
            <a:ext cx="2919661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709432" y="1169757"/>
                <a:ext cx="3204927" cy="229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2"/>
                    </a:solidFill>
                  </a:rPr>
                  <a:t>The photon energy from the two direction </a:t>
                </a:r>
                <a:r>
                  <a:rPr lang="en-US" altLang="zh-CN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Symbol" panose="05050102010706020507" pitchFamily="18" charset="2"/>
                            </a:rPr>
                            <m:t>y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altLang="zh-CN">
                              <a:latin typeface="Symbol" panose="05050102010706020507" pitchFamily="18" charset="2"/>
                            </a:rPr>
                            <m:t>y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432" y="1169757"/>
                <a:ext cx="3204927" cy="2299091"/>
              </a:xfrm>
              <a:prstGeom prst="rect">
                <a:avLst/>
              </a:prstGeom>
              <a:blipFill rotWithShape="0">
                <a:blip r:embed="rId5"/>
                <a:stretch>
                  <a:fillRect l="-2095" t="-1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5561274" y="5274067"/>
            <a:ext cx="3353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</a:rPr>
              <a:t>The amplitude from the two direction will change with rapidity!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2800" dirty="0">
                <a:solidFill>
                  <a:schemeClr val="accent2"/>
                </a:solidFill>
              </a:rPr>
              <a:t>Observation Affects Reality!</a:t>
            </a: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zh-CN" smtClean="0">
                <a:solidFill>
                  <a:srgbClr val="333399"/>
                </a:solidFill>
              </a:rPr>
              <a:t>CLHCP2018 - Wangmei 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640" y="964783"/>
            <a:ext cx="8926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</a:rPr>
              <a:t>Take the Young’s Double-Slit Interference Experiment as example: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accent2"/>
                </a:solidFill>
              </a:rPr>
              <a:t>If we place  detectors at the slits, knows which slit the photon goes (“which-way” or “path” solved), the interference  pattern disappear</a:t>
            </a:r>
            <a:r>
              <a:rPr lang="en-US" altLang="zh-CN" sz="2000" dirty="0" smtClean="0">
                <a:solidFill>
                  <a:schemeClr val="accent2"/>
                </a:solidFill>
              </a:rPr>
              <a:t>!         </a:t>
            </a:r>
            <a:r>
              <a:rPr lang="en-US" altLang="zh-CN" sz="2000" dirty="0">
                <a:solidFill>
                  <a:schemeClr val="accent2"/>
                </a:solidFill>
              </a:rPr>
              <a:t>--- </a:t>
            </a:r>
            <a:r>
              <a:rPr lang="en-US" altLang="zh-CN" sz="2000" dirty="0">
                <a:solidFill>
                  <a:srgbClr val="FF0000"/>
                </a:solidFill>
              </a:rPr>
              <a:t>Observation collapse the wave function!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60" y="2288222"/>
            <a:ext cx="5719904" cy="338267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8640" y="5830516"/>
            <a:ext cx="836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</a:rPr>
              <a:t>The hot medium (QGP) detect the J/</a:t>
            </a:r>
            <a:r>
              <a:rPr lang="en-US" altLang="zh-CN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and </a:t>
            </a:r>
            <a:r>
              <a:rPr lang="en-US" altLang="zh-CN" sz="2000" dirty="0" smtClean="0">
                <a:solidFill>
                  <a:srgbClr val="FF0000"/>
                </a:solidFill>
              </a:rPr>
              <a:t>prohibit the coherent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photoproduction</a:t>
            </a:r>
            <a:r>
              <a:rPr lang="en-US" altLang="zh-CN" sz="2000" dirty="0" smtClean="0">
                <a:solidFill>
                  <a:srgbClr val="FF0000"/>
                </a:solidFill>
              </a:rPr>
              <a:t>?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25830</TotalTime>
  <Words>871</Words>
  <Application>Microsoft Office PowerPoint</Application>
  <PresentationFormat>全屏显示(4:3)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Andale Mono</vt:lpstr>
      <vt:lpstr>MS PGothic</vt:lpstr>
      <vt:lpstr>宋体</vt:lpstr>
      <vt:lpstr>Arial</vt:lpstr>
      <vt:lpstr>Calibri</vt:lpstr>
      <vt:lpstr>Cambria Math</vt:lpstr>
      <vt:lpstr>Georgia</vt:lpstr>
      <vt:lpstr>Symbol</vt:lpstr>
      <vt:lpstr>Times New Roman</vt:lpstr>
      <vt:lpstr>Wingdings</vt:lpstr>
      <vt:lpstr>默认设计模板</vt:lpstr>
      <vt:lpstr>Two slit interferometer at fermi scale: Coherent photoproduction from UPC to HHIC</vt:lpstr>
      <vt:lpstr>The heart of quantum mechanism  Wave-particle duality</vt:lpstr>
      <vt:lpstr>Entities for the interferometer Coherent photon products</vt:lpstr>
      <vt:lpstr>The setup of the interferometer </vt:lpstr>
      <vt:lpstr>The size of slits </vt:lpstr>
      <vt:lpstr>The final interference pattern</vt:lpstr>
      <vt:lpstr>Can we change the distance between the slits? Centrality dependence</vt:lpstr>
      <vt:lpstr>Can we dim one of the slits? Rapidity dependence</vt:lpstr>
      <vt:lpstr>Observation Affects Reality!</vt:lpstr>
      <vt:lpstr>The coherent photoproduction in HHIC!</vt:lpstr>
      <vt:lpstr>Why?</vt:lpstr>
      <vt:lpstr>The interference with observation effect </vt:lpstr>
      <vt:lpstr>The observation effect on cross section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of J/y yield at very low pT in Au+Au collisions at √(s_NN )  = 200 GeV and U+U at √(s_NN ) = 193 GeV with STAR</dc:title>
  <dc:creator>thinkpad</dc:creator>
  <cp:lastModifiedBy>[查王妹]</cp:lastModifiedBy>
  <cp:revision>612</cp:revision>
  <cp:lastPrinted>2018-09-11T09:52:46Z</cp:lastPrinted>
  <dcterms:created xsi:type="dcterms:W3CDTF">2016-06-18T17:07:25Z</dcterms:created>
  <dcterms:modified xsi:type="dcterms:W3CDTF">2018-12-14T02:18:27Z</dcterms:modified>
</cp:coreProperties>
</file>