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84" r:id="rId2"/>
    <p:sldId id="626" r:id="rId3"/>
    <p:sldId id="627" r:id="rId4"/>
    <p:sldId id="594" r:id="rId5"/>
    <p:sldId id="596" r:id="rId6"/>
    <p:sldId id="610" r:id="rId7"/>
    <p:sldId id="621" r:id="rId8"/>
    <p:sldId id="602" r:id="rId9"/>
    <p:sldId id="603" r:id="rId10"/>
    <p:sldId id="604" r:id="rId11"/>
    <p:sldId id="606" r:id="rId12"/>
    <p:sldId id="607" r:id="rId13"/>
    <p:sldId id="614" r:id="rId14"/>
    <p:sldId id="612" r:id="rId15"/>
    <p:sldId id="622" r:id="rId16"/>
    <p:sldId id="620" r:id="rId17"/>
    <p:sldId id="613" r:id="rId18"/>
    <p:sldId id="624" r:id="rId19"/>
    <p:sldId id="625" r:id="rId20"/>
    <p:sldId id="628" r:id="rId21"/>
    <p:sldId id="629" r:id="rId22"/>
    <p:sldId id="632" r:id="rId23"/>
    <p:sldId id="633" r:id="rId24"/>
    <p:sldId id="59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8D6"/>
    <a:srgbClr val="007600"/>
    <a:srgbClr val="0432FF"/>
    <a:srgbClr val="00FA00"/>
    <a:srgbClr val="FDEADA"/>
    <a:srgbClr val="4F81BD"/>
    <a:srgbClr val="007742"/>
    <a:srgbClr val="FFD579"/>
    <a:srgbClr val="F7FB15"/>
    <a:srgbClr val="FFE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1" autoAdjust="0"/>
    <p:restoredTop sz="92833" autoAdjust="0"/>
  </p:normalViewPr>
  <p:slideViewPr>
    <p:cSldViewPr snapToGrid="0" snapToObjects="1">
      <p:cViewPr varScale="1">
        <p:scale>
          <a:sx n="94" d="100"/>
          <a:sy n="94" d="100"/>
        </p:scale>
        <p:origin x="992" y="192"/>
      </p:cViewPr>
      <p:guideLst>
        <p:guide orient="horz" pos="2184"/>
        <p:guide pos="3888"/>
      </p:guideLst>
    </p:cSldViewPr>
  </p:slideViewPr>
  <p:outlineViewPr>
    <p:cViewPr>
      <p:scale>
        <a:sx n="33" d="100"/>
        <a:sy n="33" d="100"/>
      </p:scale>
      <p:origin x="0" y="-4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-1912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19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54572-4122-2D4D-B07C-A1C9FB43D1D8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B7E75-98ED-0C43-8C28-620AA3985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537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A4053-7D4B-0945-A98B-1BF75CCA7C2E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396D8-4562-3542-983E-27CF5AC28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760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96D8-4562-3542-983E-27CF5AC280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38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96D8-4562-3542-983E-27CF5AC280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我们精确的顶点探测器可以有效地选出长寿命的</a:t>
            </a:r>
            <a:r>
              <a:rPr lang="en-US" altLang="zh-CN" dirty="0" smtClean="0"/>
              <a:t>B</a:t>
            </a:r>
            <a:r>
              <a:rPr lang="zh-CN" altLang="en-US" dirty="0" smtClean="0"/>
              <a:t>强子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32604-B59C-40EB-97DF-2F4BB33286AD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10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A2A76D-C631-46CF-AF21-C18EB03A808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9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我们精确的顶点探测器可以有效地选出长寿命的</a:t>
            </a:r>
            <a:r>
              <a:rPr lang="en-US" altLang="zh-CN" dirty="0" smtClean="0"/>
              <a:t>B</a:t>
            </a:r>
            <a:r>
              <a:rPr lang="zh-CN" altLang="en-US" dirty="0" smtClean="0"/>
              <a:t>强子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32604-B59C-40EB-97DF-2F4BB33286AD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64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96D8-4562-3542-983E-27CF5AC280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18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96D8-4562-3542-983E-27CF5AC280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32604-B59C-40EB-97DF-2F4BB33286A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725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96D8-4562-3542-983E-27CF5AC280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01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96D8-4562-3542-983E-27CF5AC280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8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96D8-4562-3542-983E-27CF5AC280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6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Topical Mini-workshop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8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Topical Mini-workshop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48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Topical Mini-workshop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4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545" y="-152400"/>
            <a:ext cx="105664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Topical Mini-workshop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81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Topical Mini-workshop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8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>
                <a:latin typeface="Arial" charset="0"/>
                <a:ea typeface="Arial" charset="0"/>
                <a:cs typeface="Arial" charset="0"/>
              </a:defRPr>
            </a:lvl1pPr>
            <a:lvl2pPr>
              <a:defRPr sz="240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000"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latin typeface="Arial" charset="0"/>
                <a:ea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>
                <a:latin typeface="Arial" charset="0"/>
                <a:ea typeface="Arial" charset="0"/>
                <a:cs typeface="Arial" charset="0"/>
              </a:defRPr>
            </a:lvl1pPr>
            <a:lvl2pPr>
              <a:defRPr sz="240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000"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latin typeface="Arial" charset="0"/>
                <a:ea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Topical Mini-workshop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3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Topical Mini-workshop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9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40" y="-152400"/>
            <a:ext cx="10566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Topical Mini-workshop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Topical Mini-workshop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7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Topical Mini-workshop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63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Topical Mini-workshop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1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90600"/>
            <a:ext cx="109728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"/>
              </a:rPr>
              <a:t>Click to edit Master text styles</a:t>
            </a:r>
          </a:p>
          <a:p>
            <a:pPr marL="669925" marR="0" lvl="1" indent="-325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1022350" marR="0" lvl="2" indent="-350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339850" marR="0" lvl="3" indent="-3159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681163" marR="0" lvl="4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Liming Zhang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Topical Mini-workshop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625ED-7D8D-4C28-90EC-D7A5A1869C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0" y="858838"/>
            <a:ext cx="12192000" cy="0"/>
          </a:xfrm>
          <a:prstGeom prst="line">
            <a:avLst/>
          </a:prstGeom>
          <a:noFill/>
          <a:ln w="19050">
            <a:solidFill>
              <a:srgbClr val="0432FF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800"/>
          </a:p>
        </p:txBody>
      </p:sp>
      <p:pic>
        <p:nvPicPr>
          <p:cNvPr id="10" name="Picture 4" descr="http://pic18.nipic.com/20111220/9114815_223407232195_2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650" y="19250"/>
            <a:ext cx="971350" cy="97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34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7742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marR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33CC"/>
        </a:buClr>
        <a:buSzPct val="65000"/>
        <a:buFont typeface="Wingdings" pitchFamily="2" charset="2"/>
        <a:buChar char="n"/>
        <a:tabLst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669925" marR="0" indent="-325438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3366FF"/>
        </a:buClr>
        <a:buSzPct val="60000"/>
        <a:buFont typeface="Wingdings" pitchFamily="2" charset="2"/>
        <a:buChar char="q"/>
        <a:tabLst/>
        <a:defRPr lang="en-US" sz="2800" kern="1200" dirty="0" smtClean="0">
          <a:solidFill>
            <a:srgbClr val="0000CC"/>
          </a:solidFill>
          <a:latin typeface="Times New Roman" pitchFamily="18" charset="0"/>
          <a:ea typeface="宋体" panose="02010600030101010101" pitchFamily="2" charset="-122"/>
          <a:cs typeface="Times New Roman" pitchFamily="18" charset="0"/>
        </a:defRPr>
      </a:lvl2pPr>
      <a:lvl3pPr marL="1022350" marR="0" indent="-350838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33CC"/>
        </a:buClr>
        <a:buSzPct val="65000"/>
        <a:buFont typeface="Wingdings" pitchFamily="2" charset="2"/>
        <a:buChar char="n"/>
        <a:tabLst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339850" marR="0" indent="-315913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3366FF"/>
        </a:buClr>
        <a:buSzPct val="70000"/>
        <a:buFont typeface="Wingdings" pitchFamily="2" charset="2"/>
        <a:buChar char="q"/>
        <a:tabLst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681163" marR="0" indent="-339725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CC9900"/>
        </a:buClr>
        <a:buSzPct val="75000"/>
        <a:buFont typeface="Wingdings" pitchFamily="2" charset="2"/>
        <a:buChar char="§"/>
        <a:tabLst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7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32.emf"/><Relationship Id="rId7" Type="http://schemas.openxmlformats.org/officeDocument/2006/relationships/image" Target="../media/image36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4" Type="http://schemas.openxmlformats.org/officeDocument/2006/relationships/image" Target="../media/image50.png"/><Relationship Id="rId5" Type="http://schemas.openxmlformats.org/officeDocument/2006/relationships/image" Target="../media/image40.png"/><Relationship Id="rId6" Type="http://schemas.openxmlformats.org/officeDocument/2006/relationships/image" Target="../media/image47.png"/><Relationship Id="rId7" Type="http://schemas.openxmlformats.org/officeDocument/2006/relationships/image" Target="../media/image49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60.png"/><Relationship Id="rId5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90.png"/><Relationship Id="rId5" Type="http://schemas.openxmlformats.org/officeDocument/2006/relationships/hyperlink" Target="http://arxiv.org/abs/1405.6842" TargetMode="External"/><Relationship Id="rId6" Type="http://schemas.openxmlformats.org/officeDocument/2006/relationships/hyperlink" Target="https://doi.org/10.1103/PhysRevLett.118.052002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hyperlink" Target="http://journals.aps.org/prl/abstract/10.1103/PhysRevLett.115.07200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hyperlink" Target="http://cds.cern.ch/record/2206806/files/CERN-THESIS-2016-086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4" Type="http://schemas.openxmlformats.org/officeDocument/2006/relationships/image" Target="../media/image52.tiff"/><Relationship Id="rId5" Type="http://schemas.openxmlformats.org/officeDocument/2006/relationships/image" Target="../media/image53.tif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0.png"/><Relationship Id="rId3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10" Type="http://schemas.openxmlformats.org/officeDocument/2006/relationships/image" Target="../media/image61.emf"/><Relationship Id="rId8" Type="http://schemas.openxmlformats.org/officeDocument/2006/relationships/image" Target="../media/image860.png"/><Relationship Id="rId9" Type="http://schemas.openxmlformats.org/officeDocument/2006/relationships/image" Target="../media/image60.emf"/><Relationship Id="rId7" Type="http://schemas.openxmlformats.org/officeDocument/2006/relationships/image" Target="../media/image850.png"/><Relationship Id="rId11" Type="http://schemas.openxmlformats.org/officeDocument/2006/relationships/image" Target="../media/image62.emf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s://doi.org/10.1103/PhysRevLett.118.052002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6.png"/><Relationship Id="rId5" Type="http://schemas.openxmlformats.org/officeDocument/2006/relationships/image" Target="../media/image65.png"/><Relationship Id="rId6" Type="http://schemas.openxmlformats.org/officeDocument/2006/relationships/image" Target="../media/image17.png"/><Relationship Id="rId7" Type="http://schemas.openxmlformats.org/officeDocument/2006/relationships/image" Target="../media/image360.png"/><Relationship Id="rId8" Type="http://schemas.openxmlformats.org/officeDocument/2006/relationships/image" Target="../media/image370.png"/><Relationship Id="rId9" Type="http://schemas.openxmlformats.org/officeDocument/2006/relationships/image" Target="../media/image69.png"/><Relationship Id="rId10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70.png"/><Relationship Id="rId5" Type="http://schemas.openxmlformats.org/officeDocument/2006/relationships/image" Target="../media/image18.png"/><Relationship Id="rId6" Type="http://schemas.openxmlformats.org/officeDocument/2006/relationships/image" Target="../media/image190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0.png"/><Relationship Id="rId5" Type="http://schemas.openxmlformats.org/officeDocument/2006/relationships/image" Target="../media/image27.png"/><Relationship Id="rId6" Type="http://schemas.openxmlformats.org/officeDocument/2006/relationships/image" Target="../media/image260.png"/><Relationship Id="rId7" Type="http://schemas.openxmlformats.org/officeDocument/2006/relationships/image" Target="../media/image85.png"/><Relationship Id="rId8" Type="http://schemas.openxmlformats.org/officeDocument/2006/relationships/image" Target="../media/image28.png"/><Relationship Id="rId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087529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Pentaquark study at </a:t>
            </a:r>
            <a:r>
              <a:rPr lang="en-US" altLang="zh-CN" dirty="0" err="1" smtClean="0"/>
              <a:t>LHCb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9811" y="3446789"/>
            <a:ext cx="7772400" cy="4000500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rgbClr val="0432FF"/>
                </a:solidFill>
                <a:latin typeface="KaiTi" charset="-122"/>
                <a:ea typeface="KaiTi" charset="-122"/>
                <a:cs typeface="KaiTi" charset="-122"/>
              </a:rPr>
              <a:t>张黎明</a:t>
            </a:r>
            <a:endParaRPr lang="en-US" altLang="zh-CN" b="1" dirty="0" smtClean="0">
              <a:solidFill>
                <a:srgbClr val="0432FF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b="1" dirty="0" smtClean="0">
                <a:solidFill>
                  <a:srgbClr val="0432FF"/>
                </a:solidFill>
                <a:latin typeface="KaiTi" charset="-122"/>
                <a:ea typeface="KaiTi" charset="-122"/>
                <a:cs typeface="KaiTi" charset="-122"/>
              </a:rPr>
              <a:t>（清华大学）</a:t>
            </a:r>
            <a:endParaRPr lang="en-US" altLang="zh-CN" b="1" dirty="0" smtClean="0">
              <a:solidFill>
                <a:srgbClr val="0432FF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b="1" dirty="0">
                <a:solidFill>
                  <a:srgbClr val="007600"/>
                </a:solidFill>
                <a:latin typeface="Arial" charset="0"/>
                <a:ea typeface="Arial" charset="0"/>
                <a:cs typeface="Arial" charset="0"/>
              </a:rPr>
              <a:t>The 4th China LHC Physics Workshop </a:t>
            </a:r>
            <a:r>
              <a:rPr lang="en-US" altLang="zh-CN" b="1" dirty="0" smtClean="0">
                <a:solidFill>
                  <a:srgbClr val="007600"/>
                </a:solidFill>
                <a:latin typeface="Arial" charset="0"/>
                <a:ea typeface="Arial" charset="0"/>
                <a:cs typeface="Arial" charset="0"/>
              </a:rPr>
              <a:t>(Dec. 19-22, 2018)</a:t>
            </a:r>
            <a:endParaRPr lang="en-US" sz="2600" b="1" dirty="0">
              <a:solidFill>
                <a:srgbClr val="0066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6332" y="2827813"/>
            <a:ext cx="2084174" cy="138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65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altLang="zh-CN" sz="3600" dirty="0"/>
                  <a:t>Full amplitude fits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3600" i="1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sz="3600" i="1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3600" i="1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𝟎</m:t>
                        </m:r>
                      </m:sup>
                    </m:sSubSup>
                    <m:r>
                      <a:rPr lang="en-US" altLang="zh-CN" sz="3600" i="1">
                        <a:solidFill>
                          <a:srgbClr val="007600"/>
                        </a:solidFill>
                        <a:latin typeface="Cambria Math" charset="0"/>
                      </a:rPr>
                      <m:t>→</m:t>
                    </m:r>
                    <m:r>
                      <a:rPr lang="en-US" altLang="zh-CN" sz="3600" i="1">
                        <a:solidFill>
                          <a:srgbClr val="007600"/>
                        </a:solidFill>
                        <a:latin typeface="Cambria Math" charset="0"/>
                      </a:rPr>
                      <m:t>𝑱</m:t>
                    </m:r>
                    <m:r>
                      <m:rPr>
                        <m:lit/>
                      </m:rPr>
                      <a:rPr lang="en-US" altLang="zh-CN" sz="3600" i="1">
                        <a:solidFill>
                          <a:srgbClr val="007600"/>
                        </a:solidFill>
                        <a:latin typeface="Cambria Math" charset="0"/>
                      </a:rPr>
                      <m:t>/</m:t>
                    </m:r>
                    <m:r>
                      <a:rPr lang="en-US" altLang="zh-CN" sz="3600" i="1">
                        <a:solidFill>
                          <a:srgbClr val="007600"/>
                        </a:solidFill>
                        <a:latin typeface="Cambria Math" charset="0"/>
                      </a:rPr>
                      <m:t>𝝍</m:t>
                    </m:r>
                    <m:r>
                      <a:rPr lang="en-US" altLang="zh-CN" sz="3600" i="1">
                        <a:solidFill>
                          <a:srgbClr val="007600"/>
                        </a:solidFill>
                        <a:latin typeface="Cambria Math" charset="0"/>
                      </a:rPr>
                      <m:t>𝒑</m:t>
                    </m:r>
                    <m:sSup>
                      <m:sSupPr>
                        <m:ctrlPr>
                          <a:rPr lang="en-US" altLang="zh-CN" sz="3600" i="1">
                            <a:solidFill>
                              <a:srgbClr val="0076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3600" i="1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36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19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0"/>
                <a:r>
                  <a:rPr lang="en-US" altLang="zh-CN" sz="24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4380</m:t>
                            </m:r>
                          </m:e>
                        </m:d>
                      </m:e>
                      <m:sup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4450</m:t>
                            </m:r>
                          </m:e>
                        </m:d>
                      </m:e>
                      <m:sup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4200</m:t>
                            </m:r>
                          </m:e>
                        </m:d>
                      </m:e>
                      <m:sup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together </a:t>
                </a:r>
                <a:r>
                  <a:rPr lang="en-US" altLang="zh-CN" sz="24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3.1 </m:t>
                    </m:r>
                    <m:r>
                      <a:rPr lang="en-US" altLang="zh-CN" sz="24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including syst. </a:t>
                </a:r>
              </a:p>
              <a:p>
                <a:pPr lvl="0"/>
                <a:r>
                  <a:rPr lang="en-US" altLang="zh-CN" sz="2400" dirty="0">
                    <a:solidFill>
                      <a:srgbClr val="0432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First evidence!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Content Placeholder 1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22" t="-9264" r="-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16" name="TextBox 20"/>
          <p:cNvSpPr txBox="1"/>
          <p:nvPr/>
        </p:nvSpPr>
        <p:spPr>
          <a:xfrm>
            <a:off x="6810051" y="1829618"/>
            <a:ext cx="312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PRL 117, 082003 (2016)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55" y="2231297"/>
            <a:ext cx="9950458" cy="411222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9379527" y="2396494"/>
            <a:ext cx="503377" cy="4335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71971" y="2050436"/>
                <a:ext cx="8297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</a:rPr>
                  <a:t>2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1971" y="2050436"/>
                <a:ext cx="82974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5882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48119" y="6216501"/>
            <a:ext cx="5779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Expect ~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10,000 signals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with full data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643" y="1797074"/>
            <a:ext cx="3140743" cy="4593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O</a:t>
                </a:r>
                <a:r>
                  <a:rPr kumimoji="1" lang="en-US" altLang="zh-CN" dirty="0" smtClean="0"/>
                  <a:t>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 </m:t>
                        </m:r>
                        <m:r>
                          <a:rPr kumimoji="1" lang="en-US" altLang="zh-CN" i="1">
                            <a:latin typeface="Cambria Math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𝒃</m:t>
                        </m:r>
                      </m:sub>
                      <m:sup>
                        <m:r>
                          <a:rPr kumimoji="1" lang="en-US" altLang="zh-CN" i="1">
                            <a:latin typeface="Cambria Math" charset="0"/>
                          </a:rPr>
                          <m:t>−</m:t>
                        </m:r>
                      </m:sup>
                    </m:sSubSup>
                    <m:r>
                      <a:rPr kumimoji="1" lang="en-US" altLang="zh-CN" i="1">
                        <a:latin typeface="Cambria Math" charset="0"/>
                      </a:rPr>
                      <m:t>→</m:t>
                    </m:r>
                    <m:r>
                      <a:rPr kumimoji="1" lang="en-US" altLang="zh-CN" i="1">
                        <a:latin typeface="Cambria Math" charset="0"/>
                      </a:rPr>
                      <m:t>𝑱</m:t>
                    </m:r>
                    <m:r>
                      <m:rPr>
                        <m:lit/>
                      </m:rPr>
                      <a:rPr kumimoji="1" lang="en-US" altLang="zh-CN" i="1">
                        <a:latin typeface="Cambria Math" charset="0"/>
                      </a:rPr>
                      <m:t>/</m:t>
                    </m:r>
                    <m:r>
                      <a:rPr kumimoji="1" lang="en-US" altLang="zh-CN" i="1">
                        <a:latin typeface="Cambria Math" charset="0"/>
                      </a:rPr>
                      <m:t>𝝍𝜦</m:t>
                    </m:r>
                    <m:sSup>
                      <m:sSupPr>
                        <m:ctrlPr>
                          <a:rPr kumimoji="1" lang="en-US" altLang="zh-CN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2692" b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zh-CN" sz="2400" dirty="0"/>
                  <a:t>Strange pentaquark (</a:t>
                </a:r>
                <a14:m>
                  <m:oMath xmlns:m="http://schemas.openxmlformats.org/officeDocument/2006/math">
                    <m:r>
                      <a:rPr kumimoji="1" lang="en-US" altLang="zh-CN" sz="2400" b="1" i="1">
                        <a:latin typeface="Cambria Math" charset="0"/>
                      </a:rPr>
                      <m:t>𝒖𝒅</m:t>
                    </m:r>
                    <m:r>
                      <a:rPr kumimoji="1" lang="en-US" altLang="zh-CN" sz="2400" b="1" i="1">
                        <a:solidFill>
                          <a:srgbClr val="FF0000"/>
                        </a:solidFill>
                        <a:latin typeface="Cambria Math" charset="0"/>
                      </a:rPr>
                      <m:t>𝒔</m:t>
                    </m:r>
                    <m:r>
                      <a:rPr kumimoji="1" lang="en-US" altLang="zh-CN" sz="2400" b="1" i="1">
                        <a:latin typeface="Cambria Math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sz="2400" b="1" i="1"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zh-CN" sz="2400" b="1" i="1">
                            <a:latin typeface="Cambria Math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kumimoji="1" lang="en-US" altLang="zh-CN" sz="2400" dirty="0"/>
                  <a:t>) predicted in </a:t>
                </a:r>
                <a:r>
                  <a:rPr kumimoji="1" lang="en-US" altLang="zh-CN" sz="1800" b="1" dirty="0">
                    <a:solidFill>
                      <a:srgbClr val="0432FF"/>
                    </a:solidFill>
                  </a:rPr>
                  <a:t>[PRL 105, 232001 (2010)]</a:t>
                </a:r>
                <a:endParaRPr kumimoji="1" lang="en-US" altLang="zh-CN" sz="1800" b="1" dirty="0"/>
              </a:p>
              <a:p>
                <a:r>
                  <a:rPr kumimoji="1" lang="en-US" altLang="zh-CN" sz="2400" dirty="0"/>
                  <a:t>Can be searched for 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𝛯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en-US" altLang="zh-CN" sz="2400" dirty="0"/>
                  <a:t> decay </a:t>
                </a:r>
                <a:r>
                  <a:rPr kumimoji="1" lang="en-US" altLang="zh-CN" sz="1800" b="1" dirty="0">
                    <a:solidFill>
                      <a:srgbClr val="0432FF"/>
                    </a:solidFill>
                  </a:rPr>
                  <a:t>[PRC 93, 065203 (2016)]</a:t>
                </a:r>
              </a:p>
              <a:p>
                <a:endParaRPr kumimoji="1" lang="en-US" altLang="zh-CN" sz="2400" dirty="0">
                  <a:solidFill>
                    <a:srgbClr val="0432FF"/>
                  </a:solidFill>
                </a:endParaRPr>
              </a:p>
              <a:p>
                <a:endParaRPr kumimoji="1" lang="en-US" altLang="zh-CN" sz="2400" dirty="0">
                  <a:solidFill>
                    <a:srgbClr val="0432FF"/>
                  </a:solidFill>
                </a:endParaRPr>
              </a:p>
              <a:p>
                <a:endParaRPr kumimoji="1" lang="en-US" altLang="zh-CN" sz="2400" dirty="0">
                  <a:solidFill>
                    <a:srgbClr val="0432FF"/>
                  </a:solidFill>
                </a:endParaRPr>
              </a:p>
              <a:p>
                <a:endParaRPr kumimoji="1" lang="en-US" altLang="zh-CN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963" t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324" y="1920644"/>
            <a:ext cx="4095016" cy="15461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93011" y="3901586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zh-CN" b="1" dirty="0">
                <a:solidFill>
                  <a:srgbClr val="009051"/>
                </a:solidFill>
                <a:latin typeface="Times New Roman" charset="0"/>
                <a:ea typeface="Times New Roman" charset="0"/>
                <a:cs typeface="Times New Roman" charset="0"/>
              </a:rPr>
              <a:t>PLB 772 (2017) 265-273</a:t>
            </a:r>
            <a:endParaRPr kumimoji="1" lang="zh-CN" altLang="en-US" b="1" dirty="0">
              <a:solidFill>
                <a:srgbClr val="00905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99934" y="3934746"/>
                <a:ext cx="2377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432FF"/>
                    </a:solidFill>
                  </a:rPr>
                  <a:t> </a:t>
                </a:r>
                <a:r>
                  <a:rPr kumimoji="1" lang="en-US" altLang="zh-CN" b="1" i="1" dirty="0" err="1">
                    <a:solidFill>
                      <a:srgbClr val="0432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</a:t>
                </a:r>
                <a:r>
                  <a:rPr kumimoji="1" lang="en-US" altLang="zh-CN" b="1" baseline="-25000" dirty="0" err="1">
                    <a:solidFill>
                      <a:srgbClr val="0432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</a:t>
                </a:r>
                <a:r>
                  <a:rPr kumimoji="1" lang="en-US" altLang="zh-CN" b="1" dirty="0">
                    <a:solidFill>
                      <a:srgbClr val="0432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1" lang="en-US" altLang="zh-CN" b="1" i="1">
                        <a:solidFill>
                          <a:srgbClr val="0432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𝟑𝟎𝟖</m:t>
                    </m:r>
                    <m:r>
                      <a:rPr kumimoji="1" lang="en-US" altLang="zh-CN" b="1" i="1">
                        <a:solidFill>
                          <a:srgbClr val="0432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±</m:t>
                    </m:r>
                    <m:r>
                      <a:rPr kumimoji="1" lang="en-US" altLang="zh-CN" b="1" i="1">
                        <a:solidFill>
                          <a:srgbClr val="0432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𝟐𝟏</m:t>
                    </m:r>
                  </m:oMath>
                </a14:m>
                <a:r>
                  <a:rPr kumimoji="1" lang="en-US" altLang="zh-CN" b="1" dirty="0">
                    <a:solidFill>
                      <a:srgbClr val="0432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(21</a:t>
                </a:r>
                <a:r>
                  <a:rPr kumimoji="1" lang="en-US" altLang="zh-CN" b="1" dirty="0">
                    <a:solidFill>
                      <a:srgbClr val="0432FF"/>
                    </a:solidFill>
                    <a:latin typeface="Symbol" charset="2"/>
                    <a:ea typeface="Symbol" charset="2"/>
                    <a:cs typeface="Symbol" charset="2"/>
                  </a:rPr>
                  <a:t>s</a:t>
                </a:r>
                <a:r>
                  <a:rPr kumimoji="1" lang="en-US" altLang="zh-CN" b="1" dirty="0">
                    <a:solidFill>
                      <a:srgbClr val="0432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endParaRPr kumimoji="1" lang="zh-CN" altLang="en-US" b="1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934" y="3934746"/>
                <a:ext cx="2377574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11475" r="-179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811799" y="5448405"/>
                <a:ext cx="6911316" cy="955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Expect ~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1700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kumimoji="1" lang="en-US" altLang="zh-CN" sz="2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sz="2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𝒃</m:t>
                        </m:r>
                      </m:sub>
                      <m:sup>
                        <m:r>
                          <a:rPr kumimoji="1" lang="en-US" altLang="zh-CN" sz="2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signals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, amplitude analysis </a:t>
                </a:r>
                <a:b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is in good progress</a:t>
                </a:r>
                <a:endPara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99" y="5448405"/>
                <a:ext cx="6911316" cy="955262"/>
              </a:xfrm>
              <a:prstGeom prst="rect">
                <a:avLst/>
              </a:prstGeom>
              <a:blipFill rotWithShape="0">
                <a:blip r:embed="rId8"/>
                <a:stretch>
                  <a:fillRect l="-1764" t="-7051" r="-882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1855225" y="4413172"/>
            <a:ext cx="5058903" cy="843604"/>
            <a:chOff x="244350" y="4039097"/>
            <a:chExt cx="5058903" cy="843604"/>
          </a:xfrm>
        </p:grpSpPr>
        <p:grpSp>
          <p:nvGrpSpPr>
            <p:cNvPr id="12" name="Group 11"/>
            <p:cNvGrpSpPr/>
            <p:nvPr/>
          </p:nvGrpSpPr>
          <p:grpSpPr>
            <a:xfrm>
              <a:off x="244350" y="4039097"/>
              <a:ext cx="5058903" cy="843604"/>
              <a:chOff x="244350" y="4039097"/>
              <a:chExt cx="5058903" cy="84360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9"/>
              <a:srcRect r="57335"/>
              <a:stretch/>
            </p:blipFill>
            <p:spPr>
              <a:xfrm>
                <a:off x="244350" y="4039097"/>
                <a:ext cx="2682584" cy="843604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792629" y="4248577"/>
                <a:ext cx="25106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(4.19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± 0.29 ± 0.15)×10</a:t>
                </a:r>
                <a:r>
                  <a:rPr lang="en-US" baseline="30000" dirty="0">
                    <a:latin typeface="Times New Roman" pitchFamily="18" charset="0"/>
                    <a:cs typeface="Times New Roman" pitchFamily="18" charset="0"/>
                  </a:rPr>
                  <a:t>-2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44350" y="4039097"/>
              <a:ext cx="5058903" cy="843604"/>
            </a:xfrm>
            <a:prstGeom prst="rect">
              <a:avLst/>
            </a:prstGeom>
            <a:noFill/>
            <a:ln>
              <a:solidFill>
                <a:srgbClr val="E2C7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467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743303" y="3028404"/>
            <a:ext cx="4942116" cy="3339639"/>
            <a:chOff x="3701143" y="2637453"/>
            <a:chExt cx="5290457" cy="35085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1143" y="2637453"/>
              <a:ext cx="5290457" cy="35085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7367447" y="3004457"/>
                  <a:ext cx="1479594" cy="7437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:r>
                    <a:rPr lang="en-US" sz="2000" dirty="0">
                      <a:cs typeface="Times New Roman" pitchFamily="18" charset="0"/>
                    </a:rPr>
                    <a:t>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rgbClr val="007742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7742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𝝌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007742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𝒄</m:t>
                          </m:r>
                          <m:r>
                            <a:rPr lang="en-US" sz="2000" b="1" i="1">
                              <a:solidFill>
                                <a:srgbClr val="007742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r>
                    <a:rPr lang="en-US" sz="2000" b="1" dirty="0">
                      <a:solidFill>
                        <a:srgbClr val="007742"/>
                      </a:solidFill>
                      <a:latin typeface="Times New Roman" pitchFamily="18" charset="0"/>
                      <a:cs typeface="Times New Roman" pitchFamily="18" charset="0"/>
                    </a:rPr>
                    <a:t/>
                  </a:r>
                  <a:br>
                    <a:rPr lang="en-US" sz="2000" b="1" dirty="0">
                      <a:solidFill>
                        <a:srgbClr val="007742"/>
                      </a:solidFill>
                      <a:latin typeface="Times New Roman" pitchFamily="18" charset="0"/>
                      <a:cs typeface="Times New Roman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>
                            <a:solidFill>
                              <a:srgbClr val="007742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𝟒𝟓𝟑</m:t>
                        </m:r>
                        <m:r>
                          <a:rPr lang="en-US" sz="2000" b="1" i="1">
                            <a:solidFill>
                              <a:srgbClr val="007742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±</m:t>
                        </m:r>
                        <m:r>
                          <a:rPr lang="en-US" sz="2000" b="1" i="1">
                            <a:solidFill>
                              <a:srgbClr val="007742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𝟐𝟓</m:t>
                        </m:r>
                      </m:oMath>
                    </m:oMathPara>
                  </a14:m>
                  <a:r>
                    <a:rPr lang="en-US" sz="2000" b="1" dirty="0">
                      <a:solidFill>
                        <a:srgbClr val="007742"/>
                      </a:solidFill>
                      <a:latin typeface="Times New Roman" pitchFamily="18" charset="0"/>
                      <a:cs typeface="Times New Roman" pitchFamily="18" charset="0"/>
                    </a:rPr>
                    <a:t/>
                  </a:r>
                  <a:br>
                    <a:rPr lang="en-US" sz="2000" b="1" dirty="0">
                      <a:solidFill>
                        <a:srgbClr val="007742"/>
                      </a:solidFill>
                      <a:latin typeface="Times New Roman" pitchFamily="18" charset="0"/>
                      <a:cs typeface="Times New Roman" pitchFamily="18" charset="0"/>
                    </a:rPr>
                  </a:br>
                  <a:endParaRPr lang="en-US" sz="2000" b="1" dirty="0">
                    <a:solidFill>
                      <a:srgbClr val="00774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7448" y="3004457"/>
                  <a:ext cx="1452705" cy="7079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6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838382" y="3013168"/>
                  <a:ext cx="1417956" cy="7436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FF40FF"/>
                      </a:solidFill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rgbClr val="FF40FF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FF40FF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𝝌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FF40FF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𝒄</m:t>
                          </m:r>
                          <m:r>
                            <a:rPr lang="en-US" sz="2000" b="1" i="1">
                              <a:solidFill>
                                <a:srgbClr val="FF40FF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𝟐</m:t>
                          </m:r>
                        </m:sub>
                      </m:sSub>
                    </m:oMath>
                  </a14:m>
                  <a:r>
                    <a:rPr lang="en-US" sz="2000" b="1" dirty="0">
                      <a:solidFill>
                        <a:srgbClr val="FF40FF"/>
                      </a:solidFill>
                      <a:latin typeface="Times New Roman" pitchFamily="18" charset="0"/>
                      <a:cs typeface="Times New Roman" pitchFamily="18" charset="0"/>
                    </a:rPr>
                    <a:t/>
                  </a:r>
                  <a:br>
                    <a:rPr lang="en-US" sz="2000" b="1" dirty="0">
                      <a:solidFill>
                        <a:srgbClr val="FF40FF"/>
                      </a:solidFill>
                      <a:latin typeface="Times New Roman" pitchFamily="18" charset="0"/>
                      <a:cs typeface="Times New Roman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>
                            <a:solidFill>
                              <a:srgbClr val="FF40FF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𝟐𝟖𝟓</m:t>
                        </m:r>
                        <m:r>
                          <a:rPr lang="en-US" sz="2000" b="1" i="1">
                            <a:solidFill>
                              <a:srgbClr val="FF40FF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±</m:t>
                        </m:r>
                        <m:r>
                          <a:rPr lang="en-US" sz="2000" b="1" i="1">
                            <a:solidFill>
                              <a:srgbClr val="FF40FF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𝟐𝟑</m:t>
                        </m:r>
                      </m:oMath>
                    </m:oMathPara>
                  </a14:m>
                  <a:endParaRPr lang="en-US" sz="2000" b="1" dirty="0">
                    <a:solidFill>
                      <a:srgbClr val="FF4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5064" y="3013168"/>
                  <a:ext cx="1324593" cy="70788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448" b="-6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𝒃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𝟎</m:t>
                        </m:r>
                      </m:sup>
                    </m:sSubSup>
                    <m:r>
                      <a:rPr lang="en-US" altLang="zh-CN" i="1">
                        <a:solidFill>
                          <a:srgbClr val="007600"/>
                        </a:solidFill>
                        <a:latin typeface="Cambria Math" charset="0"/>
                      </a:rPr>
                      <m:t>→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𝟏</m:t>
                        </m:r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𝟐</m:t>
                        </m:r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)</m:t>
                        </m:r>
                      </m:sub>
                    </m:sSub>
                    <m:r>
                      <a:rPr lang="en-US" altLang="zh-CN" i="1">
                        <a:solidFill>
                          <a:srgbClr val="007600"/>
                        </a:solidFill>
                        <a:latin typeface="Cambria Math" charset="0"/>
                      </a:rPr>
                      <m:t>𝒑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76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5"/>
                <a:stretch>
                  <a:fillRect l="-2077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Search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4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40FF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40FF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solidFill>
                              <a:srgbClr val="FF40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FF40FF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40FF"/>
                                </a:solidFill>
                                <a:latin typeface="Cambria Math" charset="0"/>
                              </a:rPr>
                              <m:t>4450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FF40FF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dirty="0"/>
                  <a:t>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𝟎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0432FF"/>
                        </a:solidFill>
                        <a:latin typeface="Cambria Math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1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𝝌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𝒄</m:t>
                        </m:r>
                        <m:r>
                          <a:rPr lang="en-US" altLang="zh-CN" sz="2400" b="1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altLang="zh-CN" sz="2400" b="1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𝟏</m:t>
                        </m:r>
                        <m:r>
                          <a:rPr lang="en-US" altLang="zh-CN" sz="2400" b="1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altLang="zh-CN" sz="2400" b="1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𝟐</m:t>
                        </m:r>
                        <m:r>
                          <a:rPr lang="en-US" altLang="zh-CN" sz="2400" b="1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)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432FF"/>
                        </a:solidFill>
                        <a:latin typeface="Cambria Math" charset="0"/>
                      </a:rPr>
                      <m:t>𝒑</m:t>
                    </m:r>
                    <m:r>
                      <a:rPr lang="en-US" altLang="zh-CN" sz="2400" i="1">
                        <a:solidFill>
                          <a:srgbClr val="0432FF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/>
                  <a:t>decays</a:t>
                </a:r>
                <a:br>
                  <a:rPr lang="en-US" sz="2400" dirty="0"/>
                </a:br>
                <a:r>
                  <a:rPr lang="en-US" sz="2400" dirty="0"/>
                  <a:t>⇒Test hypothesis of </a:t>
                </a:r>
                <a:r>
                  <a:rPr lang="en-US" altLang="zh-CN" sz="2400" dirty="0"/>
                  <a:t>kinematic </a:t>
                </a:r>
                <a:r>
                  <a:rPr lang="en-US" altLang="zh-CN" sz="2400" dirty="0" err="1"/>
                  <a:t>rescattering</a:t>
                </a:r>
                <a:r>
                  <a:rPr lang="en-US" altLang="zh-CN" sz="2400" dirty="0"/>
                  <a:t> effect</a:t>
                </a:r>
                <a:endParaRPr lang="en-US" sz="2400" dirty="0"/>
              </a:p>
              <a:p>
                <a:endParaRPr lang="en-US" sz="800" dirty="0"/>
              </a:p>
              <a:p>
                <a:r>
                  <a:rPr lang="en-US" sz="2400" dirty="0"/>
                  <a:t>First step: observe the decays, measure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ℬ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𝑐</m:t>
                        </m:r>
                        <m:r>
                          <a:rPr lang="en-US" sz="2400" i="1">
                            <a:latin typeface="Cambria Math" charset="0"/>
                          </a:rPr>
                          <m:t>(1,2)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→</m:t>
                    </m:r>
                    <m:r>
                      <a:rPr lang="en-US" sz="2400" i="1">
                        <a:latin typeface="Cambria Math" charset="0"/>
                      </a:rPr>
                      <m:t>𝐽</m:t>
                    </m:r>
                    <m:r>
                      <a:rPr lang="en-US" sz="2400" i="1">
                        <a:latin typeface="Cambria Math" charset="0"/>
                      </a:rPr>
                      <m:t>/</m:t>
                    </m:r>
                    <m:r>
                      <a:rPr lang="en-US" sz="2400" i="1">
                        <a:latin typeface="Cambria Math" charset="0"/>
                      </a:rPr>
                      <m:t>𝜓𝛾</m:t>
                    </m:r>
                  </m:oMath>
                </a14:m>
                <a:r>
                  <a:rPr lang="en-US" sz="2400" dirty="0"/>
                  <a:t>, c</a:t>
                </a:r>
                <a:r>
                  <a:rPr lang="en-US" altLang="zh-CN" sz="2400" dirty="0"/>
                  <a:t>onstrain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charset="0"/>
                      </a:rPr>
                      <m:t>𝐽</m:t>
                    </m:r>
                    <m:r>
                      <a:rPr lang="en-US" altLang="zh-CN" sz="2400" i="1">
                        <a:latin typeface="Cambria Math" charset="0"/>
                      </a:rPr>
                      <m:t>/</m:t>
                    </m:r>
                    <m:r>
                      <a:rPr lang="en-US" altLang="zh-CN" sz="2400" i="1">
                        <a:latin typeface="Cambria Math" charset="0"/>
                      </a:rPr>
                      <m:t>𝜓𝛾</m:t>
                    </m:r>
                    <m:r>
                      <a:rPr lang="en-US" altLang="zh-CN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mass to 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altLang="zh-CN" sz="2400" i="1">
                            <a:latin typeface="Cambria Math" charset="0"/>
                          </a:rPr>
                          <m:t>𝑐</m:t>
                        </m:r>
                        <m:r>
                          <a:rPr lang="en-US" altLang="zh-CN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/>
                  <a:t> mass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6"/>
                <a:stretch>
                  <a:fillRect l="-963" t="-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54874" y="1058090"/>
            <a:ext cx="1113019" cy="470264"/>
          </a:xfrm>
          <a:prstGeom prst="round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84148" y="1807416"/>
            <a:ext cx="23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PRD 92 (2015) 071502</a:t>
            </a:r>
            <a:endParaRPr lang="en-US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98320" y="2952207"/>
            <a:ext cx="3706532" cy="3307059"/>
            <a:chOff x="274320" y="2952206"/>
            <a:chExt cx="3706532" cy="3307059"/>
          </a:xfrm>
        </p:grpSpPr>
        <p:sp>
          <p:nvSpPr>
            <p:cNvPr id="16" name="Rounded Rectangle 15"/>
            <p:cNvSpPr/>
            <p:nvPr/>
          </p:nvSpPr>
          <p:spPr>
            <a:xfrm>
              <a:off x="274320" y="3135085"/>
              <a:ext cx="3706532" cy="2821577"/>
            </a:xfrm>
            <a:prstGeom prst="roundRect">
              <a:avLst/>
            </a:prstGeom>
            <a:solidFill>
              <a:srgbClr val="FFF400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65760" y="2952206"/>
                  <a:ext cx="3615092" cy="33070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bg-BG" b="1" i="1">
                                <a:latin typeface="Cambria Math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𝓑</m:t>
                            </m:r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𝜦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𝒃</m:t>
                                </m:r>
                              </m:sub>
                              <m:sup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𝟎</m:t>
                                </m:r>
                              </m:sup>
                            </m:sSubSup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𝝌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𝒄</m:t>
                                </m:r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𝒑</m:t>
                            </m:r>
                            <m:sSup>
                              <m:sSupPr>
                                <m:ctrlP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𝓑</m:t>
                            </m:r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𝜦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𝒃</m:t>
                                </m:r>
                              </m:sub>
                              <m:sup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𝟎</m:t>
                                </m:r>
                              </m:sup>
                            </m:sSubSup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→</m:t>
                            </m:r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𝑱</m:t>
                            </m:r>
                            <m:r>
                              <m:rPr>
                                <m:lit/>
                              </m:rP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/</m:t>
                            </m:r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𝝍</m:t>
                            </m:r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𝒑</m:t>
                            </m:r>
                            <m:sSup>
                              <m:sSupPr>
                                <m:ctrlP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den>
                        </m:f>
                        <m:r>
                          <a:rPr lang="en-US" b="1" i="1">
                            <a:latin typeface="Cambria Math" charset="0"/>
                            <a:cs typeface="Times New Roman" pitchFamily="18" charset="0"/>
                          </a:rPr>
                          <m:t>=</m:t>
                        </m:r>
                      </m:oMath>
                    </m:oMathPara>
                  </a14:m>
                  <a:endParaRPr lang="en-US" b="1" i="1" dirty="0">
                    <a:latin typeface="Cambria Math" charset="0"/>
                    <a:cs typeface="Times New Roman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zh-CN" b="1" i="1" dirty="0">
                      <a:latin typeface="Cambria Math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𝟐𝟒𝟐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±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𝟎𝟏𝟒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±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𝟎𝟏𝟑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±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𝟎𝟎𝟗</m:t>
                      </m:r>
                    </m:oMath>
                  </a14:m>
                  <a:r>
                    <a:rPr lang="en-US" b="1" i="1" dirty="0">
                      <a:latin typeface="Cambria Math" charset="0"/>
                      <a:cs typeface="Times New Roman" pitchFamily="18" charset="0"/>
                    </a:rPr>
                    <a:t/>
                  </a:r>
                  <a:br>
                    <a:rPr lang="en-US" b="1" i="1" dirty="0">
                      <a:latin typeface="Cambria Math" charset="0"/>
                      <a:cs typeface="Times New Roman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bg-BG" altLang="zh-CN" b="1" i="1">
                                <a:latin typeface="Cambria Math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𝓑</m:t>
                            </m:r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𝜦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𝒃</m:t>
                                </m:r>
                              </m:sub>
                              <m:sup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𝟎</m:t>
                                </m:r>
                              </m:sup>
                            </m:sSubSup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𝝌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𝒄</m:t>
                                </m:r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𝒑</m:t>
                            </m:r>
                            <m:sSup>
                              <m:sSupPr>
                                <m:ctrlP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𝓑</m:t>
                            </m:r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𝜦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𝒃</m:t>
                                </m:r>
                              </m:sub>
                              <m:sup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𝟎</m:t>
                                </m:r>
                              </m:sup>
                            </m:sSubSup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→</m:t>
                            </m:r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𝑱</m:t>
                            </m:r>
                            <m:r>
                              <m:rPr>
                                <m:lit/>
                              </m:rP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/</m:t>
                            </m:r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𝝍</m:t>
                            </m:r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𝒑</m:t>
                            </m:r>
                            <m:sSup>
                              <m:sSupPr>
                                <m:ctrlP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altLang="zh-CN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den>
                        </m:f>
                        <m:r>
                          <a:rPr lang="en-US" altLang="zh-CN" b="1" i="1">
                            <a:latin typeface="Cambria Math" charset="0"/>
                            <a:cs typeface="Times New Roman" pitchFamily="18" charset="0"/>
                          </a:rPr>
                          <m:t>=</m:t>
                        </m:r>
                      </m:oMath>
                    </m:oMathPara>
                  </a14:m>
                  <a:r>
                    <a:rPr lang="en-US" altLang="zh-CN" b="1" i="1" dirty="0">
                      <a:latin typeface="Cambria Math" charset="0"/>
                      <a:cs typeface="Times New Roman" pitchFamily="18" charset="0"/>
                    </a:rPr>
                    <a:t/>
                  </a:r>
                  <a:br>
                    <a:rPr lang="en-US" altLang="zh-CN" b="1" i="1" dirty="0">
                      <a:latin typeface="Cambria Math" charset="0"/>
                      <a:cs typeface="Times New Roman" pitchFamily="18" charset="0"/>
                    </a:rPr>
                  </a:br>
                  <a:r>
                    <a:rPr lang="en-US" altLang="zh-CN" b="1" i="1" dirty="0">
                      <a:latin typeface="Cambria Math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𝟐𝟒𝟖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±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𝟎𝟐𝟎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±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𝟎𝟏𝟒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±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CN" b="1" i="1">
                          <a:latin typeface="Cambria Math" charset="0"/>
                          <a:cs typeface="Times New Roman" pitchFamily="18" charset="0"/>
                        </a:rPr>
                        <m:t>𝟎𝟎𝟗</m:t>
                      </m:r>
                    </m:oMath>
                  </a14:m>
                  <a:endParaRPr lang="en-US" altLang="zh-CN" b="1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0" y="2952206"/>
                  <a:ext cx="3615092" cy="330705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/>
            <p:nvPr/>
          </p:nvCxnSpPr>
          <p:spPr>
            <a:xfrm>
              <a:off x="3500846" y="5121465"/>
              <a:ext cx="0" cy="3657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043646" y="4704783"/>
                  <a:ext cx="921984" cy="3905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𝓑</m:t>
                        </m:r>
                        <m:r>
                          <a:rPr lang="en-US" altLang="zh-CN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𝝌</m:t>
                            </m:r>
                          </m:e>
                          <m:sub>
                            <m:r>
                              <a:rPr lang="en-US" altLang="zh-CN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𝒄𝑱</m:t>
                            </m:r>
                          </m:sub>
                        </m:sSub>
                        <m:r>
                          <a:rPr lang="en-US" altLang="zh-CN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3646" y="4704783"/>
                  <a:ext cx="921984" cy="39055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Straight Arrow Connector 28"/>
          <p:cNvCxnSpPr/>
          <p:nvPr/>
        </p:nvCxnSpPr>
        <p:spPr>
          <a:xfrm flipH="1" flipV="1">
            <a:off x="5011784" y="4365127"/>
            <a:ext cx="0" cy="36578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677421" y="6146286"/>
            <a:ext cx="6634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Next step: full amplitude analysis 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with more data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1" y="2860765"/>
            <a:ext cx="244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zh-CN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PRL 119 (2017) 062001</a:t>
            </a:r>
            <a:endParaRPr lang="en-US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4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160" y="1449984"/>
            <a:ext cx="6020265" cy="47679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zh-CN" sz="4400" dirty="0" smtClean="0"/>
                  <a:t>Other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44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4400" b="1" i="1" dirty="0" smtClean="0">
                            <a:latin typeface="Cambria Math" charset="0"/>
                          </a:rPr>
                          <m:t>𝑷</m:t>
                        </m:r>
                      </m:e>
                      <m:sub>
                        <m:r>
                          <a:rPr kumimoji="1" lang="en-US" altLang="zh-CN" sz="4400" b="1" i="1" dirty="0" smtClean="0">
                            <a:latin typeface="Cambria Math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kumimoji="1" lang="en-US" altLang="zh-CN" sz="4400" dirty="0"/>
                  <a:t> channels</a:t>
                </a:r>
                <a:endParaRPr kumimoji="1" lang="zh-CN" altLang="en-US" sz="4400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5329813" cy="5399512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800" dirty="0" smtClean="0">
                    <a:solidFill>
                      <a:schemeClr val="tx1"/>
                    </a:solidFill>
                    <a:cs typeface="Symbol" charset="2"/>
                  </a:rPr>
                  <a:t>Other </a:t>
                </a:r>
                <a:r>
                  <a:rPr kumimoji="1" lang="en-US" altLang="zh-CN" sz="2800" dirty="0" err="1" smtClean="0">
                    <a:solidFill>
                      <a:schemeClr val="tx1"/>
                    </a:solidFill>
                    <a:cs typeface="Symbol" charset="2"/>
                  </a:rPr>
                  <a:t>LHCb</a:t>
                </a:r>
                <a:r>
                  <a:rPr kumimoji="1" lang="en-US" altLang="zh-CN" sz="2800" dirty="0" smtClean="0">
                    <a:solidFill>
                      <a:schemeClr val="tx1"/>
                    </a:solidFill>
                    <a:cs typeface="Symbol" charset="2"/>
                  </a:rPr>
                  <a:t> </a:t>
                </a:r>
                <a:r>
                  <a:rPr kumimoji="1" lang="en-US" altLang="zh-CN" sz="2800" dirty="0">
                    <a:solidFill>
                      <a:schemeClr val="tx1"/>
                    </a:solidFill>
                    <a:cs typeface="Symbol" charset="2"/>
                  </a:rPr>
                  <a:t>ongoing </a:t>
                </a:r>
                <a:r>
                  <a:rPr kumimoji="1" lang="en-US" altLang="zh-CN" sz="2800" dirty="0" smtClean="0">
                    <a:solidFill>
                      <a:schemeClr val="tx1"/>
                    </a:solidFill>
                    <a:cs typeface="Symbol" charset="2"/>
                  </a:rPr>
                  <a:t>activities: </a:t>
                </a:r>
                <a:endParaRPr kumimoji="1" lang="en-US" altLang="zh-CN" sz="2800" dirty="0">
                  <a:solidFill>
                    <a:schemeClr val="tx1"/>
                  </a:solidFill>
                  <a:cs typeface="Symbol" charset="2"/>
                </a:endParaRPr>
              </a:p>
              <a:p>
                <a:pPr lvl="1"/>
                <a:r>
                  <a:rPr kumimoji="1" lang="en-US" altLang="zh-CN" sz="2400" b="1" dirty="0"/>
                  <a:t>Hadronic: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latin typeface="Cambria Math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2400" b="1" i="1">
                            <a:latin typeface="Cambria Math" charset="0"/>
                          </a:rPr>
                          <m:t>𝟎</m:t>
                        </m:r>
                      </m:sup>
                    </m:sSubSup>
                    <m:r>
                      <a:rPr lang="en-US" altLang="zh-CN" sz="2400" b="1" i="1">
                        <a:latin typeface="Cambria Math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400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latin typeface="Cambria Math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>
                            <a:latin typeface="Cambria Math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400" b="1" i="1" dirty="0"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latin typeface="Cambria Math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400" b="1" i="1" dirty="0">
                            <a:latin typeface="Cambria Math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dirty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400" b="1" i="1" dirty="0"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 dirty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2400" b="1" dirty="0"/>
              </a:p>
              <a:p>
                <a:pPr lvl="1"/>
                <a:r>
                  <a:rPr lang="en-US" altLang="zh-CN" sz="2400" b="1" i="1" dirty="0"/>
                  <a:t>J</a:t>
                </a:r>
                <a:r>
                  <a:rPr lang="en-US" altLang="zh-CN" sz="2400" b="1" dirty="0"/>
                  <a:t>=1/2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b="1" dirty="0"/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latin typeface="Cambria Math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2400" b="1" i="1">
                            <a:latin typeface="Cambria Math" charset="0"/>
                          </a:rPr>
                          <m:t>𝟎</m:t>
                        </m:r>
                      </m:sup>
                    </m:sSubSup>
                    <m:r>
                      <a:rPr lang="en-US" altLang="zh-CN" sz="2400" b="1" i="1">
                        <a:latin typeface="Cambria Math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1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𝒄</m:t>
                        </m:r>
                      </m:sub>
                    </m:sSub>
                    <m:r>
                      <a:rPr lang="en-US" altLang="zh-CN" sz="2400" b="1" i="1">
                        <a:solidFill>
                          <a:srgbClr val="FF00FF"/>
                        </a:solidFill>
                        <a:latin typeface="Cambria Math" charset="0"/>
                      </a:rPr>
                      <m:t>𝒑</m:t>
                    </m:r>
                    <m:sSup>
                      <m:sSupPr>
                        <m:ctrlPr>
                          <a:rPr lang="en-US" altLang="zh-CN" sz="2400" b="1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b="1" dirty="0">
                  <a:solidFill>
                    <a:srgbClr val="0501FE"/>
                  </a:solidFill>
                </a:endParaRPr>
              </a:p>
              <a:p>
                <a:endParaRPr kumimoji="1" lang="en-US" altLang="zh-CN" sz="1000" b="1" dirty="0">
                  <a:solidFill>
                    <a:srgbClr val="0501FE"/>
                  </a:solidFill>
                </a:endParaRPr>
              </a:p>
              <a:p>
                <a:endParaRPr lang="en-US" altLang="zh-CN" sz="1000" dirty="0" smtClean="0"/>
              </a:p>
              <a:p>
                <a:endParaRPr lang="en-US" altLang="zh-CN" sz="1000" dirty="0"/>
              </a:p>
              <a:p>
                <a:endParaRPr lang="en-US" altLang="zh-CN" sz="1000" dirty="0"/>
              </a:p>
              <a:p>
                <a:r>
                  <a:rPr kumimoji="1" lang="en-US" altLang="zh-CN" sz="2800" dirty="0">
                    <a:solidFill>
                      <a:schemeClr val="tx1"/>
                    </a:solidFill>
                  </a:rPr>
                  <a:t>From non-hadron collider experiment: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𝛾</m:t>
                    </m:r>
                    <m: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𝑝</m:t>
                    </m:r>
                    <m: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→</m:t>
                    </m:r>
                    <m: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/</m:t>
                    </m:r>
                    <m: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𝜓</m:t>
                    </m:r>
                    <m: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𝑝</m:t>
                    </m:r>
                  </m:oMath>
                </a14:m>
                <a:r>
                  <a:rPr kumimoji="1" lang="en-US" altLang="zh-CN" sz="2400" dirty="0" smtClean="0"/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400" b="0" i="1" dirty="0" smtClean="0">
                        <a:latin typeface="Cambria Math" charset="0"/>
                        <a:cs typeface="Symbol" charset="2"/>
                      </a:rPr>
                      <m:t>𝜋</m:t>
                    </m:r>
                    <m: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𝑝</m:t>
                    </m:r>
                    <m: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→</m:t>
                    </m:r>
                    <m: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/</m:t>
                    </m:r>
                    <m: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𝜓</m:t>
                    </m:r>
                    <m:r>
                      <a:rPr kumimoji="1" lang="en-US" altLang="zh-CN" sz="2400" i="1" dirty="0">
                        <a:latin typeface="Cambria Math" charset="0"/>
                        <a:cs typeface="Symbol" charset="2"/>
                      </a:rPr>
                      <m:t>𝑝</m:t>
                    </m:r>
                  </m:oMath>
                </a14:m>
                <a:endParaRPr kumimoji="1" lang="en-US" altLang="zh-CN" sz="2400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dirty="0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400" i="1" dirty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400" i="1" dirty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i="1" dirty="0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400" i="1" dirty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400" i="1" dirty="0"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2400" i="1" dirty="0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sz="2400" dirty="0">
                        <a:latin typeface="Cambria Math" charset="0"/>
                      </a:rPr>
                      <m:t>Υ</m:t>
                    </m:r>
                    <m:r>
                      <a:rPr kumimoji="1" lang="en-US" altLang="zh-CN" sz="2400" i="1" dirty="0">
                        <a:latin typeface="Cambria Math" charset="0"/>
                      </a:rPr>
                      <m:t>)→</m:t>
                    </m:r>
                    <m:r>
                      <a:rPr kumimoji="1" lang="en-US" altLang="zh-CN" sz="2400" i="1" dirty="0">
                        <a:latin typeface="Cambria Math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400" i="1" dirty="0">
                        <a:latin typeface="Cambria Math" charset="0"/>
                      </a:rPr>
                      <m:t>/</m:t>
                    </m:r>
                    <m:r>
                      <a:rPr kumimoji="1" lang="en-US" altLang="zh-CN" sz="2400" i="1" dirty="0">
                        <a:latin typeface="Cambria Math" charset="0"/>
                      </a:rPr>
                      <m:t>𝜓</m:t>
                    </m:r>
                    <m:r>
                      <a:rPr kumimoji="1" lang="en-US" altLang="zh-CN" sz="2400" i="1" dirty="0">
                        <a:latin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kumimoji="1" lang="en-US" altLang="zh-CN" sz="2400" i="1" dirty="0"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zh-CN" sz="2400" i="1" dirty="0"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kumimoji="1" lang="zh-CN" altLang="en-US" dirty="0">
                  <a:solidFill>
                    <a:srgbClr val="0501FE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5329813" cy="5399512"/>
              </a:xfrm>
              <a:blipFill rotWithShape="0">
                <a:blip r:embed="rId5"/>
                <a:stretch>
                  <a:fillRect l="-686" t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Liming Zhang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10515595" y="2263920"/>
            <a:ext cx="1265382" cy="375458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53673" y="2725883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☞</a:t>
            </a:r>
            <a:endParaRPr lang="en-US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✓</a:t>
            </a:r>
          </a:p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☞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4946" y="5990002"/>
            <a:ext cx="2937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Preferred interpretations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0217" y="1136071"/>
            <a:ext cx="603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YH Lin, CW Shen, FK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Guo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BS Zou, </a:t>
            </a:r>
            <a:r>
              <a:rPr lang="is-IS" dirty="0" smtClean="0">
                <a:latin typeface="Times New Roman" pitchFamily="18" charset="0"/>
                <a:cs typeface="Times New Roman" pitchFamily="18" charset="0"/>
              </a:rPr>
              <a:t>PRD </a:t>
            </a:r>
            <a:r>
              <a:rPr lang="is-IS" dirty="0">
                <a:latin typeface="Times New Roman" pitchFamily="18" charset="0"/>
                <a:cs typeface="Times New Roman" pitchFamily="18" charset="0"/>
              </a:rPr>
              <a:t>95, 114017 (2017)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287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Expected y</a:t>
            </a:r>
            <a:r>
              <a:rPr lang="en-US" altLang="zh-CN" dirty="0" smtClean="0"/>
              <a:t>ields with full Run1+2 data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1406188" cy="513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Efficiency in other channels published are reasonable:</a:t>
            </a:r>
          </a:p>
          <a:p>
            <a:r>
              <a:rPr lang="en-US" sz="2400" dirty="0" smtClean="0">
                <a:solidFill>
                  <a:srgbClr val="0228D6"/>
                </a:solidFill>
              </a:rPr>
              <a:t>Hadronic mode </a:t>
            </a:r>
            <a:r>
              <a:rPr lang="en-US" sz="2400" dirty="0" smtClean="0">
                <a:solidFill>
                  <a:srgbClr val="0228D6"/>
                </a:solidFill>
              </a:rPr>
              <a:t>is difficult, since </a:t>
            </a:r>
            <a:r>
              <a:rPr lang="en-US" sz="2400" dirty="0" smtClean="0">
                <a:solidFill>
                  <a:srgbClr val="0228D6"/>
                </a:solidFill>
              </a:rPr>
              <a:t>less efficiency (due to more tracks) and less production branching fraction (two charm decays) 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Liming Zhang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87458257"/>
                  </p:ext>
                </p:extLst>
              </p:nvPr>
            </p:nvGraphicFramePr>
            <p:xfrm>
              <a:off x="1554815" y="2551811"/>
              <a:ext cx="9209326" cy="3520316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2818081"/>
                    <a:gridCol w="1278249"/>
                    <a:gridCol w="1278249"/>
                    <a:gridCol w="1278249"/>
                    <a:gridCol w="1278249"/>
                    <a:gridCol w="1278249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Channel</a:t>
                          </a:r>
                          <a:endParaRPr lang="en-US" sz="2000" b="1" dirty="0"/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Efficiency</a:t>
                          </a:r>
                          <a:endParaRPr lang="en-US" sz="2000" b="1" dirty="0"/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ℬ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Eff</a:t>
                          </a:r>
                          <a:r>
                            <a:rPr lang="en-US" sz="2000" b="1" baseline="0" dirty="0" smtClean="0"/>
                            <a:t> x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b="1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ℬ</m:t>
                              </m:r>
                            </m:oMath>
                          </a14:m>
                          <a:r>
                            <a:rPr lang="en-US" sz="2000" b="1" baseline="0" dirty="0" smtClean="0"/>
                            <a:t> </a:t>
                          </a:r>
                          <a:endParaRPr lang="en-US" sz="2000" b="1" dirty="0"/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Total</a:t>
                          </a:r>
                          <a:r>
                            <a:rPr lang="zh-CN" altLang="en-US" sz="2000" b="1" baseline="0" dirty="0" smtClean="0"/>
                            <a:t> </a:t>
                          </a:r>
                          <a:r>
                            <a:rPr lang="en-US" altLang="zh-CN" sz="2000" b="1" baseline="0" dirty="0" smtClean="0"/>
                            <a:t>B-baryon</a:t>
                          </a:r>
                          <a:endParaRPr lang="en-US" sz="2000" b="1" dirty="0"/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P</a:t>
                          </a:r>
                          <a:r>
                            <a:rPr lang="en-US" sz="2000" b="1" baseline="-25000" dirty="0" smtClean="0"/>
                            <a:t>c</a:t>
                          </a:r>
                          <a:r>
                            <a:rPr lang="en-US" sz="2000" b="1" dirty="0" smtClean="0"/>
                            <a:t>(4450)</a:t>
                          </a:r>
                          <a:endParaRPr lang="en-US" sz="2000" b="1" dirty="0"/>
                        </a:p>
                      </a:txBody>
                      <a:tcPr marL="106883" marR="106883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sz="2000" b="1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→</m:t>
                                </m:r>
                                <m:r>
                                  <a:rPr lang="en-US" sz="2000" b="1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𝑱</m:t>
                                </m:r>
                                <m:r>
                                  <a:rPr lang="en-US" sz="2000" b="1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/</m:t>
                                </m:r>
                                <m:r>
                                  <a:rPr lang="en-US" sz="2000" b="1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𝝍</m:t>
                                </m:r>
                                <m:r>
                                  <a:rPr lang="en-US" sz="2000" b="1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1" i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~200,000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8000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→</m:t>
                                </m:r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𝑱</m:t>
                                </m:r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/</m:t>
                                </m:r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𝝍</m:t>
                                </m:r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2000" b="1" i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≈</m:t>
                              </m:r>
                              <m:r>
                                <a:rPr lang="en-US" sz="2000" b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𝟔𝟎</m:t>
                              </m:r>
                            </m:oMath>
                          </a14:m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%</a:t>
                          </a:r>
                          <a:endParaRPr lang="en-US" sz="2000" b="1" dirty="0" smtClean="0">
                            <a:solidFill>
                              <a:srgbClr val="C00000"/>
                            </a:solidFill>
                            <a:ea typeface="Cambria Math" charset="0"/>
                            <a:cs typeface="Cambria Math" charset="0"/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8%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5%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~10,000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400?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2000" b="1" i="1" smtClean="0">
                                    <a:solidFill>
                                      <a:srgbClr val="0228D6"/>
                                    </a:solidFill>
                                    <a:latin typeface="Cambria Math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1" i="1" smtClean="0">
                                            <a:solidFill>
                                              <a:srgbClr val="0228D6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b="1" i="1" smtClean="0">
                                            <a:solidFill>
                                              <a:srgbClr val="0228D6"/>
                                            </a:solidFill>
                                            <a:latin typeface="Cambria Math" charset="0"/>
                                          </a:rPr>
                                          <m:t>𝑫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rgbClr val="0228D6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1" i="1" dirty="0">
                            <a:solidFill>
                              <a:srgbClr val="0228D6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2000" b="1" smtClean="0">
                                  <a:solidFill>
                                    <a:srgbClr val="0228D6"/>
                                  </a:solidFill>
                                  <a:latin typeface="Cambria Math" charset="0"/>
                                </a:rPr>
                                <m:t>≈</m:t>
                              </m:r>
                              <m:r>
                                <a:rPr lang="en-US" altLang="zh-CN" sz="2000" b="1" smtClean="0">
                                  <a:solidFill>
                                    <a:srgbClr val="0228D6"/>
                                  </a:solidFill>
                                  <a:latin typeface="Cambria Math" charset="0"/>
                                </a:rPr>
                                <m:t>𝟏𝟎</m:t>
                              </m:r>
                            </m:oMath>
                          </a14:m>
                          <a:r>
                            <a:rPr lang="en-US" altLang="zh-CN" sz="2000" b="1" dirty="0" smtClean="0">
                              <a:solidFill>
                                <a:srgbClr val="0228D6"/>
                              </a:solidFill>
                            </a:rPr>
                            <a:t>%</a:t>
                          </a:r>
                          <a:endParaRPr lang="en-US" altLang="zh-CN" sz="2000" b="1" dirty="0" smtClean="0">
                            <a:solidFill>
                              <a:srgbClr val="0228D6"/>
                            </a:solidFill>
                            <a:ea typeface="Cambria Math" charset="0"/>
                            <a:cs typeface="Cambria Math" charset="0"/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0228D6"/>
                              </a:solidFill>
                            </a:rPr>
                            <a:t>5(</a:t>
                          </a:r>
                          <a:r>
                            <a:rPr lang="en-US" sz="2000" b="1" i="1" dirty="0" smtClean="0">
                              <a:solidFill>
                                <a:srgbClr val="0228D6"/>
                              </a:solidFill>
                            </a:rPr>
                            <a:t>P</a:t>
                          </a:r>
                          <a:r>
                            <a:rPr lang="en-US" sz="2000" b="1" i="1" baseline="-25000" dirty="0" smtClean="0">
                              <a:solidFill>
                                <a:srgbClr val="0228D6"/>
                              </a:solidFill>
                            </a:rPr>
                            <a:t>c</a:t>
                          </a:r>
                          <a:r>
                            <a:rPr lang="en-US" sz="2000" b="1" dirty="0" smtClean="0">
                              <a:solidFill>
                                <a:srgbClr val="0228D6"/>
                              </a:solidFill>
                            </a:rPr>
                            <a:t>)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smtClean="0">
                                  <a:solidFill>
                                    <a:srgbClr val="0228D6"/>
                                  </a:solidFill>
                                  <a:latin typeface="Cambria Math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000" b="1" dirty="0" smtClean="0">
                              <a:solidFill>
                                <a:srgbClr val="0228D6"/>
                              </a:solidFill>
                            </a:rPr>
                            <a:t>4%</a:t>
                          </a:r>
                          <a:endParaRPr lang="en-US" sz="2000" b="1" dirty="0">
                            <a:solidFill>
                              <a:srgbClr val="0228D6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rgbClr val="0228D6"/>
                              </a:solidFill>
                            </a:rPr>
                            <a:t>2%</a:t>
                          </a: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rgbClr val="0228D6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rgbClr val="0228D6"/>
                              </a:solidFill>
                            </a:rPr>
                            <a:t>200?</a:t>
                          </a:r>
                        </a:p>
                      </a:txBody>
                      <a:tcPr marL="106883" marR="106883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  <m:t>𝜦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  <m:t>𝒃</m:t>
                                  </m:r>
                                </m:sub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  <m:t>𝟎</m:t>
                                  </m:r>
                                </m:sup>
                              </m:sSubSup>
                              <m:r>
                                <a:rPr lang="en-US" altLang="zh-CN" sz="2000" b="1" i="1" smtClean="0">
                                  <a:solidFill>
                                    <a:srgbClr val="0228D6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  <m:t>𝜦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  <m:t>𝒄</m:t>
                                  </m:r>
                                </m:sub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b="1" i="1" smtClean="0">
                                          <a:solidFill>
                                            <a:srgbClr val="0228D6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1" i="1" smtClean="0">
                                          <a:solidFill>
                                            <a:srgbClr val="0228D6"/>
                                          </a:solidFill>
                                          <a:latin typeface="Cambria Math" charset="0"/>
                                        </a:rPr>
                                        <m:t>𝑫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  <m:t>(∗)</m:t>
                                  </m:r>
                                  <m: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  <m:t>𝟎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0228D6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2000" b="1" i="1" dirty="0" smtClean="0">
                              <a:solidFill>
                                <a:srgbClr val="0228D6"/>
                              </a:solidFill>
                            </a:rPr>
                            <a:t> partial rec.</a:t>
                          </a:r>
                          <a:endParaRPr lang="en-US" altLang="zh-CN" sz="2000" b="1" i="1" dirty="0">
                            <a:solidFill>
                              <a:srgbClr val="0228D6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2000" b="1" smtClean="0">
                                  <a:solidFill>
                                    <a:srgbClr val="0228D6"/>
                                  </a:solidFill>
                                  <a:latin typeface="Cambria Math" charset="0"/>
                                </a:rPr>
                                <m:t>≈</m:t>
                              </m:r>
                              <m:r>
                                <a:rPr lang="en-US" altLang="zh-CN" sz="2000" b="1" smtClean="0">
                                  <a:solidFill>
                                    <a:srgbClr val="0228D6"/>
                                  </a:solidFill>
                                  <a:latin typeface="Cambria Math" charset="0"/>
                                </a:rPr>
                                <m:t>𝟏𝟎</m:t>
                              </m:r>
                            </m:oMath>
                          </a14:m>
                          <a:r>
                            <a:rPr lang="en-US" altLang="zh-CN" sz="2000" b="1" dirty="0" smtClean="0">
                              <a:solidFill>
                                <a:srgbClr val="0228D6"/>
                              </a:solidFill>
                            </a:rPr>
                            <a:t>%</a:t>
                          </a:r>
                          <a:endParaRPr lang="en-US" altLang="zh-CN" sz="2000" b="1" dirty="0" smtClean="0">
                            <a:solidFill>
                              <a:srgbClr val="0228D6"/>
                            </a:solidFill>
                            <a:ea typeface="Cambria Math" charset="0"/>
                            <a:cs typeface="Cambria Math" charset="0"/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0228D6"/>
                              </a:solidFill>
                            </a:rPr>
                            <a:t>5(</a:t>
                          </a:r>
                          <a:r>
                            <a:rPr lang="en-US" sz="2000" b="1" i="1" dirty="0" smtClean="0">
                              <a:solidFill>
                                <a:srgbClr val="0228D6"/>
                              </a:solidFill>
                            </a:rPr>
                            <a:t>P</a:t>
                          </a:r>
                          <a:r>
                            <a:rPr lang="en-US" sz="2000" b="1" i="1" baseline="-25000" dirty="0" smtClean="0">
                              <a:solidFill>
                                <a:srgbClr val="0228D6"/>
                              </a:solidFill>
                            </a:rPr>
                            <a:t>c</a:t>
                          </a:r>
                          <a:r>
                            <a:rPr lang="en-US" sz="2000" b="1" dirty="0" smtClean="0">
                              <a:solidFill>
                                <a:srgbClr val="0228D6"/>
                              </a:solidFill>
                            </a:rPr>
                            <a:t>)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smtClean="0">
                                  <a:solidFill>
                                    <a:srgbClr val="0228D6"/>
                                  </a:solidFill>
                                  <a:latin typeface="Cambria Math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000" b="1" dirty="0" smtClean="0">
                              <a:solidFill>
                                <a:srgbClr val="0228D6"/>
                              </a:solidFill>
                            </a:rPr>
                            <a:t>4%</a:t>
                          </a:r>
                          <a:endParaRPr lang="en-US" sz="2000" b="1" dirty="0">
                            <a:solidFill>
                              <a:srgbClr val="0228D6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rgbClr val="0228D6"/>
                              </a:solidFill>
                            </a:rPr>
                            <a:t>2%</a:t>
                          </a: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rgbClr val="0228D6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rgbClr val="0228D6"/>
                              </a:solidFill>
                            </a:rPr>
                            <a:t>200?</a:t>
                          </a:r>
                        </a:p>
                      </a:txBody>
                      <a:tcPr marL="106883" marR="106883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𝝌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𝒄</m:t>
                                    </m:r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2000" b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≈</m:t>
                              </m:r>
                              <m:r>
                                <a:rPr lang="en-US" altLang="zh-CN" sz="2000" b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𝟏𝟐</m:t>
                              </m:r>
                            </m:oMath>
                          </a14:m>
                          <a:r>
                            <a:rPr lang="en-US" altLang="zh-CN" sz="2000" b="1" dirty="0" smtClean="0">
                              <a:solidFill>
                                <a:schemeClr val="tx1"/>
                              </a:solidFill>
                            </a:rPr>
                            <a:t>%</a:t>
                          </a:r>
                          <a:endParaRPr lang="en-US" altLang="zh-CN" sz="2000" b="1" dirty="0" smtClean="0">
                            <a:solidFill>
                              <a:schemeClr val="tx1"/>
                            </a:solidFill>
                            <a:ea typeface="Cambria Math" charset="0"/>
                            <a:cs typeface="Cambria Math" charset="0"/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8%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chemeClr val="tx1"/>
                              </a:solidFill>
                            </a:rPr>
                            <a:t>1%</a:t>
                          </a: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chemeClr val="tx1"/>
                              </a:solidFill>
                            </a:rPr>
                            <a:t>2000?</a:t>
                          </a: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𝜩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→</m:t>
                                </m:r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𝑱</m:t>
                                </m:r>
                                <m:r>
                                  <m:rPr>
                                    <m:lit/>
                                  </m:rP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/</m:t>
                                </m:r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𝝍𝜦</m:t>
                                </m:r>
                                <m:sSup>
                                  <m:sSup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1" i="0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𝐊</m:t>
                                    </m:r>
                                  </m:e>
                                  <m:sup>
                                    <m:r>
                                      <a:rPr lang="en-US" altLang="zh-CN" sz="2000" b="1" i="0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chemeClr val="tx1"/>
                            </a:solidFill>
                            <a:ea typeface="Cambria Math" charset="0"/>
                            <a:cs typeface="Cambria Math" charset="0"/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chemeClr val="tx1"/>
                              </a:solidFill>
                            </a:rPr>
                            <a:t>~1700</a:t>
                          </a: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87458257"/>
                  </p:ext>
                </p:extLst>
              </p:nvPr>
            </p:nvGraphicFramePr>
            <p:xfrm>
              <a:off x="1554815" y="2551811"/>
              <a:ext cx="9209326" cy="3520316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2818081"/>
                    <a:gridCol w="1278249"/>
                    <a:gridCol w="1278249"/>
                    <a:gridCol w="1278249"/>
                    <a:gridCol w="1278249"/>
                    <a:gridCol w="1278249"/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Channel</a:t>
                          </a:r>
                          <a:endParaRPr lang="en-US" sz="2000" b="1" dirty="0"/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Efficiency</a:t>
                          </a:r>
                          <a:endParaRPr lang="en-US" sz="2000" b="1" dirty="0"/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320476" t="-4348" r="-300952" b="-41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420476" t="-4348" r="-200952" b="-41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Total</a:t>
                          </a:r>
                          <a:r>
                            <a:rPr lang="zh-CN" altLang="en-US" sz="2000" b="1" baseline="0" dirty="0" smtClean="0"/>
                            <a:t> </a:t>
                          </a:r>
                          <a:r>
                            <a:rPr lang="en-US" altLang="zh-CN" sz="2000" b="1" baseline="0" dirty="0" smtClean="0"/>
                            <a:t>B-baryon</a:t>
                          </a:r>
                          <a:endParaRPr lang="en-US" sz="2000" b="1" dirty="0"/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P</a:t>
                          </a:r>
                          <a:r>
                            <a:rPr lang="en-US" sz="2000" b="1" baseline="-25000" dirty="0" smtClean="0"/>
                            <a:t>c</a:t>
                          </a:r>
                          <a:r>
                            <a:rPr lang="en-US" sz="2000" b="1" dirty="0" smtClean="0"/>
                            <a:t>(4450)</a:t>
                          </a:r>
                          <a:endParaRPr lang="en-US" sz="2000" b="1" dirty="0"/>
                        </a:p>
                      </a:txBody>
                      <a:tcPr marL="106883" marR="106883" anchor="ctr"/>
                    </a:tc>
                  </a:tr>
                  <a:tr h="42348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216" t="-171429" r="-227706" b="-58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1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~200,000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8000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</a:tr>
                  <a:tr h="42348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216" t="-271429" r="-227706" b="-48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220476" t="-271429" r="-400952" b="-48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8%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5%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~10,000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rgbClr val="C00000"/>
                              </a:solidFill>
                            </a:rPr>
                            <a:t>400?</a:t>
                          </a:r>
                          <a:endParaRPr lang="en-US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06883" marR="106883" anchor="ctr"/>
                    </a:tc>
                  </a:tr>
                  <a:tr h="42348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216" t="-376812" r="-227706" b="-3942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220476" t="-376812" r="-400952" b="-3942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320476" t="-376812" r="-300952" b="-3942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rgbClr val="0228D6"/>
                              </a:solidFill>
                            </a:rPr>
                            <a:t>2%</a:t>
                          </a: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rgbClr val="0228D6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rgbClr val="0228D6"/>
                              </a:solidFill>
                            </a:rPr>
                            <a:t>200?</a:t>
                          </a:r>
                        </a:p>
                      </a:txBody>
                      <a:tcPr marL="106883" marR="106883" anchor="ctr"/>
                    </a:tc>
                  </a:tr>
                  <a:tr h="72828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216" t="-274167" r="-227706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220476" t="-274167" r="-400952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320476" t="-274167" r="-300952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rgbClr val="0228D6"/>
                              </a:solidFill>
                            </a:rPr>
                            <a:t>2%</a:t>
                          </a: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rgbClr val="0228D6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rgbClr val="0228D6"/>
                              </a:solidFill>
                            </a:rPr>
                            <a:t>200?</a:t>
                          </a:r>
                        </a:p>
                      </a:txBody>
                      <a:tcPr marL="106883" marR="106883" anchor="ctr"/>
                    </a:tc>
                  </a:tr>
                  <a:tr h="42348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216" t="-641429" r="-227706" b="-11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220476" t="-641429" r="-400952" b="-11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8%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chemeClr val="tx1"/>
                              </a:solidFill>
                            </a:rPr>
                            <a:t>1%</a:t>
                          </a: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chemeClr val="tx1"/>
                              </a:solidFill>
                            </a:rPr>
                            <a:t>2000?</a:t>
                          </a:r>
                          <a:endParaRPr lang="en-US" altLang="zh-CN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</a:tr>
                  <a:tr h="3970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6883" marR="106883" anchor="ctr">
                        <a:blipFill rotWithShape="0">
                          <a:blip r:embed="rId3"/>
                          <a:stretch>
                            <a:fillRect l="-216" t="-798462" r="-227706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chemeClr val="tx1"/>
                            </a:solidFill>
                            <a:ea typeface="Cambria Math" charset="0"/>
                            <a:cs typeface="Cambria Math" charset="0"/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 smtClean="0">
                              <a:solidFill>
                                <a:schemeClr val="tx1"/>
                              </a:solidFill>
                            </a:rPr>
                            <a:t>~1700</a:t>
                          </a:r>
                          <a:endParaRPr lang="en-US" altLang="zh-CN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6883" marR="106883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606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 will have 8 times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𝐽</m:t>
                    </m:r>
                    <m:r>
                      <a:rPr lang="en-US" b="0" i="1" smtClean="0">
                        <a:latin typeface="Cambria Math" charset="0"/>
                      </a:rPr>
                      <m:t>/</m:t>
                    </m:r>
                    <m:r>
                      <a:rPr lang="en-US" b="0" i="1" smtClean="0"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latin typeface="Cambria Math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signal as published in 2015, new result will come out soon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altLang="zh-CN" i="1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altLang="zh-CN" i="1">
                        <a:latin typeface="Cambria Math" charset="0"/>
                      </a:rPr>
                      <m:t>→</m:t>
                    </m:r>
                    <m:r>
                      <a:rPr lang="en-US" altLang="zh-CN" i="1">
                        <a:latin typeface="Cambria Math" charset="0"/>
                      </a:rPr>
                      <m:t>𝐽</m:t>
                    </m:r>
                    <m:r>
                      <a:rPr lang="en-US" altLang="zh-CN" i="1">
                        <a:latin typeface="Cambria Math" charset="0"/>
                      </a:rPr>
                      <m:t>/</m:t>
                    </m:r>
                    <m:r>
                      <a:rPr lang="en-US" altLang="zh-CN" i="1">
                        <a:latin typeface="Cambria Math" charset="0"/>
                      </a:rPr>
                      <m:t>𝜓</m:t>
                    </m:r>
                    <m:r>
                      <a:rPr lang="en-US" altLang="zh-CN" i="1">
                        <a:latin typeface="Cambria Math" charset="0"/>
                      </a:rPr>
                      <m:t>𝑝</m:t>
                    </m:r>
                    <m:sSup>
                      <m:s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is also promising</a:t>
                </a:r>
              </a:p>
              <a:p>
                <a:r>
                  <a:rPr lang="en-US" dirty="0" smtClean="0"/>
                  <a:t>The other channels </a:t>
                </a:r>
                <a:r>
                  <a:rPr lang="en-US" dirty="0" smtClean="0"/>
                  <a:t>are </a:t>
                </a:r>
                <a:r>
                  <a:rPr lang="en-US" dirty="0" smtClean="0"/>
                  <a:t>being </a:t>
                </a:r>
                <a:r>
                  <a:rPr lang="en-US" dirty="0" smtClean="0"/>
                  <a:t>studied, but statistics may be too low. </a:t>
                </a:r>
                <a:r>
                  <a:rPr lang="en-US" dirty="0"/>
                  <a:t>M</a:t>
                </a:r>
                <a:r>
                  <a:rPr lang="en-US" dirty="0" smtClean="0"/>
                  <a:t>ore data is expected after upgrade.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00" t="-1306" r="-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043183"/>
              </p:ext>
            </p:extLst>
          </p:nvPr>
        </p:nvGraphicFramePr>
        <p:xfrm>
          <a:off x="1781705" y="4230320"/>
          <a:ext cx="8077256" cy="1737360"/>
        </p:xfrm>
        <a:graphic>
          <a:graphicData uri="http://schemas.openxmlformats.org/drawingml/2006/table">
            <a:tbl>
              <a:tblPr firstRow="1" bandRow="1"/>
              <a:tblGrid>
                <a:gridCol w="1630694"/>
                <a:gridCol w="1630694"/>
                <a:gridCol w="1630694"/>
                <a:gridCol w="1630694"/>
                <a:gridCol w="1554480"/>
              </a:tblGrid>
              <a:tr h="45720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LHC</a:t>
                      </a:r>
                      <a:r>
                        <a:rPr lang="en-US" altLang="zh-CN" sz="2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HL-LHC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Run-1</a:t>
                      </a:r>
                      <a:endParaRPr lang="zh-CN" altLang="en-US" sz="24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(2010-12)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4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Run-2</a:t>
                      </a:r>
                      <a:r>
                        <a:rPr lang="zh-CN" alt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lang="zh-CN" alt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en-US" altLang="zh-CN" sz="24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2015-18</a:t>
                      </a:r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4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Run-3</a:t>
                      </a:r>
                      <a:r>
                        <a:rPr lang="zh-CN" alt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lang="zh-CN" alt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en-US" altLang="zh-CN" sz="24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2021-24</a:t>
                      </a:r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Run-4</a:t>
                      </a:r>
                      <a:r>
                        <a:rPr lang="zh-CN" alt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lang="zh-CN" alt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en-US" altLang="zh-CN" sz="24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2027-30</a:t>
                      </a:r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24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Run-5</a:t>
                      </a:r>
                      <a:r>
                        <a:rPr lang="zh-CN" alt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lang="zh-CN" alt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en-US" altLang="zh-CN" sz="24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2031+</a:t>
                      </a:r>
                      <a:r>
                        <a:rPr lang="en-US" altLang="zh-CN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24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/>
                        <a:t>3</a:t>
                      </a:r>
                      <a:r>
                        <a:rPr lang="en-US" sz="2400" b="1" dirty="0" smtClean="0"/>
                        <a:t> fb</a:t>
                      </a:r>
                      <a:r>
                        <a:rPr lang="en-US" sz="2400" b="1" baseline="30000" dirty="0" smtClean="0"/>
                        <a:t>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9 fb</a:t>
                      </a:r>
                      <a:r>
                        <a:rPr lang="en-US" sz="2400" b="1" baseline="30000" dirty="0" smtClean="0"/>
                        <a:t>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/>
                        <a:t>23</a:t>
                      </a:r>
                      <a:r>
                        <a:rPr lang="en-US" sz="2400" b="1" dirty="0" smtClean="0"/>
                        <a:t> fb</a:t>
                      </a:r>
                      <a:r>
                        <a:rPr lang="en-US" sz="2400" b="1" baseline="30000" dirty="0" smtClean="0"/>
                        <a:t>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50 fb</a:t>
                      </a:r>
                      <a:r>
                        <a:rPr lang="en-US" sz="2400" b="1" baseline="30000" dirty="0" smtClean="0"/>
                        <a:t>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/>
                        <a:t>&gt;300</a:t>
                      </a:r>
                      <a:r>
                        <a:rPr lang="en-US" sz="2400" b="1" dirty="0" smtClean="0"/>
                        <a:t> fb</a:t>
                      </a:r>
                      <a:r>
                        <a:rPr lang="en-US" sz="2400" b="1" baseline="30000" dirty="0" smtClean="0"/>
                        <a:t>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637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5390866" y="3657600"/>
            <a:ext cx="450376" cy="873457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2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0" y="3499792"/>
            <a:ext cx="4038600" cy="27486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0" y="990602"/>
            <a:ext cx="3978910" cy="2666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 smtClean="0"/>
              <a:t>LHCb</a:t>
            </a:r>
            <a:r>
              <a:rPr kumimoji="1" lang="en-US" altLang="zh-CN" dirty="0" smtClean="0"/>
              <a:t> advantage and disadvantage </a:t>
            </a:r>
            <a:endParaRPr kumimoji="1" lang="zh-CN" alt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015344" y="1143000"/>
                <a:ext cx="7176655" cy="495300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800" dirty="0" smtClean="0"/>
                  <a:t>Advantage at </a:t>
                </a:r>
                <a:r>
                  <a:rPr lang="en-US" altLang="zh-CN" sz="2800" dirty="0" err="1"/>
                  <a:t>LHCb</a:t>
                </a:r>
                <a:r>
                  <a:rPr lang="en-US" altLang="zh-CN" sz="2800" dirty="0"/>
                  <a:t>:</a:t>
                </a:r>
              </a:p>
              <a:p>
                <a:pPr lvl="1"/>
                <a:r>
                  <a:rPr lang="en-US" altLang="zh-CN" sz="2400" dirty="0"/>
                  <a:t>Huge </a:t>
                </a:r>
                <a:r>
                  <a:rPr lang="en-US" altLang="zh-CN" sz="2400" i="1" dirty="0"/>
                  <a:t>b-</a:t>
                </a:r>
                <a:r>
                  <a:rPr lang="en-US" altLang="zh-CN" sz="2400" dirty="0"/>
                  <a:t>production </a:t>
                </a:r>
                <a:r>
                  <a:rPr lang="en-US" altLang="zh-CN" sz="2400" dirty="0" smtClean="0"/>
                  <a:t>cross-section</a:t>
                </a:r>
                <a:br>
                  <a:rPr lang="en-US" altLang="zh-CN" sz="2400" dirty="0" smtClean="0"/>
                </a:br>
                <a:r>
                  <a:rPr lang="en-US" altLang="zh-CN" sz="24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1" i="1">
                        <a:solidFill>
                          <a:srgbClr val="FF0000"/>
                        </a:solidFill>
                        <a:latin typeface="Cambria Math" charset="0"/>
                        <a:cs typeface="Times New Roman" pitchFamily="18" charset="0"/>
                      </a:rPr>
                      <m:t>𝝈</m:t>
                    </m:r>
                    <m:d>
                      <m:dPr>
                        <m:ctrlPr>
                          <a:rPr lang="en-US" altLang="zh-CN" sz="1800" b="1" i="1">
                            <a:solidFill>
                              <a:srgbClr val="FF0000"/>
                            </a:solidFill>
                            <a:latin typeface="Cambria Math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b="1" i="1">
                            <a:solidFill>
                              <a:srgbClr val="FF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𝒑𝒑</m:t>
                        </m:r>
                        <m:r>
                          <a:rPr lang="en-US" altLang="zh-CN" sz="1800" b="1" i="1">
                            <a:solidFill>
                              <a:srgbClr val="FF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→</m:t>
                        </m:r>
                        <m:r>
                          <a:rPr lang="en-US" altLang="zh-CN" sz="1800" b="1" i="1">
                            <a:solidFill>
                              <a:srgbClr val="FF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𝒃</m:t>
                        </m:r>
                        <m:acc>
                          <m:accPr>
                            <m:chr m:val="̅"/>
                            <m:ctrlPr>
                              <a:rPr lang="en-US" altLang="zh-CN" sz="1800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cs typeface="Times New Roman" pitchFamily="18" charset="0"/>
                              </a:rPr>
                              <m:t>𝒃</m:t>
                            </m:r>
                          </m:e>
                        </m:acc>
                        <m:r>
                          <a:rPr lang="en-US" altLang="zh-CN" sz="1800" b="1" i="1">
                            <a:solidFill>
                              <a:srgbClr val="FF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800" b="1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Times New Roman" pitchFamily="18" charset="0"/>
                      </a:rPr>
                      <m:t>≈</m:t>
                    </m:r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72 </a:t>
                </a:r>
                <a14:m>
                  <m:oMath xmlns:m="http://schemas.openxmlformats.org/officeDocument/2006/math">
                    <m:r>
                      <a:rPr lang="en-US" altLang="zh-CN" sz="1800" b="1">
                        <a:solidFill>
                          <a:srgbClr val="FF0000"/>
                        </a:solidFill>
                        <a:latin typeface="Cambria Math" charset="0"/>
                        <a:cs typeface="Times New Roman" pitchFamily="18" charset="0"/>
                      </a:rPr>
                      <m:t>𝛍</m:t>
                    </m:r>
                    <m:r>
                      <a:rPr lang="en-US" altLang="zh-CN" sz="1800" b="1">
                        <a:solidFill>
                          <a:srgbClr val="FF0000"/>
                        </a:solidFill>
                        <a:latin typeface="Cambria Math" charset="0"/>
                        <a:cs typeface="Times New Roman" pitchFamily="18" charset="0"/>
                      </a:rPr>
                      <m:t>𝐛</m:t>
                    </m:r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@7 </a:t>
                </a:r>
                <a:r>
                  <a:rPr lang="en-US" altLang="zh-CN" sz="1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TeV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1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Times New Roman" pitchFamily="18" charset="0"/>
                      </a:rPr>
                      <m:t>≈</m:t>
                    </m:r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144 </a:t>
                </a:r>
                <a14:m>
                  <m:oMath xmlns:m="http://schemas.openxmlformats.org/officeDocument/2006/math">
                    <m:r>
                      <a:rPr lang="en-US" altLang="zh-CN" sz="1800" b="1">
                        <a:solidFill>
                          <a:srgbClr val="FF0000"/>
                        </a:solidFill>
                        <a:latin typeface="Cambria Math" charset="0"/>
                        <a:cs typeface="Times New Roman" pitchFamily="18" charset="0"/>
                      </a:rPr>
                      <m:t>𝛍</m:t>
                    </m:r>
                    <m:r>
                      <a:rPr lang="en-US" altLang="zh-CN" sz="1800" b="1">
                        <a:solidFill>
                          <a:srgbClr val="FF0000"/>
                        </a:solidFill>
                        <a:latin typeface="Cambria Math" charset="0"/>
                        <a:cs typeface="Times New Roman" pitchFamily="18" charset="0"/>
                      </a:rPr>
                      <m:t>𝐛</m:t>
                    </m:r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@13 </a:t>
                </a:r>
                <a:r>
                  <a:rPr lang="en-US" altLang="zh-CN" sz="1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TeV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in </a:t>
                </a:r>
                <a:r>
                  <a:rPr lang="en-US" altLang="zh-CN" sz="1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LHCb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acceptance</a:t>
                </a:r>
                <a:r>
                  <a:rPr kumimoji="1" lang="en-US" altLang="zh-CN" sz="1800" dirty="0">
                    <a:solidFill>
                      <a:srgbClr val="0501FE"/>
                    </a:solidFill>
                  </a:rPr>
                  <a:t> </a:t>
                </a:r>
                <a:endParaRPr lang="en-US" altLang="zh-CN" sz="2400" dirty="0"/>
              </a:p>
              <a:p>
                <a:pPr lvl="1"/>
                <a:r>
                  <a:rPr lang="en-US" altLang="zh-CN" sz="2400" dirty="0"/>
                  <a:t>Can also access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i="1">
                            <a:latin typeface="Cambria Math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400" i="1" dirty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i="1" dirty="0"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400" i="1" dirty="0">
                            <a:latin typeface="Cambria Math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i="1"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400" dirty="0" smtClean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zh-CN" sz="2400" dirty="0" smtClean="0">
                    <a:solidFill>
                      <a:schemeClr val="tx1"/>
                    </a:solidFill>
                  </a:rPr>
                </a:br>
                <a:r>
                  <a:rPr kumimoji="1" lang="en-US" altLang="zh-CN" sz="2400" dirty="0" smtClean="0">
                    <a:solidFill>
                      <a:schemeClr val="tx1"/>
                    </a:solidFill>
                  </a:rPr>
                  <a:t>B</a:t>
                </a:r>
                <a:r>
                  <a:rPr kumimoji="1" lang="en-US" altLang="zh-CN" sz="2400" baseline="30000" dirty="0" smtClean="0">
                    <a:solidFill>
                      <a:schemeClr val="tx1"/>
                    </a:solidFill>
                  </a:rPr>
                  <a:t>0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</a:rPr>
                  <a:t>: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kumimoji="1" lang="en-US" altLang="zh-CN" sz="2400" baseline="-25000" dirty="0" smtClean="0">
                    <a:solidFill>
                      <a:schemeClr val="tx1"/>
                    </a:solidFill>
                  </a:rPr>
                  <a:t>b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</a:rPr>
                  <a:t>:B</a:t>
                </a:r>
                <a:r>
                  <a:rPr kumimoji="1" lang="en-US" altLang="zh-CN" sz="2400" baseline="-25000" dirty="0" smtClean="0">
                    <a:solidFill>
                      <a:schemeClr val="tx1"/>
                    </a:solidFill>
                  </a:rPr>
                  <a:t>s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/>
                    </a:solidFill>
                  </a:rPr>
                  <a:t>= 4:2:1</a:t>
                </a:r>
                <a:endParaRPr kumimoji="1" lang="zh-CN" altLang="en-US" sz="2400" dirty="0">
                  <a:solidFill>
                    <a:schemeClr val="tx1"/>
                  </a:solidFill>
                </a:endParaRPr>
              </a:p>
              <a:p>
                <a:pPr lvl="1"/>
                <a:endParaRPr lang="en-US" altLang="zh-CN" sz="2400" dirty="0"/>
              </a:p>
              <a:p>
                <a:r>
                  <a:rPr lang="en-US" altLang="zh-CN" sz="2800" dirty="0"/>
                  <a:t>Disadvantage at </a:t>
                </a:r>
                <a:r>
                  <a:rPr lang="en-US" altLang="zh-CN" sz="2800" dirty="0" err="1"/>
                  <a:t>LHCb</a:t>
                </a:r>
                <a:r>
                  <a:rPr lang="en-US" altLang="zh-CN" sz="2800" dirty="0"/>
                  <a:t>:</a:t>
                </a:r>
              </a:p>
              <a:p>
                <a:pPr lvl="1"/>
                <a:r>
                  <a:rPr lang="en-US" altLang="zh-CN" sz="2400" dirty="0"/>
                  <a:t>Efficiency of one track ~50% (not good for large number of finial states)</a:t>
                </a:r>
              </a:p>
              <a:p>
                <a:pPr lvl="1"/>
                <a:r>
                  <a:rPr lang="en-US" altLang="zh-CN" sz="2400" dirty="0"/>
                  <a:t>Inefficiency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400" i="1"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400" i="1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altLang="zh-CN" sz="2400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altLang="zh-CN" sz="24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charset="0"/>
                          </a:rPr>
                          <m:t>𝛬</m:t>
                        </m:r>
                      </m:e>
                      <m:sup>
                        <m:r>
                          <a:rPr lang="en-US" altLang="zh-CN" sz="2400" i="1" dirty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altLang="zh-CN" sz="2400" i="1" dirty="0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altLang="zh-CN" sz="2400" dirty="0">
                    <a:latin typeface="Symbol" charset="2"/>
                    <a:ea typeface="Symbol" charset="2"/>
                    <a:cs typeface="Symbol" charset="2"/>
                  </a:rPr>
                  <a:t> g</a:t>
                </a:r>
              </a:p>
              <a:p>
                <a:endParaRPr kumimoji="1" lang="en-US" altLang="zh-CN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344" y="1143000"/>
                <a:ext cx="7176655" cy="4953000"/>
              </a:xfrm>
              <a:blipFill rotWithShape="0">
                <a:blip r:embed="rId4"/>
                <a:stretch>
                  <a:fillRect l="-595"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1510148" y="6130630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0501FE"/>
                </a:solidFill>
                <a:hlinkClick r:id="rId5"/>
              </a:rPr>
              <a:t>[LHCb, JHEP 08(2014) 143]</a:t>
            </a:r>
            <a:endParaRPr kumimoji="1" lang="en-US" altLang="zh-CN" dirty="0">
              <a:solidFill>
                <a:srgbClr val="0501F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7273" y="1537855"/>
            <a:ext cx="97494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800" i="1" dirty="0" err="1"/>
              <a:t>f</a:t>
            </a:r>
            <a:r>
              <a:rPr kumimoji="1" lang="en-US" altLang="zh-CN" sz="2800" baseline="-25000" dirty="0" err="1">
                <a:latin typeface="Symbol" charset="2"/>
                <a:cs typeface="Symbol" charset="2"/>
              </a:rPr>
              <a:t>L</a:t>
            </a:r>
            <a:r>
              <a:rPr kumimoji="1" lang="en-US" altLang="zh-CN" sz="3200" baseline="-25000" dirty="0" err="1"/>
              <a:t>b</a:t>
            </a:r>
            <a:r>
              <a:rPr kumimoji="1" lang="en-US" altLang="zh-CN" sz="2800" dirty="0"/>
              <a:t>/</a:t>
            </a:r>
            <a:r>
              <a:rPr kumimoji="1" lang="en-US" altLang="zh-CN" sz="2800" i="1" dirty="0" err="1"/>
              <a:t>f</a:t>
            </a:r>
            <a:r>
              <a:rPr kumimoji="1" lang="en-US" altLang="zh-CN" sz="2800" baseline="-25000" dirty="0" err="1"/>
              <a:t>d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9560" y="4946081"/>
            <a:ext cx="97494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800" i="1" dirty="0" err="1"/>
              <a:t>f</a:t>
            </a:r>
            <a:r>
              <a:rPr kumimoji="1" lang="en-US" altLang="zh-CN" sz="2800" baseline="-25000" dirty="0" err="1">
                <a:latin typeface="Symbol" charset="2"/>
                <a:cs typeface="Symbol" charset="2"/>
              </a:rPr>
              <a:t>L</a:t>
            </a:r>
            <a:r>
              <a:rPr kumimoji="1" lang="en-US" altLang="zh-CN" sz="3200" baseline="-25000" dirty="0" err="1"/>
              <a:t>b</a:t>
            </a:r>
            <a:r>
              <a:rPr kumimoji="1" lang="en-US" altLang="zh-CN" sz="2800" dirty="0"/>
              <a:t>/</a:t>
            </a:r>
            <a:r>
              <a:rPr kumimoji="1" lang="en-US" altLang="zh-CN" sz="2800" i="1" dirty="0" err="1"/>
              <a:t>f</a:t>
            </a:r>
            <a:r>
              <a:rPr kumimoji="1" lang="en-US" altLang="zh-CN" sz="2800" baseline="-25000" dirty="0" err="1"/>
              <a:t>d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66467" y="2451147"/>
            <a:ext cx="3475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is-IS" altLang="zh-CN" sz="1200" b="1" u="sng" cap="all" dirty="0">
                <a:solidFill>
                  <a:srgbClr val="006DB6"/>
                </a:solidFill>
                <a:latin typeface="verdana" charset="0"/>
                <a:hlinkClick r:id="rId6"/>
              </a:rPr>
              <a:t>PHYS. REV. LETT. 118, 052002 (2017)</a:t>
            </a:r>
            <a:endParaRPr lang="is-IS" altLang="zh-CN" sz="1200" b="1" i="0" cap="all" dirty="0">
              <a:solidFill>
                <a:srgbClr val="000000"/>
              </a:solidFill>
              <a:effectLst/>
              <a:latin typeface="verdan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4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648" y="3267901"/>
            <a:ext cx="3707353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711" y="990600"/>
            <a:ext cx="5339334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m(</a:t>
            </a:r>
            <a:r>
              <a:rPr lang="en-US" dirty="0" err="1" smtClean="0"/>
              <a:t>Kp</a:t>
            </a:r>
            <a:r>
              <a:rPr lang="en-US" dirty="0" smtClean="0"/>
              <a:t>) slices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1066800"/>
            <a:ext cx="173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M(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)&lt;1.55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20201" y="1143001"/>
            <a:ext cx="128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1.55&lt;M(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&lt;1.70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1" y="3802641"/>
            <a:ext cx="128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1.70&lt;M(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&lt;2.00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6800" y="3792292"/>
            <a:ext cx="173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2.00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&lt;M(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600200" y="4343400"/>
            <a:ext cx="1828800" cy="381000"/>
          </a:xfrm>
          <a:prstGeom prst="rect">
            <a:avLst/>
          </a:prstGeom>
          <a:noFill/>
          <a:ln w="19050" cap="flat" cmpd="sng" algn="ctr">
            <a:solidFill>
              <a:srgbClr val="0501F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00200" y="4741798"/>
            <a:ext cx="1828800" cy="381000"/>
          </a:xfrm>
          <a:prstGeom prst="rect">
            <a:avLst/>
          </a:prstGeom>
          <a:noFill/>
          <a:ln w="19050" cap="flat" cmpd="sng" algn="ctr">
            <a:solidFill>
              <a:srgbClr val="E400E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520471" y="4045066"/>
            <a:ext cx="17574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Events/(20 MeV)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499232" y="1834002"/>
            <a:ext cx="17574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Events/(20 MeV)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876800" y="2514600"/>
            <a:ext cx="15240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3657600" cy="49530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P</a:t>
            </a:r>
            <a:r>
              <a:rPr lang="en-US" i="1" baseline="-25000" dirty="0" smtClean="0"/>
              <a:t>c</a:t>
            </a:r>
            <a:r>
              <a:rPr lang="en-US" dirty="0" smtClean="0"/>
              <a:t>’s not appear in first interval as they outside of the </a:t>
            </a:r>
            <a:r>
              <a:rPr lang="en-US" dirty="0" err="1" smtClean="0"/>
              <a:t>Dalitz</a:t>
            </a:r>
            <a:r>
              <a:rPr lang="en-US" dirty="0" smtClean="0"/>
              <a:t> plot boundary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2133600" y="2831068"/>
            <a:ext cx="254589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hlinkClick r:id="rId4"/>
              </a:rPr>
              <a:t>[PRL 115, 072001 (2015)]</a:t>
            </a:r>
            <a:endParaRPr kumimoji="1" lang="zh-CN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04" y="3409123"/>
            <a:ext cx="8617226" cy="3418571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title"/>
          </p:nvPr>
        </p:nvSpPr>
        <p:spPr>
          <a:xfrm>
            <a:off x="2895600" y="228601"/>
            <a:ext cx="7620000" cy="838199"/>
          </a:xfrm>
        </p:spPr>
        <p:txBody>
          <a:bodyPr/>
          <a:lstStyle/>
          <a:p>
            <a:r>
              <a:rPr kumimoji="1" lang="en-US" altLang="zh-CN" sz="4400" dirty="0"/>
              <a:t>P</a:t>
            </a:r>
            <a:r>
              <a:rPr kumimoji="1" lang="en-US" altLang="zh-CN" sz="4400" baseline="-25000" dirty="0"/>
              <a:t>c</a:t>
            </a:r>
            <a:r>
              <a:rPr kumimoji="1" lang="en-US" altLang="zh-CN" sz="4400" baseline="30000" dirty="0"/>
              <a:t>±</a:t>
            </a:r>
            <a:r>
              <a:rPr kumimoji="1" lang="en-US" altLang="zh-CN" sz="4400" dirty="0"/>
              <a:t> decay angle distribution</a:t>
            </a:r>
            <a:endParaRPr kumimoji="1" lang="zh-CN" alt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57358" y="1066801"/>
                <a:ext cx="5553442" cy="2362201"/>
              </a:xfrm>
            </p:spPr>
            <p:txBody>
              <a:bodyPr/>
              <a:lstStyle/>
              <a:p>
                <a:r>
                  <a:rPr lang="en-US" sz="2600" dirty="0"/>
                  <a:t>Events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600" i="1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6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altLang="zh-CN" sz="2600" i="1">
                        <a:latin typeface="Cambria Math" charset="0"/>
                      </a:rPr>
                      <m:t>±</m:t>
                    </m:r>
                    <m:r>
                      <m:rPr>
                        <m:sty m:val="p"/>
                      </m:rPr>
                      <a:rPr lang="en-US" altLang="zh-CN" sz="2600">
                        <a:latin typeface="Cambria Math" charset="0"/>
                      </a:rPr>
                      <m:t>Γ</m:t>
                    </m:r>
                  </m:oMath>
                </a14:m>
                <a:r>
                  <a:rPr lang="en-US" altLang="zh-CN" sz="2600" dirty="0"/>
                  <a:t> of </a:t>
                </a:r>
                <a:r>
                  <a:rPr lang="en-US" altLang="zh-CN" sz="2600" i="1" dirty="0"/>
                  <a:t>P</a:t>
                </a:r>
                <a:r>
                  <a:rPr lang="en-US" altLang="zh-CN" sz="2600" i="1" baseline="-25000" dirty="0"/>
                  <a:t>c</a:t>
                </a:r>
                <a:r>
                  <a:rPr lang="en-US" altLang="zh-CN" sz="2600" dirty="0"/>
                  <a:t>(4450)</a:t>
                </a:r>
              </a:p>
              <a:p>
                <a:r>
                  <a:rPr lang="en-US" sz="2600" dirty="0">
                    <a:solidFill>
                      <a:srgbClr val="00B050"/>
                    </a:solidFill>
                  </a:rPr>
                  <a:t>Asymmetric distribution from 2P</a:t>
                </a:r>
                <a:r>
                  <a:rPr lang="en-US" sz="2600" baseline="-25000" dirty="0">
                    <a:solidFill>
                      <a:srgbClr val="00B050"/>
                    </a:solidFill>
                  </a:rPr>
                  <a:t>c</a:t>
                </a:r>
                <a:r>
                  <a:rPr lang="en-US" sz="2600" dirty="0">
                    <a:solidFill>
                      <a:srgbClr val="00B050"/>
                    </a:solidFill>
                  </a:rPr>
                  <a:t> is evident  </a:t>
                </a:r>
              </a:p>
              <a:p>
                <a:r>
                  <a:rPr lang="en-US" sz="2600" dirty="0"/>
                  <a:t>2 </a:t>
                </a:r>
                <a:r>
                  <a:rPr lang="en-US" sz="2600" i="1" dirty="0"/>
                  <a:t>P</a:t>
                </a:r>
                <a:r>
                  <a:rPr lang="en-US" sz="2600" i="1" baseline="-25000" dirty="0"/>
                  <a:t>c</a:t>
                </a:r>
                <a:r>
                  <a:rPr lang="en-US" sz="2600" dirty="0"/>
                  <a:t> overlap and interfere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33358" y="1066800"/>
                <a:ext cx="5553442" cy="2362201"/>
              </a:xfrm>
              <a:blipFill rotWithShape="0">
                <a:blip r:embed="rId3"/>
                <a:stretch>
                  <a:fillRect l="-439" t="-2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51667"/>
          <a:stretch/>
        </p:blipFill>
        <p:spPr>
          <a:xfrm>
            <a:off x="1702904" y="1143001"/>
            <a:ext cx="2809790" cy="2286000"/>
          </a:xfrm>
          <a:prstGeom prst="rect">
            <a:avLst/>
          </a:prstGeom>
        </p:spPr>
      </p:pic>
      <p:cxnSp>
        <p:nvCxnSpPr>
          <p:cNvPr id="17" name="直线连接符 11"/>
          <p:cNvCxnSpPr/>
          <p:nvPr/>
        </p:nvCxnSpPr>
        <p:spPr bwMode="auto">
          <a:xfrm>
            <a:off x="2849880" y="1188720"/>
            <a:ext cx="26728" cy="20116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线连接符 11"/>
          <p:cNvCxnSpPr/>
          <p:nvPr/>
        </p:nvCxnSpPr>
        <p:spPr bwMode="auto">
          <a:xfrm>
            <a:off x="3021272" y="1188720"/>
            <a:ext cx="26728" cy="20116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90800" y="5405736"/>
            <a:ext cx="1097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945200"/>
                </a:solidFill>
              </a:rPr>
              <a:t>*</a:t>
            </a:r>
            <a:r>
              <a:rPr lang="en-US" sz="2400" dirty="0"/>
              <a:t>+</a:t>
            </a:r>
            <a:r>
              <a:rPr lang="en-US" sz="2400" dirty="0">
                <a:solidFill>
                  <a:srgbClr val="00B050"/>
                </a:solidFill>
              </a:rPr>
              <a:t>2</a:t>
            </a:r>
            <a:r>
              <a:rPr lang="en-US" sz="2400" i="1" dirty="0">
                <a:solidFill>
                  <a:srgbClr val="00B050"/>
                </a:solidFill>
              </a:rPr>
              <a:t>P</a:t>
            </a:r>
            <a:r>
              <a:rPr lang="en-US" sz="2400" i="1" baseline="-25000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19701" y="3505201"/>
            <a:ext cx="2027286" cy="46166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945200"/>
                </a:solidFill>
              </a:rPr>
              <a:t>* </a:t>
            </a:r>
            <a:r>
              <a:rPr lang="en-US" sz="2400" dirty="0"/>
              <a:t>subtracted </a:t>
            </a:r>
            <a:endParaRPr 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1" y="4114800"/>
            <a:ext cx="5776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2400" dirty="0">
                <a:solidFill>
                  <a:srgbClr val="00B050"/>
                </a:solidFill>
              </a:rPr>
              <a:t>2</a:t>
            </a:r>
            <a:r>
              <a:rPr lang="en-US" altLang="zh-CN" sz="2400" i="1" dirty="0">
                <a:solidFill>
                  <a:srgbClr val="00B050"/>
                </a:solidFill>
              </a:rPr>
              <a:t>P</a:t>
            </a:r>
            <a:r>
              <a:rPr lang="en-US" altLang="zh-CN" sz="2400" i="1" baseline="-25000" dirty="0">
                <a:solidFill>
                  <a:srgbClr val="00B050"/>
                </a:solidFill>
              </a:rPr>
              <a:t>c</a:t>
            </a:r>
          </a:p>
          <a:p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9067800" y="4495800"/>
            <a:ext cx="4572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hlinkClick r:id="rId5"/>
          </p:cNvPr>
          <p:cNvSpPr txBox="1"/>
          <p:nvPr/>
        </p:nvSpPr>
        <p:spPr>
          <a:xfrm>
            <a:off x="7086600" y="3048000"/>
            <a:ext cx="2360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501FE"/>
                </a:solidFill>
                <a:hlinkClick r:id="rId5"/>
              </a:rPr>
              <a:t>CERN-THESIS-2016-086</a:t>
            </a:r>
            <a:endParaRPr lang="en-US" dirty="0">
              <a:solidFill>
                <a:srgbClr val="0501F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16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Quark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660066"/>
                </a:solidFill>
              </a:rPr>
              <a:t>In the beginning of quark model, </a:t>
            </a:r>
            <a:r>
              <a:rPr lang="en-US" sz="2400" dirty="0" err="1">
                <a:solidFill>
                  <a:srgbClr val="660066"/>
                </a:solidFill>
              </a:rPr>
              <a:t>multiquark</a:t>
            </a:r>
            <a:r>
              <a:rPr lang="en-US" sz="2400" dirty="0">
                <a:solidFill>
                  <a:srgbClr val="660066"/>
                </a:solidFill>
              </a:rPr>
              <a:t> objects</a:t>
            </a:r>
            <a:r>
              <a:rPr lang="zh-CN" altLang="en-US" sz="2400" dirty="0">
                <a:solidFill>
                  <a:srgbClr val="660066"/>
                </a:solidFill>
              </a:rPr>
              <a:t> </a:t>
            </a:r>
            <a:r>
              <a:rPr lang="en-US" sz="2400" dirty="0">
                <a:solidFill>
                  <a:srgbClr val="660066"/>
                </a:solidFill>
              </a:rPr>
              <a:t>were predicted - now called exotic 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1700784"/>
            <a:ext cx="820626" cy="1014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702937"/>
            <a:ext cx="863544" cy="101372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038601" y="5678424"/>
            <a:ext cx="4598951" cy="874776"/>
            <a:chOff x="6459320" y="4979924"/>
            <a:chExt cx="2288139" cy="874776"/>
          </a:xfrm>
        </p:grpSpPr>
        <p:sp>
          <p:nvSpPr>
            <p:cNvPr id="11" name="TextBox 10"/>
            <p:cNvSpPr txBox="1"/>
            <p:nvPr/>
          </p:nvSpPr>
          <p:spPr>
            <a:xfrm>
              <a:off x="6459320" y="5146814"/>
              <a:ext cx="2288139" cy="7078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err="1"/>
                <a:t>qqqqq</a:t>
              </a:r>
              <a:r>
                <a:rPr lang="en-US" sz="2000" dirty="0"/>
                <a:t> baryons later</a:t>
              </a:r>
              <a:r>
                <a:rPr lang="zh-CN" altLang="en-US" sz="2000" dirty="0"/>
                <a:t> </a:t>
              </a:r>
              <a:r>
                <a:rPr lang="en-US" sz="2000" dirty="0"/>
                <a:t>called “pentaquarks”;</a:t>
              </a:r>
            </a:p>
            <a:p>
              <a:r>
                <a:rPr lang="en-US" sz="2000" dirty="0" err="1"/>
                <a:t>qqqq</a:t>
              </a:r>
              <a:r>
                <a:rPr lang="en-US" sz="2000" dirty="0"/>
                <a:t> meson called</a:t>
              </a:r>
              <a:r>
                <a:rPr lang="zh-CN" altLang="en-US" sz="2000" dirty="0"/>
                <a:t> </a:t>
              </a:r>
              <a:r>
                <a:rPr lang="en-US" sz="2000" dirty="0"/>
                <a:t>“</a:t>
              </a:r>
              <a:r>
                <a:rPr lang="en-US" sz="2000" dirty="0" err="1"/>
                <a:t>tetraquarks</a:t>
              </a:r>
              <a:r>
                <a:rPr lang="en-US" sz="2000" dirty="0"/>
                <a:t>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55035" y="4979924"/>
              <a:ext cx="1429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_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96015" y="5287546"/>
              <a:ext cx="2170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_ _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76401" y="2667001"/>
            <a:ext cx="8831501" cy="2969699"/>
            <a:chOff x="152400" y="2516701"/>
            <a:chExt cx="8831501" cy="2969699"/>
          </a:xfrm>
        </p:grpSpPr>
        <p:pic>
          <p:nvPicPr>
            <p:cNvPr id="24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" y="2590800"/>
              <a:ext cx="4404682" cy="28956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913595" y="3318734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30" name="TextBox 14"/>
            <p:cNvSpPr txBox="1"/>
            <p:nvPr/>
          </p:nvSpPr>
          <p:spPr>
            <a:xfrm>
              <a:off x="6710217" y="3874914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pic>
          <p:nvPicPr>
            <p:cNvPr id="31" name="Picture 15"/>
            <p:cNvPicPr>
              <a:picLocks noChangeAspect="1"/>
            </p:cNvPicPr>
            <p:nvPr/>
          </p:nvPicPr>
          <p:blipFill rotWithShape="1">
            <a:blip r:embed="rId6"/>
            <a:srcRect l="37036"/>
            <a:stretch/>
          </p:blipFill>
          <p:spPr>
            <a:xfrm>
              <a:off x="5069860" y="2903180"/>
              <a:ext cx="3758049" cy="362019"/>
            </a:xfrm>
            <a:prstGeom prst="rect">
              <a:avLst/>
            </a:prstGeom>
          </p:spPr>
        </p:pic>
        <p:pic>
          <p:nvPicPr>
            <p:cNvPr id="32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16735" y="3275964"/>
              <a:ext cx="959331" cy="424013"/>
            </a:xfrm>
            <a:prstGeom prst="rect">
              <a:avLst/>
            </a:prstGeom>
          </p:spPr>
        </p:pic>
        <p:sp>
          <p:nvSpPr>
            <p:cNvPr id="33" name="Rectangle 17"/>
            <p:cNvSpPr/>
            <p:nvPr/>
          </p:nvSpPr>
          <p:spPr bwMode="auto">
            <a:xfrm>
              <a:off x="7231412" y="3265199"/>
              <a:ext cx="184731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panose="020B0604020202020204" pitchFamily="34" charset="0"/>
              </a:endParaRPr>
            </a:p>
          </p:txBody>
        </p:sp>
        <p:pic>
          <p:nvPicPr>
            <p:cNvPr id="34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29200" y="2516701"/>
              <a:ext cx="1180971" cy="295243"/>
            </a:xfrm>
            <a:prstGeom prst="rect">
              <a:avLst/>
            </a:prstGeom>
          </p:spPr>
        </p:pic>
        <p:pic>
          <p:nvPicPr>
            <p:cNvPr id="35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57505" y="3743059"/>
              <a:ext cx="3382758" cy="263710"/>
            </a:xfrm>
            <a:prstGeom prst="rect">
              <a:avLst/>
            </a:prstGeom>
          </p:spPr>
        </p:pic>
        <p:pic>
          <p:nvPicPr>
            <p:cNvPr id="36" name="Picture 20"/>
            <p:cNvPicPr>
              <a:picLocks noChangeAspect="1"/>
            </p:cNvPicPr>
            <p:nvPr/>
          </p:nvPicPr>
          <p:blipFill rotWithShape="1">
            <a:blip r:embed="rId10"/>
            <a:srcRect l="32388"/>
            <a:stretch/>
          </p:blipFill>
          <p:spPr>
            <a:xfrm>
              <a:off x="4799467" y="4315300"/>
              <a:ext cx="4115933" cy="88529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auto">
            <a:xfrm>
              <a:off x="4724400" y="4349735"/>
              <a:ext cx="4259501" cy="400110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06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Weakly decaying </a:t>
            </a:r>
            <a:r>
              <a:rPr lang="en-US" sz="3200" i="1" dirty="0"/>
              <a:t>b</a:t>
            </a:r>
            <a:r>
              <a:rPr lang="en-US" sz="3200" dirty="0"/>
              <a:t>-</a:t>
            </a:r>
            <a:r>
              <a:rPr lang="en-US" sz="3200" dirty="0" err="1"/>
              <a:t>flavoured</a:t>
            </a:r>
            <a:r>
              <a:rPr lang="en-US" sz="3200" dirty="0"/>
              <a:t> </a:t>
            </a:r>
            <a:r>
              <a:rPr lang="en-US" sz="3200" dirty="0" smtClean="0"/>
              <a:t>pentaquarks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altLang="zh-CN" sz="2400" dirty="0"/>
                  <a:t>Skyrme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model: heavy quarks give </a:t>
                </a:r>
                <a:br>
                  <a:rPr lang="en-US" altLang="zh-CN" sz="2400" dirty="0"/>
                </a:br>
                <a:r>
                  <a:rPr lang="en-US" altLang="zh-CN" sz="2400" dirty="0"/>
                  <a:t>tightly bound pentaquark</a:t>
                </a:r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Search for mass peaks below strong </a:t>
                </a:r>
                <a:br>
                  <a:rPr lang="en-US" sz="2400" dirty="0"/>
                </a:br>
                <a:r>
                  <a:rPr lang="en-US" sz="2400" dirty="0"/>
                  <a:t>decay threshold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Upper limit on production ratio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𝜎</m:t>
                    </m:r>
                    <m:r>
                      <a:rPr lang="en-US" sz="2400" i="1">
                        <a:latin typeface="Cambria Math" charset="0"/>
                      </a:rPr>
                      <m:t>⋅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ℬ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wrt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400" i="1">
                        <a:latin typeface="Cambria Math" charset="0"/>
                      </a:rPr>
                      <m:t>→</m:t>
                    </m:r>
                    <m:r>
                      <a:rPr lang="en-US" sz="2400" i="1">
                        <a:latin typeface="Cambria Math" charset="0"/>
                      </a:rPr>
                      <m:t>𝐽</m:t>
                    </m:r>
                    <m:r>
                      <m:rPr>
                        <m:lit/>
                      </m:rPr>
                      <a:rPr lang="en-US" sz="2400" i="1">
                        <a:latin typeface="Cambria Math" charset="0"/>
                      </a:rPr>
                      <m:t>/</m:t>
                    </m:r>
                    <m:r>
                      <a:rPr lang="en-US" sz="2400" i="1">
                        <a:latin typeface="Cambria Math" charset="0"/>
                      </a:rPr>
                      <m:t>𝜓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charset="0"/>
                      </a:rPr>
                      <m:t>𝑝</m:t>
                    </m:r>
                  </m:oMath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22" t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15">
            <a:extLst>
              <a:ext uri="{FF2B5EF4-FFF2-40B4-BE49-F238E27FC236}">
                <a16:creationId xmlns="" xmlns:a16="http://schemas.microsoft.com/office/drawing/2014/main" id="{29D771AB-586E-A44C-AFF4-6B8A181D5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057117"/>
            <a:ext cx="7698712" cy="1950340"/>
          </a:xfrm>
          <a:prstGeom prst="rect">
            <a:avLst/>
          </a:prstGeom>
        </p:spPr>
      </p:pic>
      <p:sp>
        <p:nvSpPr>
          <p:cNvPr id="11" name="文本框 12">
            <a:extLst>
              <a:ext uri="{FF2B5EF4-FFF2-40B4-BE49-F238E27FC236}">
                <a16:creationId xmlns="" xmlns:a16="http://schemas.microsoft.com/office/drawing/2014/main" id="{E5215ADE-7BD7-6B4F-AD14-53E172F0B9D1}"/>
              </a:ext>
            </a:extLst>
          </p:cNvPr>
          <p:cNvSpPr txBox="1"/>
          <p:nvPr/>
        </p:nvSpPr>
        <p:spPr>
          <a:xfrm>
            <a:off x="2269534" y="1917604"/>
            <a:ext cx="4669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PLB 590(2004) 185; PLB 586(2004)337; PLB 331(1994)362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09326" y="470664"/>
            <a:ext cx="1883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PRD 97 (2018</a:t>
            </a:r>
            <a:r>
              <a:rPr kumimoji="1" lang="en-US" altLang="zh-CN" sz="1400" b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) 032010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125" y="5718660"/>
            <a:ext cx="4246894" cy="946760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="" xmlns:a16="http://schemas.microsoft.com/office/drawing/2014/main" id="{BE901E46-8065-9E44-ABF4-3AE71A76B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564" y="1202762"/>
            <a:ext cx="2904239" cy="15973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27739" y="1062871"/>
            <a:ext cx="486049" cy="475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Liming Zhang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Weakly decaying </a:t>
            </a:r>
            <a:r>
              <a:rPr lang="en-US" sz="3200" i="1" dirty="0"/>
              <a:t>b</a:t>
            </a:r>
            <a:r>
              <a:rPr lang="en-US" sz="3200" dirty="0"/>
              <a:t>-</a:t>
            </a:r>
            <a:r>
              <a:rPr lang="en-US" sz="3200" dirty="0" err="1"/>
              <a:t>flavoured</a:t>
            </a:r>
            <a:r>
              <a:rPr lang="en-US" sz="3200" dirty="0"/>
              <a:t> </a:t>
            </a:r>
            <a:r>
              <a:rPr lang="en-US" sz="3200" dirty="0" smtClean="0"/>
              <a:t>pentaquarks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2400" dirty="0"/>
                  <a:t>No evidence for signal, 90% CL limits 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𝑅</m:t>
                    </m:r>
                    <m:r>
                      <a:rPr lang="en-US" sz="2400" i="1">
                        <a:latin typeface="Cambria Math" charset="0"/>
                      </a:rPr>
                      <m:t>&lt;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−2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63" t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49290"/>
          <a:stretch/>
        </p:blipFill>
        <p:spPr>
          <a:xfrm>
            <a:off x="3151838" y="1648696"/>
            <a:ext cx="5990611" cy="2283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49839"/>
          <a:stretch/>
        </p:blipFill>
        <p:spPr>
          <a:xfrm>
            <a:off x="3141272" y="3955791"/>
            <a:ext cx="6028944" cy="22736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00990" y="1787812"/>
            <a:ext cx="99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7+8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TeV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09326" y="470664"/>
            <a:ext cx="1883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PRD 97 (2018</a:t>
            </a:r>
            <a:r>
              <a:rPr kumimoji="1" lang="en-US" altLang="zh-CN" sz="1400" b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) 032010</a:t>
            </a:r>
            <a:endParaRPr lang="en-US" sz="1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Liming Zhang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21" y="3795937"/>
            <a:ext cx="3917613" cy="2459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</a:t>
            </a:r>
            <a:r>
              <a:rPr lang="en-US" dirty="0" err="1" smtClean="0"/>
              <a:t>dibaryon</a:t>
            </a:r>
            <a:r>
              <a:rPr lang="en-US" dirty="0" smtClean="0"/>
              <a:t> state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 smtClean="0"/>
                  <a:t>A </a:t>
                </a:r>
                <a:r>
                  <a:rPr lang="en-US" sz="2400" dirty="0" err="1"/>
                  <a:t>dibaryon</a:t>
                </a:r>
                <a:r>
                  <a:rPr lang="en-US" sz="2400" dirty="0"/>
                  <a:t> state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𝑐𝑑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𝑢𝑑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[</m:t>
                    </m:r>
                    <m:r>
                      <a:rPr lang="en-US" sz="2400" i="1">
                        <a:latin typeface="Cambria Math" charset="0"/>
                      </a:rPr>
                      <m:t>𝑢𝑑</m:t>
                    </m:r>
                    <m:r>
                      <a:rPr lang="en-US" sz="2400" i="1"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sz="2400" dirty="0"/>
                  <a:t> </a:t>
                </a:r>
                <a:br>
                  <a:rPr lang="en-US" sz="2400" dirty="0"/>
                </a:br>
                <a:r>
                  <a:rPr lang="en-US" sz="2400" dirty="0"/>
                  <a:t>could be produced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400" i="1" dirty="0"/>
                  <a:t> </a:t>
                </a:r>
                <a:r>
                  <a:rPr lang="en-US" sz="2400" dirty="0"/>
                  <a:t>decays</a:t>
                </a:r>
                <a:br>
                  <a:rPr lang="en-US" sz="2400" dirty="0"/>
                </a:br>
                <a:r>
                  <a:rPr lang="en-US" sz="2400" dirty="0"/>
                  <a:t>to final 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400" i="1" dirty="0" smtClean="0"/>
              </a:p>
              <a:p>
                <a:pPr/>
                <a:r>
                  <a:rPr lang="en-US" sz="2400" dirty="0" smtClean="0"/>
                  <a:t>Can also be used to search for </a:t>
                </a:r>
                <a:br>
                  <a:rPr lang="en-US" sz="2400" dirty="0" smtClean="0"/>
                </a:b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</m:e>
                    </m:acc>
                    <m:d>
                      <m:dPr>
                        <m:begChr m:val="["/>
                        <m:endChr m:val="]"/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𝑐𝑑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𝑢𝑑</m:t>
                        </m:r>
                      </m:e>
                    </m:d>
                    <m:r>
                      <a:rPr lang="en-US" sz="2400" b="0" i="1" dirty="0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charset="0"/>
                          </a:rPr>
                          <m:t>Λ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 smtClean="0"/>
                  <a:t> pentaquark</a:t>
                </a:r>
                <a:endParaRPr lang="en-US" sz="2400" i="1" dirty="0"/>
              </a:p>
              <a:p>
                <a:r>
                  <a:rPr lang="en-US" sz="2400" dirty="0">
                    <a:solidFill>
                      <a:srgbClr val="0228D6"/>
                    </a:solidFill>
                  </a:rPr>
                  <a:t>LHCb has discovered the decay</a:t>
                </a:r>
                <a:br>
                  <a:rPr lang="en-US" sz="2400" dirty="0">
                    <a:solidFill>
                      <a:srgbClr val="0228D6"/>
                    </a:solidFill>
                  </a:rPr>
                </a:br>
                <a:r>
                  <a:rPr lang="en-US" altLang="zh-CN" sz="2400" dirty="0">
                    <a:solidFill>
                      <a:srgbClr val="0228D6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altLang="zh-CN" sz="2400" i="1">
                                <a:solidFill>
                                  <a:srgbClr val="0228D6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solidFill>
                                  <a:srgbClr val="0228D6"/>
                                </a:solidFill>
                                <a:latin typeface="Cambria Math" charset="0"/>
                              </a:rPr>
                              <m:t>𝛬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228D6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altLang="zh-CN" sz="2400" i="1">
                                <a:solidFill>
                                  <a:srgbClr val="0228D6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400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2400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400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0228D6"/>
                        </a:solidFill>
                        <a:latin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22" t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444" y="1551161"/>
            <a:ext cx="3794156" cy="16899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16732" y="4291822"/>
            <a:ext cx="271604" cy="224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88250" y="4679799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926±43 signal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8219" y="3463837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Resonance contributions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45049" y="3988400"/>
            <a:ext cx="99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7+8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TeV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10674" y="1835166"/>
            <a:ext cx="2856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L. </a:t>
            </a:r>
            <a:r>
              <a:rPr kumimoji="1" lang="en-US" altLang="zh-CN" sz="1400" b="1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Maiani</a:t>
            </a:r>
            <a:r>
              <a:rPr kumimoji="1" lang="en-US" altLang="zh-CN" sz="1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, et al. PLB 750 (2015) 37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836780" y="851706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is-IS" altLang="zh-CN" dirty="0"/>
              <a:t>Phys. Lett. B784 (2018) 101</a:t>
            </a:r>
            <a:endParaRPr lang="pl-PL" altLang="zh-CN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2" y="3794760"/>
            <a:ext cx="3613136" cy="245973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Liming Zhang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</a:t>
            </a:r>
            <a:r>
              <a:rPr lang="en-US" dirty="0" err="1" smtClean="0"/>
              <a:t>dibaryon</a:t>
            </a:r>
            <a:r>
              <a:rPr lang="en-US" dirty="0" smtClean="0"/>
              <a:t> state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Ratio of branching fractions</a:t>
                </a:r>
              </a:p>
              <a:p>
                <a:endParaRPr lang="en-US" sz="2400" i="1" dirty="0"/>
              </a:p>
              <a:p>
                <a:endParaRPr lang="en-US" sz="2400" i="1" dirty="0"/>
              </a:p>
              <a:p>
                <a:endParaRPr lang="en-US" sz="800" i="1" dirty="0"/>
              </a:p>
              <a:p>
                <a:r>
                  <a:rPr lang="en-US" sz="2400" dirty="0"/>
                  <a:t>No obvious </a:t>
                </a:r>
                <a:r>
                  <a:rPr lang="en-US" sz="2400" dirty="0" err="1"/>
                  <a:t>dibaryon</a:t>
                </a:r>
                <a:r>
                  <a:rPr lang="en-US" sz="2400" dirty="0"/>
                  <a:t> peak in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𝑚</m:t>
                    </m:r>
                    <m:r>
                      <a:rPr lang="en-US" sz="2400" i="1">
                        <a:latin typeface="Cambria Math" charset="0"/>
                      </a:rPr>
                      <m:t>(</m:t>
                    </m:r>
                    <m:sSubSup>
                      <m:sSubSupPr>
                        <m:ctrlPr>
                          <a:rPr lang="en-US" altLang="zh-CN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400" i="1"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charset="0"/>
                      </a:rPr>
                      <m:t>𝑝</m:t>
                    </m:r>
                    <m:r>
                      <a:rPr lang="en-US" altLang="zh-CN" sz="240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spectra</a:t>
                </a:r>
              </a:p>
              <a:p>
                <a:endParaRPr lang="en-US" sz="2400" i="1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63" t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916732" y="4291822"/>
            <a:ext cx="271604" cy="224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50995" y="303313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All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523572" y="3018264"/>
                <a:ext cx="1785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𝛴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region signals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569" y="3018264"/>
                <a:ext cx="1785553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8197" r="-307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18805" y="3036852"/>
                <a:ext cx="18673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𝛴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region signals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805" y="3036852"/>
                <a:ext cx="1867306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8197" r="-294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61" y="3354766"/>
            <a:ext cx="3007311" cy="2551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60" y="3355848"/>
            <a:ext cx="3007311" cy="25511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529" y="3355848"/>
            <a:ext cx="3007311" cy="25511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60179" y="1549008"/>
            <a:ext cx="6350000" cy="9017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Liming Zhang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36780" y="851706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is-IS" altLang="zh-CN" dirty="0"/>
              <a:t>Phys. Lett. </a:t>
            </a:r>
            <a:r>
              <a:rPr lang="is-IS" altLang="zh-CN"/>
              <a:t>B784 (2018) 101</a:t>
            </a:r>
            <a:endParaRPr lang="pl-PL" altLang="zh-CN" dirty="0"/>
          </a:p>
        </p:txBody>
      </p:sp>
    </p:spTree>
    <p:extLst>
      <p:ext uri="{BB962C8B-B14F-4D97-AF65-F5344CB8AC3E}">
        <p14:creationId xmlns:p14="http://schemas.microsoft.com/office/powerpoint/2010/main" val="89356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LHCb</a:t>
            </a:r>
            <a:r>
              <a:rPr lang="en-US" altLang="zh-CN" dirty="0" smtClean="0"/>
              <a:t> detector and performance</a:t>
            </a:r>
            <a:endParaRPr lang="zh-CN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909181" y="4532019"/>
            <a:ext cx="6376938" cy="2086062"/>
            <a:chOff x="2909181" y="4532019"/>
            <a:chExt cx="6376938" cy="2086062"/>
          </a:xfrm>
        </p:grpSpPr>
        <p:cxnSp>
          <p:nvCxnSpPr>
            <p:cNvPr id="38" name="Straight Connector 37"/>
            <p:cNvCxnSpPr/>
            <p:nvPr/>
          </p:nvCxnSpPr>
          <p:spPr bwMode="auto">
            <a:xfrm flipH="1">
              <a:off x="5215111" y="4780999"/>
              <a:ext cx="1935331" cy="1706783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2172" y="4570775"/>
              <a:ext cx="6293947" cy="2047306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909181" y="4852658"/>
              <a:ext cx="6376936" cy="16512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矩形 10"/>
            <p:cNvSpPr/>
            <p:nvPr/>
          </p:nvSpPr>
          <p:spPr>
            <a:xfrm>
              <a:off x="6536596" y="4532019"/>
              <a:ext cx="25855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200" dirty="0"/>
                <a:t>Int. J. Mod. Phys. A 30 (2015) 1530022</a:t>
              </a:r>
              <a:endParaRPr lang="zh-CN" altLang="en-US" sz="1200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70" y="1137684"/>
            <a:ext cx="10604880" cy="32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2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Why </a:t>
            </a:r>
            <a:r>
              <a:rPr lang="en-US" sz="6000" dirty="0" err="1"/>
              <a:t>pentaquarks</a:t>
            </a:r>
            <a:r>
              <a:rPr lang="en-US" sz="60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00E4"/>
                </a:solidFill>
              </a:rPr>
              <a:t>Interest in </a:t>
            </a:r>
            <a:r>
              <a:rPr lang="en-US" sz="2800" dirty="0" err="1">
                <a:solidFill>
                  <a:srgbClr val="E400E4"/>
                </a:solidFill>
              </a:rPr>
              <a:t>pentaquarks</a:t>
            </a:r>
            <a:r>
              <a:rPr lang="en-US" sz="2800" dirty="0">
                <a:solidFill>
                  <a:srgbClr val="E400E4"/>
                </a:solidFill>
              </a:rPr>
              <a:t> arises from the fact that they would be new type of particles beyond the simple quark-model picture. Could teach us a lot about QCD.</a:t>
            </a:r>
          </a:p>
          <a:p>
            <a:endParaRPr lang="en-US" sz="2800" dirty="0" smtClean="0"/>
          </a:p>
          <a:p>
            <a:r>
              <a:rPr lang="en-US" sz="2800" dirty="0" smtClean="0"/>
              <a:t>There </a:t>
            </a:r>
            <a:r>
              <a:rPr lang="en-US" sz="2800" dirty="0"/>
              <a:t>is no reason they should not exist</a:t>
            </a:r>
          </a:p>
          <a:p>
            <a:pPr lvl="1"/>
            <a:r>
              <a:rPr lang="en-US" sz="2400" dirty="0"/>
              <a:t>Predicted by Gell-Mann (64), Zweig (64), others later in context of specific QCD models: Jaffe (76), </a:t>
            </a:r>
            <a:r>
              <a:rPr lang="en-US" sz="2400" dirty="0" err="1"/>
              <a:t>Högaasen</a:t>
            </a:r>
            <a:r>
              <a:rPr lang="en-US" sz="2400" dirty="0"/>
              <a:t> &amp; </a:t>
            </a:r>
            <a:r>
              <a:rPr lang="en-US" sz="2400" dirty="0" err="1"/>
              <a:t>Sorba</a:t>
            </a:r>
            <a:r>
              <a:rPr lang="en-US" sz="2400" dirty="0"/>
              <a:t> (78), </a:t>
            </a:r>
            <a:r>
              <a:rPr lang="en-US" sz="2400" dirty="0" err="1"/>
              <a:t>Strottman</a:t>
            </a:r>
            <a:r>
              <a:rPr lang="en-US" sz="2400" dirty="0"/>
              <a:t> (79), </a:t>
            </a:r>
            <a:r>
              <a:rPr lang="en-US" altLang="zh-CN" sz="2400" dirty="0" err="1"/>
              <a:t>Lipkin</a:t>
            </a:r>
            <a:r>
              <a:rPr lang="en-US" altLang="zh-CN" sz="2400" dirty="0"/>
              <a:t> (87)</a:t>
            </a:r>
            <a:r>
              <a:rPr lang="en-US" sz="2400" dirty="0"/>
              <a:t> </a:t>
            </a:r>
          </a:p>
          <a:p>
            <a:r>
              <a:rPr lang="en-US" sz="2800" dirty="0"/>
              <a:t>These would be short-lived ~10</a:t>
            </a:r>
            <a:r>
              <a:rPr lang="en-US" sz="2800" baseline="30000" dirty="0"/>
              <a:t>-23 </a:t>
            </a:r>
            <a:r>
              <a:rPr lang="en-US" sz="2800" dirty="0"/>
              <a:t>s “resonances” whose presence is detected by mass peaks &amp; angular distributions showing the presence of unique </a:t>
            </a:r>
            <a:r>
              <a:rPr lang="en-US" sz="2800" i="1" dirty="0"/>
              <a:t>J</a:t>
            </a:r>
            <a:r>
              <a:rPr lang="en-US" sz="2800" i="1" baseline="30000" dirty="0"/>
              <a:t>P</a:t>
            </a:r>
            <a:r>
              <a:rPr lang="en-US" sz="2800" dirty="0"/>
              <a:t> quantum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9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43836" y="948392"/>
            <a:ext cx="3760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LHCb detector described in JINST 3 (2008) S08005</a:t>
            </a:r>
          </a:p>
        </p:txBody>
      </p:sp>
      <p:sp>
        <p:nvSpPr>
          <p:cNvPr id="24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LHCb</a:t>
            </a:r>
            <a:r>
              <a:rPr lang="en-US" altLang="zh-CN" dirty="0" smtClean="0"/>
              <a:t> detector and performance</a:t>
            </a:r>
            <a:endParaRPr lang="zh-CN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4" y="1155541"/>
            <a:ext cx="5352679" cy="3625456"/>
          </a:xfrm>
          <a:prstGeom prst="rect">
            <a:avLst/>
          </a:prstGeom>
        </p:spPr>
      </p:pic>
      <p:pic>
        <p:nvPicPr>
          <p:cNvPr id="8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34" y="1192553"/>
            <a:ext cx="2968483" cy="33036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09181" y="4532019"/>
            <a:ext cx="6376938" cy="2086062"/>
            <a:chOff x="2909181" y="4532019"/>
            <a:chExt cx="6376938" cy="2086062"/>
          </a:xfrm>
        </p:grpSpPr>
        <p:cxnSp>
          <p:nvCxnSpPr>
            <p:cNvPr id="38" name="Straight Connector 37"/>
            <p:cNvCxnSpPr/>
            <p:nvPr/>
          </p:nvCxnSpPr>
          <p:spPr bwMode="auto">
            <a:xfrm flipH="1">
              <a:off x="5215111" y="4780999"/>
              <a:ext cx="1935331" cy="1706783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92172" y="4570775"/>
              <a:ext cx="6293947" cy="2047306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909181" y="4852658"/>
              <a:ext cx="6376936" cy="16512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矩形 10"/>
            <p:cNvSpPr/>
            <p:nvPr/>
          </p:nvSpPr>
          <p:spPr>
            <a:xfrm>
              <a:off x="6536596" y="4532019"/>
              <a:ext cx="25855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200" dirty="0"/>
                <a:t>Int. J. Mod. Phys. A 30 (2015) 1530022</a:t>
              </a:r>
              <a:endParaRPr lang="zh-CN" altLang="en-US" sz="1200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5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78" y="956307"/>
            <a:ext cx="7190442" cy="4549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collected luminosity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22351" y="3648550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FA00"/>
                </a:solidFill>
                <a:latin typeface="Arial" charset="0"/>
                <a:ea typeface="Arial" charset="0"/>
                <a:cs typeface="Arial" charset="0"/>
              </a:rPr>
              <a:t>7TeV</a:t>
            </a:r>
          </a:p>
          <a:p>
            <a:r>
              <a:rPr lang="en-US" b="1" dirty="0" smtClean="0">
                <a:solidFill>
                  <a:srgbClr val="00FA00"/>
                </a:solidFill>
                <a:latin typeface="Arial" charset="0"/>
                <a:ea typeface="Arial" charset="0"/>
                <a:cs typeface="Arial" charset="0"/>
              </a:rPr>
              <a:t>1.1/fb</a:t>
            </a:r>
            <a:endParaRPr lang="en-US" b="1" dirty="0">
              <a:solidFill>
                <a:srgbClr val="00FA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2696" y="2859399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28D6"/>
                </a:solidFill>
                <a:latin typeface="Arial" charset="0"/>
                <a:ea typeface="Arial" charset="0"/>
                <a:cs typeface="Arial" charset="0"/>
              </a:rPr>
              <a:t>8TeV</a:t>
            </a:r>
          </a:p>
          <a:p>
            <a:r>
              <a:rPr lang="en-US" b="1" dirty="0" smtClean="0">
                <a:solidFill>
                  <a:srgbClr val="0228D6"/>
                </a:solidFill>
                <a:latin typeface="Arial" charset="0"/>
                <a:ea typeface="Arial" charset="0"/>
                <a:cs typeface="Arial" charset="0"/>
              </a:rPr>
              <a:t>2.1/fb</a:t>
            </a:r>
            <a:endParaRPr lang="en-US" b="1" dirty="0">
              <a:solidFill>
                <a:srgbClr val="0228D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7907786" y="3028891"/>
            <a:ext cx="268585" cy="2162685"/>
          </a:xfrm>
          <a:prstGeom prst="rightBrace">
            <a:avLst>
              <a:gd name="adj1" fmla="val 0"/>
              <a:gd name="adj2" fmla="val 50000"/>
            </a:avLst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96548" y="4318110"/>
            <a:ext cx="189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13TeV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522068" y="5526805"/>
                <a:ext cx="7550016" cy="1143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charset="0"/>
                        <a:cs typeface="Times New Roman" pitchFamily="18" charset="0"/>
                      </a:rPr>
                      <m:t>𝝈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𝒑𝒑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→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𝒃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cs typeface="Times New Roman" pitchFamily="18" charset="0"/>
                              </a:rPr>
                              <m:t>𝒃</m:t>
                            </m:r>
                          </m:e>
                        </m:acc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charset="0"/>
                            <a:cs typeface="Times New Roman" pitchFamily="18" charset="0"/>
                          </a:rPr>
                          <m:t>𝑿</m:t>
                        </m:r>
                      </m:e>
                    </m:d>
                    <m:r>
                      <a:rPr lang="en-US" b="1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Times New Roman" pitchFamily="18" charset="0"/>
                      </a:rPr>
                      <m:t>≈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72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FF0000"/>
                        </a:solidFill>
                        <a:latin typeface="Cambria Math" charset="0"/>
                        <a:cs typeface="Times New Roman" pitchFamily="18" charset="0"/>
                      </a:rPr>
                      <m:t>𝛍</m:t>
                    </m:r>
                    <m:r>
                      <a:rPr lang="en-US" b="1">
                        <a:solidFill>
                          <a:srgbClr val="FF0000"/>
                        </a:solidFill>
                        <a:latin typeface="Cambria Math" charset="0"/>
                        <a:cs typeface="Times New Roman" pitchFamily="18" charset="0"/>
                      </a:rPr>
                      <m:t>𝐛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@7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TeV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vs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Times New Roman" pitchFamily="18" charset="0"/>
                      </a:rPr>
                      <m:t>≈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144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FF0000"/>
                        </a:solidFill>
                        <a:latin typeface="Cambria Math" charset="0"/>
                        <a:cs typeface="Times New Roman" pitchFamily="18" charset="0"/>
                      </a:rPr>
                      <m:t>𝛍</m:t>
                    </m:r>
                    <m:r>
                      <a:rPr lang="en-US" b="1">
                        <a:solidFill>
                          <a:srgbClr val="FF0000"/>
                        </a:solidFill>
                        <a:latin typeface="Cambria Math" charset="0"/>
                        <a:cs typeface="Times New Roman" pitchFamily="18" charset="0"/>
                      </a:rPr>
                      <m:t>𝐛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@13 </a:t>
                </a:r>
                <a:r>
                  <a:rPr lang="en-US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TeV</a:t>
                </a:r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in </a:t>
                </a:r>
                <a:r>
                  <a:rPr lang="en-US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LHCb</a:t>
                </a:r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acceptance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6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𝓛</m:t>
                    </m:r>
                  </m:oMath>
                </a14:m>
                <a:r>
                  <a:rPr lang="en-US" sz="2400" b="1" dirty="0" smtClean="0">
                    <a:solidFill>
                      <a:srgbClr val="007600"/>
                    </a:solidFill>
                    <a:latin typeface="Times New Roman" pitchFamily="18" charset="0"/>
                    <a:cs typeface="Times New Roman" pitchFamily="18" charset="0"/>
                  </a:rPr>
                  <a:t>(Run1+2) </a:t>
                </a:r>
                <a:r>
                  <a:rPr lang="en-US" altLang="zh-CN" sz="2400" b="1" dirty="0">
                    <a:solidFill>
                      <a:srgbClr val="007600"/>
                    </a:solidFill>
                    <a:latin typeface="Times New Roman" pitchFamily="18" charset="0"/>
                    <a:cs typeface="Times New Roman" pitchFamily="18" charset="0"/>
                  </a:rPr>
                  <a:t>≈ </a:t>
                </a:r>
                <a:r>
                  <a:rPr lang="en-US" altLang="zh-CN" sz="2400" b="1" dirty="0" smtClean="0">
                    <a:solidFill>
                      <a:srgbClr val="007600"/>
                    </a:solidFill>
                    <a:latin typeface="Times New Roman" pitchFamily="18" charset="0"/>
                    <a:cs typeface="Times New Roman" pitchFamily="18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rgbClr val="0076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𝓛</m:t>
                    </m:r>
                  </m:oMath>
                </a14:m>
                <a:r>
                  <a:rPr lang="en-US" altLang="zh-CN" sz="2400" b="1" dirty="0" smtClean="0">
                    <a:solidFill>
                      <a:srgbClr val="007600"/>
                    </a:solidFill>
                    <a:latin typeface="Times New Roman" pitchFamily="18" charset="0"/>
                    <a:cs typeface="Times New Roman" pitchFamily="18" charset="0"/>
                  </a:rPr>
                  <a:t>(Run1)</a:t>
                </a:r>
                <a:endParaRPr lang="en-US" sz="2400" b="1" dirty="0">
                  <a:solidFill>
                    <a:srgbClr val="0076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400" b="1" dirty="0" smtClean="0">
                    <a:solidFill>
                      <a:srgbClr val="007600"/>
                    </a:solidFill>
                    <a:latin typeface="Times New Roman" pitchFamily="18" charset="0"/>
                    <a:cs typeface="Times New Roman" pitchFamily="18" charset="0"/>
                  </a:rPr>
                  <a:t>Expect  Yield(Run1+2) ≈ 4.5 Yield(Run1) </a:t>
                </a:r>
                <a:endParaRPr lang="en-US" sz="2400" b="1" dirty="0">
                  <a:solidFill>
                    <a:srgbClr val="007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068" y="5526805"/>
                <a:ext cx="7550016" cy="1143646"/>
              </a:xfrm>
              <a:prstGeom prst="rect">
                <a:avLst/>
              </a:prstGeom>
              <a:blipFill rotWithShape="0">
                <a:blip r:embed="rId3"/>
                <a:stretch>
                  <a:fillRect t="-1604" r="-24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81771" y="307481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73FEFF"/>
                </a:solidFill>
                <a:latin typeface="Arial" charset="0"/>
                <a:ea typeface="Arial" charset="0"/>
                <a:cs typeface="Arial" charset="0"/>
              </a:rPr>
              <a:t>0.3/fb</a:t>
            </a:r>
            <a:endParaRPr lang="en-US" b="1" dirty="0">
              <a:solidFill>
                <a:srgbClr val="73FE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7581" y="259520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40FF"/>
                </a:solidFill>
                <a:latin typeface="Arial" charset="0"/>
                <a:ea typeface="Arial" charset="0"/>
                <a:cs typeface="Arial" charset="0"/>
              </a:rPr>
              <a:t>1.7/fb</a:t>
            </a:r>
            <a:endParaRPr lang="en-US" b="1" dirty="0">
              <a:solidFill>
                <a:srgbClr val="FF4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60626" y="203491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1.7/fb</a:t>
            </a:r>
            <a:endParaRPr lang="en-US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70224" y="121912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2.19/fb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54917" y="2715903"/>
            <a:ext cx="1521538" cy="2620371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26740" y="3648550"/>
            <a:ext cx="2024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Results at this talk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only based on run-1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data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185588" y="5833305"/>
            <a:ext cx="34150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is-IS" altLang="zh-CN" sz="1200" b="1" u="sng" cap="all" dirty="0">
                <a:solidFill>
                  <a:srgbClr val="006DB6"/>
                </a:solidFill>
                <a:latin typeface="verdana" charset="0"/>
                <a:hlinkClick r:id="rId4"/>
              </a:rPr>
              <a:t>PHYS. REV. LETT. 118, 052002 (2017)</a:t>
            </a:r>
            <a:endParaRPr lang="is-IS" altLang="zh-CN" sz="1200" b="1" i="0" cap="all" dirty="0">
              <a:solidFill>
                <a:srgbClr val="000000"/>
              </a:solidFill>
              <a:effectLst/>
              <a:latin typeface="verdana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751653" y="4244526"/>
            <a:ext cx="1370698" cy="442916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15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Discovery of </a:t>
            </a:r>
            <a:r>
              <a:rPr kumimoji="1" lang="en-US" altLang="zh-CN" dirty="0" smtClean="0"/>
              <a:t>pentaquark </a:t>
            </a:r>
            <a:r>
              <a:rPr kumimoji="1" lang="en-US" altLang="zh-CN" dirty="0"/>
              <a:t>states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zh-CN" sz="2400" dirty="0"/>
                  <a:t>Two pentaquark states observed </a:t>
                </a:r>
                <a:r>
                  <a:rPr kumimoji="1" lang="en-US" altLang="zh-CN" sz="2400" dirty="0" smtClean="0"/>
                  <a:t>in 26,000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i="1">
                        <a:latin typeface="Cambria Math" charset="0"/>
                      </a:rPr>
                      <m:t>→</m:t>
                    </m:r>
                    <m:r>
                      <a:rPr kumimoji="1" lang="en-US" altLang="zh-CN" sz="2400" i="1">
                        <a:latin typeface="Cambria Math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400" i="1">
                        <a:latin typeface="Cambria Math" charset="0"/>
                      </a:rPr>
                      <m:t>/</m:t>
                    </m:r>
                    <m:r>
                      <a:rPr kumimoji="1" lang="en-US" altLang="zh-CN" sz="2400" i="1">
                        <a:latin typeface="Cambria Math" charset="0"/>
                      </a:rPr>
                      <m:t>𝜓</m:t>
                    </m:r>
                    <m:r>
                      <a:rPr kumimoji="1" lang="en-US" altLang="zh-CN" sz="2400" i="1">
                        <a:latin typeface="Cambria Math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decays</a:t>
                </a:r>
                <a:endParaRPr lang="en-US" altLang="zh-CN" sz="24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22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2161309" y="1676400"/>
            <a:ext cx="3801977" cy="3165727"/>
            <a:chOff x="509644" y="980728"/>
            <a:chExt cx="3328821" cy="291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" r="7962"/>
            <a:stretch/>
          </p:blipFill>
          <p:spPr>
            <a:xfrm>
              <a:off x="509644" y="980728"/>
              <a:ext cx="3298890" cy="27003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/>
                <p:cNvSpPr txBox="1"/>
                <p:nvPr/>
              </p:nvSpPr>
              <p:spPr>
                <a:xfrm>
                  <a:off x="2388516" y="3501008"/>
                  <a:ext cx="1449949" cy="3942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sSup>
                              <m:sSupPr>
                                <m:ctrlPr>
                                  <a:rPr lang="en-US" altLang="zh-CN" b="1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𝐆𝐞𝐕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zh-CN" altLang="en-US" b="1"/>
                </a:p>
              </p:txBody>
            </p:sp>
          </mc:Choice>
          <mc:Fallback xmlns="">
            <p:sp>
              <p:nvSpPr>
                <p:cNvPr id="13" name="文本框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8516" y="3501008"/>
                  <a:ext cx="1449949" cy="394210"/>
                </a:xfrm>
                <a:prstGeom prst="rect">
                  <a:avLst/>
                </a:prstGeom>
                <a:blipFill>
                  <a:blip r:embed="rId5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组合 14"/>
          <p:cNvGrpSpPr/>
          <p:nvPr/>
        </p:nvGrpSpPr>
        <p:grpSpPr>
          <a:xfrm>
            <a:off x="5963286" y="1627443"/>
            <a:ext cx="3731525" cy="3189346"/>
            <a:chOff x="539552" y="3920437"/>
            <a:chExt cx="3291249" cy="290482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" r="8452"/>
            <a:stretch/>
          </p:blipFill>
          <p:spPr>
            <a:xfrm>
              <a:off x="539552" y="3920437"/>
              <a:ext cx="3277434" cy="2697107"/>
            </a:xfrm>
            <a:prstGeom prst="rect">
              <a:avLst/>
            </a:prstGeom>
          </p:spPr>
        </p:pic>
        <p:sp>
          <p:nvSpPr>
            <p:cNvPr id="7" name="TextBox 12"/>
            <p:cNvSpPr txBox="1"/>
            <p:nvPr/>
          </p:nvSpPr>
          <p:spPr>
            <a:xfrm>
              <a:off x="2954614" y="4392415"/>
              <a:ext cx="753290" cy="53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Data          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Fit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/>
                <p:cNvSpPr txBox="1"/>
                <p:nvPr/>
              </p:nvSpPr>
              <p:spPr>
                <a:xfrm>
                  <a:off x="1165776" y="5713511"/>
                  <a:ext cx="11019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1" i="1">
                                <a:solidFill>
                                  <a:srgbClr val="FF40FF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1400" b="1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400" b="1" i="1">
                                <a:solidFill>
                                  <a:srgbClr val="FF40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1400" b="1" i="1">
                                    <a:solidFill>
                                      <a:srgbClr val="FF40FF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400" b="1" i="1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  <m:t>𝟒𝟑𝟖𝟎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1400" b="1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400" b="1" dirty="0">
                    <a:solidFill>
                      <a:srgbClr val="FF40FF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776" y="5713511"/>
                  <a:ext cx="1101968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/>
                <p:cNvSpPr txBox="1"/>
                <p:nvPr/>
              </p:nvSpPr>
              <p:spPr>
                <a:xfrm>
                  <a:off x="1845729" y="5229200"/>
                  <a:ext cx="11420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1" i="1">
                                <a:solidFill>
                                  <a:srgbClr val="0033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1600" b="1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600" b="1" i="1">
                                <a:solidFill>
                                  <a:srgbClr val="0033CC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1600" b="1" i="1">
                                    <a:solidFill>
                                      <a:srgbClr val="0033CC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𝟒𝟒𝟓𝟎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1600" b="1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600" b="1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729" y="5229200"/>
                  <a:ext cx="1142095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/>
                <p:cNvSpPr txBox="1"/>
                <p:nvPr/>
              </p:nvSpPr>
              <p:spPr>
                <a:xfrm>
                  <a:off x="2339752" y="6430921"/>
                  <a:ext cx="1491049" cy="39433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  <m:r>
                              <m:rPr>
                                <m:lit/>
                              </m:rP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𝝍</m:t>
                            </m:r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𝐆𝐞𝐕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zh-CN" altLang="en-US" b="1"/>
                </a:p>
              </p:txBody>
            </p:sp>
          </mc:Choice>
          <mc:Fallback xmlns="">
            <p:sp>
              <p:nvSpPr>
                <p:cNvPr id="14" name="文本框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752" y="6430921"/>
                  <a:ext cx="1491049" cy="394339"/>
                </a:xfrm>
                <a:prstGeom prst="rect">
                  <a:avLst/>
                </a:prstGeom>
                <a:blipFill>
                  <a:blip r:embed="rId9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矩形 16"/>
          <p:cNvSpPr/>
          <p:nvPr/>
        </p:nvSpPr>
        <p:spPr>
          <a:xfrm>
            <a:off x="8225607" y="813521"/>
            <a:ext cx="2298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PRL </a:t>
            </a:r>
            <a:r>
              <a:rPr kumimoji="1" lang="en-US" altLang="zh-CN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115,</a:t>
            </a:r>
            <a:r>
              <a:rPr kumimoji="1" lang="zh-CN" altLang="en-US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072001</a:t>
            </a:r>
            <a:r>
              <a:rPr kumimoji="1" lang="en-US" altLang="zh-CN" sz="1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(2015) </a:t>
            </a:r>
            <a:endParaRPr kumimoji="1" lang="zh-CN" altLang="en-US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804" y="4954486"/>
            <a:ext cx="6750229" cy="1361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4940" y="2616451"/>
            <a:ext cx="99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7+8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TeV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4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Fit results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/>
              <p:cNvSpPr>
                <a:spLocks noGrp="1"/>
              </p:cNvSpPr>
              <p:nvPr>
                <p:ph idx="1"/>
              </p:nvPr>
            </p:nvSpPr>
            <p:spPr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r>
                  <a:rPr lang="en-US" altLang="zh-CN" sz="2800" kern="0" dirty="0" smtClean="0">
                    <a:latin typeface="Arial"/>
                  </a:rPr>
                  <a:t>Best fit has </a:t>
                </a:r>
                <a:r>
                  <a:rPr lang="en-US" altLang="zh-CN" sz="2800" i="1" kern="0" dirty="0">
                    <a:latin typeface="Arial"/>
                  </a:rPr>
                  <a:t>J</a:t>
                </a:r>
                <a:r>
                  <a:rPr lang="en-US" altLang="zh-CN" sz="2800" i="1" kern="0" baseline="30000" dirty="0">
                    <a:latin typeface="Arial"/>
                  </a:rPr>
                  <a:t>P</a:t>
                </a:r>
                <a:r>
                  <a:rPr lang="en-US" altLang="zh-CN" sz="2800" kern="0" dirty="0">
                    <a:latin typeface="Arial"/>
                  </a:rPr>
                  <a:t>=(3/2</a:t>
                </a:r>
                <a:r>
                  <a:rPr lang="en-US" altLang="zh-CN" sz="2800" kern="0" baseline="30000" dirty="0">
                    <a:latin typeface="Arial"/>
                  </a:rPr>
                  <a:t>-</a:t>
                </a:r>
                <a:r>
                  <a:rPr lang="en-US" altLang="zh-CN" sz="2800" kern="0" dirty="0">
                    <a:latin typeface="Arial"/>
                  </a:rPr>
                  <a:t>, 5/2</a:t>
                </a:r>
                <a:r>
                  <a:rPr lang="en-US" altLang="zh-CN" sz="2800" kern="0" baseline="30000" dirty="0">
                    <a:latin typeface="Arial"/>
                  </a:rPr>
                  <a:t>+</a:t>
                </a:r>
                <a:r>
                  <a:rPr lang="en-US" altLang="zh-CN" sz="2800" kern="0" dirty="0">
                    <a:latin typeface="Arial"/>
                  </a:rPr>
                  <a:t>), also (3/2</a:t>
                </a:r>
                <a:r>
                  <a:rPr lang="en-US" altLang="zh-CN" sz="2800" kern="0" baseline="30000" dirty="0">
                    <a:latin typeface="Arial"/>
                  </a:rPr>
                  <a:t>+</a:t>
                </a:r>
                <a:r>
                  <a:rPr lang="en-US" altLang="zh-CN" sz="2800" kern="0" dirty="0">
                    <a:latin typeface="Arial"/>
                  </a:rPr>
                  <a:t>, 5/2</a:t>
                </a:r>
                <a:r>
                  <a:rPr lang="en-US" altLang="zh-CN" sz="2800" kern="0" baseline="30000" dirty="0">
                    <a:latin typeface="Arial"/>
                  </a:rPr>
                  <a:t>-</a:t>
                </a:r>
                <a:r>
                  <a:rPr lang="en-US" altLang="zh-CN" sz="2800" kern="0" dirty="0">
                    <a:latin typeface="Arial"/>
                  </a:rPr>
                  <a:t>) &amp; (5/2</a:t>
                </a:r>
                <a:r>
                  <a:rPr lang="en-US" altLang="zh-CN" sz="2800" kern="0" baseline="30000" dirty="0">
                    <a:latin typeface="Arial"/>
                  </a:rPr>
                  <a:t>+</a:t>
                </a:r>
                <a:r>
                  <a:rPr lang="en-US" altLang="zh-CN" sz="2800" kern="0" dirty="0">
                    <a:latin typeface="Arial"/>
                  </a:rPr>
                  <a:t>, 3/2</a:t>
                </a:r>
                <a:r>
                  <a:rPr lang="en-US" altLang="zh-CN" sz="2800" kern="0" baseline="30000" dirty="0">
                    <a:latin typeface="Arial"/>
                  </a:rPr>
                  <a:t>-</a:t>
                </a:r>
                <a:r>
                  <a:rPr lang="en-US" altLang="zh-CN" sz="2800" kern="0" dirty="0">
                    <a:latin typeface="Arial"/>
                  </a:rPr>
                  <a:t>) are </a:t>
                </a:r>
                <a:r>
                  <a:rPr lang="en-US" altLang="zh-CN" sz="2800" kern="0" dirty="0" err="1" smtClean="0">
                    <a:latin typeface="Arial"/>
                  </a:rPr>
                  <a:t>compatiable</a:t>
                </a:r>
                <a:r>
                  <a:rPr lang="en-US" altLang="zh-CN" sz="2800" kern="0" dirty="0" smtClean="0">
                    <a:latin typeface="Arial"/>
                  </a:rPr>
                  <a:t> </a:t>
                </a:r>
                <a:r>
                  <a:rPr lang="en-US" altLang="zh-CN" sz="2800" kern="0" dirty="0">
                    <a:latin typeface="Arial"/>
                  </a:rPr>
                  <a:t>for low and high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ker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i="1" ker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i="1" kern="0"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800" i="1" kern="0">
                            <a:latin typeface="Cambria Math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altLang="zh-CN" sz="2800" kern="0" dirty="0">
                  <a:latin typeface="Arial"/>
                </a:endParaRPr>
              </a:p>
              <a:p>
                <a:pPr marL="0" indent="0">
                  <a:buNone/>
                </a:pPr>
                <a:endParaRPr lang="en-US" altLang="zh-CN" sz="24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CN" sz="24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:pPr lvl="0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𝟎</m:t>
                        </m:r>
                      </m:sup>
                    </m:sSubSup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charset="0"/>
                      </a:rPr>
                      <m:t>𝑱</m:t>
                    </m:r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charset="0"/>
                      </a:rPr>
                      <m:t>/</m:t>
                    </m:r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charset="0"/>
                      </a:rPr>
                      <m:t>𝝍</m:t>
                    </m:r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charset="0"/>
                      </a:rPr>
                      <m:t>𝒑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</a:rPr>
                  <a:t> published in 2015 used very tight cut intentionally</a:t>
                </a:r>
              </a:p>
              <a:p>
                <a:pPr lvl="0"/>
                <a:r>
                  <a:rPr lang="en-US" altLang="zh-CN" sz="2800" dirty="0">
                    <a:solidFill>
                      <a:srgbClr val="C00000"/>
                    </a:solidFill>
                  </a:rPr>
                  <a:t>After </a:t>
                </a:r>
                <a:r>
                  <a:rPr lang="en-US" altLang="zh-CN" sz="2800" dirty="0" err="1">
                    <a:solidFill>
                      <a:srgbClr val="C00000"/>
                    </a:solidFill>
                  </a:rPr>
                  <a:t>reoptimzation</a:t>
                </a:r>
                <a:r>
                  <a:rPr lang="en-US" altLang="zh-CN" sz="2800" dirty="0">
                    <a:solidFill>
                      <a:srgbClr val="C00000"/>
                    </a:solidFill>
                  </a:rPr>
                  <a:t>, efficiency </a:t>
                </a:r>
                <a:r>
                  <a:rPr lang="en-US" altLang="zh-CN" sz="2800" dirty="0" smtClean="0">
                    <a:solidFill>
                      <a:srgbClr val="C00000"/>
                    </a:solidFill>
                  </a:rPr>
                  <a:t>increases </a:t>
                </a:r>
                <a:r>
                  <a:rPr lang="en-US" altLang="zh-CN" sz="2800" dirty="0">
                    <a:solidFill>
                      <a:srgbClr val="C00000"/>
                    </a:solidFill>
                  </a:rPr>
                  <a:t>by 90</a:t>
                </a:r>
                <a:r>
                  <a:rPr lang="en-US" altLang="zh-CN" sz="2800" dirty="0" smtClean="0">
                    <a:solidFill>
                      <a:srgbClr val="C00000"/>
                    </a:solidFill>
                  </a:rPr>
                  <a:t>%</a:t>
                </a:r>
              </a:p>
              <a:p>
                <a:pPr lvl="0"/>
                <a:r>
                  <a:rPr lang="en-US" altLang="zh-CN" sz="2800" dirty="0" smtClean="0">
                    <a:solidFill>
                      <a:srgbClr val="C00000"/>
                    </a:solidFill>
                  </a:rPr>
                  <a:t>We observed </a:t>
                </a:r>
                <a:r>
                  <a:rPr lang="en-US" altLang="zh-CN" sz="2800" dirty="0">
                    <a:solidFill>
                      <a:srgbClr val="C00000"/>
                    </a:solidFill>
                  </a:rPr>
                  <a:t>~</a:t>
                </a:r>
                <a:r>
                  <a:rPr lang="en-US" altLang="zh-CN" sz="2800" dirty="0" smtClean="0">
                    <a:solidFill>
                      <a:srgbClr val="C00000"/>
                    </a:solidFill>
                  </a:rPr>
                  <a:t>200,000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Λ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2800" dirty="0" smtClean="0">
                    <a:solidFill>
                      <a:srgbClr val="C00000"/>
                    </a:solidFill>
                  </a:rPr>
                  <a:t> signal ( 8 × 2015 publication), new result is expected to be published next year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endParaRPr lang="en-US" altLang="zh-CN" b="1" dirty="0">
                  <a:solidFill>
                    <a:srgbClr val="2605EB"/>
                  </a:solidFill>
                </a:endParaRPr>
              </a:p>
            </p:txBody>
          </p:sp>
        </mc:Choice>
        <mc:Fallback xmlns="">
          <p:sp>
            <p:nvSpPr>
              <p:cNvPr id="1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333" t="-1306" b="-3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2688714"/>
                  </p:ext>
                </p:extLst>
              </p:nvPr>
            </p:nvGraphicFramePr>
            <p:xfrm>
              <a:off x="1902746" y="2091944"/>
              <a:ext cx="8386509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4252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2095817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1648143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1351534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  <a:gridCol w="2036763">
                      <a:extLst>
                        <a:ext uri="{9D8B030D-6E8A-4147-A177-3AD203B41FA5}">
                          <a16:colId xmlns="" xmlns:a16="http://schemas.microsoft.com/office/drawing/2014/main" val="20004"/>
                        </a:ext>
                      </a:extLst>
                    </a:gridCol>
                  </a:tblGrid>
                  <a:tr h="252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Resonance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Mass (MeV)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Width (MeV)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 smtClean="0"/>
                            <a:t>Significance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Fit fraction(%)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1" dirty="0" smtClean="0"/>
                            <a:t>P</a:t>
                          </a:r>
                          <a:r>
                            <a:rPr lang="en-US" sz="1800" i="1" baseline="-25000" dirty="0" smtClean="0"/>
                            <a:t>c</a:t>
                          </a:r>
                          <a:r>
                            <a:rPr lang="en-US" sz="1800" dirty="0" smtClean="0"/>
                            <a:t>(4380)</a:t>
                          </a:r>
                          <a:r>
                            <a:rPr lang="en-US" altLang="zh-CN" sz="1800" baseline="30000" dirty="0" smtClean="0"/>
                            <a:t>±</a:t>
                          </a:r>
                          <a:endParaRPr lang="en-US" sz="18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</a:rPr>
                            <a:t>4380 ± 8 ± 29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</a:rPr>
                            <a:t>205±18±86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en-US" altLang="zh-CN" sz="1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</m:oMath>
                            </m:oMathPara>
                          </a14:m>
                          <a:endParaRPr lang="zh-CN" altLang="en-US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/>
                            <a:t>8.4 ± 0.7 ± 4.2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i="1" dirty="0" smtClean="0"/>
                            <a:t>P</a:t>
                          </a:r>
                          <a:r>
                            <a:rPr lang="en-US" altLang="zh-CN" sz="1800" i="1" baseline="-25000" dirty="0" smtClean="0"/>
                            <a:t>c</a:t>
                          </a:r>
                          <a:r>
                            <a:rPr lang="en-US" altLang="zh-CN" sz="1800" i="0" baseline="0" dirty="0" smtClean="0"/>
                            <a:t>(4450)</a:t>
                          </a:r>
                          <a:r>
                            <a:rPr lang="en-US" altLang="zh-CN" sz="1800" baseline="30000" dirty="0" smtClean="0"/>
                            <a:t>±</a:t>
                          </a:r>
                          <a:endParaRPr lang="en-US" sz="18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</a:rPr>
                            <a:t>4449.8 ± 1.7 ± 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</a:rPr>
                            <a:t>39±5±19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en-US" altLang="zh-CN" sz="1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</m:oMath>
                            </m:oMathPara>
                          </a14:m>
                          <a:endParaRPr lang="zh-CN" altLang="en-US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/>
                            <a:t>4.1 ± 0.5 ± 1.1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sz="1800" dirty="0" smtClean="0"/>
                            <a:t>(1405)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15 </a:t>
                          </a:r>
                          <a:r>
                            <a:rPr lang="en-US" altLang="zh-CN" sz="1800" dirty="0" smtClean="0"/>
                            <a:t>± 1 ± 6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sz="1800" dirty="0" smtClean="0"/>
                            <a:t>(1520)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19 </a:t>
                          </a:r>
                          <a:r>
                            <a:rPr lang="en-US" altLang="zh-CN" sz="1800" dirty="0" smtClean="0"/>
                            <a:t>± 1 ± 4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2688714"/>
                  </p:ext>
                </p:extLst>
              </p:nvPr>
            </p:nvGraphicFramePr>
            <p:xfrm>
              <a:off x="1902746" y="2091944"/>
              <a:ext cx="8386509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425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2095817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1"/>
                        </a:ext>
                      </a:extLst>
                    </a:gridCol>
                    <a:gridCol w="164814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2"/>
                        </a:ext>
                      </a:extLst>
                    </a:gridCol>
                    <a:gridCol w="1351534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3"/>
                        </a:ext>
                      </a:extLst>
                    </a:gridCol>
                    <a:gridCol w="203676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4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Resonance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Mass (MeV)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Width (MeV)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 smtClean="0"/>
                            <a:t>Significance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Fit fraction(%)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1" dirty="0" smtClean="0"/>
                            <a:t>P</a:t>
                          </a:r>
                          <a:r>
                            <a:rPr lang="en-US" sz="1800" i="1" baseline="-25000" dirty="0" smtClean="0"/>
                            <a:t>c</a:t>
                          </a:r>
                          <a:r>
                            <a:rPr lang="en-US" sz="1800" dirty="0" smtClean="0"/>
                            <a:t>(4380)</a:t>
                          </a:r>
                          <a:r>
                            <a:rPr lang="en-US" altLang="zh-CN" sz="1800" baseline="30000" dirty="0" smtClean="0"/>
                            <a:t>±</a:t>
                          </a:r>
                          <a:endParaRPr lang="en-US" sz="18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</a:rPr>
                            <a:t>4380 ± 8 ± 29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</a:rPr>
                            <a:t>205±18±86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69820" t="-106557" r="-152703" b="-3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/>
                            <a:t>8.4 ± 0.7 ± 4.2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i="1" dirty="0" smtClean="0"/>
                            <a:t>P</a:t>
                          </a:r>
                          <a:r>
                            <a:rPr lang="en-US" altLang="zh-CN" sz="1800" i="1" baseline="-25000" dirty="0" smtClean="0"/>
                            <a:t>c</a:t>
                          </a:r>
                          <a:r>
                            <a:rPr lang="en-US" altLang="zh-CN" sz="1800" i="0" baseline="0" dirty="0" smtClean="0"/>
                            <a:t>(4450)</a:t>
                          </a:r>
                          <a:r>
                            <a:rPr lang="en-US" altLang="zh-CN" sz="1800" baseline="30000" dirty="0" smtClean="0"/>
                            <a:t>±</a:t>
                          </a:r>
                          <a:endParaRPr lang="en-US" sz="18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</a:rPr>
                            <a:t>4449.8 ± 1.7 ± 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</a:rPr>
                            <a:t>39±5±19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69820" t="-206557" r="-152703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smtClean="0"/>
                            <a:t>4.1 ± 0.5 ± 1.1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sz="1800" dirty="0" smtClean="0"/>
                            <a:t>(1405)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15 </a:t>
                          </a:r>
                          <a:r>
                            <a:rPr lang="en-US" altLang="zh-CN" sz="1800" dirty="0" smtClean="0"/>
                            <a:t>± 1 ± 6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sz="1800" dirty="0" smtClean="0"/>
                            <a:t>(1520)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19 </a:t>
                          </a:r>
                          <a:r>
                            <a:rPr lang="en-US" altLang="zh-CN" sz="1800" dirty="0" smtClean="0"/>
                            <a:t>± 1 ± 4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矩形 16"/>
          <p:cNvSpPr/>
          <p:nvPr/>
        </p:nvSpPr>
        <p:spPr>
          <a:xfrm>
            <a:off x="8157367" y="1550503"/>
            <a:ext cx="2298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PRL </a:t>
            </a:r>
            <a:r>
              <a:rPr kumimoji="1" lang="en-US" altLang="zh-CN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115,</a:t>
            </a:r>
            <a:r>
              <a:rPr kumimoji="1" lang="zh-CN" altLang="en-US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072001</a:t>
            </a:r>
            <a:r>
              <a:rPr kumimoji="1" lang="en-US" altLang="zh-CN" sz="1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(2015) </a:t>
            </a:r>
            <a:endParaRPr kumimoji="1" lang="zh-CN" altLang="en-US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Cabibbo-suppressed decays 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03564" y="990601"/>
                <a:ext cx="11139054" cy="513556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b="1" dirty="0" smtClean="0">
                    <a:solidFill>
                      <a:srgbClr val="0228D6"/>
                    </a:solidFill>
                  </a:rPr>
                  <a:t>Find the </a:t>
                </a:r>
                <a:r>
                  <a:rPr lang="en-US" altLang="zh-CN" sz="2400" b="1" dirty="0">
                    <a:solidFill>
                      <a:srgbClr val="0228D6"/>
                    </a:solidFill>
                  </a:rPr>
                  <a:t>same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1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400" b="1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  <m:t>𝑷</m:t>
                        </m:r>
                      </m:e>
                      <m:sub>
                        <m:r>
                          <a:rPr kumimoji="1" lang="en-US" altLang="zh-CN" sz="2400" b="1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2400" b="1" i="1">
                            <a:solidFill>
                              <a:srgbClr val="0228D6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400" b="1" dirty="0">
                    <a:solidFill>
                      <a:srgbClr val="0228D6"/>
                    </a:solidFill>
                  </a:rPr>
                  <a:t> in other channels is helpful to understand the production </a:t>
                </a:r>
                <a:r>
                  <a:rPr lang="en-US" altLang="zh-CN" sz="2400" b="1" dirty="0">
                    <a:solidFill>
                      <a:srgbClr val="0228D6"/>
                    </a:solidFill>
                  </a:rPr>
                  <a:t>mechanism and internal structure</a:t>
                </a:r>
                <a:endParaRPr kumimoji="1" lang="en-US" altLang="zh-CN" sz="2400" b="1" dirty="0">
                  <a:solidFill>
                    <a:srgbClr val="0228D6"/>
                  </a:solidFill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i="1">
                        <a:latin typeface="Cambria Math" charset="0"/>
                      </a:rPr>
                      <m:t>→</m:t>
                    </m:r>
                    <m:r>
                      <a:rPr kumimoji="1" lang="en-US" altLang="zh-CN" sz="2400" i="1">
                        <a:latin typeface="Cambria Math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400" i="1">
                        <a:latin typeface="Cambria Math" charset="0"/>
                      </a:rPr>
                      <m:t>/</m:t>
                    </m:r>
                    <m:r>
                      <a:rPr kumimoji="1" lang="en-US" altLang="zh-CN" sz="2400" i="1">
                        <a:latin typeface="Cambria Math" charset="0"/>
                      </a:rPr>
                      <m:t>𝜓</m:t>
                    </m:r>
                    <m:r>
                      <a:rPr kumimoji="1" lang="en-US" altLang="zh-CN" sz="2400" i="1">
                        <a:latin typeface="Cambria Math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/>
                  <a:t> is Cabibbo-suppressed </a:t>
                </a:r>
                <a:r>
                  <a:rPr kumimoji="1" lang="en-US" altLang="zh-CN" sz="2400" dirty="0" err="1"/>
                  <a:t>w.r.t</a:t>
                </a:r>
                <a:r>
                  <a:rPr kumimoji="1" lang="en-US" altLang="zh-CN" sz="2400" dirty="0"/>
                  <a:t>.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400" i="1">
                        <a:latin typeface="Cambria Math" charset="0"/>
                      </a:rPr>
                      <m:t>/</m:t>
                    </m:r>
                    <m:r>
                      <a:rPr kumimoji="1" lang="en-US" altLang="zh-CN" sz="2400" i="1">
                        <a:latin typeface="Cambria Math" charset="0"/>
                      </a:rPr>
                      <m:t>𝜓</m:t>
                    </m:r>
                    <m:r>
                      <a:rPr kumimoji="1" lang="en-US" altLang="zh-CN" sz="2400" i="1">
                        <a:latin typeface="Cambria Math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3564" y="990601"/>
                <a:ext cx="11139054" cy="5135563"/>
              </a:xfrm>
              <a:blipFill rotWithShape="0">
                <a:blip r:embed="rId2"/>
                <a:stretch>
                  <a:fillRect l="-219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84669" y="2449284"/>
            <a:ext cx="4914271" cy="3562663"/>
            <a:chOff x="1842782" y="2763615"/>
            <a:chExt cx="4914271" cy="35626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2782" y="3206326"/>
              <a:ext cx="4544036" cy="202928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520194" y="2763615"/>
                  <a:ext cx="103368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1" i="1">
                            <a:latin typeface="Cambria Math" charset="0"/>
                            <a:cs typeface="Times New Roman" pitchFamily="18" charset="0"/>
                          </a:rPr>
                          <m:t>𝒃</m:t>
                        </m:r>
                        <m:r>
                          <a:rPr kumimoji="1" lang="en-US" altLang="zh-CN" sz="2400" b="1" i="1">
                            <a:latin typeface="Cambria Math" charset="0"/>
                            <a:cs typeface="Times New Roman" pitchFamily="18" charset="0"/>
                          </a:rPr>
                          <m:t>→</m:t>
                        </m:r>
                        <m:r>
                          <a:rPr kumimoji="1" lang="en-US" altLang="zh-CN" sz="2400" b="1" i="1">
                            <a:latin typeface="Cambria Math" charset="0"/>
                            <a:cs typeface="Times New Roman" pitchFamily="18" charset="0"/>
                          </a:rPr>
                          <m:t>𝒄</m:t>
                        </m:r>
                      </m:oMath>
                    </m:oMathPara>
                  </a14:m>
                  <a:endParaRPr kumimoji="1" lang="zh-CN" altLang="en-US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0194" y="2763615"/>
                  <a:ext cx="1033681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5496395" y="3101395"/>
              <a:ext cx="3000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kumimoji="1"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736517" y="3261499"/>
                  <a:ext cx="102053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i="1">
                                <a:latin typeface="Cambria Math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charset="0"/>
                                <a:cs typeface="Times New Roman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charset="0"/>
                                <a:cs typeface="Times New Roman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>
                            <a:latin typeface="Cambria Math" charset="0"/>
                            <a:cs typeface="Times New Roman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CN" i="1">
                                <a:latin typeface="Cambria Math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charset="0"/>
                                <a:cs typeface="Times New Roman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charset="0"/>
                                <a:cs typeface="Times New Roman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zh-CN" alt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6517" y="3261499"/>
                  <a:ext cx="10205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033673" y="5114571"/>
                  <a:ext cx="4468403" cy="8352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000" b="1" i="1">
                                <a:latin typeface="Cambria Math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1" i="1">
                                <a:latin typeface="Cambria Math" charset="0"/>
                                <a:cs typeface="Times New Roman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kumimoji="1" lang="en-US" altLang="zh-CN" sz="2000" b="1" i="1">
                                <a:latin typeface="Cambria Math" charset="0"/>
                                <a:cs typeface="Times New Roman" pitchFamily="18" charset="0"/>
                              </a:rPr>
                              <m:t>𝝅</m:t>
                            </m:r>
                            <m:r>
                              <a:rPr kumimoji="1" lang="en-US" altLang="zh-CN" sz="2000" b="1" i="1">
                                <a:latin typeface="Cambria Math" charset="0"/>
                                <a:cs typeface="Times New Roman" pitchFamily="18" charset="0"/>
                              </a:rPr>
                              <m:t>/</m:t>
                            </m:r>
                            <m:r>
                              <a:rPr kumimoji="1" lang="en-US" altLang="zh-CN" sz="2000" b="1" i="1">
                                <a:latin typeface="Cambria Math" charset="0"/>
                                <a:cs typeface="Times New Roman" pitchFamily="18" charset="0"/>
                              </a:rPr>
                              <m:t>𝑲</m:t>
                            </m:r>
                          </m:sub>
                        </m:sSub>
                        <m:r>
                          <a:rPr kumimoji="1" lang="en-US" altLang="zh-CN" sz="2000" b="1" i="1">
                            <a:latin typeface="Cambria Math" charset="0"/>
                            <a:cs typeface="Times New Roman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kumimoji="1" lang="bg-BG" altLang="zh-CN" sz="2000" b="1" i="1">
                                <a:latin typeface="Cambria Math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kumimoji="1" lang="bg-BG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𝓑</m:t>
                            </m:r>
                            <m:d>
                              <m:dPr>
                                <m:ctrlPr>
                                  <a:rPr kumimoji="1" lang="en-US" altLang="zh-CN" sz="2000" b="1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kumimoji="1" lang="en-US" altLang="zh-CN" sz="2000" b="1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1" lang="en-US" altLang="zh-CN" sz="2000" b="1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2000" b="1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kumimoji="1" lang="en-US" altLang="zh-CN" sz="2000" b="1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d>
                          </m:num>
                          <m:den>
                            <m:r>
                              <a:rPr kumimoji="1" lang="bg-BG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𝓑</m:t>
                            </m:r>
                            <m:d>
                              <m:dPr>
                                <m:ctrlPr>
                                  <a:rPr kumimoji="1" lang="en-US" altLang="zh-CN" sz="2000" b="1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kumimoji="1" lang="en-US" altLang="zh-CN" sz="2000" b="1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1" lang="en-US" altLang="zh-CN" sz="2000" b="1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2000" b="1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kumimoji="1" lang="en-US" altLang="zh-CN" sz="2000" b="1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kumimoji="1" lang="en-US" altLang="zh-CN" sz="2000" b="1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d>
                          </m:den>
                        </m:f>
                        <m:r>
                          <a:rPr kumimoji="1" lang="en-US" altLang="zh-CN" sz="2000" b="1" i="1">
                            <a:latin typeface="Cambria Math" charset="0"/>
                            <a:cs typeface="Times New Roman" pitchFamily="18" charset="0"/>
                          </a:rPr>
                          <m:t>=</m:t>
                        </m:r>
                        <m:r>
                          <a:rPr kumimoji="1" lang="en-US" altLang="zh-CN" sz="2000" b="1" i="1">
                            <a:latin typeface="Cambria Math" charset="0"/>
                            <a:cs typeface="Times New Roman" pitchFamily="18" charset="0"/>
                          </a:rPr>
                          <m:t>𝟎</m:t>
                        </m:r>
                        <m:r>
                          <a:rPr kumimoji="1" lang="en-US" altLang="zh-CN" sz="2000" b="1" i="1">
                            <a:latin typeface="Cambria Math" charset="0"/>
                            <a:cs typeface="Times New Roman" pitchFamily="18" charset="0"/>
                          </a:rPr>
                          <m:t>.</m:t>
                        </m:r>
                        <m:r>
                          <a:rPr kumimoji="1" lang="en-US" altLang="zh-CN" sz="2000" b="1" i="1">
                            <a:latin typeface="Cambria Math" charset="0"/>
                            <a:cs typeface="Times New Roman" pitchFamily="18" charset="0"/>
                          </a:rPr>
                          <m:t>𝟎𝟕</m:t>
                        </m:r>
                        <m:r>
                          <a:rPr kumimoji="1" lang="en-US" altLang="zh-CN" sz="2000" b="1" i="1">
                            <a:latin typeface="Cambria Math" charset="0"/>
                            <a:cs typeface="Times New Roman" pitchFamily="18" charset="0"/>
                          </a:rPr>
                          <m:t>~</m:t>
                        </m:r>
                        <m:r>
                          <a:rPr kumimoji="1" lang="en-US" altLang="zh-CN" sz="2000" b="1" i="1">
                            <a:latin typeface="Cambria Math" charset="0"/>
                            <a:cs typeface="Times New Roman" pitchFamily="18" charset="0"/>
                          </a:rPr>
                          <m:t>𝟎</m:t>
                        </m:r>
                        <m:r>
                          <a:rPr kumimoji="1" lang="en-US" altLang="zh-CN" sz="2000" b="1" i="1">
                            <a:latin typeface="Cambria Math" charset="0"/>
                            <a:cs typeface="Times New Roman" pitchFamily="18" charset="0"/>
                          </a:rPr>
                          <m:t>.</m:t>
                        </m:r>
                        <m:r>
                          <a:rPr kumimoji="1" lang="en-US" altLang="zh-CN" sz="2000" b="1" i="1">
                            <a:latin typeface="Cambria Math" charset="0"/>
                            <a:cs typeface="Times New Roman" pitchFamily="18" charset="0"/>
                          </a:rPr>
                          <m:t>𝟎𝟖</m:t>
                        </m:r>
                      </m:oMath>
                    </m:oMathPara>
                  </a14:m>
                  <a:endParaRPr kumimoji="1" lang="zh-CN" altLang="en-US" sz="20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3673" y="5114571"/>
                  <a:ext cx="4468403" cy="83522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/>
            <p:cNvSpPr/>
            <p:nvPr/>
          </p:nvSpPr>
          <p:spPr>
            <a:xfrm>
              <a:off x="2113468" y="5956946"/>
              <a:ext cx="44212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altLang="zh-CN" b="1" dirty="0">
                  <a:solidFill>
                    <a:srgbClr val="0432FF"/>
                  </a:solidFill>
                </a:rPr>
                <a:t>[Cheng, </a:t>
              </a:r>
              <a:r>
                <a:rPr lang="is-IS" altLang="zh-CN" b="1" dirty="0">
                  <a:solidFill>
                    <a:srgbClr val="0432FF"/>
                  </a:solidFill>
                </a:rPr>
                <a:t>Phys. Rev. D 92, 096009 (2015)</a:t>
              </a:r>
              <a:r>
                <a:rPr lang="en-US" altLang="zh-CN" b="1" dirty="0">
                  <a:solidFill>
                    <a:srgbClr val="0432FF"/>
                  </a:solidFill>
                </a:rPr>
                <a:t>]</a:t>
              </a:r>
              <a:endParaRPr lang="en-US" altLang="zh-CN" sz="2000" b="1" dirty="0">
                <a:solidFill>
                  <a:srgbClr val="0432FF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307" y="2992221"/>
            <a:ext cx="4867540" cy="2594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103477" y="2604786"/>
                <a:ext cx="4318426" cy="494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sz="2400" i="1" smtClean="0">
                            <a:solidFill>
                              <a:srgbClr val="7030A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kumimoji="1" lang="en-US" sz="2400">
                            <a:solidFill>
                              <a:srgbClr val="7030A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𝛬</m:t>
                        </m:r>
                      </m:e>
                      <m:sub>
                        <m:r>
                          <a:rPr kumimoji="1" lang="en-US" sz="2400">
                            <a:solidFill>
                              <a:srgbClr val="7030A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𝑏</m:t>
                        </m:r>
                      </m:sub>
                      <m:sup>
                        <m:r>
                          <a:rPr kumimoji="1" lang="en-US" sz="2400">
                            <a:solidFill>
                              <a:srgbClr val="7030A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p>
                    </m:sSubSup>
                    <m:r>
                      <a:rPr kumimoji="1" lang="en-US" sz="2400">
                        <a:solidFill>
                          <a:srgbClr val="7030A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→</m:t>
                    </m:r>
                    <m:r>
                      <a:rPr kumimoji="1" lang="en-US" sz="2400">
                        <a:solidFill>
                          <a:srgbClr val="7030A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sz="2400">
                        <a:solidFill>
                          <a:srgbClr val="7030A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/</m:t>
                    </m:r>
                    <m:r>
                      <a:rPr kumimoji="1" lang="en-US" sz="2400">
                        <a:solidFill>
                          <a:srgbClr val="7030A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𝜓</m:t>
                    </m:r>
                    <m:r>
                      <a:rPr kumimoji="1" lang="en-US" sz="2400">
                        <a:solidFill>
                          <a:srgbClr val="7030A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𝑝</m:t>
                    </m:r>
                    <m:sSup>
                      <m:sSupPr>
                        <m:ctrlPr>
                          <a:rPr kumimoji="1" lang="en-US" sz="2400" i="1">
                            <a:solidFill>
                              <a:srgbClr val="7030A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kumimoji="1" lang="en-US" sz="2400">
                            <a:solidFill>
                              <a:srgbClr val="7030A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𝐾</m:t>
                        </m:r>
                      </m:e>
                      <m:sup>
                        <m:r>
                          <a:rPr kumimoji="1" lang="en-US" sz="2400">
                            <a:solidFill>
                              <a:srgbClr val="7030A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sz="2400" dirty="0">
                    <a:solidFill>
                      <a:srgbClr val="7030A0"/>
                    </a:solidFill>
                    <a:latin typeface="Arial" charset="0"/>
                    <a:ea typeface="Arial" charset="0"/>
                    <a:cs typeface="Arial" charset="0"/>
                  </a:rPr>
                  <a:t> triangle diagram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477" y="2604786"/>
                <a:ext cx="4318426" cy="494366"/>
              </a:xfrm>
              <a:prstGeom prst="rect">
                <a:avLst/>
              </a:prstGeom>
              <a:blipFill rotWithShape="0">
                <a:blip r:embed="rId8"/>
                <a:stretch>
                  <a:fillRect t="-7407" r="-1551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6064385" y="5536747"/>
                <a:ext cx="5306296" cy="863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sz="2400" dirty="0" smtClean="0">
                    <a:solidFill>
                      <a:srgbClr val="FF0000"/>
                    </a:solidFill>
                    <a:ea typeface="Arial" charset="0"/>
                    <a:cs typeface="Arial" charset="0"/>
                  </a:rPr>
                  <a:t>Triangle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sz="2400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kumimoji="1" lang="en-US" sz="240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𝛬</m:t>
                        </m:r>
                      </m:e>
                      <m:sub>
                        <m:r>
                          <a:rPr kumimoji="1" lang="en-US" sz="240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𝑏</m:t>
                        </m:r>
                      </m:sub>
                      <m:sup>
                        <m:r>
                          <a:rPr kumimoji="1" lang="en-US" sz="240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p>
                    </m:sSubSup>
                    <m:r>
                      <a:rPr kumimoji="1" lang="en-US" sz="2400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→</m:t>
                    </m:r>
                    <m:r>
                      <a:rPr kumimoji="1" lang="en-US" sz="2400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sz="2400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/</m:t>
                    </m:r>
                    <m:r>
                      <a:rPr kumimoji="1" lang="en-US" sz="2400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𝜓</m:t>
                    </m:r>
                    <m:r>
                      <a:rPr kumimoji="1" lang="en-US" sz="2400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𝑝</m:t>
                    </m:r>
                    <m:sSup>
                      <m:sSupPr>
                        <m:ctrlPr>
                          <a:rPr kumimoji="1" lang="en-US" sz="2400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kumimoji="1" lang="en-US" sz="240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𝜋</m:t>
                        </m:r>
                      </m:e>
                      <m:sup>
                        <m:r>
                          <a:rPr kumimoji="1" lang="en-US" sz="240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sz="24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sz="2400" dirty="0" smtClean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shouldn’t </a:t>
                </a:r>
                <a:r>
                  <a:rPr kumimoji="1" lang="en-US" sz="2400" dirty="0" smtClean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generate peak at the same position</a:t>
                </a:r>
                <a:endParaRPr kumimoji="1" lang="en-US" sz="24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385" y="5536747"/>
                <a:ext cx="5306296" cy="863698"/>
              </a:xfrm>
              <a:prstGeom prst="rect">
                <a:avLst/>
              </a:prstGeom>
              <a:blipFill rotWithShape="0">
                <a:blip r:embed="rId9"/>
                <a:stretch>
                  <a:fillRect l="-1839" t="-4225" b="-13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549" y="3138934"/>
            <a:ext cx="1635259" cy="347653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9248835" y="2279079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Arxiv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is-IS" altLang="zh-CN" dirty="0" smtClean="0">
                <a:latin typeface="Times New Roman" pitchFamily="18" charset="0"/>
                <a:cs typeface="Times New Roman" pitchFamily="18" charset="0"/>
              </a:rPr>
              <a:t>1507.06552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1250" y="2279079"/>
            <a:ext cx="5624958" cy="41344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/>
          </p:cNvPicPr>
          <p:nvPr/>
        </p:nvPicPr>
        <p:blipFill rotWithShape="1">
          <a:blip r:embed="rId3"/>
          <a:srcRect r="1918"/>
          <a:stretch/>
        </p:blipFill>
        <p:spPr>
          <a:xfrm>
            <a:off x="1584838" y="1458514"/>
            <a:ext cx="4380796" cy="336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𝒃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𝟎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007600"/>
                        </a:solidFill>
                        <a:latin typeface="Cambria Math" charset="0"/>
                      </a:rPr>
                      <m:t>→</m:t>
                    </m:r>
                    <m:r>
                      <a:rPr lang="en-US" altLang="zh-CN" b="1" i="1" smtClean="0">
                        <a:solidFill>
                          <a:srgbClr val="007600"/>
                        </a:solidFill>
                        <a:latin typeface="Cambria Math" charset="0"/>
                      </a:rPr>
                      <m:t>𝑱</m:t>
                    </m:r>
                    <m:r>
                      <m:rPr>
                        <m:lit/>
                      </m:rPr>
                      <a:rPr lang="en-US" altLang="zh-CN" b="1" i="1" smtClean="0">
                        <a:solidFill>
                          <a:srgbClr val="007600"/>
                        </a:solidFill>
                        <a:latin typeface="Cambria Math" charset="0"/>
                      </a:rPr>
                      <m:t>/</m:t>
                    </m:r>
                    <m:r>
                      <a:rPr lang="en-US" altLang="zh-CN" b="1" i="1" smtClean="0">
                        <a:solidFill>
                          <a:srgbClr val="007600"/>
                        </a:solidFill>
                        <a:latin typeface="Cambria Math" charset="0"/>
                      </a:rPr>
                      <m:t>𝝍</m:t>
                    </m:r>
                    <m:r>
                      <a:rPr lang="en-US" altLang="zh-CN" b="1" i="1" smtClean="0">
                        <a:solidFill>
                          <a:srgbClr val="007600"/>
                        </a:solidFill>
                        <a:latin typeface="Cambria Math" charset="0"/>
                      </a:rPr>
                      <m:t>𝒑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076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 smtClean="0">
                    <a:solidFill>
                      <a:srgbClr val="007600"/>
                    </a:solidFill>
                  </a:rPr>
                  <a:t> </a:t>
                </a:r>
                <a:r>
                  <a:rPr lang="en-US" altLang="zh-CN" dirty="0" smtClean="0"/>
                  <a:t>decays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7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b="-4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28254" y="4997960"/>
                <a:ext cx="10654145" cy="112820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sz="2800" dirty="0">
                    <a:solidFill>
                      <a:srgbClr val="0000CC"/>
                    </a:solidFill>
                  </a:rPr>
                  <a:t>&gt;10 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less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signal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altLang="zh-CN" sz="2800" i="1">
                        <a:solidFill>
                          <a:srgbClr val="0432FF"/>
                        </a:solidFill>
                        <a:latin typeface="Cambria Math" charset="0"/>
                      </a:rPr>
                      <m:t>→</m:t>
                    </m:r>
                    <m:r>
                      <a:rPr lang="en-US" altLang="zh-CN" sz="2800" i="1">
                        <a:solidFill>
                          <a:srgbClr val="0432FF"/>
                        </a:solidFill>
                        <a:latin typeface="Cambria Math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800" i="1">
                        <a:solidFill>
                          <a:srgbClr val="0432FF"/>
                        </a:solidFill>
                        <a:latin typeface="Cambria Math" charset="0"/>
                      </a:rPr>
                      <m:t>/</m:t>
                    </m:r>
                    <m:r>
                      <a:rPr lang="en-US" altLang="zh-CN" sz="2800" i="1">
                        <a:solidFill>
                          <a:srgbClr val="0432FF"/>
                        </a:solidFill>
                        <a:latin typeface="Cambria Math" charset="0"/>
                      </a:rPr>
                      <m:t>𝜓</m:t>
                    </m:r>
                    <m:r>
                      <a:rPr lang="en-US" altLang="zh-CN" sz="2800" i="1">
                        <a:solidFill>
                          <a:srgbClr val="0432FF"/>
                        </a:solidFill>
                        <a:latin typeface="Cambria Math" charset="0"/>
                      </a:rPr>
                      <m:t>𝑝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en-US" sz="2800" dirty="0">
                    <a:solidFill>
                      <a:srgbClr val="0000CC"/>
                    </a:solidFill>
                  </a:rPr>
                  <a:t> than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altLang="zh-CN" sz="2800" i="1">
                        <a:solidFill>
                          <a:srgbClr val="0432FF"/>
                        </a:solidFill>
                        <a:latin typeface="Cambria Math" charset="0"/>
                      </a:rPr>
                      <m:t>→</m:t>
                    </m:r>
                    <m:r>
                      <a:rPr lang="en-US" altLang="zh-CN" sz="2800" i="1">
                        <a:solidFill>
                          <a:srgbClr val="0432FF"/>
                        </a:solidFill>
                        <a:latin typeface="Cambria Math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800" i="1">
                        <a:solidFill>
                          <a:srgbClr val="0432FF"/>
                        </a:solidFill>
                        <a:latin typeface="Cambria Math" charset="0"/>
                      </a:rPr>
                      <m:t>/</m:t>
                    </m:r>
                    <m:r>
                      <a:rPr lang="en-US" altLang="zh-CN" sz="2800" i="1">
                        <a:solidFill>
                          <a:srgbClr val="0432FF"/>
                        </a:solidFill>
                        <a:latin typeface="Cambria Math" charset="0"/>
                      </a:rPr>
                      <m:t>𝜓</m:t>
                    </m:r>
                    <m:r>
                      <a:rPr lang="en-US" altLang="zh-CN" sz="2800" i="1">
                        <a:solidFill>
                          <a:srgbClr val="0432FF"/>
                        </a:solidFill>
                        <a:latin typeface="Cambria Math" charset="0"/>
                      </a:rPr>
                      <m:t>𝑝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00CC"/>
                  </a:solidFill>
                </a:endParaRPr>
              </a:p>
              <a:p>
                <a:endParaRPr lang="en-US" altLang="zh-CN" sz="800" dirty="0" smtClean="0">
                  <a:solidFill>
                    <a:srgbClr val="0000CC"/>
                  </a:solidFill>
                </a:endParaRPr>
              </a:p>
              <a:p>
                <a:r>
                  <a:rPr lang="en-US" altLang="zh-CN" sz="2800" dirty="0" smtClean="0">
                    <a:solidFill>
                      <a:srgbClr val="0000CC"/>
                    </a:solidFill>
                  </a:rPr>
                  <a:t>But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more complex because of possible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bSup>
                    <m:r>
                      <a:rPr lang="en-US" altLang="zh-CN" sz="2800" i="1">
                        <a:solidFill>
                          <a:srgbClr val="0000CC"/>
                        </a:solidFill>
                        <a:latin typeface="Cambria Math" charset="0"/>
                      </a:rPr>
                      <m:t>→</m:t>
                    </m:r>
                    <m:r>
                      <a:rPr lang="en-US" altLang="zh-CN" sz="2800" i="1">
                        <a:solidFill>
                          <a:srgbClr val="0000CC"/>
                        </a:solidFill>
                        <a:latin typeface="Cambria Math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800" i="1">
                        <a:solidFill>
                          <a:srgbClr val="0000CC"/>
                        </a:solidFill>
                        <a:latin typeface="Cambria Math" charset="0"/>
                      </a:rPr>
                      <m:t>/</m:t>
                    </m:r>
                    <m:r>
                      <a:rPr lang="en-US" altLang="zh-CN" sz="2800" i="1">
                        <a:solidFill>
                          <a:srgbClr val="0000CC"/>
                        </a:solidFill>
                        <a:latin typeface="Cambria Math" charset="0"/>
                      </a:rPr>
                      <m:t>𝜓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8254" y="4997960"/>
                <a:ext cx="10654145" cy="1128203"/>
              </a:xfrm>
              <a:blipFill rotWithShape="0">
                <a:blip r:embed="rId5"/>
                <a:stretch>
                  <a:fillRect l="-343" t="-8649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Liming Zhang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25ED-7D8D-4C28-90EC-D7A5A1869CC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8" name="TextBox 20"/>
          <p:cNvSpPr txBox="1"/>
          <p:nvPr/>
        </p:nvSpPr>
        <p:spPr>
          <a:xfrm>
            <a:off x="7044072" y="399999"/>
            <a:ext cx="312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PRL 117, 082003 (2016)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5"/>
              <p:cNvSpPr txBox="1"/>
              <p:nvPr/>
            </p:nvSpPr>
            <p:spPr>
              <a:xfrm>
                <a:off x="2274061" y="2219963"/>
                <a:ext cx="1849096" cy="361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1600" b="1">
                              <a:latin typeface="Cambria Math" panose="02040503050406030204" pitchFamily="18" charset="0"/>
                            </a:rPr>
                            <m:t>𝐬𝐢𝐠</m:t>
                          </m:r>
                        </m:sub>
                      </m:sSub>
                      <m:r>
                        <a:rPr lang="en-US" altLang="zh-CN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𝟏𝟖𝟖𝟓</m:t>
                      </m:r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</m:oMath>
                  </m:oMathPara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18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061" y="2219963"/>
                <a:ext cx="1849096" cy="361959"/>
              </a:xfrm>
              <a:prstGeom prst="rect">
                <a:avLst/>
              </a:prstGeom>
              <a:blipFill rotWithShape="0"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6"/>
              <p:cNvSpPr txBox="1"/>
              <p:nvPr/>
            </p:nvSpPr>
            <p:spPr>
              <a:xfrm>
                <a:off x="2489166" y="2770259"/>
                <a:ext cx="12121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sz="1600" b="1" i="1"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en-US" altLang="zh-CN" sz="1600" b="1" i="1">
                          <a:latin typeface="Cambria Math" panose="02040503050406030204" pitchFamily="18" charset="0"/>
                        </a:rPr>
                        <m:t>% </m:t>
                      </m:r>
                      <m:r>
                        <a:rPr lang="en-US" altLang="zh-CN" sz="1600" b="1">
                          <a:latin typeface="Cambria Math" panose="02040503050406030204" pitchFamily="18" charset="0"/>
                        </a:rPr>
                        <m:t>𝐛𝐤𝐠</m:t>
                      </m:r>
                    </m:oMath>
                  </m:oMathPara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19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65" y="2770259"/>
                <a:ext cx="1212191" cy="338554"/>
              </a:xfrm>
              <a:prstGeom prst="rect">
                <a:avLst/>
              </a:prstGeom>
              <a:blipFill rotWithShape="0">
                <a:blip r:embed="rId7"/>
                <a:stretch>
                  <a:fillRect t="-87500" b="-1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组合 37"/>
          <p:cNvGrpSpPr/>
          <p:nvPr/>
        </p:nvGrpSpPr>
        <p:grpSpPr>
          <a:xfrm>
            <a:off x="6198027" y="1587169"/>
            <a:ext cx="4367285" cy="3124498"/>
            <a:chOff x="2497540" y="3370997"/>
            <a:chExt cx="4367285" cy="3124498"/>
          </a:xfrm>
        </p:grpSpPr>
        <p:pic>
          <p:nvPicPr>
            <p:cNvPr id="21" name="图片 3"/>
            <p:cNvPicPr>
              <a:picLocks noChangeAspect="1"/>
            </p:cNvPicPr>
            <p:nvPr/>
          </p:nvPicPr>
          <p:blipFill rotWithShape="1">
            <a:blip r:embed="rId8"/>
            <a:srcRect l="2428" t="2616" r="2447" b="5093"/>
            <a:stretch/>
          </p:blipFill>
          <p:spPr>
            <a:xfrm>
              <a:off x="2497540" y="3370997"/>
              <a:ext cx="4367285" cy="2988864"/>
            </a:xfrm>
            <a:prstGeom prst="rect">
              <a:avLst/>
            </a:prstGeom>
          </p:spPr>
        </p:pic>
        <p:sp>
          <p:nvSpPr>
            <p:cNvPr id="22" name="矩形 4"/>
            <p:cNvSpPr/>
            <p:nvPr/>
          </p:nvSpPr>
          <p:spPr>
            <a:xfrm>
              <a:off x="5841242" y="3558381"/>
              <a:ext cx="341194" cy="3448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6"/>
            <p:cNvCxnSpPr>
              <a:stCxn id="30" idx="3"/>
            </p:cNvCxnSpPr>
            <p:nvPr/>
          </p:nvCxnSpPr>
          <p:spPr>
            <a:xfrm flipV="1">
              <a:off x="3762718" y="5276537"/>
              <a:ext cx="322501" cy="30914"/>
            </a:xfrm>
            <a:prstGeom prst="straightConnector1">
              <a:avLst/>
            </a:prstGeom>
            <a:ln w="22225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7"/>
                <p:cNvSpPr txBox="1"/>
                <p:nvPr/>
              </p:nvSpPr>
              <p:spPr>
                <a:xfrm>
                  <a:off x="3249501" y="5125959"/>
                  <a:ext cx="513217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>
                                <a:solidFill>
                                  <a:srgbClr val="006600"/>
                                </a:solidFill>
                                <a:latin typeface="Cambria Math" charset="0"/>
                                <a:cs typeface="Times New Roman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>
                                <a:solidFill>
                                  <a:srgbClr val="006600"/>
                                </a:solidFill>
                                <a:latin typeface="Cambria Math" charset="0"/>
                                <a:cs typeface="Times New Roman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006600"/>
                                </a:solidFill>
                                <a:latin typeface="Cambria Math" charset="0"/>
                                <a:cs typeface="Times New Roman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b="1" i="1">
                                <a:solidFill>
                                  <a:srgbClr val="006600"/>
                                </a:solidFill>
                                <a:latin typeface="Cambria Math" charset="0"/>
                                <a:cs typeface="Times New Roman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zh-CN" altLang="en-US" b="1" baseline="-25000" dirty="0">
                    <a:solidFill>
                      <a:srgbClr val="006600"/>
                    </a:solidFill>
                    <a:latin typeface="Symbol" panose="05050102010706020507" pitchFamily="18" charset="2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0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9501" y="5125959"/>
                  <a:ext cx="513217" cy="36298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直接箭头连接符 10"/>
            <p:cNvCxnSpPr/>
            <p:nvPr/>
          </p:nvCxnSpPr>
          <p:spPr>
            <a:xfrm rot="5400000" flipH="1">
              <a:off x="4151189" y="5747981"/>
              <a:ext cx="436729" cy="0"/>
            </a:xfrm>
            <a:prstGeom prst="straightConnector1">
              <a:avLst/>
            </a:prstGeom>
            <a:ln w="22225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11"/>
            <p:cNvCxnSpPr/>
            <p:nvPr/>
          </p:nvCxnSpPr>
          <p:spPr>
            <a:xfrm rot="5400000" flipH="1">
              <a:off x="3866855" y="5695662"/>
              <a:ext cx="436729" cy="0"/>
            </a:xfrm>
            <a:prstGeom prst="straightConnector1">
              <a:avLst/>
            </a:prstGeom>
            <a:ln w="22225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12"/>
            <p:cNvCxnSpPr/>
            <p:nvPr/>
          </p:nvCxnSpPr>
          <p:spPr>
            <a:xfrm rot="5400000" flipH="1">
              <a:off x="3637119" y="5684288"/>
              <a:ext cx="436729" cy="0"/>
            </a:xfrm>
            <a:prstGeom prst="straightConnector1">
              <a:avLst/>
            </a:prstGeom>
            <a:ln w="22225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13"/>
            <p:cNvSpPr txBox="1"/>
            <p:nvPr/>
          </p:nvSpPr>
          <p:spPr>
            <a:xfrm>
              <a:off x="3111688" y="6126163"/>
              <a:ext cx="2057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33CC"/>
                  </a:solidFill>
                </a:rPr>
                <a:t>Nucleon excitations</a:t>
              </a:r>
            </a:p>
          </p:txBody>
        </p:sp>
      </p:grpSp>
      <p:cxnSp>
        <p:nvCxnSpPr>
          <p:cNvPr id="38" name="直接连接符 42"/>
          <p:cNvCxnSpPr/>
          <p:nvPr/>
        </p:nvCxnSpPr>
        <p:spPr>
          <a:xfrm>
            <a:off x="7535503" y="3211247"/>
            <a:ext cx="2628000" cy="0"/>
          </a:xfrm>
          <a:prstGeom prst="line">
            <a:avLst/>
          </a:prstGeom>
          <a:ln w="25400">
            <a:solidFill>
              <a:srgbClr val="0066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43"/>
          <p:cNvCxnSpPr/>
          <p:nvPr/>
        </p:nvCxnSpPr>
        <p:spPr>
          <a:xfrm>
            <a:off x="8029101" y="3759438"/>
            <a:ext cx="2052000" cy="0"/>
          </a:xfrm>
          <a:prstGeom prst="line">
            <a:avLst/>
          </a:prstGeom>
          <a:ln w="25400">
            <a:solidFill>
              <a:srgbClr val="0066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2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0432FF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22369</TotalTime>
  <Words>1926</Words>
  <Application>Microsoft Macintosh PowerPoint</Application>
  <PresentationFormat>Widescreen</PresentationFormat>
  <Paragraphs>322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Calibri</vt:lpstr>
      <vt:lpstr>Cambria Math</vt:lpstr>
      <vt:lpstr>Century Schoolbook</vt:lpstr>
      <vt:lpstr>KaiTi</vt:lpstr>
      <vt:lpstr>Symbol</vt:lpstr>
      <vt:lpstr>Times New Roman</vt:lpstr>
      <vt:lpstr>verdana</vt:lpstr>
      <vt:lpstr>Wingdings</vt:lpstr>
      <vt:lpstr>宋体</vt:lpstr>
      <vt:lpstr>Arial</vt:lpstr>
      <vt:lpstr>1_Custom Design</vt:lpstr>
      <vt:lpstr>Pentaquark study at LHCb</vt:lpstr>
      <vt:lpstr>Quark model</vt:lpstr>
      <vt:lpstr>Why pentaquarks?</vt:lpstr>
      <vt:lpstr>LHCb detector and performance</vt:lpstr>
      <vt:lpstr>LHCb collected luminosity</vt:lpstr>
      <vt:lpstr>Discovery of pentaquark states</vt:lpstr>
      <vt:lpstr>Fit results</vt:lpstr>
      <vt:lpstr>Cabibbo-suppressed decays </vt:lpstr>
      <vt:lpstr>Λ_b^0→J\/ψpπ^- decays</vt:lpstr>
      <vt:lpstr>Full amplitude fits to Λ_b^0→J\/ψpπ^-</vt:lpstr>
      <vt:lpstr>Observation of 〖 Ξ〗_b^-→J\/ψΛK^-</vt:lpstr>
      <vt:lpstr>Observation of Λ_b^0→χ_(c(1,2)) pK^-</vt:lpstr>
      <vt:lpstr>Other P_c channels</vt:lpstr>
      <vt:lpstr>Expected yields with full Run1+2 data </vt:lpstr>
      <vt:lpstr>Summary</vt:lpstr>
      <vt:lpstr>Thank you!</vt:lpstr>
      <vt:lpstr>LHCb advantage and disadvantage </vt:lpstr>
      <vt:lpstr>In m(Kp) slices</vt:lpstr>
      <vt:lpstr>Pc± decay angle distribution</vt:lpstr>
      <vt:lpstr>Weakly decaying b-flavoured pentaquarks </vt:lpstr>
      <vt:lpstr>Weakly decaying b-flavoured pentaquarks </vt:lpstr>
      <vt:lpstr>Search for dibaryon state </vt:lpstr>
      <vt:lpstr>Search for dibaryon state </vt:lpstr>
      <vt:lpstr>LHCb detector and performance</vt:lpstr>
    </vt:vector>
  </TitlesOfParts>
  <Manager/>
  <Company>Tsinghua</Company>
  <LinksUpToDate>false</LinksUpToDate>
  <SharedDoc>false</SharedDoc>
  <HyperlinkBase/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Extoic and spectracopy at LHCb</dc:title>
  <dc:subject/>
  <dc:creator>Liming Zhang</dc:creator>
  <cp:keywords/>
  <dc:description/>
  <cp:lastModifiedBy>Microsoft Office User</cp:lastModifiedBy>
  <cp:revision>1875</cp:revision>
  <cp:lastPrinted>2018-12-20T00:43:10Z</cp:lastPrinted>
  <dcterms:created xsi:type="dcterms:W3CDTF">2010-12-02T14:10:32Z</dcterms:created>
  <dcterms:modified xsi:type="dcterms:W3CDTF">2018-12-20T05:33:34Z</dcterms:modified>
  <cp:category/>
</cp:coreProperties>
</file>