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72" r:id="rId3"/>
    <p:sldId id="364" r:id="rId4"/>
    <p:sldId id="365" r:id="rId5"/>
    <p:sldId id="367" r:id="rId6"/>
    <p:sldId id="368" r:id="rId7"/>
    <p:sldId id="400" r:id="rId8"/>
    <p:sldId id="370" r:id="rId9"/>
    <p:sldId id="371" r:id="rId10"/>
    <p:sldId id="376" r:id="rId11"/>
    <p:sldId id="383" r:id="rId12"/>
    <p:sldId id="377" r:id="rId13"/>
    <p:sldId id="378" r:id="rId14"/>
    <p:sldId id="380" r:id="rId15"/>
    <p:sldId id="382" r:id="rId16"/>
    <p:sldId id="381" r:id="rId17"/>
    <p:sldId id="384" r:id="rId18"/>
    <p:sldId id="394" r:id="rId19"/>
    <p:sldId id="396" r:id="rId20"/>
    <p:sldId id="397" r:id="rId21"/>
    <p:sldId id="398" r:id="rId22"/>
    <p:sldId id="399" r:id="rId23"/>
    <p:sldId id="393" r:id="rId24"/>
    <p:sldId id="385" r:id="rId25"/>
    <p:sldId id="388" r:id="rId26"/>
    <p:sldId id="390" r:id="rId27"/>
    <p:sldId id="391" r:id="rId28"/>
    <p:sldId id="392" r:id="rId29"/>
    <p:sldId id="29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D8E6AA"/>
    <a:srgbClr val="80ABC1"/>
    <a:srgbClr val="7FA7BD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414" autoAdjust="0"/>
  </p:normalViewPr>
  <p:slideViewPr>
    <p:cSldViewPr snapToGrid="0">
      <p:cViewPr varScale="1">
        <p:scale>
          <a:sx n="85" d="100"/>
          <a:sy n="85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7601A-AE71-4595-9AB1-94DD5FEEE144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9F88-9ED8-4108-86E0-C848A01447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1D3B-AEED-4B30-9D9D-E2767A33790D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D0876-07F9-4084-929C-29489062F1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1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2016/3/3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NEC@Singapore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2016/3/3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NEC@Singapore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5500"/>
          </a:xfrm>
          <a:ln w="12700">
            <a:solidFill>
              <a:srgbClr val="FF0000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2016/3/3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F88741DD-5D30-46DA-A4B2-C02DA8DB885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91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2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52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8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56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4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2016/3/3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err="1"/>
              <a:t>NEC@Singapore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41DD-5D30-46DA-A4B2-C02DA8DB8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6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355" y="635833"/>
            <a:ext cx="10027276" cy="199467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n-lt"/>
                <a:ea typeface="+mn-ea"/>
              </a:rPr>
              <a:t>对中微子</a:t>
            </a:r>
            <a:r>
              <a:rPr lang="zh-CN" altLang="en-US" sz="2800" dirty="0"/>
              <a:t>质量矩阵结构的一些研究</a:t>
            </a:r>
            <a:endParaRPr lang="zh-CN" altLang="en-US" sz="2800" dirty="0">
              <a:latin typeface="+mn-lt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1339" y="2445949"/>
            <a:ext cx="9749307" cy="296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赵振华 </a:t>
            </a:r>
            <a:r>
              <a:rPr lang="en-US" altLang="zh-CN" sz="2000" dirty="0">
                <a:solidFill>
                  <a:srgbClr val="0000FF"/>
                </a:solidFill>
              </a:rPr>
              <a:t>(</a:t>
            </a:r>
            <a:r>
              <a:rPr lang="zh-CN" altLang="en-US" sz="2000" dirty="0">
                <a:solidFill>
                  <a:srgbClr val="0000FF"/>
                </a:solidFill>
              </a:rPr>
              <a:t>辽宁师范大学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</a:p>
          <a:p>
            <a:pPr algn="ctr"/>
            <a:endParaRPr lang="en-US" altLang="zh-CN" sz="2000" dirty="0"/>
          </a:p>
          <a:p>
            <a:pPr algn="ctr">
              <a:lnSpc>
                <a:spcPct val="150000"/>
              </a:lnSpc>
            </a:pPr>
            <a:r>
              <a:rPr lang="zh-CN" altLang="en-US" sz="2000" dirty="0"/>
              <a:t>邢志忠、</a:t>
            </a:r>
            <a:r>
              <a:rPr lang="zh-CN" altLang="en-US" sz="2000" b="1" dirty="0"/>
              <a:t>赵振华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RPP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(2016)</a:t>
            </a:r>
            <a:r>
              <a:rPr lang="zh-CN" altLang="en-US" sz="2000" dirty="0"/>
              <a:t>；</a:t>
            </a:r>
            <a:r>
              <a:rPr lang="zh-CN" altLang="en-US" sz="2000" b="1" dirty="0"/>
              <a:t>赵振华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JHEP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(2017)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/>
              <a:t>刘志成、岳崇兴、</a:t>
            </a:r>
            <a:r>
              <a:rPr lang="zh-CN" altLang="en-US" sz="2000" b="1" dirty="0"/>
              <a:t>赵振华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JHEP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(2017)</a:t>
            </a:r>
            <a:r>
              <a:rPr lang="zh-CN" altLang="en-US" sz="2000" dirty="0"/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JHEP(2018)</a:t>
            </a: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第四届中国</a:t>
            </a:r>
            <a:r>
              <a:rPr lang="en-US" altLang="zh-CN" sz="2000" dirty="0">
                <a:solidFill>
                  <a:srgbClr val="FF0000"/>
                </a:solidFill>
              </a:rPr>
              <a:t>LHC</a:t>
            </a:r>
            <a:r>
              <a:rPr lang="zh-CN" altLang="en-US" sz="2000" dirty="0">
                <a:solidFill>
                  <a:srgbClr val="FF0000"/>
                </a:solidFill>
              </a:rPr>
              <a:t>物理研讨会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2018.12.20-22</a:t>
            </a:r>
            <a:r>
              <a:rPr lang="zh-CN" altLang="en-US" sz="2000" dirty="0">
                <a:solidFill>
                  <a:srgbClr val="0000FF"/>
                </a:solidFill>
              </a:rPr>
              <a:t>   华中师范大学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4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mu-tau</a:t>
            </a:r>
            <a:r>
              <a:rPr lang="zh-CN" altLang="en-US" sz="2400" dirty="0">
                <a:solidFill>
                  <a:srgbClr val="FF0000"/>
                </a:solidFill>
              </a:rPr>
              <a:t>反射对称性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10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5346900-A520-40B6-A101-DDC5CCF697D3}"/>
              </a:ext>
            </a:extLst>
          </p:cNvPr>
          <p:cNvSpPr txBox="1"/>
          <p:nvPr/>
        </p:nvSpPr>
        <p:spPr>
          <a:xfrm>
            <a:off x="1005051" y="4200173"/>
            <a:ext cx="1063011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mu-tau</a:t>
            </a:r>
            <a:r>
              <a:rPr lang="zh-CN" altLang="en-US" sz="2000" dirty="0">
                <a:solidFill>
                  <a:srgbClr val="FF0000"/>
                </a:solidFill>
              </a:rPr>
              <a:t>反射</a:t>
            </a:r>
            <a:r>
              <a:rPr lang="zh-CN" altLang="en-US" sz="2000" dirty="0">
                <a:solidFill>
                  <a:srgbClr val="0000FF"/>
                </a:solidFill>
              </a:rPr>
              <a:t>对称性</a:t>
            </a:r>
            <a:r>
              <a:rPr lang="en-US" altLang="zh-CN" sz="2000" dirty="0">
                <a:solidFill>
                  <a:srgbClr val="0000FF"/>
                </a:solidFill>
              </a:rPr>
              <a:t>: </a:t>
            </a:r>
            <a:r>
              <a:rPr lang="en-US" altLang="zh-CN" sz="2000" dirty="0" err="1">
                <a:solidFill>
                  <a:srgbClr val="FF0000"/>
                </a:solidFill>
              </a:rPr>
              <a:t>M</a:t>
            </a:r>
            <a:r>
              <a:rPr lang="en-US" altLang="zh-CN" sz="2000" baseline="-25000" dirty="0" err="1">
                <a:solidFill>
                  <a:srgbClr val="FF0000"/>
                </a:solidFill>
              </a:rPr>
              <a:t>ν</a:t>
            </a:r>
            <a:r>
              <a:rPr lang="zh-CN" altLang="en-US" sz="2000" dirty="0">
                <a:solidFill>
                  <a:srgbClr val="0000FF"/>
                </a:solidFill>
              </a:rPr>
              <a:t>在</a:t>
            </a:r>
            <a:r>
              <a:rPr lang="en-US" altLang="zh-CN" sz="2000" dirty="0">
                <a:solidFill>
                  <a:srgbClr val="FF0000"/>
                </a:solidFill>
              </a:rPr>
              <a:t>mu-tau</a:t>
            </a:r>
            <a:r>
              <a:rPr lang="zh-CN" altLang="en-US" sz="2000" dirty="0">
                <a:solidFill>
                  <a:srgbClr val="FF0000"/>
                </a:solidFill>
              </a:rPr>
              <a:t>交换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CP</a:t>
            </a:r>
            <a:r>
              <a:rPr lang="zh-CN" altLang="en-US" sz="2000" dirty="0">
                <a:solidFill>
                  <a:srgbClr val="FF0000"/>
                </a:solidFill>
              </a:rPr>
              <a:t>共轭</a:t>
            </a:r>
            <a:r>
              <a:rPr lang="zh-CN" altLang="en-US" sz="2000" dirty="0">
                <a:solidFill>
                  <a:srgbClr val="0000FF"/>
                </a:solidFill>
              </a:rPr>
              <a:t>的联合下保持不变  </a:t>
            </a:r>
            <a:r>
              <a:rPr lang="en-US" altLang="zh-CN" sz="2000" dirty="0"/>
              <a:t>Harrison &amp; Scott PLB (2002)</a:t>
            </a:r>
            <a:r>
              <a:rPr lang="zh-CN" altLang="en-US" sz="2000" dirty="0">
                <a:solidFill>
                  <a:srgbClr val="0000FF"/>
                </a:solidFill>
              </a:rPr>
              <a:t>   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C4217554-2A78-47EC-B91E-7F559977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50" y="5025142"/>
            <a:ext cx="5715444" cy="149244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5" name="箭头: 右 44">
            <a:extLst>
              <a:ext uri="{FF2B5EF4-FFF2-40B4-BE49-F238E27FC236}">
                <a16:creationId xmlns:a16="http://schemas.microsoft.com/office/drawing/2014/main" id="{C0556B61-DEBA-4E84-93A2-725283616BD6}"/>
              </a:ext>
            </a:extLst>
          </p:cNvPr>
          <p:cNvSpPr/>
          <p:nvPr/>
        </p:nvSpPr>
        <p:spPr>
          <a:xfrm flipV="1">
            <a:off x="7754717" y="5730904"/>
            <a:ext cx="822926" cy="80915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7533B7-A252-4801-9267-AB9E260BB8A9}"/>
              </a:ext>
            </a:extLst>
          </p:cNvPr>
          <p:cNvSpPr txBox="1"/>
          <p:nvPr/>
        </p:nvSpPr>
        <p:spPr>
          <a:xfrm>
            <a:off x="2964203" y="2610035"/>
            <a:ext cx="6711810" cy="122219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味道</a:t>
            </a:r>
            <a:r>
              <a:rPr lang="zh-CN" altLang="en-US" sz="2000" dirty="0">
                <a:solidFill>
                  <a:srgbClr val="0000FF"/>
                </a:solidFill>
              </a:rPr>
              <a:t>对称性</a:t>
            </a:r>
            <a:r>
              <a:rPr lang="en-US" altLang="zh-CN" sz="2000" dirty="0">
                <a:solidFill>
                  <a:srgbClr val="0000FF"/>
                </a:solidFill>
              </a:rPr>
              <a:t>+</a:t>
            </a:r>
            <a:r>
              <a:rPr lang="en-US" altLang="zh-CN" sz="2000" dirty="0">
                <a:solidFill>
                  <a:srgbClr val="FF0000"/>
                </a:solidFill>
              </a:rPr>
              <a:t>CP</a:t>
            </a:r>
            <a:r>
              <a:rPr lang="zh-CN" altLang="en-US" sz="2000" dirty="0">
                <a:solidFill>
                  <a:srgbClr val="0000FF"/>
                </a:solidFill>
              </a:rPr>
              <a:t>对称性      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err="1"/>
              <a:t>Feruglio</a:t>
            </a:r>
            <a:r>
              <a:rPr lang="en-US" altLang="zh-CN" sz="2000" dirty="0"/>
              <a:t> et al JHEP (2013); </a:t>
            </a:r>
            <a:r>
              <a:rPr lang="en-US" altLang="zh-CN" sz="2000" dirty="0" err="1"/>
              <a:t>Holthausen</a:t>
            </a:r>
            <a:r>
              <a:rPr lang="en-US" altLang="zh-CN" sz="2000" dirty="0"/>
              <a:t> et al JHEP (2013) </a:t>
            </a:r>
            <a:endParaRPr lang="zh-CN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DC5657-A337-4597-A065-8305A40B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6" y="4858153"/>
            <a:ext cx="2056655" cy="174550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C73B5F-1260-452A-87D2-01DC65E1A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79" y="1713356"/>
            <a:ext cx="1313411" cy="49252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013D04-E59E-40E2-97B2-7A5436DF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853" y="1689660"/>
            <a:ext cx="1388746" cy="48793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D247D9-253B-46E3-88E0-30B92FB04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868" y="2726479"/>
            <a:ext cx="1377419" cy="49465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EC56731-CB31-418D-B991-2E74F3D7853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04385" y="2205885"/>
            <a:ext cx="1332822" cy="3925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084152E-0D71-4526-ACF9-61636AE7AF2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955120" y="2177598"/>
            <a:ext cx="1120106" cy="4208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6B253D7E-D0BE-4020-899E-389E4FAF5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772" y="971431"/>
            <a:ext cx="839069" cy="4992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E0C58A7-CA30-4BD2-92AD-CCFB938AC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2282" y="938621"/>
            <a:ext cx="955892" cy="54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47" name="箭头: 右 46">
            <a:extLst>
              <a:ext uri="{FF2B5EF4-FFF2-40B4-BE49-F238E27FC236}">
                <a16:creationId xmlns:a16="http://schemas.microsoft.com/office/drawing/2014/main" id="{FAE8FE96-C897-4C06-82B9-211043A6B1CA}"/>
              </a:ext>
            </a:extLst>
          </p:cNvPr>
          <p:cNvSpPr/>
          <p:nvPr/>
        </p:nvSpPr>
        <p:spPr>
          <a:xfrm flipV="1">
            <a:off x="2207832" y="1148713"/>
            <a:ext cx="822926" cy="55381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90F1696-E3FE-4317-93B0-9B160FBA132C}"/>
              </a:ext>
            </a:extLst>
          </p:cNvPr>
          <p:cNvSpPr/>
          <p:nvPr/>
        </p:nvSpPr>
        <p:spPr>
          <a:xfrm rot="10800000" flipV="1">
            <a:off x="9448499" y="1173633"/>
            <a:ext cx="822926" cy="55381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32FC90-4931-4579-9C03-677EC5BF9B77}"/>
              </a:ext>
            </a:extLst>
          </p:cNvPr>
          <p:cNvSpPr txBox="1"/>
          <p:nvPr/>
        </p:nvSpPr>
        <p:spPr>
          <a:xfrm>
            <a:off x="3232509" y="1005280"/>
            <a:ext cx="435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味道</a:t>
            </a:r>
            <a:r>
              <a:rPr lang="zh-CN" altLang="en-US" sz="2000" dirty="0">
                <a:solidFill>
                  <a:srgbClr val="0000FF"/>
                </a:solidFill>
              </a:rPr>
              <a:t>对称性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King &amp; </a:t>
            </a:r>
            <a:r>
              <a:rPr lang="en-US" altLang="zh-CN" sz="2000" dirty="0" err="1"/>
              <a:t>Luhn</a:t>
            </a:r>
            <a:r>
              <a:rPr lang="en-US" altLang="zh-CN" sz="2000" dirty="0"/>
              <a:t> RPP (2013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7CEED1-B5D8-49E0-9781-9A6AF870C06B}"/>
              </a:ext>
            </a:extLst>
          </p:cNvPr>
          <p:cNvSpPr txBox="1"/>
          <p:nvPr/>
        </p:nvSpPr>
        <p:spPr>
          <a:xfrm>
            <a:off x="8075226" y="100373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CP</a:t>
            </a:r>
            <a:r>
              <a:rPr lang="zh-CN" altLang="en-US" sz="2000" dirty="0">
                <a:solidFill>
                  <a:srgbClr val="0000FF"/>
                </a:solidFill>
              </a:rPr>
              <a:t>对称性</a:t>
            </a:r>
          </a:p>
        </p:txBody>
      </p:sp>
    </p:spTree>
    <p:extLst>
      <p:ext uri="{BB962C8B-B14F-4D97-AF65-F5344CB8AC3E}">
        <p14:creationId xmlns:p14="http://schemas.microsoft.com/office/powerpoint/2010/main" val="130206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906103"/>
            <a:ext cx="7083674" cy="454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目录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中微子质量与混合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</a:rPr>
              <a:t>mu-tau</a:t>
            </a:r>
            <a:r>
              <a:rPr lang="zh-CN" altLang="en-US" sz="2400" dirty="0">
                <a:solidFill>
                  <a:srgbClr val="0000FF"/>
                </a:solidFill>
              </a:rPr>
              <a:t>反射对称性的</a:t>
            </a:r>
            <a:r>
              <a:rPr lang="zh-CN" altLang="en-US" sz="2400" dirty="0">
                <a:solidFill>
                  <a:srgbClr val="FF0000"/>
                </a:solidFill>
              </a:rPr>
              <a:t>破坏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最小</a:t>
            </a:r>
            <a:r>
              <a:rPr lang="en-US" altLang="zh-CN" sz="2400" dirty="0"/>
              <a:t>seesaw</a:t>
            </a:r>
            <a:r>
              <a:rPr lang="zh-CN" altLang="en-US" sz="2400" dirty="0"/>
              <a:t>框架下的</a:t>
            </a:r>
            <a:r>
              <a:rPr lang="en-US" altLang="zh-CN" sz="2400" dirty="0"/>
              <a:t>mu-tau</a:t>
            </a:r>
            <a:r>
              <a:rPr lang="zh-CN" altLang="en-US" sz="2400" dirty="0"/>
              <a:t>反射对称性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给出</a:t>
            </a:r>
            <a:r>
              <a:rPr lang="el-GR" altLang="zh-CN" sz="2400" dirty="0"/>
              <a:t>θ</a:t>
            </a:r>
            <a:r>
              <a:rPr lang="en-US" altLang="zh-CN" sz="2400" baseline="-25000" dirty="0"/>
              <a:t>23</a:t>
            </a:r>
            <a:r>
              <a:rPr lang="en-US" altLang="zh-CN" sz="2400" dirty="0"/>
              <a:t>=</a:t>
            </a:r>
            <a:r>
              <a:rPr lang="el-GR" altLang="zh-CN" sz="2400" dirty="0"/>
              <a:t>π</a:t>
            </a:r>
            <a:r>
              <a:rPr lang="en-US" altLang="zh-CN" sz="2400" dirty="0"/>
              <a:t>/4</a:t>
            </a:r>
            <a:r>
              <a:rPr lang="zh-CN" altLang="en-US" sz="2400" dirty="0"/>
              <a:t>和</a:t>
            </a:r>
            <a:r>
              <a:rPr lang="el-GR" altLang="zh-CN" sz="2400" dirty="0"/>
              <a:t>δ</a:t>
            </a:r>
            <a:r>
              <a:rPr lang="en-US" altLang="zh-CN" sz="2400" dirty="0"/>
              <a:t>=-</a:t>
            </a:r>
            <a:r>
              <a:rPr lang="el-GR" altLang="zh-CN" sz="2400" dirty="0"/>
              <a:t>π</a:t>
            </a:r>
            <a:r>
              <a:rPr lang="en-US" altLang="zh-CN" sz="2400" dirty="0"/>
              <a:t>/2</a:t>
            </a:r>
            <a:r>
              <a:rPr lang="zh-CN" altLang="en-US" sz="2400" dirty="0"/>
              <a:t>的中微子质量矩阵结构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30027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对称性的破坏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12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96C9516-8A68-4608-B2C5-67385FE5BA5F}"/>
              </a:ext>
            </a:extLst>
          </p:cNvPr>
          <p:cNvSpPr txBox="1"/>
          <p:nvPr/>
        </p:nvSpPr>
        <p:spPr>
          <a:xfrm>
            <a:off x="1354060" y="725910"/>
            <a:ext cx="6387860" cy="1228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实验上</a:t>
            </a:r>
            <a:r>
              <a:rPr lang="el-GR" altLang="zh-CN" sz="2000" dirty="0">
                <a:solidFill>
                  <a:srgbClr val="0000FF"/>
                </a:solidFill>
              </a:rPr>
              <a:t>θ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23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l-GR" altLang="zh-CN" sz="2000" dirty="0">
                <a:solidFill>
                  <a:srgbClr val="0000FF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对</a:t>
            </a:r>
            <a:r>
              <a:rPr lang="el-GR" altLang="zh-CN" sz="2000" dirty="0">
                <a:solidFill>
                  <a:srgbClr val="0000FF"/>
                </a:solidFill>
              </a:rPr>
              <a:t>π</a:t>
            </a:r>
            <a:r>
              <a:rPr lang="en-US" altLang="zh-CN" sz="2000" dirty="0">
                <a:solidFill>
                  <a:srgbClr val="0000FF"/>
                </a:solidFill>
              </a:rPr>
              <a:t>/4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0000FF"/>
                </a:solidFill>
              </a:rPr>
              <a:t>-</a:t>
            </a:r>
            <a:r>
              <a:rPr lang="el-GR" altLang="zh-CN" sz="2000" dirty="0">
                <a:solidFill>
                  <a:srgbClr val="0000FF"/>
                </a:solidFill>
              </a:rPr>
              <a:t>π</a:t>
            </a:r>
            <a:r>
              <a:rPr lang="en-US" altLang="zh-CN" sz="2000" dirty="0">
                <a:solidFill>
                  <a:srgbClr val="0000FF"/>
                </a:solidFill>
              </a:rPr>
              <a:t>/2</a:t>
            </a:r>
            <a:r>
              <a:rPr lang="zh-CN" altLang="en-US" sz="2000" dirty="0">
                <a:solidFill>
                  <a:srgbClr val="0000FF"/>
                </a:solidFill>
              </a:rPr>
              <a:t>分别有不同程度的偏离       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重整化群跑动</a:t>
            </a:r>
            <a:r>
              <a:rPr lang="zh-CN" altLang="en-US" sz="2000" dirty="0">
                <a:solidFill>
                  <a:srgbClr val="0000FF"/>
                </a:solidFill>
              </a:rPr>
              <a:t>等可以引起对称性的破坏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B93449-BF07-48F4-A69D-1B00C362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46" y="4021944"/>
            <a:ext cx="8571636" cy="697598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glow>
              <a:srgbClr val="FF0000"/>
            </a:glo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4AC745F-8D2D-49B9-955B-FB325FA4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91" y="2904944"/>
            <a:ext cx="8549590" cy="38569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4B6F0989-AF72-4959-AA9C-A8BA3A8710BE}"/>
              </a:ext>
            </a:extLst>
          </p:cNvPr>
          <p:cNvSpPr/>
          <p:nvPr/>
        </p:nvSpPr>
        <p:spPr>
          <a:xfrm rot="5400000" flipV="1">
            <a:off x="2532349" y="3655529"/>
            <a:ext cx="451099" cy="601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7CC30231-625D-414D-8506-F303D822DF67}"/>
              </a:ext>
            </a:extLst>
          </p:cNvPr>
          <p:cNvSpPr/>
          <p:nvPr/>
        </p:nvSpPr>
        <p:spPr>
          <a:xfrm rot="5400000" flipV="1">
            <a:off x="5003077" y="3627554"/>
            <a:ext cx="451099" cy="601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6EE5B816-4871-4073-99BA-4BC2B676A235}"/>
              </a:ext>
            </a:extLst>
          </p:cNvPr>
          <p:cNvSpPr/>
          <p:nvPr/>
        </p:nvSpPr>
        <p:spPr>
          <a:xfrm rot="5400000" flipV="1">
            <a:off x="7405281" y="3644213"/>
            <a:ext cx="451099" cy="601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3381C8BC-85A7-415B-87FB-EE2946DECC7B}"/>
              </a:ext>
            </a:extLst>
          </p:cNvPr>
          <p:cNvSpPr/>
          <p:nvPr/>
        </p:nvSpPr>
        <p:spPr>
          <a:xfrm rot="5400000" flipV="1">
            <a:off x="9777419" y="3625049"/>
            <a:ext cx="451099" cy="601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BC4D485-BA59-403D-B31E-EDE11B7A43E2}"/>
              </a:ext>
            </a:extLst>
          </p:cNvPr>
          <p:cNvSpPr txBox="1"/>
          <p:nvPr/>
        </p:nvSpPr>
        <p:spPr>
          <a:xfrm>
            <a:off x="1376105" y="5083126"/>
            <a:ext cx="8479095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在各种情形下研究了给定的</a:t>
            </a:r>
            <a:r>
              <a:rPr lang="zh-CN" altLang="en-US" sz="2000" dirty="0">
                <a:solidFill>
                  <a:srgbClr val="FF0000"/>
                </a:solidFill>
              </a:rPr>
              <a:t>对称性破坏参数</a:t>
            </a:r>
            <a:r>
              <a:rPr lang="zh-CN" altLang="en-US" sz="2000" dirty="0">
                <a:solidFill>
                  <a:srgbClr val="0000FF"/>
                </a:solidFill>
              </a:rPr>
              <a:t>对</a:t>
            </a:r>
            <a:r>
              <a:rPr lang="zh-CN" altLang="en-US" sz="2000" dirty="0">
                <a:solidFill>
                  <a:srgbClr val="FF0000"/>
                </a:solidFill>
              </a:rPr>
              <a:t>混合参数偏离量</a:t>
            </a:r>
            <a:r>
              <a:rPr lang="zh-CN" altLang="en-US" sz="2000" dirty="0">
                <a:solidFill>
                  <a:srgbClr val="0000FF"/>
                </a:solidFill>
              </a:rPr>
              <a:t>的影响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237ACA-5DBD-48EC-9060-C8B0FE26B985}"/>
              </a:ext>
            </a:extLst>
          </p:cNvPr>
          <p:cNvSpPr txBox="1"/>
          <p:nvPr/>
        </p:nvSpPr>
        <p:spPr>
          <a:xfrm>
            <a:off x="1354059" y="2209286"/>
            <a:ext cx="9590165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zh-CN" altLang="en-US" sz="2000" dirty="0">
                <a:solidFill>
                  <a:srgbClr val="FF0000"/>
                </a:solidFill>
              </a:rPr>
              <a:t>对称性条件</a:t>
            </a:r>
            <a:r>
              <a:rPr lang="zh-CN" altLang="en-US" sz="2000" dirty="0">
                <a:solidFill>
                  <a:srgbClr val="0000FF"/>
                </a:solidFill>
              </a:rPr>
              <a:t>一一对应，定义如下无量纲的</a:t>
            </a:r>
            <a:r>
              <a:rPr lang="zh-CN" altLang="en-US" sz="2000" dirty="0">
                <a:solidFill>
                  <a:srgbClr val="FF0000"/>
                </a:solidFill>
              </a:rPr>
              <a:t>对称性破坏参数</a:t>
            </a:r>
            <a:r>
              <a:rPr lang="zh-CN" altLang="en-US" sz="2000" dirty="0">
                <a:solidFill>
                  <a:srgbClr val="0000FF"/>
                </a:solidFill>
              </a:rPr>
              <a:t>衡量对称性破坏强度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74DE0A-C24F-4142-B803-FD4C5ABA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46" y="5731979"/>
            <a:ext cx="8311078" cy="400111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glow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396476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一个例子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13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1944411-1592-437E-A277-B653C739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59" y="896462"/>
            <a:ext cx="8695565" cy="5709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A3D3BD9-9A04-431D-A55D-1DA6A2D7D082}"/>
              </a:ext>
            </a:extLst>
          </p:cNvPr>
          <p:cNvSpPr txBox="1"/>
          <p:nvPr/>
        </p:nvSpPr>
        <p:spPr>
          <a:xfrm>
            <a:off x="6629171" y="252395"/>
            <a:ext cx="2487524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NH × [</a:t>
            </a:r>
            <a:r>
              <a:rPr lang="el-GR" altLang="zh-CN" sz="2000" dirty="0"/>
              <a:t>ρ</a:t>
            </a:r>
            <a:r>
              <a:rPr lang="en-US" altLang="zh-CN" sz="2000" dirty="0"/>
              <a:t>, </a:t>
            </a:r>
            <a:r>
              <a:rPr lang="el-GR" altLang="zh-CN" sz="2000" dirty="0"/>
              <a:t>σ</a:t>
            </a:r>
            <a:r>
              <a:rPr lang="en-US" altLang="zh-CN" sz="2000" dirty="0"/>
              <a:t>] = [0, 0]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4EAAF4-2D6B-4C83-981E-C510422A2C46}"/>
              </a:ext>
            </a:extLst>
          </p:cNvPr>
          <p:cNvSpPr txBox="1"/>
          <p:nvPr/>
        </p:nvSpPr>
        <p:spPr>
          <a:xfrm flipH="1">
            <a:off x="3185104" y="2152650"/>
            <a:ext cx="996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=0.1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083F97-D407-44A5-B029-7B9762AF5D2C}"/>
              </a:ext>
            </a:extLst>
          </p:cNvPr>
          <p:cNvSpPr txBox="1"/>
          <p:nvPr/>
        </p:nvSpPr>
        <p:spPr>
          <a:xfrm flipH="1">
            <a:off x="5498704" y="1587858"/>
            <a:ext cx="121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=0.01 </a:t>
            </a:r>
            <a:r>
              <a:rPr lang="en-US" altLang="zh-CN" sz="2000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>
                <a:solidFill>
                  <a:srgbClr val="FF0000"/>
                </a:solidFill>
              </a:rPr>
              <a:t>  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999F09-445C-49F7-A548-B4ECFB39B662}"/>
              </a:ext>
            </a:extLst>
          </p:cNvPr>
          <p:cNvSpPr txBox="1"/>
          <p:nvPr/>
        </p:nvSpPr>
        <p:spPr>
          <a:xfrm flipH="1">
            <a:off x="8388968" y="2069742"/>
            <a:ext cx="121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=0.01  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220691-3A18-463C-934C-A63920A5270D}"/>
              </a:ext>
            </a:extLst>
          </p:cNvPr>
          <p:cNvSpPr txBox="1"/>
          <p:nvPr/>
        </p:nvSpPr>
        <p:spPr>
          <a:xfrm flipH="1">
            <a:off x="2974059" y="5640703"/>
            <a:ext cx="121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=0.01 </a:t>
            </a:r>
            <a:r>
              <a:rPr lang="en-US" altLang="zh-CN" sz="2000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>
                <a:solidFill>
                  <a:srgbClr val="FF0000"/>
                </a:solidFill>
              </a:rPr>
              <a:t>  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62A190-77C7-4EC7-B740-3A68EEC4F05A}"/>
              </a:ext>
            </a:extLst>
          </p:cNvPr>
          <p:cNvSpPr txBox="1"/>
          <p:nvPr/>
        </p:nvSpPr>
        <p:spPr>
          <a:xfrm flipH="1">
            <a:off x="5498704" y="4973953"/>
            <a:ext cx="9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dirty="0">
                <a:solidFill>
                  <a:srgbClr val="FF0000"/>
                </a:solidFill>
              </a:rPr>
              <a:t>=0.1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A6B4C0-C3C8-4E61-8B1E-91794E023BD7}"/>
              </a:ext>
            </a:extLst>
          </p:cNvPr>
          <p:cNvSpPr txBox="1"/>
          <p:nvPr/>
        </p:nvSpPr>
        <p:spPr>
          <a:xfrm flipH="1">
            <a:off x="9045759" y="4773898"/>
            <a:ext cx="9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4</a:t>
            </a:r>
            <a:r>
              <a:rPr lang="en-US" altLang="zh-CN" sz="2000" dirty="0">
                <a:solidFill>
                  <a:srgbClr val="FF0000"/>
                </a:solidFill>
              </a:rPr>
              <a:t>=0.1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另一个例子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14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36099A-0BAF-4B2F-ADE2-CDCDDBA6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91" y="970059"/>
            <a:ext cx="8564118" cy="56685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BA0F8E9-4A9C-4937-B18A-6039BECC63DD}"/>
              </a:ext>
            </a:extLst>
          </p:cNvPr>
          <p:cNvSpPr txBox="1"/>
          <p:nvPr/>
        </p:nvSpPr>
        <p:spPr>
          <a:xfrm>
            <a:off x="6838245" y="230084"/>
            <a:ext cx="2691835" cy="4039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NH × [</a:t>
            </a:r>
            <a:r>
              <a:rPr lang="el-GR" altLang="zh-CN" sz="2000" dirty="0"/>
              <a:t>ρ</a:t>
            </a:r>
            <a:r>
              <a:rPr lang="en-US" altLang="zh-CN" sz="2000" dirty="0"/>
              <a:t>, </a:t>
            </a:r>
            <a:r>
              <a:rPr lang="el-GR" altLang="zh-CN" sz="2000" dirty="0"/>
              <a:t>σ</a:t>
            </a:r>
            <a:r>
              <a:rPr lang="en-US" altLang="zh-CN" sz="2000" dirty="0"/>
              <a:t>] = [</a:t>
            </a:r>
            <a:r>
              <a:rPr lang="el-GR" altLang="zh-CN" sz="2000" dirty="0"/>
              <a:t>π</a:t>
            </a:r>
            <a:r>
              <a:rPr lang="en-US" altLang="zh-CN" sz="2000" dirty="0"/>
              <a:t>/2, 0]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9388121-5EE6-4551-B458-7359FF299312}"/>
              </a:ext>
            </a:extLst>
          </p:cNvPr>
          <p:cNvSpPr txBox="1"/>
          <p:nvPr/>
        </p:nvSpPr>
        <p:spPr>
          <a:xfrm flipH="1">
            <a:off x="2726928" y="2211577"/>
            <a:ext cx="116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=0.01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9ABAA1-389D-438E-BBFF-5304AE3B62EC}"/>
              </a:ext>
            </a:extLst>
          </p:cNvPr>
          <p:cNvSpPr txBox="1"/>
          <p:nvPr/>
        </p:nvSpPr>
        <p:spPr>
          <a:xfrm flipH="1">
            <a:off x="5414706" y="2440738"/>
            <a:ext cx="140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=0.001 </a:t>
            </a:r>
            <a:r>
              <a:rPr lang="en-US" altLang="zh-CN" sz="2000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>
                <a:solidFill>
                  <a:srgbClr val="FF0000"/>
                </a:solidFill>
              </a:rPr>
              <a:t>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1FA795-FCC6-401A-AAC0-3AD6691B0B69}"/>
              </a:ext>
            </a:extLst>
          </p:cNvPr>
          <p:cNvSpPr txBox="1"/>
          <p:nvPr/>
        </p:nvSpPr>
        <p:spPr>
          <a:xfrm flipH="1">
            <a:off x="8469912" y="1579444"/>
            <a:ext cx="116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=0.01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129397D-7794-49B8-AD80-3EF6239781F2}"/>
              </a:ext>
            </a:extLst>
          </p:cNvPr>
          <p:cNvSpPr txBox="1"/>
          <p:nvPr/>
        </p:nvSpPr>
        <p:spPr>
          <a:xfrm flipH="1">
            <a:off x="2455291" y="4387383"/>
            <a:ext cx="140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=0.001 </a:t>
            </a:r>
            <a:r>
              <a:rPr lang="en-US" altLang="zh-CN" sz="2000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>
                <a:solidFill>
                  <a:srgbClr val="FF0000"/>
                </a:solidFill>
              </a:rPr>
              <a:t>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72507A-0E5C-4323-AC80-5699F4490F90}"/>
              </a:ext>
            </a:extLst>
          </p:cNvPr>
          <p:cNvSpPr txBox="1"/>
          <p:nvPr/>
        </p:nvSpPr>
        <p:spPr>
          <a:xfrm flipH="1">
            <a:off x="5536804" y="4465375"/>
            <a:ext cx="1286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dirty="0">
                <a:solidFill>
                  <a:srgbClr val="FF0000"/>
                </a:solidFill>
              </a:rPr>
              <a:t>=0.001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D8F6B2-DB18-4145-8630-DBF0045C072E}"/>
              </a:ext>
            </a:extLst>
          </p:cNvPr>
          <p:cNvSpPr txBox="1"/>
          <p:nvPr/>
        </p:nvSpPr>
        <p:spPr>
          <a:xfrm flipH="1">
            <a:off x="8392808" y="4476863"/>
            <a:ext cx="114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4</a:t>
            </a:r>
            <a:r>
              <a:rPr lang="en-US" altLang="zh-CN" sz="2000" dirty="0">
                <a:solidFill>
                  <a:srgbClr val="FF0000"/>
                </a:solidFill>
              </a:rPr>
              <a:t>=0.01          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一般性结论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15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15E993-CECC-4679-991D-A0CFF82C54B6}"/>
              </a:ext>
            </a:extLst>
          </p:cNvPr>
          <p:cNvSpPr txBox="1"/>
          <p:nvPr/>
        </p:nvSpPr>
        <p:spPr>
          <a:xfrm>
            <a:off x="1329734" y="1036794"/>
            <a:ext cx="9532531" cy="46145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有些对称性破坏模式容易产生显著的</a:t>
            </a:r>
            <a:r>
              <a:rPr lang="el-GR" altLang="zh-CN" sz="2000" dirty="0">
                <a:solidFill>
                  <a:srgbClr val="FF0000"/>
                </a:solidFill>
              </a:rPr>
              <a:t>Δθ</a:t>
            </a:r>
            <a:r>
              <a:rPr lang="zh-CN" altLang="en-US" sz="2000" dirty="0">
                <a:solidFill>
                  <a:srgbClr val="0000FF"/>
                </a:solidFill>
              </a:rPr>
              <a:t>，有些模式则容易产生显著的</a:t>
            </a:r>
            <a:r>
              <a:rPr lang="el-GR" altLang="zh-CN" sz="2000" dirty="0">
                <a:solidFill>
                  <a:srgbClr val="FF0000"/>
                </a:solidFill>
              </a:rPr>
              <a:t>Δδ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altLang="zh-CN" sz="2000" dirty="0">
                <a:solidFill>
                  <a:srgbClr val="FF0000"/>
                </a:solidFill>
              </a:rPr>
              <a:t>Δδ</a:t>
            </a:r>
            <a:r>
              <a:rPr lang="zh-CN" altLang="en-US" sz="2000" dirty="0">
                <a:solidFill>
                  <a:srgbClr val="0000FF"/>
                </a:solidFill>
              </a:rPr>
              <a:t>通常要比</a:t>
            </a:r>
            <a:r>
              <a:rPr lang="el-GR" altLang="zh-CN" sz="2000" dirty="0">
                <a:solidFill>
                  <a:srgbClr val="FF0000"/>
                </a:solidFill>
              </a:rPr>
              <a:t>Δθ</a:t>
            </a:r>
            <a:r>
              <a:rPr lang="zh-CN" altLang="en-US" sz="2000" dirty="0">
                <a:solidFill>
                  <a:srgbClr val="0000FF"/>
                </a:solidFill>
              </a:rPr>
              <a:t>大很多，表明对于对称性破坏效应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zh-CN" altLang="en-US" sz="2000" dirty="0">
                <a:solidFill>
                  <a:srgbClr val="0000FF"/>
                </a:solidFill>
              </a:rPr>
              <a:t>比</a:t>
            </a:r>
            <a:r>
              <a:rPr lang="el-GR" altLang="zh-CN" sz="2000" dirty="0">
                <a:solidFill>
                  <a:srgbClr val="FF0000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更稳定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当最轻中微子质量</a:t>
            </a:r>
            <a:r>
              <a:rPr lang="zh-CN" altLang="en-US" sz="2000" dirty="0">
                <a:solidFill>
                  <a:srgbClr val="FF0000"/>
                </a:solidFill>
              </a:rPr>
              <a:t>小</a:t>
            </a:r>
            <a:r>
              <a:rPr lang="en-US" altLang="zh-CN" sz="2000" dirty="0">
                <a:solidFill>
                  <a:srgbClr val="0000FF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大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  <a:r>
              <a:rPr lang="zh-CN" altLang="en-US" sz="2000" dirty="0">
                <a:solidFill>
                  <a:srgbClr val="0000FF"/>
                </a:solidFill>
              </a:rPr>
              <a:t>的时候，混合参数的偏离通常也</a:t>
            </a:r>
            <a:r>
              <a:rPr lang="zh-CN" altLang="en-US" sz="2000" dirty="0">
                <a:solidFill>
                  <a:srgbClr val="FF0000"/>
                </a:solidFill>
              </a:rPr>
              <a:t>小</a:t>
            </a:r>
            <a:r>
              <a:rPr lang="en-US" altLang="zh-CN" sz="2000" dirty="0">
                <a:solidFill>
                  <a:srgbClr val="0000FF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大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FF"/>
                </a:solidFill>
              </a:rPr>
              <a:t>[</a:t>
            </a:r>
            <a:r>
              <a:rPr lang="el-GR" altLang="zh-CN" sz="2000" dirty="0">
                <a:solidFill>
                  <a:srgbClr val="0000FF"/>
                </a:solidFill>
              </a:rPr>
              <a:t>ρ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l-GR" altLang="zh-CN" sz="2000" dirty="0">
                <a:solidFill>
                  <a:srgbClr val="0000FF"/>
                </a:solidFill>
              </a:rPr>
              <a:t>σ</a:t>
            </a:r>
            <a:r>
              <a:rPr lang="en-US" altLang="zh-CN" sz="2000" dirty="0">
                <a:solidFill>
                  <a:srgbClr val="0000FF"/>
                </a:solidFill>
              </a:rPr>
              <a:t>]=</a:t>
            </a:r>
            <a:r>
              <a:rPr lang="en-US" altLang="zh-CN" sz="2000" dirty="0">
                <a:solidFill>
                  <a:srgbClr val="FF0000"/>
                </a:solidFill>
              </a:rPr>
              <a:t>[</a:t>
            </a:r>
            <a:r>
              <a:rPr lang="el-GR" altLang="zh-CN" sz="2000" dirty="0">
                <a:solidFill>
                  <a:srgbClr val="FF0000"/>
                </a:solidFill>
              </a:rPr>
              <a:t>π</a:t>
            </a:r>
            <a:r>
              <a:rPr lang="en-US" altLang="zh-CN" sz="2000" dirty="0">
                <a:solidFill>
                  <a:srgbClr val="FF0000"/>
                </a:solidFill>
              </a:rPr>
              <a:t>/2, 0]</a:t>
            </a:r>
            <a:r>
              <a:rPr lang="zh-CN" altLang="en-US" sz="2000" dirty="0">
                <a:solidFill>
                  <a:srgbClr val="0000FF"/>
                </a:solidFill>
              </a:rPr>
              <a:t>情形下的混合参数偏离通常比</a:t>
            </a:r>
            <a:r>
              <a:rPr lang="en-US" altLang="zh-CN" sz="2000" dirty="0">
                <a:solidFill>
                  <a:srgbClr val="0000FF"/>
                </a:solidFill>
              </a:rPr>
              <a:t>[</a:t>
            </a:r>
            <a:r>
              <a:rPr lang="el-GR" altLang="zh-CN" sz="2000" dirty="0">
                <a:solidFill>
                  <a:srgbClr val="0000FF"/>
                </a:solidFill>
              </a:rPr>
              <a:t>ρ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l-GR" altLang="zh-CN" sz="2000" dirty="0">
                <a:solidFill>
                  <a:srgbClr val="0000FF"/>
                </a:solidFill>
              </a:rPr>
              <a:t>σ</a:t>
            </a:r>
            <a:r>
              <a:rPr lang="en-US" altLang="zh-CN" sz="2000" dirty="0">
                <a:solidFill>
                  <a:srgbClr val="0000FF"/>
                </a:solidFill>
              </a:rPr>
              <a:t>]=</a:t>
            </a:r>
            <a:r>
              <a:rPr lang="en-US" altLang="zh-CN" sz="2000" dirty="0">
                <a:solidFill>
                  <a:srgbClr val="FF0000"/>
                </a:solidFill>
              </a:rPr>
              <a:t>[0, 0]</a:t>
            </a:r>
            <a:r>
              <a:rPr lang="zh-CN" altLang="en-US" sz="2000" dirty="0">
                <a:solidFill>
                  <a:srgbClr val="0000FF"/>
                </a:solidFill>
              </a:rPr>
              <a:t>情形下的大</a:t>
            </a:r>
            <a:endParaRPr lang="en-US" altLang="zh-CN" sz="2000" dirty="0">
              <a:solidFill>
                <a:srgbClr val="0000FF"/>
              </a:solidFill>
            </a:endParaRP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一个极端的情形：在</a:t>
            </a:r>
            <a:r>
              <a:rPr lang="en-US" altLang="zh-CN" sz="2000" dirty="0">
                <a:solidFill>
                  <a:srgbClr val="0000FF"/>
                </a:solidFill>
              </a:rPr>
              <a:t>[</a:t>
            </a:r>
            <a:r>
              <a:rPr lang="el-GR" altLang="zh-CN" sz="2000" dirty="0">
                <a:solidFill>
                  <a:srgbClr val="0000FF"/>
                </a:solidFill>
              </a:rPr>
              <a:t>ρ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l-GR" altLang="zh-CN" sz="2000" dirty="0">
                <a:solidFill>
                  <a:srgbClr val="0000FF"/>
                </a:solidFill>
              </a:rPr>
              <a:t>σ</a:t>
            </a:r>
            <a:r>
              <a:rPr lang="en-US" altLang="zh-CN" sz="2000" dirty="0">
                <a:solidFill>
                  <a:srgbClr val="0000FF"/>
                </a:solidFill>
              </a:rPr>
              <a:t>]=</a:t>
            </a:r>
            <a:r>
              <a:rPr lang="en-US" altLang="zh-CN" sz="2000" dirty="0">
                <a:solidFill>
                  <a:srgbClr val="FF0000"/>
                </a:solidFill>
              </a:rPr>
              <a:t>[</a:t>
            </a:r>
            <a:r>
              <a:rPr lang="el-GR" altLang="zh-CN" sz="2000" dirty="0">
                <a:solidFill>
                  <a:srgbClr val="FF0000"/>
                </a:solidFill>
              </a:rPr>
              <a:t>π</a:t>
            </a:r>
            <a:r>
              <a:rPr lang="en-US" altLang="zh-CN" sz="2000" dirty="0">
                <a:solidFill>
                  <a:srgbClr val="FF0000"/>
                </a:solidFill>
              </a:rPr>
              <a:t>/2, 0] </a:t>
            </a:r>
            <a:r>
              <a:rPr lang="en-US" altLang="zh-CN" sz="2000" dirty="0">
                <a:solidFill>
                  <a:srgbClr val="0000FF"/>
                </a:solidFill>
              </a:rPr>
              <a:t>&amp; </a:t>
            </a:r>
            <a:r>
              <a:rPr lang="zh-CN" altLang="en-US" sz="2000" dirty="0">
                <a:solidFill>
                  <a:srgbClr val="0000FF"/>
                </a:solidFill>
              </a:rPr>
              <a:t>最轻中微子质量接近</a:t>
            </a:r>
            <a:r>
              <a:rPr lang="en-US" altLang="zh-CN" sz="2000" dirty="0">
                <a:solidFill>
                  <a:srgbClr val="FF0000"/>
                </a:solidFill>
              </a:rPr>
              <a:t>0.1 eV</a:t>
            </a:r>
            <a:r>
              <a:rPr lang="zh-CN" altLang="en-US" sz="2000" dirty="0">
                <a:solidFill>
                  <a:srgbClr val="0000FF"/>
                </a:solidFill>
              </a:rPr>
              <a:t>时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O(0.001)</a:t>
            </a:r>
            <a:r>
              <a:rPr lang="zh-CN" altLang="en-US" sz="2000" dirty="0">
                <a:solidFill>
                  <a:srgbClr val="0000FF"/>
                </a:solidFill>
              </a:rPr>
              <a:t>的对称性破坏参数可以引起</a:t>
            </a:r>
            <a:r>
              <a:rPr lang="en-US" altLang="zh-CN" sz="2000" dirty="0">
                <a:solidFill>
                  <a:srgbClr val="FF0000"/>
                </a:solidFill>
              </a:rPr>
              <a:t>O(0.1)</a:t>
            </a:r>
            <a:r>
              <a:rPr lang="zh-CN" altLang="en-US" sz="2000" dirty="0">
                <a:solidFill>
                  <a:srgbClr val="0000FF"/>
                </a:solidFill>
              </a:rPr>
              <a:t>的混合参数偏离；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显著的混合参数偏离并不意味着质量矩阵的显著对称性破坏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重整化群跑动引起的对称性破坏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16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04F9CC-886A-4349-869B-1B776809D1AE}"/>
              </a:ext>
            </a:extLst>
          </p:cNvPr>
          <p:cNvSpPr txBox="1"/>
          <p:nvPr/>
        </p:nvSpPr>
        <p:spPr>
          <a:xfrm>
            <a:off x="1656064" y="590990"/>
            <a:ext cx="8764320" cy="30756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味道对称性通常在很高的能标</a:t>
            </a:r>
            <a:r>
              <a:rPr lang="el-GR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(</a:t>
            </a:r>
            <a:r>
              <a:rPr lang="zh-CN" altLang="en-US" sz="2000" dirty="0">
                <a:solidFill>
                  <a:srgbClr val="0000FF"/>
                </a:solidFill>
              </a:rPr>
              <a:t>如</a:t>
            </a:r>
            <a:r>
              <a:rPr lang="en-US" altLang="zh-CN" sz="2000" dirty="0">
                <a:solidFill>
                  <a:srgbClr val="0000FF"/>
                </a:solidFill>
              </a:rPr>
              <a:t>seesaw</a:t>
            </a:r>
            <a:r>
              <a:rPr lang="zh-CN" altLang="en-US" sz="2000" dirty="0">
                <a:solidFill>
                  <a:srgbClr val="0000FF"/>
                </a:solidFill>
              </a:rPr>
              <a:t>能标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  <a:r>
              <a:rPr lang="zh-CN" altLang="en-US" sz="2000" dirty="0">
                <a:solidFill>
                  <a:srgbClr val="0000FF"/>
                </a:solidFill>
              </a:rPr>
              <a:t>引入，将其唯象后果与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电弱能标的实验结果进行比较时，需考虑</a:t>
            </a:r>
            <a:r>
              <a:rPr lang="zh-CN" altLang="en-US" sz="2000" dirty="0">
                <a:solidFill>
                  <a:srgbClr val="FF0000"/>
                </a:solidFill>
              </a:rPr>
              <a:t>重整化群跑动效应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带电轻子</a:t>
            </a:r>
            <a:r>
              <a:rPr lang="en-US" altLang="zh-CN" sz="2000" dirty="0">
                <a:solidFill>
                  <a:srgbClr val="FF0000"/>
                </a:solidFill>
              </a:rPr>
              <a:t>μ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l-GR" altLang="zh-CN" sz="2000" dirty="0">
                <a:solidFill>
                  <a:srgbClr val="FF0000"/>
                </a:solidFill>
              </a:rPr>
              <a:t>τ</a:t>
            </a:r>
            <a:r>
              <a:rPr lang="en-US" altLang="zh-CN" sz="2000" dirty="0">
                <a:solidFill>
                  <a:srgbClr val="0000FF"/>
                </a:solidFill>
              </a:rPr>
              <a:t>Yukawa</a:t>
            </a:r>
            <a:r>
              <a:rPr lang="zh-CN" altLang="en-US" sz="2000" dirty="0">
                <a:solidFill>
                  <a:srgbClr val="0000FF"/>
                </a:solidFill>
              </a:rPr>
              <a:t>耦合常数的不同会破坏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对称性，其引起的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对称性破坏具有</a:t>
            </a:r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=2</a:t>
            </a:r>
            <a:r>
              <a:rPr lang="el-GR" altLang="zh-CN" sz="2000" dirty="0">
                <a:solidFill>
                  <a:srgbClr val="FF0000"/>
                </a:solidFill>
              </a:rPr>
              <a:t>ε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</a:t>
            </a:r>
            <a:r>
              <a:rPr lang="el-GR" altLang="zh-CN" sz="2000" dirty="0">
                <a:solidFill>
                  <a:srgbClr val="FF0000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，其中</a:t>
            </a:r>
            <a:r>
              <a:rPr lang="el-GR" altLang="zh-CN" sz="2000" dirty="0">
                <a:solidFill>
                  <a:srgbClr val="0000FF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正比于</a:t>
            </a:r>
            <a:r>
              <a:rPr lang="en-US" altLang="zh-CN" sz="2000" dirty="0">
                <a:solidFill>
                  <a:srgbClr val="FF0000"/>
                </a:solidFill>
              </a:rPr>
              <a:t>y</a:t>
            </a:r>
            <a:r>
              <a:rPr lang="el-GR" altLang="zh-CN" sz="2000" baseline="-25000" dirty="0">
                <a:solidFill>
                  <a:srgbClr val="FF0000"/>
                </a:solidFill>
              </a:rPr>
              <a:t>τ</a:t>
            </a:r>
            <a:r>
              <a:rPr lang="en-US" altLang="zh-CN" sz="2000" baseline="30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-y</a:t>
            </a:r>
            <a:r>
              <a:rPr lang="el-GR" altLang="zh-CN" sz="2000" baseline="-25000" dirty="0">
                <a:solidFill>
                  <a:srgbClr val="FF0000"/>
                </a:solidFill>
              </a:rPr>
              <a:t>μ</a:t>
            </a:r>
            <a:r>
              <a:rPr lang="en-US" altLang="zh-CN" sz="2000" baseline="30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              </a:t>
            </a:r>
            <a:r>
              <a:rPr lang="en-US" altLang="zh-CN" sz="2000" dirty="0"/>
              <a:t>Zhou (2014)</a:t>
            </a:r>
            <a:endParaRPr lang="en-US" altLang="zh-CN" sz="2000" baseline="-25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在</a:t>
            </a:r>
            <a:r>
              <a:rPr lang="en-US" altLang="zh-CN" sz="2000" dirty="0">
                <a:solidFill>
                  <a:srgbClr val="FF0000"/>
                </a:solidFill>
              </a:rPr>
              <a:t>SM</a:t>
            </a:r>
            <a:r>
              <a:rPr lang="zh-CN" altLang="en-US" sz="2000" dirty="0">
                <a:solidFill>
                  <a:srgbClr val="0000FF"/>
                </a:solidFill>
              </a:rPr>
              <a:t>中，</a:t>
            </a:r>
            <a:r>
              <a:rPr lang="el-GR" altLang="zh-CN" sz="2000" dirty="0">
                <a:solidFill>
                  <a:srgbClr val="0000FF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小得可以忽略；在</a:t>
            </a:r>
            <a:r>
              <a:rPr lang="en-US" altLang="zh-CN" sz="2000" dirty="0">
                <a:solidFill>
                  <a:srgbClr val="FF0000"/>
                </a:solidFill>
              </a:rPr>
              <a:t>MSSM</a:t>
            </a:r>
            <a:r>
              <a:rPr lang="zh-CN" altLang="en-US" sz="2000" dirty="0">
                <a:solidFill>
                  <a:srgbClr val="0000FF"/>
                </a:solidFill>
              </a:rPr>
              <a:t>中，</a:t>
            </a:r>
            <a:r>
              <a:rPr lang="el-GR" altLang="zh-CN" sz="2000" dirty="0">
                <a:solidFill>
                  <a:srgbClr val="0000FF"/>
                </a:solidFill>
              </a:rPr>
              <a:t> Δ</a:t>
            </a:r>
            <a:r>
              <a:rPr lang="zh-CN" altLang="en-US" sz="2000" dirty="0">
                <a:solidFill>
                  <a:srgbClr val="0000FF"/>
                </a:solidFill>
              </a:rPr>
              <a:t>≈</a:t>
            </a:r>
            <a:r>
              <a:rPr lang="en-US" altLang="zh-CN" sz="2000" dirty="0">
                <a:solidFill>
                  <a:srgbClr val="0000FF"/>
                </a:solidFill>
              </a:rPr>
              <a:t>0.015(</a:t>
            </a:r>
            <a:r>
              <a:rPr lang="en-US" altLang="zh-CN" sz="2000" dirty="0">
                <a:solidFill>
                  <a:srgbClr val="FF0000"/>
                </a:solidFill>
              </a:rPr>
              <a:t>tan</a:t>
            </a:r>
            <a:r>
              <a:rPr lang="el-GR" altLang="zh-CN" sz="2000" dirty="0">
                <a:solidFill>
                  <a:srgbClr val="FF0000"/>
                </a:solidFill>
              </a:rPr>
              <a:t>β</a:t>
            </a:r>
            <a:r>
              <a:rPr lang="en-US" altLang="zh-CN" sz="2000" dirty="0">
                <a:solidFill>
                  <a:srgbClr val="0000FF"/>
                </a:solidFill>
              </a:rPr>
              <a:t>/30)</a:t>
            </a:r>
            <a:r>
              <a:rPr lang="en-US" altLang="zh-CN" sz="2000" baseline="30000" dirty="0">
                <a:solidFill>
                  <a:srgbClr val="0000FF"/>
                </a:solidFill>
              </a:rPr>
              <a:t>2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79B148-2182-45F4-A59F-74D3DA282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91" y="3666640"/>
            <a:ext cx="6535418" cy="319136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1410041-0736-48AC-8F2C-0EF57DC23937}"/>
              </a:ext>
            </a:extLst>
          </p:cNvPr>
          <p:cNvSpPr/>
          <p:nvPr/>
        </p:nvSpPr>
        <p:spPr>
          <a:xfrm>
            <a:off x="7321344" y="4066157"/>
            <a:ext cx="804786" cy="197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211A130-D891-4FA9-8163-7C7373BA0928}"/>
              </a:ext>
            </a:extLst>
          </p:cNvPr>
          <p:cNvSpPr/>
          <p:nvPr/>
        </p:nvSpPr>
        <p:spPr>
          <a:xfrm>
            <a:off x="3999024" y="3957112"/>
            <a:ext cx="733664" cy="197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5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30363" y="961234"/>
            <a:ext cx="7083674" cy="454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目录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中微子质量与混合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altLang="zh-CN" sz="2400" dirty="0"/>
              <a:t>mu-tau</a:t>
            </a:r>
            <a:r>
              <a:rPr lang="zh-CN" altLang="en-US" sz="2400" dirty="0"/>
              <a:t>反射对称性的破缺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>
                <a:solidFill>
                  <a:srgbClr val="FF0000"/>
                </a:solidFill>
              </a:rPr>
              <a:t>最小</a:t>
            </a:r>
            <a:r>
              <a:rPr lang="en-US" altLang="zh-CN" sz="2400" dirty="0">
                <a:solidFill>
                  <a:srgbClr val="FF0000"/>
                </a:solidFill>
              </a:rPr>
              <a:t>seesaw</a:t>
            </a:r>
            <a:r>
              <a:rPr lang="zh-CN" altLang="en-US" sz="2400" dirty="0">
                <a:solidFill>
                  <a:srgbClr val="0000FF"/>
                </a:solidFill>
              </a:rPr>
              <a:t>框架下的</a:t>
            </a:r>
            <a:r>
              <a:rPr lang="en-US" altLang="zh-CN" sz="2400" dirty="0">
                <a:solidFill>
                  <a:srgbClr val="0000FF"/>
                </a:solidFill>
              </a:rPr>
              <a:t>mu-tau</a:t>
            </a:r>
            <a:r>
              <a:rPr lang="zh-CN" altLang="en-US" sz="2400" dirty="0">
                <a:solidFill>
                  <a:srgbClr val="0000FF"/>
                </a:solidFill>
              </a:rPr>
              <a:t>反射对称性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给出</a:t>
            </a:r>
            <a:r>
              <a:rPr lang="el-GR" altLang="zh-CN" sz="2400" dirty="0"/>
              <a:t>θ</a:t>
            </a:r>
            <a:r>
              <a:rPr lang="en-US" altLang="zh-CN" sz="2400" baseline="-25000" dirty="0"/>
              <a:t>23</a:t>
            </a:r>
            <a:r>
              <a:rPr lang="en-US" altLang="zh-CN" sz="2400" dirty="0"/>
              <a:t>=</a:t>
            </a:r>
            <a:r>
              <a:rPr lang="el-GR" altLang="zh-CN" sz="2400" dirty="0"/>
              <a:t>π</a:t>
            </a:r>
            <a:r>
              <a:rPr lang="en-US" altLang="zh-CN" sz="2400" dirty="0"/>
              <a:t>/4</a:t>
            </a:r>
            <a:r>
              <a:rPr lang="zh-CN" altLang="en-US" sz="2400" dirty="0"/>
              <a:t>和</a:t>
            </a:r>
            <a:r>
              <a:rPr lang="el-GR" altLang="zh-CN" sz="2400" dirty="0"/>
              <a:t>δ</a:t>
            </a:r>
            <a:r>
              <a:rPr lang="en-US" altLang="zh-CN" sz="2400" dirty="0"/>
              <a:t>=-</a:t>
            </a:r>
            <a:r>
              <a:rPr lang="el-GR" altLang="zh-CN" sz="2400" dirty="0"/>
              <a:t>π</a:t>
            </a:r>
            <a:r>
              <a:rPr lang="en-US" altLang="zh-CN" sz="2400" dirty="0"/>
              <a:t>/2</a:t>
            </a:r>
            <a:r>
              <a:rPr lang="zh-CN" altLang="en-US" sz="2400" dirty="0"/>
              <a:t>的中微子质量矩阵结构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3203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出发点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18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04F9CC-886A-4349-869B-1B776809D1AE}"/>
              </a:ext>
            </a:extLst>
          </p:cNvPr>
          <p:cNvSpPr txBox="1"/>
          <p:nvPr/>
        </p:nvSpPr>
        <p:spPr>
          <a:xfrm>
            <a:off x="1279243" y="762885"/>
            <a:ext cx="10160917" cy="24600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最小</a:t>
            </a:r>
            <a:r>
              <a:rPr lang="en-US" altLang="zh-CN" sz="2000" dirty="0">
                <a:solidFill>
                  <a:srgbClr val="0000FF"/>
                </a:solidFill>
              </a:rPr>
              <a:t>seesaw(</a:t>
            </a:r>
            <a:r>
              <a:rPr lang="zh-CN" altLang="en-US" sz="2000" dirty="0">
                <a:solidFill>
                  <a:srgbClr val="0000FF"/>
                </a:solidFill>
              </a:rPr>
              <a:t>只引入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0000FF"/>
                </a:solidFill>
              </a:rPr>
              <a:t>个右手中微子场，</a:t>
            </a:r>
            <a:r>
              <a:rPr lang="zh-CN" altLang="en-US" sz="2000" dirty="0">
                <a:solidFill>
                  <a:srgbClr val="FF0000"/>
                </a:solidFill>
              </a:rPr>
              <a:t>最轻</a:t>
            </a:r>
            <a:r>
              <a:rPr lang="zh-CN" altLang="en-US" sz="2000" dirty="0">
                <a:solidFill>
                  <a:srgbClr val="0000FF"/>
                </a:solidFill>
              </a:rPr>
              <a:t>中微子质量为零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   +</a:t>
            </a:r>
            <a:r>
              <a:rPr lang="zh-CN" altLang="en-US" sz="2000" dirty="0">
                <a:solidFill>
                  <a:srgbClr val="0000FF"/>
                </a:solidFill>
              </a:rPr>
              <a:t>两个</a:t>
            </a:r>
            <a:r>
              <a:rPr lang="zh-CN" altLang="en-US" sz="2000" dirty="0">
                <a:solidFill>
                  <a:srgbClr val="FF0000"/>
                </a:solidFill>
              </a:rPr>
              <a:t>质量平方差</a:t>
            </a:r>
            <a:r>
              <a:rPr lang="zh-CN" altLang="en-US" sz="2000" dirty="0">
                <a:solidFill>
                  <a:srgbClr val="0000FF"/>
                </a:solidFill>
              </a:rPr>
              <a:t>的测量值可以把中微子质量确定下来          </a:t>
            </a:r>
            <a:r>
              <a:rPr lang="en-US" altLang="zh-CN" sz="2000" dirty="0"/>
              <a:t>Glashow et al PLB (2002)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</a:t>
            </a:r>
            <a:r>
              <a:rPr lang="en-US" altLang="zh-CN" sz="2000" dirty="0">
                <a:solidFill>
                  <a:srgbClr val="0000FF"/>
                </a:solidFill>
              </a:rPr>
              <a:t>+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12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13</a:t>
            </a:r>
            <a:r>
              <a:rPr lang="zh-CN" altLang="en-US" sz="2000" dirty="0">
                <a:solidFill>
                  <a:srgbClr val="0000FF"/>
                </a:solidFill>
              </a:rPr>
              <a:t>的测量值可以把中微子混合确定下来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因此把二者结合具有</a:t>
            </a:r>
            <a:r>
              <a:rPr lang="zh-CN" altLang="en-US" sz="2000" dirty="0">
                <a:solidFill>
                  <a:srgbClr val="FF0000"/>
                </a:solidFill>
              </a:rPr>
              <a:t>极高的预言性</a:t>
            </a:r>
            <a:r>
              <a:rPr lang="zh-CN" altLang="en-US" sz="2000" dirty="0">
                <a:solidFill>
                  <a:srgbClr val="0000FF"/>
                </a:solidFill>
              </a:rPr>
              <a:t>，而且是</a:t>
            </a:r>
            <a:r>
              <a:rPr lang="zh-CN" altLang="en-US" sz="2000" dirty="0">
                <a:solidFill>
                  <a:srgbClr val="FF0000"/>
                </a:solidFill>
              </a:rPr>
              <a:t>最经济的选择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5EFC98-E730-44DE-8C1C-16DB6A31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51" y="3661755"/>
            <a:ext cx="4045236" cy="941892"/>
          </a:xfrm>
          <a:prstGeom prst="rect">
            <a:avLst/>
          </a:prstGeom>
          <a:ln w="2540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E1FC0F-93C0-4E9C-83C8-1DE7C4217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373" y="3649962"/>
            <a:ext cx="1888808" cy="92087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EADB2D-07EF-4D0E-A1DD-9F108AED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751" y="5129136"/>
            <a:ext cx="7221649" cy="129012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90ABFB2-580D-44DF-800B-F1A43735056B}"/>
              </a:ext>
            </a:extLst>
          </p:cNvPr>
          <p:cNvSpPr txBox="1"/>
          <p:nvPr/>
        </p:nvSpPr>
        <p:spPr>
          <a:xfrm>
            <a:off x="898014" y="3848544"/>
            <a:ext cx="161544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6</a:t>
            </a:r>
            <a:r>
              <a:rPr lang="zh-CN" altLang="en-US" sz="2000">
                <a:solidFill>
                  <a:srgbClr val="0000FF"/>
                </a:solidFill>
              </a:rPr>
              <a:t>个自由参数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169BC3-50D4-4033-BAD9-FA89CA4528F5}"/>
              </a:ext>
            </a:extLst>
          </p:cNvPr>
          <p:cNvSpPr txBox="1"/>
          <p:nvPr/>
        </p:nvSpPr>
        <p:spPr>
          <a:xfrm>
            <a:off x="924558" y="5534088"/>
            <a:ext cx="142240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5</a:t>
            </a:r>
            <a:r>
              <a:rPr lang="zh-CN" altLang="en-US" sz="2000" dirty="0">
                <a:solidFill>
                  <a:srgbClr val="0000FF"/>
                </a:solidFill>
              </a:rPr>
              <a:t>个自由度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1E8376-7080-4E55-B13D-55424CC48AAA}"/>
              </a:ext>
            </a:extLst>
          </p:cNvPr>
          <p:cNvSpPr txBox="1"/>
          <p:nvPr/>
        </p:nvSpPr>
        <p:spPr>
          <a:xfrm>
            <a:off x="9809260" y="3222982"/>
            <a:ext cx="1838593" cy="1414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/>
              <a:t>Kitabayashi</a:t>
            </a:r>
            <a:r>
              <a:rPr lang="en-US" altLang="zh-CN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&amp; Yasue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PRD (2016)</a:t>
            </a:r>
            <a:endParaRPr lang="zh-CN" altLang="en-US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C311EA-453E-416B-8623-D0E444E41B95}"/>
              </a:ext>
            </a:extLst>
          </p:cNvPr>
          <p:cNvSpPr/>
          <p:nvPr/>
        </p:nvSpPr>
        <p:spPr>
          <a:xfrm>
            <a:off x="4347402" y="3661754"/>
            <a:ext cx="265238" cy="302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B4E869-674F-4508-9E79-ED0655FE0FAE}"/>
              </a:ext>
            </a:extLst>
          </p:cNvPr>
          <p:cNvSpPr/>
          <p:nvPr/>
        </p:nvSpPr>
        <p:spPr>
          <a:xfrm>
            <a:off x="3835179" y="3982718"/>
            <a:ext cx="777461" cy="6393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3FB24A-B91B-4B2A-824B-E1526186E29E}"/>
              </a:ext>
            </a:extLst>
          </p:cNvPr>
          <p:cNvSpPr/>
          <p:nvPr/>
        </p:nvSpPr>
        <p:spPr>
          <a:xfrm>
            <a:off x="5970971" y="3977342"/>
            <a:ext cx="729980" cy="6244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8153F6-8E07-4349-8570-3F7B05AA538B}"/>
              </a:ext>
            </a:extLst>
          </p:cNvPr>
          <p:cNvSpPr/>
          <p:nvPr/>
        </p:nvSpPr>
        <p:spPr>
          <a:xfrm>
            <a:off x="5963381" y="3649961"/>
            <a:ext cx="265238" cy="3461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0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对称性破坏（一）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19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66FEB5-9C2E-4FE5-8407-684CE62F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56" y="1320973"/>
            <a:ext cx="4271327" cy="67060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8363520-BDF8-4FC1-B2B7-4FF11BB4B17B}"/>
              </a:ext>
            </a:extLst>
          </p:cNvPr>
          <p:cNvSpPr txBox="1"/>
          <p:nvPr/>
        </p:nvSpPr>
        <p:spPr>
          <a:xfrm>
            <a:off x="1504474" y="1456220"/>
            <a:ext cx="200072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对称性破坏参数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4D9C64-2EAA-4F1A-ACBC-FDCB6F7D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56" y="2461056"/>
            <a:ext cx="5323773" cy="34206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9AC317C-22DD-48FB-B35C-7BB543BF71FE}"/>
              </a:ext>
            </a:extLst>
          </p:cNvPr>
          <p:cNvSpPr txBox="1"/>
          <p:nvPr/>
        </p:nvSpPr>
        <p:spPr>
          <a:xfrm>
            <a:off x="1504474" y="2390313"/>
            <a:ext cx="200072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混合参数偏离量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098600-C7DD-4939-84A7-EA2DAFC2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04" y="3418146"/>
            <a:ext cx="2945133" cy="28965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F9AF0E-07B3-4695-886A-E845FD2A6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307" y="3371899"/>
            <a:ext cx="2995676" cy="29890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770765-77D6-45A7-BCE4-B4F44E142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981" y="3436280"/>
            <a:ext cx="2771704" cy="28866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3ACD0AA-CF80-438B-AE49-C569C5F39132}"/>
              </a:ext>
            </a:extLst>
          </p:cNvPr>
          <p:cNvSpPr txBox="1"/>
          <p:nvPr/>
        </p:nvSpPr>
        <p:spPr>
          <a:xfrm>
            <a:off x="794113" y="4535757"/>
            <a:ext cx="606929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NH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858478"/>
            <a:ext cx="7083674" cy="454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目录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>
                <a:solidFill>
                  <a:srgbClr val="0000FF"/>
                </a:solidFill>
              </a:rPr>
              <a:t>中微子</a:t>
            </a:r>
            <a:r>
              <a:rPr lang="zh-CN" altLang="en-US" sz="2400" dirty="0">
                <a:solidFill>
                  <a:srgbClr val="FF0000"/>
                </a:solidFill>
              </a:rPr>
              <a:t>质量</a:t>
            </a:r>
            <a:r>
              <a:rPr lang="zh-CN" altLang="en-US" sz="2400" dirty="0">
                <a:solidFill>
                  <a:srgbClr val="0000FF"/>
                </a:solidFill>
              </a:rPr>
              <a:t>与</a:t>
            </a:r>
            <a:r>
              <a:rPr lang="zh-CN" altLang="en-US" sz="2400" dirty="0">
                <a:solidFill>
                  <a:srgbClr val="FF0000"/>
                </a:solidFill>
              </a:rPr>
              <a:t>混合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altLang="zh-CN" sz="2400" dirty="0"/>
              <a:t>mu-tau</a:t>
            </a:r>
            <a:r>
              <a:rPr lang="zh-CN" altLang="en-US" sz="2400" dirty="0"/>
              <a:t>反射对称性及其破坏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最小</a:t>
            </a:r>
            <a:r>
              <a:rPr lang="en-US" altLang="zh-CN" sz="2400" dirty="0"/>
              <a:t>seesaw</a:t>
            </a:r>
            <a:r>
              <a:rPr lang="zh-CN" altLang="en-US" sz="2400" dirty="0"/>
              <a:t>框架下的</a:t>
            </a:r>
            <a:r>
              <a:rPr lang="en-US" altLang="zh-CN" sz="2400" dirty="0"/>
              <a:t>mu-tau</a:t>
            </a:r>
            <a:r>
              <a:rPr lang="zh-CN" altLang="en-US" sz="2400" dirty="0"/>
              <a:t>反射对称性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给出</a:t>
            </a:r>
            <a:r>
              <a:rPr lang="el-GR" altLang="zh-CN" sz="2400" dirty="0"/>
              <a:t>θ</a:t>
            </a:r>
            <a:r>
              <a:rPr lang="en-US" altLang="zh-CN" sz="2400" baseline="-25000" dirty="0"/>
              <a:t>23</a:t>
            </a:r>
            <a:r>
              <a:rPr lang="en-US" altLang="zh-CN" sz="2400" dirty="0"/>
              <a:t>=</a:t>
            </a:r>
            <a:r>
              <a:rPr lang="el-GR" altLang="zh-CN" sz="2400" dirty="0"/>
              <a:t>π</a:t>
            </a:r>
            <a:r>
              <a:rPr lang="en-US" altLang="zh-CN" sz="2400" dirty="0"/>
              <a:t>/4</a:t>
            </a:r>
            <a:r>
              <a:rPr lang="zh-CN" altLang="en-US" sz="2400" dirty="0"/>
              <a:t>和</a:t>
            </a:r>
            <a:r>
              <a:rPr lang="el-GR" altLang="zh-CN" sz="2400" dirty="0"/>
              <a:t>δ</a:t>
            </a:r>
            <a:r>
              <a:rPr lang="en-US" altLang="zh-CN" sz="2400" dirty="0"/>
              <a:t>=-</a:t>
            </a:r>
            <a:r>
              <a:rPr lang="el-GR" altLang="zh-CN" sz="2400" dirty="0"/>
              <a:t>π</a:t>
            </a:r>
            <a:r>
              <a:rPr lang="en-US" altLang="zh-CN" sz="2400" dirty="0"/>
              <a:t>/2</a:t>
            </a:r>
            <a:r>
              <a:rPr lang="zh-CN" altLang="en-US" sz="2400" dirty="0"/>
              <a:t>的中微子质量矩阵结构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5253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对称性破坏（二）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20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405E36-8099-431B-93E1-7ADA75C3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77" y="996031"/>
            <a:ext cx="2789004" cy="28361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CCADF4-2946-4CD9-8D9F-0345A179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56" y="1001464"/>
            <a:ext cx="2913063" cy="2882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B34DEB-7399-4230-A225-F7878B2C1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024" y="961783"/>
            <a:ext cx="2663050" cy="27964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29D09-DA34-4AD3-8DC9-9200D16B9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25" y="4073846"/>
            <a:ext cx="5507764" cy="24728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91DB298-E40B-44D2-8D10-96ACB0DC7DD2}"/>
              </a:ext>
            </a:extLst>
          </p:cNvPr>
          <p:cNvSpPr txBox="1"/>
          <p:nvPr/>
        </p:nvSpPr>
        <p:spPr>
          <a:xfrm>
            <a:off x="1570910" y="4348709"/>
            <a:ext cx="2385220" cy="142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重整化群跑动效应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引起的对称性破坏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非常小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E513574-5A78-41DF-88A3-4997CEE84BB2}"/>
              </a:ext>
            </a:extLst>
          </p:cNvPr>
          <p:cNvSpPr/>
          <p:nvPr/>
        </p:nvSpPr>
        <p:spPr>
          <a:xfrm>
            <a:off x="4806269" y="4222595"/>
            <a:ext cx="314960" cy="2538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0CB667-A4E1-43EB-9167-7631B8D0D034}"/>
              </a:ext>
            </a:extLst>
          </p:cNvPr>
          <p:cNvSpPr/>
          <p:nvPr/>
        </p:nvSpPr>
        <p:spPr>
          <a:xfrm>
            <a:off x="7935549" y="5012302"/>
            <a:ext cx="314960" cy="239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94641C-655A-44D8-8181-51E99E21A692}"/>
              </a:ext>
            </a:extLst>
          </p:cNvPr>
          <p:cNvSpPr txBox="1"/>
          <p:nvPr/>
        </p:nvSpPr>
        <p:spPr>
          <a:xfrm>
            <a:off x="900350" y="2010513"/>
            <a:ext cx="492443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A9046A-FF8E-4D01-B229-D3AE2424810C}"/>
              </a:ext>
            </a:extLst>
          </p:cNvPr>
          <p:cNvSpPr txBox="1"/>
          <p:nvPr/>
        </p:nvSpPr>
        <p:spPr>
          <a:xfrm>
            <a:off x="9824084" y="4535857"/>
            <a:ext cx="1673405" cy="95289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Nath et al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EPJC (2018)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903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5010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轻子生成    </a:t>
            </a:r>
            <a:r>
              <a:rPr lang="en-US" altLang="zh-CN" sz="2000" dirty="0" err="1"/>
              <a:t>Fukugida</a:t>
            </a:r>
            <a:r>
              <a:rPr lang="en-US" altLang="zh-CN" sz="2000" dirty="0"/>
              <a:t> &amp; </a:t>
            </a:r>
            <a:r>
              <a:rPr lang="en-US" altLang="zh-CN" sz="2000" dirty="0" err="1"/>
              <a:t>Yanagida</a:t>
            </a:r>
            <a:r>
              <a:rPr lang="en-US" altLang="zh-CN" sz="2000" dirty="0"/>
              <a:t> PLB (1986)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21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8D879F-BF21-4FCB-B318-0BF4658A3DF0}"/>
              </a:ext>
            </a:extLst>
          </p:cNvPr>
          <p:cNvSpPr txBox="1"/>
          <p:nvPr/>
        </p:nvSpPr>
        <p:spPr>
          <a:xfrm>
            <a:off x="1221034" y="788523"/>
            <a:ext cx="6932366" cy="307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seesaw</a:t>
            </a:r>
            <a:r>
              <a:rPr lang="zh-CN" altLang="en-US" sz="2000" dirty="0">
                <a:solidFill>
                  <a:srgbClr val="0000FF"/>
                </a:solidFill>
              </a:rPr>
              <a:t>机制还为解释宇宙的</a:t>
            </a:r>
            <a:r>
              <a:rPr lang="zh-CN" altLang="en-US" sz="2000" dirty="0">
                <a:solidFill>
                  <a:srgbClr val="FF0000"/>
                </a:solidFill>
              </a:rPr>
              <a:t>正反物质不对称</a:t>
            </a:r>
            <a:r>
              <a:rPr lang="zh-CN" altLang="en-US" sz="2000" dirty="0">
                <a:solidFill>
                  <a:srgbClr val="0000FF"/>
                </a:solidFill>
              </a:rPr>
              <a:t>提供了一个选择  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右手中微子场的</a:t>
            </a:r>
            <a:r>
              <a:rPr lang="en-US" altLang="zh-CN" sz="2000" dirty="0">
                <a:solidFill>
                  <a:srgbClr val="0000FF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质量破坏了</a:t>
            </a:r>
            <a:r>
              <a:rPr lang="zh-CN" altLang="en-US" sz="2000" dirty="0">
                <a:solidFill>
                  <a:srgbClr val="FF0000"/>
                </a:solidFill>
              </a:rPr>
              <a:t>轻子数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左、右手中微子场的耦合提供了</a:t>
            </a:r>
            <a:r>
              <a:rPr lang="en-US" altLang="zh-CN" sz="2000" dirty="0">
                <a:solidFill>
                  <a:srgbClr val="FF0000"/>
                </a:solidFill>
              </a:rPr>
              <a:t>CP</a:t>
            </a:r>
            <a:r>
              <a:rPr lang="zh-CN" altLang="en-US" sz="2000" dirty="0">
                <a:solidFill>
                  <a:srgbClr val="FF0000"/>
                </a:solidFill>
              </a:rPr>
              <a:t>破坏</a:t>
            </a:r>
            <a:r>
              <a:rPr lang="zh-CN" altLang="en-US" sz="2000" dirty="0">
                <a:solidFill>
                  <a:srgbClr val="0000FF"/>
                </a:solidFill>
              </a:rPr>
              <a:t>的来源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右手中微子的衰变率小于宇宙膨胀速率时会</a:t>
            </a:r>
            <a:r>
              <a:rPr lang="zh-CN" altLang="en-US" sz="2000" dirty="0">
                <a:solidFill>
                  <a:srgbClr val="FF0000"/>
                </a:solidFill>
              </a:rPr>
              <a:t>失去热平衡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solidFill>
                  <a:srgbClr val="0000FF"/>
                </a:solidFill>
              </a:rPr>
              <a:t>Spaleron</a:t>
            </a:r>
            <a:r>
              <a:rPr lang="zh-CN" altLang="en-US" sz="2000" dirty="0">
                <a:solidFill>
                  <a:srgbClr val="0000FF"/>
                </a:solidFill>
              </a:rPr>
              <a:t>过程会把生成的</a:t>
            </a:r>
            <a:r>
              <a:rPr lang="zh-CN" altLang="en-US" sz="2000" dirty="0">
                <a:solidFill>
                  <a:srgbClr val="FF0000"/>
                </a:solidFill>
              </a:rPr>
              <a:t>轻子数</a:t>
            </a:r>
            <a:r>
              <a:rPr lang="zh-CN" altLang="en-US" sz="2000" dirty="0">
                <a:solidFill>
                  <a:srgbClr val="0000FF"/>
                </a:solidFill>
              </a:rPr>
              <a:t>转化为</a:t>
            </a:r>
            <a:r>
              <a:rPr lang="zh-CN" altLang="en-US" sz="2000" dirty="0">
                <a:solidFill>
                  <a:srgbClr val="FF0000"/>
                </a:solidFill>
              </a:rPr>
              <a:t>重子数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07BA0B-6D91-42B6-84A8-3DB7BD1522C7}"/>
              </a:ext>
            </a:extLst>
          </p:cNvPr>
          <p:cNvSpPr txBox="1"/>
          <p:nvPr/>
        </p:nvSpPr>
        <p:spPr>
          <a:xfrm>
            <a:off x="1221034" y="4096310"/>
            <a:ext cx="7514262" cy="49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当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反射对称性成立时，右手中微子衰变的</a:t>
            </a:r>
            <a:r>
              <a:rPr lang="zh-CN" altLang="en-US" sz="2000" dirty="0">
                <a:solidFill>
                  <a:srgbClr val="FF0000"/>
                </a:solidFill>
              </a:rPr>
              <a:t>总</a:t>
            </a:r>
            <a:r>
              <a:rPr lang="en-US" altLang="zh-CN" sz="2000" dirty="0">
                <a:solidFill>
                  <a:srgbClr val="FF0000"/>
                </a:solidFill>
              </a:rPr>
              <a:t>CP</a:t>
            </a:r>
            <a:r>
              <a:rPr lang="zh-CN" altLang="en-US" sz="2000" dirty="0">
                <a:solidFill>
                  <a:srgbClr val="FF0000"/>
                </a:solidFill>
              </a:rPr>
              <a:t>不对称为零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D5C3E40-E4E2-4E73-B51D-17A7FAE6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00" y="4838671"/>
            <a:ext cx="2454001" cy="3691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3C2AB035-FAFA-471C-9721-F769E6C94D30}"/>
              </a:ext>
            </a:extLst>
          </p:cNvPr>
          <p:cNvSpPr/>
          <p:nvPr/>
        </p:nvSpPr>
        <p:spPr>
          <a:xfrm flipV="1">
            <a:off x="4748566" y="4991016"/>
            <a:ext cx="822926" cy="6778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9DB5DA4-F6AE-4F47-96A7-F691F1BF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89" y="4838671"/>
            <a:ext cx="2454001" cy="35276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A6852A6-A279-4879-A2C0-7907EE9BC883}"/>
              </a:ext>
            </a:extLst>
          </p:cNvPr>
          <p:cNvCxnSpPr>
            <a:cxnSpLocks/>
          </p:cNvCxnSpPr>
          <p:nvPr/>
        </p:nvCxnSpPr>
        <p:spPr>
          <a:xfrm>
            <a:off x="8717280" y="2163587"/>
            <a:ext cx="1107440" cy="16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DB5C6A2-45F2-4291-8493-671FE4C99F76}"/>
              </a:ext>
            </a:extLst>
          </p:cNvPr>
          <p:cNvCxnSpPr/>
          <p:nvPr/>
        </p:nvCxnSpPr>
        <p:spPr>
          <a:xfrm flipV="1">
            <a:off x="9804400" y="1635267"/>
            <a:ext cx="436880" cy="52832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1770890-656D-4FE4-BDE2-3C89A929E73B}"/>
              </a:ext>
            </a:extLst>
          </p:cNvPr>
          <p:cNvCxnSpPr>
            <a:cxnSpLocks/>
          </p:cNvCxnSpPr>
          <p:nvPr/>
        </p:nvCxnSpPr>
        <p:spPr>
          <a:xfrm flipV="1">
            <a:off x="10231120" y="1154341"/>
            <a:ext cx="375920" cy="4910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AD6D71D-E188-43B0-9155-E8FAD322578E}"/>
              </a:ext>
            </a:extLst>
          </p:cNvPr>
          <p:cNvCxnSpPr>
            <a:cxnSpLocks/>
          </p:cNvCxnSpPr>
          <p:nvPr/>
        </p:nvCxnSpPr>
        <p:spPr>
          <a:xfrm>
            <a:off x="9824720" y="2180501"/>
            <a:ext cx="497840" cy="52832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93EB39B-926A-4240-AB7F-C04EA56AA8FE}"/>
              </a:ext>
            </a:extLst>
          </p:cNvPr>
          <p:cNvCxnSpPr>
            <a:cxnSpLocks/>
          </p:cNvCxnSpPr>
          <p:nvPr/>
        </p:nvCxnSpPr>
        <p:spPr>
          <a:xfrm>
            <a:off x="10363200" y="2759621"/>
            <a:ext cx="365760" cy="38608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5830F8F-EFC1-4365-B83E-D309081001EE}"/>
              </a:ext>
            </a:extLst>
          </p:cNvPr>
          <p:cNvSpPr txBox="1"/>
          <p:nvPr/>
        </p:nvSpPr>
        <p:spPr>
          <a:xfrm>
            <a:off x="9031148" y="2207868"/>
            <a:ext cx="29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</a:t>
            </a:r>
            <a:endParaRPr lang="zh-CN" altLang="en-US" sz="2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CEC94AB-CF2B-40CE-BEDF-F89D173F7EED}"/>
              </a:ext>
            </a:extLst>
          </p:cNvPr>
          <p:cNvSpPr txBox="1"/>
          <p:nvPr/>
        </p:nvSpPr>
        <p:spPr>
          <a:xfrm>
            <a:off x="10438308" y="2440467"/>
            <a:ext cx="29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</a:t>
            </a:r>
            <a:endParaRPr lang="zh-CN" altLang="en-US" sz="20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53E2975-201A-4854-9D8B-627B301B3EAB}"/>
              </a:ext>
            </a:extLst>
          </p:cNvPr>
          <p:cNvSpPr txBox="1"/>
          <p:nvPr/>
        </p:nvSpPr>
        <p:spPr>
          <a:xfrm>
            <a:off x="10400208" y="1512854"/>
            <a:ext cx="37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</a:t>
            </a:r>
            <a:r>
              <a:rPr lang="el-GR" altLang="zh-CN" sz="2000" baseline="-25000" dirty="0"/>
              <a:t>α</a:t>
            </a:r>
            <a:endParaRPr lang="zh-CN" altLang="en-US" sz="2000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6276064-6E15-47BB-9F8B-498DD2C5C6DE}"/>
              </a:ext>
            </a:extLst>
          </p:cNvPr>
          <p:cNvCxnSpPr>
            <a:cxnSpLocks/>
          </p:cNvCxnSpPr>
          <p:nvPr/>
        </p:nvCxnSpPr>
        <p:spPr>
          <a:xfrm>
            <a:off x="8845964" y="4709101"/>
            <a:ext cx="1107440" cy="16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C983EC1-BCA5-49F3-868D-D85CA61959CE}"/>
              </a:ext>
            </a:extLst>
          </p:cNvPr>
          <p:cNvCxnSpPr>
            <a:cxnSpLocks/>
          </p:cNvCxnSpPr>
          <p:nvPr/>
        </p:nvCxnSpPr>
        <p:spPr>
          <a:xfrm flipH="1">
            <a:off x="10288684" y="3680350"/>
            <a:ext cx="436880" cy="54685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86D1E4C-419A-48BC-89D5-BC27DBB4AD60}"/>
              </a:ext>
            </a:extLst>
          </p:cNvPr>
          <p:cNvCxnSpPr>
            <a:cxnSpLocks/>
          </p:cNvCxnSpPr>
          <p:nvPr/>
        </p:nvCxnSpPr>
        <p:spPr>
          <a:xfrm flipV="1">
            <a:off x="9933084" y="4206978"/>
            <a:ext cx="375920" cy="49108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4F4360BE-1C7D-409B-A2C4-B9B0533B0B83}"/>
              </a:ext>
            </a:extLst>
          </p:cNvPr>
          <p:cNvCxnSpPr>
            <a:cxnSpLocks/>
          </p:cNvCxnSpPr>
          <p:nvPr/>
        </p:nvCxnSpPr>
        <p:spPr>
          <a:xfrm flipH="1" flipV="1">
            <a:off x="10309004" y="5096018"/>
            <a:ext cx="447040" cy="519026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1A6D0B5-3D2C-427D-B521-E0F64093083F}"/>
              </a:ext>
            </a:extLst>
          </p:cNvPr>
          <p:cNvCxnSpPr>
            <a:cxnSpLocks/>
          </p:cNvCxnSpPr>
          <p:nvPr/>
        </p:nvCxnSpPr>
        <p:spPr>
          <a:xfrm>
            <a:off x="9953404" y="4716219"/>
            <a:ext cx="365760" cy="3860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4F12B1AB-936A-4E00-964A-C0A2442BD154}"/>
              </a:ext>
            </a:extLst>
          </p:cNvPr>
          <p:cNvSpPr txBox="1"/>
          <p:nvPr/>
        </p:nvSpPr>
        <p:spPr>
          <a:xfrm>
            <a:off x="9159832" y="4753382"/>
            <a:ext cx="29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F1EAA9A-1839-4391-8689-DADDEA8AE6C1}"/>
                  </a:ext>
                </a:extLst>
              </p:cNvPr>
              <p:cNvSpPr txBox="1"/>
              <p:nvPr/>
            </p:nvSpPr>
            <p:spPr>
              <a:xfrm>
                <a:off x="10566992" y="4985981"/>
                <a:ext cx="299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F1EAA9A-1839-4391-8689-DADDEA8AE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992" y="4985981"/>
                <a:ext cx="299720" cy="400110"/>
              </a:xfrm>
              <a:prstGeom prst="rect">
                <a:avLst/>
              </a:prstGeom>
              <a:blipFill>
                <a:blip r:embed="rId4"/>
                <a:stretch>
                  <a:fillRect r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2ED2DC5-8BBE-433A-B64E-64E5510970E5}"/>
                  </a:ext>
                </a:extLst>
              </p:cNvPr>
              <p:cNvSpPr txBox="1"/>
              <p:nvPr/>
            </p:nvSpPr>
            <p:spPr>
              <a:xfrm>
                <a:off x="10528892" y="4058368"/>
                <a:ext cx="375920" cy="40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2000" i="0" dirty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2ED2DC5-8BBE-433A-B64E-64E551097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892" y="4058368"/>
                <a:ext cx="375920" cy="406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E90CFE87-FB87-4224-A9C7-35721924CFD0}"/>
              </a:ext>
            </a:extLst>
          </p:cNvPr>
          <p:cNvSpPr txBox="1"/>
          <p:nvPr/>
        </p:nvSpPr>
        <p:spPr>
          <a:xfrm>
            <a:off x="1221034" y="5366033"/>
            <a:ext cx="7354006" cy="12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混合参数偏离</a:t>
            </a:r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zh-CN" altLang="en-US" sz="2000" dirty="0">
                <a:solidFill>
                  <a:srgbClr val="FF0000"/>
                </a:solidFill>
              </a:rPr>
              <a:t>正反物质不对称</a:t>
            </a:r>
            <a:r>
              <a:rPr lang="zh-CN" altLang="en-US" sz="2000" dirty="0">
                <a:solidFill>
                  <a:srgbClr val="0000FF"/>
                </a:solidFill>
              </a:rPr>
              <a:t>都来自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反射对称性的破坏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二者的联合作用将强烈限制可能的对称性破坏模式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轻子生成与对称性破坏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22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A7B74E7-4F82-4246-8130-6B639F14145A}"/>
              </a:ext>
            </a:extLst>
          </p:cNvPr>
          <p:cNvSpPr txBox="1"/>
          <p:nvPr/>
        </p:nvSpPr>
        <p:spPr>
          <a:xfrm>
            <a:off x="636490" y="4793146"/>
            <a:ext cx="492443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5DE1374-7928-4A1F-B906-7DDF75EAE4E2}"/>
              </a:ext>
            </a:extLst>
          </p:cNvPr>
          <p:cNvSpPr txBox="1"/>
          <p:nvPr/>
        </p:nvSpPr>
        <p:spPr>
          <a:xfrm>
            <a:off x="601831" y="1855103"/>
            <a:ext cx="52710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NH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C3A6A7-5DC8-463C-93DC-BC36EA03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23" y="1013866"/>
            <a:ext cx="2929953" cy="2664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364AC8-3FFC-41E7-A8CC-E2C62AD6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261" y="1013866"/>
            <a:ext cx="2929953" cy="2672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730F0B-C7F3-4C45-B818-08ED9082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04" y="1051402"/>
            <a:ext cx="2819808" cy="2601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C86E2D-8C62-4140-8E39-8145F2ECC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12" y="3776038"/>
            <a:ext cx="2883464" cy="2671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1A10-4DE0-4D2B-8B1F-8C2FCF98E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615" y="3747811"/>
            <a:ext cx="2975710" cy="26714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311FE4-265B-48C3-AE3B-0EE319E8B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552" y="3747811"/>
            <a:ext cx="2900527" cy="26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9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808834"/>
            <a:ext cx="7083674" cy="454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目录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中微子质量与混合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altLang="zh-CN" sz="2400" dirty="0"/>
              <a:t>mu-tau</a:t>
            </a:r>
            <a:r>
              <a:rPr lang="zh-CN" altLang="en-US" sz="2400" dirty="0"/>
              <a:t>对称性及其破缺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/>
              <a:t>最小</a:t>
            </a:r>
            <a:r>
              <a:rPr lang="en-US" altLang="zh-CN" sz="2400" dirty="0"/>
              <a:t>seesaw</a:t>
            </a:r>
            <a:r>
              <a:rPr lang="zh-CN" altLang="en-US" sz="2400" dirty="0"/>
              <a:t>框架下的</a:t>
            </a:r>
            <a:r>
              <a:rPr lang="en-US" altLang="zh-CN" sz="2400" dirty="0"/>
              <a:t>mu-tau</a:t>
            </a:r>
            <a:r>
              <a:rPr lang="zh-CN" altLang="en-US" sz="2400" dirty="0"/>
              <a:t>对称性</a:t>
            </a:r>
            <a:endParaRPr lang="en-US" altLang="zh-CN" sz="2400" dirty="0"/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zh-CN" altLang="en-US" sz="2400" dirty="0">
                <a:solidFill>
                  <a:srgbClr val="0000FF"/>
                </a:solidFill>
              </a:rPr>
              <a:t>给出</a:t>
            </a:r>
            <a:r>
              <a:rPr lang="el-GR" altLang="zh-CN" sz="2400" dirty="0">
                <a:solidFill>
                  <a:srgbClr val="FF0000"/>
                </a:solidFill>
              </a:rPr>
              <a:t>θ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23</a:t>
            </a:r>
            <a:r>
              <a:rPr lang="en-US" altLang="zh-CN" sz="2400" dirty="0">
                <a:solidFill>
                  <a:srgbClr val="FF0000"/>
                </a:solidFill>
              </a:rPr>
              <a:t>=</a:t>
            </a:r>
            <a:r>
              <a:rPr lang="el-GR" altLang="zh-CN" sz="2400" dirty="0">
                <a:solidFill>
                  <a:srgbClr val="FF0000"/>
                </a:solidFill>
              </a:rPr>
              <a:t>π</a:t>
            </a:r>
            <a:r>
              <a:rPr lang="en-US" altLang="zh-CN" sz="2400" dirty="0">
                <a:solidFill>
                  <a:srgbClr val="FF0000"/>
                </a:solidFill>
              </a:rPr>
              <a:t>/4</a:t>
            </a:r>
            <a:r>
              <a:rPr lang="zh-CN" altLang="en-US" sz="2400" dirty="0">
                <a:solidFill>
                  <a:srgbClr val="0000FF"/>
                </a:solidFill>
              </a:rPr>
              <a:t>和</a:t>
            </a:r>
            <a:r>
              <a:rPr lang="el-GR" altLang="zh-CN" sz="2400" dirty="0">
                <a:solidFill>
                  <a:srgbClr val="FF0000"/>
                </a:solidFill>
              </a:rPr>
              <a:t>δ</a:t>
            </a:r>
            <a:r>
              <a:rPr lang="en-US" altLang="zh-CN" sz="2400" dirty="0">
                <a:solidFill>
                  <a:srgbClr val="FF0000"/>
                </a:solidFill>
              </a:rPr>
              <a:t>=-</a:t>
            </a:r>
            <a:r>
              <a:rPr lang="el-GR" altLang="zh-CN" sz="2400" dirty="0">
                <a:solidFill>
                  <a:srgbClr val="FF0000"/>
                </a:solidFill>
              </a:rPr>
              <a:t>π</a:t>
            </a:r>
            <a:r>
              <a:rPr lang="en-US" altLang="zh-CN" sz="2400" dirty="0">
                <a:solidFill>
                  <a:srgbClr val="FF0000"/>
                </a:solidFill>
              </a:rPr>
              <a:t>/2</a:t>
            </a:r>
            <a:r>
              <a:rPr lang="zh-CN" altLang="en-US" sz="2400" dirty="0">
                <a:solidFill>
                  <a:srgbClr val="0000FF"/>
                </a:solidFill>
              </a:rPr>
              <a:t>的中微子质量矩阵结构</a:t>
            </a:r>
            <a:endParaRPr lang="en-US" altLang="zh-C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9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出发点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24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04F9CC-886A-4349-869B-1B776809D1AE}"/>
              </a:ext>
            </a:extLst>
          </p:cNvPr>
          <p:cNvSpPr txBox="1"/>
          <p:nvPr/>
        </p:nvSpPr>
        <p:spPr>
          <a:xfrm>
            <a:off x="1131382" y="680202"/>
            <a:ext cx="8953724" cy="1228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反射对称性对</a:t>
            </a:r>
            <a:r>
              <a:rPr lang="en-US" altLang="zh-CN" sz="2000" dirty="0">
                <a:solidFill>
                  <a:srgbClr val="0000FF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相位的预言</a:t>
            </a:r>
            <a:r>
              <a:rPr lang="en-US" altLang="zh-CN" sz="2000" dirty="0">
                <a:solidFill>
                  <a:srgbClr val="0000FF"/>
                </a:solidFill>
              </a:rPr>
              <a:t>(</a:t>
            </a:r>
            <a:r>
              <a:rPr lang="el-GR" altLang="zh-CN" sz="2000" dirty="0">
                <a:solidFill>
                  <a:srgbClr val="FF0000"/>
                </a:solidFill>
              </a:rPr>
              <a:t>ρ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l-GR" altLang="zh-CN" sz="2000" dirty="0">
                <a:solidFill>
                  <a:srgbClr val="FF0000"/>
                </a:solidFill>
              </a:rPr>
              <a:t>σ</a:t>
            </a:r>
            <a:r>
              <a:rPr lang="en-US" altLang="zh-CN" sz="2000" dirty="0">
                <a:solidFill>
                  <a:srgbClr val="0000FF"/>
                </a:solidFill>
              </a:rPr>
              <a:t>=</a:t>
            </a:r>
            <a:r>
              <a:rPr lang="en-US" altLang="zh-CN" sz="2000" dirty="0">
                <a:solidFill>
                  <a:srgbClr val="FF0000"/>
                </a:solidFill>
              </a:rPr>
              <a:t>0</a:t>
            </a:r>
            <a:r>
              <a:rPr lang="zh-CN" altLang="en-US" sz="2000" dirty="0">
                <a:solidFill>
                  <a:srgbClr val="0000FF"/>
                </a:solidFill>
              </a:rPr>
              <a:t>或</a:t>
            </a:r>
            <a:r>
              <a:rPr lang="el-GR" altLang="zh-CN" sz="2000" dirty="0">
                <a:solidFill>
                  <a:srgbClr val="FF0000"/>
                </a:solidFill>
              </a:rPr>
              <a:t>π</a:t>
            </a:r>
            <a:r>
              <a:rPr lang="en-US" altLang="zh-CN" sz="2000" dirty="0">
                <a:solidFill>
                  <a:srgbClr val="FF0000"/>
                </a:solidFill>
              </a:rPr>
              <a:t>/2</a:t>
            </a:r>
            <a:r>
              <a:rPr lang="en-US" altLang="zh-CN" sz="2000" dirty="0">
                <a:solidFill>
                  <a:srgbClr val="0000FF"/>
                </a:solidFill>
              </a:rPr>
              <a:t>)</a:t>
            </a:r>
            <a:r>
              <a:rPr lang="zh-CN" altLang="en-US" sz="2000" dirty="0">
                <a:solidFill>
                  <a:srgbClr val="0000FF"/>
                </a:solidFill>
              </a:rPr>
              <a:t>不是来自实验结果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我们仅从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23</a:t>
            </a:r>
            <a:r>
              <a:rPr lang="en-US" altLang="zh-CN" sz="2000" dirty="0">
                <a:solidFill>
                  <a:srgbClr val="FF0000"/>
                </a:solidFill>
              </a:rPr>
              <a:t>=π/4</a:t>
            </a:r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el-GR" altLang="zh-CN" sz="2000" dirty="0">
                <a:solidFill>
                  <a:srgbClr val="FF0000"/>
                </a:solidFill>
              </a:rPr>
              <a:t>δ</a:t>
            </a:r>
            <a:r>
              <a:rPr lang="en-US" altLang="zh-CN" sz="2000" dirty="0">
                <a:solidFill>
                  <a:srgbClr val="FF0000"/>
                </a:solidFill>
              </a:rPr>
              <a:t>=-π/2</a:t>
            </a:r>
            <a:r>
              <a:rPr lang="zh-CN" altLang="en-US" sz="2000" dirty="0">
                <a:solidFill>
                  <a:srgbClr val="0000FF"/>
                </a:solidFill>
              </a:rPr>
              <a:t>出发去推导中微子质量矩阵的可能结构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29A23B9-B8F9-4037-88CF-56161BAC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8" y="2137734"/>
            <a:ext cx="5966751" cy="12546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2CF0A1-11CE-4BB8-AB90-88F5B643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93" y="3765754"/>
            <a:ext cx="3995564" cy="280201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ACCF75-F0FD-4B8A-9ECE-C5415D904A97}"/>
              </a:ext>
            </a:extLst>
          </p:cNvPr>
          <p:cNvSpPr txBox="1"/>
          <p:nvPr/>
        </p:nvSpPr>
        <p:spPr>
          <a:xfrm>
            <a:off x="5536358" y="3838686"/>
            <a:ext cx="50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七个对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角</a:t>
            </a:r>
            <a:endParaRPr lang="en-US" altLang="zh-CN" sz="2000" dirty="0">
              <a:solidFill>
                <a:srgbClr val="FF0000"/>
              </a:solidFill>
            </a:endParaRPr>
          </a:p>
          <a:p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化条件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FB9F225-AC78-48BF-B902-17A2AC4FDB00}"/>
              </a:ext>
            </a:extLst>
          </p:cNvPr>
          <p:cNvSpPr/>
          <p:nvPr/>
        </p:nvSpPr>
        <p:spPr>
          <a:xfrm flipV="1">
            <a:off x="5358111" y="5204478"/>
            <a:ext cx="822926" cy="6778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1CA892-46F4-4F8D-BDDD-750279E5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384" y="4266439"/>
            <a:ext cx="3413101" cy="2011651"/>
          </a:xfrm>
          <a:prstGeom prst="rect">
            <a:avLst/>
          </a:prstGeom>
          <a:ln w="25400"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6470E50-5646-436D-8FF6-F3C0D41ED59B}"/>
              </a:ext>
            </a:extLst>
          </p:cNvPr>
          <p:cNvSpPr/>
          <p:nvPr/>
        </p:nvSpPr>
        <p:spPr>
          <a:xfrm>
            <a:off x="2478868" y="4296919"/>
            <a:ext cx="1606132" cy="4351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DF634C9-FAC8-4D29-8CDC-0CABC2508CDA}"/>
              </a:ext>
            </a:extLst>
          </p:cNvPr>
          <p:cNvSpPr/>
          <p:nvPr/>
        </p:nvSpPr>
        <p:spPr>
          <a:xfrm>
            <a:off x="4095654" y="4310748"/>
            <a:ext cx="730346" cy="4212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666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关系式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25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4ECCBA-2EEF-4B90-965E-81914C49B174}"/>
              </a:ext>
            </a:extLst>
          </p:cNvPr>
          <p:cNvSpPr txBox="1"/>
          <p:nvPr/>
        </p:nvSpPr>
        <p:spPr>
          <a:xfrm>
            <a:off x="1008759" y="989480"/>
            <a:ext cx="708367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消去对角化条件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zh-CN" altLang="en-US" sz="2000" dirty="0">
                <a:solidFill>
                  <a:srgbClr val="FF0000"/>
                </a:solidFill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B</a:t>
            </a:r>
            <a:r>
              <a:rPr lang="zh-CN" altLang="en-US" sz="2000" dirty="0">
                <a:solidFill>
                  <a:srgbClr val="FF0000"/>
                </a:solidFill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FF0000"/>
                </a:solidFill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D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G</a:t>
            </a:r>
            <a:r>
              <a:rPr lang="zh-CN" altLang="en-US" sz="2000" dirty="0">
                <a:solidFill>
                  <a:srgbClr val="0000FF"/>
                </a:solidFill>
              </a:rPr>
              <a:t>中的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13</a:t>
            </a:r>
            <a:r>
              <a:rPr lang="zh-CN" altLang="en-US" sz="2000" dirty="0">
                <a:solidFill>
                  <a:srgbClr val="0000FF"/>
                </a:solidFill>
              </a:rPr>
              <a:t>给出如下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>
                <a:solidFill>
                  <a:srgbClr val="0000FF"/>
                </a:solidFill>
              </a:rPr>
              <a:t>个关系式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90776C-8B31-4B29-944F-B2EA9FF360FA}"/>
              </a:ext>
            </a:extLst>
          </p:cNvPr>
          <p:cNvSpPr txBox="1"/>
          <p:nvPr/>
        </p:nvSpPr>
        <p:spPr>
          <a:xfrm>
            <a:off x="1008759" y="4056146"/>
            <a:ext cx="598259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消去对角化条件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F</a:t>
            </a:r>
            <a:r>
              <a:rPr lang="zh-CN" altLang="en-US" sz="2000" dirty="0">
                <a:solidFill>
                  <a:srgbClr val="0000FF"/>
                </a:solidFill>
              </a:rPr>
              <a:t>中的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12</a:t>
            </a:r>
            <a:r>
              <a:rPr lang="zh-CN" altLang="en-US" sz="2000" dirty="0">
                <a:solidFill>
                  <a:srgbClr val="0000FF"/>
                </a:solidFill>
              </a:rPr>
              <a:t>给出如下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0000FF"/>
                </a:solidFill>
              </a:rPr>
              <a:t>个关系式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AD25958-43E8-49A6-8865-9913B03C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19" y="4614649"/>
            <a:ext cx="9236365" cy="125387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C25030B-ED3A-4B0F-87FD-E05B6C08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19" y="1576689"/>
            <a:ext cx="9148434" cy="228411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DBD5E46-F016-419A-9C65-FA2279CF2758}"/>
              </a:ext>
            </a:extLst>
          </p:cNvPr>
          <p:cNvSpPr txBox="1"/>
          <p:nvPr/>
        </p:nvSpPr>
        <p:spPr>
          <a:xfrm>
            <a:off x="1470419" y="6036131"/>
            <a:ext cx="7114781" cy="49122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A series of works by Yasue et al; Xing &amp; Zhou PLB (2010)</a:t>
            </a:r>
          </a:p>
        </p:txBody>
      </p:sp>
    </p:spTree>
    <p:extLst>
      <p:ext uri="{BB962C8B-B14F-4D97-AF65-F5344CB8AC3E}">
        <p14:creationId xmlns:p14="http://schemas.microsoft.com/office/powerpoint/2010/main" val="350131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种基本情形（一）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26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6B666A-FDC4-432C-904C-CDADE5652126}"/>
              </a:ext>
            </a:extLst>
          </p:cNvPr>
          <p:cNvSpPr txBox="1"/>
          <p:nvPr/>
        </p:nvSpPr>
        <p:spPr>
          <a:xfrm>
            <a:off x="1059558" y="1123584"/>
            <a:ext cx="773900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zh-CN" altLang="en-US" sz="2000" dirty="0">
                <a:solidFill>
                  <a:srgbClr val="0000FF"/>
                </a:solidFill>
              </a:rPr>
              <a:t>：由于有共同的因子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X13</a:t>
            </a:r>
            <a:r>
              <a:rPr lang="zh-CN" altLang="en-US" sz="2000" dirty="0">
                <a:solidFill>
                  <a:srgbClr val="0000FF"/>
                </a:solidFill>
              </a:rPr>
              <a:t>，对角化条件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G</a:t>
            </a:r>
            <a:r>
              <a:rPr lang="zh-CN" altLang="en-US" sz="2000" dirty="0">
                <a:solidFill>
                  <a:srgbClr val="0000FF"/>
                </a:solidFill>
              </a:rPr>
              <a:t>总是同时自动满足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963B68-DE1E-4B5A-AC18-A24977FA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93" y="1833655"/>
            <a:ext cx="9309740" cy="101222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242DDEF-87D0-4FCF-BF94-EFCF3B66D819}"/>
              </a:ext>
            </a:extLst>
          </p:cNvPr>
          <p:cNvSpPr txBox="1"/>
          <p:nvPr/>
        </p:nvSpPr>
        <p:spPr>
          <a:xfrm>
            <a:off x="1949092" y="3153320"/>
            <a:ext cx="297996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64E5C49-9B4C-467B-A035-81A3DD22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94" y="3187490"/>
            <a:ext cx="3049497" cy="36594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3AFCDCE-C0CC-4863-8B7D-DC01932BE426}"/>
              </a:ext>
            </a:extLst>
          </p:cNvPr>
          <p:cNvSpPr txBox="1"/>
          <p:nvPr/>
        </p:nvSpPr>
        <p:spPr>
          <a:xfrm>
            <a:off x="1059558" y="4084321"/>
            <a:ext cx="486372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B</a:t>
            </a:r>
            <a:r>
              <a:rPr lang="zh-CN" altLang="en-US" sz="2000" dirty="0">
                <a:solidFill>
                  <a:srgbClr val="0000FF"/>
                </a:solidFill>
              </a:rPr>
              <a:t>：对角化条件</a:t>
            </a:r>
            <a:r>
              <a:rPr lang="en-US" altLang="zh-CN" sz="2000" dirty="0">
                <a:solidFill>
                  <a:srgbClr val="FF0000"/>
                </a:solidFill>
              </a:rPr>
              <a:t>B</a:t>
            </a:r>
            <a:r>
              <a:rPr lang="zh-CN" altLang="en-US" sz="2000" dirty="0">
                <a:solidFill>
                  <a:srgbClr val="0000FF"/>
                </a:solidFill>
              </a:rPr>
              <a:t>自动满足时，我们有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EB09D0-FF9C-412F-89CB-526F8B09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92" y="4794392"/>
            <a:ext cx="9228367" cy="39875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5E89ACE-E9E8-403A-8155-2A8B9A51A5E5}"/>
              </a:ext>
            </a:extLst>
          </p:cNvPr>
          <p:cNvSpPr txBox="1"/>
          <p:nvPr/>
        </p:nvSpPr>
        <p:spPr>
          <a:xfrm>
            <a:off x="1936275" y="5546213"/>
            <a:ext cx="297996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BDFD3A7-BD86-4D4B-98FB-A65A963B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063" y="5585073"/>
            <a:ext cx="3404462" cy="3235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9546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EB943C-B493-4008-9392-B261CA95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74" y="4580617"/>
            <a:ext cx="8003163" cy="105055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A7DB9C-1976-46D6-B0CB-DC160E5B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1" y="1736464"/>
            <a:ext cx="9262532" cy="98476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种基本情形（二）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25669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27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6B666A-FDC4-432C-904C-CDADE5652126}"/>
              </a:ext>
            </a:extLst>
          </p:cNvPr>
          <p:cNvSpPr txBox="1"/>
          <p:nvPr/>
        </p:nvSpPr>
        <p:spPr>
          <a:xfrm>
            <a:off x="968118" y="1011824"/>
            <a:ext cx="781012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0000FF"/>
                </a:solidFill>
              </a:rPr>
              <a:t>：由于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Y12</a:t>
            </a:r>
            <a:r>
              <a:rPr lang="en-US" altLang="zh-CN" sz="2000" dirty="0">
                <a:solidFill>
                  <a:srgbClr val="0000FF"/>
                </a:solidFill>
              </a:rPr>
              <a:t>=c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13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X12</a:t>
            </a:r>
            <a:r>
              <a:rPr lang="en-US" altLang="zh-CN" sz="2000" dirty="0">
                <a:solidFill>
                  <a:srgbClr val="0000FF"/>
                </a:solidFill>
              </a:rPr>
              <a:t>-s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13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X23</a:t>
            </a:r>
            <a:r>
              <a:rPr lang="zh-CN" altLang="en-US" sz="2000" dirty="0">
                <a:solidFill>
                  <a:srgbClr val="0000FF"/>
                </a:solidFill>
              </a:rPr>
              <a:t>，对角化条件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F</a:t>
            </a:r>
            <a:r>
              <a:rPr lang="zh-CN" altLang="en-US" sz="2000" dirty="0">
                <a:solidFill>
                  <a:srgbClr val="0000FF"/>
                </a:solidFill>
              </a:rPr>
              <a:t>总是同时自动满足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242DDEF-87D0-4FCF-BF94-EFCF3B66D819}"/>
              </a:ext>
            </a:extLst>
          </p:cNvPr>
          <p:cNvSpPr txBox="1"/>
          <p:nvPr/>
        </p:nvSpPr>
        <p:spPr>
          <a:xfrm>
            <a:off x="1885475" y="3071264"/>
            <a:ext cx="297996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AFCDCE-C0CC-4863-8B7D-DC01932BE426}"/>
              </a:ext>
            </a:extLst>
          </p:cNvPr>
          <p:cNvSpPr txBox="1"/>
          <p:nvPr/>
        </p:nvSpPr>
        <p:spPr>
          <a:xfrm>
            <a:off x="968117" y="3972561"/>
            <a:ext cx="8003163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D</a:t>
            </a:r>
            <a:r>
              <a:rPr lang="zh-CN" altLang="en-US" sz="2000" dirty="0">
                <a:solidFill>
                  <a:srgbClr val="0000FF"/>
                </a:solidFill>
              </a:rPr>
              <a:t>：由于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Y12</a:t>
            </a:r>
            <a:r>
              <a:rPr lang="en-US" altLang="zh-CN" sz="2000" dirty="0">
                <a:solidFill>
                  <a:srgbClr val="0000FF"/>
                </a:solidFill>
              </a:rPr>
              <a:t>=c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13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X12</a:t>
            </a:r>
            <a:r>
              <a:rPr lang="en-US" altLang="zh-CN" sz="2000" dirty="0">
                <a:solidFill>
                  <a:srgbClr val="0000FF"/>
                </a:solidFill>
              </a:rPr>
              <a:t>+s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13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X23</a:t>
            </a:r>
            <a:r>
              <a:rPr lang="zh-CN" altLang="en-US" sz="2000" dirty="0">
                <a:solidFill>
                  <a:srgbClr val="0000FF"/>
                </a:solidFill>
              </a:rPr>
              <a:t>，对角化条件</a:t>
            </a:r>
            <a:r>
              <a:rPr lang="en-US" altLang="zh-CN" sz="2000" dirty="0">
                <a:solidFill>
                  <a:srgbClr val="FF0000"/>
                </a:solidFill>
              </a:rPr>
              <a:t>D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zh-CN" altLang="en-US" sz="2000" dirty="0">
                <a:solidFill>
                  <a:srgbClr val="0000FF"/>
                </a:solidFill>
              </a:rPr>
              <a:t>总是同时自动满足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E89ACE-E9E8-403A-8155-2A8B9A51A5E5}"/>
              </a:ext>
            </a:extLst>
          </p:cNvPr>
          <p:cNvSpPr txBox="1"/>
          <p:nvPr/>
        </p:nvSpPr>
        <p:spPr>
          <a:xfrm>
            <a:off x="1967953" y="5945368"/>
            <a:ext cx="297996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F001C64-6170-440D-A40D-406F8815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623" y="3093467"/>
            <a:ext cx="2663545" cy="33763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433F73A-C657-427E-BC27-A0B060254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605" y="5979517"/>
            <a:ext cx="2979968" cy="36596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234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基本情形的组合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28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6B666A-FDC4-432C-904C-CDADE5652126}"/>
              </a:ext>
            </a:extLst>
          </p:cNvPr>
          <p:cNvSpPr txBox="1"/>
          <p:nvPr/>
        </p:nvSpPr>
        <p:spPr>
          <a:xfrm>
            <a:off x="856993" y="953404"/>
            <a:ext cx="934364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en-US" altLang="zh-CN" sz="2000" dirty="0">
                <a:solidFill>
                  <a:srgbClr val="0000FF"/>
                </a:solidFill>
              </a:rPr>
              <a:t>+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0000FF"/>
                </a:solidFill>
              </a:rPr>
              <a:t>：对角化条件</a:t>
            </a:r>
            <a:r>
              <a:rPr lang="en-US" altLang="zh-CN" sz="2000" dirty="0">
                <a:solidFill>
                  <a:srgbClr val="FF0000"/>
                </a:solidFill>
              </a:rPr>
              <a:t>A(G)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C(F)</a:t>
            </a:r>
            <a:r>
              <a:rPr lang="zh-CN" altLang="en-US" sz="2000" dirty="0">
                <a:solidFill>
                  <a:srgbClr val="0000FF"/>
                </a:solidFill>
              </a:rPr>
              <a:t>同时自动满足时，我们再现了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FAC23E4-805D-434D-8434-040D95FD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4" y="1614800"/>
            <a:ext cx="7599616" cy="33739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5C6281E3-DF84-44C0-A746-0743C943ABED}"/>
              </a:ext>
            </a:extLst>
          </p:cNvPr>
          <p:cNvSpPr/>
          <p:nvPr/>
        </p:nvSpPr>
        <p:spPr>
          <a:xfrm flipV="1">
            <a:off x="1444624" y="2402834"/>
            <a:ext cx="822926" cy="80915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E12FAE0-B5FE-4035-9FC5-DA065A79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44" y="2273758"/>
            <a:ext cx="5191975" cy="33906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F8AB8BE-A5C8-4579-85A1-EC8BE93A20F9}"/>
              </a:ext>
            </a:extLst>
          </p:cNvPr>
          <p:cNvSpPr txBox="1"/>
          <p:nvPr/>
        </p:nvSpPr>
        <p:spPr>
          <a:xfrm>
            <a:off x="1322704" y="3103087"/>
            <a:ext cx="3015616" cy="397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FFD05C4-E0A9-4589-8181-147AD31B4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259" y="2882845"/>
            <a:ext cx="5345484" cy="81319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7C195F3-EFCA-4EF4-8D20-9E4A2D17A11D}"/>
              </a:ext>
            </a:extLst>
          </p:cNvPr>
          <p:cNvSpPr txBox="1"/>
          <p:nvPr/>
        </p:nvSpPr>
        <p:spPr>
          <a:xfrm>
            <a:off x="906017" y="4013080"/>
            <a:ext cx="7516624" cy="397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情形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en-US" altLang="zh-CN" sz="2000" dirty="0">
                <a:solidFill>
                  <a:srgbClr val="0000FF"/>
                </a:solidFill>
              </a:rPr>
              <a:t>+</a:t>
            </a:r>
            <a:r>
              <a:rPr lang="en-US" altLang="zh-CN" sz="2000" dirty="0">
                <a:solidFill>
                  <a:srgbClr val="FF0000"/>
                </a:solidFill>
              </a:rPr>
              <a:t>B</a:t>
            </a:r>
            <a:r>
              <a:rPr lang="en-US" altLang="zh-CN" sz="2000" dirty="0">
                <a:solidFill>
                  <a:srgbClr val="0000FF"/>
                </a:solidFill>
              </a:rPr>
              <a:t>+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0000FF"/>
                </a:solidFill>
              </a:rPr>
              <a:t>：对角化条件</a:t>
            </a:r>
            <a:r>
              <a:rPr lang="en-US" altLang="zh-CN" sz="2000" dirty="0">
                <a:solidFill>
                  <a:srgbClr val="FF0000"/>
                </a:solidFill>
              </a:rPr>
              <a:t>A(G)</a:t>
            </a:r>
            <a:r>
              <a:rPr lang="zh-CN" altLang="en-US" sz="2000" dirty="0">
                <a:solidFill>
                  <a:srgbClr val="0000FF"/>
                </a:solidFill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B</a:t>
            </a:r>
            <a:r>
              <a:rPr lang="zh-CN" altLang="en-US" sz="2000" dirty="0">
                <a:solidFill>
                  <a:srgbClr val="0000FF"/>
                </a:solidFill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</a:rPr>
              <a:t>C(F)</a:t>
            </a:r>
            <a:r>
              <a:rPr lang="zh-CN" altLang="en-US" sz="2000" dirty="0">
                <a:solidFill>
                  <a:srgbClr val="0000FF"/>
                </a:solidFill>
              </a:rPr>
              <a:t>同时自动满足时，我们有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FEC092B-684C-46B1-A345-4F05055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03" y="4721781"/>
            <a:ext cx="8198073" cy="32661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3F8E9EB-78B0-4D72-9172-7A9335268BBA}"/>
              </a:ext>
            </a:extLst>
          </p:cNvPr>
          <p:cNvSpPr txBox="1"/>
          <p:nvPr/>
        </p:nvSpPr>
        <p:spPr>
          <a:xfrm>
            <a:off x="1322704" y="5793211"/>
            <a:ext cx="3015616" cy="397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该情形对物理量给出预言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70CA2AF-F04A-4129-80A3-D2696387F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259" y="5350407"/>
            <a:ext cx="6164855" cy="128273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60208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43678" y="5504151"/>
            <a:ext cx="250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谢谢您的聆听！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CE7705-B5DD-4655-9F7B-4321156969EB}"/>
              </a:ext>
            </a:extLst>
          </p:cNvPr>
          <p:cNvSpPr txBox="1"/>
          <p:nvPr/>
        </p:nvSpPr>
        <p:spPr>
          <a:xfrm>
            <a:off x="1397794" y="1123016"/>
            <a:ext cx="9798526" cy="36912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中微子混合呈现特殊的模式，可利用</a:t>
            </a:r>
            <a:r>
              <a:rPr lang="zh-CN" altLang="en-US" sz="2000" dirty="0">
                <a:solidFill>
                  <a:srgbClr val="FF0000"/>
                </a:solidFill>
              </a:rPr>
              <a:t>味道对称性</a:t>
            </a:r>
            <a:r>
              <a:rPr lang="zh-CN" altLang="en-US" sz="2000" dirty="0">
                <a:solidFill>
                  <a:srgbClr val="0000FF"/>
                </a:solidFill>
              </a:rPr>
              <a:t>对其解释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我们围绕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23</a:t>
            </a:r>
            <a:r>
              <a:rPr lang="en-US" altLang="zh-CN" sz="2000" dirty="0">
                <a:solidFill>
                  <a:srgbClr val="FF0000"/>
                </a:solidFill>
              </a:rPr>
              <a:t>=π/4</a:t>
            </a:r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el-GR" altLang="zh-CN" sz="2000" dirty="0">
                <a:solidFill>
                  <a:srgbClr val="FF0000"/>
                </a:solidFill>
              </a:rPr>
              <a:t>δ</a:t>
            </a:r>
            <a:r>
              <a:rPr lang="en-US" altLang="zh-CN" sz="2000" dirty="0">
                <a:solidFill>
                  <a:srgbClr val="FF0000"/>
                </a:solidFill>
              </a:rPr>
              <a:t>=-π/2</a:t>
            </a:r>
            <a:r>
              <a:rPr lang="zh-CN" altLang="en-US" sz="2000" dirty="0">
                <a:solidFill>
                  <a:srgbClr val="0000FF"/>
                </a:solidFill>
              </a:rPr>
              <a:t>的可能性开展了一系列研究工作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FF"/>
                </a:solidFill>
              </a:rPr>
              <a:t>系统研究了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反射对称性的</a:t>
            </a:r>
            <a:r>
              <a:rPr lang="zh-CN" altLang="en-US" sz="2000" dirty="0">
                <a:solidFill>
                  <a:srgbClr val="FF0000"/>
                </a:solidFill>
              </a:rPr>
              <a:t>破坏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FF"/>
                </a:solidFill>
              </a:rPr>
              <a:t>在</a:t>
            </a:r>
            <a:r>
              <a:rPr lang="zh-CN" altLang="en-US" sz="2000" dirty="0">
                <a:solidFill>
                  <a:srgbClr val="FF0000"/>
                </a:solidFill>
              </a:rPr>
              <a:t>最小</a:t>
            </a:r>
            <a:r>
              <a:rPr lang="en-US" altLang="zh-CN" sz="2000" dirty="0">
                <a:solidFill>
                  <a:srgbClr val="FF0000"/>
                </a:solidFill>
              </a:rPr>
              <a:t>seesaw</a:t>
            </a:r>
            <a:r>
              <a:rPr lang="zh-CN" altLang="en-US" sz="2000" dirty="0">
                <a:solidFill>
                  <a:srgbClr val="0000FF"/>
                </a:solidFill>
              </a:rPr>
              <a:t>框架下研究了</a:t>
            </a:r>
            <a:r>
              <a:rPr lang="en-US" altLang="zh-CN" sz="2000" dirty="0">
                <a:solidFill>
                  <a:srgbClr val="0000FF"/>
                </a:solidFill>
              </a:rPr>
              <a:t>mu-tau</a:t>
            </a:r>
            <a:r>
              <a:rPr lang="zh-CN" altLang="en-US" sz="2000" dirty="0">
                <a:solidFill>
                  <a:srgbClr val="0000FF"/>
                </a:solidFill>
              </a:rPr>
              <a:t>反射对称性的应用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FF"/>
                </a:solidFill>
              </a:rPr>
              <a:t>研究了能给出</a:t>
            </a:r>
            <a:r>
              <a:rPr lang="el-GR" altLang="zh-CN" sz="2000" dirty="0">
                <a:solidFill>
                  <a:srgbClr val="FF0000"/>
                </a:solidFill>
              </a:rPr>
              <a:t>θ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23</a:t>
            </a:r>
            <a:r>
              <a:rPr lang="en-US" altLang="zh-CN" sz="2000" dirty="0">
                <a:solidFill>
                  <a:srgbClr val="FF0000"/>
                </a:solidFill>
              </a:rPr>
              <a:t>=π/4</a:t>
            </a:r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el-GR" altLang="zh-CN" sz="2000" dirty="0">
                <a:solidFill>
                  <a:srgbClr val="FF0000"/>
                </a:solidFill>
              </a:rPr>
              <a:t>δ</a:t>
            </a:r>
            <a:r>
              <a:rPr lang="en-US" altLang="zh-CN" sz="2000" dirty="0">
                <a:solidFill>
                  <a:srgbClr val="FF0000"/>
                </a:solidFill>
              </a:rPr>
              <a:t>=-π/2</a:t>
            </a:r>
            <a:r>
              <a:rPr lang="zh-CN" altLang="en-US" sz="2000" dirty="0">
                <a:solidFill>
                  <a:srgbClr val="0000FF"/>
                </a:solidFill>
              </a:rPr>
              <a:t>的特殊中微子质量矩阵结构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altLang="zh-CN" sz="2000" dirty="0">
                <a:solidFill>
                  <a:srgbClr val="0000FF"/>
                </a:solidFill>
              </a:rPr>
              <a:t>δ</a:t>
            </a:r>
            <a:r>
              <a:rPr lang="zh-CN" altLang="en-US" sz="2000" dirty="0">
                <a:solidFill>
                  <a:srgbClr val="0000FF"/>
                </a:solidFill>
              </a:rPr>
              <a:t>的测量误差比较大，是否真的接近</a:t>
            </a:r>
            <a:r>
              <a:rPr lang="en-US" altLang="zh-CN" sz="2000" dirty="0">
                <a:solidFill>
                  <a:srgbClr val="FF0000"/>
                </a:solidFill>
              </a:rPr>
              <a:t>-π/2</a:t>
            </a:r>
            <a:r>
              <a:rPr lang="zh-CN" altLang="en-US" sz="2000" dirty="0">
                <a:solidFill>
                  <a:srgbClr val="0000FF"/>
                </a:solidFill>
              </a:rPr>
              <a:t>还有待未来的实验来检验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12ED05-D0DF-4324-921C-01486C04E985}"/>
              </a:ext>
            </a:extLst>
          </p:cNvPr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小结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6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AE8226A-DA7E-4FF1-9058-151E485F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83" y="1027186"/>
            <a:ext cx="7763231" cy="51608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54163" y="-174114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标准模型中的中微子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4070" y="6419256"/>
            <a:ext cx="337930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3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B23BC3-5145-45C3-B055-91D84F047AAD}"/>
              </a:ext>
            </a:extLst>
          </p:cNvPr>
          <p:cNvSpPr/>
          <p:nvPr/>
        </p:nvSpPr>
        <p:spPr>
          <a:xfrm>
            <a:off x="2779762" y="4906897"/>
            <a:ext cx="4050706" cy="1196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149A50-5FAB-4577-BDA3-13055A29B831}"/>
              </a:ext>
            </a:extLst>
          </p:cNvPr>
          <p:cNvSpPr txBox="1"/>
          <p:nvPr/>
        </p:nvSpPr>
        <p:spPr>
          <a:xfrm>
            <a:off x="1051787" y="4911371"/>
            <a:ext cx="966277" cy="12674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无质量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电中性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费米子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E6D7E05D-B996-4215-BD54-F82C360F81BF}"/>
              </a:ext>
            </a:extLst>
          </p:cNvPr>
          <p:cNvSpPr/>
          <p:nvPr/>
        </p:nvSpPr>
        <p:spPr>
          <a:xfrm>
            <a:off x="2039126" y="5406176"/>
            <a:ext cx="740636" cy="131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21DE10-7864-422C-80CC-031D3AA81223}"/>
              </a:ext>
            </a:extLst>
          </p:cNvPr>
          <p:cNvSpPr/>
          <p:nvPr/>
        </p:nvSpPr>
        <p:spPr>
          <a:xfrm>
            <a:off x="6990054" y="3674225"/>
            <a:ext cx="1394691" cy="24290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C1A4E8B-2A62-4722-A9A1-7A631583E0A0}"/>
              </a:ext>
            </a:extLst>
          </p:cNvPr>
          <p:cNvSpPr/>
          <p:nvPr/>
        </p:nvSpPr>
        <p:spPr>
          <a:xfrm rot="10800000">
            <a:off x="8384745" y="4827678"/>
            <a:ext cx="715864" cy="1507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392AAFD-34F7-4433-8C55-EA2B82EBED02}"/>
              </a:ext>
            </a:extLst>
          </p:cNvPr>
          <p:cNvSpPr txBox="1"/>
          <p:nvPr/>
        </p:nvSpPr>
        <p:spPr>
          <a:xfrm>
            <a:off x="9116463" y="4467395"/>
            <a:ext cx="967251" cy="805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只参与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弱作用</a:t>
            </a:r>
          </a:p>
        </p:txBody>
      </p:sp>
    </p:spTree>
    <p:extLst>
      <p:ext uri="{BB962C8B-B14F-4D97-AF65-F5344CB8AC3E}">
        <p14:creationId xmlns:p14="http://schemas.microsoft.com/office/powerpoint/2010/main" val="393266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-215886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中微子振荡</a:t>
            </a:r>
            <a:r>
              <a:rPr lang="en-US" altLang="zh-CN" sz="2400" dirty="0">
                <a:solidFill>
                  <a:srgbClr val="FF0000"/>
                </a:solidFill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</a:rPr>
              <a:t>实验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4070" y="6419256"/>
            <a:ext cx="337930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4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DDDB3D-FEDF-4F4A-8606-10F227C9A5C8}"/>
              </a:ext>
            </a:extLst>
          </p:cNvPr>
          <p:cNvSpPr txBox="1"/>
          <p:nvPr/>
        </p:nvSpPr>
        <p:spPr>
          <a:xfrm>
            <a:off x="1539752" y="947557"/>
            <a:ext cx="24890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太阳</a:t>
            </a:r>
            <a:r>
              <a:rPr lang="zh-CN" altLang="en-US" sz="2000" dirty="0">
                <a:solidFill>
                  <a:srgbClr val="0000FF"/>
                </a:solidFill>
              </a:rPr>
              <a:t>中微子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C90A8E-D75C-4492-ABFB-859340C2F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53" y="1528674"/>
            <a:ext cx="3676566" cy="20680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3936331-DFF8-4F5D-833E-DB5EBEA5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349" y="971198"/>
            <a:ext cx="2303988" cy="37646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A43E1F-D591-4CE7-B005-05548B28B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8" y="1528674"/>
            <a:ext cx="3589867" cy="206806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B046A7D-39F8-43BB-820C-28D654E04EE3}"/>
              </a:ext>
            </a:extLst>
          </p:cNvPr>
          <p:cNvSpPr txBox="1"/>
          <p:nvPr/>
        </p:nvSpPr>
        <p:spPr>
          <a:xfrm>
            <a:off x="6540256" y="938033"/>
            <a:ext cx="24890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大气</a:t>
            </a:r>
            <a:r>
              <a:rPr lang="zh-CN" altLang="en-US" sz="2000" dirty="0">
                <a:solidFill>
                  <a:srgbClr val="0000FF"/>
                </a:solidFill>
              </a:rPr>
              <a:t>中微子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2029222-41A7-4D1D-B4F2-CF7F6E6FB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955" y="954368"/>
            <a:ext cx="1518095" cy="35690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03C64D5-772C-423D-9540-54B807A14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8" y="4589698"/>
            <a:ext cx="3589867" cy="20186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1445B9E-609F-4D58-8DB4-1270A5AFA66F}"/>
              </a:ext>
            </a:extLst>
          </p:cNvPr>
          <p:cNvSpPr txBox="1"/>
          <p:nvPr/>
        </p:nvSpPr>
        <p:spPr>
          <a:xfrm>
            <a:off x="6607147" y="3896193"/>
            <a:ext cx="24890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加速器</a:t>
            </a:r>
            <a:r>
              <a:rPr lang="zh-CN" altLang="en-US" sz="2000" dirty="0">
                <a:solidFill>
                  <a:srgbClr val="0000FF"/>
                </a:solidFill>
              </a:rPr>
              <a:t>中微子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13AD3A5-8B1E-4BEB-8604-C6900D84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855" y="3912529"/>
            <a:ext cx="1537145" cy="3613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C1527F3-A74F-40A1-8CDC-081F183BE7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96" y="4324868"/>
            <a:ext cx="2962342" cy="201501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C4B2E13-4360-4F1E-BD93-30F4F7DB87F1}"/>
              </a:ext>
            </a:extLst>
          </p:cNvPr>
          <p:cNvSpPr txBox="1"/>
          <p:nvPr/>
        </p:nvSpPr>
        <p:spPr>
          <a:xfrm>
            <a:off x="1539752" y="3912528"/>
            <a:ext cx="24890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反应堆</a:t>
            </a:r>
            <a:r>
              <a:rPr lang="zh-CN" altLang="en-US" sz="2000" dirty="0">
                <a:solidFill>
                  <a:srgbClr val="0000FF"/>
                </a:solidFill>
              </a:rPr>
              <a:t>中微子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E70DF83-2414-4337-9F0C-35BB1A878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313" y="3980356"/>
            <a:ext cx="1850323" cy="27668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579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-228488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中微子振荡</a:t>
            </a:r>
            <a:r>
              <a:rPr lang="en-US" altLang="zh-CN" sz="2400" dirty="0">
                <a:solidFill>
                  <a:srgbClr val="FF0000"/>
                </a:solidFill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</a:rPr>
              <a:t>解释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4070" y="6419256"/>
            <a:ext cx="337930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5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82AC22-B202-4815-882E-97D78C42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89" y="3108782"/>
            <a:ext cx="3841566" cy="4895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D0C87B3-8E2E-4E5B-889B-FC9A7F11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8" y="3846999"/>
            <a:ext cx="3841566" cy="4895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04715F-08E7-4F97-8825-67D370A1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693" y="4671046"/>
            <a:ext cx="3837061" cy="48074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AE68693-8895-480A-831B-F5CC32485333}"/>
              </a:ext>
            </a:extLst>
          </p:cNvPr>
          <p:cNvCxnSpPr>
            <a:cxnSpLocks/>
          </p:cNvCxnSpPr>
          <p:nvPr/>
        </p:nvCxnSpPr>
        <p:spPr>
          <a:xfrm flipV="1">
            <a:off x="859695" y="4057686"/>
            <a:ext cx="673238" cy="375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E306851-F151-4C4E-B4BC-11195A96C0E0}"/>
              </a:ext>
            </a:extLst>
          </p:cNvPr>
          <p:cNvCxnSpPr>
            <a:cxnSpLocks/>
          </p:cNvCxnSpPr>
          <p:nvPr/>
        </p:nvCxnSpPr>
        <p:spPr>
          <a:xfrm flipV="1">
            <a:off x="1492384" y="3382753"/>
            <a:ext cx="142150" cy="6841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799E1E6-76E8-4B0B-986E-C036223E7D87}"/>
              </a:ext>
            </a:extLst>
          </p:cNvPr>
          <p:cNvCxnSpPr>
            <a:cxnSpLocks/>
          </p:cNvCxnSpPr>
          <p:nvPr/>
        </p:nvCxnSpPr>
        <p:spPr>
          <a:xfrm>
            <a:off x="1422097" y="4091751"/>
            <a:ext cx="82292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EFABE02-2E51-46AC-B3B8-2D350D09B254}"/>
              </a:ext>
            </a:extLst>
          </p:cNvPr>
          <p:cNvSpPr txBox="1"/>
          <p:nvPr/>
        </p:nvSpPr>
        <p:spPr>
          <a:xfrm>
            <a:off x="2632062" y="3066942"/>
            <a:ext cx="95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U</a:t>
            </a:r>
            <a:r>
              <a:rPr lang="el-GR" altLang="zh-CN" sz="2000" baseline="-25000" dirty="0">
                <a:solidFill>
                  <a:srgbClr val="FF0000"/>
                </a:solidFill>
              </a:rPr>
              <a:t>α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baseline="30000" dirty="0">
                <a:solidFill>
                  <a:srgbClr val="FF0000"/>
                </a:solidFill>
              </a:rPr>
              <a:t>*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 </a:t>
            </a:r>
            <a:r>
              <a:rPr lang="el-GR" altLang="zh-CN" sz="2000" dirty="0">
                <a:solidFill>
                  <a:srgbClr val="FF0000"/>
                </a:solidFill>
              </a:rPr>
              <a:t>ν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2CE0A7-EF39-46EA-A038-F99313380D2A}"/>
              </a:ext>
            </a:extLst>
          </p:cNvPr>
          <p:cNvSpPr txBox="1"/>
          <p:nvPr/>
        </p:nvSpPr>
        <p:spPr>
          <a:xfrm>
            <a:off x="2632061" y="3849027"/>
            <a:ext cx="95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</a:rPr>
              <a:t>U</a:t>
            </a:r>
            <a:r>
              <a:rPr lang="el-GR" altLang="zh-CN" sz="2000" baseline="-25000" dirty="0">
                <a:solidFill>
                  <a:srgbClr val="00B050"/>
                </a:solidFill>
              </a:rPr>
              <a:t>α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2</a:t>
            </a:r>
            <a:r>
              <a:rPr lang="en-US" altLang="zh-CN" sz="2000" baseline="30000" dirty="0">
                <a:solidFill>
                  <a:srgbClr val="00B050"/>
                </a:solidFill>
              </a:rPr>
              <a:t>*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 </a:t>
            </a:r>
            <a:r>
              <a:rPr lang="el-GR" altLang="zh-CN" sz="2000" dirty="0">
                <a:solidFill>
                  <a:srgbClr val="00B050"/>
                </a:solidFill>
              </a:rPr>
              <a:t>ν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2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218AE1-099A-4981-9AB8-8D7F8FED33DC}"/>
              </a:ext>
            </a:extLst>
          </p:cNvPr>
          <p:cNvSpPr txBox="1"/>
          <p:nvPr/>
        </p:nvSpPr>
        <p:spPr>
          <a:xfrm>
            <a:off x="2632060" y="4664907"/>
            <a:ext cx="95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U</a:t>
            </a:r>
            <a:r>
              <a:rPr lang="el-GR" altLang="zh-CN" sz="2000" baseline="-25000" dirty="0">
                <a:solidFill>
                  <a:srgbClr val="0000FF"/>
                </a:solidFill>
              </a:rPr>
              <a:t>α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3</a:t>
            </a:r>
            <a:r>
              <a:rPr lang="en-US" altLang="zh-CN" sz="2000" baseline="30000" dirty="0">
                <a:solidFill>
                  <a:srgbClr val="0000FF"/>
                </a:solidFill>
              </a:rPr>
              <a:t>*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 </a:t>
            </a:r>
            <a:r>
              <a:rPr lang="el-GR" altLang="zh-CN" sz="2000" dirty="0">
                <a:solidFill>
                  <a:srgbClr val="0000FF"/>
                </a:solidFill>
              </a:rPr>
              <a:t>ν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3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62A0CBA-AF74-4665-B7FB-5565FAC57A00}"/>
                  </a:ext>
                </a:extLst>
              </p:cNvPr>
              <p:cNvSpPr txBox="1"/>
              <p:nvPr/>
            </p:nvSpPr>
            <p:spPr>
              <a:xfrm>
                <a:off x="7869847" y="3099546"/>
                <a:ext cx="1720682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U</a:t>
                </a:r>
                <a:r>
                  <a:rPr lang="el-GR" altLang="zh-CN" sz="2000" baseline="-25000" dirty="0">
                    <a:solidFill>
                      <a:srgbClr val="FF0000"/>
                    </a:solidFill>
                  </a:rPr>
                  <a:t>α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2000" baseline="30000" dirty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20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el-GR" altLang="zh-CN" sz="2000" dirty="0">
                    <a:solidFill>
                      <a:srgbClr val="FF0000"/>
                    </a:solidFill>
                  </a:rPr>
                  <a:t>ν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</a:rPr>
                  <a:t>1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62A0CBA-AF74-4665-B7FB-5565FAC57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47" y="3099546"/>
                <a:ext cx="1720682" cy="410112"/>
              </a:xfrm>
              <a:prstGeom prst="rect">
                <a:avLst/>
              </a:prstGeom>
              <a:blipFill>
                <a:blip r:embed="rId5"/>
                <a:stretch>
                  <a:fillRect l="-3901" t="-588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817567F-7534-4AB2-A1F7-7F02E380D397}"/>
                  </a:ext>
                </a:extLst>
              </p:cNvPr>
              <p:cNvSpPr txBox="1"/>
              <p:nvPr/>
            </p:nvSpPr>
            <p:spPr>
              <a:xfrm>
                <a:off x="7869846" y="3819065"/>
                <a:ext cx="1727117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B050"/>
                    </a:solidFill>
                  </a:rPr>
                  <a:t>U</a:t>
                </a:r>
                <a:r>
                  <a:rPr lang="el-GR" altLang="zh-CN" sz="2000" baseline="-25000" dirty="0">
                    <a:solidFill>
                      <a:srgbClr val="00B050"/>
                    </a:solidFill>
                  </a:rPr>
                  <a:t>α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altLang="zh-CN" sz="2000" baseline="30000" dirty="0">
                    <a:solidFill>
                      <a:srgbClr val="00B050"/>
                    </a:solidFill>
                  </a:rPr>
                  <a:t>*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2000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B050"/>
                    </a:solidFill>
                  </a:rPr>
                  <a:t> </a:t>
                </a:r>
                <a:r>
                  <a:rPr lang="el-GR" altLang="zh-CN" sz="2000" dirty="0">
                    <a:solidFill>
                      <a:srgbClr val="00B050"/>
                    </a:solidFill>
                  </a:rPr>
                  <a:t>ν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2</a:t>
                </a:r>
                <a:endParaRPr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817567F-7534-4AB2-A1F7-7F02E380D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46" y="3819065"/>
                <a:ext cx="1727117" cy="410112"/>
              </a:xfrm>
              <a:prstGeom prst="rect">
                <a:avLst/>
              </a:prstGeom>
              <a:blipFill>
                <a:blip r:embed="rId6"/>
                <a:stretch>
                  <a:fillRect l="-3887" t="-588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EF1DCBC-CA4A-45D0-BD4C-DF30B81AED6C}"/>
                  </a:ext>
                </a:extLst>
              </p:cNvPr>
              <p:cNvSpPr txBox="1"/>
              <p:nvPr/>
            </p:nvSpPr>
            <p:spPr>
              <a:xfrm>
                <a:off x="7897555" y="4654905"/>
                <a:ext cx="1699408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FF"/>
                    </a:solidFill>
                  </a:rPr>
                  <a:t>U</a:t>
                </a:r>
                <a:r>
                  <a:rPr lang="el-GR" altLang="zh-CN" sz="2000" baseline="-25000" dirty="0">
                    <a:solidFill>
                      <a:srgbClr val="0000FF"/>
                    </a:solidFill>
                  </a:rPr>
                  <a:t>α</a:t>
                </a:r>
                <a:r>
                  <a:rPr lang="en-US" altLang="zh-CN" sz="20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CN" sz="2000" baseline="30000" dirty="0">
                    <a:solidFill>
                      <a:srgbClr val="0000FF"/>
                    </a:solidFill>
                  </a:rPr>
                  <a:t>*</a:t>
                </a:r>
                <a:r>
                  <a:rPr lang="en-US" altLang="zh-CN" sz="2000" baseline="-25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20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zh-CN" sz="2000" dirty="0">
                    <a:solidFill>
                      <a:srgbClr val="0000FF"/>
                    </a:solidFill>
                  </a:rPr>
                  <a:t>ν</a:t>
                </a:r>
                <a:r>
                  <a:rPr lang="en-US" altLang="zh-CN" sz="2000" baseline="-25000" dirty="0">
                    <a:solidFill>
                      <a:srgbClr val="0000FF"/>
                    </a:solidFill>
                  </a:rPr>
                  <a:t>3</a:t>
                </a:r>
                <a:endParaRPr lang="zh-CN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EF1DCBC-CA4A-45D0-BD4C-DF30B81A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555" y="4654905"/>
                <a:ext cx="1699408" cy="410112"/>
              </a:xfrm>
              <a:prstGeom prst="rect">
                <a:avLst/>
              </a:prstGeom>
              <a:blipFill>
                <a:blip r:embed="rId7"/>
                <a:stretch>
                  <a:fillRect l="-3957"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54B434B-5CEE-47DC-AEBE-25E8E894A6B0}"/>
              </a:ext>
            </a:extLst>
          </p:cNvPr>
          <p:cNvCxnSpPr>
            <a:cxnSpLocks/>
          </p:cNvCxnSpPr>
          <p:nvPr/>
        </p:nvCxnSpPr>
        <p:spPr>
          <a:xfrm>
            <a:off x="9809416" y="4024121"/>
            <a:ext cx="82292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E6222FA-6434-43C7-A583-21BDEA972270}"/>
              </a:ext>
            </a:extLst>
          </p:cNvPr>
          <p:cNvCxnSpPr>
            <a:cxnSpLocks/>
          </p:cNvCxnSpPr>
          <p:nvPr/>
        </p:nvCxnSpPr>
        <p:spPr>
          <a:xfrm>
            <a:off x="10571731" y="4006815"/>
            <a:ext cx="733277" cy="426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E844874-3DA3-4572-8081-FAC0640779D6}"/>
              </a:ext>
            </a:extLst>
          </p:cNvPr>
          <p:cNvCxnSpPr>
            <a:cxnSpLocks/>
          </p:cNvCxnSpPr>
          <p:nvPr/>
        </p:nvCxnSpPr>
        <p:spPr>
          <a:xfrm flipV="1">
            <a:off x="10571731" y="3297568"/>
            <a:ext cx="142150" cy="6841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73A5A4E5-C32D-4DD1-94DD-CFDED786A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45" y="5881566"/>
            <a:ext cx="2567711" cy="55595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D113A5E-8EC2-48B8-B6EF-036BA57F799E}"/>
              </a:ext>
            </a:extLst>
          </p:cNvPr>
          <p:cNvSpPr txBox="1"/>
          <p:nvPr/>
        </p:nvSpPr>
        <p:spPr>
          <a:xfrm>
            <a:off x="737908" y="3894363"/>
            <a:ext cx="62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</a:t>
            </a:r>
            <a:r>
              <a:rPr lang="en-US" altLang="zh-CN" sz="2000" baseline="30000" dirty="0"/>
              <a:t>+</a:t>
            </a:r>
            <a:endParaRPr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ABA4D06-04CE-4DE4-A676-9C5136F7E1BD}"/>
              </a:ext>
            </a:extLst>
          </p:cNvPr>
          <p:cNvSpPr txBox="1"/>
          <p:nvPr/>
        </p:nvSpPr>
        <p:spPr>
          <a:xfrm>
            <a:off x="1169899" y="3398232"/>
            <a:ext cx="50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</a:t>
            </a:r>
            <a:r>
              <a:rPr lang="el-GR" altLang="zh-CN" sz="2000" baseline="-25000" dirty="0"/>
              <a:t>α</a:t>
            </a:r>
            <a:r>
              <a:rPr lang="en-US" altLang="zh-CN" sz="2000" baseline="30000" dirty="0"/>
              <a:t>+</a:t>
            </a:r>
            <a:endParaRPr lang="zh-CN" altLang="en-US" sz="2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CB5B0B9-62DA-4A5F-A511-211A07AE869B}"/>
              </a:ext>
            </a:extLst>
          </p:cNvPr>
          <p:cNvSpPr txBox="1"/>
          <p:nvPr/>
        </p:nvSpPr>
        <p:spPr>
          <a:xfrm>
            <a:off x="1688465" y="4033076"/>
            <a:ext cx="42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/>
              <a:t>ν</a:t>
            </a:r>
            <a:r>
              <a:rPr lang="el-GR" altLang="zh-CN" sz="2000" baseline="-25000" dirty="0"/>
              <a:t>α</a:t>
            </a:r>
            <a:endParaRPr lang="zh-CN" altLang="en-US" sz="2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EA3CE0A-3184-4520-86E2-CA564E4D2389}"/>
              </a:ext>
            </a:extLst>
          </p:cNvPr>
          <p:cNvSpPr txBox="1"/>
          <p:nvPr/>
        </p:nvSpPr>
        <p:spPr>
          <a:xfrm>
            <a:off x="9961783" y="3981737"/>
            <a:ext cx="42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/>
              <a:t>ν</a:t>
            </a:r>
            <a:r>
              <a:rPr lang="el-GR" altLang="zh-CN" sz="2000" baseline="-25000" dirty="0"/>
              <a:t>β</a:t>
            </a:r>
            <a:endParaRPr lang="zh-CN" altLang="en-US" sz="20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333D250-8434-49A0-8E60-DBF742CBB97C}"/>
              </a:ext>
            </a:extLst>
          </p:cNvPr>
          <p:cNvSpPr txBox="1"/>
          <p:nvPr/>
        </p:nvSpPr>
        <p:spPr>
          <a:xfrm>
            <a:off x="10889388" y="3894363"/>
            <a:ext cx="62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</a:t>
            </a:r>
            <a:r>
              <a:rPr lang="en-US" altLang="zh-CN" sz="2000" baseline="30000" dirty="0"/>
              <a:t>+</a:t>
            </a:r>
            <a:endParaRPr lang="zh-CN" altLang="en-US" sz="20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B919E5C-496A-4E87-BF03-F064E3E71551}"/>
              </a:ext>
            </a:extLst>
          </p:cNvPr>
          <p:cNvSpPr txBox="1"/>
          <p:nvPr/>
        </p:nvSpPr>
        <p:spPr>
          <a:xfrm>
            <a:off x="10686171" y="3325270"/>
            <a:ext cx="50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</a:t>
            </a:r>
            <a:r>
              <a:rPr lang="el-GR" altLang="zh-CN" sz="2000" baseline="-25000" dirty="0"/>
              <a:t>α</a:t>
            </a:r>
            <a:r>
              <a:rPr lang="en-US" altLang="zh-CN" sz="2000" baseline="30000" dirty="0"/>
              <a:t>-</a:t>
            </a:r>
            <a:endParaRPr lang="zh-CN" altLang="en-US" sz="2000" dirty="0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AF5CE3CA-D697-460A-88BD-A70B933D1061}"/>
              </a:ext>
            </a:extLst>
          </p:cNvPr>
          <p:cNvSpPr/>
          <p:nvPr/>
        </p:nvSpPr>
        <p:spPr>
          <a:xfrm flipV="1">
            <a:off x="3689247" y="6154280"/>
            <a:ext cx="805842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AC67EC-BEEF-444F-869A-D90782227D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2065" y="5778519"/>
            <a:ext cx="4461941" cy="72757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234CC2-76CC-413C-A2E4-E209BF807B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6630" y="5950706"/>
            <a:ext cx="1569416" cy="33675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96AB8E-086F-40C3-86FA-0CC765311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1971" y="876356"/>
            <a:ext cx="3749040" cy="168280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2E93A56-1D7A-4CFA-803C-063D26B8D0E1}"/>
              </a:ext>
            </a:extLst>
          </p:cNvPr>
          <p:cNvSpPr txBox="1"/>
          <p:nvPr/>
        </p:nvSpPr>
        <p:spPr>
          <a:xfrm>
            <a:off x="1940650" y="714620"/>
            <a:ext cx="6756309" cy="184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中微子发生振荡的两个条件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1. </a:t>
            </a:r>
            <a:r>
              <a:rPr lang="zh-CN" altLang="en-US" sz="2000" dirty="0">
                <a:solidFill>
                  <a:srgbClr val="FF0000"/>
                </a:solidFill>
              </a:rPr>
              <a:t>味道态是质量态的混合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2. </a:t>
            </a:r>
            <a:r>
              <a:rPr lang="zh-CN" altLang="en-US" sz="2000" dirty="0">
                <a:solidFill>
                  <a:srgbClr val="FF0000"/>
                </a:solidFill>
              </a:rPr>
              <a:t>中微子质量不简并</a:t>
            </a:r>
          </a:p>
        </p:txBody>
      </p:sp>
    </p:spTree>
    <p:extLst>
      <p:ext uri="{BB962C8B-B14F-4D97-AF65-F5344CB8AC3E}">
        <p14:creationId xmlns:p14="http://schemas.microsoft.com/office/powerpoint/2010/main" val="156709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20755" y="-175671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中微子绝对质量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253" y="6419256"/>
            <a:ext cx="497747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6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5" name="Group 385">
            <a:extLst>
              <a:ext uri="{FF2B5EF4-FFF2-40B4-BE49-F238E27FC236}">
                <a16:creationId xmlns:a16="http://schemas.microsoft.com/office/drawing/2014/main" id="{BCDA45BD-9727-432F-924D-887A963C5505}"/>
              </a:ext>
            </a:extLst>
          </p:cNvPr>
          <p:cNvGrpSpPr/>
          <p:nvPr/>
        </p:nvGrpSpPr>
        <p:grpSpPr>
          <a:xfrm>
            <a:off x="6158611" y="1513567"/>
            <a:ext cx="3508358" cy="2396287"/>
            <a:chOff x="-56026" y="0"/>
            <a:chExt cx="5923404" cy="3509239"/>
          </a:xfrm>
        </p:grpSpPr>
        <p:grpSp>
          <p:nvGrpSpPr>
            <p:cNvPr id="7" name="Group 383">
              <a:extLst>
                <a:ext uri="{FF2B5EF4-FFF2-40B4-BE49-F238E27FC236}">
                  <a16:creationId xmlns:a16="http://schemas.microsoft.com/office/drawing/2014/main" id="{9C8E32E5-769C-4521-AA13-7ACDA49AD4A3}"/>
                </a:ext>
              </a:extLst>
            </p:cNvPr>
            <p:cNvGrpSpPr/>
            <p:nvPr/>
          </p:nvGrpSpPr>
          <p:grpSpPr>
            <a:xfrm>
              <a:off x="-56026" y="0"/>
              <a:ext cx="5923404" cy="2945681"/>
              <a:chOff x="-56026" y="0"/>
              <a:chExt cx="5923403" cy="2945680"/>
            </a:xfrm>
          </p:grpSpPr>
          <p:pic>
            <p:nvPicPr>
              <p:cNvPr id="9" name="pasted-image.pdf">
                <a:extLst>
                  <a:ext uri="{FF2B5EF4-FFF2-40B4-BE49-F238E27FC236}">
                    <a16:creationId xmlns:a16="http://schemas.microsoft.com/office/drawing/2014/main" id="{2022016A-793A-49FB-BAB7-776360FB4BF3}"/>
                  </a:ext>
                </a:extLst>
              </p:cNvPr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46110" y="758272"/>
                <a:ext cx="1079501" cy="309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pdf">
                <a:extLst>
                  <a:ext uri="{FF2B5EF4-FFF2-40B4-BE49-F238E27FC236}">
                    <a16:creationId xmlns:a16="http://schemas.microsoft.com/office/drawing/2014/main" id="{65787AD5-C1FA-40C0-871F-891068618491}"/>
                  </a:ext>
                </a:extLst>
              </p:cNvPr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363156" y="2205822"/>
                <a:ext cx="1035743" cy="303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1" name="Group 381">
                <a:extLst>
                  <a:ext uri="{FF2B5EF4-FFF2-40B4-BE49-F238E27FC236}">
                    <a16:creationId xmlns:a16="http://schemas.microsoft.com/office/drawing/2014/main" id="{C908D906-FD73-491F-9186-4263B3CE889B}"/>
                  </a:ext>
                </a:extLst>
              </p:cNvPr>
              <p:cNvGrpSpPr/>
              <p:nvPr/>
            </p:nvGrpSpPr>
            <p:grpSpPr>
              <a:xfrm>
                <a:off x="681145" y="0"/>
                <a:ext cx="5186232" cy="2945680"/>
                <a:chOff x="0" y="0"/>
                <a:chExt cx="5186230" cy="2945679"/>
              </a:xfrm>
            </p:grpSpPr>
            <p:sp>
              <p:nvSpPr>
                <p:cNvPr id="13" name="Shape 378">
                  <a:extLst>
                    <a:ext uri="{FF2B5EF4-FFF2-40B4-BE49-F238E27FC236}">
                      <a16:creationId xmlns:a16="http://schemas.microsoft.com/office/drawing/2014/main" id="{60A3DEBB-ED15-4C47-A3FD-B80052380F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186231" cy="2945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8" y="21600"/>
                      </a:lnTo>
                      <a:lnTo>
                        <a:pt x="21600" y="21549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arrow" w="med" len="med"/>
                  <a:tailEnd type="arrow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" name="Shape 379">
                  <a:extLst>
                    <a:ext uri="{FF2B5EF4-FFF2-40B4-BE49-F238E27FC236}">
                      <a16:creationId xmlns:a16="http://schemas.microsoft.com/office/drawing/2014/main" id="{499E34C1-3792-4CC9-9D63-9CDB751CC32A}"/>
                    </a:ext>
                  </a:extLst>
                </p:cNvPr>
                <p:cNvSpPr/>
                <p:nvPr/>
              </p:nvSpPr>
              <p:spPr>
                <a:xfrm>
                  <a:off x="2055662" y="1198498"/>
                  <a:ext cx="2614060" cy="1731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211" y="2501"/>
                        <a:pt x="2567" y="4905"/>
                        <a:pt x="4059" y="7195"/>
                      </a:cubicBezTo>
                      <a:cubicBezTo>
                        <a:pt x="5488" y="9391"/>
                        <a:pt x="7044" y="11484"/>
                        <a:pt x="8865" y="13255"/>
                      </a:cubicBezTo>
                      <a:cubicBezTo>
                        <a:pt x="10588" y="14931"/>
                        <a:pt x="12519" y="16290"/>
                        <a:pt x="14489" y="17550"/>
                      </a:cubicBezTo>
                      <a:cubicBezTo>
                        <a:pt x="16801" y="19029"/>
                        <a:pt x="19174" y="20377"/>
                        <a:pt x="21600" y="21589"/>
                      </a:cubicBezTo>
                      <a:lnTo>
                        <a:pt x="2165" y="21600"/>
                      </a:lnTo>
                    </a:path>
                  </a:pathLst>
                </a:custGeom>
                <a:solidFill>
                  <a:srgbClr val="C82506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5" name="Shape 380">
                  <a:extLst>
                    <a:ext uri="{FF2B5EF4-FFF2-40B4-BE49-F238E27FC236}">
                      <a16:creationId xmlns:a16="http://schemas.microsoft.com/office/drawing/2014/main" id="{C0B8B344-982D-47C4-8CE3-878D5561EC2C}"/>
                    </a:ext>
                  </a:extLst>
                </p:cNvPr>
                <p:cNvSpPr/>
                <p:nvPr/>
              </p:nvSpPr>
              <p:spPr>
                <a:xfrm>
                  <a:off x="793" y="102489"/>
                  <a:ext cx="3751417" cy="2841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257" extrusionOk="0">
                      <a:moveTo>
                        <a:pt x="29" y="21257"/>
                      </a:moveTo>
                      <a:lnTo>
                        <a:pt x="0" y="8039"/>
                      </a:lnTo>
                      <a:cubicBezTo>
                        <a:pt x="420" y="6805"/>
                        <a:pt x="907" y="5614"/>
                        <a:pt x="1395" y="4424"/>
                      </a:cubicBezTo>
                      <a:cubicBezTo>
                        <a:pt x="2387" y="2001"/>
                        <a:pt x="3841" y="-343"/>
                        <a:pt x="6009" y="42"/>
                      </a:cubicBezTo>
                      <a:cubicBezTo>
                        <a:pt x="7047" y="226"/>
                        <a:pt x="7840" y="1061"/>
                        <a:pt x="8496" y="1960"/>
                      </a:cubicBezTo>
                      <a:cubicBezTo>
                        <a:pt x="10298" y="4428"/>
                        <a:pt x="11344" y="7424"/>
                        <a:pt x="12825" y="10134"/>
                      </a:cubicBezTo>
                      <a:cubicBezTo>
                        <a:pt x="14270" y="12781"/>
                        <a:pt x="16116" y="15134"/>
                        <a:pt x="18069" y="17369"/>
                      </a:cubicBezTo>
                      <a:cubicBezTo>
                        <a:pt x="19209" y="18674"/>
                        <a:pt x="20386" y="19940"/>
                        <a:pt x="21600" y="21166"/>
                      </a:cubicBezTo>
                    </a:path>
                  </a:pathLst>
                </a:custGeom>
                <a:solidFill>
                  <a:srgbClr val="A6AAA9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</p:grpSp>
          <p:pic>
            <p:nvPicPr>
              <p:cNvPr id="12" name="pasted-image.pdf">
                <a:extLst>
                  <a:ext uri="{FF2B5EF4-FFF2-40B4-BE49-F238E27FC236}">
                    <a16:creationId xmlns:a16="http://schemas.microsoft.com/office/drawing/2014/main" id="{C32374B5-29F3-499C-922B-914861C9BD58}"/>
                  </a:ext>
                </a:extLst>
              </p:cNvPr>
              <p:cNvPicPr/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-56026" y="35818"/>
                <a:ext cx="680923" cy="8063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" name="pasted-image.pdf">
              <a:extLst>
                <a:ext uri="{FF2B5EF4-FFF2-40B4-BE49-F238E27FC236}">
                  <a16:creationId xmlns:a16="http://schemas.microsoft.com/office/drawing/2014/main" id="{F293A639-B0B3-4002-BDDB-A541B3C65AD2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85668" y="3195762"/>
              <a:ext cx="381709" cy="313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 397">
            <a:extLst>
              <a:ext uri="{FF2B5EF4-FFF2-40B4-BE49-F238E27FC236}">
                <a16:creationId xmlns:a16="http://schemas.microsoft.com/office/drawing/2014/main" id="{D1FB4226-D55A-43AB-ACE9-564E882363ED}"/>
              </a:ext>
            </a:extLst>
          </p:cNvPr>
          <p:cNvGrpSpPr/>
          <p:nvPr/>
        </p:nvGrpSpPr>
        <p:grpSpPr>
          <a:xfrm>
            <a:off x="6158611" y="4512232"/>
            <a:ext cx="4397972" cy="2333396"/>
            <a:chOff x="0" y="0"/>
            <a:chExt cx="5963392" cy="3443299"/>
          </a:xfrm>
        </p:grpSpPr>
        <p:pic>
          <p:nvPicPr>
            <p:cNvPr id="17" name="pasted-image.pdf">
              <a:extLst>
                <a:ext uri="{FF2B5EF4-FFF2-40B4-BE49-F238E27FC236}">
                  <a16:creationId xmlns:a16="http://schemas.microsoft.com/office/drawing/2014/main" id="{C81B721C-5EBA-4FDC-A39E-0C797E0DBFC8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72259" y="3175043"/>
              <a:ext cx="328289" cy="268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390">
              <a:extLst>
                <a:ext uri="{FF2B5EF4-FFF2-40B4-BE49-F238E27FC236}">
                  <a16:creationId xmlns:a16="http://schemas.microsoft.com/office/drawing/2014/main" id="{44FFD787-1F60-4B34-AE6B-17110F2BB97E}"/>
                </a:ext>
              </a:extLst>
            </p:cNvPr>
            <p:cNvSpPr/>
            <p:nvPr/>
          </p:nvSpPr>
          <p:spPr>
            <a:xfrm>
              <a:off x="2550819" y="526800"/>
              <a:ext cx="1387108" cy="16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20000"/>
                </a:lnSpc>
                <a:defRPr sz="3000"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 lvl="0">
                <a:defRPr sz="1800"/>
              </a:pPr>
              <a:r>
                <a:rPr sz="2000" dirty="0"/>
                <a:t>2ν2β</a:t>
              </a:r>
              <a:r>
                <a:rPr sz="2000" dirty="0" err="1"/>
                <a:t>衰变</a:t>
              </a:r>
              <a:endParaRPr sz="2000" dirty="0"/>
            </a:p>
          </p:txBody>
        </p:sp>
        <p:sp>
          <p:nvSpPr>
            <p:cNvPr id="19" name="Shape 391">
              <a:extLst>
                <a:ext uri="{FF2B5EF4-FFF2-40B4-BE49-F238E27FC236}">
                  <a16:creationId xmlns:a16="http://schemas.microsoft.com/office/drawing/2014/main" id="{09F8B102-6B83-47A1-B151-882DB171AD1E}"/>
                </a:ext>
              </a:extLst>
            </p:cNvPr>
            <p:cNvSpPr/>
            <p:nvPr/>
          </p:nvSpPr>
          <p:spPr>
            <a:xfrm>
              <a:off x="4381860" y="923247"/>
              <a:ext cx="1581532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 lvl="0">
                <a:defRPr sz="1800"/>
              </a:pPr>
              <a:r>
                <a:rPr sz="2000" dirty="0"/>
                <a:t>0ν2β</a:t>
              </a:r>
              <a:r>
                <a:rPr sz="2000" dirty="0" err="1"/>
                <a:t>衰变</a:t>
              </a:r>
              <a:endParaRPr sz="2000" dirty="0"/>
            </a:p>
          </p:txBody>
        </p:sp>
        <p:pic>
          <p:nvPicPr>
            <p:cNvPr id="20" name="pasted-image.pdf">
              <a:extLst>
                <a:ext uri="{FF2B5EF4-FFF2-40B4-BE49-F238E27FC236}">
                  <a16:creationId xmlns:a16="http://schemas.microsoft.com/office/drawing/2014/main" id="{6A5857CB-B519-4413-9BA8-AAF7EBA6D4D6}"/>
                </a:ext>
              </a:extLst>
            </p:cNvPr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400017" cy="69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393">
              <a:extLst>
                <a:ext uri="{FF2B5EF4-FFF2-40B4-BE49-F238E27FC236}">
                  <a16:creationId xmlns:a16="http://schemas.microsoft.com/office/drawing/2014/main" id="{1AFD98BA-1F63-4BB8-8144-9D5205ECBC8B}"/>
                </a:ext>
              </a:extLst>
            </p:cNvPr>
            <p:cNvSpPr/>
            <p:nvPr/>
          </p:nvSpPr>
          <p:spPr>
            <a:xfrm>
              <a:off x="5066497" y="1636444"/>
              <a:ext cx="370032" cy="129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extrusionOk="0">
                  <a:moveTo>
                    <a:pt x="0" y="21575"/>
                  </a:moveTo>
                  <a:cubicBezTo>
                    <a:pt x="1499" y="20830"/>
                    <a:pt x="2739" y="20044"/>
                    <a:pt x="3702" y="19230"/>
                  </a:cubicBezTo>
                  <a:cubicBezTo>
                    <a:pt x="6818" y="16596"/>
                    <a:pt x="6949" y="13785"/>
                    <a:pt x="7173" y="11010"/>
                  </a:cubicBezTo>
                  <a:cubicBezTo>
                    <a:pt x="7445" y="7641"/>
                    <a:pt x="7890" y="4274"/>
                    <a:pt x="8293" y="907"/>
                  </a:cubicBezTo>
                  <a:cubicBezTo>
                    <a:pt x="8345" y="476"/>
                    <a:pt x="8804" y="21"/>
                    <a:pt x="10148" y="1"/>
                  </a:cubicBezTo>
                  <a:cubicBezTo>
                    <a:pt x="11568" y="-20"/>
                    <a:pt x="12172" y="460"/>
                    <a:pt x="12269" y="926"/>
                  </a:cubicBezTo>
                  <a:cubicBezTo>
                    <a:pt x="12966" y="4307"/>
                    <a:pt x="13781" y="7687"/>
                    <a:pt x="14421" y="11069"/>
                  </a:cubicBezTo>
                  <a:cubicBezTo>
                    <a:pt x="14959" y="13912"/>
                    <a:pt x="15420" y="16736"/>
                    <a:pt x="18431" y="19388"/>
                  </a:cubicBezTo>
                  <a:cubicBezTo>
                    <a:pt x="19289" y="20144"/>
                    <a:pt x="20351" y="20877"/>
                    <a:pt x="21600" y="21580"/>
                  </a:cubicBezTo>
                </a:path>
              </a:pathLst>
            </a:custGeom>
            <a:solidFill>
              <a:srgbClr val="C8250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grpSp>
          <p:nvGrpSpPr>
            <p:cNvPr id="22" name="Group 396">
              <a:extLst>
                <a:ext uri="{FF2B5EF4-FFF2-40B4-BE49-F238E27FC236}">
                  <a16:creationId xmlns:a16="http://schemas.microsoft.com/office/drawing/2014/main" id="{6AB85131-ADB0-469F-AF7A-1CFDA14A56A9}"/>
                </a:ext>
              </a:extLst>
            </p:cNvPr>
            <p:cNvGrpSpPr/>
            <p:nvPr/>
          </p:nvGrpSpPr>
          <p:grpSpPr>
            <a:xfrm>
              <a:off x="674317" y="0"/>
              <a:ext cx="5186232" cy="2945680"/>
              <a:chOff x="0" y="0"/>
              <a:chExt cx="5186230" cy="2945679"/>
            </a:xfrm>
          </p:grpSpPr>
          <p:sp>
            <p:nvSpPr>
              <p:cNvPr id="23" name="Shape 394">
                <a:extLst>
                  <a:ext uri="{FF2B5EF4-FFF2-40B4-BE49-F238E27FC236}">
                    <a16:creationId xmlns:a16="http://schemas.microsoft.com/office/drawing/2014/main" id="{D3E9B40D-AD96-437B-8517-F9C8E61D0277}"/>
                  </a:ext>
                </a:extLst>
              </p:cNvPr>
              <p:cNvSpPr/>
              <p:nvPr/>
            </p:nvSpPr>
            <p:spPr>
              <a:xfrm>
                <a:off x="0" y="0"/>
                <a:ext cx="5186231" cy="2945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" y="21600"/>
                    </a:lnTo>
                    <a:lnTo>
                      <a:pt x="21600" y="21549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4" name="Shape 395">
                <a:extLst>
                  <a:ext uri="{FF2B5EF4-FFF2-40B4-BE49-F238E27FC236}">
                    <a16:creationId xmlns:a16="http://schemas.microsoft.com/office/drawing/2014/main" id="{B22FEA22-F7E2-48E7-BC4C-776D9163A702}"/>
                  </a:ext>
                </a:extLst>
              </p:cNvPr>
              <p:cNvSpPr/>
              <p:nvPr/>
            </p:nvSpPr>
            <p:spPr>
              <a:xfrm>
                <a:off x="793" y="102489"/>
                <a:ext cx="3751417" cy="2841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7" extrusionOk="0">
                    <a:moveTo>
                      <a:pt x="29" y="21257"/>
                    </a:moveTo>
                    <a:lnTo>
                      <a:pt x="0" y="8039"/>
                    </a:lnTo>
                    <a:cubicBezTo>
                      <a:pt x="420" y="6805"/>
                      <a:pt x="907" y="5614"/>
                      <a:pt x="1395" y="4424"/>
                    </a:cubicBezTo>
                    <a:cubicBezTo>
                      <a:pt x="2387" y="2001"/>
                      <a:pt x="3841" y="-343"/>
                      <a:pt x="6009" y="42"/>
                    </a:cubicBezTo>
                    <a:cubicBezTo>
                      <a:pt x="7047" y="226"/>
                      <a:pt x="7840" y="1061"/>
                      <a:pt x="8496" y="1960"/>
                    </a:cubicBezTo>
                    <a:cubicBezTo>
                      <a:pt x="10298" y="4428"/>
                      <a:pt x="11344" y="7424"/>
                      <a:pt x="12825" y="10134"/>
                    </a:cubicBezTo>
                    <a:cubicBezTo>
                      <a:pt x="14270" y="12781"/>
                      <a:pt x="16116" y="15134"/>
                      <a:pt x="18069" y="17369"/>
                    </a:cubicBezTo>
                    <a:cubicBezTo>
                      <a:pt x="19209" y="18674"/>
                      <a:pt x="20386" y="19940"/>
                      <a:pt x="21600" y="21166"/>
                    </a:cubicBezTo>
                  </a:path>
                </a:pathLst>
              </a:custGeom>
              <a:solidFill>
                <a:srgbClr val="A6AAA9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 dirty="0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D98D682A-649F-40A5-9C61-06080B489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666" y="4398412"/>
            <a:ext cx="1923742" cy="217669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1A842FB-21DC-4622-9698-70EEE3B9E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6" y="1437770"/>
            <a:ext cx="3250493" cy="216305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218A13A-9BD5-4C24-877C-F82A844AF464}"/>
              </a:ext>
            </a:extLst>
          </p:cNvPr>
          <p:cNvSpPr txBox="1"/>
          <p:nvPr/>
        </p:nvSpPr>
        <p:spPr>
          <a:xfrm>
            <a:off x="1668066" y="889632"/>
            <a:ext cx="352369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宇宙学：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</a:t>
            </a:r>
            <a:r>
              <a:rPr lang="en-US" altLang="zh-CN" sz="2000" dirty="0">
                <a:solidFill>
                  <a:srgbClr val="0000FF"/>
                </a:solidFill>
              </a:rPr>
              <a:t>+m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2</a:t>
            </a:r>
            <a:r>
              <a:rPr lang="en-US" altLang="zh-CN" sz="2000" dirty="0">
                <a:solidFill>
                  <a:srgbClr val="0000FF"/>
                </a:solidFill>
              </a:rPr>
              <a:t>+m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3</a:t>
            </a:r>
            <a:r>
              <a:rPr lang="en-US" altLang="zh-CN" sz="2000" dirty="0">
                <a:solidFill>
                  <a:srgbClr val="0000FF"/>
                </a:solidFill>
              </a:rPr>
              <a:t>&lt;0.2 eV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8EA19C9-C6BA-4B27-A728-9E91849F8C40}"/>
              </a:ext>
            </a:extLst>
          </p:cNvPr>
          <p:cNvSpPr txBox="1"/>
          <p:nvPr/>
        </p:nvSpPr>
        <p:spPr>
          <a:xfrm>
            <a:off x="6230143" y="882729"/>
            <a:ext cx="283266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FF0000"/>
                </a:solidFill>
              </a:rPr>
              <a:t>β</a:t>
            </a:r>
            <a:r>
              <a:rPr lang="zh-CN" altLang="en-US" sz="2000" dirty="0">
                <a:solidFill>
                  <a:srgbClr val="FF0000"/>
                </a:solidFill>
              </a:rPr>
              <a:t>衰变：</a:t>
            </a:r>
            <a:r>
              <a:rPr lang="en-US" altLang="zh-CN" sz="2000" dirty="0">
                <a:solidFill>
                  <a:srgbClr val="0000FF"/>
                </a:solidFill>
              </a:rPr>
              <a:t>&lt;m&gt;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e</a:t>
            </a:r>
            <a:r>
              <a:rPr lang="en-US" altLang="zh-CN" sz="2000" dirty="0">
                <a:solidFill>
                  <a:srgbClr val="0000FF"/>
                </a:solidFill>
              </a:rPr>
              <a:t>&lt;2.05 eV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C6EEED6-2DAB-4167-8E16-C26A1F413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352" y="2444928"/>
            <a:ext cx="3550949" cy="43999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B3439B8-2A27-4279-95F9-31605BE76068}"/>
              </a:ext>
            </a:extLst>
          </p:cNvPr>
          <p:cNvSpPr txBox="1"/>
          <p:nvPr/>
        </p:nvSpPr>
        <p:spPr>
          <a:xfrm>
            <a:off x="1684718" y="3909854"/>
            <a:ext cx="770477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当中微子是</a:t>
            </a:r>
            <a:r>
              <a:rPr lang="en-US" altLang="zh-CN" sz="2000" dirty="0">
                <a:solidFill>
                  <a:srgbClr val="FF0000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粒子时，可发生</a:t>
            </a:r>
            <a:r>
              <a:rPr lang="en-US" altLang="zh-CN" sz="2000" dirty="0">
                <a:solidFill>
                  <a:srgbClr val="FF0000"/>
                </a:solidFill>
              </a:rPr>
              <a:t>0</a:t>
            </a:r>
            <a:r>
              <a:rPr lang="el-GR" altLang="zh-CN" sz="2000" dirty="0">
                <a:solidFill>
                  <a:srgbClr val="FF0000"/>
                </a:solidFill>
              </a:rPr>
              <a:t>ν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el-GR" altLang="zh-CN" sz="2000" dirty="0">
                <a:solidFill>
                  <a:srgbClr val="FF0000"/>
                </a:solidFill>
              </a:rPr>
              <a:t>β</a:t>
            </a:r>
            <a:r>
              <a:rPr lang="zh-CN" altLang="en-US" sz="2000" dirty="0">
                <a:solidFill>
                  <a:srgbClr val="FF0000"/>
                </a:solidFill>
              </a:rPr>
              <a:t>衰变：</a:t>
            </a:r>
            <a:r>
              <a:rPr lang="en-US" altLang="zh-CN" sz="2000" dirty="0">
                <a:solidFill>
                  <a:srgbClr val="0000FF"/>
                </a:solidFill>
              </a:rPr>
              <a:t>&lt;m&gt;</a:t>
            </a:r>
            <a:r>
              <a:rPr lang="en-US" altLang="zh-CN" sz="2000" baseline="-25000" dirty="0" err="1">
                <a:solidFill>
                  <a:srgbClr val="0000FF"/>
                </a:solidFill>
              </a:rPr>
              <a:t>ee</a:t>
            </a:r>
            <a:r>
              <a:rPr lang="en-US" altLang="zh-CN" sz="2000" dirty="0">
                <a:solidFill>
                  <a:srgbClr val="0000FF"/>
                </a:solidFill>
              </a:rPr>
              <a:t>&lt;0.2-0.4 eV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FF603B-E52D-4F1A-B45D-FEFBA820FC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711" y="5691045"/>
            <a:ext cx="3360257" cy="36880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472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54163" y="-199884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seesaw</a:t>
            </a:r>
            <a:r>
              <a:rPr lang="zh-CN" altLang="en-US" sz="2400" dirty="0">
                <a:solidFill>
                  <a:srgbClr val="FF0000"/>
                </a:solidFill>
              </a:rPr>
              <a:t>机制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4070" y="6419256"/>
            <a:ext cx="337930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7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E8199D-B4A9-482C-A3F7-A595990AA4E2}"/>
              </a:ext>
            </a:extLst>
          </p:cNvPr>
          <p:cNvSpPr txBox="1"/>
          <p:nvPr/>
        </p:nvSpPr>
        <p:spPr>
          <a:xfrm>
            <a:off x="1563347" y="888868"/>
            <a:ext cx="977782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右手中微子场</a:t>
            </a:r>
            <a:r>
              <a:rPr lang="zh-CN" altLang="en-US" sz="2000" dirty="0">
                <a:solidFill>
                  <a:srgbClr val="0000FF"/>
                </a:solidFill>
              </a:rPr>
              <a:t>除与左手中微子场的</a:t>
            </a:r>
            <a:r>
              <a:rPr lang="en-US" altLang="zh-CN" sz="2000" dirty="0">
                <a:solidFill>
                  <a:srgbClr val="FF0000"/>
                </a:solidFill>
              </a:rPr>
              <a:t>Yukawa</a:t>
            </a:r>
            <a:r>
              <a:rPr lang="zh-CN" altLang="en-US" sz="2000" dirty="0">
                <a:solidFill>
                  <a:srgbClr val="0000FF"/>
                </a:solidFill>
              </a:rPr>
              <a:t>耦合之外，还有自身的</a:t>
            </a:r>
            <a:r>
              <a:rPr lang="en-US" altLang="zh-CN" sz="2000" dirty="0">
                <a:solidFill>
                  <a:srgbClr val="FF0000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质量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BD6DBC-C2FB-4E83-AF38-911C609AB8F0}"/>
              </a:ext>
            </a:extLst>
          </p:cNvPr>
          <p:cNvSpPr txBox="1"/>
          <p:nvPr/>
        </p:nvSpPr>
        <p:spPr>
          <a:xfrm>
            <a:off x="1563347" y="2513265"/>
            <a:ext cx="9115092" cy="1228991"/>
          </a:xfrm>
          <a:prstGeom prst="rect">
            <a:avLst/>
          </a:prstGeom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当右手中微子场的</a:t>
            </a:r>
            <a:r>
              <a:rPr lang="en-US" altLang="zh-CN" sz="2000" dirty="0">
                <a:solidFill>
                  <a:srgbClr val="0000FF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质量</a:t>
            </a:r>
            <a:r>
              <a:rPr lang="zh-CN" altLang="en-US" sz="2000" dirty="0">
                <a:solidFill>
                  <a:srgbClr val="FF0000"/>
                </a:solidFill>
              </a:rPr>
              <a:t>远高于电弱能标</a:t>
            </a:r>
            <a:r>
              <a:rPr lang="zh-CN" altLang="en-US" sz="2000" dirty="0">
                <a:solidFill>
                  <a:srgbClr val="0000FF"/>
                </a:solidFill>
              </a:rPr>
              <a:t>时，轻中微子质量将被其</a:t>
            </a:r>
            <a:r>
              <a:rPr lang="zh-CN" altLang="en-US" sz="2000" dirty="0">
                <a:solidFill>
                  <a:srgbClr val="FF0000"/>
                </a:solidFill>
              </a:rPr>
              <a:t>压低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右手中微子场的</a:t>
            </a:r>
            <a:r>
              <a:rPr lang="en-US" altLang="zh-CN" sz="2000" dirty="0">
                <a:solidFill>
                  <a:srgbClr val="0000FF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质量选为</a:t>
            </a:r>
            <a:r>
              <a:rPr lang="en-US" altLang="zh-CN" sz="2000" dirty="0">
                <a:solidFill>
                  <a:srgbClr val="FF0000"/>
                </a:solidFill>
              </a:rPr>
              <a:t>10</a:t>
            </a:r>
            <a:r>
              <a:rPr lang="en-US" altLang="zh-CN" sz="2000" baseline="30000" dirty="0">
                <a:solidFill>
                  <a:srgbClr val="FF0000"/>
                </a:solidFill>
              </a:rPr>
              <a:t>13</a:t>
            </a:r>
            <a:r>
              <a:rPr lang="en-US" altLang="zh-CN" sz="2000" dirty="0">
                <a:solidFill>
                  <a:srgbClr val="FF0000"/>
                </a:solidFill>
              </a:rPr>
              <a:t>GeV</a:t>
            </a:r>
            <a:r>
              <a:rPr lang="zh-CN" altLang="en-US" sz="2000" dirty="0">
                <a:solidFill>
                  <a:srgbClr val="0000FF"/>
                </a:solidFill>
              </a:rPr>
              <a:t>可以自然地产生</a:t>
            </a:r>
            <a:r>
              <a:rPr lang="en-US" altLang="zh-CN" sz="2000" dirty="0">
                <a:solidFill>
                  <a:srgbClr val="FF0000"/>
                </a:solidFill>
              </a:rPr>
              <a:t>1eV</a:t>
            </a:r>
            <a:r>
              <a:rPr lang="zh-CN" altLang="en-US" sz="2000" dirty="0">
                <a:solidFill>
                  <a:srgbClr val="0000FF"/>
                </a:solidFill>
              </a:rPr>
              <a:t>量级的轻中微子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3DA7E1-DFE4-4D63-97DA-156909E0E4D8}"/>
              </a:ext>
            </a:extLst>
          </p:cNvPr>
          <p:cNvSpPr txBox="1"/>
          <p:nvPr/>
        </p:nvSpPr>
        <p:spPr>
          <a:xfrm>
            <a:off x="8091325" y="4733195"/>
            <a:ext cx="2467289" cy="49122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/>
              <a:t>Yanagida</a:t>
            </a:r>
            <a:r>
              <a:rPr lang="en-US" altLang="zh-CN" sz="2000" dirty="0"/>
              <a:t> (1979)… 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571FA7-9807-4B2F-8B4B-457AE33C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99" y="1549022"/>
            <a:ext cx="6888698" cy="89345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43A539-BE11-4543-BF3A-08576FE4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18" y="3967971"/>
            <a:ext cx="2936014" cy="1752386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B75C0BF-6962-4A49-A666-DEDA2E2DFC2B}"/>
              </a:ext>
            </a:extLst>
          </p:cNvPr>
          <p:cNvCxnSpPr/>
          <p:nvPr/>
        </p:nvCxnSpPr>
        <p:spPr>
          <a:xfrm>
            <a:off x="6709492" y="5063898"/>
            <a:ext cx="476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88AE1E6-2305-434B-A328-1EE07EB8EE8B}"/>
              </a:ext>
            </a:extLst>
          </p:cNvPr>
          <p:cNvCxnSpPr/>
          <p:nvPr/>
        </p:nvCxnSpPr>
        <p:spPr>
          <a:xfrm flipV="1">
            <a:off x="6947617" y="4630475"/>
            <a:ext cx="0" cy="4334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2FB4E29-B81E-4E99-99C0-79619AA4A035}"/>
              </a:ext>
            </a:extLst>
          </p:cNvPr>
          <p:cNvCxnSpPr>
            <a:cxnSpLocks/>
          </p:cNvCxnSpPr>
          <p:nvPr/>
        </p:nvCxnSpPr>
        <p:spPr>
          <a:xfrm flipV="1">
            <a:off x="5851607" y="4241310"/>
            <a:ext cx="2164080" cy="737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A332B05F-9659-44C8-B0AF-99C361BA5355}"/>
              </a:ext>
            </a:extLst>
          </p:cNvPr>
          <p:cNvSpPr txBox="1"/>
          <p:nvPr/>
        </p:nvSpPr>
        <p:spPr>
          <a:xfrm>
            <a:off x="5505114" y="4543127"/>
            <a:ext cx="69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000" dirty="0">
                <a:solidFill>
                  <a:srgbClr val="FF0000"/>
                </a:solidFill>
              </a:rPr>
              <a:t>ν</a:t>
            </a:r>
            <a:r>
              <a:rPr lang="en-US" altLang="zh-CN" sz="4000" baseline="-25000" dirty="0">
                <a:solidFill>
                  <a:srgbClr val="FF0000"/>
                </a:solidFill>
              </a:rPr>
              <a:t>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0789F65-484C-47B0-9754-45D6904BC246}"/>
              </a:ext>
            </a:extLst>
          </p:cNvPr>
          <p:cNvSpPr txBox="1"/>
          <p:nvPr/>
        </p:nvSpPr>
        <p:spPr>
          <a:xfrm>
            <a:off x="7862018" y="3929929"/>
            <a:ext cx="46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rgbClr val="0000FF"/>
                </a:solidFill>
              </a:rPr>
              <a:t>ν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L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170B8B-68F3-4095-A4AA-CB8E25C7C78D}"/>
              </a:ext>
            </a:extLst>
          </p:cNvPr>
          <p:cNvSpPr txBox="1"/>
          <p:nvPr/>
        </p:nvSpPr>
        <p:spPr>
          <a:xfrm>
            <a:off x="1697284" y="5713758"/>
            <a:ext cx="8797432" cy="613438"/>
          </a:xfrm>
          <a:prstGeom prst="rect">
            <a:avLst/>
          </a:prstGeom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</a:rPr>
              <a:t>seesaw</a:t>
            </a:r>
            <a:r>
              <a:rPr lang="zh-CN" altLang="en-US" sz="2000" dirty="0">
                <a:solidFill>
                  <a:srgbClr val="0000FF"/>
                </a:solidFill>
              </a:rPr>
              <a:t>机制产生的中微子质量为</a:t>
            </a:r>
            <a:r>
              <a:rPr lang="en-US" altLang="zh-CN" sz="2000" dirty="0">
                <a:solidFill>
                  <a:srgbClr val="FF0000"/>
                </a:solidFill>
              </a:rPr>
              <a:t>Majorana</a:t>
            </a:r>
            <a:r>
              <a:rPr lang="zh-CN" altLang="en-US" sz="2000" dirty="0">
                <a:solidFill>
                  <a:srgbClr val="0000FF"/>
                </a:solidFill>
              </a:rPr>
              <a:t>型的；中微子质量矩阵为</a:t>
            </a:r>
            <a:r>
              <a:rPr lang="zh-CN" altLang="en-US" sz="2000" dirty="0">
                <a:solidFill>
                  <a:srgbClr val="FF0000"/>
                </a:solidFill>
              </a:rPr>
              <a:t>复对称</a:t>
            </a:r>
            <a:r>
              <a:rPr lang="zh-CN" altLang="en-US" sz="2000" dirty="0">
                <a:solidFill>
                  <a:srgbClr val="0000FF"/>
                </a:solidFill>
              </a:rPr>
              <a:t>的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3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308C73D-E1FF-4305-A77C-2EDE9703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173" y="3114381"/>
            <a:ext cx="4861474" cy="63297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554163" y="-228488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中微子混合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709" y="6419256"/>
            <a:ext cx="480291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8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59ADBD-C2DD-4E4F-A705-DF9E4B5A34FB}"/>
              </a:ext>
            </a:extLst>
          </p:cNvPr>
          <p:cNvSpPr txBox="1"/>
          <p:nvPr/>
        </p:nvSpPr>
        <p:spPr>
          <a:xfrm>
            <a:off x="1367461" y="869119"/>
            <a:ext cx="604195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中微子混合源于</a:t>
            </a:r>
            <a:r>
              <a:rPr lang="zh-CN" altLang="en-US" sz="2000" dirty="0">
                <a:solidFill>
                  <a:srgbClr val="FF0000"/>
                </a:solidFill>
              </a:rPr>
              <a:t>质量项</a:t>
            </a:r>
            <a:r>
              <a:rPr lang="zh-CN" altLang="en-US" sz="2000" dirty="0">
                <a:solidFill>
                  <a:srgbClr val="0000FF"/>
                </a:solidFill>
              </a:rPr>
              <a:t>与</a:t>
            </a:r>
            <a:r>
              <a:rPr lang="zh-CN" altLang="en-US" sz="2000" dirty="0">
                <a:solidFill>
                  <a:srgbClr val="FF0000"/>
                </a:solidFill>
              </a:rPr>
              <a:t>带电流相互作用</a:t>
            </a:r>
            <a:r>
              <a:rPr lang="zh-CN" altLang="en-US" sz="2000" dirty="0">
                <a:solidFill>
                  <a:srgbClr val="0000FF"/>
                </a:solidFill>
              </a:rPr>
              <a:t>的同时存在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9FC563-F813-4D5F-A1A4-DE365766D65C}"/>
              </a:ext>
            </a:extLst>
          </p:cNvPr>
          <p:cNvSpPr txBox="1"/>
          <p:nvPr/>
        </p:nvSpPr>
        <p:spPr>
          <a:xfrm>
            <a:off x="1367461" y="2354627"/>
            <a:ext cx="931133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当转到</a:t>
            </a:r>
            <a:r>
              <a:rPr lang="zh-CN" altLang="en-US" sz="2000" dirty="0">
                <a:solidFill>
                  <a:srgbClr val="FF0000"/>
                </a:solidFill>
              </a:rPr>
              <a:t>质量本征态</a:t>
            </a:r>
            <a:r>
              <a:rPr lang="zh-CN" altLang="en-US" sz="2000" dirty="0">
                <a:solidFill>
                  <a:srgbClr val="0000FF"/>
                </a:solidFill>
              </a:rPr>
              <a:t>下，</a:t>
            </a:r>
            <a:r>
              <a:rPr lang="zh-CN" altLang="en-US" sz="2000" dirty="0">
                <a:solidFill>
                  <a:srgbClr val="FF0000"/>
                </a:solidFill>
              </a:rPr>
              <a:t>带电流相互作用</a:t>
            </a:r>
            <a:r>
              <a:rPr lang="zh-CN" altLang="en-US" sz="2000" dirty="0">
                <a:solidFill>
                  <a:srgbClr val="0000FF"/>
                </a:solidFill>
              </a:rPr>
              <a:t>中出现混合矩阵     </a:t>
            </a:r>
            <a:r>
              <a:rPr lang="en-US" altLang="zh-CN" sz="2000" dirty="0"/>
              <a:t>Maki et al PTP (1962)</a:t>
            </a:r>
            <a:endParaRPr lang="zh-CN" altLang="en-US" sz="2000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056DF080-958C-49E7-AA50-E34BA1AB601E}"/>
              </a:ext>
            </a:extLst>
          </p:cNvPr>
          <p:cNvSpPr/>
          <p:nvPr/>
        </p:nvSpPr>
        <p:spPr>
          <a:xfrm flipV="1">
            <a:off x="5166827" y="3449567"/>
            <a:ext cx="822926" cy="55381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757646-6B88-4B65-BC73-99818BA61249}"/>
              </a:ext>
            </a:extLst>
          </p:cNvPr>
          <p:cNvSpPr/>
          <p:nvPr/>
        </p:nvSpPr>
        <p:spPr>
          <a:xfrm flipV="1">
            <a:off x="9600552" y="3221039"/>
            <a:ext cx="477730" cy="4233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EE1479-1237-42D3-A98E-10772DD61D95}"/>
              </a:ext>
            </a:extLst>
          </p:cNvPr>
          <p:cNvSpPr txBox="1"/>
          <p:nvPr/>
        </p:nvSpPr>
        <p:spPr>
          <a:xfrm>
            <a:off x="4193982" y="6381244"/>
            <a:ext cx="358272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3</a:t>
            </a:r>
            <a:r>
              <a:rPr lang="zh-CN" altLang="en-US" sz="2000" dirty="0">
                <a:solidFill>
                  <a:srgbClr val="0000FF"/>
                </a:solidFill>
              </a:rPr>
              <a:t>个混合角，</a:t>
            </a:r>
            <a:r>
              <a:rPr lang="en-US" altLang="zh-CN" sz="2000" dirty="0">
                <a:solidFill>
                  <a:srgbClr val="0000FF"/>
                </a:solidFill>
              </a:rPr>
              <a:t>1</a:t>
            </a:r>
            <a:r>
              <a:rPr lang="zh-CN" altLang="en-US" sz="2000" dirty="0">
                <a:solidFill>
                  <a:srgbClr val="0000FF"/>
                </a:solidFill>
              </a:rPr>
              <a:t>个</a:t>
            </a:r>
            <a:r>
              <a:rPr lang="en-US" altLang="zh-CN" sz="2000" dirty="0">
                <a:solidFill>
                  <a:srgbClr val="0000FF"/>
                </a:solidFill>
              </a:rPr>
              <a:t>Dirac CP</a:t>
            </a:r>
            <a:r>
              <a:rPr lang="zh-CN" altLang="en-US" sz="2000" dirty="0">
                <a:solidFill>
                  <a:srgbClr val="0000FF"/>
                </a:solidFill>
              </a:rPr>
              <a:t>相位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BE0C49-8164-4F1F-A4A9-6811FE533BB4}"/>
              </a:ext>
            </a:extLst>
          </p:cNvPr>
          <p:cNvSpPr txBox="1"/>
          <p:nvPr/>
        </p:nvSpPr>
        <p:spPr>
          <a:xfrm>
            <a:off x="7886595" y="6380947"/>
            <a:ext cx="265436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个</a:t>
            </a:r>
            <a:r>
              <a:rPr lang="en-US" altLang="zh-CN" sz="2000" dirty="0">
                <a:solidFill>
                  <a:srgbClr val="FF0000"/>
                </a:solidFill>
              </a:rPr>
              <a:t>Majorana CP</a:t>
            </a:r>
            <a:r>
              <a:rPr lang="zh-CN" altLang="en-US" sz="2000" dirty="0">
                <a:solidFill>
                  <a:srgbClr val="FF0000"/>
                </a:solidFill>
              </a:rPr>
              <a:t>相位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A275B98-CB77-46FE-AA9D-8BA199842A65}"/>
              </a:ext>
            </a:extLst>
          </p:cNvPr>
          <p:cNvSpPr txBox="1"/>
          <p:nvPr/>
        </p:nvSpPr>
        <p:spPr>
          <a:xfrm>
            <a:off x="1367461" y="4066149"/>
            <a:ext cx="372269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中微子混合矩阵的</a:t>
            </a:r>
            <a:r>
              <a:rPr lang="zh-CN" altLang="en-US" sz="2000" dirty="0">
                <a:solidFill>
                  <a:srgbClr val="FF0000"/>
                </a:solidFill>
              </a:rPr>
              <a:t>标准参数化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72125A-F340-4BB4-99FB-70743EDD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18" y="4636965"/>
            <a:ext cx="8276910" cy="1528223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D02849C-B724-44F8-9099-14FBA0D9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719" y="1485285"/>
            <a:ext cx="4744282" cy="62811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0C65B65-96A4-4DF7-9A78-77E6148D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718" y="3114381"/>
            <a:ext cx="2757865" cy="72575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FE48BCB-879B-48F9-95E4-BB658BDB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2" y="1326937"/>
            <a:ext cx="7604889" cy="54636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16067" y="-161249"/>
            <a:ext cx="7083674" cy="85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实验结果  </a:t>
            </a:r>
            <a:r>
              <a:rPr lang="en-US" altLang="zh-CN" sz="2000" dirty="0" err="1"/>
              <a:t>Capozzi</a:t>
            </a:r>
            <a:r>
              <a:rPr lang="en-US" altLang="zh-CN" sz="2000" dirty="0"/>
              <a:t> et al PPNP (2018)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3163DF-09D3-4D6C-8248-2BDCE45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182" y="6419256"/>
            <a:ext cx="461818" cy="438744"/>
          </a:xfrm>
        </p:spPr>
        <p:txBody>
          <a:bodyPr/>
          <a:lstStyle/>
          <a:p>
            <a:fld id="{F88741DD-5D30-46DA-A4B2-C02DA8DB885B}" type="slidenum">
              <a:rPr lang="zh-CN" altLang="en-US" smtClean="0">
                <a:solidFill>
                  <a:srgbClr val="FF0000"/>
                </a:solidFill>
              </a:rPr>
              <a:pPr/>
              <a:t>9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D2579B-C402-49B4-911B-3D519435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40" y="1344348"/>
            <a:ext cx="3769080" cy="31439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3147FD0-88A6-4E72-9216-7683DA0BD3E9}"/>
              </a:ext>
            </a:extLst>
          </p:cNvPr>
          <p:cNvSpPr/>
          <p:nvPr/>
        </p:nvSpPr>
        <p:spPr>
          <a:xfrm>
            <a:off x="723925" y="2475017"/>
            <a:ext cx="6238239" cy="5772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3C69A10-F642-4FD9-B976-22BCDC3292BC}"/>
              </a:ext>
            </a:extLst>
          </p:cNvPr>
          <p:cNvSpPr/>
          <p:nvPr/>
        </p:nvSpPr>
        <p:spPr>
          <a:xfrm rot="434602" flipV="1">
            <a:off x="7019869" y="2733688"/>
            <a:ext cx="1436987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BD5B5DD-FD59-4918-9223-82DDB6C73939}"/>
              </a:ext>
            </a:extLst>
          </p:cNvPr>
          <p:cNvSpPr/>
          <p:nvPr/>
        </p:nvSpPr>
        <p:spPr>
          <a:xfrm>
            <a:off x="852668" y="4453017"/>
            <a:ext cx="6105236" cy="4569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E052BEC-7D10-499A-A4F6-D976D82E1914}"/>
              </a:ext>
            </a:extLst>
          </p:cNvPr>
          <p:cNvSpPr/>
          <p:nvPr/>
        </p:nvSpPr>
        <p:spPr>
          <a:xfrm>
            <a:off x="877840" y="6290827"/>
            <a:ext cx="6105236" cy="3976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46999F-2D5D-4CB8-A13E-240B61EE7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948" y="4909986"/>
            <a:ext cx="958647" cy="5704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732A37-0AB5-4F34-BE8C-BEEB87FC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948" y="5940699"/>
            <a:ext cx="958647" cy="547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FE0B723-DA5D-4356-B017-8085EEFFFC8F}"/>
              </a:ext>
            </a:extLst>
          </p:cNvPr>
          <p:cNvSpPr/>
          <p:nvPr/>
        </p:nvSpPr>
        <p:spPr>
          <a:xfrm>
            <a:off x="4137685" y="1499657"/>
            <a:ext cx="528320" cy="2836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9D3E3D7-85D8-4E9B-AAB8-A611680BF943}"/>
              </a:ext>
            </a:extLst>
          </p:cNvPr>
          <p:cNvSpPr/>
          <p:nvPr/>
        </p:nvSpPr>
        <p:spPr>
          <a:xfrm>
            <a:off x="7064363" y="1510215"/>
            <a:ext cx="461634" cy="273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4A4AC297-6CA0-4ED6-BAC9-4ED27DDFECE4}"/>
              </a:ext>
            </a:extLst>
          </p:cNvPr>
          <p:cNvSpPr/>
          <p:nvPr/>
        </p:nvSpPr>
        <p:spPr>
          <a:xfrm rot="786785" flipV="1">
            <a:off x="7020723" y="4836539"/>
            <a:ext cx="2297291" cy="50558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86BCC310-A6DE-49AA-A5F5-B070A9400321}"/>
              </a:ext>
            </a:extLst>
          </p:cNvPr>
          <p:cNvSpPr/>
          <p:nvPr/>
        </p:nvSpPr>
        <p:spPr>
          <a:xfrm rot="21048089">
            <a:off x="7033927" y="6313639"/>
            <a:ext cx="2290602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CEA77F-BA45-4812-ABAF-979E8AFB34DE}"/>
              </a:ext>
            </a:extLst>
          </p:cNvPr>
          <p:cNvSpPr txBox="1"/>
          <p:nvPr/>
        </p:nvSpPr>
        <p:spPr>
          <a:xfrm>
            <a:off x="3670297" y="874234"/>
            <a:ext cx="162560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</a:t>
            </a:r>
            <a:r>
              <a:rPr lang="en-US" altLang="zh-CN" sz="2000" dirty="0">
                <a:solidFill>
                  <a:srgbClr val="0000FF"/>
                </a:solidFill>
              </a:rPr>
              <a:t>&lt;m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2</a:t>
            </a:r>
            <a:r>
              <a:rPr lang="en-US" altLang="zh-CN" sz="2000" dirty="0">
                <a:solidFill>
                  <a:srgbClr val="0000FF"/>
                </a:solidFill>
              </a:rPr>
              <a:t>&lt;m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3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CBEFBD7-6693-4C9F-96C2-5683BD6519E8}"/>
              </a:ext>
            </a:extLst>
          </p:cNvPr>
          <p:cNvSpPr txBox="1"/>
          <p:nvPr/>
        </p:nvSpPr>
        <p:spPr>
          <a:xfrm>
            <a:off x="6482378" y="882684"/>
            <a:ext cx="162560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3</a:t>
            </a:r>
            <a:r>
              <a:rPr lang="en-US" altLang="zh-CN" sz="2000" dirty="0">
                <a:solidFill>
                  <a:srgbClr val="0000FF"/>
                </a:solidFill>
              </a:rPr>
              <a:t>&lt;m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1</a:t>
            </a:r>
            <a:r>
              <a:rPr lang="en-US" altLang="zh-CN" sz="2000" dirty="0">
                <a:solidFill>
                  <a:srgbClr val="0000FF"/>
                </a:solidFill>
              </a:rPr>
              <a:t>&lt;m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2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Tahoma"/>
        <a:ea typeface="微软雅黑"/>
        <a:cs typeface=""/>
      </a:majorFont>
      <a:minorFont>
        <a:latin typeface="Tahom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32782</TotalTime>
  <Words>1684</Words>
  <Application>Microsoft Macintosh PowerPoint</Application>
  <PresentationFormat>Widescreen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Kaiti SC Bold</vt:lpstr>
      <vt:lpstr>微软雅黑</vt:lpstr>
      <vt:lpstr>宋体</vt:lpstr>
      <vt:lpstr>Arial</vt:lpstr>
      <vt:lpstr>Calibri</vt:lpstr>
      <vt:lpstr>Cambria Math</vt:lpstr>
      <vt:lpstr>Tahoma</vt:lpstr>
      <vt:lpstr>Wingdings</vt:lpstr>
      <vt:lpstr>Office 主题</vt:lpstr>
      <vt:lpstr>对中微子质量矩阵结构的一些研究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中微子混合与 离散味道对称性</dc:title>
  <dc:creator>zhenhua zhao</dc:creator>
  <cp:lastModifiedBy>Microsoft Office User</cp:lastModifiedBy>
  <cp:revision>6145</cp:revision>
  <dcterms:created xsi:type="dcterms:W3CDTF">2016-01-18T12:13:34Z</dcterms:created>
  <dcterms:modified xsi:type="dcterms:W3CDTF">2018-12-21T06:06:17Z</dcterms:modified>
</cp:coreProperties>
</file>