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409" r:id="rId2"/>
    <p:sldId id="429" r:id="rId3"/>
    <p:sldId id="395" r:id="rId4"/>
    <p:sldId id="399" r:id="rId5"/>
    <p:sldId id="434" r:id="rId6"/>
    <p:sldId id="443" r:id="rId7"/>
    <p:sldId id="449" r:id="rId8"/>
    <p:sldId id="404" r:id="rId9"/>
    <p:sldId id="445" r:id="rId10"/>
    <p:sldId id="450" r:id="rId11"/>
    <p:sldId id="435" r:id="rId12"/>
    <p:sldId id="451" r:id="rId13"/>
    <p:sldId id="436" r:id="rId14"/>
    <p:sldId id="419" r:id="rId15"/>
    <p:sldId id="422" r:id="rId16"/>
    <p:sldId id="423" r:id="rId17"/>
    <p:sldId id="424" r:id="rId18"/>
    <p:sldId id="453" r:id="rId19"/>
    <p:sldId id="455" r:id="rId20"/>
    <p:sldId id="460" r:id="rId21"/>
    <p:sldId id="456" r:id="rId22"/>
    <p:sldId id="457" r:id="rId23"/>
    <p:sldId id="42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85901" autoAdjust="0"/>
  </p:normalViewPr>
  <p:slideViewPr>
    <p:cSldViewPr>
      <p:cViewPr varScale="1">
        <p:scale>
          <a:sx n="123" d="100"/>
          <a:sy n="123" d="100"/>
        </p:scale>
        <p:origin x="232" y="1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CPU</a:t>
            </a:r>
            <a:r>
              <a:rPr lang="en-US" altLang="zh-CN" baseline="0" dirty="0" smtClean="0"/>
              <a:t>(HEP-SPEC06)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2018.0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2000.0</c:v>
                </c:pt>
                <c:pt idx="1">
                  <c:v>9600.0</c:v>
                </c:pt>
                <c:pt idx="2">
                  <c:v>9600.0</c:v>
                </c:pt>
                <c:pt idx="3">
                  <c:v>9600.0</c:v>
                </c:pt>
                <c:pt idx="4">
                  <c:v>11560.0</c:v>
                </c:pt>
                <c:pt idx="5">
                  <c:v>16000.0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2018.0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3500.0</c:v>
                </c:pt>
                <c:pt idx="1">
                  <c:v>10640.0</c:v>
                </c:pt>
                <c:pt idx="2">
                  <c:v>10640.0</c:v>
                </c:pt>
                <c:pt idx="3">
                  <c:v>10640.0</c:v>
                </c:pt>
                <c:pt idx="4">
                  <c:v>16322.0</c:v>
                </c:pt>
                <c:pt idx="5">
                  <c:v>35600.0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375136"/>
        <c:axId val="-661372816"/>
      </c:barChart>
      <c:catAx>
        <c:axId val="-6613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61372816"/>
        <c:crosses val="autoZero"/>
        <c:auto val="1"/>
        <c:lblAlgn val="ctr"/>
        <c:lblOffset val="100"/>
        <c:noMultiLvlLbl val="0"/>
      </c:catAx>
      <c:valAx>
        <c:axId val="-66137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613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DISK</a:t>
            </a:r>
            <a:r>
              <a:rPr lang="en-US" altLang="zh-CN" baseline="0" dirty="0" smtClean="0"/>
              <a:t>(</a:t>
            </a:r>
            <a:r>
              <a:rPr lang="en-US" altLang="zh-CN" baseline="0" dirty="0" err="1" smtClean="0"/>
              <a:t>Tbytes</a:t>
            </a:r>
            <a:r>
              <a:rPr lang="en-US" altLang="zh-CN" baseline="0" dirty="0" smtClean="0"/>
              <a:t>)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2018.0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400.0</c:v>
                </c:pt>
                <c:pt idx="1">
                  <c:v>640.0</c:v>
                </c:pt>
                <c:pt idx="2">
                  <c:v>640.0</c:v>
                </c:pt>
                <c:pt idx="3">
                  <c:v>640.0</c:v>
                </c:pt>
                <c:pt idx="4">
                  <c:v>640.0</c:v>
                </c:pt>
                <c:pt idx="5">
                  <c:v>940.0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2018.0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400.0</c:v>
                </c:pt>
                <c:pt idx="1">
                  <c:v>640.0</c:v>
                </c:pt>
                <c:pt idx="2">
                  <c:v>640.0</c:v>
                </c:pt>
                <c:pt idx="3">
                  <c:v>800.0</c:v>
                </c:pt>
                <c:pt idx="4">
                  <c:v>940.0</c:v>
                </c:pt>
                <c:pt idx="5">
                  <c:v>1315.0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345712"/>
        <c:axId val="-661342960"/>
      </c:barChart>
      <c:catAx>
        <c:axId val="-66134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61342960"/>
        <c:crosses val="autoZero"/>
        <c:auto val="1"/>
        <c:lblAlgn val="ctr"/>
        <c:lblOffset val="100"/>
        <c:noMultiLvlLbl val="0"/>
      </c:catAx>
      <c:valAx>
        <c:axId val="-66134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6134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1868F-2009-46E1-9566-FBF5A6FE42B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C7419D4-833B-4EC8-B1F9-329CE165983E}">
      <dgm:prSet phldrT="[文本]"/>
      <dgm:spPr/>
      <dgm:t>
        <a:bodyPr/>
        <a:lstStyle/>
        <a:p>
          <a:r>
            <a:rPr lang="en-US" altLang="zh-CN" dirty="0" err="1" smtClean="0"/>
            <a:t>CentXman</a:t>
          </a:r>
          <a:endParaRPr lang="zh-CN" altLang="en-US" dirty="0"/>
        </a:p>
      </dgm:t>
    </dgm:pt>
    <dgm:pt modelId="{352009D1-E6D9-4958-A6DA-0B8898E7AB8D}" type="parTrans" cxnId="{5345E553-7683-4994-9774-87D65356B0B1}">
      <dgm:prSet/>
      <dgm:spPr/>
      <dgm:t>
        <a:bodyPr/>
        <a:lstStyle/>
        <a:p>
          <a:endParaRPr lang="zh-CN" altLang="en-US"/>
        </a:p>
      </dgm:t>
    </dgm:pt>
    <dgm:pt modelId="{1E2B5C1A-216D-4E9D-8040-A482E608FF23}" type="sibTrans" cxnId="{5345E553-7683-4994-9774-87D65356B0B1}">
      <dgm:prSet/>
      <dgm:spPr/>
      <dgm:t>
        <a:bodyPr/>
        <a:lstStyle/>
        <a:p>
          <a:endParaRPr lang="zh-CN" altLang="en-US"/>
        </a:p>
      </dgm:t>
    </dgm:pt>
    <dgm:pt modelId="{09729AF5-7F75-4CF3-B8D3-AB7CA88DAF47}">
      <dgm:prSet phldrT="[文本]"/>
      <dgm:spPr/>
      <dgm:t>
        <a:bodyPr/>
        <a:lstStyle/>
        <a:p>
          <a:r>
            <a:rPr lang="en-US" altLang="zh-CN" dirty="0" smtClean="0"/>
            <a:t>Foreman</a:t>
          </a:r>
          <a:endParaRPr lang="zh-CN" altLang="en-US" dirty="0"/>
        </a:p>
      </dgm:t>
    </dgm:pt>
    <dgm:pt modelId="{08A86364-B8F8-4B32-81E7-541806018EB0}" type="parTrans" cxnId="{7C9EB402-6617-4568-BBD4-FC9245460C89}">
      <dgm:prSet/>
      <dgm:spPr/>
      <dgm:t>
        <a:bodyPr/>
        <a:lstStyle/>
        <a:p>
          <a:endParaRPr lang="zh-CN" altLang="en-US"/>
        </a:p>
      </dgm:t>
    </dgm:pt>
    <dgm:pt modelId="{337395C0-BB11-4276-A377-89D8134D140D}" type="sibTrans" cxnId="{7C9EB402-6617-4568-BBD4-FC9245460C89}">
      <dgm:prSet/>
      <dgm:spPr/>
      <dgm:t>
        <a:bodyPr/>
        <a:lstStyle/>
        <a:p>
          <a:endParaRPr lang="zh-CN" altLang="en-US"/>
        </a:p>
      </dgm:t>
    </dgm:pt>
    <dgm:pt modelId="{155473A9-99A7-45F9-822B-6DAA221F6CE2}">
      <dgm:prSet phldrT="[文本]"/>
      <dgm:spPr/>
      <dgm:t>
        <a:bodyPr/>
        <a:lstStyle/>
        <a:p>
          <a:r>
            <a:rPr lang="en-US" altLang="zh-CN" dirty="0" smtClean="0"/>
            <a:t>USTC</a:t>
          </a:r>
          <a:endParaRPr lang="zh-CN" altLang="en-US" dirty="0"/>
        </a:p>
      </dgm:t>
    </dgm:pt>
    <dgm:pt modelId="{AA227A08-0EA4-4CD1-A80A-0812A822B84C}" type="parTrans" cxnId="{26A32203-90E2-4863-A4FF-282E7E5BDB27}">
      <dgm:prSet/>
      <dgm:spPr/>
      <dgm:t>
        <a:bodyPr/>
        <a:lstStyle/>
        <a:p>
          <a:endParaRPr lang="zh-CN" altLang="en-US"/>
        </a:p>
      </dgm:t>
    </dgm:pt>
    <dgm:pt modelId="{7D6983DE-1C61-4CBC-AA16-E74749AF37C7}" type="sibTrans" cxnId="{26A32203-90E2-4863-A4FF-282E7E5BDB27}">
      <dgm:prSet/>
      <dgm:spPr/>
      <dgm:t>
        <a:bodyPr/>
        <a:lstStyle/>
        <a:p>
          <a:endParaRPr lang="zh-CN" altLang="en-US"/>
        </a:p>
      </dgm:t>
    </dgm:pt>
    <dgm:pt modelId="{FF299EAD-8E35-4DA1-BF12-85C5A91625B6}">
      <dgm:prSet phldrT="[文本]"/>
      <dgm:spPr/>
      <dgm:t>
        <a:bodyPr/>
        <a:lstStyle/>
        <a:p>
          <a:r>
            <a:rPr lang="en-US" altLang="zh-CN" dirty="0" smtClean="0"/>
            <a:t>PKU</a:t>
          </a:r>
          <a:endParaRPr lang="zh-CN" altLang="en-US" dirty="0"/>
        </a:p>
      </dgm:t>
    </dgm:pt>
    <dgm:pt modelId="{F9421693-AF92-41B7-AED5-FF54D4316391}" type="parTrans" cxnId="{0FED21A5-6878-4F43-8C96-4EC104036503}">
      <dgm:prSet/>
      <dgm:spPr/>
      <dgm:t>
        <a:bodyPr/>
        <a:lstStyle/>
        <a:p>
          <a:endParaRPr lang="zh-CN" altLang="en-US"/>
        </a:p>
      </dgm:t>
    </dgm:pt>
    <dgm:pt modelId="{8E7D3D47-323B-4B28-A2B5-469144A7FBC4}" type="sibTrans" cxnId="{0FED21A5-6878-4F43-8C96-4EC104036503}">
      <dgm:prSet/>
      <dgm:spPr/>
      <dgm:t>
        <a:bodyPr/>
        <a:lstStyle/>
        <a:p>
          <a:endParaRPr lang="zh-CN" altLang="en-US"/>
        </a:p>
      </dgm:t>
    </dgm:pt>
    <dgm:pt modelId="{7D6DEC54-D920-461B-B2B0-3FCC6F6E72A4}">
      <dgm:prSet phldrT="[文本]"/>
      <dgm:spPr/>
      <dgm:t>
        <a:bodyPr/>
        <a:lstStyle/>
        <a:p>
          <a:r>
            <a:rPr lang="en-US" altLang="zh-CN" dirty="0" smtClean="0"/>
            <a:t>Puppet</a:t>
          </a:r>
          <a:endParaRPr lang="zh-CN" altLang="en-US" dirty="0"/>
        </a:p>
      </dgm:t>
    </dgm:pt>
    <dgm:pt modelId="{C6A87E9E-2A32-4827-A7E7-3DC977609EA5}" type="parTrans" cxnId="{9C202D5E-5E47-435C-9FE9-E63FF0D91ECB}">
      <dgm:prSet/>
      <dgm:spPr/>
      <dgm:t>
        <a:bodyPr/>
        <a:lstStyle/>
        <a:p>
          <a:endParaRPr lang="zh-CN" altLang="en-US"/>
        </a:p>
      </dgm:t>
    </dgm:pt>
    <dgm:pt modelId="{D6F04D00-8710-46D8-95BE-1F6D0B4F6983}" type="sibTrans" cxnId="{9C202D5E-5E47-435C-9FE9-E63FF0D91ECB}">
      <dgm:prSet/>
      <dgm:spPr/>
      <dgm:t>
        <a:bodyPr/>
        <a:lstStyle/>
        <a:p>
          <a:endParaRPr lang="zh-CN" altLang="en-US"/>
        </a:p>
      </dgm:t>
    </dgm:pt>
    <dgm:pt modelId="{CA17DDB9-DE2B-4FE3-B7DB-896B82F0DD61}">
      <dgm:prSet phldrT="[文本]"/>
      <dgm:spPr/>
      <dgm:t>
        <a:bodyPr/>
        <a:lstStyle/>
        <a:p>
          <a:r>
            <a:rPr lang="en-US" altLang="zh-CN" dirty="0" smtClean="0"/>
            <a:t>LHAASO</a:t>
          </a:r>
          <a:endParaRPr lang="zh-CN" altLang="en-US" dirty="0"/>
        </a:p>
      </dgm:t>
    </dgm:pt>
    <dgm:pt modelId="{727AA1EC-BAD4-416D-AEF4-DD016EA5F968}" type="parTrans" cxnId="{72BC8A48-12E6-4290-805F-80F58A548377}">
      <dgm:prSet/>
      <dgm:spPr/>
      <dgm:t>
        <a:bodyPr/>
        <a:lstStyle/>
        <a:p>
          <a:endParaRPr lang="zh-CN" altLang="en-US"/>
        </a:p>
      </dgm:t>
    </dgm:pt>
    <dgm:pt modelId="{0ABF1280-F27E-47CA-A99B-A53E58F861F1}" type="sibTrans" cxnId="{72BC8A48-12E6-4290-805F-80F58A548377}">
      <dgm:prSet/>
      <dgm:spPr/>
      <dgm:t>
        <a:bodyPr/>
        <a:lstStyle/>
        <a:p>
          <a:endParaRPr lang="zh-CN" altLang="en-US"/>
        </a:p>
      </dgm:t>
    </dgm:pt>
    <dgm:pt modelId="{B27C1B4C-F2C7-4963-8F10-8AF58A907EF5}">
      <dgm:prSet phldrT="[文本]"/>
      <dgm:spPr/>
      <dgm:t>
        <a:bodyPr/>
        <a:lstStyle/>
        <a:p>
          <a:r>
            <a:rPr lang="en-US" altLang="zh-CN" dirty="0" smtClean="0"/>
            <a:t>BUAA</a:t>
          </a:r>
          <a:endParaRPr lang="zh-CN" altLang="en-US" dirty="0"/>
        </a:p>
      </dgm:t>
    </dgm:pt>
    <dgm:pt modelId="{56EF05E4-830B-4CC2-911A-BF9B9076A11E}" type="parTrans" cxnId="{8561E18D-6489-4FF3-8C88-C7FAB6F82325}">
      <dgm:prSet/>
      <dgm:spPr/>
      <dgm:t>
        <a:bodyPr/>
        <a:lstStyle/>
        <a:p>
          <a:endParaRPr lang="zh-CN" altLang="en-US"/>
        </a:p>
      </dgm:t>
    </dgm:pt>
    <dgm:pt modelId="{9D6DABF4-D5BE-42D5-9904-DC1AA4446DDE}" type="sibTrans" cxnId="{8561E18D-6489-4FF3-8C88-C7FAB6F82325}">
      <dgm:prSet/>
      <dgm:spPr/>
      <dgm:t>
        <a:bodyPr/>
        <a:lstStyle/>
        <a:p>
          <a:endParaRPr lang="zh-CN" altLang="en-US"/>
        </a:p>
      </dgm:t>
    </dgm:pt>
    <dgm:pt modelId="{CABAA58A-EA5F-49C6-91CE-3B7D88AB57B6}" type="pres">
      <dgm:prSet presAssocID="{4AF1868F-2009-46E1-9566-FBF5A6FE42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0671622-D8C4-45AE-9BEA-C463889BFE93}" type="pres">
      <dgm:prSet presAssocID="{0C7419D4-833B-4EC8-B1F9-329CE165983E}" presName="vertOne" presStyleCnt="0"/>
      <dgm:spPr/>
    </dgm:pt>
    <dgm:pt modelId="{0FA543BA-5556-4A5E-A21B-FC888C69D430}" type="pres">
      <dgm:prSet presAssocID="{0C7419D4-833B-4EC8-B1F9-329CE165983E}" presName="txOne" presStyleLbl="node0" presStyleIdx="0" presStyleCnt="1" custLinFactNeighborX="2537" custLinFactNeighborY="339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E58A786-CB81-41F6-83B5-2EA01B4FF9E3}" type="pres">
      <dgm:prSet presAssocID="{0C7419D4-833B-4EC8-B1F9-329CE165983E}" presName="parTransOne" presStyleCnt="0"/>
      <dgm:spPr/>
    </dgm:pt>
    <dgm:pt modelId="{A0D3D706-8C5D-4954-A0F6-C41AD979E087}" type="pres">
      <dgm:prSet presAssocID="{0C7419D4-833B-4EC8-B1F9-329CE165983E}" presName="horzOne" presStyleCnt="0"/>
      <dgm:spPr/>
    </dgm:pt>
    <dgm:pt modelId="{ED57EFF7-76EC-4F10-A4B1-DF06DC13E3D9}" type="pres">
      <dgm:prSet presAssocID="{09729AF5-7F75-4CF3-B8D3-AB7CA88DAF47}" presName="vertTwo" presStyleCnt="0"/>
      <dgm:spPr/>
    </dgm:pt>
    <dgm:pt modelId="{B4FB7A22-3238-410A-89ED-94D44301A3C7}" type="pres">
      <dgm:prSet presAssocID="{09729AF5-7F75-4CF3-B8D3-AB7CA88DAF4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7DC1A1-72E4-433D-B604-831D8C5F927D}" type="pres">
      <dgm:prSet presAssocID="{09729AF5-7F75-4CF3-B8D3-AB7CA88DAF47}" presName="parTransTwo" presStyleCnt="0"/>
      <dgm:spPr/>
    </dgm:pt>
    <dgm:pt modelId="{84BF341C-DE06-4400-A1DA-708B18878938}" type="pres">
      <dgm:prSet presAssocID="{09729AF5-7F75-4CF3-B8D3-AB7CA88DAF47}" presName="horzTwo" presStyleCnt="0"/>
      <dgm:spPr/>
    </dgm:pt>
    <dgm:pt modelId="{5B44D569-2E2F-4D1C-96B9-B19560B9E49B}" type="pres">
      <dgm:prSet presAssocID="{155473A9-99A7-45F9-822B-6DAA221F6CE2}" presName="vertThree" presStyleCnt="0"/>
      <dgm:spPr/>
    </dgm:pt>
    <dgm:pt modelId="{9975AB32-D96A-4412-8773-664149EC328C}" type="pres">
      <dgm:prSet presAssocID="{155473A9-99A7-45F9-822B-6DAA221F6CE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910C93-9865-4FA6-A407-7181F35A3144}" type="pres">
      <dgm:prSet presAssocID="{155473A9-99A7-45F9-822B-6DAA221F6CE2}" presName="horzThree" presStyleCnt="0"/>
      <dgm:spPr/>
    </dgm:pt>
    <dgm:pt modelId="{C81D3F75-A154-4FBC-8ADB-F07632A9364E}" type="pres">
      <dgm:prSet presAssocID="{7D6983DE-1C61-4CBC-AA16-E74749AF37C7}" presName="sibSpaceThree" presStyleCnt="0"/>
      <dgm:spPr/>
    </dgm:pt>
    <dgm:pt modelId="{AA1BC8F5-AD06-4131-9908-D527A68060B5}" type="pres">
      <dgm:prSet presAssocID="{FF299EAD-8E35-4DA1-BF12-85C5A91625B6}" presName="vertThree" presStyleCnt="0"/>
      <dgm:spPr/>
    </dgm:pt>
    <dgm:pt modelId="{B80D1311-6D44-41A2-848B-8F3C2F644C85}" type="pres">
      <dgm:prSet presAssocID="{FF299EAD-8E35-4DA1-BF12-85C5A91625B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1AB8BB-130E-4D6B-87E8-28669BE7DD37}" type="pres">
      <dgm:prSet presAssocID="{FF299EAD-8E35-4DA1-BF12-85C5A91625B6}" presName="horzThree" presStyleCnt="0"/>
      <dgm:spPr/>
    </dgm:pt>
    <dgm:pt modelId="{5E6A1FE5-9599-42DF-8BAD-CA188FDAB15B}" type="pres">
      <dgm:prSet presAssocID="{337395C0-BB11-4276-A377-89D8134D140D}" presName="sibSpaceTwo" presStyleCnt="0"/>
      <dgm:spPr/>
    </dgm:pt>
    <dgm:pt modelId="{2B3B85A4-0A13-43F3-9978-D8FDFBB962BD}" type="pres">
      <dgm:prSet presAssocID="{7D6DEC54-D920-461B-B2B0-3FCC6F6E72A4}" presName="vertTwo" presStyleCnt="0"/>
      <dgm:spPr/>
    </dgm:pt>
    <dgm:pt modelId="{B379B8DF-0A95-498C-818F-D19AF8758502}" type="pres">
      <dgm:prSet presAssocID="{7D6DEC54-D920-461B-B2B0-3FCC6F6E72A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C122E32-9D75-418C-AA98-76069A0C46D3}" type="pres">
      <dgm:prSet presAssocID="{7D6DEC54-D920-461B-B2B0-3FCC6F6E72A4}" presName="parTransTwo" presStyleCnt="0"/>
      <dgm:spPr/>
    </dgm:pt>
    <dgm:pt modelId="{3924787C-A64B-4716-A535-F9CF2D442827}" type="pres">
      <dgm:prSet presAssocID="{7D6DEC54-D920-461B-B2B0-3FCC6F6E72A4}" presName="horzTwo" presStyleCnt="0"/>
      <dgm:spPr/>
    </dgm:pt>
    <dgm:pt modelId="{E61126AC-33CC-4C17-9C98-97B7470D438D}" type="pres">
      <dgm:prSet presAssocID="{CA17DDB9-DE2B-4FE3-B7DB-896B82F0DD61}" presName="vertThree" presStyleCnt="0"/>
      <dgm:spPr/>
    </dgm:pt>
    <dgm:pt modelId="{50914741-CE2E-4589-B95E-FEFE20BE772B}" type="pres">
      <dgm:prSet presAssocID="{CA17DDB9-DE2B-4FE3-B7DB-896B82F0DD6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BB9105-B428-4165-A12E-AAFAE4973095}" type="pres">
      <dgm:prSet presAssocID="{CA17DDB9-DE2B-4FE3-B7DB-896B82F0DD61}" presName="horzThree" presStyleCnt="0"/>
      <dgm:spPr/>
    </dgm:pt>
    <dgm:pt modelId="{BDF5140C-4AA6-4D11-9985-89B404A161FC}" type="pres">
      <dgm:prSet presAssocID="{0ABF1280-F27E-47CA-A99B-A53E58F861F1}" presName="sibSpaceThree" presStyleCnt="0"/>
      <dgm:spPr/>
    </dgm:pt>
    <dgm:pt modelId="{9E21F38C-1062-40FE-91A0-98B102DCA12A}" type="pres">
      <dgm:prSet presAssocID="{B27C1B4C-F2C7-4963-8F10-8AF58A907EF5}" presName="vertThree" presStyleCnt="0"/>
      <dgm:spPr/>
    </dgm:pt>
    <dgm:pt modelId="{D4D869DD-44BD-4F65-B7D5-A5506D99B748}" type="pres">
      <dgm:prSet presAssocID="{B27C1B4C-F2C7-4963-8F10-8AF58A907EF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C007F1-C2C7-401E-9881-90ED751B84F2}" type="pres">
      <dgm:prSet presAssocID="{B27C1B4C-F2C7-4963-8F10-8AF58A907EF5}" presName="horzThree" presStyleCnt="0"/>
      <dgm:spPr/>
    </dgm:pt>
  </dgm:ptLst>
  <dgm:cxnLst>
    <dgm:cxn modelId="{8561E18D-6489-4FF3-8C88-C7FAB6F82325}" srcId="{7D6DEC54-D920-461B-B2B0-3FCC6F6E72A4}" destId="{B27C1B4C-F2C7-4963-8F10-8AF58A907EF5}" srcOrd="1" destOrd="0" parTransId="{56EF05E4-830B-4CC2-911A-BF9B9076A11E}" sibTransId="{9D6DABF4-D5BE-42D5-9904-DC1AA4446DDE}"/>
    <dgm:cxn modelId="{7C9EB402-6617-4568-BBD4-FC9245460C89}" srcId="{0C7419D4-833B-4EC8-B1F9-329CE165983E}" destId="{09729AF5-7F75-4CF3-B8D3-AB7CA88DAF47}" srcOrd="0" destOrd="0" parTransId="{08A86364-B8F8-4B32-81E7-541806018EB0}" sibTransId="{337395C0-BB11-4276-A377-89D8134D140D}"/>
    <dgm:cxn modelId="{B6D228ED-C001-4EE5-9659-FAE42425D8B4}" type="presOf" srcId="{09729AF5-7F75-4CF3-B8D3-AB7CA88DAF47}" destId="{B4FB7A22-3238-410A-89ED-94D44301A3C7}" srcOrd="0" destOrd="0" presId="urn:microsoft.com/office/officeart/2005/8/layout/hierarchy4"/>
    <dgm:cxn modelId="{32D61647-79E2-4A40-ADA5-6CD9344E9696}" type="presOf" srcId="{B27C1B4C-F2C7-4963-8F10-8AF58A907EF5}" destId="{D4D869DD-44BD-4F65-B7D5-A5506D99B748}" srcOrd="0" destOrd="0" presId="urn:microsoft.com/office/officeart/2005/8/layout/hierarchy4"/>
    <dgm:cxn modelId="{11D9B339-A912-4CAD-B138-BF250CEAA1BB}" type="presOf" srcId="{7D6DEC54-D920-461B-B2B0-3FCC6F6E72A4}" destId="{B379B8DF-0A95-498C-818F-D19AF8758502}" srcOrd="0" destOrd="0" presId="urn:microsoft.com/office/officeart/2005/8/layout/hierarchy4"/>
    <dgm:cxn modelId="{B82730A2-BD0B-4B45-A20F-0AD534B326A5}" type="presOf" srcId="{FF299EAD-8E35-4DA1-BF12-85C5A91625B6}" destId="{B80D1311-6D44-41A2-848B-8F3C2F644C85}" srcOrd="0" destOrd="0" presId="urn:microsoft.com/office/officeart/2005/8/layout/hierarchy4"/>
    <dgm:cxn modelId="{278A2FE1-887B-4A4F-AAFA-25FAAD064117}" type="presOf" srcId="{155473A9-99A7-45F9-822B-6DAA221F6CE2}" destId="{9975AB32-D96A-4412-8773-664149EC328C}" srcOrd="0" destOrd="0" presId="urn:microsoft.com/office/officeart/2005/8/layout/hierarchy4"/>
    <dgm:cxn modelId="{9C202D5E-5E47-435C-9FE9-E63FF0D91ECB}" srcId="{0C7419D4-833B-4EC8-B1F9-329CE165983E}" destId="{7D6DEC54-D920-461B-B2B0-3FCC6F6E72A4}" srcOrd="1" destOrd="0" parTransId="{C6A87E9E-2A32-4827-A7E7-3DC977609EA5}" sibTransId="{D6F04D00-8710-46D8-95BE-1F6D0B4F6983}"/>
    <dgm:cxn modelId="{26A32203-90E2-4863-A4FF-282E7E5BDB27}" srcId="{09729AF5-7F75-4CF3-B8D3-AB7CA88DAF47}" destId="{155473A9-99A7-45F9-822B-6DAA221F6CE2}" srcOrd="0" destOrd="0" parTransId="{AA227A08-0EA4-4CD1-A80A-0812A822B84C}" sibTransId="{7D6983DE-1C61-4CBC-AA16-E74749AF37C7}"/>
    <dgm:cxn modelId="{5345E553-7683-4994-9774-87D65356B0B1}" srcId="{4AF1868F-2009-46E1-9566-FBF5A6FE42BA}" destId="{0C7419D4-833B-4EC8-B1F9-329CE165983E}" srcOrd="0" destOrd="0" parTransId="{352009D1-E6D9-4958-A6DA-0B8898E7AB8D}" sibTransId="{1E2B5C1A-216D-4E9D-8040-A482E608FF23}"/>
    <dgm:cxn modelId="{0FED21A5-6878-4F43-8C96-4EC104036503}" srcId="{09729AF5-7F75-4CF3-B8D3-AB7CA88DAF47}" destId="{FF299EAD-8E35-4DA1-BF12-85C5A91625B6}" srcOrd="1" destOrd="0" parTransId="{F9421693-AF92-41B7-AED5-FF54D4316391}" sibTransId="{8E7D3D47-323B-4B28-A2B5-469144A7FBC4}"/>
    <dgm:cxn modelId="{72BC8A48-12E6-4290-805F-80F58A548377}" srcId="{7D6DEC54-D920-461B-B2B0-3FCC6F6E72A4}" destId="{CA17DDB9-DE2B-4FE3-B7DB-896B82F0DD61}" srcOrd="0" destOrd="0" parTransId="{727AA1EC-BAD4-416D-AEF4-DD016EA5F968}" sibTransId="{0ABF1280-F27E-47CA-A99B-A53E58F861F1}"/>
    <dgm:cxn modelId="{05BC29CD-206A-4895-B849-09522208D748}" type="presOf" srcId="{4AF1868F-2009-46E1-9566-FBF5A6FE42BA}" destId="{CABAA58A-EA5F-49C6-91CE-3B7D88AB57B6}" srcOrd="0" destOrd="0" presId="urn:microsoft.com/office/officeart/2005/8/layout/hierarchy4"/>
    <dgm:cxn modelId="{3076142F-6F00-471E-8180-04BFA602EF04}" type="presOf" srcId="{CA17DDB9-DE2B-4FE3-B7DB-896B82F0DD61}" destId="{50914741-CE2E-4589-B95E-FEFE20BE772B}" srcOrd="0" destOrd="0" presId="urn:microsoft.com/office/officeart/2005/8/layout/hierarchy4"/>
    <dgm:cxn modelId="{BF635E83-E201-4218-B5CF-2F769DAEF3DA}" type="presOf" srcId="{0C7419D4-833B-4EC8-B1F9-329CE165983E}" destId="{0FA543BA-5556-4A5E-A21B-FC888C69D430}" srcOrd="0" destOrd="0" presId="urn:microsoft.com/office/officeart/2005/8/layout/hierarchy4"/>
    <dgm:cxn modelId="{AF87EDA9-F7AE-4772-8988-E65631F2ED97}" type="presParOf" srcId="{CABAA58A-EA5F-49C6-91CE-3B7D88AB57B6}" destId="{B0671622-D8C4-45AE-9BEA-C463889BFE93}" srcOrd="0" destOrd="0" presId="urn:microsoft.com/office/officeart/2005/8/layout/hierarchy4"/>
    <dgm:cxn modelId="{EB575F5B-2C27-43BF-B243-D24BFD31878F}" type="presParOf" srcId="{B0671622-D8C4-45AE-9BEA-C463889BFE93}" destId="{0FA543BA-5556-4A5E-A21B-FC888C69D430}" srcOrd="0" destOrd="0" presId="urn:microsoft.com/office/officeart/2005/8/layout/hierarchy4"/>
    <dgm:cxn modelId="{7E5B2C87-9BF6-4516-B882-50CD4D76DCDC}" type="presParOf" srcId="{B0671622-D8C4-45AE-9BEA-C463889BFE93}" destId="{DE58A786-CB81-41F6-83B5-2EA01B4FF9E3}" srcOrd="1" destOrd="0" presId="urn:microsoft.com/office/officeart/2005/8/layout/hierarchy4"/>
    <dgm:cxn modelId="{8DB5D5CC-EAEF-4511-97FF-7D7042632F3D}" type="presParOf" srcId="{B0671622-D8C4-45AE-9BEA-C463889BFE93}" destId="{A0D3D706-8C5D-4954-A0F6-C41AD979E087}" srcOrd="2" destOrd="0" presId="urn:microsoft.com/office/officeart/2005/8/layout/hierarchy4"/>
    <dgm:cxn modelId="{6C9D019E-4D67-48BE-9ED7-B2D29D7B300A}" type="presParOf" srcId="{A0D3D706-8C5D-4954-A0F6-C41AD979E087}" destId="{ED57EFF7-76EC-4F10-A4B1-DF06DC13E3D9}" srcOrd="0" destOrd="0" presId="urn:microsoft.com/office/officeart/2005/8/layout/hierarchy4"/>
    <dgm:cxn modelId="{4E2946E3-3D54-4980-B28C-9D99DB14D8E2}" type="presParOf" srcId="{ED57EFF7-76EC-4F10-A4B1-DF06DC13E3D9}" destId="{B4FB7A22-3238-410A-89ED-94D44301A3C7}" srcOrd="0" destOrd="0" presId="urn:microsoft.com/office/officeart/2005/8/layout/hierarchy4"/>
    <dgm:cxn modelId="{4E265A2B-2645-4733-998F-8C45DE0680DA}" type="presParOf" srcId="{ED57EFF7-76EC-4F10-A4B1-DF06DC13E3D9}" destId="{777DC1A1-72E4-433D-B604-831D8C5F927D}" srcOrd="1" destOrd="0" presId="urn:microsoft.com/office/officeart/2005/8/layout/hierarchy4"/>
    <dgm:cxn modelId="{93FDF708-9B00-4CDE-91F2-1186C558EBA3}" type="presParOf" srcId="{ED57EFF7-76EC-4F10-A4B1-DF06DC13E3D9}" destId="{84BF341C-DE06-4400-A1DA-708B18878938}" srcOrd="2" destOrd="0" presId="urn:microsoft.com/office/officeart/2005/8/layout/hierarchy4"/>
    <dgm:cxn modelId="{4D894FCF-42FF-4F7A-BCC0-7604177FAD6F}" type="presParOf" srcId="{84BF341C-DE06-4400-A1DA-708B18878938}" destId="{5B44D569-2E2F-4D1C-96B9-B19560B9E49B}" srcOrd="0" destOrd="0" presId="urn:microsoft.com/office/officeart/2005/8/layout/hierarchy4"/>
    <dgm:cxn modelId="{77C03D49-EC08-4419-A571-B538ECE7A7CD}" type="presParOf" srcId="{5B44D569-2E2F-4D1C-96B9-B19560B9E49B}" destId="{9975AB32-D96A-4412-8773-664149EC328C}" srcOrd="0" destOrd="0" presId="urn:microsoft.com/office/officeart/2005/8/layout/hierarchy4"/>
    <dgm:cxn modelId="{2308030B-B734-46F9-8610-E7F859BC16FA}" type="presParOf" srcId="{5B44D569-2E2F-4D1C-96B9-B19560B9E49B}" destId="{A4910C93-9865-4FA6-A407-7181F35A3144}" srcOrd="1" destOrd="0" presId="urn:microsoft.com/office/officeart/2005/8/layout/hierarchy4"/>
    <dgm:cxn modelId="{FE3F8297-F7D7-4085-878D-ADB4B0B3663D}" type="presParOf" srcId="{84BF341C-DE06-4400-A1DA-708B18878938}" destId="{C81D3F75-A154-4FBC-8ADB-F07632A9364E}" srcOrd="1" destOrd="0" presId="urn:microsoft.com/office/officeart/2005/8/layout/hierarchy4"/>
    <dgm:cxn modelId="{0ED8C65C-F04F-4931-BBBE-8A0D543FDBC6}" type="presParOf" srcId="{84BF341C-DE06-4400-A1DA-708B18878938}" destId="{AA1BC8F5-AD06-4131-9908-D527A68060B5}" srcOrd="2" destOrd="0" presId="urn:microsoft.com/office/officeart/2005/8/layout/hierarchy4"/>
    <dgm:cxn modelId="{8954C7C4-3CEA-42F0-B140-7D4873A9B8A3}" type="presParOf" srcId="{AA1BC8F5-AD06-4131-9908-D527A68060B5}" destId="{B80D1311-6D44-41A2-848B-8F3C2F644C85}" srcOrd="0" destOrd="0" presId="urn:microsoft.com/office/officeart/2005/8/layout/hierarchy4"/>
    <dgm:cxn modelId="{CCE112C1-C462-4EDE-9136-5342BC1F6C0B}" type="presParOf" srcId="{AA1BC8F5-AD06-4131-9908-D527A68060B5}" destId="{101AB8BB-130E-4D6B-87E8-28669BE7DD37}" srcOrd="1" destOrd="0" presId="urn:microsoft.com/office/officeart/2005/8/layout/hierarchy4"/>
    <dgm:cxn modelId="{634FE099-2E2F-4674-B897-DA727001CBE6}" type="presParOf" srcId="{A0D3D706-8C5D-4954-A0F6-C41AD979E087}" destId="{5E6A1FE5-9599-42DF-8BAD-CA188FDAB15B}" srcOrd="1" destOrd="0" presId="urn:microsoft.com/office/officeart/2005/8/layout/hierarchy4"/>
    <dgm:cxn modelId="{EBC79772-DEB5-4F68-8201-7BA383026019}" type="presParOf" srcId="{A0D3D706-8C5D-4954-A0F6-C41AD979E087}" destId="{2B3B85A4-0A13-43F3-9978-D8FDFBB962BD}" srcOrd="2" destOrd="0" presId="urn:microsoft.com/office/officeart/2005/8/layout/hierarchy4"/>
    <dgm:cxn modelId="{7F58E5F4-3D17-46BD-B124-704AB667AF34}" type="presParOf" srcId="{2B3B85A4-0A13-43F3-9978-D8FDFBB962BD}" destId="{B379B8DF-0A95-498C-818F-D19AF8758502}" srcOrd="0" destOrd="0" presId="urn:microsoft.com/office/officeart/2005/8/layout/hierarchy4"/>
    <dgm:cxn modelId="{4EA3099B-DD78-400A-8D38-646B93BCB487}" type="presParOf" srcId="{2B3B85A4-0A13-43F3-9978-D8FDFBB962BD}" destId="{DC122E32-9D75-418C-AA98-76069A0C46D3}" srcOrd="1" destOrd="0" presId="urn:microsoft.com/office/officeart/2005/8/layout/hierarchy4"/>
    <dgm:cxn modelId="{29E156D3-5F66-4ACC-A974-3B9E714884ED}" type="presParOf" srcId="{2B3B85A4-0A13-43F3-9978-D8FDFBB962BD}" destId="{3924787C-A64B-4716-A535-F9CF2D442827}" srcOrd="2" destOrd="0" presId="urn:microsoft.com/office/officeart/2005/8/layout/hierarchy4"/>
    <dgm:cxn modelId="{34D7792D-E338-45EC-A525-F7E4989FDF3D}" type="presParOf" srcId="{3924787C-A64B-4716-A535-F9CF2D442827}" destId="{E61126AC-33CC-4C17-9C98-97B7470D438D}" srcOrd="0" destOrd="0" presId="urn:microsoft.com/office/officeart/2005/8/layout/hierarchy4"/>
    <dgm:cxn modelId="{A05B160A-7492-49D6-9A07-2C34675D82F2}" type="presParOf" srcId="{E61126AC-33CC-4C17-9C98-97B7470D438D}" destId="{50914741-CE2E-4589-B95E-FEFE20BE772B}" srcOrd="0" destOrd="0" presId="urn:microsoft.com/office/officeart/2005/8/layout/hierarchy4"/>
    <dgm:cxn modelId="{DE87C4B2-2285-405A-A467-54B37B8BED7C}" type="presParOf" srcId="{E61126AC-33CC-4C17-9C98-97B7470D438D}" destId="{CABB9105-B428-4165-A12E-AAFAE4973095}" srcOrd="1" destOrd="0" presId="urn:microsoft.com/office/officeart/2005/8/layout/hierarchy4"/>
    <dgm:cxn modelId="{5ABD6EC2-B486-4EE3-BBBB-E494355A39F3}" type="presParOf" srcId="{3924787C-A64B-4716-A535-F9CF2D442827}" destId="{BDF5140C-4AA6-4D11-9985-89B404A161FC}" srcOrd="1" destOrd="0" presId="urn:microsoft.com/office/officeart/2005/8/layout/hierarchy4"/>
    <dgm:cxn modelId="{2B5CE881-E95C-4B7F-A7A9-FA5D45EA25A7}" type="presParOf" srcId="{3924787C-A64B-4716-A535-F9CF2D442827}" destId="{9E21F38C-1062-40FE-91A0-98B102DCA12A}" srcOrd="2" destOrd="0" presId="urn:microsoft.com/office/officeart/2005/8/layout/hierarchy4"/>
    <dgm:cxn modelId="{E0B3469B-3B92-4CFE-AA66-3F9C97C9202B}" type="presParOf" srcId="{9E21F38C-1062-40FE-91A0-98B102DCA12A}" destId="{D4D869DD-44BD-4F65-B7D5-A5506D99B748}" srcOrd="0" destOrd="0" presId="urn:microsoft.com/office/officeart/2005/8/layout/hierarchy4"/>
    <dgm:cxn modelId="{5021A150-FE16-4189-B8AA-06BA790A6E3D}" type="presParOf" srcId="{9E21F38C-1062-40FE-91A0-98B102DCA12A}" destId="{0BC007F1-C2C7-401E-9881-90ED751B84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543BA-5556-4A5E-A21B-FC888C69D430}">
      <dsp:nvSpPr>
        <dsp:cNvPr id="0" name=""/>
        <dsp:cNvSpPr/>
      </dsp:nvSpPr>
      <dsp:spPr>
        <a:xfrm>
          <a:off x="3296" y="28728"/>
          <a:ext cx="4461199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100" kern="1200" dirty="0" err="1" smtClean="0"/>
            <a:t>CentXman</a:t>
          </a:r>
          <a:endParaRPr lang="zh-CN" altLang="en-US" sz="4100" kern="1200" dirty="0"/>
        </a:p>
      </dsp:txBody>
      <dsp:txXfrm>
        <a:off x="30280" y="55712"/>
        <a:ext cx="4407231" cy="867348"/>
      </dsp:txXfrm>
    </dsp:sp>
    <dsp:sp modelId="{B4FB7A22-3238-410A-89ED-94D44301A3C7}">
      <dsp:nvSpPr>
        <dsp:cNvPr id="0" name=""/>
        <dsp:cNvSpPr/>
      </dsp:nvSpPr>
      <dsp:spPr>
        <a:xfrm>
          <a:off x="1648" y="1002020"/>
          <a:ext cx="21856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Foreman</a:t>
          </a:r>
          <a:endParaRPr lang="zh-CN" altLang="en-US" sz="3800" kern="1200" dirty="0"/>
        </a:p>
      </dsp:txBody>
      <dsp:txXfrm>
        <a:off x="28632" y="1029004"/>
        <a:ext cx="2131677" cy="867348"/>
      </dsp:txXfrm>
    </dsp:sp>
    <dsp:sp modelId="{9975AB32-D96A-4412-8773-664149EC328C}">
      <dsp:nvSpPr>
        <dsp:cNvPr id="0" name=""/>
        <dsp:cNvSpPr/>
      </dsp:nvSpPr>
      <dsp:spPr>
        <a:xfrm>
          <a:off x="1648" y="2002075"/>
          <a:ext cx="10703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USTC</a:t>
          </a:r>
          <a:endParaRPr lang="zh-CN" altLang="en-US" sz="1700" kern="1200" dirty="0"/>
        </a:p>
      </dsp:txBody>
      <dsp:txXfrm>
        <a:off x="28632" y="2029059"/>
        <a:ext cx="1016377" cy="867348"/>
      </dsp:txXfrm>
    </dsp:sp>
    <dsp:sp modelId="{B80D1311-6D44-41A2-848B-8F3C2F644C85}">
      <dsp:nvSpPr>
        <dsp:cNvPr id="0" name=""/>
        <dsp:cNvSpPr/>
      </dsp:nvSpPr>
      <dsp:spPr>
        <a:xfrm>
          <a:off x="1116948" y="2002075"/>
          <a:ext cx="10703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PKU</a:t>
          </a:r>
          <a:endParaRPr lang="zh-CN" altLang="en-US" sz="1700" kern="1200" dirty="0"/>
        </a:p>
      </dsp:txBody>
      <dsp:txXfrm>
        <a:off x="1143932" y="2029059"/>
        <a:ext cx="1016377" cy="867348"/>
      </dsp:txXfrm>
    </dsp:sp>
    <dsp:sp modelId="{B379B8DF-0A95-498C-818F-D19AF8758502}">
      <dsp:nvSpPr>
        <dsp:cNvPr id="0" name=""/>
        <dsp:cNvSpPr/>
      </dsp:nvSpPr>
      <dsp:spPr>
        <a:xfrm>
          <a:off x="2277202" y="1002020"/>
          <a:ext cx="21856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Puppet</a:t>
          </a:r>
          <a:endParaRPr lang="zh-CN" altLang="en-US" sz="3800" kern="1200" dirty="0"/>
        </a:p>
      </dsp:txBody>
      <dsp:txXfrm>
        <a:off x="2304186" y="1029004"/>
        <a:ext cx="2131677" cy="867348"/>
      </dsp:txXfrm>
    </dsp:sp>
    <dsp:sp modelId="{50914741-CE2E-4589-B95E-FEFE20BE772B}">
      <dsp:nvSpPr>
        <dsp:cNvPr id="0" name=""/>
        <dsp:cNvSpPr/>
      </dsp:nvSpPr>
      <dsp:spPr>
        <a:xfrm>
          <a:off x="2277202" y="2002075"/>
          <a:ext cx="10703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LHAASO</a:t>
          </a:r>
          <a:endParaRPr lang="zh-CN" altLang="en-US" sz="1700" kern="1200" dirty="0"/>
        </a:p>
      </dsp:txBody>
      <dsp:txXfrm>
        <a:off x="2304186" y="2029059"/>
        <a:ext cx="1016377" cy="867348"/>
      </dsp:txXfrm>
    </dsp:sp>
    <dsp:sp modelId="{D4D869DD-44BD-4F65-B7D5-A5506D99B748}">
      <dsp:nvSpPr>
        <dsp:cNvPr id="0" name=""/>
        <dsp:cNvSpPr/>
      </dsp:nvSpPr>
      <dsp:spPr>
        <a:xfrm>
          <a:off x="3392502" y="2002075"/>
          <a:ext cx="1070345" cy="921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BUAA</a:t>
          </a:r>
          <a:endParaRPr lang="zh-CN" altLang="en-US" sz="1700" kern="1200" dirty="0"/>
        </a:p>
      </dsp:txBody>
      <dsp:txXfrm>
        <a:off x="3419486" y="2029059"/>
        <a:ext cx="1016377" cy="86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98CE46-2CBE-4549-BA80-45EF46712E1F}" type="datetimeFigureOut">
              <a:rPr lang="zh-CN" altLang="en-US"/>
              <a:pPr>
                <a:defRPr/>
              </a:pPr>
              <a:t>2018/12/21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1D1C2C-AA40-4287-B03E-84CDE82B77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19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7DB9F-F7C5-4755-A306-8B5B0DC37C6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3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国际国内链路；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、（加入</a:t>
            </a:r>
            <a:r>
              <a:rPr lang="en-US" altLang="zh-CN" dirty="0" smtClean="0"/>
              <a:t>lhc1 </a:t>
            </a:r>
            <a:r>
              <a:rPr lang="en-US" altLang="zh-CN" dirty="0" err="1" smtClean="0"/>
              <a:t>qfz</a:t>
            </a:r>
            <a:r>
              <a:rPr lang="zh-CN" altLang="en-US" dirty="0" smtClean="0"/>
              <a:t>），进展情况；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、中欧链路问题；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EBD8-C74E-4675-B0D4-900FD530B64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73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0" name="日期占位符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A0416A-CD48-49C6-BA4E-10A5275E9218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11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7CF0-C7A0-4C4F-95AC-58EFC73065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6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E511-F257-4DA9-BCEF-6B86CCB5B82D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1495-5DA8-4579-84BA-DBD23DACF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6E80-9A16-4117-BD18-D237EF1B3552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4443-A52E-4E61-84F1-9AAA9C6A4B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-2670"/>
            <a:ext cx="1547775" cy="8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zh-CN" altLang="en-US" sz="4401" b="1" kern="1200" dirty="0" smtClean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l"/>
              <a:defRPr lang="zh-CN" altLang="en-US" sz="3200" kern="120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7688" indent="-273050">
              <a:buFont typeface="Wingdings" panose="05000000000000000000" pitchFamily="2" charset="2"/>
              <a:buChar char="l"/>
              <a:defRPr lang="zh-CN" altLang="en-US" sz="2800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>
              <a:buFont typeface="Wingdings" panose="05000000000000000000" pitchFamily="2" charset="2"/>
              <a:buChar char="l"/>
              <a:defRPr lang="zh-CN" altLang="en-US" sz="2400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>
              <a:buFont typeface="Wingdings" panose="05000000000000000000" pitchFamily="2" charset="2"/>
              <a:buChar char="l"/>
              <a:defRPr lang="zh-CN" altLang="en-US" sz="20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>
              <a:buFont typeface="Wingdings" panose="05000000000000000000" pitchFamily="2" charset="2"/>
              <a:buChar char="l"/>
              <a:defRPr lang="en-US" sz="20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2AE7-A723-423A-9EEF-084DC6658556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0D8D-AE40-4F53-9953-6017D6F5AC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6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7E96-FFDA-41B6-A4D5-752C07873FF5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28D6-4303-47BF-A91F-12F9AF8179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9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FB4C-37C9-4277-B126-3BFD321F25C6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9E03-87B4-4008-8DC9-3929150FD3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6F69-C628-4DAE-8BC2-F05567B897EF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CCC4-4D23-4BD9-98F4-9B57067E2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1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EE20-95EC-4A97-8806-7BE76467C482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D748-C725-4026-B6EA-76D2B2BDA0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5B8D-C113-4645-BBB2-FDCDCCCFCA65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FD5B-1D58-4C34-BBC4-9B46C824F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1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2A2C-5A41-48A2-B76E-DC753398AAA8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4BD8-F42C-4FD5-8E41-7F64F6DC29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A96-9665-455C-B6D3-C66EEB6AD228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C212-113D-4BB5-92E8-191520CD9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0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5123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6A37BE-17A8-4DC3-8EFA-9A8DC1A5C8F2}" type="datetime1">
              <a:rPr lang="zh-CN" altLang="en-US" smtClean="0"/>
              <a:t>2018/12/21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7E502-0734-49AB-AE9D-0725D2FE7A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804" r:id="rId3"/>
    <p:sldLayoutId id="2147483800" r:id="rId4"/>
    <p:sldLayoutId id="2147483801" r:id="rId5"/>
    <p:sldLayoutId id="2147483805" r:id="rId6"/>
    <p:sldLayoutId id="2147483806" r:id="rId7"/>
    <p:sldLayoutId id="2147483807" r:id="rId8"/>
    <p:sldLayoutId id="2147483808" r:id="rId9"/>
    <p:sldLayoutId id="2147483802" r:id="rId10"/>
    <p:sldLayoutId id="21474838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宋体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yyxfei/emiconfi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sdoc.cern.ch/cms/aprom/phedex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xm@ihep.ac.cn" TargetMode="External"/><Relationship Id="rId4" Type="http://schemas.openxmlformats.org/officeDocument/2006/relationships/hyperlink" Target="mailto:jiangxw@ihep.ac.c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anxf@ihep.ac.c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6" y="92075"/>
            <a:ext cx="16414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9"/>
          <p:cNvSpPr txBox="1">
            <a:spLocks noChangeArrowheads="1"/>
          </p:cNvSpPr>
          <p:nvPr/>
        </p:nvSpPr>
        <p:spPr bwMode="auto">
          <a:xfrm>
            <a:off x="3792683" y="3905545"/>
            <a:ext cx="5298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95959"/>
                </a:solidFill>
              </a:rPr>
              <a:t>Yan </a:t>
            </a:r>
            <a:r>
              <a:rPr lang="en-US" altLang="zh-CN" sz="2400" b="1" dirty="0" err="1">
                <a:solidFill>
                  <a:srgbClr val="595959"/>
                </a:solidFill>
              </a:rPr>
              <a:t>Xiaofei</a:t>
            </a:r>
            <a:endParaRPr lang="en-US" altLang="zh-CN" sz="2400" b="1" dirty="0">
              <a:solidFill>
                <a:srgbClr val="59595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95959"/>
                </a:solidFill>
              </a:rPr>
              <a:t>IHEP-CC</a:t>
            </a:r>
            <a:endParaRPr lang="zh-CN" altLang="en-US" sz="2400" b="1" dirty="0">
              <a:solidFill>
                <a:srgbClr val="595959"/>
              </a:solidFill>
            </a:endParaRPr>
          </a:p>
        </p:txBody>
      </p:sp>
      <p:sp>
        <p:nvSpPr>
          <p:cNvPr id="5124" name="文本框 7"/>
          <p:cNvSpPr txBox="1">
            <a:spLocks noChangeArrowheads="1"/>
          </p:cNvSpPr>
          <p:nvPr/>
        </p:nvSpPr>
        <p:spPr bwMode="auto">
          <a:xfrm>
            <a:off x="963239" y="2786498"/>
            <a:ext cx="11225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 smtClean="0">
                <a:solidFill>
                  <a:schemeClr val="accent2"/>
                </a:solidFill>
              </a:rPr>
              <a:t>BEIJING-LCG2 &amp; NGI_CHINA Report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73215" y="3576638"/>
            <a:ext cx="1849437" cy="22653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 rot="19372238">
            <a:off x="2846388" y="-115888"/>
            <a:ext cx="7524750" cy="694690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9380000">
            <a:off x="2103439" y="1225551"/>
            <a:ext cx="2262187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385300" y="481014"/>
            <a:ext cx="1049338" cy="12842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93938" y="4848226"/>
            <a:ext cx="474662" cy="5826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BEIJING-LCG2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Tier2 Operations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Adding support for </a:t>
            </a:r>
            <a:r>
              <a:rPr lang="en-US" altLang="zh-CN" dirty="0" err="1"/>
              <a:t>LHCb</a:t>
            </a:r>
            <a:r>
              <a:rPr lang="en-US" altLang="zh-CN" dirty="0"/>
              <a:t>.</a:t>
            </a:r>
            <a:endParaRPr lang="zh-CN" altLang="en-US" dirty="0"/>
          </a:p>
          <a:p>
            <a:r>
              <a:rPr lang="en-US" altLang="zh-CN" dirty="0" smtClean="0"/>
              <a:t>Upgrade service to Centos7</a:t>
            </a:r>
          </a:p>
          <a:p>
            <a:pPr lvl="1"/>
            <a:r>
              <a:rPr lang="en-US" altLang="zh-CN" dirty="0" smtClean="0"/>
              <a:t>Develop auto configuration modules for C7.</a:t>
            </a:r>
          </a:p>
          <a:p>
            <a:pPr lvl="1"/>
            <a:r>
              <a:rPr lang="en-US" altLang="zh-CN" dirty="0" smtClean="0"/>
              <a:t>Upgrade DPM storage element to new version.</a:t>
            </a:r>
          </a:p>
          <a:p>
            <a:r>
              <a:rPr lang="en-US" altLang="zh-CN" dirty="0" smtClean="0"/>
              <a:t>Testing new </a:t>
            </a:r>
            <a:r>
              <a:rPr lang="en-US" altLang="zh-CN" dirty="0" smtClean="0"/>
              <a:t>computing element and Batch system.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ARCCE</a:t>
            </a:r>
          </a:p>
          <a:p>
            <a:pPr lvl="1"/>
            <a:r>
              <a:rPr lang="en-US" altLang="zh-CN" dirty="0" smtClean="0"/>
              <a:t>HT-Condor-CE</a:t>
            </a:r>
          </a:p>
          <a:p>
            <a:r>
              <a:rPr lang="en-US" altLang="zh-CN" dirty="0" smtClean="0"/>
              <a:t>Tier2 site auto </a:t>
            </a:r>
            <a:r>
              <a:rPr lang="en-US" altLang="zh-CN" dirty="0" smtClean="0"/>
              <a:t>deployment(puppet modules)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github.com/yyxfei/emiconfig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5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Tier3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Resource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smtClean="0"/>
              <a:t>IHEP-CC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smtClean="0"/>
              <a:t>ATLAS</a:t>
            </a:r>
            <a:r>
              <a:rPr lang="zh-CN" altLang="en-US" sz="1800" dirty="0" smtClean="0"/>
              <a:t> </a:t>
            </a:r>
            <a:endParaRPr lang="en-US" altLang="zh-CN" sz="18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CPU: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E5430(2008,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128),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E5-2660(2012,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192),E5-2650v2(2014,256):</a:t>
            </a:r>
            <a:r>
              <a:rPr lang="zh-CN" altLang="en-US" sz="1600" dirty="0" smtClean="0"/>
              <a:t>  </a:t>
            </a:r>
            <a:endParaRPr lang="en-US" altLang="zh-CN" sz="1600" dirty="0" smtClean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576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Storage</a:t>
            </a:r>
            <a:r>
              <a:rPr lang="en-US" altLang="zh-CN" sz="1600" dirty="0"/>
              <a:t>:</a:t>
            </a:r>
            <a:r>
              <a:rPr lang="en-US" altLang="zh-CN" sz="1600" dirty="0" smtClean="0"/>
              <a:t> 277TB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+630TB(2018)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200" dirty="0" smtClean="0"/>
              <a:t>4TB X 24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slots With Raid 6;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200" dirty="0" smtClean="0"/>
              <a:t>3TB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X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24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slots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With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Raid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6;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200" dirty="0" smtClean="0"/>
              <a:t>10TBX84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slots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DELL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ME4084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smtClean="0"/>
              <a:t>CMS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CPU: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E5430(2008,128),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E5-2650v2(2014,256)</a:t>
            </a:r>
            <a:r>
              <a:rPr lang="zh-CN" altLang="en-US" sz="1600" dirty="0" smtClean="0"/>
              <a:t> 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384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Storage: 493TB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200" dirty="0"/>
              <a:t>4TB X 24</a:t>
            </a:r>
            <a:r>
              <a:rPr lang="zh-CN" altLang="en-US" sz="1200" dirty="0"/>
              <a:t> </a:t>
            </a:r>
            <a:r>
              <a:rPr lang="en-US" altLang="zh-CN" sz="1200" dirty="0"/>
              <a:t>slots With Raid 6</a:t>
            </a:r>
            <a:r>
              <a:rPr lang="en-US" altLang="zh-CN" sz="1200" dirty="0" smtClean="0"/>
              <a:t>;</a:t>
            </a:r>
            <a:endParaRPr lang="en-US" altLang="zh-CN" sz="1600" dirty="0" smtClean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err="1" smtClean="0"/>
              <a:t>LHCb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CPU: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GOLD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6140(2018,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72):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72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Total 375TB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2018)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8TBX60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slots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DELL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MD3860(2018)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1600" dirty="0" smtClean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200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6888088" y="2503744"/>
            <a:ext cx="5112568" cy="38318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USTC-T3 (ATLAS)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CPU: 1088 cores (2176 HT on)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2.0PB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621 TB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with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USTC-T3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(Storage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Element)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 R720 + MD1200.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ustcfs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1300TB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 R630 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SC2080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Tier3 remote management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07368" y="1219200"/>
            <a:ext cx="6120680" cy="4937760"/>
          </a:xfrm>
        </p:spPr>
        <p:txBody>
          <a:bodyPr/>
          <a:lstStyle/>
          <a:p>
            <a:r>
              <a:rPr lang="en-US" altLang="zh-CN" sz="2800" dirty="0" smtClean="0"/>
              <a:t>Remote Distribute Deployment</a:t>
            </a:r>
          </a:p>
          <a:p>
            <a:pPr lvl="1"/>
            <a:r>
              <a:rPr lang="en-US" altLang="zh-CN" sz="2000" dirty="0" smtClean="0"/>
              <a:t>OS and software auto installation</a:t>
            </a:r>
          </a:p>
          <a:p>
            <a:pPr lvl="1"/>
            <a:r>
              <a:rPr lang="en-US" altLang="zh-CN" sz="2000" dirty="0" smtClean="0"/>
              <a:t>Software auto configuration</a:t>
            </a:r>
          </a:p>
          <a:p>
            <a:pPr lvl="1"/>
            <a:r>
              <a:rPr lang="en-US" altLang="zh-CN" sz="2000" dirty="0" smtClean="0"/>
              <a:t>Some operations need hardware support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3501008"/>
            <a:ext cx="4459372" cy="1458545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512556920"/>
              </p:ext>
            </p:extLst>
          </p:nvPr>
        </p:nvGraphicFramePr>
        <p:xfrm>
          <a:off x="817033" y="3068960"/>
          <a:ext cx="4464496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6344840" y="1219200"/>
            <a:ext cx="5847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Remote Distribute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Monitoring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chemeClr val="accent1"/>
              </a:solidFill>
              <a:latin typeface="+mn-lt"/>
              <a:ea typeface="+mn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+mn-ea"/>
              </a:rPr>
              <a:t>Auto notification with SMS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+mn-ea"/>
              </a:rPr>
              <a:t>Auto notification with WeChat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+mn-ea"/>
              </a:rPr>
              <a:t>Auto notification with email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3069373"/>
            <a:ext cx="167633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980728"/>
            <a:ext cx="10972800" cy="5176232"/>
          </a:xfrm>
        </p:spPr>
        <p:txBody>
          <a:bodyPr/>
          <a:lstStyle/>
          <a:p>
            <a:r>
              <a:rPr kumimoji="1" lang="en-US" altLang="zh-CN" dirty="0" smtClean="0"/>
              <a:t>Tier2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users.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Tier3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users.</a:t>
            </a:r>
          </a:p>
          <a:p>
            <a:endParaRPr kumimoji="1"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609600" y="1628800"/>
            <a:ext cx="5846440" cy="211936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Tier2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Tier2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Tier3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711624" y="2276872"/>
            <a:ext cx="180020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Data Disk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95400" y="2276872"/>
            <a:ext cx="140792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11824" y="4560295"/>
            <a:ext cx="5846440" cy="15966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Tier3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662244" y="4797152"/>
            <a:ext cx="36004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Disk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511824" y="4805179"/>
            <a:ext cx="158417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10146" y="2150005"/>
            <a:ext cx="3902224" cy="2087042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For Production User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上下箭头 29"/>
          <p:cNvSpPr/>
          <p:nvPr/>
        </p:nvSpPr>
        <p:spPr>
          <a:xfrm rot="5400000" flipV="1">
            <a:off x="2322555" y="2658685"/>
            <a:ext cx="188336" cy="604526"/>
          </a:xfrm>
          <a:prstGeom prst="upDownArrow">
            <a:avLst>
              <a:gd name="adj1" fmla="val 22982"/>
              <a:gd name="adj2" fmla="val 297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上下箭头 30"/>
          <p:cNvSpPr/>
          <p:nvPr/>
        </p:nvSpPr>
        <p:spPr>
          <a:xfrm rot="10800000" flipV="1">
            <a:off x="5111318" y="3657320"/>
            <a:ext cx="161992" cy="1139832"/>
          </a:xfrm>
          <a:prstGeom prst="upDownArrow">
            <a:avLst>
              <a:gd name="adj1" fmla="val 48845"/>
              <a:gd name="adj2" fmla="val 782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弧形箭头 31"/>
          <p:cNvSpPr/>
          <p:nvPr/>
        </p:nvSpPr>
        <p:spPr>
          <a:xfrm rot="4810046" flipH="1">
            <a:off x="6592296" y="492113"/>
            <a:ext cx="614930" cy="2919076"/>
          </a:xfrm>
          <a:prstGeom prst="curvedLeftArrow">
            <a:avLst>
              <a:gd name="adj1" fmla="val 25000"/>
              <a:gd name="adj2" fmla="val 50000"/>
              <a:gd name="adj3" fmla="val 38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Monitored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下箭头 32"/>
          <p:cNvSpPr/>
          <p:nvPr/>
        </p:nvSpPr>
        <p:spPr>
          <a:xfrm>
            <a:off x="9307435" y="2773481"/>
            <a:ext cx="233696" cy="2023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云形 27"/>
          <p:cNvSpPr/>
          <p:nvPr/>
        </p:nvSpPr>
        <p:spPr>
          <a:xfrm>
            <a:off x="7977319" y="1669674"/>
            <a:ext cx="2736304" cy="1260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Other Sites</a:t>
            </a:r>
          </a:p>
          <a:p>
            <a:pPr algn="ctr"/>
            <a:r>
              <a:rPr lang="en-US" altLang="zh-CN" dirty="0" err="1" smtClean="0"/>
              <a:t>DataSet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OR Files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4515593" y="2276872"/>
            <a:ext cx="1940447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User Disk</a:t>
            </a:r>
          </a:p>
        </p:txBody>
      </p:sp>
      <p:sp>
        <p:nvSpPr>
          <p:cNvPr id="36" name="右箭头 35"/>
          <p:cNvSpPr/>
          <p:nvPr/>
        </p:nvSpPr>
        <p:spPr>
          <a:xfrm rot="3634812">
            <a:off x="5830430" y="4172592"/>
            <a:ext cx="1377180" cy="128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 bwMode="auto">
          <a:xfrm>
            <a:off x="6533658" y="2641389"/>
            <a:ext cx="1905000" cy="44565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Grid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User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sp>
        <p:nvSpPr>
          <p:cNvPr id="38" name="上下箭头 37"/>
          <p:cNvSpPr/>
          <p:nvPr/>
        </p:nvSpPr>
        <p:spPr>
          <a:xfrm rot="16200000" flipV="1">
            <a:off x="6316222" y="4907684"/>
            <a:ext cx="148348" cy="543695"/>
          </a:xfrm>
          <a:prstGeom prst="upDownArrow">
            <a:avLst>
              <a:gd name="adj1" fmla="val 44425"/>
              <a:gd name="adj2" fmla="val 7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484677" y="3109232"/>
            <a:ext cx="220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Transfer Data With </a:t>
            </a:r>
            <a:r>
              <a:rPr lang="en-US" altLang="zh-CN" dirty="0">
                <a:solidFill>
                  <a:srgbClr val="FF0000"/>
                </a:solidFill>
              </a:rPr>
              <a:t>RUCIO</a:t>
            </a:r>
            <a:r>
              <a:rPr lang="en-US" altLang="zh-CN" dirty="0" smtClean="0"/>
              <a:t> or </a:t>
            </a:r>
            <a:r>
              <a:rPr lang="en-US" altLang="zh-CN" dirty="0">
                <a:solidFill>
                  <a:srgbClr val="FF0000"/>
                </a:solidFill>
              </a:rPr>
              <a:t>PhEDEx</a:t>
            </a:r>
            <a:endParaRPr lang="en-US" altLang="zh-CN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541131" y="3113643"/>
            <a:ext cx="1307397" cy="10627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RUCIO,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SRM,GFAL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NGI_CHINA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281113"/>
            <a:ext cx="5845716" cy="4937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9377" y="1484784"/>
            <a:ext cx="51845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00"/>
                </a:solidFill>
              </a:rPr>
              <a:t>National Grid Initiatives</a:t>
            </a:r>
            <a:r>
              <a:rPr lang="en-US" altLang="zh-CN" dirty="0">
                <a:solidFill>
                  <a:srgbClr val="000000"/>
                </a:solidFill>
              </a:rPr>
              <a:t> or </a:t>
            </a:r>
            <a:r>
              <a:rPr lang="en-US" altLang="zh-CN" b="1" dirty="0" smtClean="0">
                <a:solidFill>
                  <a:srgbClr val="000000"/>
                </a:solidFill>
              </a:rPr>
              <a:t>Infrastructures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Set </a:t>
            </a:r>
            <a:r>
              <a:rPr lang="en-US" altLang="zh-CN" sz="1600" dirty="0"/>
              <a:t>up by individual countries to manage </a:t>
            </a:r>
            <a:r>
              <a:rPr lang="en-US" altLang="zh-CN" sz="1600" dirty="0" smtClean="0"/>
              <a:t>the computing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Reginal operation center of EGI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Central of the China LHC computing.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Contributes </a:t>
            </a:r>
            <a:r>
              <a:rPr lang="en-US" altLang="zh-CN" b="1" dirty="0"/>
              <a:t>a number of sites to the grid infrastructure</a:t>
            </a:r>
            <a:r>
              <a:rPr lang="en-US" altLang="zh-CN" b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BEIJING-LCG2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Only one running tier2 in china mainland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Good Reliability for many years.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Main gate to share data from CERN and other laboratory.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HK-LCG2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USTC-T3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Others were deprecated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Support For Tier2 operations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835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996949"/>
          </a:xfrm>
        </p:spPr>
        <p:txBody>
          <a:bodyPr/>
          <a:lstStyle/>
          <a:p>
            <a:pPr algn="l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cs typeface="+mn-cs"/>
              </a:rPr>
              <a:t>Internet Connections</a:t>
            </a:r>
            <a:r>
              <a:rPr lang="en-US" altLang="zh-CN" dirty="0" smtClean="0"/>
              <a:t>	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099B-039B-44E2-ADA3-4D1A9C6B55DA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/>
        </p:nvSpPr>
        <p:spPr bwMode="auto">
          <a:xfrm>
            <a:off x="609600" y="1397001"/>
            <a:ext cx="5305424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IHEP-USA(Internet2)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-228600" ea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IHEP-</a:t>
            </a:r>
            <a:r>
              <a:rPr lang="en-US" altLang="zh-CN" sz="1700" dirty="0" err="1">
                <a:solidFill>
                  <a:schemeClr val="accent1">
                    <a:lumMod val="75000"/>
                  </a:schemeClr>
                </a:solidFill>
              </a:rPr>
              <a:t>CSTNet</a:t>
            </a: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-CERNET-USA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Bandwidth: </a:t>
            </a:r>
            <a:r>
              <a:rPr lang="en-US" altLang="zh-CN" sz="1700" dirty="0" smtClean="0">
                <a:solidFill>
                  <a:schemeClr val="accent1">
                    <a:lumMod val="75000"/>
                  </a:schemeClr>
                </a:solidFill>
              </a:rPr>
              <a:t>10Gbps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zh-CN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IHEP-EUR(GEANT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IHEP-</a:t>
            </a:r>
            <a:r>
              <a:rPr lang="en-US" altLang="zh-CN" sz="1700" dirty="0" err="1">
                <a:solidFill>
                  <a:schemeClr val="accent1">
                    <a:lumMod val="75000"/>
                  </a:schemeClr>
                </a:solidFill>
              </a:rPr>
              <a:t>CSTNet</a:t>
            </a: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-CERNET-LONDON-Euro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Bandwidth: </a:t>
            </a:r>
            <a:r>
              <a:rPr lang="en-US" altLang="zh-CN" sz="1700" dirty="0" smtClean="0">
                <a:solidFill>
                  <a:schemeClr val="accent1">
                    <a:lumMod val="75000"/>
                  </a:schemeClr>
                </a:solidFill>
              </a:rPr>
              <a:t>10Gbps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IHEP-Asia(HK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&amp;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TOKYO)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IHEP-</a:t>
            </a:r>
            <a:r>
              <a:rPr lang="en-US" altLang="zh-CN" sz="1700" dirty="0" err="1">
                <a:solidFill>
                  <a:schemeClr val="accent1">
                    <a:lumMod val="75000"/>
                  </a:schemeClr>
                </a:solidFill>
              </a:rPr>
              <a:t>CSTNet</a:t>
            </a: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-HONGKONG-Asia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Bandwidth: </a:t>
            </a:r>
            <a:r>
              <a:rPr lang="en-US" altLang="zh-CN" sz="1700" dirty="0" smtClean="0">
                <a:solidFill>
                  <a:schemeClr val="accent1">
                    <a:lumMod val="75000"/>
                  </a:schemeClr>
                </a:solidFill>
              </a:rPr>
              <a:t>10Gbps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zh-CN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1">
              <a:lnSpc>
                <a:spcPct val="7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  <a:defRPr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IHEP-*.edu.cn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IHEP-</a:t>
            </a:r>
            <a:r>
              <a:rPr lang="en-US" altLang="zh-CN" sz="1700" dirty="0" err="1">
                <a:solidFill>
                  <a:schemeClr val="accent1">
                    <a:lumMod val="75000"/>
                  </a:schemeClr>
                </a:solidFill>
              </a:rPr>
              <a:t>CSTNet</a:t>
            </a: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-CERNET-University</a:t>
            </a:r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Bandwidth</a:t>
            </a:r>
            <a:r>
              <a:rPr lang="zh-CN" altLang="en-US" sz="1700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CN" sz="1700" dirty="0">
                <a:solidFill>
                  <a:schemeClr val="accent1">
                    <a:lumMod val="75000"/>
                  </a:schemeClr>
                </a:solidFill>
              </a:rPr>
              <a:t>10Gbps</a:t>
            </a:r>
          </a:p>
          <a:p>
            <a:pPr marL="547687" lvl="2">
              <a:lnSpc>
                <a:spcPct val="70000"/>
              </a:lnSpc>
              <a:spcBef>
                <a:spcPts val="600"/>
              </a:spcBef>
              <a:buSzPct val="70000"/>
              <a:defRPr/>
            </a:pPr>
            <a:endParaRPr lang="en-US" altLang="zh-CN" sz="2700" dirty="0"/>
          </a:p>
          <a:p>
            <a:pPr marL="685800" lvl="1" indent="-22860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zh-CN" sz="1300" dirty="0" smtClean="0">
              <a:latin typeface="Candara" panose="020E0502030303020204" pitchFamily="34" charset="0"/>
            </a:endParaRPr>
          </a:p>
          <a:p>
            <a:pPr>
              <a:buNone/>
              <a:defRPr/>
            </a:pPr>
            <a:endParaRPr kumimoji="1" lang="en-US" altLang="zh-CN" sz="1600" dirty="0">
              <a:latin typeface="Comic Sans MS" panose="030F0702030302020204" pitchFamily="66" charset="0"/>
            </a:endParaRPr>
          </a:p>
          <a:p>
            <a:pPr>
              <a:defRPr/>
            </a:pPr>
            <a:endParaRPr kumimoji="1" lang="en-US" altLang="zh-CN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kumimoji="1"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" name="图片 6" descr="C:\Users\yanxf\AppData\Local\Temp\WeChat Files\15d0397a31f5d9f1280bc0d0cdbe4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00808"/>
            <a:ext cx="516890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3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LHCONE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84783"/>
            <a:ext cx="4680520" cy="446449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3300" dirty="0" smtClean="0"/>
              <a:t>Introduction</a:t>
            </a:r>
          </a:p>
          <a:p>
            <a:pPr lvl="1"/>
            <a:r>
              <a:rPr lang="en-US" altLang="zh-CN" sz="2900" dirty="0" smtClean="0"/>
              <a:t>Provide </a:t>
            </a:r>
            <a:r>
              <a:rPr lang="en-US" altLang="zh-CN" sz="2900" dirty="0"/>
              <a:t>a collection of access locations that are effectively entry points into a network that is private to the LHC T1/2/3 sites.</a:t>
            </a:r>
          </a:p>
          <a:p>
            <a:endParaRPr lang="en-US" altLang="zh-CN" sz="3300" dirty="0"/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Progess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CERNET and CSTNET  joined LHCONE  at Feb 2018</a:t>
            </a:r>
          </a:p>
          <a:p>
            <a:pPr lvl="1"/>
            <a:r>
              <a:rPr lang="en-US" altLang="zh-CN" dirty="0" smtClean="0"/>
              <a:t>IHEP joined LHCONE at Mar 2018</a:t>
            </a:r>
          </a:p>
          <a:p>
            <a:pPr lvl="2"/>
            <a:r>
              <a:rPr lang="en-US" altLang="zh-CN" dirty="0"/>
              <a:t>Individual router </a:t>
            </a:r>
            <a:r>
              <a:rPr lang="en-US" altLang="zh-CN" dirty="0" smtClean="0"/>
              <a:t>equipment</a:t>
            </a:r>
          </a:p>
          <a:p>
            <a:pPr lvl="2"/>
            <a:r>
              <a:rPr lang="en-US" altLang="zh-CN" dirty="0" smtClean="0"/>
              <a:t>New </a:t>
            </a:r>
            <a:r>
              <a:rPr lang="en-US" altLang="zh-CN" dirty="0"/>
              <a:t>physical </a:t>
            </a:r>
            <a:r>
              <a:rPr lang="en-US" altLang="zh-CN" dirty="0" smtClean="0"/>
              <a:t> link  for Ipv4 and ipv6 	2*10G</a:t>
            </a:r>
          </a:p>
          <a:p>
            <a:r>
              <a:rPr lang="en-US" altLang="zh-CN" dirty="0" smtClean="0"/>
              <a:t>Problems</a:t>
            </a:r>
          </a:p>
          <a:p>
            <a:pPr lvl="1"/>
            <a:r>
              <a:rPr lang="en-US" altLang="zh-CN" dirty="0"/>
              <a:t>Ipv6 asymmetric </a:t>
            </a:r>
            <a:r>
              <a:rPr lang="en-US" altLang="zh-CN" dirty="0" smtClean="0"/>
              <a:t>routing between CERN and IHEP</a:t>
            </a:r>
          </a:p>
          <a:p>
            <a:pPr lvl="1"/>
            <a:r>
              <a:rPr lang="en-US" altLang="zh-CN" dirty="0" smtClean="0"/>
              <a:t>More routing info ought to be learned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916832"/>
            <a:ext cx="5509586" cy="4032447"/>
          </a:xfrm>
          <a:prstGeom prst="rect">
            <a:avLst/>
          </a:prstGeom>
        </p:spPr>
      </p:pic>
      <p:pic>
        <p:nvPicPr>
          <p:cNvPr id="1026" name="Picture 2" descr="LHCOne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52400"/>
            <a:ext cx="1732737" cy="11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LHCONE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56" y="4334754"/>
            <a:ext cx="5695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3" y="1628800"/>
            <a:ext cx="5705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7848" y="63753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LHCONE  IPv6 traffic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8257" y="3916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LHCONE  IPv4 traffic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4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China Cyber Security Federation For HEP(CSFHEP)</a:t>
            </a:r>
          </a:p>
          <a:p>
            <a:pPr lvl="1"/>
            <a:r>
              <a:rPr lang="en-US" altLang="zh-CN" dirty="0">
                <a:ea typeface="宋体" charset="-122"/>
              </a:rPr>
              <a:t>cooperated to deal with security incident</a:t>
            </a:r>
          </a:p>
          <a:p>
            <a:pPr lvl="1"/>
            <a:r>
              <a:rPr lang="en-US" altLang="zh-CN" dirty="0">
                <a:ea typeface="宋体" charset="-122"/>
              </a:rPr>
              <a:t>share threat information, technology and expertise</a:t>
            </a:r>
          </a:p>
          <a:p>
            <a:pPr lvl="1"/>
            <a:r>
              <a:rPr lang="en-US" altLang="zh-CN" dirty="0">
                <a:ea typeface="宋体" charset="-122"/>
              </a:rPr>
              <a:t>help site system administrators with workshops/trainings</a:t>
            </a:r>
          </a:p>
          <a:p>
            <a:pPr lvl="1"/>
            <a:r>
              <a:rPr lang="en-US" altLang="zh-CN" dirty="0">
                <a:ea typeface="宋体" charset="-122"/>
              </a:rPr>
              <a:t>communicate/cooperate with HEP security teams outside China, and security teams outside HEP </a:t>
            </a:r>
            <a:r>
              <a:rPr lang="en-US" altLang="zh-CN" dirty="0" smtClean="0">
                <a:ea typeface="宋体" charset="-122"/>
              </a:rPr>
              <a:t>community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05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Locations of Members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258447"/>
            <a:ext cx="8369241" cy="51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IHEP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</a:p>
          <a:p>
            <a:r>
              <a:rPr lang="en-US" altLang="zh-CN" dirty="0" smtClean="0"/>
              <a:t>Grid Computing BEIJING-LCG2</a:t>
            </a:r>
          </a:p>
          <a:p>
            <a:r>
              <a:rPr lang="en-US" altLang="zh-CN" dirty="0" smtClean="0"/>
              <a:t>Tier2 &amp; Tier3</a:t>
            </a:r>
          </a:p>
          <a:p>
            <a:r>
              <a:rPr lang="en-US" altLang="zh-CN" dirty="0" smtClean="0"/>
              <a:t>Internet connections </a:t>
            </a:r>
            <a:r>
              <a:rPr lang="en-US" altLang="zh-CN" dirty="0" smtClean="0"/>
              <a:t>&amp; Security</a:t>
            </a:r>
          </a:p>
          <a:p>
            <a:r>
              <a:rPr lang="en-US" altLang="zh-CN" dirty="0" smtClean="0"/>
              <a:t>Contact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65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BEIJING-LCG2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Tier2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247040" cy="4937760"/>
          </a:xfrm>
        </p:spPr>
        <p:txBody>
          <a:bodyPr/>
          <a:lstStyle/>
          <a:p>
            <a:r>
              <a:rPr lang="en-US" altLang="zh-CN" sz="2800" dirty="0" smtClean="0"/>
              <a:t>Lack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funding support.</a:t>
            </a:r>
          </a:p>
          <a:p>
            <a:pPr lvl="1"/>
            <a:r>
              <a:rPr lang="en-US" altLang="zh-CN" sz="2400" dirty="0" smtClean="0"/>
              <a:t>All hardware are very old except </a:t>
            </a:r>
            <a:r>
              <a:rPr lang="en-US" altLang="zh-CN" sz="2400" dirty="0" smtClean="0"/>
              <a:t>for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LHCb</a:t>
            </a:r>
            <a:r>
              <a:rPr lang="en-US" altLang="zh-CN" sz="2400" dirty="0" smtClean="0"/>
              <a:t>.</a:t>
            </a:r>
          </a:p>
          <a:p>
            <a:pPr lvl="1"/>
            <a:r>
              <a:rPr lang="en-US" altLang="zh-CN" sz="2400" dirty="0" smtClean="0"/>
              <a:t>Lack of man power. </a:t>
            </a:r>
          </a:p>
          <a:p>
            <a:pPr lvl="2"/>
            <a:r>
              <a:rPr lang="en-US" altLang="zh-CN" sz="2000" dirty="0" smtClean="0"/>
              <a:t>1 for Tier2 site operations, one for each experiments.</a:t>
            </a:r>
          </a:p>
          <a:p>
            <a:pPr lvl="1"/>
            <a:r>
              <a:rPr lang="en-US" altLang="zh-CN" sz="2400" dirty="0" smtClean="0"/>
              <a:t>Need support from experiment.</a:t>
            </a:r>
          </a:p>
          <a:p>
            <a:r>
              <a:rPr lang="en-US" altLang="zh-CN" sz="2800" dirty="0" smtClean="0"/>
              <a:t>Network</a:t>
            </a:r>
          </a:p>
          <a:p>
            <a:pPr lvl="1"/>
            <a:r>
              <a:rPr lang="en-US" altLang="zh-CN" sz="2400" dirty="0" smtClean="0"/>
              <a:t>Not very stabile. Lots of Internet interrupt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maintenance.</a:t>
            </a:r>
          </a:p>
          <a:p>
            <a:pPr lvl="1"/>
            <a:r>
              <a:rPr lang="en-US" altLang="zh-CN" sz="2400" dirty="0" smtClean="0"/>
              <a:t>Timeout </a:t>
            </a:r>
            <a:r>
              <a:rPr lang="en-US" altLang="zh-CN" sz="2400" dirty="0" smtClean="0"/>
              <a:t>when transfer large files.</a:t>
            </a:r>
          </a:p>
          <a:p>
            <a:r>
              <a:rPr lang="en-US" altLang="zh-CN" sz="2800" dirty="0" smtClean="0"/>
              <a:t>Pressures from Experiment</a:t>
            </a:r>
          </a:p>
          <a:p>
            <a:pPr lvl="1"/>
            <a:r>
              <a:rPr lang="en-US" altLang="zh-CN" sz="2400" dirty="0" smtClean="0"/>
              <a:t>Need more resource, for atlas: 0.5% </a:t>
            </a:r>
            <a:r>
              <a:rPr lang="en-US" altLang="zh-CN" sz="2400" dirty="0" smtClean="0"/>
              <a:t>Atlas total storage. </a:t>
            </a:r>
            <a:r>
              <a:rPr lang="en-US" altLang="zh-CN" sz="2400" dirty="0" err="1" smtClean="0"/>
              <a:t>Ie</a:t>
            </a:r>
            <a:r>
              <a:rPr lang="en-US" altLang="zh-CN" sz="2400" dirty="0" smtClean="0"/>
              <a:t> 400TB today, 600TB in 2020(+15%)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5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Contact information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Tier2 Site operations and grid service deployment</a:t>
            </a:r>
          </a:p>
          <a:p>
            <a:pPr lvl="1"/>
            <a:r>
              <a:rPr lang="en-US" altLang="zh-CN" dirty="0"/>
              <a:t>Xiaofei Yan: </a:t>
            </a:r>
            <a:r>
              <a:rPr lang="en-US" altLang="zh-CN" dirty="0">
                <a:hlinkClick r:id="rId2"/>
              </a:rPr>
              <a:t>yanxf@ihep.ac.cn</a:t>
            </a:r>
            <a:endParaRPr lang="en-US" altLang="zh-CN" dirty="0" smtClean="0"/>
          </a:p>
          <a:p>
            <a:r>
              <a:rPr lang="en-US" altLang="zh-CN" dirty="0" smtClean="0"/>
              <a:t>ATLAS</a:t>
            </a:r>
          </a:p>
          <a:p>
            <a:pPr lvl="1"/>
            <a:r>
              <a:rPr lang="en-US" altLang="zh-CN" dirty="0" err="1" smtClean="0"/>
              <a:t>Xiaofei</a:t>
            </a:r>
            <a:r>
              <a:rPr lang="en-US" altLang="zh-CN" dirty="0" smtClean="0"/>
              <a:t> Yan: </a:t>
            </a:r>
            <a:r>
              <a:rPr lang="en-US" altLang="zh-CN" dirty="0" smtClean="0">
                <a:hlinkClick r:id="rId2"/>
              </a:rPr>
              <a:t>yanxf@ihep.ac.cn</a:t>
            </a:r>
            <a:endParaRPr lang="en-US" altLang="zh-CN" dirty="0" smtClean="0"/>
          </a:p>
          <a:p>
            <a:r>
              <a:rPr lang="en-US" altLang="zh-CN" dirty="0" smtClean="0"/>
              <a:t>CMS</a:t>
            </a:r>
          </a:p>
          <a:p>
            <a:pPr lvl="1"/>
            <a:r>
              <a:rPr lang="en-US" altLang="zh-CN" dirty="0" err="1" smtClean="0"/>
              <a:t>Xiaomei</a:t>
            </a:r>
            <a:r>
              <a:rPr lang="en-US" altLang="zh-CN" dirty="0" smtClean="0"/>
              <a:t> Zhang: </a:t>
            </a:r>
            <a:r>
              <a:rPr lang="en-US" altLang="zh-CN" dirty="0" smtClean="0">
                <a:hlinkClick r:id="rId3"/>
              </a:rPr>
              <a:t>zhangxm@ihep.ac.cn</a:t>
            </a:r>
            <a:endParaRPr lang="en-US" altLang="zh-CN" dirty="0" smtClean="0"/>
          </a:p>
          <a:p>
            <a:r>
              <a:rPr lang="en-US" altLang="zh-CN" dirty="0" err="1" smtClean="0"/>
              <a:t>LHCb</a:t>
            </a:r>
            <a:endParaRPr lang="en-US" altLang="zh-CN" dirty="0" smtClean="0"/>
          </a:p>
          <a:p>
            <a:pPr lvl="1"/>
            <a:r>
              <a:rPr lang="en-US" altLang="zh-CN" dirty="0" err="1"/>
              <a:t>Xiaowei</a:t>
            </a:r>
            <a:r>
              <a:rPr lang="en-US" altLang="zh-CN" dirty="0"/>
              <a:t> Jiang: </a:t>
            </a:r>
            <a:r>
              <a:rPr lang="en-US" altLang="zh-CN" dirty="0">
                <a:hlinkClick r:id="rId4"/>
              </a:rPr>
              <a:t>jiangxw@ihep.ac.cn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Xiaofei Yan: </a:t>
            </a:r>
            <a:r>
              <a:rPr lang="en-US" altLang="zh-CN" dirty="0" smtClean="0">
                <a:hlinkClick r:id="rId2"/>
              </a:rPr>
              <a:t>yanxf@ihep.ac.cn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2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Only one running well Tier2 WLCG grid site in China mainland.</a:t>
            </a:r>
          </a:p>
          <a:p>
            <a:r>
              <a:rPr kumimoji="1" lang="en-US" altLang="zh-CN" dirty="0" smtClean="0"/>
              <a:t>Reginal operation center of  WLCG grid computing.</a:t>
            </a:r>
          </a:p>
          <a:p>
            <a:r>
              <a:rPr kumimoji="1" lang="en-US" altLang="zh-CN" dirty="0" err="1" smtClean="0"/>
              <a:t>Atlas@home</a:t>
            </a:r>
            <a:r>
              <a:rPr kumimoji="1" lang="en-US" altLang="zh-CN" dirty="0" smtClean="0"/>
              <a:t>  contribute more </a:t>
            </a:r>
            <a:r>
              <a:rPr kumimoji="1" lang="en-US" altLang="zh-CN" dirty="0" err="1" smtClean="0"/>
              <a:t>cpus</a:t>
            </a:r>
            <a:r>
              <a:rPr kumimoji="1" lang="en-US" altLang="zh-CN" dirty="0" smtClean="0"/>
              <a:t> to </a:t>
            </a:r>
            <a:r>
              <a:rPr kumimoji="1" lang="en-US" altLang="zh-CN" dirty="0" smtClean="0"/>
              <a:t>Atlas </a:t>
            </a:r>
            <a:r>
              <a:rPr kumimoji="1" lang="en-US" altLang="zh-CN" dirty="0" smtClean="0"/>
              <a:t>computing.</a:t>
            </a:r>
          </a:p>
          <a:p>
            <a:r>
              <a:rPr kumimoji="1" lang="en-US" altLang="zh-CN" dirty="0" smtClean="0"/>
              <a:t>Network: Good connections to Internet, but not very stable.</a:t>
            </a:r>
          </a:p>
          <a:p>
            <a:r>
              <a:rPr kumimoji="1" lang="en-US" altLang="zh-CN" dirty="0" smtClean="0"/>
              <a:t>Security: </a:t>
            </a:r>
            <a:r>
              <a:rPr lang="en-US" altLang="zh-CN" dirty="0"/>
              <a:t>China Cyber Security Federation For HEP(CSFHEP</a:t>
            </a:r>
            <a:r>
              <a:rPr lang="en-US" altLang="zh-CN" dirty="0" smtClean="0"/>
              <a:t>).</a:t>
            </a:r>
            <a:endParaRPr kumimoji="1" lang="en-US" altLang="zh-CN" dirty="0" smtClean="0"/>
          </a:p>
          <a:p>
            <a:r>
              <a:rPr kumimoji="1" lang="en-US" altLang="zh-CN" dirty="0" smtClean="0"/>
              <a:t>Lake of funding support on infrastructure and manpower.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560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lang="zh-CN" altLang="en-US" dirty="0" smtClean="0"/>
              <a:t>            </a:t>
            </a:r>
            <a:r>
              <a:rPr lang="en-US" altLang="zh-CN" dirty="0" smtClean="0"/>
              <a:t>Thanks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304800"/>
            <a:ext cx="10945216" cy="838200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IHEP computing center </a:t>
            </a:r>
            <a:r>
              <a:rPr lang="en-US" altLang="zh-CN" dirty="0" smtClean="0"/>
              <a:t>Infrastructure</a:t>
            </a:r>
            <a:endParaRPr lang="zh-CN" alt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5" y="3575693"/>
            <a:ext cx="26638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41" y="3412853"/>
            <a:ext cx="2800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41" y="1143000"/>
            <a:ext cx="2800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89565"/>
            <a:ext cx="21336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矩形 31"/>
          <p:cNvSpPr>
            <a:spLocks noChangeArrowheads="1"/>
          </p:cNvSpPr>
          <p:nvPr/>
        </p:nvSpPr>
        <p:spPr bwMode="auto">
          <a:xfrm>
            <a:off x="592743" y="2778161"/>
            <a:ext cx="266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~19000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CPU cores</a:t>
            </a:r>
          </a:p>
          <a:p>
            <a:pPr algn="ctr"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Water cooling</a:t>
            </a:r>
            <a:endParaRPr lang="en-US" altLang="zh-CN" sz="1600" dirty="0"/>
          </a:p>
        </p:txBody>
      </p:sp>
      <p:sp>
        <p:nvSpPr>
          <p:cNvPr id="14345" name="矩形 32"/>
          <p:cNvSpPr>
            <a:spLocks noChangeArrowheads="1"/>
          </p:cNvSpPr>
          <p:nvPr/>
        </p:nvSpPr>
        <p:spPr bwMode="auto">
          <a:xfrm>
            <a:off x="8777615" y="2864739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PB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tape library</a:t>
            </a:r>
          </a:p>
        </p:txBody>
      </p:sp>
      <p:sp>
        <p:nvSpPr>
          <p:cNvPr id="14346" name="矩形 33"/>
          <p:cNvSpPr>
            <a:spLocks noChangeArrowheads="1"/>
          </p:cNvSpPr>
          <p:nvPr/>
        </p:nvSpPr>
        <p:spPr bwMode="auto">
          <a:xfrm>
            <a:off x="8093650" y="5354923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supply system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矩形 34"/>
          <p:cNvSpPr>
            <a:spLocks noChangeArrowheads="1"/>
          </p:cNvSpPr>
          <p:nvPr/>
        </p:nvSpPr>
        <p:spPr bwMode="auto">
          <a:xfrm>
            <a:off x="1018690" y="5354759"/>
            <a:ext cx="259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10PB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disk space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13" name="矩形 34"/>
          <p:cNvSpPr>
            <a:spLocks noChangeArrowheads="1"/>
          </p:cNvSpPr>
          <p:nvPr/>
        </p:nvSpPr>
        <p:spPr bwMode="auto">
          <a:xfrm>
            <a:off x="1322240" y="5754879"/>
            <a:ext cx="902223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ATLAS, CMS,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LHCb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BESIII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JUNO, DYB, CEPC, HEPS, LHAASO, ARGO, HXMT, …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557" y="1742102"/>
            <a:ext cx="5315808" cy="33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6880" y="128155"/>
            <a:ext cx="9361040" cy="533400"/>
          </a:xfrm>
        </p:spPr>
        <p:txBody>
          <a:bodyPr/>
          <a:lstStyle/>
          <a:p>
            <a:pPr>
              <a:defRPr/>
            </a:pPr>
            <a:r>
              <a:rPr lang="en-US" altLang="zh-CN" sz="4000" dirty="0"/>
              <a:t>Cluster &amp; Storage Service Topology</a:t>
            </a:r>
            <a:endParaRPr lang="zh-CN" altLang="en-US" sz="4000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3611033" y="4053032"/>
            <a:ext cx="1600200" cy="685800"/>
          </a:xfrm>
          <a:prstGeom prst="roundRect">
            <a:avLst/>
          </a:prstGeom>
          <a:solidFill>
            <a:srgbClr val="FF99FF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Lustre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9PB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8763000" y="3962400"/>
            <a:ext cx="1600200" cy="685800"/>
          </a:xfrm>
          <a:prstGeom prst="roundRect">
            <a:avLst/>
          </a:prstGeom>
          <a:solidFill>
            <a:srgbClr val="FF99FF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DPM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735TB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zh-CN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67560" y="4050126"/>
            <a:ext cx="1600200" cy="685800"/>
          </a:xfrm>
          <a:prstGeom prst="roundRect">
            <a:avLst/>
          </a:prstGeom>
          <a:solidFill>
            <a:srgbClr val="FF99FF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dCahce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540TB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zh-CN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1905000" y="5448300"/>
            <a:ext cx="2971800" cy="762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Castor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6</a:t>
            </a:r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PB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>
            <a:off x="3810000" y="1295400"/>
            <a:ext cx="76200" cy="3810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H="1">
            <a:off x="3429000" y="2209800"/>
            <a:ext cx="342900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4" idx="1"/>
            <a:endCxn id="11" idx="0"/>
          </p:cNvCxnSpPr>
          <p:nvPr/>
        </p:nvCxnSpPr>
        <p:spPr bwMode="auto">
          <a:xfrm>
            <a:off x="8748146" y="2088228"/>
            <a:ext cx="319654" cy="7426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>
            <a:off x="2819400" y="3505200"/>
            <a:ext cx="304800" cy="5334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 bwMode="auto">
          <a:xfrm>
            <a:off x="4267200" y="3505200"/>
            <a:ext cx="303659" cy="5334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>
            <a:off x="9296400" y="3200400"/>
            <a:ext cx="609600" cy="762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 bwMode="auto">
          <a:xfrm>
            <a:off x="1676400" y="2819400"/>
            <a:ext cx="28194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Local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Cluster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15000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Cores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cxnSp>
        <p:nvCxnSpPr>
          <p:cNvPr id="36" name="直接箭头连接符 35"/>
          <p:cNvCxnSpPr/>
          <p:nvPr/>
        </p:nvCxnSpPr>
        <p:spPr bwMode="auto">
          <a:xfrm flipH="1">
            <a:off x="7696200" y="3124200"/>
            <a:ext cx="838200" cy="8382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7620000" y="2830926"/>
            <a:ext cx="2895600" cy="6742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Grid PBS Cluster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1896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Cores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cxnSp>
        <p:nvCxnSpPr>
          <p:cNvPr id="37" name="直接箭头连接符 36"/>
          <p:cNvCxnSpPr>
            <a:stCxn id="5" idx="2"/>
          </p:cNvCxnSpPr>
          <p:nvPr/>
        </p:nvCxnSpPr>
        <p:spPr bwMode="auto">
          <a:xfrm flipH="1">
            <a:off x="3763433" y="4738832"/>
            <a:ext cx="647700" cy="762000"/>
          </a:xfrm>
          <a:prstGeom prst="straightConnector1">
            <a:avLst/>
          </a:prstGeom>
          <a:ln>
            <a:solidFill>
              <a:srgbClr val="FF99FF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6" idx="2"/>
          </p:cNvCxnSpPr>
          <p:nvPr/>
        </p:nvCxnSpPr>
        <p:spPr bwMode="auto">
          <a:xfrm>
            <a:off x="2512673" y="4742892"/>
            <a:ext cx="159285" cy="723900"/>
          </a:xfrm>
          <a:prstGeom prst="straightConnector1">
            <a:avLst/>
          </a:prstGeom>
          <a:ln>
            <a:solidFill>
              <a:srgbClr val="FF99FF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 bwMode="auto">
          <a:xfrm>
            <a:off x="5791200" y="5334000"/>
            <a:ext cx="47244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luster and gluster data have backup in Castor, usually user data, some experiment data</a:t>
            </a:r>
          </a:p>
          <a:p>
            <a:pPr>
              <a:defRPr/>
            </a:pPr>
            <a:endParaRPr lang="zh-CN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4953000" y="2819400"/>
            <a:ext cx="2286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Cloud Cluster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2000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Cores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cxnSp>
        <p:nvCxnSpPr>
          <p:cNvPr id="45" name="直接箭头连接符 44"/>
          <p:cNvCxnSpPr>
            <a:stCxn id="40" idx="1"/>
            <a:endCxn id="43" idx="0"/>
          </p:cNvCxnSpPr>
          <p:nvPr/>
        </p:nvCxnSpPr>
        <p:spPr bwMode="auto">
          <a:xfrm flipH="1">
            <a:off x="6096000" y="2079603"/>
            <a:ext cx="333730" cy="73979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0" idx="3"/>
            <a:endCxn id="43" idx="1"/>
          </p:cNvCxnSpPr>
          <p:nvPr/>
        </p:nvCxnSpPr>
        <p:spPr bwMode="auto">
          <a:xfrm>
            <a:off x="4495800" y="3162300"/>
            <a:ext cx="457200" cy="381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 bwMode="auto">
          <a:xfrm>
            <a:off x="5715000" y="3553691"/>
            <a:ext cx="152400" cy="49934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 bwMode="auto">
          <a:xfrm>
            <a:off x="6629400" y="3581400"/>
            <a:ext cx="571500" cy="457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 bwMode="auto">
          <a:xfrm>
            <a:off x="1681012" y="4020108"/>
            <a:ext cx="1663321" cy="722784"/>
          </a:xfrm>
          <a:prstGeom prst="roundRect">
            <a:avLst/>
          </a:prstGeom>
          <a:solidFill>
            <a:srgbClr val="FF99FF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Gluster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350TB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剪去对角的矩形 12"/>
          <p:cNvSpPr/>
          <p:nvPr/>
        </p:nvSpPr>
        <p:spPr bwMode="auto">
          <a:xfrm>
            <a:off x="2514600" y="1676400"/>
            <a:ext cx="7685856" cy="533400"/>
          </a:xfrm>
          <a:prstGeom prst="snip2DiagRect">
            <a:avLst>
              <a:gd name="adj1" fmla="val 0"/>
              <a:gd name="adj2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Nodes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2819400" y="762000"/>
            <a:ext cx="1981200" cy="5334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Local User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815343" y="755271"/>
            <a:ext cx="1905000" cy="5334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Grid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</a:rPr>
              <a:t>User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</a:endParaRPr>
          </a:p>
        </p:txBody>
      </p:sp>
      <p:sp>
        <p:nvSpPr>
          <p:cNvPr id="40" name="剪去对角的矩形 39"/>
          <p:cNvSpPr/>
          <p:nvPr/>
        </p:nvSpPr>
        <p:spPr bwMode="auto">
          <a:xfrm>
            <a:off x="5581108" y="1793139"/>
            <a:ext cx="1697244" cy="286464"/>
          </a:xfrm>
          <a:prstGeom prst="snip2DiagRect">
            <a:avLst>
              <a:gd name="adj1" fmla="val 0"/>
              <a:gd name="adj2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 anchor="ctr" anchorCtr="0"/>
          <a:lstStyle/>
          <a:p>
            <a:pPr algn="ctr">
              <a:defRPr/>
            </a:pPr>
            <a:r>
              <a: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</a:t>
            </a:r>
            <a:endParaRPr lang="zh-CN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直接箭头连接符 40"/>
          <p:cNvCxnSpPr>
            <a:stCxn id="35" idx="3"/>
            <a:endCxn id="40" idx="3"/>
          </p:cNvCxnSpPr>
          <p:nvPr/>
        </p:nvCxnSpPr>
        <p:spPr bwMode="auto">
          <a:xfrm flipH="1">
            <a:off x="6429730" y="1210556"/>
            <a:ext cx="664594" cy="58258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44" name="圆角矩形 43"/>
          <p:cNvSpPr/>
          <p:nvPr/>
        </p:nvSpPr>
        <p:spPr bwMode="auto">
          <a:xfrm>
            <a:off x="5331718" y="4050126"/>
            <a:ext cx="1207242" cy="685800"/>
          </a:xfrm>
          <a:prstGeom prst="roundRect">
            <a:avLst/>
          </a:prstGeom>
          <a:solidFill>
            <a:srgbClr val="FF99FF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endParaRPr lang="en-US" altLang="zh-CN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1240TB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zh-CN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剪去对角的矩形 13"/>
          <p:cNvSpPr/>
          <p:nvPr/>
        </p:nvSpPr>
        <p:spPr bwMode="auto">
          <a:xfrm>
            <a:off x="7767843" y="1752880"/>
            <a:ext cx="1960605" cy="335348"/>
          </a:xfrm>
          <a:prstGeom prst="snip2DiagRect">
            <a:avLst>
              <a:gd name="adj1" fmla="val 18807"/>
              <a:gd name="adj2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 anchor="ctr" anchorCtr="0"/>
          <a:lstStyle/>
          <a:p>
            <a:pPr algn="ctr">
              <a:defRPr/>
            </a:pPr>
            <a:r>
              <a:rPr lang="en-US" altLang="zh-CN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  <a:endParaRPr lang="zh-CN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接箭头连接符 20"/>
          <p:cNvCxnSpPr>
            <a:stCxn id="35" idx="5"/>
            <a:endCxn id="14" idx="3"/>
          </p:cNvCxnSpPr>
          <p:nvPr/>
        </p:nvCxnSpPr>
        <p:spPr bwMode="auto">
          <a:xfrm>
            <a:off x="8441362" y="1210556"/>
            <a:ext cx="306784" cy="54232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Computing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Usage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484784"/>
            <a:ext cx="10509500" cy="4937125"/>
          </a:xfrm>
        </p:spPr>
      </p:pic>
      <p:sp>
        <p:nvSpPr>
          <p:cNvPr id="8" name="矩形 7"/>
          <p:cNvSpPr/>
          <p:nvPr/>
        </p:nvSpPr>
        <p:spPr>
          <a:xfrm>
            <a:off x="3647728" y="1126681"/>
            <a:ext cx="3808163" cy="3581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900" dirty="0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zh-CN" altLang="en-US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900" dirty="0">
                <a:solidFill>
                  <a:schemeClr val="accent1">
                    <a:lumMod val="75000"/>
                  </a:schemeClr>
                </a:solidFill>
              </a:rPr>
              <a:t>Usage</a:t>
            </a:r>
            <a:r>
              <a:rPr lang="zh-CN" altLang="en-US" sz="1900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CN" sz="1900" dirty="0">
                <a:solidFill>
                  <a:schemeClr val="accent1">
                    <a:lumMod val="75000"/>
                  </a:schemeClr>
                </a:solidFill>
              </a:rPr>
              <a:t>95.8%  </a:t>
            </a:r>
          </a:p>
        </p:txBody>
      </p:sp>
    </p:spTree>
    <p:extLst>
      <p:ext uri="{BB962C8B-B14F-4D97-AF65-F5344CB8AC3E}">
        <p14:creationId xmlns:p14="http://schemas.microsoft.com/office/powerpoint/2010/main" val="20070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Grid computing for LHC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1424" y="2649050"/>
            <a:ext cx="5688632" cy="380942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1" y="1309374"/>
            <a:ext cx="5029950" cy="11611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8088" y="1196752"/>
            <a:ext cx="508788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WLCG is consists of 1 Tier0, 11 Tier1s, over 100 Tier2s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Raw data generated at Tier0, distributed to Tier1s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Reconstructed data generated at Tier1s, transfer back to Tier0, and distributed to Tier2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Analyzed data generated at Tier1/Tier2s, transfer back to Tier1s and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Tier0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40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593" y="1641730"/>
            <a:ext cx="1901452" cy="1924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CNIC</a:t>
            </a:r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57" name="矩形 56"/>
          <p:cNvSpPr/>
          <p:nvPr/>
        </p:nvSpPr>
        <p:spPr bwMode="auto">
          <a:xfrm>
            <a:off x="2567608" y="1254380"/>
            <a:ext cx="7220372" cy="193880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    </a:t>
            </a:r>
          </a:p>
          <a:p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   </a:t>
            </a:r>
            <a:endParaRPr lang="en-US" altLang="zh-CN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  <a:p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                                   </a:t>
            </a: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  </a:t>
            </a:r>
            <a: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VM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319" y="279816"/>
            <a:ext cx="7124700" cy="685800"/>
          </a:xfrm>
        </p:spPr>
        <p:txBody>
          <a:bodyPr/>
          <a:lstStyle/>
          <a:p>
            <a:pPr algn="l"/>
            <a:r>
              <a:rPr lang="en-US" altLang="zh-CN" sz="2400" dirty="0"/>
              <a:t>BEIJING-LCG2 GRID  Site Services</a:t>
            </a:r>
            <a:endParaRPr lang="zh-CN" altLang="en-US" sz="2400" dirty="0"/>
          </a:p>
        </p:txBody>
      </p:sp>
      <p:sp>
        <p:nvSpPr>
          <p:cNvPr id="5" name="图文框 4"/>
          <p:cNvSpPr/>
          <p:nvPr/>
        </p:nvSpPr>
        <p:spPr>
          <a:xfrm>
            <a:off x="2710483" y="1848105"/>
            <a:ext cx="504825" cy="2889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UI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图文框 5"/>
          <p:cNvSpPr/>
          <p:nvPr/>
        </p:nvSpPr>
        <p:spPr>
          <a:xfrm>
            <a:off x="3286745" y="1560766"/>
            <a:ext cx="841375" cy="6477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APEL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图文框 6"/>
          <p:cNvSpPr/>
          <p:nvPr/>
        </p:nvSpPr>
        <p:spPr>
          <a:xfrm>
            <a:off x="5406454" y="1608391"/>
            <a:ext cx="896541" cy="5762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solidFill>
                  <a:schemeClr val="tx1"/>
                </a:solidFill>
              </a:rPr>
              <a:t>Vobox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4243212" y="1596485"/>
            <a:ext cx="1049338" cy="5762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solidFill>
                  <a:schemeClr val="tx1"/>
                </a:solidFill>
              </a:rPr>
              <a:t>MyProxy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组合 38"/>
          <p:cNvGrpSpPr>
            <a:grpSpLocks/>
          </p:cNvGrpSpPr>
          <p:nvPr/>
        </p:nvGrpSpPr>
        <p:grpSpPr bwMode="auto">
          <a:xfrm>
            <a:off x="5302076" y="2552284"/>
            <a:ext cx="1689100" cy="2054895"/>
            <a:chOff x="2810272" y="4365104"/>
            <a:chExt cx="1689720" cy="1329680"/>
          </a:xfrm>
        </p:grpSpPr>
        <p:grpSp>
          <p:nvGrpSpPr>
            <p:cNvPr id="10" name="组合 32"/>
            <p:cNvGrpSpPr>
              <a:grpSpLocks/>
            </p:cNvGrpSpPr>
            <p:nvPr/>
          </p:nvGrpSpPr>
          <p:grpSpPr bwMode="auto">
            <a:xfrm>
              <a:off x="2810272" y="4365104"/>
              <a:ext cx="1689720" cy="1329680"/>
              <a:chOff x="1619672" y="4365104"/>
              <a:chExt cx="1689720" cy="1329680"/>
            </a:xfrm>
          </p:grpSpPr>
          <p:sp>
            <p:nvSpPr>
              <p:cNvPr id="12" name="图文框 11"/>
              <p:cNvSpPr/>
              <p:nvPr/>
            </p:nvSpPr>
            <p:spPr>
              <a:xfrm>
                <a:off x="1619672" y="4365104"/>
                <a:ext cx="1440392" cy="432106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err="1">
                    <a:solidFill>
                      <a:schemeClr val="tx1"/>
                    </a:solidFill>
                  </a:rPr>
                  <a:t>dCache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组合 19"/>
              <p:cNvGrpSpPr>
                <a:grpSpLocks/>
              </p:cNvGrpSpPr>
              <p:nvPr/>
            </p:nvGrpSpPr>
            <p:grpSpPr bwMode="auto">
              <a:xfrm>
                <a:off x="1763688" y="4869160"/>
                <a:ext cx="1545704" cy="825624"/>
                <a:chOff x="1187624" y="5013176"/>
                <a:chExt cx="1545704" cy="825624"/>
              </a:xfrm>
            </p:grpSpPr>
            <p:sp>
              <p:nvSpPr>
                <p:cNvPr id="14" name="图文框 13"/>
                <p:cNvSpPr/>
                <p:nvPr/>
              </p:nvSpPr>
              <p:spPr>
                <a:xfrm>
                  <a:off x="1188124" y="5012715"/>
                  <a:ext cx="935380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图文框 14"/>
                <p:cNvSpPr/>
                <p:nvPr/>
              </p:nvSpPr>
              <p:spPr>
                <a:xfrm>
                  <a:off x="1340580" y="5165223"/>
                  <a:ext cx="935380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图文框 15"/>
                <p:cNvSpPr/>
                <p:nvPr/>
              </p:nvSpPr>
              <p:spPr>
                <a:xfrm>
                  <a:off x="1493036" y="5317731"/>
                  <a:ext cx="935380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图文框 16"/>
                <p:cNvSpPr/>
                <p:nvPr/>
              </p:nvSpPr>
              <p:spPr>
                <a:xfrm>
                  <a:off x="1645492" y="5470239"/>
                  <a:ext cx="935380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图文框 17"/>
                <p:cNvSpPr/>
                <p:nvPr/>
              </p:nvSpPr>
              <p:spPr>
                <a:xfrm>
                  <a:off x="1797948" y="5622747"/>
                  <a:ext cx="935380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3275581" y="4797210"/>
              <a:ext cx="144515" cy="71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grpSp>
        <p:nvGrpSpPr>
          <p:cNvPr id="19" name="组合 37"/>
          <p:cNvGrpSpPr>
            <a:grpSpLocks/>
          </p:cNvGrpSpPr>
          <p:nvPr/>
        </p:nvGrpSpPr>
        <p:grpSpPr bwMode="auto">
          <a:xfrm>
            <a:off x="7024515" y="2519463"/>
            <a:ext cx="1544638" cy="2094706"/>
            <a:chOff x="5114528" y="4437112"/>
            <a:chExt cx="1545704" cy="1329680"/>
          </a:xfrm>
        </p:grpSpPr>
        <p:grpSp>
          <p:nvGrpSpPr>
            <p:cNvPr id="20" name="组合 33"/>
            <p:cNvGrpSpPr>
              <a:grpSpLocks/>
            </p:cNvGrpSpPr>
            <p:nvPr/>
          </p:nvGrpSpPr>
          <p:grpSpPr bwMode="auto">
            <a:xfrm>
              <a:off x="5114528" y="4437112"/>
              <a:ext cx="1545704" cy="1329680"/>
              <a:chOff x="3635896" y="4437112"/>
              <a:chExt cx="1545704" cy="1329680"/>
            </a:xfrm>
          </p:grpSpPr>
          <p:sp>
            <p:nvSpPr>
              <p:cNvPr id="22" name="图文框 21"/>
              <p:cNvSpPr/>
              <p:nvPr/>
            </p:nvSpPr>
            <p:spPr>
              <a:xfrm>
                <a:off x="3635896" y="4437112"/>
                <a:ext cx="935683" cy="432106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DPM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组合 26"/>
              <p:cNvGrpSpPr>
                <a:grpSpLocks/>
              </p:cNvGrpSpPr>
              <p:nvPr/>
            </p:nvGrpSpPr>
            <p:grpSpPr bwMode="auto">
              <a:xfrm>
                <a:off x="3707904" y="4941168"/>
                <a:ext cx="1473696" cy="825624"/>
                <a:chOff x="1259632" y="5013176"/>
                <a:chExt cx="1473696" cy="825624"/>
              </a:xfrm>
            </p:grpSpPr>
            <p:sp>
              <p:nvSpPr>
                <p:cNvPr id="24" name="图文框 23"/>
                <p:cNvSpPr/>
                <p:nvPr/>
              </p:nvSpPr>
              <p:spPr>
                <a:xfrm>
                  <a:off x="1259112" y="5012715"/>
                  <a:ext cx="935682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图文框 24"/>
                <p:cNvSpPr/>
                <p:nvPr/>
              </p:nvSpPr>
              <p:spPr>
                <a:xfrm>
                  <a:off x="1340129" y="5165223"/>
                  <a:ext cx="935683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图文框 25"/>
                <p:cNvSpPr/>
                <p:nvPr/>
              </p:nvSpPr>
              <p:spPr>
                <a:xfrm>
                  <a:off x="1492635" y="5317731"/>
                  <a:ext cx="935683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图文框 26"/>
                <p:cNvSpPr/>
                <p:nvPr/>
              </p:nvSpPr>
              <p:spPr>
                <a:xfrm>
                  <a:off x="1645140" y="5470239"/>
                  <a:ext cx="935683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图文框 27"/>
                <p:cNvSpPr/>
                <p:nvPr/>
              </p:nvSpPr>
              <p:spPr>
                <a:xfrm>
                  <a:off x="1797645" y="5622747"/>
                  <a:ext cx="935683" cy="216053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Poolnode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>
              <a:off x="5508500" y="4797730"/>
              <a:ext cx="142974" cy="1429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grpSp>
        <p:nvGrpSpPr>
          <p:cNvPr id="30" name="组合 40"/>
          <p:cNvGrpSpPr>
            <a:grpSpLocks/>
          </p:cNvGrpSpPr>
          <p:nvPr/>
        </p:nvGrpSpPr>
        <p:grpSpPr bwMode="auto">
          <a:xfrm>
            <a:off x="2599918" y="2369314"/>
            <a:ext cx="2579176" cy="720725"/>
            <a:chOff x="-455390" y="3212976"/>
            <a:chExt cx="2579633" cy="720360"/>
          </a:xfrm>
        </p:grpSpPr>
        <p:sp>
          <p:nvSpPr>
            <p:cNvPr id="50" name="图文框 49"/>
            <p:cNvSpPr/>
            <p:nvPr/>
          </p:nvSpPr>
          <p:spPr>
            <a:xfrm>
              <a:off x="755576" y="3212976"/>
              <a:ext cx="1368667" cy="72036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Cream CE</a:t>
              </a:r>
            </a:p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Torque</a:t>
              </a:r>
            </a:p>
          </p:txBody>
        </p:sp>
        <p:sp>
          <p:nvSpPr>
            <p:cNvPr id="51" name="图文框 50"/>
            <p:cNvSpPr/>
            <p:nvPr/>
          </p:nvSpPr>
          <p:spPr>
            <a:xfrm>
              <a:off x="-455390" y="3357365"/>
              <a:ext cx="1009829" cy="4315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 err="1" smtClean="0">
                  <a:solidFill>
                    <a:schemeClr val="tx1"/>
                  </a:solidFill>
                </a:rPr>
                <a:t>ArcCEs</a:t>
              </a:r>
              <a:endParaRPr lang="en-US" altLang="zh-CN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554440" y="3515408"/>
              <a:ext cx="201136" cy="130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grpSp>
        <p:nvGrpSpPr>
          <p:cNvPr id="31" name="组合 59"/>
          <p:cNvGrpSpPr>
            <a:grpSpLocks/>
          </p:cNvGrpSpPr>
          <p:nvPr/>
        </p:nvGrpSpPr>
        <p:grpSpPr bwMode="auto">
          <a:xfrm>
            <a:off x="2639045" y="3288901"/>
            <a:ext cx="2087862" cy="1584979"/>
            <a:chOff x="539552" y="4149080"/>
            <a:chExt cx="2088232" cy="1584176"/>
          </a:xfrm>
        </p:grpSpPr>
        <p:sp>
          <p:nvSpPr>
            <p:cNvPr id="33" name="矩形 32"/>
            <p:cNvSpPr/>
            <p:nvPr/>
          </p:nvSpPr>
          <p:spPr>
            <a:xfrm>
              <a:off x="539552" y="4149734"/>
              <a:ext cx="2087932" cy="15835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/>
            </a:p>
          </p:txBody>
        </p:sp>
        <p:sp>
          <p:nvSpPr>
            <p:cNvPr id="34" name="图文框 33"/>
            <p:cNvSpPr/>
            <p:nvPr/>
          </p:nvSpPr>
          <p:spPr>
            <a:xfrm>
              <a:off x="611003" y="4221134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图文框 34"/>
            <p:cNvSpPr/>
            <p:nvPr/>
          </p:nvSpPr>
          <p:spPr>
            <a:xfrm>
              <a:off x="1115917" y="4221134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图文框 35"/>
            <p:cNvSpPr/>
            <p:nvPr/>
          </p:nvSpPr>
          <p:spPr>
            <a:xfrm>
              <a:off x="1619243" y="4221134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图文框 36"/>
            <p:cNvSpPr/>
            <p:nvPr/>
          </p:nvSpPr>
          <p:spPr>
            <a:xfrm>
              <a:off x="2124157" y="4221134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图文框 37"/>
            <p:cNvSpPr/>
            <p:nvPr/>
          </p:nvSpPr>
          <p:spPr>
            <a:xfrm>
              <a:off x="611003" y="4581315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图文框 38"/>
            <p:cNvSpPr/>
            <p:nvPr/>
          </p:nvSpPr>
          <p:spPr>
            <a:xfrm>
              <a:off x="1115917" y="4581315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图文框 39"/>
            <p:cNvSpPr/>
            <p:nvPr/>
          </p:nvSpPr>
          <p:spPr>
            <a:xfrm>
              <a:off x="1619243" y="4581315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图文框 40"/>
            <p:cNvSpPr/>
            <p:nvPr/>
          </p:nvSpPr>
          <p:spPr>
            <a:xfrm>
              <a:off x="2124157" y="4581315"/>
              <a:ext cx="431876" cy="28877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图文框 41"/>
            <p:cNvSpPr/>
            <p:nvPr/>
          </p:nvSpPr>
          <p:spPr>
            <a:xfrm>
              <a:off x="611003" y="4941494"/>
              <a:ext cx="431876" cy="2871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图文框 42"/>
            <p:cNvSpPr/>
            <p:nvPr/>
          </p:nvSpPr>
          <p:spPr>
            <a:xfrm>
              <a:off x="1115917" y="4941494"/>
              <a:ext cx="431876" cy="2871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图文框 43"/>
            <p:cNvSpPr/>
            <p:nvPr/>
          </p:nvSpPr>
          <p:spPr>
            <a:xfrm>
              <a:off x="1619243" y="4941494"/>
              <a:ext cx="431876" cy="2871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图文框 44"/>
            <p:cNvSpPr/>
            <p:nvPr/>
          </p:nvSpPr>
          <p:spPr>
            <a:xfrm>
              <a:off x="2124157" y="4941494"/>
              <a:ext cx="431876" cy="2871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图文框 45"/>
            <p:cNvSpPr/>
            <p:nvPr/>
          </p:nvSpPr>
          <p:spPr>
            <a:xfrm>
              <a:off x="611003" y="5301675"/>
              <a:ext cx="431876" cy="2871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图文框 46"/>
            <p:cNvSpPr/>
            <p:nvPr/>
          </p:nvSpPr>
          <p:spPr>
            <a:xfrm>
              <a:off x="1115917" y="5301675"/>
              <a:ext cx="431876" cy="2871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图文框 47"/>
            <p:cNvSpPr/>
            <p:nvPr/>
          </p:nvSpPr>
          <p:spPr>
            <a:xfrm>
              <a:off x="1619243" y="5301675"/>
              <a:ext cx="431876" cy="2871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图文框 48"/>
            <p:cNvSpPr/>
            <p:nvPr/>
          </p:nvSpPr>
          <p:spPr>
            <a:xfrm>
              <a:off x="2124157" y="5301675"/>
              <a:ext cx="431876" cy="2871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/>
                  </a:solidFill>
                </a:rPr>
                <a:t>WN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下箭头 31"/>
          <p:cNvSpPr/>
          <p:nvPr/>
        </p:nvSpPr>
        <p:spPr bwMode="auto">
          <a:xfrm flipH="1">
            <a:off x="4214266" y="3032695"/>
            <a:ext cx="20637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sp>
        <p:nvSpPr>
          <p:cNvPr id="53" name="图文框 52"/>
          <p:cNvSpPr/>
          <p:nvPr/>
        </p:nvSpPr>
        <p:spPr>
          <a:xfrm>
            <a:off x="7895258" y="1559180"/>
            <a:ext cx="1512887" cy="6492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solidFill>
                  <a:schemeClr val="tx1"/>
                </a:solidFill>
              </a:rPr>
              <a:t>Frontire</a:t>
            </a:r>
            <a:r>
              <a:rPr lang="en-US" altLang="zh-CN" sz="1200" dirty="0">
                <a:solidFill>
                  <a:schemeClr val="tx1"/>
                </a:solidFill>
              </a:rPr>
              <a:t>-Squid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图文框 53"/>
          <p:cNvSpPr/>
          <p:nvPr/>
        </p:nvSpPr>
        <p:spPr>
          <a:xfrm>
            <a:off x="6372581" y="1641729"/>
            <a:ext cx="686197" cy="542925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LFC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图文框 54"/>
          <p:cNvSpPr/>
          <p:nvPr/>
        </p:nvSpPr>
        <p:spPr>
          <a:xfrm>
            <a:off x="7112619" y="1632204"/>
            <a:ext cx="711200" cy="5762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BDII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567607" y="3272090"/>
            <a:ext cx="7220373" cy="2860318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1200" dirty="0"/>
          </a:p>
          <a:p>
            <a:pPr algn="ctr">
              <a:defRPr/>
            </a:pPr>
            <a:endParaRPr lang="en-US" altLang="zh-CN" sz="1200" dirty="0"/>
          </a:p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         </a:t>
            </a:r>
          </a:p>
          <a:p>
            <a:pPr algn="ctr"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</a:t>
            </a:r>
          </a:p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   </a:t>
            </a:r>
          </a:p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       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553205" y="4958500"/>
            <a:ext cx="233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Worknodes</a:t>
            </a:r>
            <a:endParaRPr lang="zh-CN" altLang="en-US" sz="2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6060203" y="4873880"/>
            <a:ext cx="233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sz="2000" dirty="0" smtClean="0"/>
              <a:t>Disk nodes</a:t>
            </a:r>
            <a:endParaRPr lang="en-US" altLang="zh-CN" sz="2000" dirty="0"/>
          </a:p>
        </p:txBody>
      </p:sp>
      <p:sp>
        <p:nvSpPr>
          <p:cNvPr id="60" name="文本框 59"/>
          <p:cNvSpPr txBox="1"/>
          <p:nvPr/>
        </p:nvSpPr>
        <p:spPr>
          <a:xfrm>
            <a:off x="8484739" y="5204011"/>
            <a:ext cx="130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10Gb Eth</a:t>
            </a:r>
            <a:endParaRPr lang="zh-CN" altLang="en-US" sz="1600" dirty="0"/>
          </a:p>
        </p:txBody>
      </p:sp>
      <p:sp>
        <p:nvSpPr>
          <p:cNvPr id="61" name="文本框 60"/>
          <p:cNvSpPr txBox="1"/>
          <p:nvPr/>
        </p:nvSpPr>
        <p:spPr>
          <a:xfrm>
            <a:off x="8361757" y="2726952"/>
            <a:ext cx="130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1Gb Eth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62" name="图文框 50"/>
          <p:cNvSpPr/>
          <p:nvPr/>
        </p:nvSpPr>
        <p:spPr bwMode="auto">
          <a:xfrm>
            <a:off x="623392" y="2294757"/>
            <a:ext cx="1576536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Beijing_ERA_Mcore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63" name="图文框 50"/>
          <p:cNvSpPr/>
          <p:nvPr/>
        </p:nvSpPr>
        <p:spPr bwMode="auto">
          <a:xfrm>
            <a:off x="616957" y="2871660"/>
            <a:ext cx="1593462" cy="4893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BEIJING-TIANJIN-TH-1A_MCORE</a:t>
            </a:r>
          </a:p>
        </p:txBody>
      </p:sp>
      <p:sp>
        <p:nvSpPr>
          <p:cNvPr id="64" name="下箭头 63"/>
          <p:cNvSpPr/>
          <p:nvPr/>
        </p:nvSpPr>
        <p:spPr bwMode="auto">
          <a:xfrm rot="5400000">
            <a:off x="2275398" y="2524749"/>
            <a:ext cx="199614" cy="503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834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BEIJING-LCG2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Tier2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Resources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effectLst/>
              </a:rPr>
              <a:t>Grid Site(WLCG)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1900" dirty="0" smtClean="0"/>
              <a:t>CPU: 1896 </a:t>
            </a:r>
            <a:r>
              <a:rPr lang="en-US" altLang="zh-CN" sz="1900" dirty="0"/>
              <a:t>Cores </a:t>
            </a:r>
            <a:endParaRPr lang="en-US" altLang="zh-CN" sz="19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1600" dirty="0" smtClean="0"/>
              <a:t>Intel Golden 6140: 1008 Cores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(New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LHCb</a:t>
            </a:r>
            <a:r>
              <a:rPr lang="en-US" altLang="zh-CN" sz="16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1600" dirty="0" smtClean="0"/>
              <a:t>Intel E2680V3: 696 Cores (2015)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1600" dirty="0" smtClean="0"/>
              <a:t>Intel X5650: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    192 Cores(2011) Very Old</a:t>
            </a:r>
            <a:endParaRPr lang="en-US" altLang="zh-CN" sz="1600" dirty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smtClean="0"/>
              <a:t>ATLAS:</a:t>
            </a:r>
            <a:r>
              <a:rPr lang="zh-CN" altLang="en-US" sz="1800" dirty="0" smtClean="0"/>
              <a:t>  </a:t>
            </a:r>
            <a:r>
              <a:rPr lang="en-US" altLang="zh-CN" sz="1800" dirty="0" smtClean="0"/>
              <a:t>BEIJING-LCG2</a:t>
            </a:r>
            <a:endParaRPr lang="en-US" altLang="zh-CN" sz="18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Total 400TB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(2014)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4TB X 24slots With Raid 6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smtClean="0"/>
              <a:t>CMS:</a:t>
            </a:r>
            <a:r>
              <a:rPr lang="zh-CN" altLang="en-US" sz="1800" dirty="0" smtClean="0"/>
              <a:t>  </a:t>
            </a:r>
            <a:r>
              <a:rPr lang="en-US" altLang="zh-CN" sz="1800" dirty="0" smtClean="0"/>
              <a:t>T2_CN_BEIJING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Total: 540TB(2014)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/>
              <a:t>4TB X 24slots With Raid </a:t>
            </a:r>
            <a:r>
              <a:rPr lang="en-US" altLang="zh-CN" sz="1600" dirty="0" smtClean="0"/>
              <a:t>6. 8 Array box.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3TB </a:t>
            </a:r>
            <a:r>
              <a:rPr lang="en-US" altLang="zh-CN" sz="1600" dirty="0"/>
              <a:t>X 24slots With Raid 6. </a:t>
            </a:r>
            <a:r>
              <a:rPr lang="en-US" altLang="zh-CN" sz="1600" dirty="0" smtClean="0"/>
              <a:t>1 </a:t>
            </a:r>
            <a:r>
              <a:rPr lang="en-US" altLang="zh-CN" sz="1600" dirty="0"/>
              <a:t>Array box</a:t>
            </a:r>
            <a:r>
              <a:rPr lang="en-US" altLang="zh-CN" sz="1600" dirty="0" smtClean="0"/>
              <a:t>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800" dirty="0" err="1" smtClean="0"/>
              <a:t>LHCb</a:t>
            </a:r>
            <a:r>
              <a:rPr lang="en-US" altLang="zh-CN" sz="1800" dirty="0" smtClean="0"/>
              <a:t>: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LCG.BEIJING.CN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/>
              <a:t>Total </a:t>
            </a:r>
            <a:r>
              <a:rPr lang="en-US" altLang="zh-CN" sz="1600" dirty="0" smtClean="0"/>
              <a:t>375TB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2018)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 smtClean="0"/>
              <a:t>8TBX60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slots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DELL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MD3860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1600" dirty="0" smtClean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200" dirty="0" smtClean="0"/>
          </a:p>
        </p:txBody>
      </p:sp>
      <p:sp>
        <p:nvSpPr>
          <p:cNvPr id="6" name="内容占位符 4"/>
          <p:cNvSpPr>
            <a:spLocks/>
          </p:cNvSpPr>
          <p:nvPr/>
        </p:nvSpPr>
        <p:spPr bwMode="auto">
          <a:xfrm>
            <a:off x="5879976" y="1143000"/>
            <a:ext cx="5562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800100" indent="-3429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endParaRPr lang="en-US" altLang="zh-CN" sz="1600" dirty="0"/>
          </a:p>
        </p:txBody>
      </p:sp>
      <p:graphicFrame>
        <p:nvGraphicFramePr>
          <p:cNvPr id="32" name="图表 31"/>
          <p:cNvGraphicFramePr/>
          <p:nvPr>
            <p:extLst>
              <p:ext uri="{D42A27DB-BD31-4B8C-83A1-F6EECF244321}">
                <p14:modId xmlns:p14="http://schemas.microsoft.com/office/powerpoint/2010/main" val="1886959266"/>
              </p:ext>
            </p:extLst>
          </p:nvPr>
        </p:nvGraphicFramePr>
        <p:xfrm>
          <a:off x="5519936" y="1155779"/>
          <a:ext cx="6183784" cy="23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612193976"/>
              </p:ext>
            </p:extLst>
          </p:nvPr>
        </p:nvGraphicFramePr>
        <p:xfrm>
          <a:off x="5519936" y="3573016"/>
          <a:ext cx="6183784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0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4E8ACF-589D-C74C-A626-8A4527E6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BEIJING-LCG2 Volunteer </a:t>
            </a:r>
            <a:r>
              <a:rPr kumimoji="1" lang="en-US" altLang="zh-CN" dirty="0"/>
              <a:t>Computing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B80F0B-44E4-DC44-BF03-D08DEF26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7960" cy="4351338"/>
          </a:xfrm>
        </p:spPr>
        <p:txBody>
          <a:bodyPr/>
          <a:lstStyle/>
          <a:p>
            <a:r>
              <a:rPr kumimoji="1" lang="en-US" altLang="zh-CN" sz="2800" dirty="0" err="1"/>
              <a:t>ATLAS@home</a:t>
            </a:r>
            <a:r>
              <a:rPr kumimoji="1" lang="en-US" altLang="zh-CN" sz="2800" dirty="0"/>
              <a:t> on Beijing Site</a:t>
            </a:r>
          </a:p>
          <a:p>
            <a:pPr lvl="1"/>
            <a:r>
              <a:rPr kumimoji="1" lang="en-US" altLang="zh-CN" sz="2400" dirty="0"/>
              <a:t>Number of jobs : 122,383 (2018.1.1 ~ now)</a:t>
            </a:r>
          </a:p>
          <a:p>
            <a:pPr lvl="1"/>
            <a:r>
              <a:rPr kumimoji="1" lang="en-US" altLang="zh-CN" sz="2400" dirty="0"/>
              <a:t>HS06 Days : 550,760 (2018.1.1 ~ now)</a:t>
            </a:r>
          </a:p>
          <a:p>
            <a:endParaRPr kumimoji="1" lang="en-US" altLang="zh-CN" dirty="0"/>
          </a:p>
          <a:p>
            <a:r>
              <a:rPr kumimoji="1" lang="en-US" altLang="zh-CN" sz="2800" dirty="0" err="1"/>
              <a:t>CEPC@home</a:t>
            </a:r>
            <a:r>
              <a:rPr kumimoji="1" lang="en-US" altLang="zh-CN" sz="2800" dirty="0"/>
              <a:t> project in progress</a:t>
            </a:r>
          </a:p>
          <a:p>
            <a:pPr lvl="1"/>
            <a:r>
              <a:rPr kumimoji="1" lang="en-US" altLang="zh-CN" sz="2400" dirty="0"/>
              <a:t>Experience from </a:t>
            </a:r>
            <a:r>
              <a:rPr kumimoji="1" lang="en-US" altLang="zh-CN" sz="2400" dirty="0" err="1"/>
              <a:t>ATLAS@home</a:t>
            </a:r>
            <a:r>
              <a:rPr kumimoji="1" lang="en-US" altLang="zh-CN" sz="2400" dirty="0"/>
              <a:t> applied</a:t>
            </a:r>
          </a:p>
          <a:p>
            <a:pPr lvl="1"/>
            <a:r>
              <a:rPr kumimoji="1" lang="en-US" altLang="zh-CN" sz="2400" dirty="0"/>
              <a:t>VM wrapper is adopted</a:t>
            </a:r>
          </a:p>
          <a:p>
            <a:pPr lvl="1"/>
            <a:r>
              <a:rPr kumimoji="1" lang="en-US" altLang="zh-CN" sz="2400" dirty="0"/>
              <a:t>BOINC validator &amp; assimilator in development</a:t>
            </a:r>
          </a:p>
          <a:p>
            <a:pPr lvl="1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2F67252-880B-DA4E-BF16-7E0076DD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43" y="3848218"/>
            <a:ext cx="3769500" cy="26183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4BE50BA-2C50-B34C-B26A-287A1BE8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219773"/>
            <a:ext cx="3535680" cy="24437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AEF2D3E-BA6C-CC41-9993-DE5A49725E56}"/>
              </a:ext>
            </a:extLst>
          </p:cNvPr>
          <p:cNvSpPr txBox="1"/>
          <p:nvPr/>
        </p:nvSpPr>
        <p:spPr>
          <a:xfrm>
            <a:off x="8930640" y="48355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Number of Jobs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D1BFB3E-6F57-CC45-9584-F5C152F22AB6}"/>
              </a:ext>
            </a:extLst>
          </p:cNvPr>
          <p:cNvSpPr txBox="1"/>
          <p:nvPr/>
        </p:nvSpPr>
        <p:spPr>
          <a:xfrm>
            <a:off x="9018026" y="366355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HS06 resources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6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10266</TotalTime>
  <Words>994</Words>
  <Application>Microsoft Macintosh PowerPoint</Application>
  <PresentationFormat>宽屏</PresentationFormat>
  <Paragraphs>321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Bookman Old Style</vt:lpstr>
      <vt:lpstr>Calibri</vt:lpstr>
      <vt:lpstr>Candara</vt:lpstr>
      <vt:lpstr>Comic Sans MS</vt:lpstr>
      <vt:lpstr>Gill Sans MT</vt:lpstr>
      <vt:lpstr>Times New Roman</vt:lpstr>
      <vt:lpstr>Wingdings</vt:lpstr>
      <vt:lpstr>Wingdings 3</vt:lpstr>
      <vt:lpstr>华文新魏</vt:lpstr>
      <vt:lpstr>宋体</vt:lpstr>
      <vt:lpstr>微软雅黑</vt:lpstr>
      <vt:lpstr>幼圆</vt:lpstr>
      <vt:lpstr>Arial</vt:lpstr>
      <vt:lpstr>质朴</vt:lpstr>
      <vt:lpstr>PowerPoint 演示文稿</vt:lpstr>
      <vt:lpstr>OutLine</vt:lpstr>
      <vt:lpstr>IHEP computing center Infrastructure</vt:lpstr>
      <vt:lpstr>Cluster &amp; Storage Service Topology</vt:lpstr>
      <vt:lpstr>Computing Resource Usage</vt:lpstr>
      <vt:lpstr>Grid computing for LHC</vt:lpstr>
      <vt:lpstr>BEIJING-LCG2 GRID  Site Services</vt:lpstr>
      <vt:lpstr>BEIJING-LCG2 Tier2 Resources</vt:lpstr>
      <vt:lpstr>BEIJING-LCG2 Volunteer Computing</vt:lpstr>
      <vt:lpstr>BEIJING-LCG2 Tier2 Operations</vt:lpstr>
      <vt:lpstr>Tier3 Resource</vt:lpstr>
      <vt:lpstr>Tier3 remote management</vt:lpstr>
      <vt:lpstr>Tier2 &amp; Tier3</vt:lpstr>
      <vt:lpstr>NGI_CHINA  </vt:lpstr>
      <vt:lpstr>Internet Connections </vt:lpstr>
      <vt:lpstr>LHCONE </vt:lpstr>
      <vt:lpstr>LHCONE</vt:lpstr>
      <vt:lpstr>Security</vt:lpstr>
      <vt:lpstr>Locations of Members</vt:lpstr>
      <vt:lpstr>BEIJING-LCG2 Tier2 Issues</vt:lpstr>
      <vt:lpstr>Contact information</vt:lpstr>
      <vt:lpstr>Summary</vt:lpstr>
      <vt:lpstr>PowerPoint 演示文稿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BEIJING-LCG2 Tire2 Grid</dc:title>
  <dc:creator>yanxf</dc:creator>
  <cp:lastModifiedBy>Microsoft Office 用户</cp:lastModifiedBy>
  <cp:revision>319</cp:revision>
  <dcterms:created xsi:type="dcterms:W3CDTF">2008-01-09T11:17:38Z</dcterms:created>
  <dcterms:modified xsi:type="dcterms:W3CDTF">2018-12-21T03:30:15Z</dcterms:modified>
</cp:coreProperties>
</file>